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357" r:id="rId2"/>
    <p:sldId id="589" r:id="rId3"/>
    <p:sldId id="590" r:id="rId4"/>
    <p:sldId id="591" r:id="rId5"/>
    <p:sldId id="592" r:id="rId6"/>
    <p:sldId id="558" r:id="rId7"/>
    <p:sldId id="593" r:id="rId8"/>
    <p:sldId id="595" r:id="rId9"/>
    <p:sldId id="580" r:id="rId10"/>
    <p:sldId id="562" r:id="rId11"/>
    <p:sldId id="563" r:id="rId12"/>
    <p:sldId id="564" r:id="rId13"/>
    <p:sldId id="565" r:id="rId14"/>
    <p:sldId id="578" r:id="rId15"/>
    <p:sldId id="568" r:id="rId16"/>
    <p:sldId id="579" r:id="rId17"/>
    <p:sldId id="575" r:id="rId18"/>
    <p:sldId id="574" r:id="rId19"/>
    <p:sldId id="581" r:id="rId20"/>
    <p:sldId id="594" r:id="rId21"/>
    <p:sldId id="582" r:id="rId22"/>
    <p:sldId id="583" r:id="rId23"/>
    <p:sldId id="584" r:id="rId24"/>
    <p:sldId id="585" r:id="rId25"/>
    <p:sldId id="586" r:id="rId26"/>
    <p:sldId id="587" r:id="rId27"/>
    <p:sldId id="588" r:id="rId28"/>
    <p:sldId id="573" r:id="rId29"/>
  </p:sldIdLst>
  <p:sldSz cx="12192000" cy="6858000"/>
  <p:notesSz cx="6815138" cy="99441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hua@mail.sdu.edu.cn" initials="j" lastIdx="1" clrIdx="0">
    <p:extLst>
      <p:ext uri="{19B8F6BF-5375-455C-9EA6-DF929625EA0E}">
        <p15:presenceInfo xmlns:p15="http://schemas.microsoft.com/office/powerpoint/2012/main" userId="e0c8a822c82339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00FF"/>
    <a:srgbClr val="6600CC"/>
    <a:srgbClr val="0066FF"/>
    <a:srgbClr val="F9F9F7"/>
    <a:srgbClr val="67C957"/>
    <a:srgbClr val="FAA4B0"/>
    <a:srgbClr val="FFCCFF"/>
    <a:srgbClr val="FF6600"/>
    <a:srgbClr val="FA5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3" autoAdjust="0"/>
    <p:restoredTop sz="92663" autoAdjust="0"/>
  </p:normalViewPr>
  <p:slideViewPr>
    <p:cSldViewPr>
      <p:cViewPr varScale="1">
        <p:scale>
          <a:sx n="77" d="100"/>
          <a:sy n="77" d="100"/>
        </p:scale>
        <p:origin x="316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DBE00D-EBEE-4587-98F6-70AB565AD785}" type="datetimeFigureOut">
              <a:rPr lang="zh-CN" altLang="en-US"/>
              <a:pPr>
                <a:defRPr/>
              </a:pPr>
              <a:t>2026/5/13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987EF9-883A-4218-81D6-C7A845C737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77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87EF9-883A-4218-81D6-C7A845C7377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16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8788-40B0-49CC-BB88-F420058182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387B-C1A5-4375-A4FF-44B038C429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7422-781D-45FB-BA17-9BDDB8F290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77E5-399C-45CC-A3B5-A0766E6DD9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D1C8-F69C-4FD5-9303-E72692FCF8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FAA8-7BAA-4E07-B22F-E1A54A1C88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ADBB-1013-4A07-BF89-3DECEECF10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424D-505C-43F3-8E6A-C8E431B0D9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F8D0-5228-4FC8-B807-89E13D544D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849F-AB7A-465F-9A60-8304EDE371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4FE3-DE38-4603-A045-F94FC374D6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604A5B-7D09-421A-A935-CCE05EE2D5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21.xml"/><Relationship Id="rId16" Type="http://schemas.openxmlformats.org/officeDocument/2006/relationships/image" Target="../media/image3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6.png"/><Relationship Id="rId5" Type="http://schemas.openxmlformats.org/officeDocument/2006/relationships/tags" Target="../tags/tag24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7.png"/><Relationship Id="rId5" Type="http://schemas.openxmlformats.org/officeDocument/2006/relationships/tags" Target="../tags/tag32.xml"/><Relationship Id="rId10" Type="http://schemas.openxmlformats.org/officeDocument/2006/relationships/image" Target="../media/image36.png"/><Relationship Id="rId4" Type="http://schemas.openxmlformats.org/officeDocument/2006/relationships/tags" Target="../tags/tag31.xm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6.xml"/><Relationship Id="rId7" Type="http://schemas.openxmlformats.org/officeDocument/2006/relationships/image" Target="../media/image40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9.xml"/><Relationship Id="rId7" Type="http://schemas.openxmlformats.org/officeDocument/2006/relationships/image" Target="../media/image46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5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9.png"/><Relationship Id="rId4" Type="http://schemas.openxmlformats.org/officeDocument/2006/relationships/tags" Target="../tags/tag40.xml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7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3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35.png"/><Relationship Id="rId5" Type="http://schemas.openxmlformats.org/officeDocument/2006/relationships/tags" Target="../tags/tag45.xml"/><Relationship Id="rId15" Type="http://schemas.openxmlformats.org/officeDocument/2006/relationships/image" Target="../media/image53.png"/><Relationship Id="rId10" Type="http://schemas.openxmlformats.org/officeDocument/2006/relationships/image" Target="../media/image51.png"/><Relationship Id="rId4" Type="http://schemas.openxmlformats.org/officeDocument/2006/relationships/tags" Target="../tags/tag44.xml"/><Relationship Id="rId9" Type="http://schemas.openxmlformats.org/officeDocument/2006/relationships/image" Target="../media/image50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8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56.png"/><Relationship Id="rId2" Type="http://schemas.openxmlformats.org/officeDocument/2006/relationships/tags" Target="../tags/tag49.xml"/><Relationship Id="rId16" Type="http://schemas.openxmlformats.org/officeDocument/2006/relationships/image" Target="../media/image61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57.png"/><Relationship Id="rId5" Type="http://schemas.openxmlformats.org/officeDocument/2006/relationships/tags" Target="../tags/tag52.xml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tags" Target="../tags/tag51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57.xml"/><Relationship Id="rId7" Type="http://schemas.openxmlformats.org/officeDocument/2006/relationships/image" Target="../media/image63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9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68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67.png"/><Relationship Id="rId5" Type="http://schemas.openxmlformats.org/officeDocument/2006/relationships/tags" Target="../tags/tag63.xml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tags" Target="../tags/tag62.xml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tags" Target="../tags/tag67.xml"/><Relationship Id="rId16" Type="http://schemas.openxmlformats.org/officeDocument/2006/relationships/image" Target="../media/image77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72.png"/><Relationship Id="rId5" Type="http://schemas.openxmlformats.org/officeDocument/2006/relationships/tags" Target="../tags/tag70.xml"/><Relationship Id="rId15" Type="http://schemas.openxmlformats.org/officeDocument/2006/relationships/image" Target="../media/image76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83.png"/><Relationship Id="rId5" Type="http://schemas.openxmlformats.org/officeDocument/2006/relationships/tags" Target="../tags/tag79.xml"/><Relationship Id="rId10" Type="http://schemas.openxmlformats.org/officeDocument/2006/relationships/image" Target="../media/image82.png"/><Relationship Id="rId4" Type="http://schemas.openxmlformats.org/officeDocument/2006/relationships/tags" Target="../tags/tag78.xml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83.xml"/><Relationship Id="rId7" Type="http://schemas.openxmlformats.org/officeDocument/2006/relationships/image" Target="../media/image86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8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4.xml"/><Relationship Id="rId9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3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92.png"/><Relationship Id="rId5" Type="http://schemas.openxmlformats.org/officeDocument/2006/relationships/tags" Target="../tags/tag89.xml"/><Relationship Id="rId10" Type="http://schemas.openxmlformats.org/officeDocument/2006/relationships/image" Target="../media/image91.png"/><Relationship Id="rId4" Type="http://schemas.openxmlformats.org/officeDocument/2006/relationships/tags" Target="../tags/tag88.xml"/><Relationship Id="rId9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../media/image97.pn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tags" Target="../tags/tag92.xml"/><Relationship Id="rId16" Type="http://schemas.openxmlformats.org/officeDocument/2006/relationships/image" Target="../media/image100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95.png"/><Relationship Id="rId5" Type="http://schemas.openxmlformats.org/officeDocument/2006/relationships/tags" Target="../tags/tag95.xml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tags" Target="../tags/tag9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image" Target="../media/image105.png"/><Relationship Id="rId26" Type="http://schemas.openxmlformats.org/officeDocument/2006/relationships/image" Target="../media/image112.png"/><Relationship Id="rId3" Type="http://schemas.openxmlformats.org/officeDocument/2006/relationships/tags" Target="../tags/tag101.xml"/><Relationship Id="rId21" Type="http://schemas.openxmlformats.org/officeDocument/2006/relationships/image" Target="../media/image107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image" Target="../media/image104.png"/><Relationship Id="rId25" Type="http://schemas.openxmlformats.org/officeDocument/2006/relationships/image" Target="../media/image111.png"/><Relationship Id="rId2" Type="http://schemas.openxmlformats.org/officeDocument/2006/relationships/tags" Target="../tags/tag100.xml"/><Relationship Id="rId16" Type="http://schemas.openxmlformats.org/officeDocument/2006/relationships/image" Target="../media/image103.png"/><Relationship Id="rId20" Type="http://schemas.openxmlformats.org/officeDocument/2006/relationships/image" Target="../media/image34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110.png"/><Relationship Id="rId5" Type="http://schemas.openxmlformats.org/officeDocument/2006/relationships/tags" Target="../tags/tag103.xml"/><Relationship Id="rId15" Type="http://schemas.openxmlformats.org/officeDocument/2006/relationships/image" Target="../media/image102.png"/><Relationship Id="rId23" Type="http://schemas.openxmlformats.org/officeDocument/2006/relationships/image" Target="../media/image109.png"/><Relationship Id="rId10" Type="http://schemas.openxmlformats.org/officeDocument/2006/relationships/tags" Target="../tags/tag108.xml"/><Relationship Id="rId19" Type="http://schemas.openxmlformats.org/officeDocument/2006/relationships/image" Target="../media/image106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image" Target="../media/image106.png"/><Relationship Id="rId26" Type="http://schemas.openxmlformats.org/officeDocument/2006/relationships/image" Target="../media/image117.png"/><Relationship Id="rId3" Type="http://schemas.openxmlformats.org/officeDocument/2006/relationships/tags" Target="../tags/tag114.xml"/><Relationship Id="rId21" Type="http://schemas.openxmlformats.org/officeDocument/2006/relationships/image" Target="../media/image103.pn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116.png"/><Relationship Id="rId33" Type="http://schemas.openxmlformats.org/officeDocument/2006/relationships/image" Target="../media/image122.png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image" Target="../media/image102.png"/><Relationship Id="rId29" Type="http://schemas.openxmlformats.org/officeDocument/2006/relationships/image" Target="../media/image109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image" Target="../media/image115.png"/><Relationship Id="rId32" Type="http://schemas.openxmlformats.org/officeDocument/2006/relationships/image" Target="../media/image121.png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10" Type="http://schemas.openxmlformats.org/officeDocument/2006/relationships/tags" Target="../tags/tag121.xml"/><Relationship Id="rId19" Type="http://schemas.openxmlformats.org/officeDocument/2006/relationships/image" Target="../media/image50.png"/><Relationship Id="rId31" Type="http://schemas.openxmlformats.org/officeDocument/2006/relationships/image" Target="../media/image120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image" Target="../media/image105.png"/><Relationship Id="rId27" Type="http://schemas.openxmlformats.org/officeDocument/2006/relationships/image" Target="../media/image118.png"/><Relationship Id="rId30" Type="http://schemas.openxmlformats.org/officeDocument/2006/relationships/image" Target="../media/image110.png"/><Relationship Id="rId8" Type="http://schemas.openxmlformats.org/officeDocument/2006/relationships/tags" Target="../tags/tag1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../media/image125.png"/><Relationship Id="rId18" Type="http://schemas.openxmlformats.org/officeDocument/2006/relationships/image" Target="../media/image129.png"/><Relationship Id="rId3" Type="http://schemas.openxmlformats.org/officeDocument/2006/relationships/tags" Target="../tags/tag130.xml"/><Relationship Id="rId21" Type="http://schemas.openxmlformats.org/officeDocument/2006/relationships/image" Target="../media/image130.png"/><Relationship Id="rId7" Type="http://schemas.openxmlformats.org/officeDocument/2006/relationships/tags" Target="../tags/tag134.xml"/><Relationship Id="rId12" Type="http://schemas.openxmlformats.org/officeDocument/2006/relationships/image" Target="../media/image124.png"/><Relationship Id="rId17" Type="http://schemas.openxmlformats.org/officeDocument/2006/relationships/image" Target="../media/image1280.png"/><Relationship Id="rId2" Type="http://schemas.openxmlformats.org/officeDocument/2006/relationships/tags" Target="../tags/tag129.xml"/><Relationship Id="rId20" Type="http://schemas.openxmlformats.org/officeDocument/2006/relationships/image" Target="../media/image128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image" Target="../media/image123.png"/><Relationship Id="rId5" Type="http://schemas.openxmlformats.org/officeDocument/2006/relationships/tags" Target="../tags/tag132.xml"/><Relationship Id="rId23" Type="http://schemas.openxmlformats.org/officeDocument/2006/relationships/image" Target="../media/image13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7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126.png"/><Relationship Id="rId22" Type="http://schemas.openxmlformats.org/officeDocument/2006/relationships/image" Target="../media/image1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tags" Target="../tags/tag139.xml"/><Relationship Id="rId7" Type="http://schemas.openxmlformats.org/officeDocument/2006/relationships/image" Target="../media/image134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33.tmp"/><Relationship Id="rId11" Type="http://schemas.openxmlformats.org/officeDocument/2006/relationships/image" Target="../media/image138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37.png"/><Relationship Id="rId4" Type="http://schemas.openxmlformats.org/officeDocument/2006/relationships/tags" Target="../tags/tag140.xml"/><Relationship Id="rId9" Type="http://schemas.openxmlformats.org/officeDocument/2006/relationships/image" Target="../media/image1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7.png"/><Relationship Id="rId5" Type="http://schemas.openxmlformats.org/officeDocument/2006/relationships/tags" Target="../tags/tag8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8.png"/><Relationship Id="rId5" Type="http://schemas.openxmlformats.org/officeDocument/2006/relationships/tags" Target="../tags/tag16.xml"/><Relationship Id="rId10" Type="http://schemas.openxmlformats.org/officeDocument/2006/relationships/image" Target="../media/image17.png"/><Relationship Id="rId4" Type="http://schemas.openxmlformats.org/officeDocument/2006/relationships/tags" Target="../tags/tag15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9.xml"/><Relationship Id="rId7" Type="http://schemas.openxmlformats.org/officeDocument/2006/relationships/image" Target="../media/image2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735AA78-7835-49B7-8FAB-A8E84024BDCA}"/>
              </a:ext>
            </a:extLst>
          </p:cNvPr>
          <p:cNvSpPr txBox="1"/>
          <p:nvPr/>
        </p:nvSpPr>
        <p:spPr>
          <a:xfrm>
            <a:off x="551384" y="1146434"/>
            <a:ext cx="11089232" cy="89255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round/>
          </a:ln>
          <a:effectLst/>
        </p:spPr>
        <p:txBody>
          <a:bodyPr wrap="square" rtlCol="0">
            <a:spAutoFit/>
          </a:bodyPr>
          <a:lstStyle/>
          <a:p>
            <a:endParaRPr lang="en-US" altLang="zh-CN" sz="800" b="1" dirty="0">
              <a:solidFill>
                <a:schemeClr val="bg1"/>
              </a:solidFill>
              <a:latin typeface="Calibri Light" panose="020F0302020204030204" pitchFamily="34" charset="0"/>
              <a:ea typeface="Cambria Math" pitchFamily="18" charset="0"/>
              <a:cs typeface="Calibri Light" panose="020F0302020204030204" pitchFamily="34" charset="0"/>
            </a:endParaRPr>
          </a:p>
          <a:p>
            <a:r>
              <a:rPr lang="en-US" altLang="zh-CN" sz="3600" b="1" dirty="0">
                <a:solidFill>
                  <a:srgbClr val="C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Quantum Anomaly Induced Transport in Global Equilibrium</a:t>
            </a:r>
          </a:p>
          <a:p>
            <a:endParaRPr lang="en-US" altLang="zh-CN" sz="800" b="1" dirty="0">
              <a:solidFill>
                <a:schemeClr val="bg1"/>
              </a:solidFill>
              <a:latin typeface="Calibri Light" panose="020F0302020204030204" pitchFamily="34" charset="0"/>
              <a:ea typeface="Cambria Math" pitchFamily="18" charset="0"/>
              <a:cs typeface="Calibri Light" panose="020F03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725963-8587-41FF-861F-6BFA7AB3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894" y="2276470"/>
            <a:ext cx="7344816" cy="91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800" b="1" dirty="0"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          </a:t>
            </a:r>
            <a:r>
              <a:rPr lang="en-US" altLang="zh-CN" sz="2800" b="1" dirty="0">
                <a:latin typeface="Calibri Light" panose="020F0302020204030204" pitchFamily="34" charset="0"/>
                <a:ea typeface="华文楷体" panose="02010600040101010101" pitchFamily="2" charset="-122"/>
                <a:cs typeface="Calibri Light" panose="020F0302020204030204" pitchFamily="34" charset="0"/>
              </a:rPr>
              <a:t>Jian-Hua Gao  |  Shandong University</a:t>
            </a:r>
            <a:r>
              <a:rPr lang="zh-CN" altLang="en-US" sz="2800" b="1" dirty="0">
                <a:latin typeface="Calibri Light" panose="020F0302020204030204" pitchFamily="34" charset="0"/>
                <a:ea typeface="华文楷体" panose="02010600040101010101" pitchFamily="2" charset="-122"/>
                <a:cs typeface="Calibri Light" panose="020F0302020204030204" pitchFamily="34" charset="0"/>
              </a:rPr>
              <a:t>  </a:t>
            </a:r>
            <a:endParaRPr lang="en-US" altLang="zh-CN" sz="2800" b="1" dirty="0">
              <a:latin typeface="Calibri Light" panose="020F0302020204030204" pitchFamily="34" charset="0"/>
              <a:ea typeface="华文楷体" panose="02010600040101010101" pitchFamily="2" charset="-122"/>
              <a:cs typeface="Calibri Light" panose="020F03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52B3F2-37BE-43ED-9286-B9B37E598AD6}"/>
              </a:ext>
            </a:extLst>
          </p:cNvPr>
          <p:cNvSpPr txBox="1"/>
          <p:nvPr/>
        </p:nvSpPr>
        <p:spPr>
          <a:xfrm>
            <a:off x="623391" y="5301208"/>
            <a:ext cx="10945218" cy="400110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i="0" u="none" strike="noStrike" baseline="0" dirty="0">
                <a:latin typeface="Calibri Light" panose="020F0302020204030204" pitchFamily="34" charset="0"/>
                <a:ea typeface="华文楷体" panose="02010600040101010101" pitchFamily="2" charset="-122"/>
                <a:cs typeface="Calibri Light" panose="020F0302020204030204" pitchFamily="34" charset="0"/>
              </a:rPr>
              <a:t>International Symposium on Spin Polarization in Relativistic Heavy Ion Collisions</a:t>
            </a:r>
            <a:r>
              <a:rPr lang="en-US" altLang="zh-CN" sz="2000" b="1" dirty="0">
                <a:latin typeface="Calibri Light" panose="020F0302020204030204" pitchFamily="34" charset="0"/>
                <a:ea typeface="华文楷体" panose="02010600040101010101" pitchFamily="2" charset="-122"/>
                <a:cs typeface="Calibri Light" panose="020F0302020204030204" pitchFamily="34" charset="0"/>
              </a:rPr>
              <a:t>,</a:t>
            </a:r>
            <a:r>
              <a:rPr lang="en-US" altLang="zh-CN" sz="2000" b="1" i="0" u="none" strike="noStrike" baseline="0" dirty="0">
                <a:latin typeface="Calibri Light" panose="020F0302020204030204" pitchFamily="34" charset="0"/>
                <a:ea typeface="华文楷体" panose="02010600040101010101" pitchFamily="2" charset="-122"/>
                <a:cs typeface="Calibri Light" panose="020F0302020204030204" pitchFamily="34" charset="0"/>
              </a:rPr>
              <a:t> Hefei, May 11-14, 2026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3818B58-2247-473D-86A7-CB930DCE46E7}"/>
              </a:ext>
            </a:extLst>
          </p:cNvPr>
          <p:cNvSpPr txBox="1"/>
          <p:nvPr/>
        </p:nvSpPr>
        <p:spPr>
          <a:xfrm>
            <a:off x="3143672" y="3500589"/>
            <a:ext cx="61926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S. Z. Yang,  JHG,  Z. T. Liang,  Q. Wang,  Phys. Rev. D 102,116024  (2020)  ...... e-Print: 2003.04517</a:t>
            </a:r>
          </a:p>
          <a:p>
            <a:pPr algn="l"/>
            <a:endParaRPr lang="it-IT" altLang="zh-CN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altLang="zh-CN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S. Z. Yang,  JHG,  Z. T. Liang,  Symmetry 14,5, 948  (2022)……………………………. e-Print: 2203.14023</a:t>
            </a:r>
          </a:p>
          <a:p>
            <a:pPr algn="l"/>
            <a:endParaRPr lang="en-US" altLang="zh-CN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it-IT" altLang="zh-CN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S. Z. Yang,  JHG,  S. Pu,  Phys. Rev. D 111,036013  (2025) ................................ e-Print: 2409.00456</a:t>
            </a:r>
          </a:p>
          <a:p>
            <a:pPr algn="l"/>
            <a:endParaRPr lang="it-IT" altLang="zh-CN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it-IT" altLang="zh-CN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S. Z. Yang,  JHG,  </a:t>
            </a:r>
            <a:r>
              <a:rPr lang="en-US" altLang="zh-CN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Z. T. Liang,  G. Prokhorov,  S. Pu,  O. </a:t>
            </a:r>
            <a:r>
              <a:rPr lang="en-US" altLang="zh-CN" sz="1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Teryaev</a:t>
            </a:r>
            <a:r>
              <a:rPr lang="en-US" altLang="zh-CN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V. </a:t>
            </a:r>
            <a:r>
              <a:rPr lang="en-US" altLang="zh-CN" sz="1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Zakharov</a:t>
            </a:r>
            <a:r>
              <a:rPr lang="en-US" altLang="zh-CN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….. e-Print: 2604.23849</a:t>
            </a:r>
            <a:endParaRPr lang="it-IT" altLang="zh-CN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ACFD067-8382-4EDE-A56D-D868A1706EB4}"/>
              </a:ext>
            </a:extLst>
          </p:cNvPr>
          <p:cNvSpPr/>
          <p:nvPr/>
        </p:nvSpPr>
        <p:spPr>
          <a:xfrm>
            <a:off x="1035740" y="5589239"/>
            <a:ext cx="10100820" cy="720081"/>
          </a:xfrm>
          <a:prstGeom prst="rect">
            <a:avLst/>
          </a:prstGeom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22" name="Rectangle 64">
            <a:extLst>
              <a:ext uri="{FF2B5EF4-FFF2-40B4-BE49-F238E27FC236}">
                <a16:creationId xmlns:a16="http://schemas.microsoft.com/office/drawing/2014/main" id="{931CE67B-20C7-431E-A027-9B17ED0A4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335" y="1438876"/>
            <a:ext cx="233025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Iterative equations:  </a:t>
            </a:r>
          </a:p>
        </p:txBody>
      </p:sp>
      <p:sp>
        <p:nvSpPr>
          <p:cNvPr id="41" name="标注: 右箭头 40">
            <a:extLst>
              <a:ext uri="{FF2B5EF4-FFF2-40B4-BE49-F238E27FC236}">
                <a16:creationId xmlns:a16="http://schemas.microsoft.com/office/drawing/2014/main" id="{E3DC99FB-AF25-484E-AD0B-E0FC2E039C38}"/>
              </a:ext>
            </a:extLst>
          </p:cNvPr>
          <p:cNvSpPr/>
          <p:nvPr/>
        </p:nvSpPr>
        <p:spPr>
          <a:xfrm>
            <a:off x="1629265" y="5375912"/>
            <a:ext cx="2505350" cy="6629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48"/>
            </a:avLst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2" name="标注: 右箭头 41">
            <a:extLst>
              <a:ext uri="{FF2B5EF4-FFF2-40B4-BE49-F238E27FC236}">
                <a16:creationId xmlns:a16="http://schemas.microsoft.com/office/drawing/2014/main" id="{FE34D8C0-BB94-419F-AAFE-2F46E94D676A}"/>
              </a:ext>
            </a:extLst>
          </p:cNvPr>
          <p:cNvSpPr/>
          <p:nvPr/>
        </p:nvSpPr>
        <p:spPr>
          <a:xfrm>
            <a:off x="1642400" y="3686452"/>
            <a:ext cx="2505350" cy="680068"/>
          </a:xfrm>
          <a:prstGeom prst="rightArrowCallou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5" name="箭头: 手杖形 44">
            <a:extLst>
              <a:ext uri="{FF2B5EF4-FFF2-40B4-BE49-F238E27FC236}">
                <a16:creationId xmlns:a16="http://schemas.microsoft.com/office/drawing/2014/main" id="{3063265E-C85B-4747-AD90-0A1C679EDB65}"/>
              </a:ext>
            </a:extLst>
          </p:cNvPr>
          <p:cNvSpPr/>
          <p:nvPr/>
        </p:nvSpPr>
        <p:spPr>
          <a:xfrm rot="5400000">
            <a:off x="8285941" y="2749046"/>
            <a:ext cx="3536091" cy="1076438"/>
          </a:xfrm>
          <a:prstGeom prst="uturnArrow">
            <a:avLst>
              <a:gd name="adj1" fmla="val 12897"/>
              <a:gd name="adj2" fmla="val 16293"/>
              <a:gd name="adj3" fmla="val 24513"/>
              <a:gd name="adj4" fmla="val 0"/>
              <a:gd name="adj5" fmla="val 87741"/>
            </a:avLst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6" name="Rectangle 64">
            <a:extLst>
              <a:ext uri="{FF2B5EF4-FFF2-40B4-BE49-F238E27FC236}">
                <a16:creationId xmlns:a16="http://schemas.microsoft.com/office/drawing/2014/main" id="{2859F02F-AB2A-4DB8-BF19-C26E7C531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335" y="2514640"/>
            <a:ext cx="24627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expressions: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4">
                <a:extLst>
                  <a:ext uri="{FF2B5EF4-FFF2-40B4-BE49-F238E27FC236}">
                    <a16:creationId xmlns:a16="http://schemas.microsoft.com/office/drawing/2014/main" id="{851D410D-B6B1-469C-8E71-2F1A87123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4929" y="5507711"/>
                <a:ext cx="408855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Determine unknown functions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sz="1600" dirty="0">
                    <a:latin typeface="Calibri" pitchFamily="34" charset="0"/>
                    <a:cs typeface="Times New Roman" pitchFamily="18" charset="0"/>
                  </a:rPr>
                  <a:t>:   </a:t>
                </a:r>
              </a:p>
            </p:txBody>
          </p:sp>
        </mc:Choice>
        <mc:Fallback xmlns="">
          <p:sp>
            <p:nvSpPr>
              <p:cNvPr id="24" name="Rectangle 64">
                <a:extLst>
                  <a:ext uri="{FF2B5EF4-FFF2-40B4-BE49-F238E27FC236}">
                    <a16:creationId xmlns:a16="http://schemas.microsoft.com/office/drawing/2014/main" id="{851D410D-B6B1-469C-8E71-2F1A87123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4929" y="5507711"/>
                <a:ext cx="4088556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箭头: 下 1">
            <a:extLst>
              <a:ext uri="{FF2B5EF4-FFF2-40B4-BE49-F238E27FC236}">
                <a16:creationId xmlns:a16="http://schemas.microsoft.com/office/drawing/2014/main" id="{0F2A0035-E8FC-460F-8025-67BF67909E28}"/>
              </a:ext>
            </a:extLst>
          </p:cNvPr>
          <p:cNvSpPr/>
          <p:nvPr/>
        </p:nvSpPr>
        <p:spPr>
          <a:xfrm>
            <a:off x="5334218" y="3172125"/>
            <a:ext cx="364152" cy="384645"/>
          </a:xfrm>
          <a:prstGeom prst="down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D37A0700-5A6A-42CD-9C18-FFFFF082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1" y="324367"/>
            <a:ext cx="12065578" cy="662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Solve</a:t>
            </a:r>
            <a:r>
              <a:rPr lang="zh-CN" altLang="en-US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Wigner equations in global equilibrium 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D864722-AD85-486F-95F6-67359E2BBDCC}"/>
              </a:ext>
            </a:extLst>
          </p:cNvPr>
          <p:cNvSpPr/>
          <p:nvPr/>
        </p:nvSpPr>
        <p:spPr>
          <a:xfrm>
            <a:off x="1643102" y="2410763"/>
            <a:ext cx="7722154" cy="70692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3DECD53-E5B6-42AF-A571-DC62F331C198}"/>
              </a:ext>
            </a:extLst>
          </p:cNvPr>
          <p:cNvSpPr/>
          <p:nvPr/>
        </p:nvSpPr>
        <p:spPr>
          <a:xfrm>
            <a:off x="4439816" y="5373216"/>
            <a:ext cx="6152390" cy="66293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5399E55-4FF3-4EA7-9139-77BBEB90D222}"/>
              </a:ext>
            </a:extLst>
          </p:cNvPr>
          <p:cNvSpPr/>
          <p:nvPr/>
        </p:nvSpPr>
        <p:spPr>
          <a:xfrm>
            <a:off x="4459320" y="3615478"/>
            <a:ext cx="4905936" cy="68006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0D07459-627D-45CB-BB66-8781E008499E}"/>
              </a:ext>
            </a:extLst>
          </p:cNvPr>
          <p:cNvSpPr/>
          <p:nvPr/>
        </p:nvSpPr>
        <p:spPr>
          <a:xfrm>
            <a:off x="4459318" y="4498497"/>
            <a:ext cx="4905935" cy="68006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" name="标注: 下箭头 2">
            <a:extLst>
              <a:ext uri="{FF2B5EF4-FFF2-40B4-BE49-F238E27FC236}">
                <a16:creationId xmlns:a16="http://schemas.microsoft.com/office/drawing/2014/main" id="{E4D49139-5938-4101-9CB4-3E9399DB8176}"/>
              </a:ext>
            </a:extLst>
          </p:cNvPr>
          <p:cNvSpPr/>
          <p:nvPr/>
        </p:nvSpPr>
        <p:spPr>
          <a:xfrm>
            <a:off x="1643102" y="1311411"/>
            <a:ext cx="7746384" cy="1013768"/>
          </a:xfrm>
          <a:prstGeom prst="downArrowCallout">
            <a:avLst>
              <a:gd name="adj1" fmla="val 17259"/>
              <a:gd name="adj2" fmla="val 16459"/>
              <a:gd name="adj3" fmla="val 20018"/>
              <a:gd name="adj4" fmla="val 64465"/>
            </a:avLst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33BB0E2-2D24-49AB-B5A0-EAB6B56980E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48" y="5535229"/>
            <a:ext cx="1739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ED901E1-C619-4AE8-9255-D29B71ED6CC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63" y="5520531"/>
            <a:ext cx="1130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76D854F3-F337-4CD7-8729-0D64E0D12A5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86" y="3745079"/>
            <a:ext cx="1244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6C82E653-6C55-48CE-BB33-6F36355F632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21" y="4652062"/>
            <a:ext cx="43942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6A43C02B-1A81-488F-BAF0-8154D34BA149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04" y="3782280"/>
            <a:ext cx="19304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0938983C-45F5-4633-A745-DED2336B3DE1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449" y="3789748"/>
            <a:ext cx="15240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FBB304D-FF46-4F98-8B55-3780894EDF94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19" y="2565006"/>
            <a:ext cx="45339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97D21BBB-EC61-4DEB-8DD9-FAC08C21EE83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28" y="1463849"/>
            <a:ext cx="44069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F113BB8E-3143-4C43-A3F6-554549ED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808" y="3867552"/>
            <a:ext cx="92377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Zeroth-order distribution  satisfies Wigner equations under g</a:t>
            </a:r>
            <a:r>
              <a:rPr lang="en-US" altLang="zh-CN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lobal equilibrium conditions:</a:t>
            </a: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759E80DB-A6A1-4E3E-8013-B12EC7E502E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81" y="5481065"/>
            <a:ext cx="1538479" cy="2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8A9840D-258C-4A71-AACA-B6E6B3ACC85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86" y="4651785"/>
            <a:ext cx="1607485" cy="2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2" name="Rectangle 3">
            <a:extLst>
              <a:ext uri="{FF2B5EF4-FFF2-40B4-BE49-F238E27FC236}">
                <a16:creationId xmlns:a16="http://schemas.microsoft.com/office/drawing/2014/main" id="{1500FBE7-FD71-4513-AB45-00A3A7BF9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347" y="5375824"/>
            <a:ext cx="36717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altLang="zh-CN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ntegrability condition:</a:t>
            </a:r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8BB0FC8B-0744-42CA-8F4C-057D3E1EF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224" y="4600094"/>
            <a:ext cx="30074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constant thermal vorticity: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4F0A0F67-7819-474A-B827-E6EEDA98F6F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24" y="4703543"/>
            <a:ext cx="1285640" cy="2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A089EE04-836E-4519-BC82-A33591D6F77B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21" y="5481065"/>
            <a:ext cx="1470408" cy="2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2" name="Rectangle 3">
            <a:extLst>
              <a:ext uri="{FF2B5EF4-FFF2-40B4-BE49-F238E27FC236}">
                <a16:creationId xmlns:a16="http://schemas.microsoft.com/office/drawing/2014/main" id="{906DFAE0-5DBC-4655-82EE-A5EE9E30A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467" y="1600890"/>
            <a:ext cx="8202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Zeroth-order Wigner function as input</a:t>
            </a:r>
            <a:r>
              <a:rPr lang="zh-CN" alt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：</a:t>
            </a:r>
            <a:endParaRPr lang="en-US" altLang="zh-CN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Rectangle 39">
            <a:extLst>
              <a:ext uri="{FF2B5EF4-FFF2-40B4-BE49-F238E27FC236}">
                <a16:creationId xmlns:a16="http://schemas.microsoft.com/office/drawing/2014/main" id="{0F97D6ED-4B9C-4612-BA41-D253211A5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365" y="2377193"/>
            <a:ext cx="27904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Fermi-Dirac distribution:</a:t>
            </a: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C16CD49C-68F8-4EB7-BE5A-8B9FF1E6370E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21" y="2285148"/>
            <a:ext cx="4737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3EF6E244-289E-4EEE-83BF-54013032C557}"/>
              </a:ext>
            </a:extLst>
          </p:cNvPr>
          <p:cNvSpPr/>
          <p:nvPr/>
        </p:nvSpPr>
        <p:spPr>
          <a:xfrm>
            <a:off x="4023643" y="4697742"/>
            <a:ext cx="1253644" cy="204813"/>
          </a:xfrm>
          <a:prstGeom prst="rightArrow">
            <a:avLst/>
          </a:prstGeom>
          <a:ln w="3175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18E9C758-01DA-4BD0-B787-D914F8858A74}"/>
              </a:ext>
            </a:extLst>
          </p:cNvPr>
          <p:cNvSpPr/>
          <p:nvPr/>
        </p:nvSpPr>
        <p:spPr>
          <a:xfrm>
            <a:off x="4009155" y="5482443"/>
            <a:ext cx="1253644" cy="204813"/>
          </a:xfrm>
          <a:prstGeom prst="rightArrow">
            <a:avLst/>
          </a:prstGeom>
          <a:ln w="3175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2CF8E1B-DFCC-42D2-8103-2AF1E9811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" y="299564"/>
            <a:ext cx="12065578" cy="7113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Zeroth order  under </a:t>
            </a:r>
            <a:r>
              <a:rPr lang="en-US" altLang="zh-CN" sz="28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constant</a:t>
            </a:r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EM field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C3C11C2-C502-44AA-874A-5FB6848EE931}"/>
              </a:ext>
            </a:extLst>
          </p:cNvPr>
          <p:cNvSpPr/>
          <p:nvPr/>
        </p:nvSpPr>
        <p:spPr>
          <a:xfrm>
            <a:off x="1055439" y="1437464"/>
            <a:ext cx="10081121" cy="169041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78034EE-9D54-46A3-B270-071F81BE64B0}"/>
              </a:ext>
            </a:extLst>
          </p:cNvPr>
          <p:cNvSpPr/>
          <p:nvPr/>
        </p:nvSpPr>
        <p:spPr>
          <a:xfrm>
            <a:off x="1055440" y="3717032"/>
            <a:ext cx="10081120" cy="229116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C902EC4-7FEA-45A7-A7F4-DF53662C229C}"/>
              </a:ext>
            </a:extLst>
          </p:cNvPr>
          <p:cNvSpPr/>
          <p:nvPr/>
        </p:nvSpPr>
        <p:spPr>
          <a:xfrm>
            <a:off x="1775520" y="4554027"/>
            <a:ext cx="2154865" cy="44617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DFB040A-3BD3-42B1-A34E-06747C0E09BA}"/>
              </a:ext>
            </a:extLst>
          </p:cNvPr>
          <p:cNvSpPr/>
          <p:nvPr/>
        </p:nvSpPr>
        <p:spPr>
          <a:xfrm>
            <a:off x="1783671" y="5361762"/>
            <a:ext cx="2146713" cy="44617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FAD6BA5-C768-4E20-B295-86CEE979314C}"/>
              </a:ext>
            </a:extLst>
          </p:cNvPr>
          <p:cNvSpPr/>
          <p:nvPr/>
        </p:nvSpPr>
        <p:spPr>
          <a:xfrm>
            <a:off x="5383302" y="4573364"/>
            <a:ext cx="5249204" cy="44617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FD77548-A3CE-4712-A1FE-2FFE3561A52B}"/>
              </a:ext>
            </a:extLst>
          </p:cNvPr>
          <p:cNvSpPr/>
          <p:nvPr/>
        </p:nvSpPr>
        <p:spPr>
          <a:xfrm>
            <a:off x="5383302" y="5385606"/>
            <a:ext cx="5249204" cy="44617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0F9A039-1BA6-4E22-A2AB-F02E1141D05E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90" y="1622061"/>
            <a:ext cx="23241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85E281-4993-4BBB-B4CB-3BC6E116C946}"/>
              </a:ext>
            </a:extLst>
          </p:cNvPr>
          <p:cNvSpPr txBox="1"/>
          <p:nvPr/>
        </p:nvSpPr>
        <p:spPr>
          <a:xfrm>
            <a:off x="2927175" y="5720378"/>
            <a:ext cx="63376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S.Z. Yang, JHG, Z.T. Liang, Q. Wang, Phys.Rev.D 102 (2020)  116024</a:t>
            </a:r>
            <a:endParaRPr lang="zh-CN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9D1BB4E-A472-4800-8785-38C2412F0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796"/>
            <a:ext cx="12192000" cy="7279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First- and second-order  under </a:t>
            </a:r>
            <a:r>
              <a:rPr lang="en-US" altLang="zh-CN" sz="28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constant </a:t>
            </a:r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EM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4">
                <a:extLst>
                  <a:ext uri="{FF2B5EF4-FFF2-40B4-BE49-F238E27FC236}">
                    <a16:creationId xmlns:a16="http://schemas.microsoft.com/office/drawing/2014/main" id="{236ECC6F-833A-4062-9928-240351FC2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388" y="4778171"/>
                <a:ext cx="4614405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Determine unknown functions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sz="1600" dirty="0">
                    <a:latin typeface="Calibri" pitchFamily="34" charset="0"/>
                    <a:cs typeface="Times New Roman" pitchFamily="18" charset="0"/>
                  </a:rPr>
                  <a:t>  </a:t>
                </a:r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by :   </a:t>
                </a:r>
              </a:p>
            </p:txBody>
          </p:sp>
        </mc:Choice>
        <mc:Fallback xmlns="">
          <p:sp>
            <p:nvSpPr>
              <p:cNvPr id="13" name="Rectangle 64">
                <a:extLst>
                  <a:ext uri="{FF2B5EF4-FFF2-40B4-BE49-F238E27FC236}">
                    <a16:creationId xmlns:a16="http://schemas.microsoft.com/office/drawing/2014/main" id="{236ECC6F-833A-4062-9928-240351FC2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2388" y="4778171"/>
                <a:ext cx="4614405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98C65E3A-3B89-4D51-9B21-C6AE7A09F56A}"/>
              </a:ext>
            </a:extLst>
          </p:cNvPr>
          <p:cNvSpPr/>
          <p:nvPr/>
        </p:nvSpPr>
        <p:spPr>
          <a:xfrm>
            <a:off x="1055541" y="1400032"/>
            <a:ext cx="10081122" cy="96782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E2CC367-06EE-47EC-873C-D0855C3D3F47}"/>
              </a:ext>
            </a:extLst>
          </p:cNvPr>
          <p:cNvSpPr/>
          <p:nvPr/>
        </p:nvSpPr>
        <p:spPr>
          <a:xfrm>
            <a:off x="1039866" y="2745072"/>
            <a:ext cx="10081122" cy="135348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0B2BCDFB-6574-4F22-8E97-7B1A234F2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564" y="1683890"/>
            <a:ext cx="15841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First-order</a:t>
            </a:r>
            <a:r>
              <a:rPr lang="zh-CN" alt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：</a:t>
            </a:r>
            <a:endParaRPr lang="en-US" altLang="zh-CN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FA581D85-7C87-4FE8-AC7B-B7B370B50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342" y="2951660"/>
            <a:ext cx="1800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Second-order</a:t>
            </a:r>
            <a:r>
              <a:rPr lang="zh-CN" alt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：</a:t>
            </a:r>
            <a:endParaRPr lang="en-US" altLang="zh-CN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A9D8518-6C17-4FBD-943B-AC169DC4B2AB}"/>
              </a:ext>
            </a:extLst>
          </p:cNvPr>
          <p:cNvSpPr/>
          <p:nvPr/>
        </p:nvSpPr>
        <p:spPr>
          <a:xfrm>
            <a:off x="1032182" y="4658060"/>
            <a:ext cx="10127636" cy="66465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4">
                <a:extLst>
                  <a:ext uri="{FF2B5EF4-FFF2-40B4-BE49-F238E27FC236}">
                    <a16:creationId xmlns:a16="http://schemas.microsoft.com/office/drawing/2014/main" id="{040D85E2-E14A-4059-93D0-BC7AF2FCD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1546" y="4803386"/>
                <a:ext cx="296517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Trivial solutions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CN" sz="1600" dirty="0">
                    <a:latin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8" name="Rectangle 64">
                <a:extLst>
                  <a:ext uri="{FF2B5EF4-FFF2-40B4-BE49-F238E27FC236}">
                    <a16:creationId xmlns:a16="http://schemas.microsoft.com/office/drawing/2014/main" id="{040D85E2-E14A-4059-93D0-BC7AF2FCD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1546" y="4803386"/>
                <a:ext cx="2965171" cy="400110"/>
              </a:xfrm>
              <a:prstGeom prst="rect">
                <a:avLst/>
              </a:prstGeom>
              <a:blipFill>
                <a:blip r:embed="rId6"/>
                <a:stretch>
                  <a:fillRect l="-616" t="-9091" b="-25758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82826C95-8275-45D2-9627-1819C6FEEF4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13" y="4818232"/>
            <a:ext cx="1739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9671B69-F066-4B22-ACB9-E01EA400A9A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64" y="1740791"/>
            <a:ext cx="551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847185-A66D-4643-A9C7-E7210292273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33" y="2951660"/>
            <a:ext cx="7810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6" name="Text Box 43">
            <a:extLst>
              <a:ext uri="{FF2B5EF4-FFF2-40B4-BE49-F238E27FC236}">
                <a16:creationId xmlns:a16="http://schemas.microsoft.com/office/drawing/2014/main" id="{DC9698C9-E171-4CBF-B327-2F68B5FB2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5" y="1574935"/>
            <a:ext cx="30993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Chiral currents at  1</a:t>
            </a:r>
            <a:r>
              <a:rPr lang="en-US" altLang="zh-CN" sz="20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st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order:</a:t>
            </a:r>
          </a:p>
        </p:txBody>
      </p:sp>
      <p:sp>
        <p:nvSpPr>
          <p:cNvPr id="14" name="Text Box 43">
            <a:extLst>
              <a:ext uri="{FF2B5EF4-FFF2-40B4-BE49-F238E27FC236}">
                <a16:creationId xmlns:a16="http://schemas.microsoft.com/office/drawing/2014/main" id="{C1DC29EF-C157-4830-A4FD-5CCBB1BE3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4" y="2931275"/>
            <a:ext cx="31557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Chiral currents at 2</a:t>
            </a:r>
            <a:r>
              <a:rPr lang="en-US" altLang="zh-CN" sz="20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nd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order:</a:t>
            </a: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BFF326E8-AAD2-4DC4-87DD-7DC3E608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1044" y="3592579"/>
            <a:ext cx="17772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Charge density</a:t>
            </a:r>
          </a:p>
        </p:txBody>
      </p:sp>
      <p:sp>
        <p:nvSpPr>
          <p:cNvPr id="23" name="Text Box 43">
            <a:extLst>
              <a:ext uri="{FF2B5EF4-FFF2-40B4-BE49-F238E27FC236}">
                <a16:creationId xmlns:a16="http://schemas.microsoft.com/office/drawing/2014/main" id="{9D12EB37-3A78-4795-ABAE-1BF77AE54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923" y="4446748"/>
            <a:ext cx="148963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Hall currents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C16CD36-B314-4524-8B01-59E2F5B318D8}"/>
              </a:ext>
            </a:extLst>
          </p:cNvPr>
          <p:cNvSpPr txBox="1"/>
          <p:nvPr/>
        </p:nvSpPr>
        <p:spPr>
          <a:xfrm>
            <a:off x="4719675" y="5161744"/>
            <a:ext cx="32529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S. Lin, L. Yang PRD2020 (</a:t>
            </a:r>
            <a:r>
              <a:rPr lang="en-US" altLang="zh-CN" sz="1400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strong B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zh-CN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 Box 43">
            <a:extLst>
              <a:ext uri="{FF2B5EF4-FFF2-40B4-BE49-F238E27FC236}">
                <a16:creationId xmlns:a16="http://schemas.microsoft.com/office/drawing/2014/main" id="{923CCC09-0F3D-4B63-A1E9-3366E3B3E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62" y="5161745"/>
            <a:ext cx="25791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N. Yamamoto, D.L. Yang PRD2021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621B4614-A8E3-4173-8125-C6D8D57AF1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7" r="47746"/>
          <a:stretch/>
        </p:blipFill>
        <p:spPr>
          <a:xfrm>
            <a:off x="8508136" y="4009550"/>
            <a:ext cx="2613630" cy="1557405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6A691B8F-831D-47B7-8ABF-7374A3F33C00}"/>
              </a:ext>
            </a:extLst>
          </p:cNvPr>
          <p:cNvSpPr txBox="1"/>
          <p:nvPr/>
        </p:nvSpPr>
        <p:spPr>
          <a:xfrm>
            <a:off x="1489664" y="5881627"/>
            <a:ext cx="8928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S.Z. Yang, JHG, Z.T. Liang, Q. Wang, Phys.Rev.D 102 (2020)  116024</a:t>
            </a:r>
            <a:endParaRPr lang="zh-CN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C6C8502-228B-458C-A889-5A718958C6E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92" y="4328343"/>
            <a:ext cx="3860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4" name="Text Box 43">
            <a:extLst>
              <a:ext uri="{FF2B5EF4-FFF2-40B4-BE49-F238E27FC236}">
                <a16:creationId xmlns:a16="http://schemas.microsoft.com/office/drawing/2014/main" id="{D1175E5B-3539-4E7C-A517-3E53439BC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780" y="3006425"/>
            <a:ext cx="617306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K. Hattori, Y. Yin PRL2016;  K. Fukushima, K. Hattori, K.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Mameda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PRL2025 (</a:t>
            </a:r>
            <a:r>
              <a:rPr lang="en-US" altLang="zh-CN" sz="1400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strong B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90EF9DB-A0B9-4CCC-8FC4-99CA901A9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1668"/>
            <a:ext cx="12192000" cy="7950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Chiral currents under </a:t>
            </a:r>
            <a:r>
              <a:rPr lang="en-US" altLang="zh-CN" sz="28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constant </a:t>
            </a:r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EM field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5664F2-955F-4263-BF34-7AFA36CF900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75" y="1588810"/>
            <a:ext cx="2768268" cy="4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45F87FC0-B7E4-4B1F-BBFE-A35C594122D7}"/>
              </a:ext>
            </a:extLst>
          </p:cNvPr>
          <p:cNvSpPr/>
          <p:nvPr/>
        </p:nvSpPr>
        <p:spPr>
          <a:xfrm>
            <a:off x="1055438" y="1316471"/>
            <a:ext cx="10081122" cy="96782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C1403FA-0036-426C-8B59-E4256F23C0CB}"/>
              </a:ext>
            </a:extLst>
          </p:cNvPr>
          <p:cNvSpPr/>
          <p:nvPr/>
        </p:nvSpPr>
        <p:spPr>
          <a:xfrm>
            <a:off x="1055439" y="2708920"/>
            <a:ext cx="10081122" cy="293618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06EF4732-250D-431E-A396-D389BF4F31CC}"/>
              </a:ext>
            </a:extLst>
          </p:cNvPr>
          <p:cNvSpPr/>
          <p:nvPr/>
        </p:nvSpPr>
        <p:spPr>
          <a:xfrm>
            <a:off x="4282038" y="4817702"/>
            <a:ext cx="185718" cy="236138"/>
          </a:xfrm>
          <a:prstGeom prst="down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0" name="箭头: 下 39">
            <a:extLst>
              <a:ext uri="{FF2B5EF4-FFF2-40B4-BE49-F238E27FC236}">
                <a16:creationId xmlns:a16="http://schemas.microsoft.com/office/drawing/2014/main" id="{F643BBCB-4F7D-4C77-9063-C0DB6987909E}"/>
              </a:ext>
            </a:extLst>
          </p:cNvPr>
          <p:cNvSpPr/>
          <p:nvPr/>
        </p:nvSpPr>
        <p:spPr>
          <a:xfrm>
            <a:off x="6343834" y="4788253"/>
            <a:ext cx="185718" cy="236138"/>
          </a:xfrm>
          <a:prstGeom prst="down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1" name="箭头: 下 40">
            <a:extLst>
              <a:ext uri="{FF2B5EF4-FFF2-40B4-BE49-F238E27FC236}">
                <a16:creationId xmlns:a16="http://schemas.microsoft.com/office/drawing/2014/main" id="{50E07634-A53F-4D4F-B197-1F1A973689A7}"/>
              </a:ext>
            </a:extLst>
          </p:cNvPr>
          <p:cNvSpPr/>
          <p:nvPr/>
        </p:nvSpPr>
        <p:spPr>
          <a:xfrm rot="10800000">
            <a:off x="5861301" y="3333486"/>
            <a:ext cx="185718" cy="236138"/>
          </a:xfrm>
          <a:prstGeom prst="down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8CECD6E-A575-4912-9C21-2C5C581B891F}"/>
              </a:ext>
            </a:extLst>
          </p:cNvPr>
          <p:cNvCxnSpPr/>
          <p:nvPr/>
        </p:nvCxnSpPr>
        <p:spPr bwMode="auto">
          <a:xfrm>
            <a:off x="2809562" y="4654319"/>
            <a:ext cx="40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E67D4E6F-E4B2-4653-8894-3C7532FEB6EC}"/>
              </a:ext>
            </a:extLst>
          </p:cNvPr>
          <p:cNvCxnSpPr>
            <a:stCxn id="18" idx="1"/>
          </p:cNvCxnSpPr>
          <p:nvPr/>
        </p:nvCxnSpPr>
        <p:spPr bwMode="auto">
          <a:xfrm flipH="1" flipV="1">
            <a:off x="8224275" y="3787899"/>
            <a:ext cx="346769" cy="4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9B9E4730-2F47-483D-BFDD-2F5A46400EE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80" y="1575401"/>
            <a:ext cx="3263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370AFA4-0DB1-49E2-8C3A-7EAA411F1A7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25" y="3506884"/>
            <a:ext cx="66421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A864A9F-35C7-4C1F-933C-C285FB494FB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78" y="2816109"/>
            <a:ext cx="24257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8E60E9E7-A2EE-4A01-9F56-5EB240E1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793" y="1450087"/>
            <a:ext cx="8202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equilibrium conditions with </a:t>
            </a:r>
            <a:r>
              <a:rPr lang="en-US" altLang="zh-CN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varying</a:t>
            </a:r>
            <a:r>
              <a:rPr lang="en-US" altLang="zh-CN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EM fields</a:t>
            </a:r>
            <a:r>
              <a:rPr lang="zh-CN" alt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：</a:t>
            </a:r>
            <a:endParaRPr lang="en-US" altLang="zh-CN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AF9BE50-B3F5-4E79-B0EB-9C3A51108A86}"/>
              </a:ext>
            </a:extLst>
          </p:cNvPr>
          <p:cNvSpPr txBox="1"/>
          <p:nvPr/>
        </p:nvSpPr>
        <p:spPr>
          <a:xfrm>
            <a:off x="1054678" y="5568041"/>
            <a:ext cx="102415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S.Z. Yang, JHG, S. Pu, PRD 111 (2025) 036013;                                                             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it-IT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K. Mameda P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it-IT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 108 (2023) 016001   </a:t>
            </a:r>
            <a:endParaRPr lang="zh-CN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D520D5-5BCA-4B32-8638-332B0E3D395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28" y="5603757"/>
            <a:ext cx="1800200" cy="2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A6E29F8F-2E2B-4A73-A872-5409FBF6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2635"/>
            <a:ext cx="12192000" cy="7531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Second order  under </a:t>
            </a:r>
            <a:r>
              <a:rPr lang="en-US" altLang="zh-CN" sz="28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varying</a:t>
            </a:r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EM field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2B6BBC1-6072-45B3-A7EA-03D04119D92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35" y="2098022"/>
            <a:ext cx="1607485" cy="2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0" name="Rectangle 3">
            <a:extLst>
              <a:ext uri="{FF2B5EF4-FFF2-40B4-BE49-F238E27FC236}">
                <a16:creationId xmlns:a16="http://schemas.microsoft.com/office/drawing/2014/main" id="{F09AA98F-697F-4CFF-AFF5-6B63A68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921" y="2768347"/>
            <a:ext cx="36717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altLang="zh-CN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ntegrability condition:</a:t>
            </a:r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id="{EC7FF6AC-5EED-4B9E-9180-084140986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441" y="2017362"/>
            <a:ext cx="30074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constant thermal vorticity: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1F4F66E-A8F7-4F62-81F1-7519239BD9B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09" y="2128550"/>
            <a:ext cx="1285640" cy="2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6EA6279-247D-4DD6-8915-2A2E457D9F46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06" y="2832260"/>
            <a:ext cx="1470408" cy="2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5" name="箭头: 右 34">
            <a:extLst>
              <a:ext uri="{FF2B5EF4-FFF2-40B4-BE49-F238E27FC236}">
                <a16:creationId xmlns:a16="http://schemas.microsoft.com/office/drawing/2014/main" id="{610547C1-F3FD-4E99-BA0C-5C8EE20EA09F}"/>
              </a:ext>
            </a:extLst>
          </p:cNvPr>
          <p:cNvSpPr/>
          <p:nvPr/>
        </p:nvSpPr>
        <p:spPr>
          <a:xfrm>
            <a:off x="3879628" y="2122749"/>
            <a:ext cx="1253644" cy="204813"/>
          </a:xfrm>
          <a:prstGeom prst="rightArrow">
            <a:avLst/>
          </a:prstGeom>
          <a:ln w="3175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B26563D0-18D3-4FCB-BB31-1AEE05CA0534}"/>
              </a:ext>
            </a:extLst>
          </p:cNvPr>
          <p:cNvSpPr/>
          <p:nvPr/>
        </p:nvSpPr>
        <p:spPr>
          <a:xfrm>
            <a:off x="3865140" y="2833638"/>
            <a:ext cx="1253644" cy="204813"/>
          </a:xfrm>
          <a:prstGeom prst="rightArrow">
            <a:avLst/>
          </a:prstGeom>
          <a:ln w="3175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BC85585-50A8-48B7-BFE9-980ACDBD79C6}"/>
              </a:ext>
            </a:extLst>
          </p:cNvPr>
          <p:cNvSpPr/>
          <p:nvPr/>
        </p:nvSpPr>
        <p:spPr>
          <a:xfrm>
            <a:off x="1055440" y="1247702"/>
            <a:ext cx="10081883" cy="217338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1F6E869-FA4D-4B3E-A1F4-6C0CF667275F}"/>
              </a:ext>
            </a:extLst>
          </p:cNvPr>
          <p:cNvSpPr/>
          <p:nvPr/>
        </p:nvSpPr>
        <p:spPr>
          <a:xfrm>
            <a:off x="1631505" y="1979034"/>
            <a:ext cx="2154865" cy="44617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31CC395-5CC8-4FFD-9345-45C168385BB4}"/>
              </a:ext>
            </a:extLst>
          </p:cNvPr>
          <p:cNvSpPr/>
          <p:nvPr/>
        </p:nvSpPr>
        <p:spPr>
          <a:xfrm>
            <a:off x="1639656" y="2712957"/>
            <a:ext cx="2146713" cy="44617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3F732F1-FEA0-4E3B-B4D2-828DBBD56A7A}"/>
              </a:ext>
            </a:extLst>
          </p:cNvPr>
          <p:cNvSpPr/>
          <p:nvPr/>
        </p:nvSpPr>
        <p:spPr>
          <a:xfrm>
            <a:off x="5239287" y="1998371"/>
            <a:ext cx="5249204" cy="44617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81B18631-D66B-4CAB-9E56-441C61490065}"/>
              </a:ext>
            </a:extLst>
          </p:cNvPr>
          <p:cNvSpPr/>
          <p:nvPr/>
        </p:nvSpPr>
        <p:spPr>
          <a:xfrm>
            <a:off x="5239287" y="2736801"/>
            <a:ext cx="5249204" cy="44617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EAD8E71-DC90-43F4-8635-578495833AD8}"/>
              </a:ext>
            </a:extLst>
          </p:cNvPr>
          <p:cNvSpPr/>
          <p:nvPr/>
        </p:nvSpPr>
        <p:spPr>
          <a:xfrm>
            <a:off x="1054678" y="3717032"/>
            <a:ext cx="10082644" cy="233360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8E6C5D58-708B-466A-A9D9-811E54E07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168" y="3861192"/>
            <a:ext cx="43350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Second-order Wigner function</a:t>
            </a:r>
            <a:r>
              <a:rPr lang="zh-CN" alt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：</a:t>
            </a:r>
            <a:endParaRPr lang="en-US" altLang="zh-CN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3003923-A2F6-4678-9DFB-4EA7DABDFCF2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3924392"/>
            <a:ext cx="2235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A9A9CE5-1F54-441E-A393-5748346B23E4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97" y="4417465"/>
            <a:ext cx="89916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9" name="Rectangle 39">
            <a:extLst>
              <a:ext uri="{FF2B5EF4-FFF2-40B4-BE49-F238E27FC236}">
                <a16:creationId xmlns:a16="http://schemas.microsoft.com/office/drawing/2014/main" id="{21863910-CDCB-4FB2-B90E-F2BC7F37D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759" y="1500877"/>
            <a:ext cx="440736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Chiral current from  EM field gradient</a:t>
            </a:r>
            <a:r>
              <a:rPr lang="zh-CN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：</a:t>
            </a:r>
            <a:endParaRPr lang="en-US" altLang="zh-CN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1803611-7F60-4DF7-8211-4010B620AD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42" y="2807811"/>
            <a:ext cx="33401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8F795928-8CBF-46CE-82A2-57E471804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029"/>
            <a:ext cx="12192000" cy="717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Chiral currents under </a:t>
            </a:r>
            <a:r>
              <a:rPr lang="en-US" altLang="zh-CN" sz="28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varying</a:t>
            </a:r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EM field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73A017-961A-42BC-9E34-AA3F8D06099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69" y="2860433"/>
            <a:ext cx="3243049" cy="3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5F21D858-D3CD-4CDF-8B5E-2D4F28CFA382}"/>
              </a:ext>
            </a:extLst>
          </p:cNvPr>
          <p:cNvSpPr/>
          <p:nvPr/>
        </p:nvSpPr>
        <p:spPr>
          <a:xfrm>
            <a:off x="1076393" y="1326385"/>
            <a:ext cx="10075743" cy="217338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4E301C7-ABF4-415A-912D-CB265E97D3A0}"/>
              </a:ext>
            </a:extLst>
          </p:cNvPr>
          <p:cNvSpPr/>
          <p:nvPr/>
        </p:nvSpPr>
        <p:spPr>
          <a:xfrm>
            <a:off x="1058128" y="4005064"/>
            <a:ext cx="10075743" cy="217338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9" name="Rectangle 39">
            <a:extLst>
              <a:ext uri="{FF2B5EF4-FFF2-40B4-BE49-F238E27FC236}">
                <a16:creationId xmlns:a16="http://schemas.microsoft.com/office/drawing/2014/main" id="{76A9553F-89FF-4DF3-BC6A-3FE6810D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438" y="4164430"/>
            <a:ext cx="44984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Electric current from  EM field gradient</a:t>
            </a:r>
            <a:r>
              <a:rPr lang="zh-CN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：</a:t>
            </a:r>
            <a:endParaRPr lang="en-US" altLang="zh-CN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id="{9C2323AF-1477-443A-813E-87FB8D07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594" y="5171440"/>
            <a:ext cx="42916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Axial current from  EM field gradient</a:t>
            </a:r>
            <a:r>
              <a:rPr lang="zh-CN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：</a:t>
            </a:r>
            <a:endParaRPr lang="en-US" altLang="zh-CN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CB15F64-EB0F-4D52-BB03-A4BE6D857E97}"/>
                  </a:ext>
                </a:extLst>
              </p:cNvPr>
              <p:cNvSpPr txBox="1"/>
              <p:nvPr/>
            </p:nvSpPr>
            <p:spPr>
              <a:xfrm>
                <a:off x="6960096" y="5749709"/>
                <a:ext cx="159683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altLang="zh-CN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Small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it-IT" altLang="zh-CN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it-IT" altLang="zh-CN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endParaRPr lang="zh-CN" altLang="en-US" sz="16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CB15F64-EB0F-4D52-BB03-A4BE6D857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5749709"/>
                <a:ext cx="1596832" cy="338554"/>
              </a:xfrm>
              <a:prstGeom prst="rect">
                <a:avLst/>
              </a:prstGeom>
              <a:blipFill>
                <a:blip r:embed="rId11"/>
                <a:stretch>
                  <a:fillRect t="-5357" r="-1145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图片 34">
            <a:extLst>
              <a:ext uri="{FF2B5EF4-FFF2-40B4-BE49-F238E27FC236}">
                <a16:creationId xmlns:a16="http://schemas.microsoft.com/office/drawing/2014/main" id="{05AFE031-3FD2-4B08-AF22-76CD7AD891C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99" y="5816221"/>
            <a:ext cx="952500" cy="19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CB1ABB21-AAEC-4D74-9AC8-838007377C08}"/>
              </a:ext>
            </a:extLst>
          </p:cNvPr>
          <p:cNvSpPr txBox="1"/>
          <p:nvPr/>
        </p:nvSpPr>
        <p:spPr>
          <a:xfrm>
            <a:off x="5730914" y="1571563"/>
            <a:ext cx="5097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S.Z. Yang, JHG, Z.T. Liang, Q. Wang, Phys.Rev.D 102 (2020)  116024</a:t>
            </a:r>
            <a:endParaRPr lang="zh-CN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FDD2435-04A0-4AD3-8978-43AD550752A0}"/>
              </a:ext>
            </a:extLst>
          </p:cNvPr>
          <p:cNvSpPr txBox="1"/>
          <p:nvPr/>
        </p:nvSpPr>
        <p:spPr>
          <a:xfrm>
            <a:off x="6479493" y="4194710"/>
            <a:ext cx="4480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S. Z. Yang,  JHG,  S. Pu,  Phys. Rev. D 111 (2025) 036013</a:t>
            </a:r>
            <a:endParaRPr lang="zh-CN" altLang="en-US" sz="14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AA72637-933D-4A31-AE23-99B3BF3F7B53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92" y="5277615"/>
            <a:ext cx="3048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C4F8F67-EE7A-4CC3-BBCA-8E30F883C51A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15" y="2066859"/>
            <a:ext cx="90297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2A5A6E-0FD3-4DA9-8C46-7678DE1FC668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93" y="4625333"/>
            <a:ext cx="84328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4A5F610-8561-4347-B19E-7463DDBDF0A9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40" y="5632904"/>
            <a:ext cx="41275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4FF41C96-E745-4775-B2E3-30A547DD4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307" y="1429450"/>
            <a:ext cx="56830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Energy-momentum tensor under </a:t>
            </a:r>
            <a:r>
              <a:rPr lang="en-US" altLang="zh-CN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constant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EM field</a:t>
            </a:r>
            <a:r>
              <a:rPr lang="zh-CN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：</a:t>
            </a:r>
            <a:endParaRPr lang="en-US" altLang="zh-CN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39">
            <a:extLst>
              <a:ext uri="{FF2B5EF4-FFF2-40B4-BE49-F238E27FC236}">
                <a16:creationId xmlns:a16="http://schemas.microsoft.com/office/drawing/2014/main" id="{E939A5EB-F8EF-41FD-854A-F94D54D2C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4232355"/>
            <a:ext cx="57422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Energy-momentum tensor under </a:t>
            </a:r>
            <a:r>
              <a:rPr lang="en-US" altLang="zh-CN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varying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EM field</a:t>
            </a:r>
            <a:r>
              <a:rPr lang="zh-CN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：</a:t>
            </a:r>
            <a:endParaRPr lang="en-US" altLang="zh-CN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3BABB42-203E-4916-9EB4-B5CD2170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" y="285384"/>
            <a:ext cx="12192000" cy="7399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Energy-momentum tensor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7DDF988-32AE-4B25-A724-0C2562C724E0}"/>
              </a:ext>
            </a:extLst>
          </p:cNvPr>
          <p:cNvSpPr/>
          <p:nvPr/>
        </p:nvSpPr>
        <p:spPr>
          <a:xfrm>
            <a:off x="1058128" y="1292116"/>
            <a:ext cx="10078432" cy="242491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C9E7B23-8086-4C88-A630-AECA089D8318}"/>
              </a:ext>
            </a:extLst>
          </p:cNvPr>
          <p:cNvSpPr/>
          <p:nvPr/>
        </p:nvSpPr>
        <p:spPr>
          <a:xfrm>
            <a:off x="1058129" y="4191969"/>
            <a:ext cx="10006424" cy="178167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C4C324A-6C93-4961-B25E-146ABEA2168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74" y="1480906"/>
            <a:ext cx="2232248" cy="3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98057D4-83F8-4AD6-A2D1-338D7CA29CE1}"/>
              </a:ext>
            </a:extLst>
          </p:cNvPr>
          <p:cNvSpPr txBox="1"/>
          <p:nvPr/>
        </p:nvSpPr>
        <p:spPr>
          <a:xfrm>
            <a:off x="3619835" y="3373235"/>
            <a:ext cx="5097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S.Z. Yang, JHG, Z.T. Liang, Q. Wang, Phys.Rev.D 102 (2020)  116024</a:t>
            </a:r>
            <a:endParaRPr lang="zh-CN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EC5A9FB-117A-4C32-A011-52C792352E33}"/>
              </a:ext>
            </a:extLst>
          </p:cNvPr>
          <p:cNvSpPr txBox="1"/>
          <p:nvPr/>
        </p:nvSpPr>
        <p:spPr>
          <a:xfrm>
            <a:off x="3821036" y="5688193"/>
            <a:ext cx="4480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S. Z. Yang,  JHG,  S. Pu,  Phys. Rev. D 111 (2025) 036013</a:t>
            </a:r>
            <a:endParaRPr lang="zh-CN" altLang="en-US" sz="1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17053EE-4C13-49B7-96FA-F14438FA202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204872"/>
            <a:ext cx="2232248" cy="3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B5D3AEC-A457-4391-98C7-AB01A420357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913083"/>
            <a:ext cx="922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7C73A97-A677-474C-B573-70BF89BD0290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4715829"/>
            <a:ext cx="90678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848804C-1B8D-492F-A7C9-715CE21D1E2B}"/>
              </a:ext>
            </a:extLst>
          </p:cNvPr>
          <p:cNvSpPr txBox="1"/>
          <p:nvPr/>
        </p:nvSpPr>
        <p:spPr>
          <a:xfrm>
            <a:off x="1276661" y="1443909"/>
            <a:ext cx="3693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general expressions for          :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067D8DA-2509-425B-B062-66BAC2DA623A}"/>
              </a:ext>
            </a:extLst>
          </p:cNvPr>
          <p:cNvSpPr txBox="1"/>
          <p:nvPr/>
        </p:nvSpPr>
        <p:spPr>
          <a:xfrm>
            <a:off x="3089938" y="2653381"/>
            <a:ext cx="647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Substitute into kinetic equations             under global equilibrium conditions</a:t>
            </a:r>
            <a:endParaRPr lang="zh-CN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1A9E924-94C8-4DA8-B923-7CEF1D6641AA}"/>
              </a:ext>
            </a:extLst>
          </p:cNvPr>
          <p:cNvSpPr txBox="1"/>
          <p:nvPr/>
        </p:nvSpPr>
        <p:spPr>
          <a:xfrm>
            <a:off x="3396590" y="6012932"/>
            <a:ext cx="5670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Such process can be generalized to any higher order!</a:t>
            </a:r>
            <a:endParaRPr lang="zh-CN" altLang="en-US" sz="20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B76722F-7768-46A3-AE3B-46460950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536"/>
            <a:ext cx="12192000" cy="7488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Determine unknown distribution functions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684334-6301-4328-87E8-89900393F91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96" y="2152619"/>
            <a:ext cx="2540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49D4C7-76A9-4399-9A63-714F760E8EF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89" y="2128742"/>
            <a:ext cx="11049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F0EBD493-4A51-4C72-8914-086496888153}"/>
              </a:ext>
            </a:extLst>
          </p:cNvPr>
          <p:cNvSpPr/>
          <p:nvPr/>
        </p:nvSpPr>
        <p:spPr>
          <a:xfrm>
            <a:off x="1058128" y="1292116"/>
            <a:ext cx="10078126" cy="120078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F387BF9-DD91-4970-8B0C-96E31D99C1B8}"/>
              </a:ext>
            </a:extLst>
          </p:cNvPr>
          <p:cNvSpPr/>
          <p:nvPr/>
        </p:nvSpPr>
        <p:spPr>
          <a:xfrm>
            <a:off x="1055746" y="3335426"/>
            <a:ext cx="10080508" cy="141680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211005F2-D923-4610-B856-F222AD34FAC1}"/>
              </a:ext>
            </a:extLst>
          </p:cNvPr>
          <p:cNvSpPr/>
          <p:nvPr/>
        </p:nvSpPr>
        <p:spPr>
          <a:xfrm>
            <a:off x="5968370" y="2636197"/>
            <a:ext cx="271646" cy="572097"/>
          </a:xfrm>
          <a:prstGeom prst="down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7444189D-5709-48B9-9DE0-CEA7D09BA169}"/>
              </a:ext>
            </a:extLst>
          </p:cNvPr>
          <p:cNvSpPr/>
          <p:nvPr/>
        </p:nvSpPr>
        <p:spPr>
          <a:xfrm>
            <a:off x="5960176" y="4830904"/>
            <a:ext cx="271646" cy="476474"/>
          </a:xfrm>
          <a:prstGeom prst="down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EDE5971-9208-4762-8930-130F28759F41}"/>
              </a:ext>
            </a:extLst>
          </p:cNvPr>
          <p:cNvSpPr/>
          <p:nvPr/>
        </p:nvSpPr>
        <p:spPr>
          <a:xfrm>
            <a:off x="3229880" y="5363692"/>
            <a:ext cx="5746440" cy="49195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1335CC8-BA98-4136-87C6-6BA2522133C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44" y="3448714"/>
            <a:ext cx="93599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4597CF7-46FF-4047-A63E-1E1534813A73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66" y="5445748"/>
            <a:ext cx="19177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F4EA3E86-3DBB-4599-A990-2C9BDA60EC0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52" y="1456752"/>
            <a:ext cx="52578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D60A5A9-D21D-4A9C-93A1-37F8C8B6373B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17" y="1462206"/>
            <a:ext cx="431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260350-F057-436B-8A6A-78E7F87E48F4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22849"/>
            <a:ext cx="431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63C5C9C-BD7F-4212-9584-8E40EC8990E2}"/>
              </a:ext>
            </a:extLst>
          </p:cNvPr>
          <p:cNvSpPr txBox="1"/>
          <p:nvPr/>
        </p:nvSpPr>
        <p:spPr>
          <a:xfrm>
            <a:off x="1099687" y="3396854"/>
            <a:ext cx="207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Constant EM field: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77C1E2C-41B7-4CB7-8CCD-B53F3DAB4491}"/>
              </a:ext>
            </a:extLst>
          </p:cNvPr>
          <p:cNvSpPr txBox="1"/>
          <p:nvPr/>
        </p:nvSpPr>
        <p:spPr>
          <a:xfrm>
            <a:off x="1111169" y="4993378"/>
            <a:ext cx="191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Varying EM field: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1915578-9ED9-4070-85D6-738F74AE2A92}"/>
              </a:ext>
            </a:extLst>
          </p:cNvPr>
          <p:cNvSpPr txBox="1"/>
          <p:nvPr/>
        </p:nvSpPr>
        <p:spPr>
          <a:xfrm>
            <a:off x="4251476" y="3444740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altLang="zh-CN" dirty="0">
                <a:latin typeface="Calibri Light" panose="020F0302020204030204" pitchFamily="34" charset="0"/>
                <a:cs typeface="Calibri Light" panose="020F0302020204030204" pitchFamily="34" charset="0"/>
              </a:rPr>
              <a:t> undetermined functions:</a:t>
            </a:r>
            <a:endParaRPr lang="zh-CN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164BAA7-DA00-4F20-94AC-2BE3F7DCDB88}"/>
              </a:ext>
            </a:extLst>
          </p:cNvPr>
          <p:cNvSpPr txBox="1"/>
          <p:nvPr/>
        </p:nvSpPr>
        <p:spPr>
          <a:xfrm>
            <a:off x="4260208" y="5045383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CN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Calibri Light" panose="020F0302020204030204" pitchFamily="34" charset="0"/>
                <a:cs typeface="Calibri Light" panose="020F0302020204030204" pitchFamily="34" charset="0"/>
              </a:rPr>
              <a:t>undetermined functions:</a:t>
            </a:r>
            <a:endParaRPr lang="zh-CN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4C7A2BC9-9B97-45CD-8A31-A22B1AA883A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40" y="3552955"/>
            <a:ext cx="9652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A1812CC-17F7-4081-B135-9C471B173BD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78" y="5146728"/>
            <a:ext cx="3937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2A8DACE-2573-4E68-B1B1-5F6905872FEC}"/>
              </a:ext>
            </a:extLst>
          </p:cNvPr>
          <p:cNvSpPr txBox="1"/>
          <p:nvPr/>
        </p:nvSpPr>
        <p:spPr>
          <a:xfrm>
            <a:off x="1067641" y="1683055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Vanishing EM field: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BA2F3D2-8FF6-424F-A9A4-BEE65D52ECF3}"/>
              </a:ext>
            </a:extLst>
          </p:cNvPr>
          <p:cNvSpPr txBox="1"/>
          <p:nvPr/>
        </p:nvSpPr>
        <p:spPr>
          <a:xfrm>
            <a:off x="5693673" y="1713833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US" altLang="zh-CN" dirty="0">
                <a:latin typeface="Calibri Light" panose="020F0302020204030204" pitchFamily="34" charset="0"/>
                <a:cs typeface="Calibri Light" panose="020F0302020204030204" pitchFamily="34" charset="0"/>
              </a:rPr>
              <a:t> undetermined functions:</a:t>
            </a:r>
            <a:endParaRPr lang="zh-CN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883CB17-DF24-409D-8873-727F1EBEF12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47" y="1797800"/>
            <a:ext cx="2349071" cy="2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356F88C-F5E3-4A02-AD84-FD701EBC9C3E}"/>
              </a:ext>
            </a:extLst>
          </p:cNvPr>
          <p:cNvSpPr txBox="1"/>
          <p:nvPr/>
        </p:nvSpPr>
        <p:spPr>
          <a:xfrm>
            <a:off x="8241922" y="3489464"/>
            <a:ext cx="2691250" cy="524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S.Z. Yang, JHG, Z.T. Liang, Q. Wang, </a:t>
            </a:r>
          </a:p>
          <a:p>
            <a:pPr algn="l"/>
            <a:r>
              <a:rPr lang="it-IT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Phys.Rev.D 102 (2020)  116024</a:t>
            </a:r>
            <a:endParaRPr lang="zh-CN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8FB079E-BE0D-4CA8-8CCC-E2E6AC541965}"/>
              </a:ext>
            </a:extLst>
          </p:cNvPr>
          <p:cNvSpPr txBox="1"/>
          <p:nvPr/>
        </p:nvSpPr>
        <p:spPr>
          <a:xfrm>
            <a:off x="7333865" y="5113989"/>
            <a:ext cx="41709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S.Z. Yang, JHG, S. Pu, Phys.Rev.D 111 (2025)  036013 </a:t>
            </a:r>
            <a:endParaRPr lang="zh-CN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6EF6131-B9FA-4861-932A-A9DCE7207B90}"/>
              </a:ext>
            </a:extLst>
          </p:cNvPr>
          <p:cNvSpPr txBox="1"/>
          <p:nvPr/>
        </p:nvSpPr>
        <p:spPr>
          <a:xfrm>
            <a:off x="6072014" y="5581681"/>
            <a:ext cx="462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thermal vorticity terms undetermined!</a:t>
            </a:r>
            <a:endParaRPr lang="zh-CN" altLang="en-US" sz="20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F37A8B57-D54F-435D-8216-186B2A752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6190"/>
            <a:ext cx="12152993" cy="6696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The constraint increases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3FA8C43-ABFF-4637-BB4C-326EC3E61513}"/>
              </a:ext>
            </a:extLst>
          </p:cNvPr>
          <p:cNvSpPr/>
          <p:nvPr/>
        </p:nvSpPr>
        <p:spPr>
          <a:xfrm>
            <a:off x="1064172" y="1542010"/>
            <a:ext cx="10081120" cy="119046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68A1523-B7E1-4B75-AE17-939FCBEB68B4}"/>
              </a:ext>
            </a:extLst>
          </p:cNvPr>
          <p:cNvSpPr/>
          <p:nvPr/>
        </p:nvSpPr>
        <p:spPr>
          <a:xfrm>
            <a:off x="1055440" y="3239505"/>
            <a:ext cx="10081120" cy="119046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4B091D7-CBEA-47E0-9BDF-E0B8938AA632}"/>
              </a:ext>
            </a:extLst>
          </p:cNvPr>
          <p:cNvSpPr/>
          <p:nvPr/>
        </p:nvSpPr>
        <p:spPr>
          <a:xfrm>
            <a:off x="1064172" y="4942970"/>
            <a:ext cx="10081120" cy="119046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4142DD-6B98-4DBE-9A32-B9F804B0E99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34" y="1752450"/>
            <a:ext cx="2095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F1B3D6-4539-4BDF-A1F5-2B6AE82386AB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33" y="2264377"/>
            <a:ext cx="75692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52141FA-8CBD-4126-9379-728E29975B89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00" y="3448262"/>
            <a:ext cx="6350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08923F-8C89-4E75-8520-71C5CA1D5433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90" y="3951633"/>
            <a:ext cx="5016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9182B08-1FAD-459F-BD4A-6CA7D38B2BCB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31" y="5044786"/>
            <a:ext cx="6350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F71D94-3154-4A8A-B834-627F8259E755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18" y="5616175"/>
            <a:ext cx="20193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977E5-399C-45CC-A3B5-A0766E6DD94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4FF41C96-E745-4775-B2E3-30A547DD4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408" y="1683167"/>
            <a:ext cx="90177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Wigner functions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can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 give the conservation laws and quantum anomaly automatically:</a:t>
            </a: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5329A188-84AB-4729-9D67-9260B2B68AF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428142"/>
            <a:ext cx="1008112" cy="3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9843285E-0B2B-48CC-83FF-4A53E9786A4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42" y="2242731"/>
            <a:ext cx="2088232" cy="64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A0211D8-4EAD-4152-A771-D5B6D78B88C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428142"/>
            <a:ext cx="1438188" cy="3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23BABB42-203E-4916-9EB4-B5CD2170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318"/>
            <a:ext cx="12192000" cy="7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Wigner function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VS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Hydrodynamics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69C73A-8FDE-46B1-8A55-11493A3B732E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2280745"/>
            <a:ext cx="2304256" cy="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4" name="Rectangle 39">
            <a:extLst>
              <a:ext uri="{FF2B5EF4-FFF2-40B4-BE49-F238E27FC236}">
                <a16:creationId xmlns:a16="http://schemas.microsoft.com/office/drawing/2014/main" id="{57CEF9CB-2CED-462B-AEE1-01FD4E973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072" y="3852779"/>
            <a:ext cx="97194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Wigner functions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can not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give explicit relations between transport coefficients and  anomaly!</a:t>
            </a:r>
          </a:p>
        </p:txBody>
      </p:sp>
      <p:sp>
        <p:nvSpPr>
          <p:cNvPr id="15" name="Rectangle 39">
            <a:extLst>
              <a:ext uri="{FF2B5EF4-FFF2-40B4-BE49-F238E27FC236}">
                <a16:creationId xmlns:a16="http://schemas.microsoft.com/office/drawing/2014/main" id="{431F8EE7-87F4-408B-9F2F-C701C319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365685"/>
            <a:ext cx="584987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Hydrodynamics method  can do it!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FB7C069-DF11-4AD1-A5E5-17E7F3D4B31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93" y="4415559"/>
            <a:ext cx="157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3BBB14-BE55-48CC-B4BF-84D783059CE7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09" y="4474221"/>
            <a:ext cx="21336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5DE83D9-7231-433A-8D8E-58CF08C4F544}"/>
              </a:ext>
            </a:extLst>
          </p:cNvPr>
          <p:cNvSpPr/>
          <p:nvPr/>
        </p:nvSpPr>
        <p:spPr>
          <a:xfrm>
            <a:off x="1064172" y="1542009"/>
            <a:ext cx="10072388" cy="160733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BDA655A-D94D-4E3C-87E8-C70BE46F7865}"/>
              </a:ext>
            </a:extLst>
          </p:cNvPr>
          <p:cNvSpPr/>
          <p:nvPr/>
        </p:nvSpPr>
        <p:spPr>
          <a:xfrm>
            <a:off x="1057426" y="3642212"/>
            <a:ext cx="10072389" cy="137096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27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0180"/>
            <a:ext cx="8229600" cy="908348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512" y="1274198"/>
            <a:ext cx="9950896" cy="475252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Introduction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Quantum anomaly induced transport from </a:t>
            </a:r>
            <a:r>
              <a:rPr lang="en-US" altLang="zh-CN" sz="2800" dirty="0">
                <a:solidFill>
                  <a:srgbClr val="C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Wigner function</a:t>
            </a:r>
          </a:p>
          <a:p>
            <a:pPr marL="457188" lvl="1" indent="0"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               From constant to varying EM fields in global equilibrium</a:t>
            </a:r>
            <a:endParaRPr lang="en-US" altLang="zh-CN" sz="1000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Quantum anomaly induced transport from  </a:t>
            </a:r>
            <a:r>
              <a:rPr lang="en-US" altLang="zh-CN" sz="2800" dirty="0">
                <a:solidFill>
                  <a:srgbClr val="C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hydrodynamics</a:t>
            </a:r>
            <a:endParaRPr lang="en-US" altLang="zh-CN" dirty="0">
              <a:solidFill>
                <a:srgbClr val="C00000"/>
              </a:solidFill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marL="457188" lvl="1" indent="0"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               From constant to varying EM fields in global equilibrium</a:t>
            </a:r>
          </a:p>
          <a:p>
            <a:pPr marL="457188" lvl="1" indent="0" eaLnBrk="1" hangingPunct="1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C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               Weyl anomaly induced transport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Summary and outlook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582886C-F355-4060-BD07-087E4939134A}"/>
              </a:ext>
            </a:extLst>
          </p:cNvPr>
          <p:cNvCxnSpPr/>
          <p:nvPr/>
        </p:nvCxnSpPr>
        <p:spPr bwMode="auto">
          <a:xfrm>
            <a:off x="2495600" y="3068960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AC84CE4-ABA8-489C-8DB7-FA77372B444B}"/>
              </a:ext>
            </a:extLst>
          </p:cNvPr>
          <p:cNvCxnSpPr/>
          <p:nvPr/>
        </p:nvCxnSpPr>
        <p:spPr bwMode="auto">
          <a:xfrm>
            <a:off x="2495600" y="4437112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491E939-1A68-4330-B41E-7400FEB58900}"/>
              </a:ext>
            </a:extLst>
          </p:cNvPr>
          <p:cNvCxnSpPr/>
          <p:nvPr/>
        </p:nvCxnSpPr>
        <p:spPr bwMode="auto">
          <a:xfrm>
            <a:off x="2495600" y="5013176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44" y="2420888"/>
            <a:ext cx="11809312" cy="1080120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Quantum anomaly induced transport from </a:t>
            </a:r>
            <a:r>
              <a:rPr lang="en-US" altLang="zh-CN" sz="3600" b="1" dirty="0">
                <a:solidFill>
                  <a:srgbClr val="C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hydrodynamics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75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9">
            <a:extLst>
              <a:ext uri="{FF2B5EF4-FFF2-40B4-BE49-F238E27FC236}">
                <a16:creationId xmlns:a16="http://schemas.microsoft.com/office/drawing/2014/main" id="{FF626912-7A09-4B47-AF92-506C5A68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807" y="3098470"/>
            <a:ext cx="4139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Principle of entropy increase  requires: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977E5-399C-45CC-A3B5-A0766E6DD94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4FF41C96-E745-4775-B2E3-30A547DD4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413302"/>
            <a:ext cx="48786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Hydrodynamic equations with chiral anomaly: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3BABB42-203E-4916-9EB4-B5CD2170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6755"/>
            <a:ext cx="12192000" cy="750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Principle of entropy increase</a:t>
            </a:r>
          </a:p>
        </p:txBody>
      </p:sp>
      <p:pic>
        <p:nvPicPr>
          <p:cNvPr id="16" name="Picture 18" descr="tmp">
            <a:extLst>
              <a:ext uri="{FF2B5EF4-FFF2-40B4-BE49-F238E27FC236}">
                <a16:creationId xmlns:a16="http://schemas.microsoft.com/office/drawing/2014/main" id="{4FC5CD89-D025-4A8F-9567-9E28BEDFE0F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19" y="1979645"/>
            <a:ext cx="3913188" cy="32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9">
            <a:extLst>
              <a:ext uri="{FF2B5EF4-FFF2-40B4-BE49-F238E27FC236}">
                <a16:creationId xmlns:a16="http://schemas.microsoft.com/office/drawing/2014/main" id="{DE7928E5-E901-4B94-A8D3-79770EABC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128" y="1991959"/>
            <a:ext cx="38893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D.T. Son, P. </a:t>
            </a:r>
            <a:r>
              <a:rPr lang="en-US" altLang="zh-CN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Surowka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PRL103:191601,2009 </a:t>
            </a:r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id="{062E3115-84F7-4541-B17A-D6C64BFDB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639" y="4987236"/>
            <a:ext cx="802982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The anomalous transport coefficients </a:t>
            </a:r>
            <a:r>
              <a:rPr lang="en-US" altLang="zh-CN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be determined by chiral anomaly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: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96B5EBA-AB14-42AE-A674-E1FAFDE930A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79" y="3663109"/>
            <a:ext cx="1164469" cy="3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FB1FF6B-D6BB-463E-A5F6-044BE1B7D2B3}"/>
              </a:ext>
            </a:extLst>
          </p:cNvPr>
          <p:cNvSpPr/>
          <p:nvPr/>
        </p:nvSpPr>
        <p:spPr>
          <a:xfrm>
            <a:off x="1054497" y="1247068"/>
            <a:ext cx="10083006" cy="131888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D2F94B-C3E5-4A85-969F-E2C9EE20C0A6}"/>
              </a:ext>
            </a:extLst>
          </p:cNvPr>
          <p:cNvSpPr/>
          <p:nvPr/>
        </p:nvSpPr>
        <p:spPr>
          <a:xfrm>
            <a:off x="1054497" y="3081880"/>
            <a:ext cx="10083006" cy="131888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E88FD1A-9803-47D7-89CE-41930E67AA9F}"/>
              </a:ext>
            </a:extLst>
          </p:cNvPr>
          <p:cNvSpPr/>
          <p:nvPr/>
        </p:nvSpPr>
        <p:spPr>
          <a:xfrm>
            <a:off x="1054497" y="4870208"/>
            <a:ext cx="10083006" cy="131888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10492E61-2FD5-4600-827A-EC9A101062D3}"/>
              </a:ext>
            </a:extLst>
          </p:cNvPr>
          <p:cNvSpPr/>
          <p:nvPr/>
        </p:nvSpPr>
        <p:spPr>
          <a:xfrm>
            <a:off x="4371947" y="3663110"/>
            <a:ext cx="1475942" cy="297742"/>
          </a:xfrm>
          <a:prstGeom prst="rightArrow">
            <a:avLst/>
          </a:prstGeom>
          <a:ln w="3175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CE13826-A162-43CC-87BA-F9BF83ED8BFD}"/>
              </a:ext>
            </a:extLst>
          </p:cNvPr>
          <p:cNvSpPr/>
          <p:nvPr/>
        </p:nvSpPr>
        <p:spPr>
          <a:xfrm>
            <a:off x="2262695" y="3548908"/>
            <a:ext cx="1866835" cy="53966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CBF37C1-B542-4E16-A973-5044CC55F625}"/>
              </a:ext>
            </a:extLst>
          </p:cNvPr>
          <p:cNvSpPr/>
          <p:nvPr/>
        </p:nvSpPr>
        <p:spPr>
          <a:xfrm>
            <a:off x="6090306" y="3450133"/>
            <a:ext cx="4326174" cy="81610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595412-ED6C-4063-AD4E-B8F1BC1AC76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98" y="3575464"/>
            <a:ext cx="3733800" cy="5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2ED6691-D881-487F-9521-DE31E6BF59D0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488592"/>
            <a:ext cx="87630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977E5-399C-45CC-A3B5-A0766E6DD94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4FF41C96-E745-4775-B2E3-30A547DD4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691" y="2520291"/>
            <a:ext cx="678589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Entropy production from normal  terms is positive semi-definite: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3BABB42-203E-4916-9EB4-B5CD2170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1" y="314126"/>
            <a:ext cx="12192000" cy="696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Anomalous transport </a:t>
            </a:r>
            <a:r>
              <a:rPr lang="en-US" altLang="zh-CN" sz="2800" b="1" kern="0" dirty="0">
                <a:solidFill>
                  <a:srgbClr val="0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is non-dissipative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mbria Math" pitchFamily="18" charset="0"/>
              <a:cs typeface="Calibri Light" panose="020F0302020204030204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DE7928E5-E901-4B94-A8D3-79770EABC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052" y="4405483"/>
            <a:ext cx="37398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D.T. Son, P. </a:t>
            </a:r>
            <a:r>
              <a:rPr lang="en-US" altLang="zh-CN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Surowka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PRL103:191601,2009 </a:t>
            </a:r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3DE84D9E-9A0E-4A78-B87B-51919F74A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695" y="3597419"/>
            <a:ext cx="96257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Entropy production from anomalous terms is indefinite:                      or             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or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          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C3A5BF-E479-4E2C-8DE1-C5F192970C6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66" y="1526995"/>
            <a:ext cx="2283966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9BBDD7B-7C59-4BC9-BECD-8D78C021B39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34" y="2563824"/>
            <a:ext cx="13716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CF3B2FF-926F-4587-8F07-D4BF67EC42B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941" y="3693468"/>
            <a:ext cx="948012" cy="2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6ECEA89-9622-4EC9-9DF9-88BD0DCFD54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72" y="3683972"/>
            <a:ext cx="948013" cy="2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5" name="Rectangle 39">
            <a:extLst>
              <a:ext uri="{FF2B5EF4-FFF2-40B4-BE49-F238E27FC236}">
                <a16:creationId xmlns:a16="http://schemas.microsoft.com/office/drawing/2014/main" id="{287DB586-9EBB-444D-AEAA-C8DCCC971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592" y="4322071"/>
            <a:ext cx="41967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Principle of entropy increase  requires: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F6F8E1F8-0CB2-4547-AF3D-B3753619E9E9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13" y="4401082"/>
            <a:ext cx="13716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7" name="Rectangle 39">
            <a:extLst>
              <a:ext uri="{FF2B5EF4-FFF2-40B4-BE49-F238E27FC236}">
                <a16:creationId xmlns:a16="http://schemas.microsoft.com/office/drawing/2014/main" id="{152262FB-3C1C-4287-AFDA-EA91E9124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592" y="1453016"/>
            <a:ext cx="59138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Entropy current includes normal and anomalous  terms:</a:t>
            </a: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20F609D9-D8F6-4C78-B97C-9446EFB1C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028" y="5290284"/>
            <a:ext cx="78051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Anomalous transport is non-dissipative </a:t>
            </a:r>
            <a:r>
              <a:rPr lang="en-US" altLang="zh-CN" sz="2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can exist in global equilibrium!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宋体" charset="-122"/>
              <a:cs typeface="Calibri Light" panose="020F0302020204030204" pitchFamily="34" charset="0"/>
            </a:endParaRPr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37359266-1916-422C-97F4-52DB54864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551" y="5808753"/>
            <a:ext cx="92158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we determine these coefficients without invoking the principle of entropy increase?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宋体" charset="-122"/>
              <a:cs typeface="Calibri Light" panose="020F030202020403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2BF11C6-0C6A-4E6C-A39B-281DADF410F9}"/>
              </a:ext>
            </a:extLst>
          </p:cNvPr>
          <p:cNvSpPr/>
          <p:nvPr/>
        </p:nvSpPr>
        <p:spPr>
          <a:xfrm>
            <a:off x="1054497" y="1247068"/>
            <a:ext cx="10082063" cy="73463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26B06B6-419C-493A-8341-1C000965F7CA}"/>
              </a:ext>
            </a:extLst>
          </p:cNvPr>
          <p:cNvSpPr/>
          <p:nvPr/>
        </p:nvSpPr>
        <p:spPr>
          <a:xfrm>
            <a:off x="1054496" y="2380625"/>
            <a:ext cx="10082063" cy="73463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D4950EB-AF8E-4E67-9FFE-F664D9EB90EF}"/>
              </a:ext>
            </a:extLst>
          </p:cNvPr>
          <p:cNvSpPr/>
          <p:nvPr/>
        </p:nvSpPr>
        <p:spPr>
          <a:xfrm>
            <a:off x="1054495" y="3456142"/>
            <a:ext cx="10082063" cy="146043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DD6D27-D9B8-4F00-91D2-613962A6D7F2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54" y="3683759"/>
            <a:ext cx="948012" cy="25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977E5-399C-45CC-A3B5-A0766E6DD94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3BABB42-203E-4916-9EB4-B5CD2170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5223"/>
            <a:ext cx="12072664" cy="706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First order </a:t>
            </a:r>
            <a:r>
              <a:rPr lang="en-US" altLang="zh-CN" sz="2800" b="1" kern="0" dirty="0">
                <a:solidFill>
                  <a:srgbClr val="0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under </a:t>
            </a:r>
            <a:r>
              <a:rPr lang="en-US" altLang="zh-CN" sz="28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constant</a:t>
            </a:r>
            <a:r>
              <a:rPr lang="en-US" altLang="zh-CN" sz="2800" b="1" kern="0" dirty="0">
                <a:solidFill>
                  <a:srgbClr val="0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EM field 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mbria Math" pitchFamily="18" charset="0"/>
              <a:cs typeface="Calibri Light" panose="020F03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0CF12CC-5022-4B1C-9313-445A656875B8}"/>
              </a:ext>
            </a:extLst>
          </p:cNvPr>
          <p:cNvSpPr txBox="1"/>
          <p:nvPr/>
        </p:nvSpPr>
        <p:spPr>
          <a:xfrm>
            <a:off x="4124892" y="1403430"/>
            <a:ext cx="40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Hydrodynamics in global  equilibrium 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0756A023-A658-4E4C-8699-F3450193A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378" y="3038714"/>
            <a:ext cx="350115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General expressions at </a:t>
            </a:r>
            <a:r>
              <a:rPr lang="en-US" altLang="zh-CN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CN" sz="2000" baseline="30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order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:</a:t>
            </a:r>
          </a:p>
        </p:txBody>
      </p:sp>
      <p:sp>
        <p:nvSpPr>
          <p:cNvPr id="51" name="Rectangle 39">
            <a:extLst>
              <a:ext uri="{FF2B5EF4-FFF2-40B4-BE49-F238E27FC236}">
                <a16:creationId xmlns:a16="http://schemas.microsoft.com/office/drawing/2014/main" id="{9C5446E8-E0E2-4AC5-8F2D-6D00F0E1C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31" y="5765965"/>
            <a:ext cx="344184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Simple algebra and integration: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宋体" charset="-122"/>
              <a:cs typeface="Calibri Light" panose="020F0302020204030204" pitchFamily="34" charset="0"/>
            </a:endParaRP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24D5ECEE-1C5B-41BD-BA59-BF8C32E0E15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4548377"/>
            <a:ext cx="6206766" cy="4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D7E3A577-A321-4D6D-AC0E-3B9DE29DBBA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14" y="3664554"/>
            <a:ext cx="5574309" cy="50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58466BF2-F34F-4856-95B9-37931E2C0FDC}"/>
              </a:ext>
            </a:extLst>
          </p:cNvPr>
          <p:cNvSpPr/>
          <p:nvPr/>
        </p:nvSpPr>
        <p:spPr>
          <a:xfrm>
            <a:off x="1053907" y="1261266"/>
            <a:ext cx="10081355" cy="139425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34191F0-1867-4CE4-BB4A-303F10A7A067}"/>
              </a:ext>
            </a:extLst>
          </p:cNvPr>
          <p:cNvSpPr/>
          <p:nvPr/>
        </p:nvSpPr>
        <p:spPr>
          <a:xfrm>
            <a:off x="1055205" y="2917322"/>
            <a:ext cx="10081354" cy="229895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C2848D7-95CB-456A-9346-E2F4D9288C01}"/>
              </a:ext>
            </a:extLst>
          </p:cNvPr>
          <p:cNvSpPr/>
          <p:nvPr/>
        </p:nvSpPr>
        <p:spPr>
          <a:xfrm>
            <a:off x="1052178" y="5655792"/>
            <a:ext cx="10081591" cy="62045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2E5B24B3-AF4B-43F9-B50D-E7417812903B}"/>
              </a:ext>
            </a:extLst>
          </p:cNvPr>
          <p:cNvSpPr/>
          <p:nvPr/>
        </p:nvSpPr>
        <p:spPr>
          <a:xfrm>
            <a:off x="3493357" y="3822015"/>
            <a:ext cx="664928" cy="251161"/>
          </a:xfrm>
          <a:prstGeom prst="rightArrow">
            <a:avLst/>
          </a:prstGeom>
          <a:ln w="3175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D7F9712-935D-46AA-828A-45A650498EE8}"/>
              </a:ext>
            </a:extLst>
          </p:cNvPr>
          <p:cNvSpPr/>
          <p:nvPr/>
        </p:nvSpPr>
        <p:spPr>
          <a:xfrm>
            <a:off x="1498551" y="3629184"/>
            <a:ext cx="1785523" cy="59664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6A08CC9-EA15-4256-A3F1-3E1680195AEB}"/>
              </a:ext>
            </a:extLst>
          </p:cNvPr>
          <p:cNvSpPr/>
          <p:nvPr/>
        </p:nvSpPr>
        <p:spPr>
          <a:xfrm>
            <a:off x="4367569" y="3624479"/>
            <a:ext cx="6495673" cy="60134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7D78B25-6CD4-49C8-8466-7C504206C911}"/>
              </a:ext>
            </a:extLst>
          </p:cNvPr>
          <p:cNvSpPr/>
          <p:nvPr/>
        </p:nvSpPr>
        <p:spPr>
          <a:xfrm>
            <a:off x="1498551" y="4462094"/>
            <a:ext cx="1785523" cy="60671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3" name="箭头: 右 32">
            <a:extLst>
              <a:ext uri="{FF2B5EF4-FFF2-40B4-BE49-F238E27FC236}">
                <a16:creationId xmlns:a16="http://schemas.microsoft.com/office/drawing/2014/main" id="{4500D243-1392-4DC0-BDBD-E4B08B57A7F1}"/>
              </a:ext>
            </a:extLst>
          </p:cNvPr>
          <p:cNvSpPr/>
          <p:nvPr/>
        </p:nvSpPr>
        <p:spPr>
          <a:xfrm>
            <a:off x="3493357" y="4671316"/>
            <a:ext cx="664928" cy="251161"/>
          </a:xfrm>
          <a:prstGeom prst="rightArrow">
            <a:avLst/>
          </a:prstGeom>
          <a:ln w="3175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94778D7-C772-43D0-873B-ACF814544EB3}"/>
              </a:ext>
            </a:extLst>
          </p:cNvPr>
          <p:cNvSpPr/>
          <p:nvPr/>
        </p:nvSpPr>
        <p:spPr>
          <a:xfrm>
            <a:off x="4367569" y="4458134"/>
            <a:ext cx="6495673" cy="61067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7" name="箭头: 下 36">
            <a:extLst>
              <a:ext uri="{FF2B5EF4-FFF2-40B4-BE49-F238E27FC236}">
                <a16:creationId xmlns:a16="http://schemas.microsoft.com/office/drawing/2014/main" id="{52835849-A69C-4B76-8909-89B66979711B}"/>
              </a:ext>
            </a:extLst>
          </p:cNvPr>
          <p:cNvSpPr/>
          <p:nvPr/>
        </p:nvSpPr>
        <p:spPr>
          <a:xfrm>
            <a:off x="5937600" y="5301120"/>
            <a:ext cx="316800" cy="295614"/>
          </a:xfrm>
          <a:prstGeom prst="down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AFFB59A-7360-4C3E-93BE-9228820AA0E8}"/>
              </a:ext>
            </a:extLst>
          </p:cNvPr>
          <p:cNvSpPr txBox="1"/>
          <p:nvPr/>
        </p:nvSpPr>
        <p:spPr>
          <a:xfrm>
            <a:off x="1216139" y="2023737"/>
            <a:ext cx="2243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Conservation laws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81D9C13-E4CD-4E63-8FB2-AE621A6720BF}"/>
              </a:ext>
            </a:extLst>
          </p:cNvPr>
          <p:cNvSpPr txBox="1"/>
          <p:nvPr/>
        </p:nvSpPr>
        <p:spPr>
          <a:xfrm>
            <a:off x="5882911" y="2006069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Global equilibrium </a:t>
            </a:r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5536566-64FB-4406-9BDA-B38CAF942B52}"/>
              </a:ext>
            </a:extLst>
          </p:cNvPr>
          <p:cNvSpPr/>
          <p:nvPr/>
        </p:nvSpPr>
        <p:spPr>
          <a:xfrm>
            <a:off x="1270423" y="1953901"/>
            <a:ext cx="4420368" cy="5057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BFC17E-FF88-494D-8016-DAD06FA8A38E}"/>
              </a:ext>
            </a:extLst>
          </p:cNvPr>
          <p:cNvSpPr txBox="1"/>
          <p:nvPr/>
        </p:nvSpPr>
        <p:spPr>
          <a:xfrm>
            <a:off x="5882911" y="18658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endParaRPr lang="zh-CN" alt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52B2E5E-CFFF-44A0-BACA-2C4EA95A1D3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46" y="2084931"/>
            <a:ext cx="2347347" cy="25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4DED5A3-C430-403E-BA6A-B11E93FD98E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35" y="2067263"/>
            <a:ext cx="2202433" cy="2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495D01F6-62CA-4704-BF31-678A12FBA83D}"/>
              </a:ext>
            </a:extLst>
          </p:cNvPr>
          <p:cNvSpPr/>
          <p:nvPr/>
        </p:nvSpPr>
        <p:spPr>
          <a:xfrm>
            <a:off x="6464881" y="1940038"/>
            <a:ext cx="4398361" cy="5057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861B433-8009-4256-B07A-5081574CB711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30" y="5832565"/>
            <a:ext cx="5920241" cy="28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79E7EAE-2072-45F0-840C-4A1B6FAFB229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60" y="3108651"/>
            <a:ext cx="5524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9EBA1-2BCF-4DBF-8F58-654ABA476E9F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52" y="3793640"/>
            <a:ext cx="15113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CBDB05F-037E-4841-91A8-80127B21902E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41" y="4598592"/>
            <a:ext cx="1625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4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977E5-399C-45CC-A3B5-A0766E6DD94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3BABB42-203E-4916-9EB4-B5CD2170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4" y="330196"/>
            <a:ext cx="12144672" cy="7320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Second order </a:t>
            </a:r>
            <a:r>
              <a:rPr lang="en-US" altLang="zh-CN" sz="2800" b="1" kern="0" dirty="0">
                <a:solidFill>
                  <a:srgbClr val="0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under </a:t>
            </a:r>
            <a:r>
              <a:rPr lang="en-US" altLang="zh-CN" sz="28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constant</a:t>
            </a:r>
            <a:r>
              <a:rPr lang="en-US" altLang="zh-CN" sz="2800" b="1" kern="0" dirty="0">
                <a:solidFill>
                  <a:srgbClr val="0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EM field 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mbria Math" pitchFamily="18" charset="0"/>
              <a:cs typeface="Calibri Light" panose="020F0302020204030204" pitchFamily="34" charset="0"/>
            </a:endParaRPr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0756A023-A658-4E4C-8699-F3450193A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31" y="1393968"/>
            <a:ext cx="373730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General expressions at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2</a:t>
            </a:r>
            <a:r>
              <a:rPr lang="en-US" altLang="zh-CN" sz="2000" baseline="300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nd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 order :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CAB7CD-B543-4E7C-97E6-85E87C6C25E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02" y="2917399"/>
            <a:ext cx="1866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75799D-9A74-4B25-9A48-BB65397B15B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34" y="2894635"/>
            <a:ext cx="11557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0732EC-55FE-44D3-834F-2E476DBCDAA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011227"/>
            <a:ext cx="9649072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1875E10-7E75-442B-A8E5-4C030E7F574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53" y="2968199"/>
            <a:ext cx="11303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AC29AF7-9D93-4355-8375-7FBD81308B0E}"/>
              </a:ext>
            </a:extLst>
          </p:cNvPr>
          <p:cNvSpPr/>
          <p:nvPr/>
        </p:nvSpPr>
        <p:spPr>
          <a:xfrm>
            <a:off x="1055204" y="1266157"/>
            <a:ext cx="10096729" cy="122673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83FD4D2-5ECD-4F39-8A34-9D6816E6AFA5}"/>
              </a:ext>
            </a:extLst>
          </p:cNvPr>
          <p:cNvSpPr/>
          <p:nvPr/>
        </p:nvSpPr>
        <p:spPr>
          <a:xfrm>
            <a:off x="1055204" y="2824171"/>
            <a:ext cx="10084665" cy="5842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2D9C299-4C07-4070-8E7A-EB34C6744BC9}"/>
              </a:ext>
            </a:extLst>
          </p:cNvPr>
          <p:cNvSpPr/>
          <p:nvPr/>
        </p:nvSpPr>
        <p:spPr>
          <a:xfrm>
            <a:off x="1055204" y="4206389"/>
            <a:ext cx="10108793" cy="171381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17DB841-9370-4C15-A822-6C7C4E3F2BA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45" y="3761280"/>
            <a:ext cx="735550" cy="18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E373C4-5D73-438A-B92C-4A4EAF2F3654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69" y="3716656"/>
            <a:ext cx="1332240" cy="22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1" name="箭头: 下 20">
            <a:extLst>
              <a:ext uri="{FF2B5EF4-FFF2-40B4-BE49-F238E27FC236}">
                <a16:creationId xmlns:a16="http://schemas.microsoft.com/office/drawing/2014/main" id="{20BC042B-D334-4A78-8291-72ADF2BB6D06}"/>
              </a:ext>
            </a:extLst>
          </p:cNvPr>
          <p:cNvSpPr/>
          <p:nvPr/>
        </p:nvSpPr>
        <p:spPr>
          <a:xfrm>
            <a:off x="5915259" y="3520203"/>
            <a:ext cx="382562" cy="631641"/>
          </a:xfrm>
          <a:prstGeom prst="down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C089DCC-DC9F-4D6C-B0E7-AF7971EDA828}"/>
              </a:ext>
            </a:extLst>
          </p:cNvPr>
          <p:cNvSpPr/>
          <p:nvPr/>
        </p:nvSpPr>
        <p:spPr>
          <a:xfrm>
            <a:off x="1577172" y="4482088"/>
            <a:ext cx="1785523" cy="59664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9238ABC-A730-4894-BF7A-74784D2FC3CF}"/>
              </a:ext>
            </a:extLst>
          </p:cNvPr>
          <p:cNvSpPr/>
          <p:nvPr/>
        </p:nvSpPr>
        <p:spPr>
          <a:xfrm>
            <a:off x="3962956" y="4465573"/>
            <a:ext cx="2997140" cy="63164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10D97D2-F26C-4323-BF85-15FB0EB95670}"/>
              </a:ext>
            </a:extLst>
          </p:cNvPr>
          <p:cNvSpPr/>
          <p:nvPr/>
        </p:nvSpPr>
        <p:spPr>
          <a:xfrm>
            <a:off x="7827036" y="4472162"/>
            <a:ext cx="2589444" cy="63164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B8EE8D68-5A13-4315-BFD4-221B886ACD9F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58" y="4535533"/>
            <a:ext cx="11303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78FE2497-7A78-4579-A4D4-CB68A14C5B90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50" y="4542770"/>
            <a:ext cx="26162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3400F4AD-35D9-46AE-BDEA-09C702402894}"/>
              </a:ext>
            </a:extLst>
          </p:cNvPr>
          <p:cNvSpPr/>
          <p:nvPr/>
        </p:nvSpPr>
        <p:spPr>
          <a:xfrm>
            <a:off x="1577172" y="5280106"/>
            <a:ext cx="8839308" cy="523345"/>
          </a:xfrm>
          <a:prstGeom prst="rect">
            <a:avLst/>
          </a:prstGeom>
          <a:ln w="12700">
            <a:solidFill>
              <a:srgbClr val="FF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A2B9D619-1919-472D-B6CD-36B054283527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3750242"/>
            <a:ext cx="877426" cy="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367087A5-D1BA-45C0-A023-3D93AAD5C693}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08" y="3758593"/>
            <a:ext cx="808490" cy="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703C67F0-9EC4-40EC-B8C3-805307E25BDA}"/>
              </a:ext>
            </a:extLst>
          </p:cNvPr>
          <p:cNvSpPr txBox="1"/>
          <p:nvPr/>
        </p:nvSpPr>
        <p:spPr>
          <a:xfrm>
            <a:off x="767408" y="3650686"/>
            <a:ext cx="32661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Equilibrium conditions</a:t>
            </a:r>
            <a:endParaRPr lang="zh-CN" altLang="en-US" sz="1600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D0A5C7F-92A2-41C3-AA15-2FA665710B65}"/>
              </a:ext>
            </a:extLst>
          </p:cNvPr>
          <p:cNvSpPr txBox="1"/>
          <p:nvPr/>
        </p:nvSpPr>
        <p:spPr>
          <a:xfrm>
            <a:off x="6370558" y="3650686"/>
            <a:ext cx="2226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Dimensional analysis</a:t>
            </a:r>
            <a:endParaRPr lang="zh-CN" altLang="en-US" sz="16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72BDA24-9391-4682-8BA8-22656B3BB6DC}"/>
              </a:ext>
            </a:extLst>
          </p:cNvPr>
          <p:cNvSpPr txBox="1"/>
          <p:nvPr/>
        </p:nvSpPr>
        <p:spPr>
          <a:xfrm>
            <a:off x="3019806" y="6137350"/>
            <a:ext cx="6097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S. Z. Yang,  JHG,  Z. T. Liang,  Symmetry 14,5, 948  (2022)</a:t>
            </a:r>
            <a:endParaRPr lang="zh-CN" altLang="en-US" sz="1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A1AD6E-5C46-4464-A444-6FF990FCFA47}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08" y="1437150"/>
            <a:ext cx="3606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499885-63EA-45B5-922A-53BEC388490B}"/>
              </a:ext>
            </a:extLst>
          </p:cNvPr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33" y="5404626"/>
            <a:ext cx="6794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3216F68-5D1D-4E6C-A22F-AD4BB5DC687C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08" y="4556876"/>
            <a:ext cx="2286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977E5-399C-45CC-A3B5-A0766E6DD94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B7C972-AC65-4CCF-A9C0-261D39600C1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77" y="3893002"/>
            <a:ext cx="616223" cy="1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F861D77-800E-45D4-A6C0-57DB09B5D7F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20" y="3867069"/>
            <a:ext cx="1744437" cy="2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4EEC68A-C35C-4296-B2E5-61306D829BC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99" y="3125781"/>
            <a:ext cx="1729710" cy="30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4CD32F3-6761-4248-BEFD-EBE54EC1FF5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78" y="3132152"/>
            <a:ext cx="1110510" cy="29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757EC09-C351-428A-8861-06A96B5F37F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49" y="3141416"/>
            <a:ext cx="1094267" cy="2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1C47DB8-5814-461D-B37A-437D699ACC9A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86" y="4720993"/>
            <a:ext cx="1168400" cy="10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A4FC16D-63CA-4DBA-822B-2019BACA843E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12" y="4720560"/>
            <a:ext cx="1109707" cy="51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58426A48-D542-4280-8E0F-1D20ABBFA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4" y="330196"/>
            <a:ext cx="12144672" cy="7320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Second order </a:t>
            </a:r>
            <a:r>
              <a:rPr lang="en-US" altLang="zh-CN" sz="2800" b="1" kern="0" dirty="0">
                <a:solidFill>
                  <a:srgbClr val="0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under </a:t>
            </a:r>
            <a:r>
              <a:rPr lang="en-US" altLang="zh-CN" sz="28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varying</a:t>
            </a:r>
            <a:r>
              <a:rPr lang="en-US" altLang="zh-CN" sz="2800" b="1" kern="0" dirty="0">
                <a:solidFill>
                  <a:srgbClr val="0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EM field 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mbria Math" pitchFamily="18" charset="0"/>
              <a:cs typeface="Calibri Light" panose="020F0302020204030204" pitchFamily="34" charset="0"/>
            </a:endParaRP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A277BDF1-824E-444A-A089-34B0D1082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594" y="1409676"/>
            <a:ext cx="404097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宋体" charset="-122"/>
                <a:cs typeface="Calibri Light" panose="020F0302020204030204" pitchFamily="34" charset="0"/>
              </a:rPr>
              <a:t>General expressions at second order :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D5AABBE-48F2-4A28-AF25-32D34C2183B9}"/>
              </a:ext>
            </a:extLst>
          </p:cNvPr>
          <p:cNvSpPr/>
          <p:nvPr/>
        </p:nvSpPr>
        <p:spPr>
          <a:xfrm>
            <a:off x="1055204" y="1266385"/>
            <a:ext cx="10111867" cy="146097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2F7E767-30F2-4BB6-BB94-A61ABA397ED0}"/>
              </a:ext>
            </a:extLst>
          </p:cNvPr>
          <p:cNvSpPr/>
          <p:nvPr/>
        </p:nvSpPr>
        <p:spPr>
          <a:xfrm>
            <a:off x="1055205" y="3062298"/>
            <a:ext cx="10081356" cy="51255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BC6F604-29D5-41E7-84F2-85C270241C92}"/>
              </a:ext>
            </a:extLst>
          </p:cNvPr>
          <p:cNvSpPr/>
          <p:nvPr/>
        </p:nvSpPr>
        <p:spPr>
          <a:xfrm>
            <a:off x="1041486" y="4336094"/>
            <a:ext cx="10108793" cy="171381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AAE321-EAE5-4E36-AD25-51371364E2A0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94" y="1971296"/>
            <a:ext cx="9312934" cy="69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CB46D5F-EF83-4CE1-9909-A840D8CE3E36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46" y="4688301"/>
            <a:ext cx="11303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06B300C-F40A-4981-A567-0A18F36C4F87}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94" y="4691602"/>
            <a:ext cx="2251531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6E35B8C-1B62-44FB-99C5-E3F3F4EF2982}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0" y="4759544"/>
            <a:ext cx="1213109" cy="10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375EE2E6-E37D-4698-BC2F-A000A7702DC1}"/>
              </a:ext>
            </a:extLst>
          </p:cNvPr>
          <p:cNvSpPr/>
          <p:nvPr/>
        </p:nvSpPr>
        <p:spPr>
          <a:xfrm>
            <a:off x="1155873" y="4637758"/>
            <a:ext cx="1354398" cy="64875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AD906BB-B96A-4DA6-9107-51E32079DE7F}"/>
              </a:ext>
            </a:extLst>
          </p:cNvPr>
          <p:cNvSpPr/>
          <p:nvPr/>
        </p:nvSpPr>
        <p:spPr>
          <a:xfrm>
            <a:off x="2876464" y="4637757"/>
            <a:ext cx="2499226" cy="64875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8123F46-2DC6-43CE-9187-9BB8378B456B}"/>
              </a:ext>
            </a:extLst>
          </p:cNvPr>
          <p:cNvSpPr/>
          <p:nvPr/>
        </p:nvSpPr>
        <p:spPr>
          <a:xfrm>
            <a:off x="5614431" y="4638095"/>
            <a:ext cx="1691987" cy="64841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DD28830-FA9E-4A8B-97E8-C77DCD5157DA}"/>
              </a:ext>
            </a:extLst>
          </p:cNvPr>
          <p:cNvSpPr/>
          <p:nvPr/>
        </p:nvSpPr>
        <p:spPr>
          <a:xfrm>
            <a:off x="7655199" y="4652959"/>
            <a:ext cx="1307403" cy="128610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6BE8169-17FD-4D1F-9927-6F91F7A0F3DE}"/>
              </a:ext>
            </a:extLst>
          </p:cNvPr>
          <p:cNvSpPr/>
          <p:nvPr/>
        </p:nvSpPr>
        <p:spPr>
          <a:xfrm>
            <a:off x="9448303" y="4628015"/>
            <a:ext cx="1354398" cy="131104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B10FC3F-6131-4BE0-A7C5-FE788883F672}"/>
              </a:ext>
            </a:extLst>
          </p:cNvPr>
          <p:cNvSpPr/>
          <p:nvPr/>
        </p:nvSpPr>
        <p:spPr>
          <a:xfrm>
            <a:off x="1155873" y="5415720"/>
            <a:ext cx="6144389" cy="523345"/>
          </a:xfrm>
          <a:prstGeom prst="rect">
            <a:avLst/>
          </a:prstGeom>
          <a:ln w="12700">
            <a:solidFill>
              <a:srgbClr val="FF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45908431-A6FF-4BEF-8E36-E16989E77618}"/>
              </a:ext>
            </a:extLst>
          </p:cNvPr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73" y="3826403"/>
            <a:ext cx="727523" cy="2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E13FD944-D57D-4CA2-A79D-13B7A7325D81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388" y="3833879"/>
            <a:ext cx="727523" cy="2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88AFC203-033F-4704-9FB4-823AF7C279AC}"/>
              </a:ext>
            </a:extLst>
          </p:cNvPr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703" y="3815478"/>
            <a:ext cx="527478" cy="2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0" name="箭头: 下 49">
            <a:extLst>
              <a:ext uri="{FF2B5EF4-FFF2-40B4-BE49-F238E27FC236}">
                <a16:creationId xmlns:a16="http://schemas.microsoft.com/office/drawing/2014/main" id="{F4B15CCB-BDEE-4C46-9B44-F16FAE0670BC}"/>
              </a:ext>
            </a:extLst>
          </p:cNvPr>
          <p:cNvSpPr/>
          <p:nvPr/>
        </p:nvSpPr>
        <p:spPr>
          <a:xfrm>
            <a:off x="6146724" y="3645810"/>
            <a:ext cx="382562" cy="631641"/>
          </a:xfrm>
          <a:prstGeom prst="down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89B7CA9-DCC3-42EC-9D55-D9A15D5B1E42}"/>
              </a:ext>
            </a:extLst>
          </p:cNvPr>
          <p:cNvSpPr txBox="1"/>
          <p:nvPr/>
        </p:nvSpPr>
        <p:spPr>
          <a:xfrm>
            <a:off x="1177833" y="3764863"/>
            <a:ext cx="24204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Equilibrium conditions</a:t>
            </a:r>
            <a:endParaRPr lang="zh-CN" altLang="en-US" sz="16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09D690F-CE38-4D44-8F91-4501DBAA5946}"/>
              </a:ext>
            </a:extLst>
          </p:cNvPr>
          <p:cNvSpPr txBox="1"/>
          <p:nvPr/>
        </p:nvSpPr>
        <p:spPr>
          <a:xfrm>
            <a:off x="6437385" y="3770311"/>
            <a:ext cx="2226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Dimensional analysis</a:t>
            </a:r>
            <a:endParaRPr lang="zh-CN" altLang="en-US" sz="16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FFD9FFE-30FA-4116-8075-7C636C312A72}"/>
              </a:ext>
            </a:extLst>
          </p:cNvPr>
          <p:cNvSpPr txBox="1"/>
          <p:nvPr/>
        </p:nvSpPr>
        <p:spPr>
          <a:xfrm>
            <a:off x="2748856" y="6155515"/>
            <a:ext cx="7677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S. Z. Yang,  JHG,  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Z. T. Liang,  G. Prokhorov,  S. Pu,  O.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Teryaev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V.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Zakharov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e-Print: 2604.23849</a:t>
            </a:r>
            <a:endParaRPr lang="it-IT" altLang="zh-CN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E69155A-428C-4639-9ABD-9659EDE250F5}"/>
              </a:ext>
            </a:extLst>
          </p:cNvPr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10" y="1470414"/>
            <a:ext cx="41275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C68D1B1-F947-461A-8FA3-DFCC26A076D1}"/>
              </a:ext>
            </a:extLst>
          </p:cNvPr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10" y="5552260"/>
            <a:ext cx="11684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D1810119-1A1B-4A41-AC8B-F83639C20F5E}"/>
              </a:ext>
            </a:extLst>
          </p:cNvPr>
          <p:cNvSpPr txBox="1"/>
          <p:nvPr/>
        </p:nvSpPr>
        <p:spPr>
          <a:xfrm>
            <a:off x="1137463" y="5492549"/>
            <a:ext cx="3758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Weyl anomaly induced transport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6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977E5-399C-45CC-A3B5-A0766E6DD94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3BABB42-203E-4916-9EB4-B5CD2170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6" y="339081"/>
            <a:ext cx="12175904" cy="685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Weyl anomaly induced transport from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BQFT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0CF12CC-5022-4B1C-9313-445A656875B8}"/>
              </a:ext>
            </a:extLst>
          </p:cNvPr>
          <p:cNvSpPr txBox="1"/>
          <p:nvPr/>
        </p:nvSpPr>
        <p:spPr>
          <a:xfrm>
            <a:off x="1371539" y="1429820"/>
            <a:ext cx="8060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Weyl anomaly induced current from </a:t>
            </a:r>
            <a:r>
              <a:rPr lang="en-US" altLang="zh-CN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boundary quantum field theory (BQFT)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0CBA7DA-BCC9-4F61-9710-B02110974216}"/>
              </a:ext>
            </a:extLst>
          </p:cNvPr>
          <p:cNvSpPr txBox="1"/>
          <p:nvPr/>
        </p:nvSpPr>
        <p:spPr>
          <a:xfrm>
            <a:off x="1287411" y="3552459"/>
            <a:ext cx="6536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Treat </a:t>
            </a:r>
            <a:r>
              <a:rPr lang="en-US" altLang="zh-CN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Rindler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horizon  in an accelerated frame  as a boundary:  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B438AB1-CB61-4BD8-B743-A74CCF642821}"/>
              </a:ext>
            </a:extLst>
          </p:cNvPr>
          <p:cNvSpPr txBox="1"/>
          <p:nvPr/>
        </p:nvSpPr>
        <p:spPr>
          <a:xfrm>
            <a:off x="1286579" y="4028344"/>
            <a:ext cx="2359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Rindler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coordinates:  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CF2A3D1-ED56-400A-837C-27B5172B235F}"/>
              </a:ext>
            </a:extLst>
          </p:cNvPr>
          <p:cNvSpPr/>
          <p:nvPr/>
        </p:nvSpPr>
        <p:spPr>
          <a:xfrm>
            <a:off x="1049652" y="1279801"/>
            <a:ext cx="10086908" cy="169439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9F454CE-F4F5-4683-B7DD-2BC9F4A20C58}"/>
              </a:ext>
            </a:extLst>
          </p:cNvPr>
          <p:cNvSpPr/>
          <p:nvPr/>
        </p:nvSpPr>
        <p:spPr>
          <a:xfrm>
            <a:off x="1049651" y="3472311"/>
            <a:ext cx="10086909" cy="278459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AFB75E5-F822-4973-86F8-8FE244E2BDF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64" y="4055807"/>
            <a:ext cx="2996345" cy="31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DB542F-6EDD-4799-A5B5-072E3F61A94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08" y="4113697"/>
            <a:ext cx="2550643" cy="2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AF9BE29-E838-4127-A76D-341C7232CDB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11" y="2035846"/>
            <a:ext cx="1992189" cy="57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D8D6986-331D-4092-8EBD-5421E2661663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92" y="5261416"/>
            <a:ext cx="2836490" cy="39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90" name="组合 89">
            <a:extLst>
              <a:ext uri="{FF2B5EF4-FFF2-40B4-BE49-F238E27FC236}">
                <a16:creationId xmlns:a16="http://schemas.microsoft.com/office/drawing/2014/main" id="{60D9710D-FF1F-4724-BE1F-CA7B44E3CC3C}"/>
              </a:ext>
            </a:extLst>
          </p:cNvPr>
          <p:cNvGrpSpPr/>
          <p:nvPr/>
        </p:nvGrpSpPr>
        <p:grpSpPr>
          <a:xfrm>
            <a:off x="5525921" y="1845370"/>
            <a:ext cx="4616277" cy="1014542"/>
            <a:chOff x="5304381" y="2114210"/>
            <a:chExt cx="4616277" cy="1014542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B296DAD-0E41-44C8-AA13-DC83187A287C}"/>
                </a:ext>
              </a:extLst>
            </p:cNvPr>
            <p:cNvCxnSpPr/>
            <p:nvPr/>
          </p:nvCxnSpPr>
          <p:spPr bwMode="auto">
            <a:xfrm flipV="1">
              <a:off x="5673972" y="2962395"/>
              <a:ext cx="4246686" cy="39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7E482AE-7B9B-461D-9D07-9A3224DC642A}"/>
                </a:ext>
              </a:extLst>
            </p:cNvPr>
            <p:cNvCxnSpPr/>
            <p:nvPr/>
          </p:nvCxnSpPr>
          <p:spPr bwMode="auto">
            <a:xfrm flipH="1">
              <a:off x="5906764" y="2962395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2E4EF8D-94B1-4FA3-8D85-ED526621A697}"/>
                </a:ext>
              </a:extLst>
            </p:cNvPr>
            <p:cNvCxnSpPr/>
            <p:nvPr/>
          </p:nvCxnSpPr>
          <p:spPr bwMode="auto">
            <a:xfrm flipH="1">
              <a:off x="6104821" y="2971988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942A852-A660-4FD8-ACFA-6FAF84FBE30B}"/>
                </a:ext>
              </a:extLst>
            </p:cNvPr>
            <p:cNvCxnSpPr/>
            <p:nvPr/>
          </p:nvCxnSpPr>
          <p:spPr bwMode="auto">
            <a:xfrm flipH="1">
              <a:off x="6326140" y="2962395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D06610AB-E30F-41E0-800E-4294A6440D0E}"/>
                </a:ext>
              </a:extLst>
            </p:cNvPr>
            <p:cNvCxnSpPr/>
            <p:nvPr/>
          </p:nvCxnSpPr>
          <p:spPr bwMode="auto">
            <a:xfrm flipH="1">
              <a:off x="6573383" y="2980758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17E92010-DE31-4421-B97F-A02114B79D67}"/>
                </a:ext>
              </a:extLst>
            </p:cNvPr>
            <p:cNvCxnSpPr/>
            <p:nvPr/>
          </p:nvCxnSpPr>
          <p:spPr bwMode="auto">
            <a:xfrm flipH="1">
              <a:off x="6850724" y="2962395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C71CD48F-62B5-42C0-85C0-21EC2B91CD30}"/>
                </a:ext>
              </a:extLst>
            </p:cNvPr>
            <p:cNvCxnSpPr/>
            <p:nvPr/>
          </p:nvCxnSpPr>
          <p:spPr bwMode="auto">
            <a:xfrm flipH="1">
              <a:off x="7075703" y="2964250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0F7F237-EF7F-4BDD-BB80-E834C1B4482B}"/>
                </a:ext>
              </a:extLst>
            </p:cNvPr>
            <p:cNvCxnSpPr/>
            <p:nvPr/>
          </p:nvCxnSpPr>
          <p:spPr bwMode="auto">
            <a:xfrm flipH="1">
              <a:off x="7308495" y="2954657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0AF80CF0-C4B5-44CD-9719-84394066D3A4}"/>
                </a:ext>
              </a:extLst>
            </p:cNvPr>
            <p:cNvCxnSpPr/>
            <p:nvPr/>
          </p:nvCxnSpPr>
          <p:spPr bwMode="auto">
            <a:xfrm flipH="1">
              <a:off x="7506552" y="2964250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4993A103-7BF7-4355-BD1D-716426E56F74}"/>
                </a:ext>
              </a:extLst>
            </p:cNvPr>
            <p:cNvCxnSpPr/>
            <p:nvPr/>
          </p:nvCxnSpPr>
          <p:spPr bwMode="auto">
            <a:xfrm flipH="1">
              <a:off x="7745050" y="2962395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E7E14252-4287-4C80-AD71-9C608FFF0DB5}"/>
                </a:ext>
              </a:extLst>
            </p:cNvPr>
            <p:cNvCxnSpPr/>
            <p:nvPr/>
          </p:nvCxnSpPr>
          <p:spPr bwMode="auto">
            <a:xfrm flipH="1">
              <a:off x="7977873" y="2971165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FAD9B89C-27B3-48EF-B220-97BEEE7266E7}"/>
                </a:ext>
              </a:extLst>
            </p:cNvPr>
            <p:cNvCxnSpPr/>
            <p:nvPr/>
          </p:nvCxnSpPr>
          <p:spPr bwMode="auto">
            <a:xfrm flipH="1">
              <a:off x="8244274" y="2962395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6DB3D812-6429-48E1-9322-1C400296C93C}"/>
                </a:ext>
              </a:extLst>
            </p:cNvPr>
            <p:cNvCxnSpPr/>
            <p:nvPr/>
          </p:nvCxnSpPr>
          <p:spPr bwMode="auto">
            <a:xfrm flipH="1">
              <a:off x="8477097" y="2980758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DFF2DD2C-B7AC-4004-B60A-718D22AECFF3}"/>
                </a:ext>
              </a:extLst>
            </p:cNvPr>
            <p:cNvCxnSpPr/>
            <p:nvPr/>
          </p:nvCxnSpPr>
          <p:spPr bwMode="auto">
            <a:xfrm flipH="1">
              <a:off x="8709889" y="2971165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E396C03A-D054-4A36-A805-1C318638C3FE}"/>
                </a:ext>
              </a:extLst>
            </p:cNvPr>
            <p:cNvCxnSpPr/>
            <p:nvPr/>
          </p:nvCxnSpPr>
          <p:spPr bwMode="auto">
            <a:xfrm flipH="1">
              <a:off x="8907946" y="2980758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ACC81E3F-EE80-4E10-B2F8-4632902EBFD4}"/>
                </a:ext>
              </a:extLst>
            </p:cNvPr>
            <p:cNvCxnSpPr/>
            <p:nvPr/>
          </p:nvCxnSpPr>
          <p:spPr bwMode="auto">
            <a:xfrm flipH="1">
              <a:off x="9138787" y="2971165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AF8EE8FF-4B4F-4175-8966-D2D69EFA83FC}"/>
                </a:ext>
              </a:extLst>
            </p:cNvPr>
            <p:cNvCxnSpPr/>
            <p:nvPr/>
          </p:nvCxnSpPr>
          <p:spPr bwMode="auto">
            <a:xfrm flipH="1">
              <a:off x="9396318" y="2963427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21910123-FE51-4DE4-99BC-7E096A4363BF}"/>
                </a:ext>
              </a:extLst>
            </p:cNvPr>
            <p:cNvCxnSpPr/>
            <p:nvPr/>
          </p:nvCxnSpPr>
          <p:spPr bwMode="auto">
            <a:xfrm flipH="1">
              <a:off x="9653849" y="2971165"/>
              <a:ext cx="144016" cy="14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0EB27C10-FD6D-4CEE-B509-EA0C86BE8FD4}"/>
                </a:ext>
              </a:extLst>
            </p:cNvPr>
            <p:cNvCxnSpPr/>
            <p:nvPr/>
          </p:nvCxnSpPr>
          <p:spPr bwMode="auto">
            <a:xfrm flipV="1">
              <a:off x="5673972" y="2268328"/>
              <a:ext cx="0" cy="860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A3187372-ACD3-4314-9573-BA8AA8D8D19E}"/>
                    </a:ext>
                  </a:extLst>
                </p:cNvPr>
                <p:cNvSpPr txBox="1"/>
                <p:nvPr/>
              </p:nvSpPr>
              <p:spPr>
                <a:xfrm>
                  <a:off x="5304381" y="2157155"/>
                  <a:ext cx="20172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sz="2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A3187372-ACD3-4314-9573-BA8AA8D8D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4381" y="2157155"/>
                  <a:ext cx="201722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14706" r="-1176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ABAD29FF-FA10-4087-8B7D-DE2C03E06EC4}"/>
                </a:ext>
              </a:extLst>
            </p:cNvPr>
            <p:cNvCxnSpPr/>
            <p:nvPr/>
          </p:nvCxnSpPr>
          <p:spPr bwMode="auto">
            <a:xfrm flipV="1">
              <a:off x="7933585" y="2475524"/>
              <a:ext cx="0" cy="5052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04AF931E-A34C-48ED-8683-83B6E1038196}"/>
                    </a:ext>
                  </a:extLst>
                </p:cNvPr>
                <p:cNvSpPr txBox="1"/>
                <p:nvPr/>
              </p:nvSpPr>
              <p:spPr>
                <a:xfrm>
                  <a:off x="7650568" y="2114210"/>
                  <a:ext cx="701765" cy="3942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04AF931E-A34C-48ED-8683-83B6E10381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0568" y="2114210"/>
                  <a:ext cx="701765" cy="394210"/>
                </a:xfrm>
                <a:prstGeom prst="rect">
                  <a:avLst/>
                </a:prstGeom>
                <a:blipFill>
                  <a:blip r:embed="rId18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90C92DEF-935E-4364-9972-2759BDFE7496}"/>
                </a:ext>
              </a:extLst>
            </p:cNvPr>
            <p:cNvSpPr txBox="1"/>
            <p:nvPr/>
          </p:nvSpPr>
          <p:spPr>
            <a:xfrm>
              <a:off x="5340320" y="2800768"/>
              <a:ext cx="12984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zh-CN" alt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4" name="图片 93">
            <a:extLst>
              <a:ext uri="{FF2B5EF4-FFF2-40B4-BE49-F238E27FC236}">
                <a16:creationId xmlns:a16="http://schemas.microsoft.com/office/drawing/2014/main" id="{0E1DA292-FE46-4EAC-A0E7-256567FF696E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28" y="4688349"/>
            <a:ext cx="6731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5" name="文本框 94">
            <a:extLst>
              <a:ext uri="{FF2B5EF4-FFF2-40B4-BE49-F238E27FC236}">
                <a16:creationId xmlns:a16="http://schemas.microsoft.com/office/drawing/2014/main" id="{EEFA5CEA-CBFD-4748-A2F9-75371BCE07D1}"/>
              </a:ext>
            </a:extLst>
          </p:cNvPr>
          <p:cNvSpPr txBox="1"/>
          <p:nvPr/>
        </p:nvSpPr>
        <p:spPr>
          <a:xfrm>
            <a:off x="1308572" y="4555432"/>
            <a:ext cx="1164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Horizon:  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0545B065-0A2C-4AEC-BAF5-C8ACAA5EEB35}"/>
              </a:ext>
            </a:extLst>
          </p:cNvPr>
          <p:cNvSpPr txBox="1"/>
          <p:nvPr/>
        </p:nvSpPr>
        <p:spPr>
          <a:xfrm>
            <a:off x="3740739" y="4582551"/>
            <a:ext cx="2189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Stretched horizon:  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A73EC2E5-916C-4A0B-AD56-BAD72111B7E5}"/>
              </a:ext>
            </a:extLst>
          </p:cNvPr>
          <p:cNvSpPr txBox="1"/>
          <p:nvPr/>
        </p:nvSpPr>
        <p:spPr>
          <a:xfrm>
            <a:off x="6753918" y="4574296"/>
            <a:ext cx="3953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inward unit normal vector: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B8FD2543-E648-4DD2-80A8-3C6601B0F09A}"/>
              </a:ext>
            </a:extLst>
          </p:cNvPr>
          <p:cNvSpPr/>
          <p:nvPr/>
        </p:nvSpPr>
        <p:spPr>
          <a:xfrm>
            <a:off x="1340816" y="5122738"/>
            <a:ext cx="3371718" cy="68314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818B86D4-636B-4E96-91C5-F064391CC91A}"/>
              </a:ext>
            </a:extLst>
          </p:cNvPr>
          <p:cNvSpPr/>
          <p:nvPr/>
        </p:nvSpPr>
        <p:spPr>
          <a:xfrm>
            <a:off x="5476791" y="5127345"/>
            <a:ext cx="1390140" cy="65669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1B5E3AB5-E09C-45AD-A30A-0A1F3B40621F}"/>
              </a:ext>
            </a:extLst>
          </p:cNvPr>
          <p:cNvSpPr/>
          <p:nvPr/>
        </p:nvSpPr>
        <p:spPr>
          <a:xfrm>
            <a:off x="7632745" y="5133603"/>
            <a:ext cx="3175042" cy="68314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10" name="箭头: 右 109">
            <a:extLst>
              <a:ext uri="{FF2B5EF4-FFF2-40B4-BE49-F238E27FC236}">
                <a16:creationId xmlns:a16="http://schemas.microsoft.com/office/drawing/2014/main" id="{6E1D6BDD-47E1-4738-B9A5-D4383A81D082}"/>
              </a:ext>
            </a:extLst>
          </p:cNvPr>
          <p:cNvSpPr/>
          <p:nvPr/>
        </p:nvSpPr>
        <p:spPr>
          <a:xfrm>
            <a:off x="4928320" y="5308545"/>
            <a:ext cx="441564" cy="246544"/>
          </a:xfrm>
          <a:prstGeom prst="rightArrow">
            <a:avLst/>
          </a:prstGeom>
          <a:ln w="3175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11" name="箭头: 右 110">
            <a:extLst>
              <a:ext uri="{FF2B5EF4-FFF2-40B4-BE49-F238E27FC236}">
                <a16:creationId xmlns:a16="http://schemas.microsoft.com/office/drawing/2014/main" id="{17B122BC-0922-4098-B9FE-425F11189DE5}"/>
              </a:ext>
            </a:extLst>
          </p:cNvPr>
          <p:cNvSpPr/>
          <p:nvPr/>
        </p:nvSpPr>
        <p:spPr>
          <a:xfrm>
            <a:off x="6986180" y="5304908"/>
            <a:ext cx="441564" cy="246544"/>
          </a:xfrm>
          <a:prstGeom prst="rightArrow">
            <a:avLst/>
          </a:prstGeom>
          <a:ln w="3175"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56279E1-2E98-4604-A1B1-C9C81ECE78D5}"/>
              </a:ext>
            </a:extLst>
          </p:cNvPr>
          <p:cNvSpPr txBox="1"/>
          <p:nvPr/>
        </p:nvSpPr>
        <p:spPr>
          <a:xfrm>
            <a:off x="2798416" y="5967690"/>
            <a:ext cx="7677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S. Z. Yang,  JHG,  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Z. T. Liang,  G. Prokhorov,  S. Pu,  O.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Teryaev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V.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Zakharov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e-Print: 2604.23849</a:t>
            </a:r>
            <a:endParaRPr lang="it-IT" altLang="zh-CN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3FAAFB60-4007-4B3F-AB37-F06C1431F63B}"/>
              </a:ext>
            </a:extLst>
          </p:cNvPr>
          <p:cNvSpPr txBox="1"/>
          <p:nvPr/>
        </p:nvSpPr>
        <p:spPr>
          <a:xfrm>
            <a:off x="1379521" y="2651996"/>
            <a:ext cx="7677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C.S. Chu, R. X. Miao Phys.Rev. Lett. 121,251602 (2018)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91EE833-02B2-4A66-AB0A-10A3F7E1633E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49" y="4731448"/>
            <a:ext cx="6350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CE8EB27-D3A8-4FAF-8BBC-D59B17EFC7D1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277" y="4637239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09F4A33-CF87-4F6F-994B-DA68F55A6F81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40" y="5210311"/>
            <a:ext cx="1041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EF1AE7B7-1ECC-4F3B-95B4-C1496CA6A2CA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35" y="5321287"/>
            <a:ext cx="3136312" cy="2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5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977E5-399C-45CC-A3B5-A0766E6DD94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3BABB42-203E-4916-9EB4-B5CD2170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5131"/>
            <a:ext cx="12192000" cy="6982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Weyl anomaly induced transport from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BQFT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mbria Math" pitchFamily="18" charset="0"/>
              <a:cs typeface="Calibri Light" panose="020F03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0CF12CC-5022-4B1C-9313-445A656875B8}"/>
              </a:ext>
            </a:extLst>
          </p:cNvPr>
          <p:cNvSpPr txBox="1"/>
          <p:nvPr/>
        </p:nvSpPr>
        <p:spPr>
          <a:xfrm>
            <a:off x="1487491" y="1469198"/>
            <a:ext cx="3738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 the local rest frame of the fluid 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9ADF579-009E-4A27-A464-FEE569BEC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09" y="2138923"/>
            <a:ext cx="4078820" cy="271921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FAA27B3-DD63-40BA-AAD8-839E5B43D9AC}"/>
              </a:ext>
            </a:extLst>
          </p:cNvPr>
          <p:cNvSpPr txBox="1"/>
          <p:nvPr/>
        </p:nvSpPr>
        <p:spPr>
          <a:xfrm>
            <a:off x="1155509" y="5631421"/>
            <a:ext cx="220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Global equilibrium: 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26DA80F-6DF2-4DAE-A1BE-4184B4CB6A3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53" y="5762796"/>
            <a:ext cx="8636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CE28FD-BAB0-4D6E-8CDF-D3DACE87486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97" y="5717258"/>
            <a:ext cx="10795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B730528-EC18-4C8E-82E6-43B665D9443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99" y="1554790"/>
            <a:ext cx="2997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00D0B3-B035-420B-B744-D410A5FA0B90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89" y="5707628"/>
            <a:ext cx="3025370" cy="27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2BC35F3-DDE2-43ED-8C12-D25514801EA0}"/>
              </a:ext>
            </a:extLst>
          </p:cNvPr>
          <p:cNvSpPr txBox="1"/>
          <p:nvPr/>
        </p:nvSpPr>
        <p:spPr>
          <a:xfrm>
            <a:off x="9180396" y="5662199"/>
            <a:ext cx="192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 Light" panose="020F0302020204030204" pitchFamily="34" charset="0"/>
                <a:cs typeface="Calibri Light" panose="020F0302020204030204" pitchFamily="34" charset="0"/>
              </a:rPr>
              <a:t>Nernst-like current</a:t>
            </a:r>
            <a:endParaRPr lang="zh-CN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3C26D18-C0AD-4E2C-8791-7CFFF9254A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74" y="2127899"/>
            <a:ext cx="2246886" cy="2732336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D9695A4-2280-4BDA-9980-F03FBBCF4EB5}"/>
              </a:ext>
            </a:extLst>
          </p:cNvPr>
          <p:cNvSpPr/>
          <p:nvPr/>
        </p:nvSpPr>
        <p:spPr>
          <a:xfrm>
            <a:off x="1049651" y="1279801"/>
            <a:ext cx="10086909" cy="380526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4C76B4D-74F8-439D-8544-D4E35C40FD38}"/>
              </a:ext>
            </a:extLst>
          </p:cNvPr>
          <p:cNvSpPr/>
          <p:nvPr/>
        </p:nvSpPr>
        <p:spPr>
          <a:xfrm>
            <a:off x="1049651" y="5531170"/>
            <a:ext cx="10108793" cy="5842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4EAB935-6B78-4C41-A6D5-39499561F029}"/>
              </a:ext>
            </a:extLst>
          </p:cNvPr>
          <p:cNvSpPr txBox="1"/>
          <p:nvPr/>
        </p:nvSpPr>
        <p:spPr>
          <a:xfrm>
            <a:off x="2783632" y="5167590"/>
            <a:ext cx="7677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S. Z. Yang,  JHG,  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Z. T. Liang,  G. Prokhorov,  S. Pu,  O.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Teryaev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V.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Zakharov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e-Print: 2604.23849</a:t>
            </a:r>
            <a:endParaRPr lang="it-IT" altLang="zh-CN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0" y="359517"/>
            <a:ext cx="12192000" cy="72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Summary and</a:t>
            </a:r>
            <a:r>
              <a:rPr lang="zh-CN" altLang="en-US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Outlook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FACC45-D9E9-4E7B-A54A-065EE2B01A16}"/>
              </a:ext>
            </a:extLst>
          </p:cNvPr>
          <p:cNvSpPr txBox="1"/>
          <p:nvPr/>
        </p:nvSpPr>
        <p:spPr>
          <a:xfrm>
            <a:off x="2670108" y="5201858"/>
            <a:ext cx="7437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 for your attention !</a:t>
            </a:r>
            <a:endParaRPr lang="zh-CN" altLang="en-US" sz="48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5B0CE7A-157C-4F5F-9ADF-D56D6F9D24A6}"/>
              </a:ext>
            </a:extLst>
          </p:cNvPr>
          <p:cNvSpPr txBox="1">
            <a:spLocks noChangeArrowheads="1"/>
          </p:cNvSpPr>
          <p:nvPr/>
        </p:nvSpPr>
        <p:spPr>
          <a:xfrm>
            <a:off x="1127448" y="1232756"/>
            <a:ext cx="10225136" cy="4392488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0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Wigner function &amp; hydrodynamics:  </a:t>
            </a:r>
            <a:r>
              <a:rPr lang="en-US" altLang="zh-CN" sz="2000" kern="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Both determine quantum anomaly-induced transport; </a:t>
            </a:r>
          </a:p>
          <a:p>
            <a:pPr marL="0" indent="0" eaLnBrk="1" hangingPunct="1">
              <a:buNone/>
            </a:pPr>
            <a:r>
              <a:rPr lang="en-US" altLang="zh-CN" sz="2000" kern="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     the constraint increases from vanishing to constant to varying EM fields.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CN" sz="800" kern="0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0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Weyl  anomaly: </a:t>
            </a:r>
            <a:r>
              <a:rPr lang="en-US" altLang="zh-CN" sz="2000" kern="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Uniquely fixes the second-order transport coefficient coupling EM field and  fluid acceleration, as consistently verified by both hydrodynamics and BQFT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CN" sz="2000" kern="0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1200" kern="0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0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Principle of entropy increase:  </a:t>
            </a:r>
            <a:r>
              <a:rPr lang="en-US" altLang="zh-CN" sz="2000" kern="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Can it determine the Weyl anomaly induced transport?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CN" sz="800" kern="0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0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Gravitational fields:  </a:t>
            </a:r>
            <a:r>
              <a:rPr lang="en-US" altLang="zh-CN" sz="2000" kern="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Can they  further constrain  quantum anomaly-induced transport 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CN" sz="800" kern="0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000" b="1" kern="0" dirty="0">
                <a:solidFill>
                  <a:srgbClr val="C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Heavy-ion collisions:  </a:t>
            </a:r>
            <a:r>
              <a:rPr lang="en-US" altLang="zh-CN" sz="2000" kern="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Apply Weyl anomaly-induced transport to  phenomenology.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41F372-FAAF-4B11-AB2F-A7BE65DBA4A2}"/>
              </a:ext>
            </a:extLst>
          </p:cNvPr>
          <p:cNvSpPr/>
          <p:nvPr/>
        </p:nvSpPr>
        <p:spPr>
          <a:xfrm>
            <a:off x="1052546" y="1232756"/>
            <a:ext cx="10084014" cy="156457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2E526F-F96C-4CFD-80F6-72907F0A1722}"/>
              </a:ext>
            </a:extLst>
          </p:cNvPr>
          <p:cNvSpPr/>
          <p:nvPr/>
        </p:nvSpPr>
        <p:spPr>
          <a:xfrm>
            <a:off x="1041360" y="3212977"/>
            <a:ext cx="10084014" cy="165618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57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2520652"/>
            <a:ext cx="8229600" cy="908348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Introduction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53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610"/>
            <a:ext cx="12192000" cy="7396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 </a:t>
            </a:r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A variety of quantum anomalies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81862A0-684D-48C8-BC93-8DE0F10E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636" y="920901"/>
            <a:ext cx="6552728" cy="64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3200" b="1" dirty="0">
                <a:latin typeface="Calibri" pitchFamily="34" charset="0"/>
                <a:cs typeface="Times New Roman" panose="02020603050405020304" pitchFamily="18" charset="0"/>
              </a:rPr>
              <a:t>   </a:t>
            </a:r>
            <a:endParaRPr lang="en-US" altLang="zh-CN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170AFC98-2A0B-4763-A33C-8B547F75E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799" y="1902959"/>
            <a:ext cx="295232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Gauge chiral  anomaly:</a:t>
            </a:r>
            <a:endParaRPr lang="en-US" altLang="zh-CN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B6817CFC-5D21-4F7D-9A7D-C6AE88BFE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580" y="3181907"/>
            <a:ext cx="403244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b="1" dirty="0">
                <a:latin typeface="Calibri" pitchFamily="34" charset="0"/>
                <a:cs typeface="Times New Roman" panose="02020603050405020304" pitchFamily="18" charset="0"/>
              </a:rPr>
              <a:t>   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Gravitational chiral  anomaly:</a:t>
            </a:r>
            <a:endParaRPr lang="en-US" altLang="zh-CN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CC1F2C8A-BA6B-4B52-9726-EB3E3056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604" y="4426484"/>
            <a:ext cx="2787319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Weyl ( trace ) anomaly:</a:t>
            </a:r>
            <a:endParaRPr lang="en-US" altLang="zh-CN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4313B7B-8AC0-427E-A3C9-4FDA739F3B78}"/>
              </a:ext>
            </a:extLst>
          </p:cNvPr>
          <p:cNvSpPr/>
          <p:nvPr/>
        </p:nvSpPr>
        <p:spPr>
          <a:xfrm>
            <a:off x="2315580" y="1782705"/>
            <a:ext cx="7560840" cy="73967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C113522-8A03-48C5-A24F-D70DA6BC5522}"/>
              </a:ext>
            </a:extLst>
          </p:cNvPr>
          <p:cNvSpPr/>
          <p:nvPr/>
        </p:nvSpPr>
        <p:spPr>
          <a:xfrm>
            <a:off x="2319447" y="3106360"/>
            <a:ext cx="7560840" cy="73967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AE90889-A9D2-4342-9234-22B82EAE3205}"/>
              </a:ext>
            </a:extLst>
          </p:cNvPr>
          <p:cNvSpPr/>
          <p:nvPr/>
        </p:nvSpPr>
        <p:spPr>
          <a:xfrm>
            <a:off x="2315580" y="4307069"/>
            <a:ext cx="7560840" cy="73967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44791DA-BB96-4AED-9412-6C7E99B88F1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02" y="2009801"/>
            <a:ext cx="1699909" cy="3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68EEDB-8E9A-4444-AC57-9E0E6F8602A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280899"/>
            <a:ext cx="31623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C3A5F2-6E20-4B2E-9291-6EF41774187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44" y="4492755"/>
            <a:ext cx="22225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415" y="6259600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12" y="226944"/>
            <a:ext cx="12192000" cy="729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Quantum anomalies induce anomalous transport</a:t>
            </a:r>
          </a:p>
        </p:txBody>
      </p:sp>
      <p:sp>
        <p:nvSpPr>
          <p:cNvPr id="16" name="Line 96">
            <a:extLst>
              <a:ext uri="{FF2B5EF4-FFF2-40B4-BE49-F238E27FC236}">
                <a16:creationId xmlns:a16="http://schemas.microsoft.com/office/drawing/2014/main" id="{38A63252-6C5A-4694-ADBD-40E50EC529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8191" y="4833567"/>
            <a:ext cx="0" cy="360844"/>
          </a:xfrm>
          <a:prstGeom prst="line">
            <a:avLst/>
          </a:prstGeom>
          <a:noFill/>
          <a:ln w="57150">
            <a:noFill/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8530F8EC-C046-47AF-A7F6-28804DB57F34}"/>
              </a:ext>
            </a:extLst>
          </p:cNvPr>
          <p:cNvSpPr/>
          <p:nvPr/>
        </p:nvSpPr>
        <p:spPr bwMode="auto">
          <a:xfrm rot="11496388">
            <a:off x="599268" y="5490417"/>
            <a:ext cx="241195" cy="420739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207124A-477D-48C4-88F7-22F020DF1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213" y="2922926"/>
            <a:ext cx="1978960" cy="36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chiral  magnetic effect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2CAE0AE3-BBF4-440B-8C75-0D8E1967B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587" y="2925765"/>
            <a:ext cx="1934551" cy="36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chiral  vortical effect</a:t>
            </a: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12241928-B5B0-433B-9454-F90AD6D15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552" y="2906120"/>
            <a:ext cx="2536545" cy="36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chiral  separate  effect</a:t>
            </a: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9D08CD93-7829-491F-9E57-D6A1363E6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256" y="2904401"/>
            <a:ext cx="2536545" cy="37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kinematical vortical effect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A7C097E-8A4C-4449-BCE8-4442652C9F0B}"/>
              </a:ext>
            </a:extLst>
          </p:cNvPr>
          <p:cNvSpPr txBox="1"/>
          <p:nvPr/>
        </p:nvSpPr>
        <p:spPr>
          <a:xfrm>
            <a:off x="3132399" y="3726450"/>
            <a:ext cx="6345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Phys. Rev. Lett. 103, 191601  (2009); 107,021601  (2011); 109,232301  (2012) ; 129, 151601  (2022)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D3A2D79-ACAA-4345-8F42-3008567AD31C}"/>
                  </a:ext>
                </a:extLst>
              </p:cNvPr>
              <p:cNvSpPr txBox="1"/>
              <p:nvPr/>
            </p:nvSpPr>
            <p:spPr>
              <a:xfrm>
                <a:off x="1415480" y="4749367"/>
                <a:ext cx="778719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 study these transports from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Wigner function </a:t>
                </a:r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and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hydrodynamics</a:t>
                </a:r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 identify the transports induced by the Weyl anomaly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𝜇</m:t>
                        </m:r>
                      </m:sup>
                    </m:sSubSup>
                    <m:r>
                      <a:rPr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</m:acc>
                    <m:r>
                      <a:rPr lang="en-US" altLang="zh-CN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C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p>
                        <m:r>
                          <a:rPr lang="en-US" altLang="zh-C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altLang="zh-C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zh-C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.</a:t>
                </a:r>
                <a:endParaRPr lang="zh-CN" altLang="en-US" sz="16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D3A2D79-ACAA-4345-8F42-3008567AD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4749367"/>
                <a:ext cx="7787196" cy="1015663"/>
              </a:xfrm>
              <a:prstGeom prst="rect">
                <a:avLst/>
              </a:prstGeom>
              <a:blipFill>
                <a:blip r:embed="rId8"/>
                <a:stretch>
                  <a:fillRect l="-704" t="-2994" b="-89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0">
            <a:extLst>
              <a:ext uri="{FF2B5EF4-FFF2-40B4-BE49-F238E27FC236}">
                <a16:creationId xmlns:a16="http://schemas.microsoft.com/office/drawing/2014/main" id="{25AA6E1C-350C-4256-AE21-EE19A19510B2}"/>
              </a:ext>
            </a:extLst>
          </p:cNvPr>
          <p:cNvSpPr/>
          <p:nvPr/>
        </p:nvSpPr>
        <p:spPr>
          <a:xfrm>
            <a:off x="1055438" y="1403794"/>
            <a:ext cx="10063639" cy="68146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2D9F860C-5CA2-4291-B8F2-1AACB43A856E}"/>
              </a:ext>
            </a:extLst>
          </p:cNvPr>
          <p:cNvSpPr/>
          <p:nvPr/>
        </p:nvSpPr>
        <p:spPr>
          <a:xfrm>
            <a:off x="1046992" y="2835884"/>
            <a:ext cx="10081120" cy="124028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53" name="箭头: 右 52">
            <a:extLst>
              <a:ext uri="{FF2B5EF4-FFF2-40B4-BE49-F238E27FC236}">
                <a16:creationId xmlns:a16="http://schemas.microsoft.com/office/drawing/2014/main" id="{C25A031E-626D-4807-9FE4-920564A73DF7}"/>
              </a:ext>
            </a:extLst>
          </p:cNvPr>
          <p:cNvSpPr/>
          <p:nvPr/>
        </p:nvSpPr>
        <p:spPr>
          <a:xfrm rot="5400000">
            <a:off x="5895944" y="2286218"/>
            <a:ext cx="400112" cy="349702"/>
          </a:xfrm>
          <a:prstGeom prst="rightArrow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0E7E45-C89B-4327-AB6D-8FCF8CC2814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65" y="1609915"/>
            <a:ext cx="16129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2342146-BACF-416D-A280-C1E63A65BB7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21" y="1600801"/>
            <a:ext cx="2971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CA84143-5FEA-4644-A208-E2BF685A093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58" y="3404705"/>
            <a:ext cx="10160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64478E-FBBD-4160-914A-9D85A990CE2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95" y="3306521"/>
            <a:ext cx="12065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97C65C7-E6A3-45B3-ABF7-657EB0C5C61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21" y="3348819"/>
            <a:ext cx="10668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207902-EC09-471A-A43B-E3C13319EE60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78" y="3361229"/>
            <a:ext cx="18161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4" name="Rectangle 10">
            <a:extLst>
              <a:ext uri="{FF2B5EF4-FFF2-40B4-BE49-F238E27FC236}">
                <a16:creationId xmlns:a16="http://schemas.microsoft.com/office/drawing/2014/main" id="{41EB65C9-9C38-44B5-B5BA-3F03BA6F6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627" y="1508422"/>
            <a:ext cx="197896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chiral  anomaly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601607B-A0D4-45C5-9637-CEFC7EC6A9E4}"/>
              </a:ext>
            </a:extLst>
          </p:cNvPr>
          <p:cNvSpPr/>
          <p:nvPr/>
        </p:nvSpPr>
        <p:spPr>
          <a:xfrm>
            <a:off x="1049923" y="4521002"/>
            <a:ext cx="10081120" cy="147239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17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8530F8EC-C046-47AF-A7F6-28804DB57F34}"/>
              </a:ext>
            </a:extLst>
          </p:cNvPr>
          <p:cNvSpPr/>
          <p:nvPr/>
        </p:nvSpPr>
        <p:spPr bwMode="auto">
          <a:xfrm rot="11496388">
            <a:off x="837986" y="5940018"/>
            <a:ext cx="241195" cy="420739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86778FE-284F-412E-A442-F775728EF08D}"/>
              </a:ext>
            </a:extLst>
          </p:cNvPr>
          <p:cNvSpPr txBox="1"/>
          <p:nvPr/>
        </p:nvSpPr>
        <p:spPr>
          <a:xfrm>
            <a:off x="2208625" y="3732316"/>
            <a:ext cx="7822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Global equilibrium conditions from  quantum statistics or kinetic theory 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F342C2A-6CDA-49A0-9EAB-74F3DCFF8D8C}"/>
                  </a:ext>
                </a:extLst>
              </p:cNvPr>
              <p:cNvSpPr txBox="1"/>
              <p:nvPr/>
            </p:nvSpPr>
            <p:spPr>
              <a:xfrm>
                <a:off x="2187488" y="1766059"/>
                <a:ext cx="7813293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Quantum anomaly induced transports   can be non-dissipative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𝜕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𝜇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=0</m:t>
                    </m:r>
                  </m:oMath>
                </a14:m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! </a:t>
                </a:r>
                <a:endParaRPr lang="zh-CN" altLang="en-US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F342C2A-6CDA-49A0-9EAB-74F3DCFF8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488" y="1766059"/>
                <a:ext cx="7813293" cy="424796"/>
              </a:xfrm>
              <a:prstGeom prst="rect">
                <a:avLst/>
              </a:prstGeom>
              <a:blipFill>
                <a:blip r:embed="rId4"/>
                <a:stretch>
                  <a:fillRect l="-858" t="-7246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>
            <a:extLst>
              <a:ext uri="{FF2B5EF4-FFF2-40B4-BE49-F238E27FC236}">
                <a16:creationId xmlns:a16="http://schemas.microsoft.com/office/drawing/2014/main" id="{7C2CEA03-2FB7-4F98-8DD1-AB19C6A4EE59}"/>
              </a:ext>
            </a:extLst>
          </p:cNvPr>
          <p:cNvSpPr txBox="1"/>
          <p:nvPr/>
        </p:nvSpPr>
        <p:spPr>
          <a:xfrm>
            <a:off x="1295512" y="4955154"/>
            <a:ext cx="96490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F.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Becattini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L.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Bucciantini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E.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Grossi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L.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Tinti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EPJC 75 (2015) 5, 191;</a:t>
            </a:r>
            <a:r>
              <a:rPr lang="fr-FR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JHG, Z. T. Liang, Q. Wang, X. N. Wang PRL. 109 (2012) 232301</a:t>
            </a:r>
            <a:endParaRPr lang="zh-CN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0CB6BBC1-D2CE-4BA3-9194-1C98DD8F336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17" y="4434977"/>
            <a:ext cx="4032448" cy="3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id="{506ECC0D-F2ED-406F-AF50-8A682713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9357"/>
            <a:ext cx="12192000" cy="664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Global equilibrium conditions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297CE05-87DC-4455-A09F-672A0722B8C0}"/>
              </a:ext>
            </a:extLst>
          </p:cNvPr>
          <p:cNvSpPr txBox="1"/>
          <p:nvPr/>
        </p:nvSpPr>
        <p:spPr>
          <a:xfrm>
            <a:off x="2187488" y="2303010"/>
            <a:ext cx="824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Quantum anomaly induced  transports  can be studied in  </a:t>
            </a:r>
            <a:r>
              <a:rPr lang="en-US" altLang="zh-CN" sz="2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equilibrium 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! </a:t>
            </a:r>
            <a:endParaRPr lang="zh-CN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BCB8937-4AF9-48F8-BD15-9417CD15B1DC}"/>
              </a:ext>
            </a:extLst>
          </p:cNvPr>
          <p:cNvSpPr/>
          <p:nvPr/>
        </p:nvSpPr>
        <p:spPr>
          <a:xfrm>
            <a:off x="1055440" y="1517237"/>
            <a:ext cx="10072381" cy="131855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5BE9ED7-8C66-4865-9339-2693C5C5F518}"/>
              </a:ext>
            </a:extLst>
          </p:cNvPr>
          <p:cNvSpPr/>
          <p:nvPr/>
        </p:nvSpPr>
        <p:spPr>
          <a:xfrm>
            <a:off x="1055440" y="3505620"/>
            <a:ext cx="10072381" cy="193751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0AFFEC8-0D6E-420B-8AD3-87156E676F8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17" y="4462397"/>
            <a:ext cx="25273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44" y="2420888"/>
            <a:ext cx="11809312" cy="1080120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Quantum anomaly induced transport from </a:t>
            </a:r>
            <a:r>
              <a:rPr lang="en-US" altLang="zh-CN" sz="3600" b="1" dirty="0">
                <a:solidFill>
                  <a:srgbClr val="C00000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Wigner function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9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942A05D3-C5D3-4419-A95A-22E03D6A6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5" y="1873562"/>
            <a:ext cx="266271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Chiral Wigner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97265F6-FD39-4A01-8973-734DF6624B16}"/>
                  </a:ext>
                </a:extLst>
              </p:cNvPr>
              <p:cNvSpPr/>
              <p:nvPr/>
            </p:nvSpPr>
            <p:spPr>
              <a:xfrm>
                <a:off x="5356612" y="2582264"/>
                <a:ext cx="2280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Right-handed: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=+1</m:t>
                    </m:r>
                  </m:oMath>
                </a14:m>
                <a:endParaRPr lang="en-US" altLang="zh-CN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97265F6-FD39-4A01-8973-734DF6624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612" y="2582264"/>
                <a:ext cx="2280817" cy="369332"/>
              </a:xfrm>
              <a:prstGeom prst="rect">
                <a:avLst/>
              </a:prstGeom>
              <a:blipFill>
                <a:blip r:embed="rId7"/>
                <a:stretch>
                  <a:fillRect l="-187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ECAAD76-B3F8-4CA3-A536-953708683C0E}"/>
                  </a:ext>
                </a:extLst>
              </p:cNvPr>
              <p:cNvSpPr/>
              <p:nvPr/>
            </p:nvSpPr>
            <p:spPr>
              <a:xfrm>
                <a:off x="8142137" y="2582264"/>
                <a:ext cx="21558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Left-handed: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=−1</m:t>
                    </m:r>
                  </m:oMath>
                </a14:m>
                <a:endParaRPr lang="zh-CN" alt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ECAAD76-B3F8-4CA3-A536-95370868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137" y="2582264"/>
                <a:ext cx="2155847" cy="369332"/>
              </a:xfrm>
              <a:prstGeom prst="rect">
                <a:avLst/>
              </a:prstGeom>
              <a:blipFill>
                <a:blip r:embed="rId8"/>
                <a:stretch>
                  <a:fillRect l="-226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>
            <a:extLst>
              <a:ext uri="{FF2B5EF4-FFF2-40B4-BE49-F238E27FC236}">
                <a16:creationId xmlns:a16="http://schemas.microsoft.com/office/drawing/2014/main" id="{3CB8131E-AD7C-4714-B240-C666E6A6928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94" y="4240891"/>
            <a:ext cx="5549434" cy="2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3" name="Rectangle 17">
            <a:extLst>
              <a:ext uri="{FF2B5EF4-FFF2-40B4-BE49-F238E27FC236}">
                <a16:creationId xmlns:a16="http://schemas.microsoft.com/office/drawing/2014/main" id="{C0BE425F-A6C3-4493-A72B-A02FF30F1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4151343"/>
            <a:ext cx="27211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Chiral Wigner equation: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7B1A80F4-F650-460D-9356-2C7A5B6C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9" y="399387"/>
            <a:ext cx="12192000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kern="0" dirty="0">
                <a:solidFill>
                  <a:schemeClr val="tx1"/>
                </a:solidFill>
                <a:latin typeface="Calibri Light" panose="020F0302020204030204" pitchFamily="34" charset="0"/>
                <a:ea typeface="Cambria Math" pitchFamily="18" charset="0"/>
                <a:cs typeface="Calibri Light" panose="020F0302020204030204" pitchFamily="34" charset="0"/>
              </a:rPr>
              <a:t>Wigner function and equation at chiral limit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15ACEA-5C22-4040-A2A6-8BA6CD2E48B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82" y="1840297"/>
            <a:ext cx="5892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82EBE95-B0A3-4A19-84A6-F6FC9369E199}"/>
              </a:ext>
            </a:extLst>
          </p:cNvPr>
          <p:cNvSpPr/>
          <p:nvPr/>
        </p:nvSpPr>
        <p:spPr>
          <a:xfrm>
            <a:off x="1059809" y="1547138"/>
            <a:ext cx="10072381" cy="163842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DF07F45-F66E-41F5-B68F-1142B8373412}"/>
              </a:ext>
            </a:extLst>
          </p:cNvPr>
          <p:cNvSpPr/>
          <p:nvPr/>
        </p:nvSpPr>
        <p:spPr>
          <a:xfrm>
            <a:off x="1059809" y="3903444"/>
            <a:ext cx="10072381" cy="161378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8C39C2-C287-444F-AF19-C3899D5C047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49" y="4857105"/>
            <a:ext cx="20193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D07C20-CBAB-4C20-9BEB-1FAB817ADC5E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4869805"/>
            <a:ext cx="20193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7EC11E-302A-4F33-B761-9D7E369E1F32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894" y="4965829"/>
            <a:ext cx="6731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798" y="6256909"/>
            <a:ext cx="28448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>
                <a:extLst>
                  <a:ext uri="{FF2B5EF4-FFF2-40B4-BE49-F238E27FC236}">
                    <a16:creationId xmlns:a16="http://schemas.microsoft.com/office/drawing/2014/main" id="{7416842E-B97E-4C22-8992-161488F92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3472" y="1947438"/>
                <a:ext cx="288032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Semiclassical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ℏ</m:t>
                    </m:r>
                  </m:oMath>
                </a14:m>
                <a:r>
                  <a:rPr lang="en-US" altLang="zh-CN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expansion: </a:t>
                </a:r>
                <a:r>
                  <a:rPr lang="en-US" altLang="zh-CN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">
                <a:extLst>
                  <a:ext uri="{FF2B5EF4-FFF2-40B4-BE49-F238E27FC236}">
                    <a16:creationId xmlns:a16="http://schemas.microsoft.com/office/drawing/2014/main" id="{7416842E-B97E-4C22-8992-161488F928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3472" y="1947438"/>
                <a:ext cx="2880320" cy="523220"/>
              </a:xfrm>
              <a:prstGeom prst="rect">
                <a:avLst/>
              </a:prstGeom>
              <a:blipFill>
                <a:blip r:embed="rId5"/>
                <a:stretch>
                  <a:fillRect l="-2114" r="-3171" b="-15116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">
            <a:extLst>
              <a:ext uri="{FF2B5EF4-FFF2-40B4-BE49-F238E27FC236}">
                <a16:creationId xmlns:a16="http://schemas.microsoft.com/office/drawing/2014/main" id="{0047E6EC-7113-46F4-8D61-BA359E69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3850990"/>
            <a:ext cx="78571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Chiral Wigner equations order by order under constant EM field </a:t>
            </a:r>
            <a:r>
              <a:rPr lang="zh-CN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：</a:t>
            </a:r>
            <a:r>
              <a:rPr lang="en-US" altLang="zh-CN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altLang="zh-CN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A9E1AEA8-B4CF-4AE9-93F4-3909E52DC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968" y="5367854"/>
            <a:ext cx="228720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iterative equation </a:t>
            </a: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8B55841A-F569-425C-B345-7D604734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880" y="5381479"/>
            <a:ext cx="26623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US" altLang="zh-CN" sz="1600" baseline="30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altLang="zh-CN" sz="16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on-shell condition 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DADA5405-351D-4EFC-8BD1-2DB15D42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505" y="5381479"/>
            <a:ext cx="26623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US" altLang="zh-CN" sz="1600" baseline="30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kinetic equation 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7B1A80F4-F650-460D-9356-2C7A5B6C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9712"/>
            <a:ext cx="12192000" cy="728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 Semiclassical expansion</a:t>
            </a:r>
            <a:endParaRPr lang="en-US" altLang="zh-CN" sz="2800" kern="0" dirty="0">
              <a:solidFill>
                <a:schemeClr val="tx1"/>
              </a:solidFill>
              <a:latin typeface="Calibri Light" panose="020F0302020204030204" pitchFamily="34" charset="0"/>
              <a:ea typeface="Cambria Math" pitchFamily="18" charset="0"/>
              <a:cs typeface="Calibri Light" panose="020F030202020403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1AA007D-8D83-447F-B37D-19399588DD75}"/>
              </a:ext>
            </a:extLst>
          </p:cNvPr>
          <p:cNvSpPr/>
          <p:nvPr/>
        </p:nvSpPr>
        <p:spPr>
          <a:xfrm>
            <a:off x="1064179" y="1590200"/>
            <a:ext cx="10072381" cy="131855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D28496F-8096-47A0-81C5-239B89DFD570}"/>
              </a:ext>
            </a:extLst>
          </p:cNvPr>
          <p:cNvSpPr/>
          <p:nvPr/>
        </p:nvSpPr>
        <p:spPr>
          <a:xfrm>
            <a:off x="1059809" y="3645024"/>
            <a:ext cx="10072381" cy="217713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3DCF1A-9AC7-4D59-A2F8-EF09E26C77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8" y="3981822"/>
            <a:ext cx="14605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410AB-3A36-4379-B131-CE86D5F35C1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002464"/>
            <a:ext cx="5410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32CD24A-DE26-4D04-A21D-AA9F8325984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84" y="4598020"/>
            <a:ext cx="81534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50"/>
  <p:tag name="BMPHEIGHT" val="208"/>
  <p:tag name="SOURCE" val="\documentclass{slides}&#10;\pagestyle{empty}&#10;\usepackage{color}&#10;\usepackage{mathbbold}&#10;\usepackage{mathrsfs}&#10;\usepackage{bbm}&#10;\begin{document}&#10;\color{blue} &#10;\begin{eqnarray*}&#10;\partial_\mu j^\mu_5 = \textcolor{red}{C} E\cdot B &#10;\end{eqnarray*}&#10;\end{document} "/>
  <p:tag name="TRANSPAR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66"/>
  <p:tag name="BMPHEIGHT" val="191"/>
  <p:tag name="SOURCE" val="\documentclass{slides}&#10;\pagestyle{empty}&#10;\usepackage{color}&#10;\begin{document}&#10;\color{blue}&#10;\begin{eqnarray*}&#10;\partial_\mu \beta_\nu + \partial_\nu \beta_\mu = 0,\ \ \ &#10;\partial^\mu \bar\mu = F^{\nu\mu}\beta_\nu&#10;\end {eqnarray*}&#10;\end{document} "/>
  <p:tag name="TRANSPARENT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33"/>
  <p:tag name="BMPHEIGHT" val="233"/>
  <p:tag name="SOURCE" val="\documentclass{slides}&#10;\pagestyle{empty}&#10;\usepackage{color}&#10;\begin{document}&#10;\color{blue}&#10;\begin{eqnarray*}&#10;\partial_\mu j^{(2)\mu} = 0&#10;\end{eqnarray*}&#10;\end{document} "/>
  <p:tag name="TRANSPARENT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91"/>
  <p:tag name="BMPHEIGHT" val="266"/>
  <p:tag name="SOURCE" val="\documentclass{slides}&#10;\pagestyle{empty}&#10;\usepackage{color}&#10;\usepackage{mathbbold}&#10;\usepackage{mathrsfs}&#10;\usepackage{bbm}&#10;\begin{document}&#10;\color{blue}&#10;\begin{eqnarray*}&#10;T^{(2)\mu\nu}&amp;=&amp;\left(\lambda ^{\varepsilon\varepsilon} \varepsilon^2&#10;+\lambda ^{\varepsilon E}  \varepsilon\cdot E +\lambda ^{E E}  E^2  \right)u^\mu u^\nu&#10;+ \left(\bar\lambda ^{\varepsilon\varepsilon} \varepsilon^2&#10;+\bar\lambda ^{\varepsilon E}  \varepsilon\cdot E +\bar\lambda ^{E E}  E^2  \right)\Delta^{\mu\nu}&#10;+ \tilde\lambda ^{\varepsilon\varepsilon} \varepsilon^\mu \varepsilon^\nu&#10;+\tilde\lambda ^{\varepsilon E}\left( \varepsilon^\mu E^\nu + \varepsilon^\nu E^\mu \right)&#10;+\tilde\lambda ^{E E} E^\mu E^\nu   &#10;\end{eqnarray*}&#10;\end{document} "/>
  <p:tag name="TRANSPARENT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25"/>
  <p:tag name="BMPHEIGHT" val="225"/>
  <p:tag name="SOURCE" val="\documentclass{slides}&#10;\pagestyle{empty}&#10;\usepackage{color}&#10;\usepackage{mathbbold}&#10;\usepackage{mathrsfs}&#10;\usepackage{bbm}&#10;\begin{document}&#10;\color{blue}&#10;\begin{eqnarray*}&#10; {T^{\mu}}_\mu = \textcolor{red}{\tilde C} E^2&#10; \end{eqnarray*}&#10;\end{document} "/>
  <p:tag name="TRANSPARENT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8"/>
  <p:tag name="BMPHEIGHT" val="183"/>
  <p:tag name="SOURCE" val="\documentclass{slides}&#10;\pagestyle{empty}&#10;\usepackage{color}&#10;\usepackage{mathbbold}&#10;\usepackage{mathrsfs}&#10;\usepackage{bbm}&#10;\begin{document}&#10;\color{blue}&#10;\begin{eqnarray*}&#10;\partial_\lambda\Omega_{\mu\nu}= 0 &#10;\end{eqnarray*}&#10;\end{document} "/>
  <p:tag name="TRANSPARENT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3"/>
  <p:tag name="BMPHEIGHT" val="216"/>
  <p:tag name="SOURCE" val="\documentclass{slides}&#10;\pagestyle{empty}&#10;\usepackage{color}&#10;\usepackage{mathbbold}&#10;\usepackage{mathrsfs}&#10;\usepackage{bbm}&#10;\begin{document}&#10;\color{blue}&#10;\begin{eqnarray*}&#10; {F_{\lambda}}^\mu \Omega^{\nu\lambda}-{F_{\lambda}}^\nu \Omega^{\mu\lambda}&#10; = 0  &#10;\end{eqnarray*}&#10;\end{document} "/>
  <p:tag name="TRANSPARENT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33"/>
  <p:tag name="BMPHEIGHT" val="416"/>
  <p:tag name="SOURCE" val="\documentclass{slides}&#10;\pagestyle{empty}&#10;\usepackage{color}&#10;\begin{document}&#10;\color{blue}&#10;\begin{eqnarray*}&#10; \tilde\lambda^{\varepsilon\varepsilon}&amp;=&amp; 0\\&#10; \lambda^{\varepsilon\varepsilon}&amp;=&amp; -{3}\bar\lambda^{\varepsilon\varepsilon}&#10;\end{eqnarray*}&#10;\end{document} "/>
  <p:tag name="TRANSPARENT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91"/>
  <p:tag name="BMPHEIGHT" val="491"/>
  <p:tag name="SOURCE" val="\documentclass{slides}&#10;\pagestyle{empty}&#10;\usepackage{color}&#10;\begin{document}&#10;\color{blue}&#10;\begin{eqnarray*}&#10;  \xi^{\varepsilon\varepsilon}&amp;=&amp; 2\bar\lambda^{\varepsilon E}&#10;-T^{-1}\partial_{\bar\mu} \bar\lambda^{\varepsilon\varepsilon}\\&#10;\xi^{E E}&amp;=&amp; -T^{-1}\partial_{\bar \mu} \bar\lambda^{E E}&#10; -T^{-1}\partial_{\bar\mu}\tilde\lambda^{E E}&#10;\end{eqnarray*}&#10;\end{document} "/>
  <p:tag name="TRANSPARENT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0"/>
  <p:tag name="BMPHEIGHT" val="200"/>
  <p:tag name="SOURCE" val="\documentclass{slides}&#10;\pagestyle{empty}&#10;\usepackage{color}&#10;\usepackage{mathbbold}&#10;\usepackage{mathrsfs}&#10;\usepackage{bbm}&#10;\begin{document}&#10;\color{blue}&#10;\begin{eqnarray*}&#10; \bar\lambda^{\varepsilon\varepsilon}, \tilde\lambda^{\varepsilon\varepsilon} \propto T^2  &#10;\end{eqnarray*}&#10;\end{document} "/>
  <p:tag name="TRANSPARENT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8"/>
  <p:tag name="BMPHEIGHT" val="200"/>
  <p:tag name="SOURCE" val="\documentclass{slides}&#10;\pagestyle{empty}&#10;\usepackage{color}&#10;\usepackage{mathbbold}&#10;\usepackage{mathrsfs}&#10;\usepackage{bbm}&#10;\begin{document}&#10;\color{blue}&#10;\begin{eqnarray*}&#10; \bar\lambda^{\varepsilon E}, \tilde\lambda^{\varepsilon E} \propto T  &#10;\end{eqnarray*}&#10;\end{document} "/>
  <p:tag name="TRANSPARENT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50"/>
  <p:tag name="BMPHEIGHT" val="266"/>
  <p:tag name="SOURCE" val="\documentclass{slides}&#10;\pagestyle{empty}&#10;\usepackage{color}&#10;\usepackage{mathbbold}&#10;\usepackage{mathrsfs}&#10;\usepackage{bbm}&#10;\begin{document}&#10;\color{blue}&#10;\begin{eqnarray*}&#10;j^{(2)\mu}  &amp;=&amp;\left(\xi ^{\varepsilon\varepsilon} \varepsilon^2&#10;+\textcolor{red}{\xi ^{\varepsilon E}}  \varepsilon\cdot E +\xi ^{E E}  E^2 \right)u^\mu &#10;\end{eqnarray*}&#10;\end{document} 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83"/>
  <p:tag name="BMPHEIGHT" val="183"/>
  <p:tag name="SOURCE" val="\documentclass{slides}&#10;\pagestyle{empty}&#10;\usepackage{color}&#10;\begin{document}&#10;\begin{eqnarray*}&#10;\beta^\mu =\beta u^\mu,\ \ \ &#10;\beta={1}/{T},\ \ \ &#10;\bar\mu={\mu}/{T}&#10;\end {eqnarray*}&#10;\end{document} "/>
  <p:tag name="TRANSPARENT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16"/>
  <p:tag name="BMPHEIGHT" val="233"/>
  <p:tag name="SOURCE" val="\documentclass{slides}&#10;\pagestyle{empty}&#10;\usepackage{color}&#10;\begin{document}&#10;\color{blue}&#10;\begin{eqnarray*}&#10;\textcolor{red}{\xi^{\varepsilon E}}&amp;=&amp;- \lambda^{E E}  + \bar\lambda^{E E}&#10;+\tilde\lambda^{E E}- T^{-1}\partial_{\bar\mu} \bar\lambda^{\varepsilon E}&#10;- {2}{T}^{-1}\partial_{\bar\mu}\tilde\lambda^{\varepsilon E}&#10;-T \partial_T \bar\lambda^{E E}-T\partial_T\tilde\lambda^{E E}&#10;\end{eqnarray*}&#10;\end{document} "/>
  <p:tag name="TRANSPARENT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50"/>
  <p:tag name="BMPHEIGHT" val="458"/>
  <p:tag name="SOURCE" val="\documentclass{slides}&#10;\pagestyle{empty}&#10;\usepackage{color}&#10;\usepackage{mathbbold}&#10;\usepackage{mathrsfs}&#10;\usepackage{bbm}&#10;\begin{document}&#10;\color{blue}&#10;\begin{eqnarray*}&#10; 0 &amp;=&amp; \lambda^{\varepsilon E} + 3\bar \lambda_s^{\varepsilon E}  + 2\tilde  \lambda^{\varepsilon E}\\&#10;\textcolor{red}{\tilde{C}} &amp;=&amp; \lambda^{E E} + 3\bar \lambda^{E E} + \tilde\lambda^{E E}\\&#10; \end{eqnarray*}&#10;\end{document} "/>
  <p:tag name="TRANSPARENT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8"/>
  <p:tag name="BMPHEIGHT" val="183"/>
  <p:tag name="SOURCE" val="\documentclass{slides}&#10;\pagestyle{empty}&#10;\usepackage{color}&#10;\usepackage{mathbbold}&#10;\usepackage{mathrsfs}&#10;\usepackage{bbm}&#10;\begin{document}&#10;\color{blue}&#10;\begin{eqnarray*}&#10;\partial_\lambda\Omega_{\mu\nu}= 0 &#10;\end{eqnarray*}&#10;\end{document} "/>
  <p:tag name="TRANSPARENT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75"/>
  <p:tag name="BMPHEIGHT" val="216"/>
  <p:tag name="SOURCE" val="\documentclass{slides}&#10;\pagestyle{empty}&#10;\usepackage{color}&#10;\usepackage{mathbbold}&#10;\usepackage{mathrsfs}&#10;\usepackage{bbm}&#10;\begin{document}&#10;\color{blue}&#10;\begin{eqnarray*}&#10; {F_{\lambda}}^\mu \Omega^{\nu\lambda}-{F_{\lambda}}^\nu \Omega^{\mu\lambda}&#10; =\textcolor{red}{\beta^\lambda\partial_\lambda F^{\mu\nu}} &#10;\end{eqnarray*}&#10;\end{document} "/>
  <p:tag name="TRANSPARENT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58"/>
  <p:tag name="BMPHEIGHT" val="266"/>
  <p:tag name="SOURCE" val="\documentclass{slides}&#10;\pagestyle{empty}&#10;\usepackage{color}&#10;\begin{document}&#10;\color{blue}&#10;\begin{eqnarray*}&#10;  \partial_\mu T^{(2)\mu\nu}  = F^{\nu\lambda} j^{(2)}_\lambda &#10;\end{eqnarray*}&#10;\end{document} "/>
  <p:tag name="TRANSPARENT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33"/>
  <p:tag name="BMPHEIGHT" val="233"/>
  <p:tag name="SOURCE" val="\documentclass{slides}&#10;\pagestyle{empty}&#10;\usepackage{color}&#10;\begin{document}&#10;\color{blue}&#10;\begin{eqnarray*}&#10;\partial_\mu j^{(2)\mu} = 0&#10;\end{eqnarray*}&#10;\end{document} "/>
  <p:tag name="TRANSPARENT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25"/>
  <p:tag name="BMPHEIGHT" val="225"/>
  <p:tag name="SOURCE" val="\documentclass{slides}&#10;\pagestyle{empty}&#10;\usepackage{color}&#10;\usepackage{mathbbold}&#10;\usepackage{mathrsfs}&#10;\usepackage{bbm}&#10;\begin{document}&#10;\color{blue}&#10;\begin{eqnarray*}&#10; {T^{\mu}}_\mu = \textcolor{red}{\tilde C} E^2&#10; \end{eqnarray*}&#10;\end{document} "/>
  <p:tag name="TRANSPARENT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0"/>
  <p:tag name="BMPHEIGHT" val="733"/>
  <p:tag name="SOURCE" val="\documentclass{slides}&#10;\pagestyle{empty}&#10;\usepackage{color}&#10;\usepackage{mathbbold}&#10;\usepackage{mathrsfs}&#10;\usepackage{bbm}&#10;\begin{document}&#10;\color{blue}&#10;\begin{eqnarray*}&#10;\lambda^{\varepsilon E} &amp; = &amp; 0\\&#10;\bar{\lambda}^{\varepsilon E} &amp; = &amp; -2\lambda_{5}^{\partial F}\\&#10;\tilde{\lambda}^{\varepsilon E} &amp; = &amp; 3\lambda_{5}^{\partial F}&#10; \end{eqnarray*}&#10;\end{document} "/>
  <p:tag name="TRANSPARENT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66"/>
  <p:tag name="BMPHEIGHT" val="483"/>
  <p:tag name="SOURCE" val="\documentclass{slides}&#10;\pagestyle{empty}&#10;\usepackage{color}&#10;\usepackage{mathbbold}&#10;\usepackage{mathrsfs}&#10;\usepackage{bbm}&#10;\begin{document}&#10;\color{blue}&#10;\begin{eqnarray*}&#10;\lambda_{2}^{\partial F} &amp; = &amp; 6\lambda_{5}^{\partial F}\\&#10;\lambda_{3}^{\partial F} &amp; = &amp; -2\lambda_{5}^{\partial F}&#10; \end{eqnarray*}&#10;\end{document} "/>
  <p:tag name="TRANSPARENT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91"/>
  <p:tag name="BMPHEIGHT" val="541"/>
  <p:tag name="SOURCE" val="\documentclass{slides}&#10;\pagestyle{empty}&#10;\usepackage{color}&#10;\usepackage{mathbbold}&#10;\usepackage{mathrsfs}&#10;\usepackage{bbm}&#10;\begin{document}&#10;\color{blue}&#10;\begin{eqnarray*}&#10;T^{(2)\mu\nu} &amp; = &amp; \left(\lambda^{\varepsilon\varepsilon}\varepsilon^{2}+\lambda^{\varepsilon E}\varepsilon\cdot E+\lambda^{EE}E^{2}\right)u^{\mu}u^{\nu}+\left(\bar{\lambda}^{\varepsilon\varepsilon}\varepsilon^{2}+\bar{\lambda}^{\varepsilon E}\varepsilon\cdot E+\bar{\lambda}^{EE}E^{2}\right)\Delta^{\mu\nu}&#10; +\tilde{\lambda}^{\varepsilon\varepsilon}\varepsilon^{\mu}\varepsilon^{\nu}+\tilde{\lambda}^{\varepsilon E}\left(\varepsilon^{\mu}E^{\nu}+\varepsilon^{\nu}E^{\mu}\right)+\tilde{\lambda}^{EE}E^{\mu}E^{\nu}\\&#10; &amp;  &amp;\textcolor{red}{ +\lambda_{2}^{\partial F}u^{\mu}u^{\nu}u^{\rho}\partial^{\lambda}F_{\lambda\rho}&#10; +\lambda_{3}^{\partial F}g^{\mu\nu}u^{\rho}\partial^{\lambda}F_{\lambda\rho}&#10; +\lambda_{5}^{\partial F}(u_{\lambda}\partial^{\mu}F^{\nu\lambda}+u_{\lambda}\partial^{\nu}F^{\mu\lambda})}&#10;\end{eqnarray*}&#10;\end{document} 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58"/>
  <p:tag name="BMPHEIGHT" val="191"/>
  <p:tag name="SOURCE" val="\documentclass{slides}&#10;\pagestyle{empty}&#10;\usepackage{color}&#10;\usepackage{mathbbold}&#10;\usepackage{mathrsfs}&#10;\usepackage{bbm}&#10;\begin{document}&#10;\color{blue}&#10;\begin{eqnarray*}&#10;G_\mu\mathscr{J}_{\textcolor{red}{s}}^\mu = 0,\ \ \ &#10;\Pi_\mu\mathscr{J}_{\textcolor{red}{s}}^\mu =0,\ \ \ &#10;2(\Pi_\mu \mathscr{J}_{{\textcolor{red}{s}}\nu}&#10;-\Pi_\nu \mathscr{J}_{{\textcolor{red}{s}}\mu} )&#10;=-\textcolor{red}{s}&#10;\epsilon_{\mu\nu\rho\sigma}G^\rho \mathscr{J}_{\textcolor{red}{s}}^\sigma &#10;\end{eqnarray*}&#10;\end{document} "/>
  <p:tag name="TRANSPARENT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33"/>
  <p:tag name="BMPHEIGHT" val="416"/>
  <p:tag name="SOURCE" val="\documentclass{slides}&#10;\pagestyle{empty}&#10;\usepackage{color}&#10;\begin{document}&#10;\color{blue}&#10;\begin{eqnarray*}&#10; \tilde\lambda^{\varepsilon\varepsilon}&amp;=&amp; 0 ,\\&#10; \lambda^{\varepsilon\varepsilon}&amp;=&amp; -{3}\bar\lambda^{\varepsilon\varepsilon}&#10;\end{eqnarray*}&#10;\end{document} "/>
  <p:tag name="TRANSPARENT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91"/>
  <p:tag name="BMPHEIGHT" val="491"/>
  <p:tag name="SOURCE" val="\documentclass{slides}&#10;\pagestyle{empty}&#10;\usepackage{color}&#10;\begin{document}&#10;\color{blue}&#10;\begin{eqnarray*}&#10;  \xi^{\varepsilon\varepsilon}&amp;=&amp; 2\bar\lambda^{\varepsilon E}&#10;-T^{-1}\partial_{\bar\mu} \bar\lambda^{\varepsilon\varepsilon} ,\\&#10;\xi^{E E}&amp;=&amp; -T^{-1}\partial_{\bar \mu} \bar\lambda^{E E}&#10; -T^{-1}\partial_{\bar\mu}\tilde\lambda^{E E}&#10;\end{eqnarray*}&#10;\end{document} "/>
  <p:tag name="TRANSPARENT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66"/>
  <p:tag name="BMPHEIGHT" val="725"/>
  <p:tag name="SOURCE" val="\documentclass{slides}&#10;\pagestyle{empty}&#10;\usepackage{color}&#10;\usepackage{mathbbold}&#10;\usepackage{mathrsfs}&#10;\usepackage{bbm}&#10;\begin{document}&#10;\color{blue}&#10;\begin{eqnarray*}&#10;T\partial_T\bar{\lambda}^{EE} &amp; = &amp; -{\tilde{C}}\\&#10;T\partial_T\tilde{\lambda}^{EE} &amp; = &amp; 2\tilde{C}\\&#10;T\partial_T\lambda^{EE} &amp; = &amp; \tilde{C}&#10; \end{eqnarray*}&#10;\end{document} "/>
  <p:tag name="TRANSPARENT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0"/>
  <p:tag name="BMPHEIGHT" val="200"/>
  <p:tag name="SOURCE" val="\documentclass{slides}&#10;\pagestyle{empty}&#10;\usepackage{color}&#10;\usepackage{mathbbold}&#10;\usepackage{mathrsfs}&#10;\usepackage{bbm}&#10;\begin{document}&#10;\color{blue}&#10;\begin{eqnarray*}&#10; \bar\lambda^{\varepsilon\varepsilon}, \tilde\lambda^{\varepsilon\varepsilon} \propto T^2  &#10;\end{eqnarray*}&#10;\end{document} "/>
  <p:tag name="TRANSPARENT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8"/>
  <p:tag name="BMPHEIGHT" val="200"/>
  <p:tag name="SOURCE" val="\documentclass{slides}&#10;\pagestyle{empty}&#10;\usepackage{color}&#10;\usepackage{mathbbold}&#10;\usepackage{mathrsfs}&#10;\usepackage{bbm}&#10;\begin{document}&#10;\color{blue}&#10;\begin{eqnarray*}&#10; \bar\lambda^{\varepsilon E}, \tilde\lambda^{\varepsilon E} \propto T  &#10;\end{eqnarray*}&#10;\end{document} "/>
  <p:tag name="TRANSPARENT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8"/>
  <p:tag name="BMPHEIGHT" val="216"/>
  <p:tag name="SOURCE" val="\documentclass{slides}&#10;\pagestyle{empty}&#10;\usepackage{color}&#10;\usepackage{mathbbold}&#10;\usepackage{mathrsfs}&#10;\usepackage{bbm}&#10;\begin{document}&#10;\color{red}&#10;\begin{eqnarray*}&#10;\lambda_{5}^{\partial F}\propto T &#10; \end{eqnarray*}&#10;\end{document} "/>
  <p:tag name="TRANSPARENT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00"/>
  <p:tag name="BMPHEIGHT" val="283"/>
  <p:tag name="SOURCE" val="\documentclass{slides}&#10;\pagestyle{empty}&#10;\usepackage{color}&#10;\usepackage{mathbbold}&#10;\usepackage{mathrsfs}&#10;\usepackage{bbm}&#10;\begin{document}&#10;\color{blue}&#10;\begin{eqnarray*}&#10;j_{\mu}^{(2)} &amp; = &amp; \left(\xi^{\varepsilon\varepsilon}\varepsilon^{2}&#10;+\textcolor{red}{\xi^{\varepsilon E}}\varepsilon\cdot E+\xi^{EE}E^{2}\right)u^{\mu}&#10;\textcolor{red}{+\xi^{\partial F}\partial_{\lambda}F^{\lambda\mu}}&#10;\end{eqnarray*}&#10;\end{document} "/>
  <p:tag name="TRANSPARENT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66"/>
  <p:tag name="BMPHEIGHT" val="200"/>
  <p:tag name="SOURCE" val="\documentclass{slides}&#10;\pagestyle{empty}&#10;\usepackage{color}&#10;\begin{document}&#10;\color{blue}&#10;\begin{eqnarray*}&#10;\textcolor{red}{ \xi^{\varepsilon E}}&amp; = &amp; -2\textcolor{red}{\tilde{C}}&#10;\end{eqnarray*}&#10;\end{document} "/>
  <p:tag name="TRANSPARENT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25"/>
  <p:tag name="BMPHEIGHT" val="200"/>
  <p:tag name="SOURCE" val="\documentclass{slides}&#10;\pagestyle{empty}&#10;\usepackage{color}&#10;\begin{document}&#10;\color{blue}&#10;\begin{eqnarray*}&#10;ds^{2}=\rho^{2}d\theta^{2}-dx^{2}-dy^{2}-d\rho^{2}&#10;\end{eqnarray*}&#10;\end{document} "/>
  <p:tag name="TRANSPARENT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50"/>
  <p:tag name="BMPHEIGHT" val="158"/>
  <p:tag name="SOURCE" val="\documentclass{slides}&#10;\pagestyle{empty}&#10;\usepackage{color}&#10;\begin{document}&#10;\color{blue}&#10;\begin{eqnarray*}&#10;z=\rho\cosh\theta, \ \  t=\rho\sinh\theta&#10;\end{eqnarray*}&#10;\end{document} 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08"/>
  <p:tag name="BMPHEIGHT" val="433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mathscr{J}_{\textcolor{red}{s}}^\mu&amp; \equiv &amp;\frac{1}{8}\int\frac{d^4 y}{(2\pi)^4} e^{-ip\cdot y} \left \langle \bar\psi\left(x+\frac{y}{2}\right)&#10;\gamma^\mu\left(1+\textcolor{red}{s}\gamma^5\right){U\left(x+\frac{y}{2},x-\frac{y}{2}\right)} \psi\left(x-\frac{y}{2}\right) \right\rangle&#10;\end{eqnarray*}&#10;\end{document} "/>
  <p:tag name="TRANSPARENT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91"/>
  <p:tag name="BMPHEIGHT" val="325"/>
  <p:tag name="SOURCE" val="\documentclass{slides}&#10;\pagestyle{empty}&#10;\usepackage{color}&#10;\begin{document}&#10;\color{blue}&#10;\begin{eqnarray*}&#10;j^{\mu}=2\textcolor{red}{\tilde{C}}F^{\mu\nu}\frac{n_{\nu}}{x}&#10;\end{eqnarray*}&#10;\end{document} "/>
  <p:tag name="TRANSPARENT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41"/>
  <p:tag name="BMPHEIGHT" val="241"/>
  <p:tag name="SOURCE" val="\documentclass{slides}&#10;\pagestyle{empty}&#10;\usepackage{color}&#10;\begin{document}&#10;\color{blue}&#10;\begin{eqnarray*}&#10;j^{\mu}=2\textcolor{red}{\tilde{C}}[(a\cdot E)u^{\mu}-\epsilon^{\mu\nu\alpha\beta}u_{\nu}B_{\alpha}a_{\beta}]&#10;\end{eqnarray*}&#10;\end{document} "/>
  <p:tag name="TRANSPARENT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41"/>
  <p:tag name="BMPHEIGHT" val="150"/>
  <p:tag name="SOURCE" val="\documentclass{slides}&#10;\pagestyle{empty}&#10;\usepackage{color}&#10;\begin{document}&#10;\color{blue}&#10;\begin{eqnarray*}&#10;\rho=0&#10;\end{eqnarray*}&#10;\end{document} "/>
  <p:tag name="TRANSPARENT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116"/>
  <p:tag name="SOURCE" val="\documentclass{slides}&#10;\pagestyle{empty}&#10;\usepackage{color}&#10;\begin{document}&#10;\color{blue}&#10;\begin{eqnarray*}&#10;\rho=\epsilon&#10;\end{eqnarray*}&#10;\end{document} "/>
  <p:tag name="TRANSPARENT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0"/>
  <p:tag name="BMPHEIGHT" val="208"/>
  <p:tag name="SOURCE" val="\documentclass{slides}&#10;\pagestyle{empty}&#10;\usepackage{color}&#10;\begin{document}&#10;\color{blue}&#10;\begin{eqnarray*}&#10;n_{\mu}^{\epsilon}&#10;\end{eqnarray*}&#10;\end{document} "/>
  <p:tag name="TRANSPARENT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91"/>
  <p:tag name="BMPHEIGHT" val="383"/>
  <p:tag name="SOURCE" val="\documentclass{slides}&#10;\pagestyle{empty}&#10;\usepackage{color}&#10;\begin{document}&#10;\color{blue}&#10;\begin{eqnarray*}&#10;\frac{n_{\mu}^{\epsilon}}{x}=-a_{\mu}&#10;\end{eqnarray*}&#10;\end{document} "/>
  <p:tag name="TRANSPARENT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58"/>
  <p:tag name="BMPHEIGHT" val="191"/>
  <p:tag name="SOURCE" val="\documentclass{slides}&#10;\pagestyle{empty}&#10;\usepackage{color}&#10;\begin{document}&#10;\color{blue}&#10;\begin{eqnarray*}&#10;a_{\mu}\equiv -\varepsilon_\mu=u^{\nu}\nabla_{\nu}u_{\mu}=(0,0,0,-1/\rho)&#10;\end{eqnarray*}&#10;\end{document} "/>
  <p:tag name="TRANSPARENT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83"/>
  <p:tag name="BMPHEIGHT" val="158"/>
  <p:tag name="SOURCE" val="\documentclass{slides}&#10;\pagestyle{empty}&#10;\usepackage{color}&#10;\usepackage{bm}&#10;\begin{document}&#10;\color{blue}&#10;\begin{eqnarray*}&#10;\mathbf{E}=T\boldsymbol{\nabla}\overline{\mu}&#10;\end{eqnarray*}&#10;\end{document} "/>
  <p:tag name="TRANSPARENT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83"/>
  <p:tag name="BMPHEIGHT" val="175"/>
  <p:tag name="SOURCE" val="\documentclass{slides}&#10;\pagestyle{empty}&#10;\usepackage{color}&#10;\usepackage{bm}&#10;\begin{document}&#10;\color{blue}&#10;\begin{eqnarray*}&#10;\bf{a}=T^{-1}\boldsymbol{\nabla}T&#10;\end{eqnarray*}&#10;\end{document} "/>
  <p:tag name="TRANSPARENT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25"/>
  <p:tag name="BMPHEIGHT" val="200"/>
  <p:tag name="SOURCE" val="\documentclass{slides}&#10;\pagestyle{empty}&#10;\usepackage{color}&#10;\begin{document}&#10;\color{blue}&#10;\begin{eqnarray*}&#10;j^{0}=-4C(\mathbf{E}\cdot\mathbf{a}),\ \ \ \ \;\mathbf{j}=4C\mathbf{a}\times\mathbf{B}&#10;\end{eqnarray*}&#10;\end{document} 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0"/>
  <p:tag name="BMPHEIGHT" val="366"/>
  <p:tag name="SOURCE" val="\documentclass{slides}&#10;\pagestyle{empty}&#10;\usepackage{color}&#10;\begin{document}&#10;\begin{eqnarray*}&#10;G^\mu &amp;\equiv&amp; \partial^\mu_x- j_0\left(\frac{1}{2}\textcolor{red}{\Delta}&#10;\right)\textcolor{red}{F^{\mu\nu}}\partial_\nu^p&#10;\end{eqnarray*}&#10;\end{document} "/>
  <p:tag name="TRANSPARENT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16"/>
  <p:tag name="BMPHEIGHT" val="200"/>
  <p:tag name="SOURCE" val="\documentclass{slides}&#10;\pagestyle{empty}&#10;\usepackage{color}&#10;\usepackage{bm}&#10;\begin{document}&#10;\color{blue}&#10;\begin{eqnarray*}&#10;j^{0}  = -4C\boldsymbol{\nabla}\overline{\mu}\cdot\boldsymbol{\nabla}T,\ \ \ \ \;\mathbf{j}=4CT^{-1}\boldsymbol{\nabla}T\times\mathbf{B}&#10;\end{eqnarray*}&#10;\end{document} 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50"/>
  <p:tag name="BMPHEIGHT" val="366"/>
  <p:tag name="SOURCE" val="\documentclass{slides}&#10;\pagestyle{empty}&#10;\usepackage{color}&#10;\begin{document}&#10;\begin{eqnarray*}&#10;\Pi^\mu &amp;\equiv&amp; p^\mu -\frac{1}{2}&#10;j_1\left(\frac{1}{2}\textcolor{red}{\Delta}\right)\textcolor{red}{F^{\mu\nu}}\partial_\nu^p&#10;\end{eqnarray*}&#10;\end{document} 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83"/>
  <p:tag name="BMPHEIGHT" val="158"/>
  <p:tag name="SOURCE" val="\documentclass{slides}&#10;\pagestyle{empty}&#10;\usepackage{color}&#10;\begin{document}&#10;\begin{eqnarray*}&#10;\textcolor{red}{\Delta} \equiv \partial^p\cdot \partial_x&#10;\end{eqnarray*}&#10;\end{document} 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91"/>
  <p:tag name="BMPHEIGHT" val="183"/>
  <p:tag name="SOURCE" val="\documentclass{slides}&#10;\pagestyle{empty}&#10;\usepackage{color}&#10;\begin{document}&#10;\begin{eqnarray*}&#10;\nabla^\mu = \partial^\mu_x- {F^{\mu\nu}}\partial_\nu^p&#10;\end{eqnarray*}&#10;\end{document} "/>
  <p:tag name="TRANSPAREN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16"/>
  <p:tag name="BMPHEIGHT" val="450"/>
  <p:tag name="SOURCE" val="\documentclass{slides}&#10;\pagestyle{empty}&#10;\usepackage{color}&#10;\usepackage{mathbbold}&#10;\usepackage{mathrsfs}&#10;\usepackage{bbm}&#10;\begin{document}&#10;\color{blue}&#10;\begin{eqnarray*}&#10;\mathscr{J}^\mu_{\textcolor{red}{s}} =&#10; \sum_{k=0}^\infty \textcolor{red}{\hbar^k}  \mathscr{J}^{\mu\textcolor{red}{(k)} }_{\textcolor{red}{s}} \ \ \ &#10;G^\mu =\sum_{k=0}^\infty \textcolor{red}{ \hbar^{k}}G^{\mu{\textcolor{red}{(k)}}} \ \ \ &#10;\Pi^\mu =\sum_{k=0}^\infty \textcolor{red}{ \hbar^{k}}\Pi^{\mu\textcolor{red}{(k)}}&#10;\end{eqnarray*}&#10;\end{document} 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033"/>
  <p:tag name="BMPHEIGHT" val="350"/>
  <p:tag name="SOURCE" val="\documentclass{slides}&#10;\pagestyle{empty}&#10;\usepackage{color}&#10;\usepackage{mathbbold}&#10;\usepackage{mathrsfs}&#10;\usepackage{bbm}&#10;\begin{document}&#10;\color{blue}&#10;\begin{eqnarray*}&#10;\nabla_\mu\mathscr{J}_{\textcolor{red}{s}}^{\mu\textcolor{red}{(n)} }= 0,&#10;\ \ \ \ \ \ \ \ \  \ \ \ \ \ \ &#10;p_\mu\mathscr{J}_{\textcolor{red}{s}}^{\mu\textcolor{red}{(n)} } =0,&#10;\ \ \ \ \ \ \ \ \   \ \ \ \ \ \ &#10;2\left(p_\mu \mathscr{J}_{{\textcolor{red}{s}}\nu}^{\textcolor{red}{(n)}} &#10;-p_\nu \mathscr{J}_{{\textcolor{red}{s}}\mu}^{\textcolor{red}{(n)}}\right)&#10;=-{\textcolor{red}{s}}&#10;\epsilon_{\mu\nu\rho\sigma}&#10;\nabla^\rho \mathscr{J}_{\textcolor{red}{s}}^{\sigma \textcolor{red}{(n-1)}}&#10;\end{eqnarray*}&#10;\end{document} 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08"/>
  <p:tag name="BMPHEIGHT" val="241"/>
  <p:tag name="SOURCE" val="\documentclass{slides}&#10;\pagestyle{empty}&#10;\usepackage{color}&#10;\usepackage{mathbbold}&#10;\usepackage{mathrsfs}&#10;\usepackage{bbm}&#10;\begin{document}&#10;\color{blue}&#10;\begin{eqnarray*}&#10;\nabla_\mu j^\mu_5 &#10;=\textcolor{red}{\mathcal{N}}\epsilon^{\mu\nu\alpha\beta}R_{\mu\nu\lambda\rho}&#10;{R_{\alpha\beta}}^{\lambda\rho}&#10;\end{eqnarray*}&#10;\end{document} "/>
  <p:tag name="TRANSPAR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50"/>
  <p:tag name="SOURCE" val="\documentclass{slides}&#10;\pagestyle{empty}&#10;\usepackage{color}&#10;\usepackage{mathbbold}&#10;\usepackage{mathrsfs}&#10;\usepackage{bbm}&#10;\begin{document}&#10;\color{blue}&#10;\begin{eqnarray*}&#10;\nabla_\mu\left[ p^\mu f_{\textcolor{red}{s}}^{\textcolor{red}{(n)}}\delta(p^2)\right] = 0&#10;\end{eqnarray*}&#10;\end{document} 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16"/>
  <p:tag name="BMPHEIGHT" val="250"/>
  <p:tag name="SOURCE" val="\documentclass{slides}&#10;\pagestyle{empty}&#10;\usepackage{color}&#10;\usepackage{mathbbold}&#10;\usepackage{mathrsfs}&#10;\usepackage{bbm}&#10;\begin{document}&#10;\color{blue}&#10;\begin{eqnarray*}&#10;\nabla_\mu\mathscr{J}_{\textcolor{red}{s}}^{\textcolor{red}{(n)}\mu} = 0&#10;\end{eqnarray*}&#10;\end{document} 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75"/>
  <p:tag name="BMPHEIGHT" val="250"/>
  <p:tag name="SOURCE" val="\documentclass{slides}&#10;\pagestyle{empty}&#10;\usepackage{color}&#10;\usepackage{mathbbold}&#10;\usepackage{mathrsfs}&#10;\usepackage{bbm}&#10;\begin{document}&#10;\color{blue}&#10;\begin{eqnarray*}&#10;p_\mu\mathscr{J}_{\textcolor{red}{s}}^{\textcolor{red}{(n)}\mu} =0&#10;\end{eqnarray*}&#10;\end{document} 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50"/>
  <p:tag name="BMPHEIGHT" val="375"/>
  <p:tag name="SOURCE" val="\documentclass{slides}&#10;\pagestyle{empty}&#10;\usepackage{color}&#10;\usepackage{mathbbold}&#10;\usepackage{mathrsfs}&#10;\usepackage{bbm}&#10;\begin{document}&#10;\color{blue}&#10;\begin{eqnarray*}&#10;\left(p_\mu X^{\textcolor{red}{(n)}}_{{\textcolor{red}{s}}\nu}&#10;-p_\nu X_{{\textcolor{red}{s}}\mu}^{\textcolor{red}{(n)}}\right) \delta(p^2)&#10;=\frac{\textcolor{red}{s}}{p^2}&#10;\epsilon_{\mu\nu\lambda\rho}p^\lambda p_\sigma \nabla^\rho \mathscr{J}_{\textcolor{red}{s}}&#10;^{\textcolor{red}{(n-1)}\sigma }&#10;\end{eqnarray*}&#10;\end{document} "/>
  <p:tag name="TRANSPARE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0"/>
  <p:tag name="BMPHEIGHT" val="250"/>
  <p:tag name="SOURCE" val="\documentclass{slides}&#10;\pagestyle{empty}&#10;\usepackage{color}&#10;\usepackage{mathbbold}&#10;\usepackage{mathrsfs}&#10;\usepackage{bbm}&#10;\begin{document}&#10;\color{blue}&#10;\begin{eqnarray*}&#10;\mathcal{J}_{{\textcolor{red}{s}}\mu}^{\textcolor{red}{(n)}} &#10;=p_\mu f_{\textcolor{red}{s}}^{\textcolor{red}{(n)}}+X_{{\textcolor{red}{s}}\mu}^{\textcolor{red}{(n)}}&#10;\end{eqnarray*}&#10;\end{document} "/>
  <p:tag name="TRANSPAREN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0"/>
  <p:tag name="BMPHEIGHT" val="250"/>
  <p:tag name="SOURCE" val="\documentclass{slides}&#10;\pagestyle{empty}&#10;\usepackage{color}&#10;\usepackage{mathbbold}&#10;\usepackage{mathrsfs}&#10;\usepackage{bbm}&#10;\begin{document}&#10;\color{blue}&#10;\begin{eqnarray*}&#10;p^\mu X_{{\textcolor{red}{s}}\mu}^{\textcolor{red}{(n)}}\delta(p^2) =0&#10;\end{eqnarray*}&#10;\end{document} "/>
  <p:tag name="TRANSPAREN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58"/>
  <p:tag name="BMPHEIGHT" val="358"/>
  <p:tag name="SOURCE" val="\documentclass{slides}&#10;\pagestyle{empty}&#10;\usepackage{color}&#10;\usepackage{mathbbold}&#10;\usepackage{mathrsfs}&#10;\usepackage{bbm}&#10;\begin{document}&#10;\color{blue}&#10;\begin{eqnarray*}&#10; \mathscr{J}^{\textcolor{red}{(n)}}_{{\textcolor{red}{s}}\mu}&#10;=\mathcal{J}_{{\textcolor{red}{s}}\mu}^{\textcolor{red}{(n)}} \delta(p^2)&#10;+\frac{\textcolor{red}{s}}{2p^2}&#10;\epsilon_{\mu\nu\rho\sigma}p^\nu \nabla^\rho &#10;\mathscr{J}_{\textcolor{red}{s}}^{\textcolor{red}{(n-1)}\sigma }&#10;\end{eqnarray*}&#10;\end{document} "/>
  <p:tag name="TRANSPAREN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25"/>
  <p:tag name="BMPHEIGHT" val="350"/>
  <p:tag name="SOURCE" val="\documentclass{slides}&#10;\pagestyle{empty}&#10;\usepackage{color}&#10;\usepackage{mathbbold}&#10;\usepackage{mathrsfs}&#10;\usepackage{bbm}&#10;\begin{document}&#10;\color{blue}&#10;\begin{eqnarray*}&#10;2\left(p_\mu \mathscr{J}^{\textcolor{red}{(n)}}_{{\textcolor{red}{s}}\nu}&#10;-p_\nu \mathscr{J}_{{\textcolor{red}{s}}\mu}^{\textcolor{red}{(n)}}\right)&#10;=-{\textcolor{red}{s}}&#10;\epsilon_{\mu\nu\rho\sigma}\nabla^\rho \mathscr{J}_{\textcolor{red}{s}}&#10;^{\textcolor{red}{(n-1)}\sigma }&#10;\end{eqnarray*}&#10;\end{document} "/>
  <p:tag name="TRANSPAREN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3"/>
  <p:tag name="BMPHEIGHT" val="216"/>
  <p:tag name="SOURCE" val="\documentclass{slides}&#10;\pagestyle{empty}&#10;\usepackage{color}&#10;\usepackage{mathbbold}&#10;\usepackage{mathrsfs}&#10;\usepackage{bbm}&#10;\begin{document}&#10;\color{blue}&#10;\begin{eqnarray*}&#10; {F_{\lambda}}^\mu \Omega^{\nu\lambda}-{F_{\lambda}}^\nu \Omega^{\mu\lambda}=0&#10;\end{eqnarray*}&#10;\end{document} "/>
  <p:tag name="TRANSPAREN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183"/>
  <p:tag name="SOURCE" val="\documentclass{slides}&#10;\pagestyle{empty}&#10;\usepackage{color}&#10;\usepackage{mathbbold}&#10;\usepackage{mathrsfs}&#10;\usepackage{bbm}&#10;\begin{document}&#10;\color{blue}&#10;\begin{eqnarray*}&#10;\Omega_{\mu\nu}=\left(\partial_\mu \beta_\nu -\partial_\nu \beta_\mu\right)/2&#10;\end{eqnarray*}&#10;\end{document} 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25"/>
  <p:tag name="BMPHEIGHT" val="225"/>
  <p:tag name="SOURCE" val="\documentclass{slides}&#10;\pagestyle{empty}&#10;\usepackage{color}&#10;\usepackage{mathbbold}&#10;\usepackage{mathrsfs}&#10;\usepackage{bbm}&#10;\begin{document}&#10;\color{blue} &#10;\begin{eqnarray*}&#10; {T^{\mu}}_\mu = \textcolor{red}{\tilde C} (E^2-B^2)&#10;\end{eqnarray*}&#10;\end{document} "/>
  <p:tag name="TRANSPAR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3"/>
  <p:tag name="BMPHEIGHT" val="183"/>
  <p:tag name="SOURCE" val="\documentclass{slides}&#10;\pagestyle{empty}&#10;\usepackage{color}&#10;\begin{document}&#10;\color{blue}&#10;\begin{eqnarray*}&#10;\partial_\mu \beta_\nu +\partial_\nu\beta_\mu = 0&#10;\end {eqnarray*}&#10;\end{document} "/>
  <p:tag name="TRANSPAREN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33"/>
  <p:tag name="BMPHEIGHT" val="191"/>
  <p:tag name="SOURCE" val="\documentclass{slides}&#10;\pagestyle{empty}&#10;\usepackage{color}&#10;\begin{document}&#10;\color{blue}&#10;\begin{eqnarray*}&#10;\partial_\mu \bar\mu_{\textcolor{red}{s}} + F_{\mu\nu} \beta^\nu = 0 &#10;\end {eqnarray*}&#10;\end{document} "/>
  <p:tag name="TRANSPAREN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08"/>
  <p:tag name="BMPHEIGHT" val="441"/>
  <p:tag name="SOURCE" val="\documentclass{slides}&#10;\pagestyle{empty}&#10;\usepackage{color}&#10;\usepackage{mathbbold}&#10;\usepackage{mathrsfs}&#10;\usepackage{bbm}&#10;\begin{document}&#10;\color{blue}&#10;\begin{eqnarray*}&#10;f_{\textcolor{red}{s}} =\frac{1}{4\pi^3}\left[&#10;\theta\left(p_0\right)\frac{1}{e^{(\beta\cdot p-\bar\mu_{\textcolor{red}{s}})}+1}&#10;+\theta\left(-p_0\right)\left(\frac{1}{e^{-(\beta\cdot p-\bar \mu_{\textcolor{red}{s}})}+1}&#10;\textcolor{red}{-1}\right)\right]&#10;\end{eqnarray*}&#10;\end{document} "/>
  <p:tag name="TRANSPAREN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75"/>
  <p:tag name="BMPHEIGHT" val="283"/>
  <p:tag name="SOURCE" val="\documentclass{slides}&#10;\pagestyle{empty}&#10;\usepackage{color}&#10;\usepackage{mathbbold}&#10;\usepackage{mathrsfs}&#10;\usepackage{bbm}&#10;\begin{document}&#10;\color{blue}&#10;\begin{eqnarray*}&#10;\mathscr{J}_{\textcolor{red}{s}\mu}^{\textcolor{red}{(0)}} &#10;&amp;=&amp; p_\mu \delta\left(p^2\right)f_{\textcolor{red}{s}}&#10;\end{eqnarray*}&#10;\end{document} "/>
  <p:tag name="TRANSPAREN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50"/>
  <p:tag name="SOURCE" val="\documentclass{slides}&#10;\pagestyle{empty}&#10;\usepackage{color}&#10;\usepackage{mathbbold}&#10;\usepackage{mathrsfs}&#10;\usepackage{bbm}&#10;\begin{document}&#10;\begin{eqnarray*}&#10;\nabla_\mu\left[ p^\mu f_{\textcolor{red}{s}}^{\textcolor{red}{(n)}}\delta(p^2)\right] = 0&#10;\end{eqnarray*}&#10;\end{document} 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41"/>
  <p:tag name="BMPHEIGHT" val="358"/>
  <p:tag name="SOURCE" val="\documentclass{slides}&#10;\pagestyle{empty}&#10;\usepackage{color}&#10;\usepackage{mathbbold}&#10;\usepackage{mathrsfs}&#10;\usepackage{bbm}&#10;\begin{document}&#10;\color{blue}&#10;\begin{eqnarray*}&#10;\mathscr{J}^{\textcolor{red}{(1)}}_{\textcolor{red}{s}\mu }&#10;&amp;=&amp;\textcolor{black}{p_\mu \delta\left(p^2\right)f^{\textcolor{red}{(1)}}_{\textcolor{red}{s}}} &#10;-\frac{\textcolor{red}{s}}{2}&#10;\tilde\Omega_{\mu\lambda}p^\lambda f'_{\textcolor{red}{s }} \delta(p^2)&#10;+ \frac{\textcolor{red}{s}}{p^2}\tilde F_{\mu\lambda}p^\lambda&#10;f_{\textcolor{red}{s}}\delta(p^2)  &#10;\end{eqnarray*}&#10;\end{document} "/>
  <p:tag name="TRANSPAREN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25"/>
  <p:tag name="BMPHEIGHT" val="816"/>
  <p:tag name="SOURCE" val="\documentclass{slides}&#10;\pagestyle{empty}&#10;\usepackage{color}&#10;\usepackage{mathbbold}&#10;\usepackage{mathrsfs}&#10;\usepackage{bbm}&#10;\begin{document}&#10;\color{blue}&#10;\begin{eqnarray*}&#10;\mathscr{J}^{\textcolor{red}{(2)}}_{\textcolor{red}{s}\mu }&#10;&amp;=&amp;\textcolor{black}{p_\mu \delta\left(p^2\right)f^{\textcolor{red}{(2)}}_{\textcolor{red}{s}}}&#10;+\frac{1}{4p^2}\left( p_\mu  \Omega_{\gamma\beta} p^\beta -p^2 \Omega_{\gamma\mu}\right)\Omega^{\gamma\lambda }p_\lambda f''_{\textcolor{red}{s}}\delta(p^2)\nonumber\\&#10;&amp; &amp;  +\frac{1}{ p^4}\left( p_\mu  F_{\gamma\beta} p^\beta -p^2  F_{\gamma\mu}\right)\Omega^{\gamma\lambda }p_\lambda  f'_{\textcolor{red}{s}} \delta(p^2)&#10;{+}\frac{2}{p^6}\left( p_\mu   F_{\gamma\beta} p^\beta -p^2  F_{\gamma\mu}\right) F^{\gamma\lambda }p_\lambda f_{\textcolor{red}{s}} \delta(p^2)&#10;\end{eqnarray*}&#10;\end{document} 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25"/>
  <p:tag name="BMPHEIGHT" val="366"/>
  <p:tag name="SOURCE" val="\documentclass{slides}&#10;\pagestyle{empty}&#10;\usepackage{color}&#10;\usepackage{mathbbold}&#10;\usepackage{mathrsfs}&#10;\usepackage{bbm}&#10;\begin{document}&#10;\color{blue}&#10;\begin{eqnarray*}&#10;&amp; &amp; {&#10;-\frac{1}{16\pi^2} \epsilon^{\mu \nu \rho\sigma} u_\nu\left( E_\rho \omega_\sigma + \varepsilon_\rho B_\sigma  \right)&#10;-\frac{ C_{\textcolor{red}{s}}}{12\pi^2} \epsilon^{\mu\nu\rho\sigma} u_\nu  E_\rho B_\sigma}&#10;\end{eqnarray*}&#10;\end{document} "/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25"/>
  <p:tag name="BMPHEIGHT" val="408"/>
  <p:tag name="SOURCE" val="\documentclass{slides}&#10;\pagestyle{empty}&#10;\usepackage{color}&#10;\usepackage{mathbbold}&#10;\usepackage{mathrsfs}&#10;\usepackage{bbm}&#10;\begin{document}&#10;\begin{eqnarray*}&#10;\xi_{\textcolor{red}{s}} = &#10;\frac{ \textcolor{red}{s}(\pi^2T^2+3\mu_{\textcolor{red}{s}}^2) }{12\pi^2},&#10;\ \ \ &#10;\xi_{B\textcolor{red}{s}} = \frac{\textcolor{red}{s} }{4\pi^2}\mu_{\textcolor{red}{s}}  &#10;\end{eqnarray*}&#10;\end{document} 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50"/>
  <p:tag name="BMPHEIGHT" val="325"/>
  <p:tag name="SOURCE" val="\documentclass{slides}&#10;\pagestyle{empty}&#10;\usepackage{color}&#10;\usepackage{mathbbold}&#10;\usepackage{mathrsfs}&#10;\usepackage{bbm}&#10;\begin{document}&#10;\color{blue}&#10;\begin{eqnarray*}&#10;j^{\textcolor{red}{(1)}\mu}_{\textcolor{red}{s}} \equiv \int d^4 p \mathscr{J}_{\textcolor{red}{s}}^{\textcolor{red}{(1)}\mu}&#10;= \xi_{\textcolor{red}{s}} \omega^\mu +\xi_{B\textcolor{red}{s}} B^\mu&#10;\end{eqnarray*}&#10;\end{document} 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16"/>
  <p:tag name="BMPHEIGHT" val="208"/>
  <p:tag name="SOURCE" val="\documentclass{slides}&#10;\pagestyle{empty}&#10;\usepackage{color}&#10;\usepackage{mathbbold}&#10;\usepackage{mathrsfs}&#10;\usepackage{bbm}&#10;\begin{document}&#10;\color{blue}&#10;\begin{eqnarray*}&#10;\partial_\mu j^\mu_5 &amp;=&amp; \textcolor{red}{C} E\cdot B &#10;\end{eqnarray*}&#10;\end{document} "/>
  <p:tag name="TRANSPAREN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66"/>
  <p:tag name="BMPHEIGHT" val="366"/>
  <p:tag name="SOURCE" val="\documentclass{slides}&#10;\pagestyle{empty}&#10;\usepackage{color}&#10;\usepackage{mathbbold}&#10;\usepackage{mathrsfs}&#10;\usepackage{bbm}&#10;\begin{document}&#10;\color{blue}&#10;\begin{eqnarray*}&#10;j^{\textcolor{red}{(2)}\mu}_{\textcolor{red}{s}} &#10;\equiv \int d^4 p \mathscr{J}_{\textcolor{red}{s}}^{\textcolor{red}{(2)}\mu}&#10;=\textcolor{black}{-\frac{\mu_{\textcolor{red}{s}} }{4\pi^2} ( \varepsilon^2+\omega^2 )u^\mu }&#10;\textcolor{black}{-\frac{1}{8\pi^2} ( \varepsilon\cdot E +\textcolor{blue}{ \omega\cdot B }) u^\mu} &#10;{- \frac{ C_{\textcolor{red}{s}}}{24\pi^2} ( E^2+B^2 )u^\mu }&#10;\end{eqnarray*}&#10;\end{document} "/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75"/>
  <p:tag name="BMPHEIGHT" val="216"/>
  <p:tag name="SOURCE" val="\documentclass{slides}&#10;\pagestyle{empty}&#10;\usepackage{color}&#10;\usepackage{mathbbold}&#10;\usepackage{mathrsfs}&#10;\usepackage{bbm}&#10;\begin{document}&#10;\color{blue}&#10;\begin{eqnarray*}&#10; {F_{\lambda}}^\mu \Omega^{\nu\lambda}-{F_{\lambda}}^\nu \Omega^{\mu\lambda}&#10; =\textcolor{red}{\beta^\lambda\partial_\lambda F^{\mu\nu}} &#10;\end{eqnarray*}&#10;\end{document} "/>
  <p:tag name="TRANSPAREN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00"/>
  <p:tag name="BMPHEIGHT" val="216"/>
  <p:tag name="SOURCE" val="\documentclass{slides}&#10;\pagestyle{empty}&#10;\usepackage{color}&#10;\usepackage{mathbbold}&#10;\usepackage{mathrsfs}&#10;\usepackage{bbm}&#10;\begin{document}&#10;\color{blue}&#10;\begin{eqnarray*}&#10;\textcolor{red}{\beta^\lambda\partial_\lambda F^{\mu\nu}} =0,\ \ \textcolor{red}{\beta^\lambda \partial_\lambda \beta^\mu}=0 &#10;\end{eqnarray*}&#10;\end{document} "/>
  <p:tag name="TRANSPAREN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183"/>
  <p:tag name="SOURCE" val="\documentclass{slides}&#10;\pagestyle{empty}&#10;\usepackage{color}&#10;\usepackage{mathbbold}&#10;\usepackage{mathrsfs}&#10;\usepackage{bbm}&#10;\begin{document}&#10;\color{blue}&#10;\begin{eqnarray*}&#10;\Omega_{\mu\nu}=\left(\partial_\mu \beta_\nu -\partial_\nu \beta_\mu\right)/2&#10;\end{eqnarray*}&#10;\end{document} "/>
  <p:tag name="TRANSPAREN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3"/>
  <p:tag name="BMPHEIGHT" val="183"/>
  <p:tag name="SOURCE" val="\documentclass{slides}&#10;\pagestyle{empty}&#10;\usepackage{color}&#10;\begin{document}&#10;\color{blue}&#10;\begin{eqnarray*}&#10;\partial_\mu \beta_\nu +\partial_\nu\beta_\mu = 0&#10;\end {eqnarray*}&#10;\end{document} "/>
  <p:tag name="TRANSPAREN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33"/>
  <p:tag name="BMPHEIGHT" val="191"/>
  <p:tag name="SOURCE" val="\documentclass{slides}&#10;\pagestyle{empty}&#10;\usepackage{color}&#10;\begin{document}&#10;\color{blue}&#10;\begin{eqnarray*}&#10;\partial_\mu \bar\mu_{\textcolor{red}{s}} + F_{\mu\nu} \beta^\nu = 0 &#10;\end {eqnarray*}&#10;\end{document} "/>
  <p:tag name="TRANSPAREN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25"/>
  <p:tag name="BMPHEIGHT" val="250"/>
  <p:tag name="SOURCE" val="\documentclass{slides}&#10;\pagestyle{empty}&#10;\usepackage{color}&#10;\usepackage{mathbbold}&#10;\usepackage{mathrsfs}&#10;\usepackage{bbm}&#10;\begin{document}&#10;\color{blue}&#10;\begin{eqnarray*}&#10;\tilde{\mathscr{J}}^{\textcolor{red}{(2)}}_{\textcolor{red}{s}\mu }&#10;&amp;=&amp; \mathscr{J}^{\textcolor{red}{(2)}}_{\textcolor{red}{s}\mu }&#10;+\Delta\mathscr{J}^{\textcolor{red}{(2)}}_{\textcolor{red}{s}\mu }&#10;\end{eqnarray*}&#10;\end{document} "/>
  <p:tag name="TRANSPAREN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108"/>
  <p:tag name="BMPHEIGHT" val="750"/>
  <p:tag name="SOURCE" val="\documentclass{slides}&#10;\pagestyle{empty}&#10;\usepackage{color}&#10;\usepackage{mathbbold}&#10;\usepackage{mathrsfs}&#10;\usepackage{bbm}&#10;\begin{document}&#10;\color{blue}&#10;\begin{eqnarray*}&#10;\Delta\mathscr{J}^{\textcolor{red}{(2)}}_{\textcolor{red}{s}\mu}&#10;&amp;=&amp;\textcolor{black}{-\frac{1}{24}p_\mu\left(F_{\rho\lambda}\Omega_{\sigma}^{\ \lambda}\beta^{\rho}\beta^{\sigma}&#10;+2{\Omega}_{\rho\lambda}\Omega_{\sigma}^{\ \lambda}p^{\rho}\beta^{\sigma} \right)&#10;f^{\prime\prime\prime}_{\textcolor{red}{s}} \delta(p^2) }&#10;-\frac{1}{12}(\textcolor{red}{\beta^{\lambda}}\textcolor{red}{\partial_{\lambda}F_{\mu\nu}})\beta^{\nu}&#10;f^{\prime\prime}_{\textcolor{red}{s}}\delta(p^{2})&#10;-\frac{1}{6} p_{\mu}(\textcolor{red}{\beta^{\lambda}}\textcolor{red}{\partial_{\lambda}F_{\nu\rho}})p^{\nu}\beta^{\rho}&#10;f^{\prime\prime}_{\textcolor{red}{s}} \delta^{\prime}(p^{2})&#10;-\frac{1}{3}p^{\nu}(\textcolor{red}{\beta^{\lambda}}\textcolor{red}{\partial_{\lambda}F_{\mu\nu}})&#10;f^{\prime}_{\textcolor{red}{s}}\delta^{\prime}(p^{2})\nonumber\\&#10;&amp; &amp;&#10;-\frac{1}{12}[8(\textcolor{red}{\partial^{\lambda}F_{\mu\lambda}})  f_{\textcolor{red}{s}}&#10;+(p_{\mu}\textcolor{red}{\partial^{\nu}F_{\nu\lambda}}&#10;+2p^{\nu}\textcolor{red}{\partial_{\mu}F_{\nu\lambda}})\beta^{\lambda}&#10;f^{\prime}_{\textcolor{red}{s}}]\delta^{\prime}(p^{2})&#10; +\frac{1}{3}[p_{\mu}(\textcolor{red}{\partial^{\lambda}F_{\lambda\nu}})p^{\nu}&#10; -p_{\lambda}(\textcolor{red}{\partial^{\lambda}F_{\mu\nu}})p^{\nu}]&#10; f_{\textcolor{red}{s}}\delta^{\prime\prime}(p^{2})&#10;-\frac{1}{6}p_{\mu}p^{\lambda}(\textcolor{red}{\partial_{\lambda}F_{\nu\rho}})p^{\nu}\beta^{\rho}&#10;f^{\prime}_{\textcolor{red}{s}}\delta^{\prime\prime}(p^{2})&#10;\end{eqnarray*}&#10;\end{document} "/>
  <p:tag name="TRANSPAREN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91"/>
  <p:tag name="BMPHEIGHT" val="441"/>
  <p:tag name="SOURCE" val="\documentclass{slides}&#10;\pagestyle{empty}&#10;\usepackage{color}&#10;\usepackage{mathbbold}&#10;\usepackage{mathrsfs}&#10;\usepackage{bbm}&#10;\begin{document}&#10;\color{black}&#10;\begin{eqnarray*}&#10;\hat \kappa_{\textcolor{red}{s}} =&#10;\int_0^\infty  dy \,\ln y\ \frac{d}{dy}\left[\frac{1}{e^{(y-\bar\mu_{\textcolor{red}{s}})}+1}&#10;+\frac{1}{e^{(y+\bar\mu_{\textcolor{red}{s}})}+1}\right]&#10;\end{eqnarray*}&#10;\end{document} "/>
  <p:tag name="TRANSPARENT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75"/>
  <p:tag name="BMPHEIGHT" val="366"/>
  <p:tag name="SOURCE" val="\documentclass{slides}&#10;\pagestyle{empty}&#10;\usepackage{color}&#10;\usepackage{mathbbold}&#10;\usepackage{mathrsfs}&#10;\usepackage{bbm}&#10;\usepackage{amsmath,amssymb,bm,comment}&#10;\usepackage{bm}   &#10;\begin{document}&#10;\begin{eqnarray*}&#10;\kappa_{\textcolor{red}{s}}^\epsilon&#10;&amp;=&amp;-\frac{1}{\pi^2 }\left[{{\frac{ 1}{\epsilon}}}&#10; +\frac{1}{2} \ln 4 \pi + \frac{1}{2}\psi\left(\frac{3}{2}\right) - \ln T &#10;+ \textcolor{black}{\hat\kappa_{\textcolor{red}{s}}}\right]&#10;\end{eqnarray*}&#10;\end{document} 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75"/>
  <p:tag name="BMPHEIGHT" val="241"/>
  <p:tag name="SOURCE" val="\documentclass{slides}&#10;\pagestyle{empty}&#10;\usepackage{color}&#10;\usepackage{mathbbold}&#10;\usepackage{mathrsfs}&#10;\usepackage{bbm}&#10;\begin{document}&#10;\color{blue}&#10;\begin{eqnarray*}&#10;\nabla_\mu j^\mu_5 &#10;&amp;=&amp;\textcolor{red}{\mathcal{N}}\epsilon^{\mu\nu\alpha\beta}R_{\mu\nu\lambda\rho}&#10;{R_{\alpha\beta}}^{\lambda\rho}&#10;\end{eqnarray*}&#10;\end{document} "/>
  <p:tag name="TRANSPAREN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0"/>
  <p:tag name="BMPHEIGHT" val="158"/>
  <p:tag name="SOURCE" val="\documentclass{slides}&#10;\pagestyle{empty}&#10;\usepackage{color}&#10;\usepackage{mathbbold}&#10;\usepackage{mathrsfs}&#10;\usepackage{bbm}&#10;\begin{document}&#10;\color{blue}&#10;\begin{eqnarray*}&#10;{\kappa}_{5} \approx C \bar\mu \bar\mu_5&#10;\end{eqnarray*}&#10;\end{document} "/>
  <p:tag name="TRANSPAREN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50"/>
  <p:tag name="BMPHEIGHT" val="208"/>
  <p:tag name="SOURCE" val="\documentclass{slides}&#10;\pagestyle{empty}&#10;\usepackage{color}&#10;\usepackage{mathbbold}&#10;\usepackage{mathrsfs}&#10;\usepackage{bbm}&#10;\usepackage{amsmath,amssymb,bm,comment}&#10;\usepackage{bm}&#10;\begin{document}&#10;\begin{eqnarray*}&#10;\kappa^{\epsilon}  =  (\kappa_{\textcolor{red}{+}}^{\epsilon}+\kappa_{\textcolor{red}{-}}^{\epsilon})/2,&#10;\ \ \kappa_{5}=(\kappa_{\textcolor{red}{+}}^{\epsilon}-\kappa_{\textcolor{red}{-}}^{\epsilon})/2&#10;\end{eqnarray*}&#10;\end{document} "/>
  <p:tag name="TRANSPARENT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358"/>
  <p:tag name="BMPHEIGHT" val="366"/>
  <p:tag name="SOURCE" val="\documentclass{slides}&#10;\pagestyle{empty}&#10;\usepackage{color}&#10;\usepackage{mathbbold}&#10;\usepackage{mathrsfs}&#10;\usepackage{bbm}&#10;\begin{document}&#10;\color{blue}&#10;\begin{eqnarray*}&#10;\Delta{j}^{\textcolor{red}{(2)}\mu}_{\textcolor{red}{s}}&#10;&amp;=&amp; \textcolor{black}{\frac{\mu_{\textcolor{red}{s}}}{4\pi^{2}}u^{\mu}\varepsilon^{2}&#10;-\frac{\mu_{\textcolor{red}{s}}}{12\pi^{2}}\epsilon^{\mu\nu\rho\sigma}u_{\nu}\varepsilon_{\rho}\omega_{\sigma}&#10;+\frac{1}{24\pi^{2}}u^{\mu}\varepsilon\cdot E }&#10; +\frac{1}{48\pi^{2}}u_{\nu}\textcolor{red}{u^{\lambda}\partial_{\lambda}F^{\mu\nu}}&#10;-\frac{1}{12}\left(\kappa_{\textcolor{red}{s}}^{\epsilon}+\frac{1}{\pi^{2}}\right)\textcolor{red}{\partial_{\lambda}F^{\mu\lambda}}&#10;+\frac{1}{24\pi^{2}}u_{\nu}u^{\mu}\textcolor{red}{\partial_{\lambda}F^{\lambda\nu}}&#10;\end{eqnarray*}&#10;\end{document} "/>
  <p:tag name="TRANSPARENT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41"/>
  <p:tag name="BMPHEIGHT" val="366"/>
  <p:tag name="SOURCE" val="\documentclass{slides}&#10;\pagestyle{empty}&#10;\usepackage{color}&#10;\usepackage{mathbbold}&#10;\usepackage{mathrsfs}&#10;\usepackage{bbm}&#10;\begin{document}&#10;\color{blue}&#10;\begin{eqnarray*}&#10;\Delta{j}^{\textcolor{red}{(2)}\mu}&#10;&amp;=&amp; \textcolor{black}{\frac{\mu}{2\pi^{2}}u^{\mu}\varepsilon^{2}+\frac{1}{12\pi^{2}}u^{\mu}\varepsilon\cdot E&#10;-\frac{\mu}{6\pi^{2}}\epsilon^{\mu\nu\rho\sigma}u_{\nu}\varepsilon_{\rho}\omega_{\sigma}  }&#10;+\frac{1}{24\pi^{2}}u_{\nu}\textcolor{red}{u^{\lambda}\partial_{\lambda}F^{\mu\nu}}&#10;+\frac{1}{12\pi^{2}}u_{\nu}u^{\mu}\textcolor{red}{\partial_{\lambda}F^{\lambda\nu} }&#10;-\frac{1}{6}\left(\kappa^{\epsilon}+\frac{1}{\pi^{2}}\right)\textcolor{red}{\partial_{\lambda}F^{\mu\lambda} }&#10;\end{eqnarray*}&#10;\end{document} "/>
  <p:tag name="TRANSPAREN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83"/>
  <p:tag name="BMPHEIGHT" val="366"/>
  <p:tag name="SOURCE" val="\documentclass{slides}&#10;\pagestyle{empty}&#10;\usepackage{color}&#10;\usepackage{mathbbold}&#10;\usepackage{mathrsfs}&#10;\usepackage{bbm}&#10;\begin{document}&#10;\color{blue}&#10;\begin{eqnarray*}&#10;\Delta{j}^{\textcolor{red}{(2)}\mu}_{5} &#10;&amp;=&amp;\textcolor{black}{ \frac{\mu_{5}}{2\pi^{2}}u^{\mu}\varepsilon^{2}&#10;-\frac{\mu_{5}}{6\pi^{2}}\epsilon^{\mu\nu\rho\sigma}&#10;u_{\nu}\varepsilon_{\rho}\omega_{\sigma}  }&#10;-\frac{1}{12}\kappa_{5}\textcolor{red}{\partial_{\lambda}F^{\mu\lambda}}&#10;\end{eqnarray*}&#10;\end{document} "/>
  <p:tag name="TRANSPARENT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50"/>
  <p:tag name="BMPHEIGHT" val="408"/>
  <p:tag name="SOURCE" val="\documentclass{slides}&#10;\pagestyle{empty}&#10;\usepackage{color}&#10;\usepackage{mathbbold}&#10;\usepackage{mathrsfs}&#10;\usepackage{bbm}&#10;\begin{document}&#10;\begin{eqnarray*}&#10;\xi_5 = \frac{1}{6}T^2 + \frac{\mu^2 + \mu_5^2}{2\pi^2}\;,\ \ \&#10;\xi_{B5} = \frac{\mu}{2\pi^2}  &#10;\end{eqnarray*}&#10;\end{document} "/>
  <p:tag name="TRANSPARENT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50"/>
  <p:tag name="BMPHEIGHT" val="408"/>
  <p:tag name="SOURCE" val="\documentclass{slides}&#10;\pagestyle{empty}&#10;\usepackage{color}&#10;\usepackage{mathbbold}&#10;\usepackage{mathrsfs}&#10;\usepackage{bbm}&#10;\begin{document}&#10;\begin{eqnarray*}&#10;\xi_5 = \frac{1}{6}T^2 + \frac{\mu^2 + \mu_5^2}{2\pi^2}\;,\ \ \&#10;\xi_{B5} = \frac{\mu}{2\pi^2}  &#10;\end{eqnarray*}&#10;\end{document} "/>
  <p:tag name="TRANSPAREN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658"/>
  <p:tag name="BMPHEIGHT" val="1158"/>
  <p:tag name="SOURCE" val="\documentclass{slides}&#10;\pagestyle{empty}&#10;\usepackage{color}&#10;\usepackage{mathbbold}&#10;\usepackage{mathrsfs}&#10;\usepackage{bbm}&#10;\begin{document}&#10;\color{blue}&#10;\begin{eqnarray*}&#10;T_{\textrm{\tiny vv}}^{\textcolor{red}{(2)}\mu\nu}&amp;=&amp;&#10;\textcolor{black}{-\frac{\xi_5}{2}&#10;\left[{3 u^\mu u^\nu ( \omega^2+\varepsilon^2)  -\Delta^{\mu\nu} ( \omega^2+\varepsilon^2)}&#10; -2( u^\mu \epsilon^{\nu\alpha\beta\gamma} + u^\nu \epsilon^{\mu\alpha\beta\gamma} ) u_\alpha \varepsilon_\beta \omega_\gamma&#10;  -2 (u^\mu \epsilon^{\nu\alpha\beta\gamma} - u^\nu \epsilon^{\mu\alpha\beta\gamma})  u_\alpha \varepsilon_\beta \omega_\gamma \right]}\\&#10;\label{tve2-munu}&#10;T_{\textrm{\tiny ve}}^{\textcolor{red}{(2)}\mu\nu}&#10;&amp;=&amp;-\frac{\xi_{B5}}{2} \left[u^\mu u^\nu (\omega\cdot B+\textcolor{black}{\varepsilon\cdot E})&#10;- (\omega^\mu B^\nu + E^\mu \varepsilon^\nu)&#10;-(u^\mu \epsilon^{\nu\alpha\beta\gamma}+u^\nu \epsilon^{\mu\alpha\beta\gamma})u_\alpha E_\beta \omega_\gamma  &#10; - 2 ( u^\mu \epsilon^{\nu\alpha\beta\gamma}&#10;-   u^\nu \epsilon^{\mu\alpha\beta\gamma} )u_\alpha E_\beta \omega_\gamma \right]\\&#10;\label{tee2-munu-0}&#10;T_{\textrm{\tiny ee}}^{\textcolor{red}{(2)}\mu\nu}&#10;&amp;=&amp;-\frac{1}{6}\kappa^\epsilon\left( \frac{1}{4}g^{\mu\nu} {F_{\gamma\beta}} {F^{\gamma\beta } -  F^{\gamma\mu}{F_\gamma}^\nu }\right)&#10;+ \frac{1}{24\pi^2}\left[ u^\mu u^\nu E^2&#10;-\Delta^{\mu\nu} \left(E^2+2B^2\right)&#10;+4\left( E^\mu E^\nu +B^\mu B^\nu \right)&#10;+6 u^\mu \epsilon^{\nu\alpha\beta\gamma}u_\alpha E_\beta B_\gamma \right]&#10;\end{eqnarray*}&#10;\end{document} "/>
  <p:tag name="TRANSPARENT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425"/>
  <p:tag name="BMPHEIGHT" val="758"/>
  <p:tag name="SOURCE" val="\documentclass{slides}&#10;\pagestyle{empty}&#10;\usepackage{color}&#10;\usepackage{mathbbold}&#10;\usepackage{mathrsfs}&#10;\usepackage{bbm}&#10;\begin{document}&#10;\color{blue}&#10;\begin{eqnarray*}&#10;\Delta T^{\textcolor{red}{(2)}\mu\nu}&amp;=&amp;&#10;\textcolor{black}{ \frac{2\xi_5}{3}\left[\left(3u^{\mu}u^{\nu}-\Delta^{\mu\nu}\right)\varepsilon^{2}&#10;+\left(u^{\mu}\epsilon^{\nu\lambda\alpha\beta}+u^{\nu}\epsilon^{\mu\lambda\alpha\beta}\right)\varepsilon_{\lambda}u_{\alpha}\omega_{\beta}\right]&#10; +\frac{\xi_{B5}}{6}(3u^{\mu}u^{\nu}-\Delta^{\mu\nu})\varepsilon\cdot E  }&#10;  +\frac{\xi_{B5}}{6}u_{\rho}\left(u^{\mu}\textcolor{red}{u^{\lambda}\partial_{\lambda}F^{\nu\rho}}&#10;  +u^{\nu}\textcolor{red}{u^{\lambda}\partial_{\lambda}F^{\mu\rho}}\right) \nonumber\\&#10;&amp; &amp;+\frac{\xi_{B5}}{12}\left(u^{\mu}\textcolor{red}{\partial_{\lambda}F^{\lambda\nu}}&#10;+u^{\nu}\textcolor{red}{\partial_{\lambda}F^{\lambda\mu}}\right)&#10;+\frac{\xi_{B5}}{6}\left(u^{\nu}u^{\mu}-\Delta^{\mu\nu}\right)u^{\rho}\textcolor{red}{\partial^{\lambda}F_{\lambda\rho} }&#10;+\frac{\xi_{B5}}{12}u_{\lambda}\left(\textcolor{red}{\partial^{\mu}F^{\nu\lambda}+\partial^{\nu}F^{\mu\lambda}}\right) &#10;-\frac{\xi_{B5}}{4}\left(u^{\mu}\textcolor{red}{\partial_{\lambda}F^{\lambda\nu}}-u^{\nu}\textcolor{red}{\partial_{\lambda}F^{\lambda\mu}}\right)&#10;\end{eqnarray*}&#10;\end{document} "/>
  <p:tag name="TRANSPARENT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50"/>
  <p:tag name="BMPHEIGHT" val="158"/>
  <p:tag name="SOURCE" val="\documentclass{slides}&#10;\pagestyle{empty}&#10;\usepackage{color}&#10;\usepackage{mathbbold}&#10;\usepackage{mathrsfs}&#10;\usepackage{bbm}&#10;\begin{document}&#10;\begin{eqnarray*}&#10;z=\beta\cdot p -\bar \mu_{\textcolor{red}{s}},&#10;\hspace{1cm}\tilde z=\beta\cdot p + \bar \mu_{\textcolor{red}{s}}&#10;\end{eqnarray*}&#10;\end{document} 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66"/>
  <p:tag name="BMPHEIGHT" val="166"/>
  <p:tag name="SOURCE" val="\documentclass{slides}&#10;\pagestyle{empty}&#10;\usepackage{color}&#10;\usepackage{mathbbold}&#10;\usepackage{mathrsfs}&#10;\usepackage{bbm}&#10;\begin{document}&#10;\color{blue}&#10;\begin{eqnarray*}&#10; j^\mu &amp;=&amp; \textcolor{red}{C}\mu_5 B^\mu &#10;\end{eqnarray*}&#10;\end{document} "/>
  <p:tag name="TRANSPARENT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75"/>
  <p:tag name="BMPHEIGHT" val="191"/>
  <p:tag name="SOURCE" val="\documentclass{slides}&#10;\pagestyle{empty}&#10;\usepackage{color}&#10;\usepackage{mathbbold}&#10;\usepackage{mathrsfs}&#10;\usepackage{bbm}&#10;\begin{document}&#10;\begin{eqnarray*}&#10;p^\mu \nabla_\mu z = 0&#10;\end{eqnarray*}&#10;\end{document} "/>
  <p:tag name="TRANSPARENT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883"/>
  <p:tag name="BMPHEIGHT" val="925"/>
  <p:tag name="SOURCE" val="\documentclass{slides}&#10;\pagestyle{empty}&#10;\usepackage{color}&#10;\usepackage{mathbbold}&#10;\usepackage{mathrsfs}&#10;\usepackage{bbm}&#10;\begin{document}&#10;\color{blue}&#10;\begin{eqnarray*}&#10;0=\nabla_\mu\left[ p^\mu f_{\textcolor{red}{s}}^{\textcolor{red}{(1)}}\delta(p^2)\right] &#10; &amp; = &amp; -2(\omega\cdot p)(E\cdot p)\beta^{3}\frac{\partial\mathcal{X}_{\omega}^{\textcolor{red}{(1)}}}{\partial\tilde{z}}\delta(p^{2})&#10; +p_{0}(\omega\cdot E)\beta^{2}\mathcal{X}_{\omega}^{\textcolor{red}{(1)}}\delta(p^{2})&#10;  -\epsilon_{\mu\nu\alpha\beta}p^{\mu}\omega^{\nu}u^{\alpha}B^{\beta}\beta^{2}\mathcal{X}_{\omega}^{\textcolor{red}{(1)}}\delta(p^{2})&#10; \nonumber \\&#10; &amp;  &amp; -2(B\cdot p)(E\cdot p)\beta^{4}\frac{\partial\mathcal{X}_{B}^{\textcolor{red}{(1)}}}{\partial\tilde{z}}\delta(p^{2})&#10; +p_{0}E\cdot B\beta^{3}\mathcal{X}_{B}^{\textcolor{red}{(1)}}\delta(p^{2})&#10; +p^{\mu}p^{\nu}(\partial_{\mu}B_{\nu})\beta^{3}\mathcal{X}_{B}^{\textcolor{red}{(1)}}\delta(p^{2})&#10;\end{eqnarray*}&#10;\end{document} "/>
  <p:tag name="TRANSPAREN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16"/>
  <p:tag name="BMPHEIGHT" val="258"/>
  <p:tag name="SOURCE" val="\documentclass{slides}&#10;\pagestyle{empty}&#10;\usepackage{color}&#10;\usepackage{mathbbold}&#10;\usepackage{mathrsfs}&#10;\usepackage{bbm}&#10;\begin{document}&#10;\color{blue}&#10;\begin{eqnarray*}&#10;\mathcal{X}_{\omega}^{\textcolor{red}{(1)}} &amp; = &amp; \mathcal{X}_{B}^{\textcolor{red}{(1)}}=0&#10;\end{eqnarray*}&#10;\end{document} "/>
  <p:tag name="TRANSPAREN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83"/>
  <p:tag name="BMPHEIGHT" val="258"/>
  <p:tag name="SOURCE" val="\documentclass{slides}&#10;\pagestyle{empty}&#10;\usepackage{color}&#10;\usepackage{mathbbold}&#10;\usepackage{mathrsfs}&#10;\usepackage{bbm}&#10;\begin{document}&#10;\color{blue}&#10;\begin{eqnarray*}&#10;f^{\textcolor{red}{(1)}}_{\textcolor{red}{s}}&#10;= (\omega\cdot p)\beta^2  \mathcal{X}^{\textcolor{red}{(1)}}_\omega(z,\tilde z) &#10;+ (B\cdot p) \beta^3 \mathcal{X}^{\textcolor{red}{(1)}}_B(z,\tilde z)&#10;\end{eqnarray*}&#10;\end{document} "/>
  <p:tag name="TRANSPARENT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8"/>
  <p:tag name="BMPHEIGHT" val="233"/>
  <p:tag name="SOURCE" val="\documentclass{slides}&#10;\pagestyle{empty}&#10;\usepackage{color}&#10;\usepackage{mathbbold}&#10;\usepackage{mathrsfs}&#10;\usepackage{bbm}&#10;\begin{document}&#10;\color{blue}&#10;\begin{eqnarray*}&#10;f_{\textcolor{red}{s}}^{\textcolor{red}{(1)}}&#10;\end{eqnarray*}&#10;\end{document} "/>
  <p:tag name="TRANSPARENT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8"/>
  <p:tag name="BMPHEIGHT" val="233"/>
  <p:tag name="SOURCE" val="\documentclass{slides}&#10;\pagestyle{empty}&#10;\usepackage{color}&#10;\usepackage{mathbbold}&#10;\usepackage{mathrsfs}&#10;\usepackage{bbm}&#10;\begin{document}&#10;\color{blue}&#10;\begin{eqnarray*}&#10;f_{\textcolor{red}{s}}^{\textcolor{red}{(n)}}&#10;\end{eqnarray*}&#10;\end{document} "/>
  <p:tag name="TRANSPAREN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91"/>
  <p:tag name="BMPHEIGHT" val="166"/>
  <p:tag name="SOURCE" val="\documentclass{slides}&#10;\pagestyle{empty}&#10;\usepackage{color}&#10;\usepackage{mathbbold}&#10;\usepackage{mathrsfs}&#10;\usepackage{bbm}&#10;\begin{document}&#10;\color{blue}&#10;\begin{eqnarray*}&#10;a(z),\ &#10;b(z)&#10;\end{eqnarray*}&#10;\end{document} "/>
  <p:tag name="TRANSPARENT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5"/>
  <p:tag name="BMPHEIGHT" val="166"/>
  <p:tag name="SOURCE" val="\documentclass{slides}&#10;\pagestyle{empty}&#10;\usepackage{color}&#10;\usepackage{mathbbold}&#10;\usepackage{mathrsfs}&#10;\usepackage{bbm}&#10;\begin{document}&#10;\color{blue}&#10;\begin{eqnarray*}&#10;a(z)&#10;\end{eqnarray*}&#10;\end{document} "/>
  <p:tag name="TRANSPARENT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25"/>
  <p:tag name="BMPHEIGHT" val="166"/>
  <p:tag name="SOURCE" val="\documentclass{slides}&#10;\pagestyle{empty}&#10;\usepackage{color}&#10;\usepackage{mathbbold}&#10;\usepackage{mathrsfs}&#10;\usepackage{bbm}&#10;\begin{document}&#10;\color{blue}&#10;\begin{eqnarray*}&#10;a(z,\tilde z),\ &#10;b(z,\tilde z),\ &#10;c(z,\tilde z),\ &#10;d(z,\tilde z)&#10;\end{eqnarray*}&#10;\end{document} "/>
  <p:tag name="TRANSPARENT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8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red}{(1)}}_{\textcolor{red}{s}}&#10;=(\omega\cdot p)\beta^2 d(z,\tilde z)&#10;\end{eqnarray*}&#10;\end{document} 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0"/>
  <p:tag name="BMPHEIGHT" val="166"/>
  <p:tag name="SOURCE" val="\documentclass{slides}&#10;\pagestyle{empty}&#10;\usepackage{color}&#10;\usepackage{mathbbold}&#10;\usepackage{mathrsfs}&#10;\usepackage{bbm}&#10;\begin{document}&#10;\color{blue}&#10;\begin{eqnarray*}&#10; j^\mu &amp;=&amp;  2\textcolor{red}{C}\mu\mu_5 \omega^\mu&#10;\end{eqnarray*}&#10;\end{document} "/>
  <p:tag name="TRANSPAREN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00"/>
  <p:tag name="BMPHEIGHT" val="283"/>
  <p:tag name="SOURCE" val="\documentclass{slides}&#10;\pagestyle{empty}&#10;\usepackage{color}&#10;\usepackage{mathbbold}&#10;\usepackage{mathrsfs}&#10;\usepackage{bbm}&#10;\begin{document}&#10;\color{blue}&#10;\begin{eqnarray*}&#10;f^{\textcolor{red}{(2)}}_{\textcolor{red}{s}}&#10;=\left(\omega^2-\varepsilon^2\right)\beta^2 a(z,\tilde z)  &#10;+ \left[ (\beta\cdot p) \varepsilon^2&#10;+ \epsilon^{\nu\lambda\rho\sigma}u_\nu p_\lambda\omega_\rho \varepsilon_\sigma  \beta&#10;\right]\beta^2 b(z,\tilde z)&#10;+(\omega\cdot p)^2 \beta^2 c(z,\tilde z)&#10;\end{eqnarray*}&#10;\end{document} "/>
  <p:tag name="TRANSPARENT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3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red}{(1)}}_{\textcolor{red}{s}}&#10;=0&#10;\end{eqnarray*}&#10;\end{document} "/>
  <p:tag name="TRANSPARENT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50"/>
  <p:tag name="BMPHEIGHT" val="366"/>
  <p:tag name="SOURCE" val="\documentclass{slides}&#10;\pagestyle{empty}&#10;\usepackage{color}&#10;\usepackage{mathbbold}&#10;\usepackage{mathrsfs}&#10;\usepackage{bbm}&#10;\begin{document}&#10;\color{blue}&#10;\begin{eqnarray*}&#10;f^{\textcolor{red}{(2)}}_{\textcolor{red}{s}}&#10;=\left(\omega^2-\varepsilon^2\right)\beta^2 a(z)  &#10;+ \left[ (\beta\cdot p)\varepsilon^2 &#10;+ \epsilon^{\nu\lambda\rho\sigma}u_\nu p_\lambda\omega_\rho \varepsilon_\sigma   \beta&#10;+\frac{1}{2}(\varepsilon\cdot E) \beta\right]\beta^2 b(z)&#10;\end{eqnarray*}&#10;\end{document} "/>
  <p:tag name="TRANSPARENT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3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red}{(1)}}_{\textcolor{red}{s}}&#10;=0&#10;\end{eqnarray*}&#10;\end{document} "/>
  <p:tag name="TRANSPARENT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58"/>
  <p:tag name="BMPHEIGHT" val="233"/>
  <p:tag name="SOURCE" val="\documentclass{slides}&#10;\pagestyle{empty}&#10;\usepackage{color}&#10;\usepackage{mathbbold}&#10;\usepackage{mathrsfs}&#10;\usepackage{bbm}&#10;\begin{document}&#10;\color{blue}&#10;\begin{eqnarray*}&#10;f^{\textcolor{red}{(2)}}_{\textcolor{red}{s}}&#10;=(\omega^{2}-\varepsilon^{2})\beta^2 a(z)&#10;\end{eqnarray*}&#10;\end{document} "/>
  <p:tag name="TRANSPARENT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08"/>
  <p:tag name="BMPHEIGHT" val="191"/>
  <p:tag name="SOURCE" val="\documentclass{slides}&#10;\pagestyle{empty}&#10;\usepackage{color}&#10;\usepackage{mathbbold}&#10;\usepackage{mathrsfs}&#10;\usepackage{bbm}&#10;\begin{document}&#10;\color{blue}&#10;\begin{eqnarray*}&#10;\partial_\mu j^\mu = 0&#10;\end{eqnarray*}&#10;\end{document} "/>
  <p:tag name="TRANSPARENT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66"/>
  <p:tag name="BMPHEIGHT" val="366"/>
  <p:tag name="SOURCE" val="\documentclass{slides}&#10;\pagestyle{empty}&#10;\usepackage{color}&#10;\usepackage{mathbbold}&#10;\usepackage{mathrsfs}&#10;\usepackage{bbm}&#10;\begin{document}&#10;\color{blue}&#10;\begin{eqnarray*}&#10;\partial_\mu j^\mu_5 =-\frac{1}{2\pi^2}E\cdot B &#10;\end{eqnarray*}&#10;\end{document} "/>
  <p:tag name="TRANSPARENT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00"/>
  <p:tag name="BMPHEIGHT" val="191"/>
  <p:tag name="SOURCE" val="\documentclass{slides}&#10;\pagestyle{empty}&#10;\usepackage{color}&#10;\usepackage{mathbbold}&#10;\usepackage{mathrsfs}&#10;\usepackage{bbm}&#10;\begin{document}&#10;\color{blue}&#10;\begin{eqnarray*}&#10;\partial_\mu T^{\mu\nu} = F^{\nu\mu}j_\mu&#10;\end{eqnarray*}&#10;\end{document} "/>
  <p:tag name="TRANSPARENT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16"/>
  <p:tag name="BMPHEIGHT" val="366"/>
  <p:tag name="SOURCE" val="\documentclass{slides}&#10;\pagestyle{empty}&#10;\usepackage{color}&#10;\usepackage{mathbbold}&#10;\usepackage{mathrsfs}&#10;\usepackage{bbm}&#10;\begin{document}&#10;\color{blue}&#10;\begin{eqnarray*}&#10; {T^{\mu}}_\mu =\frac{1}{12\pi^2}  (E^2-B^2)&#10;\end{eqnarray*}&#10;\end{document} "/>
  <p:tag name="TRANSPARENT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50"/>
  <p:tag name="BMPHEIGHT" val="208"/>
  <p:tag name="SOURCE" val="\documentclass{slides}&#10;\pagestyle{empty}&#10;\usepackage{color}&#10;\usepackage{mathbbold}&#10;\usepackage{mathrsfs}&#10;\usepackage{bbm}&#10;\begin{document}&#10;\color{blue}&#10;\begin{eqnarray*}&#10;\partial_\mu j^\mu_5 = \textcolor{red}{C} E\cdot B &#10;\end{eqnarray*}&#10;\end{document} 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75"/>
  <p:tag name="BMPHEIGHT" val="208"/>
  <p:tag name="SOURCE" val="\documentclass{slides}&#10;\pagestyle{empty}&#10;\usepackage{color}&#10;\usepackage{mathbbold}&#10;\usepackage{mathrsfs}&#10;\usepackage{bbm}&#10;\begin{document}&#10;\color{blue}&#10;\begin{eqnarray*}&#10; j^\mu_5 &amp;=&amp; \textcolor{red}{C}\mu B^\mu &#10;\end{eqnarray*}&#10;\end{document} "/>
  <p:tag name="TRANSPARENT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91"/>
  <p:tag name="BMPHEIGHT" val="166"/>
  <p:tag name="SOURCE" val="\documentclass{slides}&#10;\pagestyle{empty}&#10;\usepackage{color}&#10;\usepackage{mathbbold}&#10;\usepackage{mathrsfs}&#10;\usepackage{bbm}&#10;\begin{document}&#10;\color{blue}&#10;\begin{eqnarray*}&#10; j^\mu = \textcolor{red}{C}\mu_5 B^\mu  +  2\textcolor{red}{C}\mu\mu_5 \omega^\mu&#10;\end{eqnarray*}&#10;\end{document} "/>
  <p:tag name="TRANSPARENT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66"/>
  <p:tag name="BMPHEIGHT" val="225"/>
  <p:tag name="SOURCE" val="\documentclass{slides}&#10;\pagestyle{empty}&#10;\usepackage{color}&#10;\begin{document}&#10;\color{blue}&#10;\begin{eqnarray*}&#10;  \partial_\mu T^{\mu\nu}  = F^{\nu\lambda} j_\lambda\,,\quad&#10;  \partial_\mu j^\mu = \textcolor{red}{C E\cdot B} &#10;\end{eqnarray*}&#10;\end{document} "/>
  <p:tag name="TRANSPARENT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8"/>
  <p:tag name="BMPHEIGHT" val="191"/>
  <p:tag name="SOURCE" val="\documentclass{slides}&#10;\pagestyle{empty}&#10;\usepackage{color}&#10;\usepackage[usenames,dvipsnames]{xcolor}&#10;\begin{document}&#10;\color{blue}&#10;\begin{eqnarray*}&#10; \partial_\mu  {s^\mu} &amp;\textcolor{red}{\geq}&amp; 0  &#10;\end{eqnarray*}&#10;\end{document} "/>
  <p:tag name="TRANSPARENT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00"/>
  <p:tag name="BMPHEIGHT" val="433"/>
  <p:tag name="SOURCE" val="\documentclass{slides}&#10;\pagestyle{empty}&#10;\usepackage{color}&#10;\usepackage[usenames,dvipsnames]{xcolor}&#10;\begin{document}&#10;\color{blue}&#10;\begin{eqnarray*}&#10;\label{s-new}&#10;s^\mu&amp;=&amp;s u^\mu -\bar \mu \nu^\mu &#10;\textcolor{red}{+D\omega^\mu +D_B B^\mu}\\ &#10; \nu^\mu&amp;=&amp;-\sigma T \Delta^{\mu\nu}\partial_\nu \bar\mu+\sigma E^\mu&#10;\textcolor{red}{+\xi\omega^\mu +\xi_B B^\mu}&#10;\end{eqnarray*}&#10;\end{document} "/>
  <p:tag name="TRANSPARENT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150"/>
  <p:tag name="BMPHEIGHT" val="450"/>
  <p:tag name="SOURCE" val="\documentclass{slides}&#10;\pagestyle{empty}&#10;\usepackage{color}&#10;\usepackage[usenames,dvipsnames]{xcolor}&#10;\begin{document}&#10;\color{blue}&#10;\begin{eqnarray*}&#10; D=\frac{1}{3}\textcolor{red}{C}T^2\bar\mu^3,&#10;\ \  \ \ \ \ D_B=\frac{1}{2}\textcolor{red}{C}T\bar\mu^2,&#10;\ \ \ \ \ \ \xi =\textcolor{red}{C}\left(\mu^2-\frac{2}{3}\frac{n\mu^3}{\epsilon+P}\right),&#10;\ \ \ \ \ \ \xi_B =\textcolor{red}{C}\left(\mu-\frac{1}{2}\frac{n\mu^2}{\epsilon+P}\right)&#10;\end{eqnarray*}&#10;\end{document} "/>
  <p:tag name="TRANSPARENT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33"/>
  <p:tag name="BMPHEIGHT" val="208"/>
  <p:tag name="SOURCE" val="\documentclass{slides}&#10;\pagestyle{empty}&#10;\usepackage{color}&#10;\usepackage[usenames,dvipsnames]{xcolor}&#10;\begin{document}&#10;\color{blue}&#10;\begin{eqnarray*}&#10;s^\mu&amp;=&amp; s^\mu_N + s^\mu_{\textcolor{red}{A}}&#10;\end{eqnarray*}&#10;\end{document} "/>
  <p:tag name="TRANSPARENT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0"/>
  <p:tag name="BMPHEIGHT" val="208"/>
  <p:tag name="SOURCE" val="\documentclass{slides}&#10;\pagestyle{empty}&#10;\usepackage{color}&#10;\usepackage[usenames,dvipsnames]{xcolor}&#10;\begin{document}&#10;\color{blue}&#10;\begin{eqnarray*}&#10; \partial_\mu &#10; s^\mu_N &amp;{\ge}&amp; 0  &#10;\end{eqnarray*}&#10;\end{document} "/>
  <p:tag name="TRANSPARENT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0"/>
  <p:tag name="BMPHEIGHT" val="208"/>
  <p:tag name="SOURCE" val="\documentclass{slides}&#10;\pagestyle{empty}&#10;\usepackage{color}&#10;\usepackage[usenames,dvipsnames]{xcolor}&#10;\begin{document}&#10;\color{blue}&#10;\begin{eqnarray*}&#10; \partial_\mu &#10; s^\mu_{\textcolor{red}{A}} &amp;\textcolor{red}{=}&amp; 0  &#10;\end{eqnarray*}&#10;\end{document} "/>
  <p:tag name="TRANSPARENT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75"/>
  <p:tag name="BMPHEIGHT" val="208"/>
  <p:tag name="SOURCE" val="\documentclass{slides}&#10;\pagestyle{empty}&#10;\usepackage{color}&#10;\usepackage[usenames,dvipsnames]{xcolor}&#10;\begin{document}&#10;\color{blue}&#10;\begin{eqnarray*}&#10; \partial_\mu &#10; s^\mu_{\textcolor{red}{A}} &amp;\textcolor{red}{&lt;}&amp; 0  &#10;\end{eqnarray*}&#10;\end{document} "/>
  <p:tag name="TRANSPARENT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0"/>
  <p:tag name="BMPHEIGHT" val="208"/>
  <p:tag name="SOURCE" val="\documentclass{slides}&#10;\pagestyle{empty}&#10;\usepackage{color}&#10;\usepackage[usenames,dvipsnames]{xcolor}&#10;\begin{document}&#10;\color{blue}&#10;\begin{eqnarray*}&#10; \partial_\mu &#10; s^\mu_{\textcolor{red}{A}} &amp;\textcolor{red}{=}&amp; 0  &#10;\end{eqnarray*}&#10;\end{document} 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16"/>
  <p:tag name="BMPHEIGHT" val="258"/>
  <p:tag name="SOURCE" val="\documentclass{slides}&#10;\pagestyle{empty}&#10;\usepackage{color}&#10;\usepackage{mathbbold}&#10;\usepackage{mathrsfs}&#10;\usepackage{bbm}&#10;\begin{document}&#10;\color{blue}&#10;\begin{eqnarray*}&#10; j^\mu_5 &amp;=&amp;  16\textcolor{red}{\mathcal{N}}\left(\omega^2 - a^2\right) \omega^\mu&#10;\end{eqnarray*}&#10;\end{document} "/>
  <p:tag name="TRANSPARENT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75"/>
  <p:tag name="BMPHEIGHT" val="208"/>
  <p:tag name="SOURCE" val="\documentclass{slides}&#10;\pagestyle{empty}&#10;\usepackage{color}&#10;\usepackage[usenames,dvipsnames]{xcolor}&#10;\begin{document}&#10;\color{blue}&#10;\begin{eqnarray*}&#10; \partial_\mu &#10; s^\mu_{\textcolor{red}{A}} &amp;\textcolor{red}{&gt;}&amp; 0  &#10;\end{eqnarray*}&#10;\end{document} "/>
  <p:tag name="TRANSPARENT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83"/>
  <p:tag name="BMPHEIGHT" val="433"/>
  <p:tag name="SOURCE" val="\documentclass{slides}&#10;\pagestyle{empty}&#10;\usepackage{color}&#10;\usepackage{mathbbold}&#10;\usepackage{mathrsfs}&#10;\usepackage{bbm}&#10;\begin{document}&#10;\color{blue}&#10;\begin{eqnarray*}&#10;3\lambda  - T\frac{\partial \lambda }{\partial T}=0,\ \ \&#10;2 \lambda ^B - \frac{1}{T}\frac{\partial \lambda }{\partial \bar \mu } = -\xi ,\ \ \&#10;2\lambda ^B - T\frac{\partial \lambda^B }{\partial T}= 0,\ \ \&#10;\frac{1}{T}\frac{\partial \lambda^B }{\partial \bar \mu } = \xi ^B,\ \ \&#10;2 \lambda ^B =  \xi &#10;\end{eqnarray*}&#10;\end{document} "/>
  <p:tag name="TRANSPARENT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483"/>
  <p:tag name="BMPHEIGHT" val="433"/>
  <p:tag name="SOURCE" val="\documentclass{slides}&#10;\pagestyle{empty}&#10;\usepackage{color}&#10;\usepackage{mathbbold}&#10;\usepackage{mathrsfs}&#10;\usepackage{bbm}&#10;\begin{document}&#10;\color{blue}&#10;\begin{eqnarray*}&#10;2\xi  - T\frac{\partial \xi }{\partial T} = 0 ,\ \ \&#10; 2 \xi ^B - \frac{1}{T}\frac{\partial \xi }{\partial \bar \mu } = 0,\ \ \&#10;\xi ^B - T\frac{\partial \xi^B }{\partial T}= 0 ,\ \ \&#10;-\frac{1}{T}\frac{\partial \xi^B }{\partial \bar \mu }= \textcolor{red}{C}  &#10;\end{eqnarray*}&#10;\end{document} "/>
  <p:tag name="TRANSPARENT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75"/>
  <p:tag name="BMPHEIGHT" val="225"/>
  <p:tag name="SOURCE" val="\documentclass{slides}&#10;\pagestyle{empty}&#10;\usepackage{color}&#10;\begin{document}&#10;\color{blue}&#10;\begin{eqnarray*}&#10;  \partial_\mu T^{\mu\nu}  = F^{\nu\lambda} j_\lambda,\ \ &#10;  \partial_\mu j^\mu = \textcolor{red}{C E\cdot B} &#10;\end{eqnarray*}&#10;\end{document} "/>
  <p:tag name="TRANSPARENT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75"/>
  <p:tag name="BMPHEIGHT" val="225"/>
  <p:tag name="SOURCE" val="\documentclass{slides}&#10;\pagestyle{empty}&#10;\usepackage{color}&#10;\usepackage{mathbbold}&#10;\usepackage{mathrsfs}&#10;\usepackage{bbm}&#10;\begin{document}&#10;\color{blue}&#10;\begin{eqnarray*}&#10; \partial_\lambda\Omega_{\mu\nu}= 0&#10;,\ \  {F_{\lambda}}^\mu \Omega^{\nu\lambda}-{F_{\lambda}}^\nu \Omega^{\mu\lambda}=0&#10;\end{eqnarray*}&#10;\end{document} "/>
  <p:tag name="TRANSPARENT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83"/>
  <p:tag name="BMPHEIGHT" val="216"/>
  <p:tag name="SOURCE" val="\documentclass{slides}&#10;\pagestyle{empty}&#10;\usepackage{color}&#10;\begin{document}&#10;\color{blue}&#10;\begin{eqnarray*}&#10;\xi^B  = -\textcolor{red}{C}  \mu  , \ \ \ \ \ &#10;\xi  = -\textcolor{red}{C}  \mu ^2 , \ \ \ \ \ &#10;\lambda^B = -\textcolor{red}{C}\mu^2/2, \ \ \ \ \ &#10;\lambda  = -2\textcolor{red}{C}\mu ^3 /3  &#10;\end{eqnarray*}&#10;\end{document} "/>
  <p:tag name="TRANSPARENT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91"/>
  <p:tag name="BMPHEIGHT" val="225"/>
  <p:tag name="SOURCE" val="\documentclass{slides}&#10;\pagestyle{empty}&#10;\usepackage{color}&#10;\begin{document}&#10;\color{blue}&#10;\begin{eqnarray*}&#10; j ^{\textcolor{red}{(1)}\mu} = \xi  \omega^\mu + \xi ^B B^\mu,\ \ \ \  &#10;  T ^{\textcolor{red}{(1)}\mu\nu} = \lambda ^\omega\left(u^\mu \omega^\nu + u^\nu \omega^\mu  \right)&#10; + \lambda ^B \left(u^\mu B^\nu + u^\nu B^\mu  \right)&#10;\end{eqnarray*}&#10;\end{document} "/>
  <p:tag name="TRANSPARENT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66"/>
  <p:tag name="BMPHEIGHT" val="233"/>
  <p:tag name="SOURCE" val="\documentclass{slides}&#10;\pagestyle{empty}&#10;\usepackage{color}&#10;\begin{document}&#10;\color{blue}&#10;\begin{eqnarray*}&#10;\partial_\mu j^{\textcolor{red}{(1)}\mu} = \textcolor{red}{C E\cdot B} &#10;\end{eqnarray*}&#10;\end{document} "/>
  <p:tag name="TRANSPARENT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58"/>
  <p:tag name="BMPHEIGHT" val="266"/>
  <p:tag name="SOURCE" val="\documentclass{slides}&#10;\pagestyle{empty}&#10;\usepackage{color}&#10;\begin{document}&#10;\color{blue}&#10;\begin{eqnarray*}&#10;  \partial_\mu T^{\textcolor{red}{(1)}\mu\nu} &#10;  = F^{\nu\lambda} j^{\textcolor{red}{(1)}}_\lambda &#10;\end{eqnarray*}&#10;\end{document} "/>
  <p:tag name="TRANSPARENT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58"/>
  <p:tag name="BMPHEIGHT" val="266"/>
  <p:tag name="SOURCE" val="\documentclass{slides}&#10;\pagestyle{empty}&#10;\usepackage{color}&#10;\begin{document}&#10;\color{blue}&#10;\begin{eqnarray*}&#10;  \partial_\mu T^{(2)\mu\nu}  = F^{\nu\lambda} j^{(2)}_\lambda &#10;\end{eqnarray*}&#10;\end{document} "/>
  <p:tag name="TRANSPARENT" val="True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bg1">
              <a:lumMod val="50000"/>
            </a:schemeClr>
          </a:solidFill>
        </a:ln>
      </a:spPr>
      <a:bodyPr wrap="square" rtlCol="0" anchor="ctr">
        <a:spAutoFit/>
      </a:bodyPr>
      <a:lstStyle>
        <a:defPPr algn="l"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  <a:txDef>
      <a:spPr>
        <a:noFill/>
      </a:spPr>
      <a:bodyPr wrap="none" rtlCol="0">
        <a:spAutoFit/>
      </a:bodyPr>
      <a:lstStyle>
        <a:defPPr marL="342900" indent="-342900" algn="l">
          <a:buFont typeface="Arial" panose="020B0604020202020204" pitchFamily="34" charset="0"/>
          <a:buChar char="•"/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11596</TotalTime>
  <Words>1476</Words>
  <Application>Microsoft Office PowerPoint</Application>
  <PresentationFormat>宽屏</PresentationFormat>
  <Paragraphs>204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默认设计模板</vt:lpstr>
      <vt:lpstr>PowerPoint 演示文稿</vt:lpstr>
      <vt:lpstr>Outline</vt:lpstr>
      <vt:lpstr>Introduction</vt:lpstr>
      <vt:lpstr>PowerPoint 演示文稿</vt:lpstr>
      <vt:lpstr>PowerPoint 演示文稿</vt:lpstr>
      <vt:lpstr>PowerPoint 演示文稿</vt:lpstr>
      <vt:lpstr>Quantum anomaly induced transport from Wigner function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Quantum anomaly induced transport from hydrodynamics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半单举深度非弹性散射过程中方位角不对称的核效应</dc:title>
  <dc:creator>walkinnet</dc:creator>
  <cp:lastModifiedBy>jianhua@mail.sdu.edu.cn</cp:lastModifiedBy>
  <cp:revision>4116</cp:revision>
  <dcterms:created xsi:type="dcterms:W3CDTF">2011-06-02T08:35:32Z</dcterms:created>
  <dcterms:modified xsi:type="dcterms:W3CDTF">2026-05-12T23:52:03Z</dcterms:modified>
</cp:coreProperties>
</file>