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5"/>
  </p:notesMasterIdLst>
  <p:handoutMasterIdLst>
    <p:handoutMasterId r:id="rId56"/>
  </p:handoutMasterIdLst>
  <p:sldIdLst>
    <p:sldId id="1490" r:id="rId2"/>
    <p:sldId id="1608" r:id="rId3"/>
    <p:sldId id="1388" r:id="rId4"/>
    <p:sldId id="1389" r:id="rId5"/>
    <p:sldId id="1682" r:id="rId6"/>
    <p:sldId id="1689" r:id="rId7"/>
    <p:sldId id="1609" r:id="rId8"/>
    <p:sldId id="1612" r:id="rId9"/>
    <p:sldId id="1610" r:id="rId10"/>
    <p:sldId id="1613" r:id="rId11"/>
    <p:sldId id="1641" r:id="rId12"/>
    <p:sldId id="1666" r:id="rId13"/>
    <p:sldId id="1665" r:id="rId14"/>
    <p:sldId id="1690" r:id="rId15"/>
    <p:sldId id="1691" r:id="rId16"/>
    <p:sldId id="1670" r:id="rId17"/>
    <p:sldId id="1676" r:id="rId18"/>
    <p:sldId id="1683" r:id="rId19"/>
    <p:sldId id="1678" r:id="rId20"/>
    <p:sldId id="1684" r:id="rId21"/>
    <p:sldId id="1688" r:id="rId22"/>
    <p:sldId id="1686" r:id="rId23"/>
    <p:sldId id="1687" r:id="rId24"/>
    <p:sldId id="1679" r:id="rId25"/>
    <p:sldId id="1685" r:id="rId26"/>
    <p:sldId id="1672" r:id="rId27"/>
    <p:sldId id="1680" r:id="rId28"/>
    <p:sldId id="1614" r:id="rId29"/>
    <p:sldId id="1624" r:id="rId30"/>
    <p:sldId id="1654" r:id="rId31"/>
    <p:sldId id="1655" r:id="rId32"/>
    <p:sldId id="1653" r:id="rId33"/>
    <p:sldId id="1642" r:id="rId34"/>
    <p:sldId id="1644" r:id="rId35"/>
    <p:sldId id="1645" r:id="rId36"/>
    <p:sldId id="1593" r:id="rId37"/>
    <p:sldId id="1649" r:id="rId38"/>
    <p:sldId id="1658" r:id="rId39"/>
    <p:sldId id="1650" r:id="rId40"/>
    <p:sldId id="1656" r:id="rId41"/>
    <p:sldId id="1651" r:id="rId42"/>
    <p:sldId id="1659" r:id="rId43"/>
    <p:sldId id="1652" r:id="rId44"/>
    <p:sldId id="1657" r:id="rId45"/>
    <p:sldId id="1660" r:id="rId46"/>
    <p:sldId id="1661" r:id="rId47"/>
    <p:sldId id="1662" r:id="rId48"/>
    <p:sldId id="1615" r:id="rId49"/>
    <p:sldId id="1500" r:id="rId50"/>
    <p:sldId id="1619" r:id="rId51"/>
    <p:sldId id="1623" r:id="rId52"/>
    <p:sldId id="1640" r:id="rId53"/>
    <p:sldId id="1637" r:id="rId5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369" autoAdjust="0"/>
  </p:normalViewPr>
  <p:slideViewPr>
    <p:cSldViewPr>
      <p:cViewPr>
        <p:scale>
          <a:sx n="100" d="100"/>
          <a:sy n="100" d="100"/>
        </p:scale>
        <p:origin x="211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2025/12/30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6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6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6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9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7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8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33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3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png"/><Relationship Id="rId4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550.png"/><Relationship Id="rId9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30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EC239-BFB3-4543-ACCA-406A29DF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E9D2C-E58F-4F2C-A806-F2B7D10EF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新屏蔽箱内测试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E70524-7CD3-460C-B112-8CAC0353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1360865"/>
            <a:ext cx="5524500" cy="31075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4C55F7-07C5-40B9-BF7C-282E17485556}"/>
              </a:ext>
            </a:extLst>
          </p:cNvPr>
          <p:cNvSpPr txBox="1"/>
          <p:nvPr/>
        </p:nvSpPr>
        <p:spPr>
          <a:xfrm>
            <a:off x="6000750" y="1828800"/>
            <a:ext cx="2971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贴有</a:t>
            </a:r>
            <a:r>
              <a:rPr lang="en-US" altLang="zh-CN" dirty="0"/>
              <a:t>xx mm</a:t>
            </a:r>
            <a:r>
              <a:rPr lang="zh-CN" altLang="en-US" dirty="0"/>
              <a:t> 坡莫合金的铜箱制作完成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71D4B8D-6DE8-41F6-9922-6E7FFA3B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35631"/>
              </p:ext>
            </p:extLst>
          </p:nvPr>
        </p:nvGraphicFramePr>
        <p:xfrm>
          <a:off x="1066800" y="4854538"/>
          <a:ext cx="7010400" cy="148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3491268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401070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292134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43640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主要作用对象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有效频段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核心物理机制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72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电场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DC–GHz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法拉第屏蔽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54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磁场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kHz–GHz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涡流屏蔽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94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坡莫合金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磁场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DC–</a:t>
                      </a:r>
                      <a:r>
                        <a:rPr lang="zh-CN" altLang="en-US"/>
                        <a:t>几百 </a:t>
                      </a:r>
                      <a:r>
                        <a:rPr lang="en-US"/>
                        <a:t>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高磁导率磁通引导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210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坡莫合金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电场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75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58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866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FAD646B7-5D7F-4488-BFB5-EA380BC5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91" y="1981200"/>
            <a:ext cx="4323809" cy="533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C51EE1-F0DA-433A-B8F7-8838FFE7B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4" y="1295400"/>
            <a:ext cx="6791325" cy="7429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1F7EA-283A-4057-A94C-833CD32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492CC-39B6-4401-8F9D-C965081D7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洛伦兹互惠定理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AD7A1F-9CCE-400B-AA5F-A2212FA7E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0" y="790575"/>
            <a:ext cx="2428875" cy="8858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09888-2698-4E9B-80F9-95FC64836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447" y="770344"/>
            <a:ext cx="6099354" cy="57066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C16274-37A6-4403-BCA4-25102FCFF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3833" y="96611"/>
            <a:ext cx="6390476" cy="15714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0EEA150-97FE-4D18-A22B-A68311E3EC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3356" y="2017030"/>
            <a:ext cx="6571429" cy="24761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178C92C-F05E-4843-B4E7-5D6D83A4F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6690" y="4842210"/>
            <a:ext cx="6638095" cy="27142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1CBB3D-C654-4B59-80E6-65634B444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45" y="2692585"/>
            <a:ext cx="4378328" cy="40644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EECE6D8-3C29-41B4-8906-425CD4774F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3"/>
          <a:stretch/>
        </p:blipFill>
        <p:spPr>
          <a:xfrm>
            <a:off x="5891196" y="2514600"/>
            <a:ext cx="2441464" cy="11567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1A9E2FF-1155-4373-8D08-26762DE2E9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8096" r="1"/>
          <a:stretch/>
        </p:blipFill>
        <p:spPr>
          <a:xfrm>
            <a:off x="4964668" y="3747576"/>
            <a:ext cx="1588532" cy="18376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594EE20-2474-4FA4-8DDF-24E143F944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7450"/>
          <a:stretch/>
        </p:blipFill>
        <p:spPr>
          <a:xfrm>
            <a:off x="7083860" y="3747576"/>
            <a:ext cx="1744927" cy="11407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720423D-DFCC-4F22-9F23-765A032971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8214" y="5010221"/>
            <a:ext cx="2600000" cy="571429"/>
          </a:xfrm>
          <a:prstGeom prst="rect">
            <a:avLst/>
          </a:prstGeom>
        </p:spPr>
      </p:pic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DCA0CA5-B4BD-4066-A54E-FB338E40F928}"/>
              </a:ext>
            </a:extLst>
          </p:cNvPr>
          <p:cNvCxnSpPr/>
          <p:nvPr/>
        </p:nvCxnSpPr>
        <p:spPr>
          <a:xfrm>
            <a:off x="4571995" y="2743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1F12674C-1E14-481C-A2F4-73B8731D21C4}"/>
              </a:ext>
            </a:extLst>
          </p:cNvPr>
          <p:cNvSpPr txBox="1"/>
          <p:nvPr/>
        </p:nvSpPr>
        <p:spPr>
          <a:xfrm>
            <a:off x="4664715" y="5657671"/>
            <a:ext cx="4479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磁单极子在铁氧体中产生的磁场高度畸变，直接求解困难，因而可借助洛伦兹互惠定理将问题转化为计算线圈单位电流的</a:t>
            </a:r>
            <a:r>
              <a:rPr lang="zh-CN" altLang="en-US" dirty="0">
                <a:solidFill>
                  <a:srgbClr val="FF0000"/>
                </a:solidFill>
              </a:rPr>
              <a:t>互惠磁场</a:t>
            </a:r>
            <a:r>
              <a:rPr lang="zh-CN" altLang="en-US" dirty="0"/>
              <a:t>，从而简化感应电压的求解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8EBEC22-6241-403F-9A5F-62C4BE452C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188" y="1384335"/>
            <a:ext cx="5991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BE84924-4556-4829-AA4A-7C657797C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14349"/>
            <a:ext cx="2695159" cy="343652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2BE5F5-BF7B-4287-8443-6F727FA5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2C195B-7B47-4DF9-9A4E-BAEC2B85A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粒子级仿真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3C5131-241E-4F1C-A084-DCD1E19F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" y="1329590"/>
            <a:ext cx="3750734" cy="25908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68DDC8A-7054-43A2-93C7-7AEB6D9D9A9A}"/>
              </a:ext>
            </a:extLst>
          </p:cNvPr>
          <p:cNvSpPr/>
          <p:nvPr/>
        </p:nvSpPr>
        <p:spPr>
          <a:xfrm>
            <a:off x="3886732" y="2194509"/>
            <a:ext cx="381000" cy="88316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DAB085F-FC26-4FE9-850A-97F0FE0CB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61" y="1068025"/>
            <a:ext cx="2489200" cy="1625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3F43D2F-0018-40C1-90C3-37D4E71E723A}"/>
              </a:ext>
            </a:extLst>
          </p:cNvPr>
          <p:cNvSpPr txBox="1"/>
          <p:nvPr/>
        </p:nvSpPr>
        <p:spPr>
          <a:xfrm>
            <a:off x="4267732" y="274751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D222B8-166D-47C6-8DC3-0CCBEEC41325}"/>
              </a:ext>
            </a:extLst>
          </p:cNvPr>
          <p:cNvSpPr txBox="1"/>
          <p:nvPr/>
        </p:nvSpPr>
        <p:spPr>
          <a:xfrm>
            <a:off x="4267732" y="204794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B125998-9835-4396-9052-8991A322621D}"/>
              </a:ext>
            </a:extLst>
          </p:cNvPr>
          <p:cNvSpPr txBox="1"/>
          <p:nvPr/>
        </p:nvSpPr>
        <p:spPr>
          <a:xfrm>
            <a:off x="4272279" y="143941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B2686CD-D71C-47A4-B049-FB398390A2B1}"/>
              </a:ext>
            </a:extLst>
          </p:cNvPr>
          <p:cNvSpPr txBox="1"/>
          <p:nvPr/>
        </p:nvSpPr>
        <p:spPr>
          <a:xfrm>
            <a:off x="6585160" y="2925543"/>
            <a:ext cx="2542932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磁单极子自下而上穿过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积分截面：</a:t>
            </a:r>
            <a:r>
              <a:rPr lang="en-US" altLang="zh-CN" dirty="0"/>
              <a:t>s1, s2, s3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E2A1DE7-2522-405C-B263-A03EB41E5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2208000" cy="1656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0842A2E-85B0-4A94-8817-846A1FDD5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2208000" cy="1656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3021617-5B88-4082-8FE2-E58C131AB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2208000" cy="1656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D5D787A-EA70-4EC2-893D-38E32387A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114" y="4138688"/>
            <a:ext cx="2419886" cy="1451288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0F6179B6-4B87-4A28-A9B9-962AF6595EF2}"/>
              </a:ext>
            </a:extLst>
          </p:cNvPr>
          <p:cNvSpPr txBox="1"/>
          <p:nvPr/>
        </p:nvSpPr>
        <p:spPr>
          <a:xfrm>
            <a:off x="903464" y="577046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740B0BF-C1A9-4415-8913-60A1E6353C6D}"/>
              </a:ext>
            </a:extLst>
          </p:cNvPr>
          <p:cNvSpPr txBox="1"/>
          <p:nvPr/>
        </p:nvSpPr>
        <p:spPr>
          <a:xfrm>
            <a:off x="3113264" y="577046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5E251D1-C288-407B-B9C6-C7A00AEACE9D}"/>
              </a:ext>
            </a:extLst>
          </p:cNvPr>
          <p:cNvSpPr txBox="1"/>
          <p:nvPr/>
        </p:nvSpPr>
        <p:spPr>
          <a:xfrm>
            <a:off x="5285864" y="577046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47B4E4-0401-4D5E-8B89-07CAE0018E63}"/>
              </a:ext>
            </a:extLst>
          </p:cNvPr>
          <p:cNvSpPr txBox="1"/>
          <p:nvPr/>
        </p:nvSpPr>
        <p:spPr>
          <a:xfrm>
            <a:off x="7240598" y="577046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 </a:t>
            </a:r>
            <a:r>
              <a:rPr lang="zh-CN" altLang="en-US" dirty="0"/>
              <a:t>拼接结果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EEF4DAD-7397-403F-A070-89EE773BF788}"/>
                  </a:ext>
                </a:extLst>
              </p:cNvPr>
              <p:cNvSpPr txBox="1"/>
              <p:nvPr/>
            </p:nvSpPr>
            <p:spPr>
              <a:xfrm>
                <a:off x="228600" y="6163154"/>
                <a:ext cx="234487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EEF4DAD-7397-403F-A070-89EE773BF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63154"/>
                <a:ext cx="2344873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F60847A1-B765-4C1D-AEAA-003D8D7B2D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0" y="3025631"/>
            <a:ext cx="3408584" cy="749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EE822A2-5920-418B-8397-4C0B986AED6E}"/>
                  </a:ext>
                </a:extLst>
              </p:cNvPr>
              <p:cNvSpPr txBox="1"/>
              <p:nvPr/>
            </p:nvSpPr>
            <p:spPr>
              <a:xfrm>
                <a:off x="3386537" y="6154106"/>
                <a:ext cx="3591240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EE822A2-5920-418B-8397-4C0B986A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37" y="6154106"/>
                <a:ext cx="3591240" cy="56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头: 左右 44">
            <a:extLst>
              <a:ext uri="{FF2B5EF4-FFF2-40B4-BE49-F238E27FC236}">
                <a16:creationId xmlns:a16="http://schemas.microsoft.com/office/drawing/2014/main" id="{37D1D313-EBB7-46C8-818A-BCCC22A194C5}"/>
              </a:ext>
            </a:extLst>
          </p:cNvPr>
          <p:cNvSpPr/>
          <p:nvPr/>
        </p:nvSpPr>
        <p:spPr>
          <a:xfrm>
            <a:off x="2686051" y="6356351"/>
            <a:ext cx="427213" cy="1968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24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0218FB-3D41-483D-893B-82890FA6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8E7C2-C05E-4753-A0A1-FADAD1F7F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粒子级仿真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97877E-EB14-4D63-9700-5A45FB42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1451"/>
            <a:ext cx="3581400" cy="4066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12B2B7-95CA-4CE1-ACE8-9EABF6A6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1" y="117474"/>
            <a:ext cx="2880000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17DCE8-3BF5-4BFC-BD7F-1A8020856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1" y="2402975"/>
            <a:ext cx="2880000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BE3F8D-D247-4986-83AE-5FF4DC758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1" y="4688475"/>
            <a:ext cx="2880000" cy="216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FA7D110-2092-4552-833B-DEF146F77DC7}"/>
              </a:ext>
            </a:extLst>
          </p:cNvPr>
          <p:cNvSpPr txBox="1"/>
          <p:nvPr/>
        </p:nvSpPr>
        <p:spPr>
          <a:xfrm>
            <a:off x="7696200" y="118625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7D2655D-CB7C-4D27-AE98-FA70206158A2}"/>
              </a:ext>
            </a:extLst>
          </p:cNvPr>
          <p:cNvSpPr txBox="1"/>
          <p:nvPr/>
        </p:nvSpPr>
        <p:spPr>
          <a:xfrm>
            <a:off x="7696200" y="5583809"/>
            <a:ext cx="4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2889975-7FD4-4741-AB51-B22D7ABF1874}"/>
              </a:ext>
            </a:extLst>
          </p:cNvPr>
          <p:cNvSpPr txBox="1"/>
          <p:nvPr/>
        </p:nvSpPr>
        <p:spPr>
          <a:xfrm>
            <a:off x="7696200" y="334896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D801409-9491-4D6C-9A6C-46589ACE2A1B}"/>
              </a:ext>
            </a:extLst>
          </p:cNvPr>
          <p:cNvSpPr txBox="1"/>
          <p:nvPr/>
        </p:nvSpPr>
        <p:spPr>
          <a:xfrm>
            <a:off x="1626839" y="25908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4938B4-165E-439B-9A46-FEFA8532F368}"/>
              </a:ext>
            </a:extLst>
          </p:cNvPr>
          <p:cNvSpPr txBox="1"/>
          <p:nvPr/>
        </p:nvSpPr>
        <p:spPr>
          <a:xfrm>
            <a:off x="1626839" y="311364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6232805-3EE1-424B-8DD4-C0962055F726}"/>
              </a:ext>
            </a:extLst>
          </p:cNvPr>
          <p:cNvSpPr txBox="1"/>
          <p:nvPr/>
        </p:nvSpPr>
        <p:spPr>
          <a:xfrm>
            <a:off x="1626839" y="3636486"/>
            <a:ext cx="4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154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F8A1A21-DCFE-4397-80A9-C5A0B128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48" y="1358700"/>
            <a:ext cx="6750000" cy="315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356CF7-DE4C-4758-BB3B-DA018200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357C67-A248-40D5-853C-7A9BFB366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通过气隙调整</a:t>
            </a:r>
            <a:r>
              <a:rPr lang="en-US" altLang="zh-CN" dirty="0"/>
              <a:t>H </a:t>
            </a:r>
            <a:r>
              <a:rPr lang="zh-CN" altLang="en-US" dirty="0"/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5C65DA-EDF9-4571-B71B-FE5111DF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" y="1219200"/>
            <a:ext cx="2400000" cy="360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BA9DE16-14AB-432D-80CB-9325431FB5D8}"/>
              </a:ext>
            </a:extLst>
          </p:cNvPr>
          <p:cNvSpPr/>
          <p:nvPr/>
        </p:nvSpPr>
        <p:spPr>
          <a:xfrm>
            <a:off x="152400" y="2819400"/>
            <a:ext cx="2650751" cy="2286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94A24D-A733-4948-B0A1-781223483442}"/>
              </a:ext>
            </a:extLst>
          </p:cNvPr>
          <p:cNvSpPr/>
          <p:nvPr/>
        </p:nvSpPr>
        <p:spPr>
          <a:xfrm rot="5400000">
            <a:off x="5608825" y="2955962"/>
            <a:ext cx="2650751" cy="3048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93057B-1E91-432C-8C0C-25BB2D08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" y="4921475"/>
            <a:ext cx="2982000" cy="1800000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B80D06-D151-4379-9B47-1ABB8EF35624}"/>
              </a:ext>
            </a:extLst>
          </p:cNvPr>
          <p:cNvSpPr txBox="1"/>
          <p:nvPr/>
        </p:nvSpPr>
        <p:spPr>
          <a:xfrm>
            <a:off x="6010275" y="5380905"/>
            <a:ext cx="29527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根据互惠定理，磁单极子穿过气隙之后产生矩形脉冲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A446F5D-F343-4608-A70D-D87F6F40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33A426-350B-4400-B1DF-92024912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400" y="4921475"/>
            <a:ext cx="2261898" cy="18000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5136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41A9AF-E0AB-4879-93D7-B62E9A60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5"/>
          <a:stretch/>
        </p:blipFill>
        <p:spPr>
          <a:xfrm>
            <a:off x="5407079" y="1057722"/>
            <a:ext cx="3408585" cy="240919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2021CE-2F3F-48F1-A2EF-33F8CF6F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1C1C77-5581-4585-9FAD-8202E105B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信号解析解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/>
              <p:nvPr/>
            </p:nvSpPr>
            <p:spPr>
              <a:xfrm>
                <a:off x="198159" y="1163317"/>
                <a:ext cx="4572000" cy="235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信号特征：</a:t>
                </a:r>
                <a:br>
                  <a:rPr lang="en-US" altLang="zh-CN" b="1" dirty="0"/>
                </a:br>
                <a:r>
                  <a:rPr lang="zh-CN" altLang="en-US" dirty="0"/>
                  <a:t>由于</a:t>
                </a:r>
                <a:r>
                  <a:rPr lang="en-US" altLang="zh-CN" dirty="0"/>
                  <a:t>Hz</a:t>
                </a:r>
                <a:r>
                  <a:rPr lang="zh-CN" altLang="en-US" dirty="0"/>
                  <a:t>在气隙内是均匀的，忽略边缘效应，感应信号为矩形波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持续时间：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9" y="1163317"/>
                <a:ext cx="4572000" cy="2358787"/>
              </a:xfrm>
              <a:prstGeom prst="rect">
                <a:avLst/>
              </a:prstGeom>
              <a:blipFill>
                <a:blip r:embed="rId3"/>
                <a:stretch>
                  <a:fillRect l="-1200" r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734F2E0-9BD2-4319-B795-7E82BEFC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52DA76-C7D1-4139-90AA-37731E87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F078C1-092D-41AC-B36E-1BD40A68E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解 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8DD37E6-1941-47BA-9626-7400911A19DA}"/>
                  </a:ext>
                </a:extLst>
              </p:cNvPr>
              <p:cNvSpPr txBox="1"/>
              <p:nvPr/>
            </p:nvSpPr>
            <p:spPr>
              <a:xfrm>
                <a:off x="166519" y="1141964"/>
                <a:ext cx="8286750" cy="570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磁动势：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磁芯磁阻：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气隙磁阻：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磁通：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𝑎𝑖𝑟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气隙内磁场：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𝑎𝑖𝑟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理想情况下，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磁通变化：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符合理解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矩形波的面积是固定的，和入射速度，角度，位置均没有关系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8DD37E6-1941-47BA-9626-7400911A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" y="1141964"/>
                <a:ext cx="8286750" cy="5704254"/>
              </a:xfrm>
              <a:prstGeom prst="rect">
                <a:avLst/>
              </a:prstGeom>
              <a:blipFill>
                <a:blip r:embed="rId2"/>
                <a:stretch>
                  <a:fillRect l="-588" b="-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B2EA2A-C2DF-447C-ABAE-CDC10FA9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56067"/>
              </p:ext>
            </p:extLst>
          </p:nvPr>
        </p:nvGraphicFramePr>
        <p:xfrm>
          <a:off x="4634081" y="1146017"/>
          <a:ext cx="4343400" cy="1920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412854864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362950778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电路（</a:t>
                      </a:r>
                      <a:r>
                        <a:rPr lang="en-US" sz="1200" dirty="0"/>
                        <a:t>Electric Circuit）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磁路（</a:t>
                      </a:r>
                      <a:r>
                        <a:rPr lang="en-US" sz="1200" dirty="0"/>
                        <a:t>Magnetic Circuit）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004525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电压 </a:t>
                      </a:r>
                      <a:r>
                        <a:rPr lang="en-US" altLang="zh-CN" sz="1200" b="1" dirty="0"/>
                        <a:t>V</a:t>
                      </a:r>
                      <a:r>
                        <a:rPr lang="zh-CN" altLang="en-US" sz="1200" dirty="0"/>
                        <a:t>（电动势）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磁动势 </a:t>
                      </a:r>
                      <a:r>
                        <a:rPr lang="en-US" sz="1200" b="1" dirty="0"/>
                        <a:t>F = NI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04329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电流 </a:t>
                      </a:r>
                      <a:r>
                        <a:rPr lang="en-US" sz="1200" b="1" dirty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磁通 </a:t>
                      </a:r>
                      <a:r>
                        <a:rPr lang="el-GR" sz="1200" b="1" dirty="0"/>
                        <a:t>Φ</a:t>
                      </a:r>
                      <a:endParaRPr lang="el-G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928798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电阻 </a:t>
                      </a:r>
                      <a:r>
                        <a:rPr lang="en-US" sz="1200" b="1" dirty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磁阻 </a:t>
                      </a:r>
                      <a:r>
                        <a:rPr lang="en-US" altLang="zh-CN" sz="1200" b="1" dirty="0"/>
                        <a:t>ℜ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32825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b="1" dirty="0"/>
                        <a:t>I = V / 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1" dirty="0"/>
                        <a:t>Φ = </a:t>
                      </a:r>
                      <a:r>
                        <a:rPr lang="en-US" sz="1200" b="1" dirty="0"/>
                        <a:t>F / ℜ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660447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b="1"/>
                        <a:t>R = </a:t>
                      </a:r>
                      <a:r>
                        <a:rPr lang="el-GR" sz="1200" b="1"/>
                        <a:t>ρ · </a:t>
                      </a:r>
                      <a:r>
                        <a:rPr lang="en-US" sz="1200" b="1"/>
                        <a:t>l / A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ℜ = l / (</a:t>
                      </a:r>
                      <a:r>
                        <a:rPr lang="el-GR" sz="1200" b="1" dirty="0"/>
                        <a:t>μ </a:t>
                      </a:r>
                      <a:r>
                        <a:rPr lang="en-US" sz="1200" b="1" dirty="0"/>
                        <a:t>A)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247136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电阻率 </a:t>
                      </a:r>
                      <a:r>
                        <a:rPr lang="el-GR" sz="1200" b="1" dirty="0"/>
                        <a:t>ρ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磁导率 </a:t>
                      </a:r>
                      <a:r>
                        <a:rPr lang="el-GR" sz="1200" b="1" dirty="0"/>
                        <a:t>μ</a:t>
                      </a:r>
                      <a:endParaRPr lang="el-G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32872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89A0DCAF-82FF-4666-A286-9FEC6B02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5E1A6B0-0A91-4F4F-9F47-5D925611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52" y="2667448"/>
            <a:ext cx="1676190" cy="60952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4B1840-9EAE-4D28-B857-FEAD524A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D7D8A4-CACD-41C1-AD79-20FF4B7A1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信号解析解频谱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055642-CF95-4B36-BB9E-BF263041EAB8}"/>
              </a:ext>
            </a:extLst>
          </p:cNvPr>
          <p:cNvSpPr txBox="1"/>
          <p:nvPr/>
        </p:nvSpPr>
        <p:spPr>
          <a:xfrm>
            <a:off x="234885" y="128047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空气芯垂直入射情形信号傅里叶变换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 r=5cm </a:t>
            </a:r>
            <a:r>
              <a:rPr lang="zh-CN" altLang="en-US" dirty="0"/>
              <a:t>，</a:t>
            </a:r>
            <a:r>
              <a:rPr lang="en-US" altLang="zh-CN" dirty="0"/>
              <a:t>β=-5</a:t>
            </a:r>
            <a:r>
              <a:rPr lang="zh-CN" altLang="en-US" dirty="0"/>
              <a:t>，</a:t>
            </a:r>
            <a:r>
              <a:rPr lang="en-US" altLang="zh-CN" dirty="0"/>
              <a:t>n=1212</a:t>
            </a:r>
            <a:r>
              <a:rPr lang="zh-CN" altLang="en-US" dirty="0"/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39313B-E04B-4DFF-A8AC-7092831C4B42}"/>
              </a:ext>
            </a:extLst>
          </p:cNvPr>
          <p:cNvSpPr txBox="1"/>
          <p:nvPr/>
        </p:nvSpPr>
        <p:spPr>
          <a:xfrm>
            <a:off x="4419600" y="1280474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理想磁芯气隙垂直入射情形信号傅里叶变换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gap=1mm</a:t>
            </a:r>
            <a:r>
              <a:rPr lang="zh-CN" altLang="en-US" dirty="0"/>
              <a:t>，</a:t>
            </a:r>
            <a:r>
              <a:rPr lang="en-US" altLang="zh-CN" dirty="0"/>
              <a:t> β=-5</a:t>
            </a:r>
            <a:r>
              <a:rPr lang="zh-CN" altLang="en-US" dirty="0"/>
              <a:t>，</a:t>
            </a:r>
            <a:r>
              <a:rPr lang="en-US" altLang="zh-CN" dirty="0"/>
              <a:t>n=1212</a:t>
            </a:r>
            <a:r>
              <a:rPr lang="zh-CN" altLang="en-US" dirty="0"/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069F7E-F2D5-4633-A9BD-0EAA5FEF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" y="4057596"/>
            <a:ext cx="4439798" cy="26638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8146DC-8543-4B33-8124-AF7C370A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76595"/>
            <a:ext cx="3047619" cy="723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F2F9EA-E0D9-4F18-9B36-1C7FABF08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095643"/>
            <a:ext cx="2390476" cy="6857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9A18569-604F-4A35-BFA0-FE69CD2C014C}"/>
              </a:ext>
            </a:extLst>
          </p:cNvPr>
          <p:cNvSpPr txBox="1"/>
          <p:nvPr/>
        </p:nvSpPr>
        <p:spPr>
          <a:xfrm>
            <a:off x="4503484" y="3246335"/>
            <a:ext cx="4576830" cy="3588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现象：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相同匝数下，磁芯在低频区相较空气芯无信号优势，高频区磁芯信号更强，但交流电阻会成为主要限制因素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空气芯信号截止频率与半径有关，限制了线圈半径</a:t>
            </a:r>
            <a:endParaRPr lang="en-US" altLang="zh-CN" sz="1600" dirty="0"/>
          </a:p>
          <a:p>
            <a:pPr>
              <a:lnSpc>
                <a:spcPct val="130000"/>
              </a:lnSpc>
            </a:pPr>
            <a:r>
              <a:rPr lang="zh-CN" altLang="en-US" sz="1600" dirty="0"/>
              <a:t>结论：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磁芯结构解除匝数限制，可通过增加匝数提升</a:t>
            </a:r>
            <a:r>
              <a:rPr lang="en-US" altLang="zh-CN" sz="1600" b="1" dirty="0"/>
              <a:t>SNR</a:t>
            </a:r>
            <a:r>
              <a:rPr lang="zh-CN" altLang="en-US" sz="1600" b="1" dirty="0"/>
              <a:t>，</a:t>
            </a:r>
            <a:r>
              <a:rPr lang="zh-CN" altLang="en-US" sz="1600" b="1" dirty="0">
                <a:solidFill>
                  <a:srgbClr val="C00000"/>
                </a:solidFill>
              </a:rPr>
              <a:t>相比空气芯相同匝数下不会增大信号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磁芯结构解除线圈半径限制，可以实现更大范围探测，</a:t>
            </a:r>
            <a:r>
              <a:rPr lang="zh-CN" altLang="en-US" sz="1600" b="1" dirty="0">
                <a:solidFill>
                  <a:srgbClr val="C00000"/>
                </a:solidFill>
              </a:rPr>
              <a:t>更大的探测面积不会减小信号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8D29E7-DA62-4B8A-922B-F13CB4AFA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258" y="2769496"/>
            <a:ext cx="1295238" cy="6285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6D6A7-260B-45CF-9B06-BA126B9E6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3EE540-2E2B-4F1C-87CE-F7657FA77407}"/>
              </a:ext>
            </a:extLst>
          </p:cNvPr>
          <p:cNvCxnSpPr/>
          <p:nvPr/>
        </p:nvCxnSpPr>
        <p:spPr>
          <a:xfrm>
            <a:off x="4267200" y="1143000"/>
            <a:ext cx="0" cy="2631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C67B8C87-F7E4-455D-B3C7-7D19959C3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518" y="2334115"/>
            <a:ext cx="2638095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E1B893-2489-40EF-8433-FEE12D4A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47B9A4-0AA7-4DC5-B243-0D33018A5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非理想情况下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C2BF086-1538-4C2F-86E1-A97E0E85771F}"/>
                  </a:ext>
                </a:extLst>
              </p:cNvPr>
              <p:cNvSpPr txBox="1"/>
              <p:nvPr/>
            </p:nvSpPr>
            <p:spPr>
              <a:xfrm>
                <a:off x="152400" y="1164996"/>
                <a:ext cx="3886200" cy="888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𝑐𝑜𝑟𝑒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C2BF086-1538-4C2F-86E1-A97E0E85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64996"/>
                <a:ext cx="3886200" cy="888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F3CFA3-54BF-4456-B5CD-F6139F14FAC6}"/>
                  </a:ext>
                </a:extLst>
              </p:cNvPr>
              <p:cNvSpPr txBox="1"/>
              <p:nvPr/>
            </p:nvSpPr>
            <p:spPr>
              <a:xfrm>
                <a:off x="0" y="2170403"/>
                <a:ext cx="3581400" cy="17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情况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：圆柱形磁芯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描述：磁路在空气中完成闭合，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r>
                  <a:rPr lang="zh-CN" altLang="en-US" dirty="0"/>
                  <a:t>损失严重，会造成信号损失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F3CFA3-54BF-4456-B5CD-F6139F14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0403"/>
                <a:ext cx="3581400" cy="1797608"/>
              </a:xfrm>
              <a:prstGeom prst="rect">
                <a:avLst/>
              </a:prstGeom>
              <a:blipFill>
                <a:blip r:embed="rId3"/>
                <a:stretch>
                  <a:fillRect l="-1361" b="-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AEB6265-EBDB-4655-BBBA-9BE4B67F2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23441"/>
            <a:ext cx="1828800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27306-B142-4DE5-A1C1-BB2EF52782CB}"/>
                  </a:ext>
                </a:extLst>
              </p:cNvPr>
              <p:cNvSpPr txBox="1"/>
              <p:nvPr/>
            </p:nvSpPr>
            <p:spPr>
              <a:xfrm>
                <a:off x="3767776" y="1219200"/>
                <a:ext cx="5334589" cy="55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=1212,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𝑔𝑎𝑝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=6.06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27306-B142-4DE5-A1C1-BB2EF527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776" y="1219200"/>
                <a:ext cx="5334589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188B0EA-F746-4FE2-901B-3E033323CB5C}"/>
                  </a:ext>
                </a:extLst>
              </p:cNvPr>
              <p:cNvSpPr txBox="1"/>
              <p:nvPr/>
            </p:nvSpPr>
            <p:spPr>
              <a:xfrm>
                <a:off x="3352800" y="2166947"/>
                <a:ext cx="3581400" cy="181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情况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形磁芯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描述：磁路在磁芯中完成闭合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𝑐𝑎𝑙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188B0EA-F746-4FE2-901B-3E033323C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166947"/>
                <a:ext cx="3581400" cy="1811778"/>
              </a:xfrm>
              <a:prstGeom prst="rect">
                <a:avLst/>
              </a:prstGeom>
              <a:blipFill>
                <a:blip r:embed="rId6"/>
                <a:stretch>
                  <a:fillRect l="-1361" b="-1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29F302C-C3CD-4825-A059-375933707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42" y="4290060"/>
            <a:ext cx="2998471" cy="2248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34E62C-9F45-47F0-BA9C-8E5A84FDA4C9}"/>
                  </a:ext>
                </a:extLst>
              </p:cNvPr>
              <p:cNvSpPr txBox="1"/>
              <p:nvPr/>
            </p:nvSpPr>
            <p:spPr>
              <a:xfrm>
                <a:off x="6553200" y="2241762"/>
                <a:ext cx="2549165" cy="420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结论：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必须使用闭合型磁芯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即使使用闭合型磁芯，磁芯内的磁阻仍然不可以忽略，需要考虑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若想实现探测范围的扩大即，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zh-CN" altLang="en-US" dirty="0"/>
                  <a:t>小，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r>
                  <a:rPr lang="zh-CN" altLang="en-US" dirty="0"/>
                  <a:t>大，磁芯内的磁阻更加不可忽略，信号会衰减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34E62C-9F45-47F0-BA9C-8E5A84FD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241762"/>
                <a:ext cx="2549165" cy="4205126"/>
              </a:xfrm>
              <a:prstGeom prst="rect">
                <a:avLst/>
              </a:prstGeom>
              <a:blipFill>
                <a:blip r:embed="rId8"/>
                <a:stretch>
                  <a:fillRect l="-1914" r="-10048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DDCB255-EECA-4D22-BDDF-3182BDEE91C7}"/>
              </a:ext>
            </a:extLst>
          </p:cNvPr>
          <p:cNvCxnSpPr>
            <a:cxnSpLocks/>
          </p:cNvCxnSpPr>
          <p:nvPr/>
        </p:nvCxnSpPr>
        <p:spPr>
          <a:xfrm>
            <a:off x="3352800" y="2166947"/>
            <a:ext cx="0" cy="484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D04E499-A998-492C-A531-8C7D449C1AD5}"/>
              </a:ext>
            </a:extLst>
          </p:cNvPr>
          <p:cNvCxnSpPr>
            <a:cxnSpLocks/>
          </p:cNvCxnSpPr>
          <p:nvPr/>
        </p:nvCxnSpPr>
        <p:spPr>
          <a:xfrm>
            <a:off x="6553200" y="2166947"/>
            <a:ext cx="0" cy="484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1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A8BE9A-7EFA-475C-A340-E01C97B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9B0C85-94E6-46D1-99AD-25ED1EA54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噪声（交流电阻）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EBE955-B2B2-41A5-80A9-727CE67B7828}"/>
                  </a:ext>
                </a:extLst>
              </p:cNvPr>
              <p:cNvSpPr txBox="1"/>
              <p:nvPr/>
            </p:nvSpPr>
            <p:spPr>
              <a:xfrm>
                <a:off x="990600" y="1219200"/>
                <a:ext cx="7162800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𝑜𝑟𝑒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EBE955-B2B2-41A5-80A9-727CE67B7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219200"/>
                <a:ext cx="7162800" cy="378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C432A42-534B-4941-97F9-616E93F6385F}"/>
              </a:ext>
            </a:extLst>
          </p:cNvPr>
          <p:cNvSpPr txBox="1"/>
          <p:nvPr/>
        </p:nvSpPr>
        <p:spPr>
          <a:xfrm>
            <a:off x="25511" y="1793279"/>
            <a:ext cx="8970782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 </a:t>
            </a:r>
            <a:r>
              <a:rPr lang="zh-CN" altLang="en-US" dirty="0"/>
              <a:t>型线圈为非旋转轴对称结构，仿真不易实现，在此提出新的磁芯结构 </a:t>
            </a:r>
            <a:r>
              <a:rPr lang="en-US" altLang="zh-CN" dirty="0"/>
              <a:t>pot core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6077E5-4CF6-4546-84A5-90822039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513" y="1219200"/>
            <a:ext cx="983766" cy="2474549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A77C22C-BE8D-4539-B6B1-41A1F31B6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37389"/>
              </p:ext>
            </p:extLst>
          </p:nvPr>
        </p:nvGraphicFramePr>
        <p:xfrm>
          <a:off x="4800600" y="3530036"/>
          <a:ext cx="3352800" cy="3084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420823775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0859870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3906824"/>
                    </a:ext>
                  </a:extLst>
                </a:gridCol>
              </a:tblGrid>
              <a:tr h="811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b_2 (mm)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freq (Hz)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coil (</a:t>
                      </a:r>
                      <a:r>
                        <a:rPr lang="el-GR" sz="1100" u="none" strike="noStrike">
                          <a:effectLst/>
                        </a:rPr>
                        <a:t>Ω)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351790"/>
                  </a:ext>
                </a:extLst>
              </a:tr>
              <a:tr h="557269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1759.9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275064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6797.6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590239"/>
                  </a:ext>
                </a:extLst>
              </a:tr>
              <a:tr h="67718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479.45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821104"/>
                  </a:ext>
                </a:extLst>
              </a:tr>
              <a:tr h="27510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1681.3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493120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246.56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6086632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750.35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3184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ED46BF17-E4AD-46C4-BE3F-E28F6F5B3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02130"/>
              </p:ext>
            </p:extLst>
          </p:nvPr>
        </p:nvGraphicFramePr>
        <p:xfrm>
          <a:off x="1676400" y="4599082"/>
          <a:ext cx="2057400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9107552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729122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0028204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b_2 (mm)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freq (Hz)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coil (</a:t>
                      </a:r>
                      <a:r>
                        <a:rPr lang="el-GR" sz="1100" u="none" strike="noStrike">
                          <a:effectLst/>
                        </a:rPr>
                        <a:t>Ω)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15691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1759.9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9997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6797.6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5292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479.45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36342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1681.3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37738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246.56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2141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750.35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38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72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C7A546-3AB3-4BE4-B8AA-246AA2C1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3DBF1D-F57B-48D3-B67F-15AF76F6F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气隙设置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244941-D7A0-4CF2-A58D-A7EB7EB6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44499"/>
            <a:ext cx="3000000" cy="18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48AF70-2574-4269-A79E-38C8529B4B00}"/>
                  </a:ext>
                </a:extLst>
              </p:cNvPr>
              <p:cNvSpPr txBox="1"/>
              <p:nvPr/>
            </p:nvSpPr>
            <p:spPr>
              <a:xfrm>
                <a:off x="200025" y="1219200"/>
                <a:ext cx="4114801" cy="406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影响信号截止频率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对于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=3000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zh-CN" altLang="en-US" dirty="0"/>
                  <a:t>，远大于目标频率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影响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𝑐𝑜𝑟𝑒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增大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能降低磁芯中非理想磁阻的影响</a:t>
                </a:r>
                <a:endParaRPr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48AF70-2574-4269-A79E-38C8529B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1219200"/>
                <a:ext cx="4114801" cy="4067204"/>
              </a:xfrm>
              <a:prstGeom prst="rect">
                <a:avLst/>
              </a:prstGeom>
              <a:blipFill>
                <a:blip r:embed="rId3"/>
                <a:stretch>
                  <a:fillRect l="-1333" b="-1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1D15E45-8344-4333-BAA2-AA423C4F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252802"/>
            <a:ext cx="30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E98552-4890-448C-A280-81116B73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10D1F0-3CDD-47E4-9090-66A05D40A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气隙设置</a:t>
            </a:r>
          </a:p>
        </p:txBody>
      </p:sp>
    </p:spTree>
    <p:extLst>
      <p:ext uri="{BB962C8B-B14F-4D97-AF65-F5344CB8AC3E}">
        <p14:creationId xmlns:p14="http://schemas.microsoft.com/office/powerpoint/2010/main" val="94470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66A177-0316-4766-902E-036E159D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B6205-040B-4C1B-BDDF-777CC0F26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方案可行性评估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E6E532-9348-4C43-8D5D-D56B9E906BCE}"/>
              </a:ext>
            </a:extLst>
          </p:cNvPr>
          <p:cNvSpPr txBox="1"/>
          <p:nvPr/>
        </p:nvSpPr>
        <p:spPr>
          <a:xfrm>
            <a:off x="86609" y="1086180"/>
            <a:ext cx="8970782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 </a:t>
            </a:r>
            <a:r>
              <a:rPr lang="zh-CN" altLang="en-US" dirty="0"/>
              <a:t>型线圈为非旋转轴对称结构，仿真不易实现，在方案可行性验证中提出新的磁芯结构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FD27EF-F92A-4023-BDA1-C9DBBBB02493}"/>
              </a:ext>
            </a:extLst>
          </p:cNvPr>
          <p:cNvSpPr txBox="1"/>
          <p:nvPr/>
        </p:nvSpPr>
        <p:spPr>
          <a:xfrm>
            <a:off x="86609" y="1608640"/>
            <a:ext cx="8828791" cy="881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空气芯线圈：</a:t>
            </a:r>
            <a:r>
              <a:rPr lang="en-US" altLang="zh-CN" dirty="0"/>
              <a:t>SNR=5.32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内半径：</a:t>
            </a:r>
            <a:r>
              <a:rPr lang="en-US" altLang="zh-CN" dirty="0"/>
              <a:t>50mm</a:t>
            </a:r>
            <a:r>
              <a:rPr lang="zh-CN" altLang="en-US" dirty="0"/>
              <a:t>；层数：</a:t>
            </a:r>
            <a:r>
              <a:rPr lang="en-US" altLang="zh-CN" dirty="0"/>
              <a:t>20</a:t>
            </a:r>
            <a:r>
              <a:rPr lang="zh-CN" altLang="en-US" dirty="0"/>
              <a:t>层；每层匝数：</a:t>
            </a:r>
            <a:r>
              <a:rPr lang="en-US" altLang="zh-CN" dirty="0"/>
              <a:t>400</a:t>
            </a:r>
            <a:r>
              <a:rPr lang="zh-CN" altLang="en-US" dirty="0"/>
              <a:t>匝；线径：</a:t>
            </a:r>
            <a:r>
              <a:rPr lang="en-US" altLang="zh-CN" dirty="0"/>
              <a:t>0.9mm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38182B-3FE2-4F4D-A89E-F35E55BB7D1D}"/>
              </a:ext>
            </a:extLst>
          </p:cNvPr>
          <p:cNvSpPr txBox="1"/>
          <p:nvPr/>
        </p:nvSpPr>
        <p:spPr>
          <a:xfrm>
            <a:off x="86609" y="2660786"/>
            <a:ext cx="8828791" cy="881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磁芯线圈：</a:t>
            </a:r>
            <a:r>
              <a:rPr lang="en-US" altLang="zh-CN" dirty="0"/>
              <a:t>SNR1=0.42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内半径：</a:t>
            </a:r>
            <a:r>
              <a:rPr lang="en-US" altLang="zh-CN" dirty="0"/>
              <a:t>50mm</a:t>
            </a:r>
            <a:r>
              <a:rPr lang="zh-CN" altLang="en-US" dirty="0"/>
              <a:t>；层数：</a:t>
            </a:r>
            <a:r>
              <a:rPr lang="en-US" altLang="zh-CN" dirty="0"/>
              <a:t>20</a:t>
            </a:r>
            <a:r>
              <a:rPr lang="zh-CN" altLang="en-US" dirty="0"/>
              <a:t>层；</a:t>
            </a:r>
            <a:r>
              <a:rPr lang="zh-CN" altLang="en-US" dirty="0">
                <a:solidFill>
                  <a:srgbClr val="FF0000"/>
                </a:solidFill>
              </a:rPr>
              <a:t>每层匝数：</a:t>
            </a:r>
            <a:r>
              <a:rPr lang="en-US" altLang="zh-CN" dirty="0">
                <a:solidFill>
                  <a:srgbClr val="FF0000"/>
                </a:solidFill>
              </a:rPr>
              <a:t>400</a:t>
            </a:r>
            <a:r>
              <a:rPr lang="zh-CN" altLang="en-US" dirty="0">
                <a:solidFill>
                  <a:srgbClr val="FF0000"/>
                </a:solidFill>
              </a:rPr>
              <a:t>匝</a:t>
            </a:r>
            <a:r>
              <a:rPr lang="zh-CN" altLang="en-US" dirty="0"/>
              <a:t>；线径：</a:t>
            </a:r>
            <a:r>
              <a:rPr lang="en-US" altLang="zh-CN" dirty="0"/>
              <a:t>0.9mm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AA5C745-E614-482C-B1A0-57C11E56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" y="3613709"/>
            <a:ext cx="1994326" cy="310776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9ACA3F5-3E00-40CC-8830-5E522D2B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40" y="3707649"/>
            <a:ext cx="3615010" cy="3013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113248-565E-4CAC-B194-1C670EF7DC6A}"/>
                  </a:ext>
                </a:extLst>
              </p:cNvPr>
              <p:cNvSpPr txBox="1"/>
              <p:nvPr/>
            </p:nvSpPr>
            <p:spPr>
              <a:xfrm>
                <a:off x="4048125" y="3641869"/>
                <a:ext cx="3768943" cy="1470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6.69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𝑐𝑎𝑙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113248-565E-4CAC-B194-1C670EF7D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25" y="3641869"/>
                <a:ext cx="3768943" cy="1470403"/>
              </a:xfrm>
              <a:prstGeom prst="rect">
                <a:avLst/>
              </a:prstGeom>
              <a:blipFill>
                <a:blip r:embed="rId4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62F56A1B-CEF7-4620-9AE2-45C34C0A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068" y="3641869"/>
            <a:ext cx="1240323" cy="31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3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481E8B-3A01-41A2-AE06-DB04F362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4D8588-3C57-4671-944E-5C5974201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</p:txBody>
      </p:sp>
    </p:spTree>
    <p:extLst>
      <p:ext uri="{BB962C8B-B14F-4D97-AF65-F5344CB8AC3E}">
        <p14:creationId xmlns:p14="http://schemas.microsoft.com/office/powerpoint/2010/main" val="963381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BF654D-AEBC-42FA-A4B2-F5F58F86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D4D9CF-B9F3-4F91-A6E6-DCB87BF8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探测设计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4A9D8D-97D3-41C7-8435-6B28E3406B5C}"/>
              </a:ext>
            </a:extLst>
          </p:cNvPr>
          <p:cNvSpPr txBox="1"/>
          <p:nvPr/>
        </p:nvSpPr>
        <p:spPr>
          <a:xfrm>
            <a:off x="228600" y="1190668"/>
            <a:ext cx="7696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设计原则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线圈直径直接对应探测面大小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磁芯尽量填充线圈空心位置保证探测面积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解除了线圈高度对接收角的限制，允许线圈高度远大于线圈直径，只需权衡噪声的大小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9B7580-B699-4773-BEAA-2845F4A97DCA}"/>
              </a:ext>
            </a:extLst>
          </p:cNvPr>
          <p:cNvSpPr txBox="1"/>
          <p:nvPr/>
        </p:nvSpPr>
        <p:spPr>
          <a:xfrm>
            <a:off x="685800" y="4292818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在带气隙磁芯结构中，磁单极子会诱导出一个近似矩形的电压脉冲，其时间积分幅度仅由磁荷决定。尽管这种信号在低频段并不具备频谱优势，但通过缩短气隙长度可以在时间上压缩该信号，从而提高其峰值幅度，使其能够通过直接的时域阈值判决方式进行探测。</a:t>
            </a:r>
          </a:p>
        </p:txBody>
      </p:sp>
    </p:spTree>
    <p:extLst>
      <p:ext uri="{BB962C8B-B14F-4D97-AF65-F5344CB8AC3E}">
        <p14:creationId xmlns:p14="http://schemas.microsoft.com/office/powerpoint/2010/main" val="276857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E31C95-E514-4D3B-ADC9-9407738B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B73E22-4CCA-4D84-8343-D8075C6B5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实验验证方案可行性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791CF6-F356-4566-ACDF-D14287DA0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" y="1887089"/>
            <a:ext cx="5114925" cy="38671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6F1163-4EE7-4DD8-8543-966AF74A27B7}"/>
              </a:ext>
            </a:extLst>
          </p:cNvPr>
          <p:cNvSpPr txBox="1"/>
          <p:nvPr/>
        </p:nvSpPr>
        <p:spPr>
          <a:xfrm>
            <a:off x="4724400" y="2133599"/>
            <a:ext cx="407080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采用狄拉克弦模型，并结合传动轨道运动，模拟真实磁单极子穿过探测器的物理过程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匀速轨道</a:t>
            </a:r>
            <a:r>
              <a:rPr lang="en-US" altLang="zh-CN" dirty="0"/>
              <a:t>——</a:t>
            </a:r>
            <a:r>
              <a:rPr lang="zh-CN" altLang="en-US" dirty="0"/>
              <a:t>验证低速情况即可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只能模拟斜入射情形，但是足够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高精度直流源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9558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灵敏度优化结果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889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目标样机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CF57C6-3937-4A53-81F5-1DA19FB8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020943"/>
            <a:ext cx="5562600" cy="3384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/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小面积样机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曝光量下，在低速段达到现有</a:t>
                </a:r>
                <a:r>
                  <a:rPr lang="en-US" altLang="zh-CN" dirty="0"/>
                  <a:t>Limit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低速段考虑为</a:t>
                </a:r>
                <a:r>
                  <a:rPr lang="en-US" altLang="zh-CN" dirty="0"/>
                  <a:t>β = 1e-5 ~ 4e-5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允许更多层线圈参与符合探测 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/>
                  <a:t>SNR </a:t>
                </a:r>
                <a:r>
                  <a:rPr lang="zh-CN" altLang="en-US" dirty="0"/>
                  <a:t>设计随着层数下降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单位面积线圈成本可以稍高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blipFill>
                <a:blip r:embed="rId4"/>
                <a:stretch>
                  <a:fillRect l="-1236" t="-131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/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大面积样机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20000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曝光量下，在高速段达到现有</a:t>
                </a:r>
                <a:r>
                  <a:rPr lang="en-US" altLang="zh-CN" dirty="0"/>
                  <a:t>Limit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高速段考虑为</a:t>
                </a:r>
                <a:r>
                  <a:rPr lang="en-US" altLang="zh-CN" dirty="0"/>
                  <a:t>β = 2.5e-4 ~ 1e-1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多层线圈符合几乎无意义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较低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设计</a:t>
                </a:r>
                <a:r>
                  <a:rPr lang="en-US" altLang="zh-CN" dirty="0"/>
                  <a:t>~9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单位面积线圈成本应较低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blipFill>
                <a:blip r:embed="rId5"/>
                <a:stretch>
                  <a:fillRect l="-1236" t="-1319" r="-109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0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D8E8EF-E644-448F-BB69-C63C49CA4380}"/>
              </a:ext>
            </a:extLst>
          </p:cNvPr>
          <p:cNvSpPr txBox="1"/>
          <p:nvPr/>
        </p:nvSpPr>
        <p:spPr>
          <a:xfrm>
            <a:off x="152400" y="62484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 E S, Choi B G. Calculation methodologies of complex permeability for various magnetic materials[J]. Electronics, 2021, 10(17): 2167.</a:t>
            </a:r>
            <a:endParaRPr lang="zh-CN" altLang="en-US" sz="1600" i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64852F-7340-4562-AF19-C8399661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4902956" cy="36078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06C2E9-FEE2-457C-ADB8-4D301FD8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276600" cy="328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/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忽略了分布电容，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空气芯的线圈电阻得到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blipFill>
                <a:blip r:embed="rId5"/>
                <a:stretch>
                  <a:fillRect l="-1119" t="-7813" r="-498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/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blipFill>
                <a:blip r:embed="rId6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/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70C0"/>
                    </a:solidFill>
                  </a:rPr>
                  <a:t>文章中使用波形发生器和示波器进行测试</a:t>
                </a:r>
                <a:br>
                  <a:rPr lang="en-US" altLang="zh-CN" sz="1600" b="1" dirty="0">
                    <a:solidFill>
                      <a:srgbClr val="0070C0"/>
                    </a:solidFill>
                  </a:rPr>
                </a:br>
                <a:r>
                  <a:rPr lang="zh-CN" altLang="en-US" sz="1600" b="1" dirty="0">
                    <a:solidFill>
                      <a:srgbClr val="0070C0"/>
                    </a:solidFill>
                  </a:rPr>
                  <a:t>可以使用</a:t>
                </a:r>
                <a:r>
                  <a:rPr lang="en-US" altLang="zh-CN" sz="1600" b="1" dirty="0">
                    <a:solidFill>
                      <a:srgbClr val="0070C0"/>
                    </a:solidFill>
                  </a:rPr>
                  <a:t>LCR</a:t>
                </a:r>
                <a:r>
                  <a:rPr lang="zh-CN" altLang="en-US" sz="1600" b="1" dirty="0">
                    <a:solidFill>
                      <a:srgbClr val="0070C0"/>
                    </a:solidFill>
                  </a:rPr>
                  <a:t>表代替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为等效串联电感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为等效串联电阻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blipFill>
                <a:blip r:embed="rId7"/>
                <a:stretch>
                  <a:fillRect l="-1053" t="-1382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02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937955-44B3-4401-9F51-2E31A2BD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4" y="2192414"/>
            <a:ext cx="2119776" cy="180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0C28F6-BD35-455E-BF1F-F59F19D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914E6-8F51-4466-B481-A989283D8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D84174-9497-4ACD-8F4E-B3E5669F6E48}"/>
              </a:ext>
            </a:extLst>
          </p:cNvPr>
          <p:cNvSpPr txBox="1"/>
          <p:nvPr/>
        </p:nvSpPr>
        <p:spPr>
          <a:xfrm>
            <a:off x="139700" y="1143000"/>
            <a:ext cx="88519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线圈排布方式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多层符合在现有接收角下，均匀排布多层符合事例稀少，需要考虑排布优化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CA1F08-FEDE-42FF-9E0B-B8FEBEE7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92414"/>
            <a:ext cx="2442402" cy="18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952D7F-0127-4104-8970-05CE51C74691}"/>
              </a:ext>
            </a:extLst>
          </p:cNvPr>
          <p:cNvSpPr txBox="1"/>
          <p:nvPr/>
        </p:nvSpPr>
        <p:spPr>
          <a:xfrm>
            <a:off x="139700" y="3715233"/>
            <a:ext cx="83756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速度空缺区间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4e-5</a:t>
            </a:r>
            <a:r>
              <a:rPr lang="zh-CN" altLang="en-US" dirty="0"/>
              <a:t>：</a:t>
            </a:r>
            <a:r>
              <a:rPr lang="en-US" altLang="zh-CN" dirty="0"/>
              <a:t>MACRO  </a:t>
            </a:r>
            <a:r>
              <a:rPr lang="zh-CN" altLang="en-US" dirty="0"/>
              <a:t>使用 </a:t>
            </a:r>
            <a:r>
              <a:rPr lang="en-US" altLang="zh-CN" dirty="0"/>
              <a:t>liquid scintillator &amp; limited streamer tube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2.5e-4</a:t>
            </a:r>
            <a:r>
              <a:rPr lang="zh-CN" altLang="en-US" dirty="0"/>
              <a:t>：</a:t>
            </a:r>
            <a:r>
              <a:rPr lang="en-US" altLang="zh-CN" dirty="0"/>
              <a:t>plastic scintillator </a:t>
            </a:r>
            <a:r>
              <a:rPr lang="zh-CN" altLang="en-US" dirty="0"/>
              <a:t>限制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D1755-CFF6-4D88-90EB-7BC21386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38494"/>
            <a:ext cx="9144000" cy="3981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67818C-6924-4323-861C-97AF5C43C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54371"/>
            <a:ext cx="4203700" cy="1767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/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由于符合探测器的不足，在该区间内目前实现有难度，要求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SNR~20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:r>
                  <a:rPr lang="el-GR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~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20000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，总成本是巨大的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优化符合探测器（层数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or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类型）可能更加合适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blipFill>
                <a:blip r:embed="rId6"/>
                <a:stretch>
                  <a:fillRect l="-1013" r="-5823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22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32013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小面积阵列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4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目标参数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阵列单位面积重量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线圈成本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阵列单位面积通道数（暂未考虑复用读出）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读出成本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lvl="1"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97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F8A71-26D4-4DDE-9FCD-1041015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C7FA4-F05B-42B5-BB4E-8473B598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灵敏度形式分析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/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/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化简：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10, 15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4, 5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自动寻找最优阈值，使得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可以给出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𝑺𝑵𝑹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的结果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blipFill>
                <a:blip r:embed="rId3"/>
                <a:stretch>
                  <a:fillRect l="-655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/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+4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𝑐𝑜𝑖𝑙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21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7BCF3-E945-4BF8-BF01-A3DD8A9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31774-2EBC-4147-B1F1-513AE77B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47EA93-86D5-495D-A65D-DD17B416E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60931"/>
              </p:ext>
            </p:extLst>
          </p:nvPr>
        </p:nvGraphicFramePr>
        <p:xfrm>
          <a:off x="628650" y="5025072"/>
          <a:ext cx="7886700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899549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89687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8715805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07611288"/>
                    </a:ext>
                  </a:extLst>
                </a:gridCol>
              </a:tblGrid>
              <a:tr h="15405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25291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51450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073125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5505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89414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969210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AA16F8C2-A4A4-440C-8F09-0D6EE0750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0" y="1066323"/>
            <a:ext cx="5524500" cy="3867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/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66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BBAFA4-A894-4CF7-83C9-5888AF1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68FEA-F5C1-4272-BAA1-A9810D440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/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曝光量为 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空气芯线圈的</a:t>
                </a:r>
                <a:r>
                  <a:rPr lang="en-US" altLang="zh-CN" dirty="0"/>
                  <a:t>SNR &amp; </a:t>
                </a:r>
                <a:r>
                  <a:rPr lang="zh-CN" altLang="en-US" dirty="0"/>
                  <a:t>单位面积成本（单层） 的联合优化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得到空气芯线圈的优化设计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磁芯线圈的设计基于空气芯优化的结果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与空气芯线圈的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存在联系，磁芯的信号增益和磁芯的高度直径比 成正比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磁芯线圈的成本 与空气芯线圈的成本接近，磁芯的成本可以近似忽略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磁芯线圈的设计也近似最优 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磁芯线圈的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成本优化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blipFill>
                <a:blip r:embed="rId2"/>
                <a:stretch>
                  <a:fillRect l="-421" b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29B26BE-B771-4396-956C-852C4BC4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67064"/>
            <a:ext cx="2482152" cy="1375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/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ED37A8D-BC9B-4E3A-BA94-05629D52A0EC}"/>
              </a:ext>
            </a:extLst>
          </p:cNvPr>
          <p:cNvSpPr txBox="1"/>
          <p:nvPr/>
        </p:nvSpPr>
        <p:spPr>
          <a:xfrm>
            <a:off x="379056" y="5251284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该公式仅适用长直圆柱形磁芯，但是根据仿真结果，增益近似是</a:t>
            </a:r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L/D 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04126-26E5-4715-B986-86EE77D1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47" y="3200400"/>
            <a:ext cx="2675661" cy="20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trike="sngStrike" dirty="0"/>
                  <a:t>线圈高度不超过线圈直径</a:t>
                </a:r>
                <a:endParaRPr lang="en-US" altLang="zh-CN" strike="sngStrike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blipFill>
                <a:blip r:embed="rId2"/>
                <a:stretch>
                  <a:fillRect l="-490" r="-560" b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8908"/>
              </p:ext>
            </p:extLst>
          </p:nvPr>
        </p:nvGraphicFramePr>
        <p:xfrm>
          <a:off x="483301" y="1828800"/>
          <a:ext cx="4469700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17425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num_coil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由高度确定</a:t>
                      </a:r>
                      <a:endParaRPr lang="en-US" altLang="zh-CN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D823BF-0F43-4EF3-BB9A-D9A95A8E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7893"/>
              </p:ext>
            </p:extLst>
          </p:nvPr>
        </p:nvGraphicFramePr>
        <p:xfrm>
          <a:off x="5825606" y="1676400"/>
          <a:ext cx="2140988" cy="2834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val="428024340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853726258"/>
                    </a:ext>
                  </a:extLst>
                </a:gridCol>
              </a:tblGrid>
              <a:tr h="10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d_wire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wire_gap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2026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9819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0457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3521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297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42774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9247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77945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8867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69242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14526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20381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88618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89730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77519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1.65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7136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BB7A0B1-23D9-46E1-B073-6177E0F01D90}"/>
              </a:ext>
            </a:extLst>
          </p:cNvPr>
          <p:cNvSpPr txBox="1"/>
          <p:nvPr/>
        </p:nvSpPr>
        <p:spPr>
          <a:xfrm>
            <a:off x="5305006" y="1095494"/>
            <a:ext cx="335569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铜径</a:t>
            </a:r>
            <a:r>
              <a:rPr lang="en-US" altLang="zh-CN" dirty="0"/>
              <a:t>vs</a:t>
            </a:r>
            <a:r>
              <a:rPr lang="zh-CN" altLang="en-US" dirty="0"/>
              <a:t>线径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E32E2-F110-4CFF-A8EE-2B5A9B24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8" y="1765816"/>
            <a:ext cx="4758816" cy="317254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3916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04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F5666B-4B68-4BE9-AFF4-40212312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8975"/>
            <a:ext cx="4851439" cy="323429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5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（方案一）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C2F492-23E6-4A91-A5D6-41529346B343}"/>
              </a:ext>
            </a:extLst>
          </p:cNvPr>
          <p:cNvSpPr txBox="1"/>
          <p:nvPr/>
        </p:nvSpPr>
        <p:spPr>
          <a:xfrm>
            <a:off x="381000" y="5320281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AFD096-66E0-44CD-8A4E-26189133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25" y="1143000"/>
            <a:ext cx="6781075" cy="40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DEC966-634E-4CC0-91B5-69BDDCCB2143}"/>
              </a:ext>
            </a:extLst>
          </p:cNvPr>
          <p:cNvSpPr txBox="1"/>
          <p:nvPr/>
        </p:nvSpPr>
        <p:spPr>
          <a:xfrm>
            <a:off x="5404152" y="4876798"/>
            <a:ext cx="3739848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随机选用的商用磁芯能测出与手册相同的复数磁导率，基本可以认为磁导率虚部是材料的固有属性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704243-FDEF-4B49-88C4-8147EE01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" y="1087540"/>
            <a:ext cx="3415354" cy="251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/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2DE49AF-C918-4090-B320-AEEDA7DDB4DA}"/>
              </a:ext>
            </a:extLst>
          </p:cNvPr>
          <p:cNvSpPr txBox="1"/>
          <p:nvPr/>
        </p:nvSpPr>
        <p:spPr>
          <a:xfrm>
            <a:off x="5486400" y="367347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使用封闭磁芯，认为不存在磁泄露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EE0BC5-92C2-47F5-9B78-44EFA61D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5678"/>
            <a:ext cx="1600200" cy="30480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E276D3-5C4F-4128-B976-A4D23A58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203" y="4360686"/>
            <a:ext cx="2986088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0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A8D440-95B6-4F3E-A97D-34128CEB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63243"/>
            <a:ext cx="8305800" cy="49834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6BB7DC-8783-44B6-B442-A477E4F5BC14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4145596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662EB1-8AA4-424F-8987-C3A76BE9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3" y="2083615"/>
            <a:ext cx="4036153" cy="26907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6438" y="231775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9217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1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9FAF61-BD14-4A83-BB20-56ED129E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0" y="1752600"/>
            <a:ext cx="4571999" cy="304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7050" y="2219903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56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（方案一）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A16DAD-9001-4F68-8481-89189AA1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6" y="1169883"/>
            <a:ext cx="7530387" cy="45182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9512F0-DEA5-411E-A601-6E8956D0CC63}"/>
              </a:ext>
            </a:extLst>
          </p:cNvPr>
          <p:cNvSpPr txBox="1"/>
          <p:nvPr/>
        </p:nvSpPr>
        <p:spPr>
          <a:xfrm>
            <a:off x="457200" y="5715000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0217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CAEC9-9CA8-4733-A6B0-DADFD072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001000" cy="48006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0F2438-BC7D-4260-8657-3DBBCC423257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1408099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F66322-9995-43C3-8C75-E994BBE5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46855"/>
            <a:ext cx="4953000" cy="33020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20cm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29812" y="1990725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04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_20cm</a:t>
            </a:r>
            <a:r>
              <a:rPr lang="zh-CN" altLang="en-US" dirty="0"/>
              <a:t>（方案二）</a:t>
            </a:r>
          </a:p>
        </p:txBody>
      </p:sp>
    </p:spTree>
    <p:extLst>
      <p:ext uri="{BB962C8B-B14F-4D97-AF65-F5344CB8AC3E}">
        <p14:creationId xmlns:p14="http://schemas.microsoft.com/office/powerpoint/2010/main" val="252443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大面积阵列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B59A0-1DE3-49AE-B5FF-9E28C130CF2E}"/>
              </a:ext>
            </a:extLst>
          </p:cNvPr>
          <p:cNvSpPr txBox="1"/>
          <p:nvPr/>
        </p:nvSpPr>
        <p:spPr>
          <a:xfrm>
            <a:off x="323850" y="3467102"/>
            <a:ext cx="7162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由于更低的</a:t>
            </a:r>
            <a:r>
              <a:rPr lang="en-US" altLang="zh-CN" dirty="0"/>
              <a:t>SNR </a:t>
            </a:r>
            <a:r>
              <a:rPr lang="zh-CN" altLang="en-US" dirty="0"/>
              <a:t>要求，允许：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更低单位面积的成本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更大半径的线圈设计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更大接收角度</a:t>
            </a:r>
          </a:p>
        </p:txBody>
      </p:sp>
    </p:spTree>
    <p:extLst>
      <p:ext uri="{BB962C8B-B14F-4D97-AF65-F5344CB8AC3E}">
        <p14:creationId xmlns:p14="http://schemas.microsoft.com/office/powerpoint/2010/main" val="2730572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061E3A-77D3-4572-A223-5E43A1FB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8CDED5-E508-44BA-9D1E-58B007E4D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勘误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12CFD9-623D-432C-B8DE-6BE852421973}"/>
                  </a:ext>
                </a:extLst>
              </p:cNvPr>
              <p:cNvSpPr txBox="1"/>
              <p:nvPr/>
            </p:nvSpPr>
            <p:spPr>
              <a:xfrm>
                <a:off x="152400" y="1443409"/>
                <a:ext cx="4572000" cy="18862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12CFD9-623D-432C-B8DE-6BE85242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3409"/>
                <a:ext cx="4572000" cy="1886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DDCEE06-2E0B-4CB6-926E-28DD19E38C6C}"/>
              </a:ext>
            </a:extLst>
          </p:cNvPr>
          <p:cNvSpPr txBox="1"/>
          <p:nvPr/>
        </p:nvSpPr>
        <p:spPr>
          <a:xfrm>
            <a:off x="152400" y="3618353"/>
            <a:ext cx="86106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测试条件：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利兹线圈，减小线圈交流电阻的影响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有效磁路截面积（</a:t>
            </a:r>
            <a:r>
              <a:rPr lang="en-US" altLang="zh-CN" dirty="0"/>
              <a:t>mm2</a:t>
            </a:r>
            <a:r>
              <a:rPr lang="zh-CN" altLang="en-US" dirty="0"/>
              <a:t>）：</a:t>
            </a:r>
            <a:r>
              <a:rPr lang="en-US" altLang="zh-CN" dirty="0"/>
              <a:t>403.5057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有效磁路长度（</a:t>
            </a:r>
            <a:r>
              <a:rPr lang="en-US" altLang="zh-CN" dirty="0"/>
              <a:t>mm</a:t>
            </a:r>
            <a:r>
              <a:rPr lang="zh-CN" altLang="en-US" dirty="0"/>
              <a:t>）：</a:t>
            </a:r>
            <a:r>
              <a:rPr lang="en-US" altLang="zh-CN" dirty="0"/>
              <a:t>245.6454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</a:t>
            </a:r>
            <a:r>
              <a:rPr lang="en-US" altLang="zh-CN" dirty="0"/>
              <a:t>10</a:t>
            </a:r>
            <a:r>
              <a:rPr lang="zh-CN" altLang="en-US" dirty="0"/>
              <a:t>匝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722A4E-E752-4DD4-815F-C0A4AEECF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2475158" y="5556710"/>
            <a:ext cx="1288435" cy="12095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A4EC94-CD5F-4E2C-9146-FB3771556D5E}"/>
                  </a:ext>
                </a:extLst>
              </p:cNvPr>
              <p:cNvSpPr txBox="1"/>
              <p:nvPr/>
            </p:nvSpPr>
            <p:spPr>
              <a:xfrm>
                <a:off x="4819851" y="1066800"/>
                <a:ext cx="4324149" cy="305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成立前提：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不考虑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</m:oMath>
                </a14:m>
                <a:r>
                  <a:rPr lang="zh-CN" altLang="en-US" dirty="0"/>
                  <a:t>的交流电阻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在低频时，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</m:oMath>
                </a14:m>
                <a:r>
                  <a:rPr lang="zh-CN" altLang="en-US" dirty="0"/>
                  <a:t>，若测量错误，使得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，则会在低频算出极大的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未进行短路校准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测量精度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A4EC94-CD5F-4E2C-9146-FB3771556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51" y="1066800"/>
                <a:ext cx="4324149" cy="3055003"/>
              </a:xfrm>
              <a:prstGeom prst="rect">
                <a:avLst/>
              </a:prstGeom>
              <a:blipFill>
                <a:blip r:embed="rId4"/>
                <a:stretch>
                  <a:fillRect l="-1269" b="-2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5BDF982-B4F0-4ABA-B060-9E957225C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121803"/>
            <a:ext cx="67056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4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/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VG1</a:t>
                </a:r>
                <a:r>
                  <a:rPr lang="zh-CN" altLang="en-US" sz="1600" dirty="0"/>
                  <a:t>：激励电压信号，模拟磁单极子信号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VG2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VG4</a:t>
                </a:r>
                <a:r>
                  <a:rPr lang="zh-CN" altLang="en-US" sz="1600" dirty="0"/>
                  <a:t>：开关激励信号，交替开启，轮流接入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AM1</a:t>
                </a:r>
                <a:r>
                  <a:rPr lang="zh-CN" altLang="en-US" sz="1600" dirty="0"/>
                  <a:t>：输出电流（磁场）信号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SW1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SW2</a:t>
                </a:r>
                <a:r>
                  <a:rPr lang="zh-CN" altLang="en-US" sz="1600" dirty="0"/>
                  <a:t>：压控开关（要求使用非理想的开关，要有一定的导通电阻，避免震荡）</a:t>
                </a:r>
                <a:endParaRPr lang="en-US" altLang="zh-CN" sz="1600" dirty="0"/>
              </a:p>
              <a:p>
                <a:pPr>
                  <a:lnSpc>
                    <a:spcPct val="120000"/>
                  </a:lnSpc>
                </a:pP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b="1" dirty="0"/>
                  <a:t>微分方程组</a:t>
                </a: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</m:oMath>
                </a14:m>
                <a:r>
                  <a:rPr lang="en-US" altLang="zh-CN" sz="1600" b="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7E5B59-44F8-43D4-A397-EDDA298D0D7F}"/>
              </a:ext>
            </a:extLst>
          </p:cNvPr>
          <p:cNvSpPr txBox="1"/>
          <p:nvPr/>
        </p:nvSpPr>
        <p:spPr>
          <a:xfrm>
            <a:off x="10287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D3C38C-F416-4F21-A16F-796AEC5D737E}"/>
              </a:ext>
            </a:extLst>
          </p:cNvPr>
          <p:cNvSpPr txBox="1"/>
          <p:nvPr/>
        </p:nvSpPr>
        <p:spPr>
          <a:xfrm>
            <a:off x="2993468" y="19812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B2D94A-88AF-4562-8310-D9A58433DEB4}"/>
              </a:ext>
            </a:extLst>
          </p:cNvPr>
          <p:cNvSpPr txBox="1"/>
          <p:nvPr/>
        </p:nvSpPr>
        <p:spPr>
          <a:xfrm>
            <a:off x="1028700" y="469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11026-D74A-4BF0-AC97-07E92FD2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3" y="1245260"/>
            <a:ext cx="4191000" cy="5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9B5C49-0A1B-49BC-9446-8BC7996D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68040"/>
            <a:ext cx="4275000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8FD99-50E5-4DD2-B58E-A5DF8110CD04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381000" y="25162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762000" y="5038727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37B849-1C8D-43E9-84E2-7EF9E4D9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02" y="3368040"/>
            <a:ext cx="4274998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5A1172-72C7-4EF0-BA9E-B28794C1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9262"/>
            <a:ext cx="7391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3D61BA-E288-449C-A034-6910627F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1" y="3263375"/>
            <a:ext cx="4274999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533400" y="220674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 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898849" y="5876926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8915E5-954B-462F-88DC-DAC9EB131479}"/>
              </a:ext>
            </a:extLst>
          </p:cNvPr>
          <p:cNvSpPr txBox="1"/>
          <p:nvPr/>
        </p:nvSpPr>
        <p:spPr>
          <a:xfrm>
            <a:off x="608338" y="1178872"/>
            <a:ext cx="3735318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轮流接入，切换周期</a:t>
            </a:r>
            <a:r>
              <a:rPr lang="en-US" altLang="zh-CN" dirty="0"/>
              <a:t>1us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1EC81D-7279-4DCB-81D6-86D2402D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3375"/>
            <a:ext cx="427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3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AC9E123-571D-45E3-BE51-9135404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8" y="2336514"/>
            <a:ext cx="24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6BFE7-9D46-4579-A179-015F4DCB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8" y="2244975"/>
            <a:ext cx="2399999" cy="180000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16F30BD-A3D1-447C-84B4-6886EAD968FB}"/>
              </a:ext>
            </a:extLst>
          </p:cNvPr>
          <p:cNvSpPr/>
          <p:nvPr/>
        </p:nvSpPr>
        <p:spPr>
          <a:xfrm>
            <a:off x="2590197" y="2960100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2E4BE-2EC2-49F3-AC9A-EDC6D7759004}"/>
              </a:ext>
            </a:extLst>
          </p:cNvPr>
          <p:cNvSpPr txBox="1"/>
          <p:nvPr/>
        </p:nvSpPr>
        <p:spPr>
          <a:xfrm>
            <a:off x="3009598" y="2624111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信号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C3D1DD-33AC-4A68-8251-6CB8529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D3FDC-5448-4495-B5A8-014612CE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代入磁单极子信号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/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开关切换电路响应，封装成函数，注意由于是时域仿真，交流电阻仿真困难，先不予考虑，仅考虑直流电阻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𝑠𝑤𝑖𝑡𝑐h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blipFill>
                <a:blip r:embed="rId4"/>
                <a:stretch>
                  <a:fillRect l="-616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7D84FBF-CA28-4B83-9AE7-2AAD15D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" y="4067400"/>
            <a:ext cx="2400000" cy="18000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8C5D106-354E-44F9-84F0-799DB438B486}"/>
              </a:ext>
            </a:extLst>
          </p:cNvPr>
          <p:cNvSpPr/>
          <p:nvPr/>
        </p:nvSpPr>
        <p:spPr>
          <a:xfrm>
            <a:off x="2590197" y="4708525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A94E8B-14BC-4561-A2A0-129C540A084F}"/>
              </a:ext>
            </a:extLst>
          </p:cNvPr>
          <p:cNvSpPr txBox="1"/>
          <p:nvPr/>
        </p:nvSpPr>
        <p:spPr>
          <a:xfrm>
            <a:off x="3009598" y="4339193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噪声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03A7155-A3EA-4E66-8272-C31A2E9CC214}"/>
              </a:ext>
            </a:extLst>
          </p:cNvPr>
          <p:cNvSpPr/>
          <p:nvPr/>
        </p:nvSpPr>
        <p:spPr>
          <a:xfrm>
            <a:off x="2590197" y="6005714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C2C665-7227-44A5-B36E-7D5859E75CCF}"/>
              </a:ext>
            </a:extLst>
          </p:cNvPr>
          <p:cNvSpPr txBox="1"/>
          <p:nvPr/>
        </p:nvSpPr>
        <p:spPr>
          <a:xfrm>
            <a:off x="3009598" y="571500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SNR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A3BC11-85A7-4638-99FB-9BA747B09DD5}"/>
              </a:ext>
            </a:extLst>
          </p:cNvPr>
          <p:cNvSpPr txBox="1"/>
          <p:nvPr/>
        </p:nvSpPr>
        <p:spPr>
          <a:xfrm>
            <a:off x="1028398" y="605354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61.45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5D2839-D090-45EF-8C42-DB74C8CA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5457"/>
            <a:ext cx="2400000" cy="18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975B5C1-B08A-4424-A2CE-F5AE86A69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457"/>
            <a:ext cx="2400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205172-17D6-40E2-A39B-9F9F5042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25" y="177473"/>
            <a:ext cx="4330169" cy="32476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FB5AA16-B411-4C2D-83E5-26F9CCE80716}"/>
              </a:ext>
            </a:extLst>
          </p:cNvPr>
          <p:cNvSpPr txBox="1"/>
          <p:nvPr/>
        </p:nvSpPr>
        <p:spPr>
          <a:xfrm>
            <a:off x="5162400" y="6084332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80.37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B9CA9B-E6EE-488E-86CC-40A48CBB67A5}"/>
              </a:ext>
            </a:extLst>
          </p:cNvPr>
          <p:cNvSpPr txBox="1"/>
          <p:nvPr/>
        </p:nvSpPr>
        <p:spPr>
          <a:xfrm>
            <a:off x="7600950" y="607701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66.15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FA93D18-42D6-455C-8E0A-8F2117AB7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98" y="4154400"/>
            <a:ext cx="2400000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2368607-252E-4FF2-8371-114207CD2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500" y="3705955"/>
            <a:ext cx="4202726" cy="31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CD6F3E-F8A9-4C62-8F36-5904469F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177300-78D6-4714-A79D-1F8910221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测量精度估计</a:t>
            </a:r>
          </a:p>
        </p:txBody>
      </p:sp>
    </p:spTree>
    <p:extLst>
      <p:ext uri="{BB962C8B-B14F-4D97-AF65-F5344CB8AC3E}">
        <p14:creationId xmlns:p14="http://schemas.microsoft.com/office/powerpoint/2010/main" val="349930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0.082509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731024</TotalTime>
  <Words>3500</Words>
  <Application>Microsoft Office PowerPoint</Application>
  <PresentationFormat>全屏显示(4:3)</PresentationFormat>
  <Paragraphs>887</Paragraphs>
  <Slides>53</Slides>
  <Notes>11</Notes>
  <HiddenSlides>8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3" baseType="lpstr">
      <vt:lpstr>等线</vt:lpstr>
      <vt:lpstr>等线 Light</vt:lpstr>
      <vt:lpstr>黑体</vt:lpstr>
      <vt:lpstr>华文楷体</vt:lpstr>
      <vt:lpstr>楷体</vt:lpstr>
      <vt:lpstr>Arial</vt:lpstr>
      <vt:lpstr>Cambria Math</vt:lpstr>
      <vt:lpstr>Times New Roman</vt:lpstr>
      <vt:lpstr>Wingdings</vt:lpstr>
      <vt:lpstr>Office 主题​​</vt:lpstr>
      <vt:lpstr>磁芯线圈测试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灵敏度优化结果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8760</cp:revision>
  <cp:lastPrinted>2023-09-04T07:35:07Z</cp:lastPrinted>
  <dcterms:created xsi:type="dcterms:W3CDTF">1601-01-01T00:00:00Z</dcterms:created>
  <dcterms:modified xsi:type="dcterms:W3CDTF">2026-01-06T07:53:48Z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