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393" r:id="rId5"/>
    <p:sldId id="351" r:id="rId6"/>
    <p:sldId id="389" r:id="rId7"/>
    <p:sldId id="390" r:id="rId8"/>
    <p:sldId id="386" r:id="rId9"/>
    <p:sldId id="388" r:id="rId10"/>
    <p:sldId id="395" r:id="rId11"/>
    <p:sldId id="398" r:id="rId12"/>
    <p:sldId id="399" r:id="rId13"/>
    <p:sldId id="394" r:id="rId14"/>
    <p:sldId id="387" r:id="rId15"/>
    <p:sldId id="396" r:id="rId16"/>
    <p:sldId id="397"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47034615" name="Eris"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15" d="100"/>
          <a:sy n="115" d="100"/>
        </p:scale>
        <p:origin x="462" y="96"/>
      </p:cViewPr>
      <p:guideLst>
        <p:guide orient="horz" pos="2160"/>
        <p:guide pos="3839"/>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7.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Today, I will present my work on improving the ECAL energy resolution using machine learning.</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application of an MLP to the ECAL energy reconstruction resulted in an approximate 9% improvement in energy resolution. However, the energy linearity did not exhibit a similar enhancement. In the next step, we aim to improve the energy linearity. To achieve this, we plan to extend the training energy range to 80 GeV.</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 the motivation is to improve the ECAL energy resolution using an MLP.</a:t>
            </a:r>
            <a:endParaRPr lang="en-US" altLang="zh-CN"/>
          </a:p>
          <a:p>
            <a:endParaRPr lang="en-US" altLang="zh-CN"/>
          </a:p>
          <a:p>
            <a:r>
              <a:rPr lang="en-US" altLang="zh-CN"/>
              <a:t>Here is my strategy: I take the layer-wise energies as inputs and train the model to predict the true particle energy. In the end, I compare the MLP's resolution and linearity with the standard energy-sum method to see the improvement.</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slide shows the MLP we use for ECAL energy reconstruction.</a:t>
            </a:r>
            <a:endParaRPr lang="en-US" altLang="zh-CN"/>
          </a:p>
          <a:p>
            <a:endParaRPr lang="en-US" altLang="zh-CN"/>
          </a:p>
          <a:p>
            <a:r>
              <a:rPr lang="en-US" altLang="zh-CN"/>
              <a:t>As inputs, we use the energy deposited in each ECAL layer, the number of hits per layer, the energy per hit, and also the total deposited energy.</a:t>
            </a:r>
            <a:endParaRPr lang="en-US" altLang="zh-CN"/>
          </a:p>
          <a:p>
            <a:r>
              <a:rPr lang="en-US" altLang="zh-CN"/>
              <a:t>These inputs describe how the electromagnetic shower develops along the detector.</a:t>
            </a:r>
            <a:endParaRPr lang="en-US" altLang="zh-CN"/>
          </a:p>
          <a:p>
            <a:endParaRPr lang="en-US" altLang="zh-CN"/>
          </a:p>
          <a:p>
            <a:r>
              <a:rPr lang="en-US" altLang="zh-CN"/>
              <a:t>The model is trained on Monte Carlo samples from 1 to 35 GeV, with about 120,000 events</a:t>
            </a:r>
            <a:r>
              <a:rPr lang="zh-CN" altLang="en-US"/>
              <a:t>，</a:t>
            </a:r>
            <a:r>
              <a:rPr lang="en-US" altLang="zh-CN"/>
              <a:t>which were divided into training, validation, and test sets.</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During training, we monitor the loss and the relative error using train data and validation data.</a:t>
            </a:r>
            <a:endParaRPr lang="en-US" altLang="zh-CN"/>
          </a:p>
          <a:p>
            <a:r>
              <a:rPr lang="en-US" altLang="zh-CN"/>
              <a:t>Both of them decrease and become stable as the epochs increase, which indicates that the training is finished.</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used the test data to check the model. You can see from the graph that the regression accuracy is 0.2</a:t>
            </a:r>
            <a:r>
              <a:rPr lang="zh-CN" altLang="en-US"/>
              <a:t>。</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you can see here, the MLP model gives much better energy resolution than the baseline, which I labeled as 'truth'. If you look at the bottom panel,we see a consistent improvement of about 5% across discrete energy points. Overall, this gives us a total resolution boost of 9%.</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contrast to the resolution, no comparable enhancement was observed in the energy linearity.</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9.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152" y="241408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CEPC ECAL Energy </a:t>
            </a:r>
            <a:r>
              <a:rPr lang="en-US" altLang="zh-CN" sz="5400" dirty="0">
                <a:solidFill>
                  <a:schemeClr val="bg1"/>
                </a:solidFill>
                <a:latin typeface="微软雅黑" panose="020B0503020204020204" pitchFamily="34" charset="-122"/>
                <a:ea typeface="微软雅黑" panose="020B0503020204020204" pitchFamily="34" charset="-122"/>
              </a:rPr>
              <a:t>Resolution </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2025.12.29</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84302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李想</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p>
            <a:fld id="{DECEAADD-04E7-4E9A-9769-230A8A5E70EE}" type="slidenum">
              <a:rPr lang="zh-CN" altLang="en-US" smtClean="0"/>
            </a:fld>
            <a:endParaRPr lang="zh-CN" altLang="en-US"/>
          </a:p>
        </p:txBody>
      </p:sp>
      <p:sp>
        <p:nvSpPr>
          <p:cNvPr id="22" name="页脚占位符 21"/>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pic>
        <p:nvPicPr>
          <p:cNvPr id="2" name="图片 1"/>
          <p:cNvPicPr>
            <a:picLocks noChangeAspect="1"/>
          </p:cNvPicPr>
          <p:nvPr/>
        </p:nvPicPr>
        <p:blipFill>
          <a:blip r:embed="rId3"/>
          <a:stretch>
            <a:fillRect/>
          </a:stretch>
        </p:blipFill>
        <p:spPr>
          <a:xfrm>
            <a:off x="257175" y="1667510"/>
            <a:ext cx="8231505" cy="4138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4"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6" name="文本框 5"/>
          <p:cNvSpPr txBox="1"/>
          <p:nvPr/>
        </p:nvSpPr>
        <p:spPr>
          <a:xfrm>
            <a:off x="725805" y="876300"/>
            <a:ext cx="8303895" cy="953135"/>
          </a:xfrm>
          <a:prstGeom prst="rect">
            <a:avLst/>
          </a:prstGeom>
          <a:noFill/>
        </p:spPr>
        <p:txBody>
          <a:bodyPr wrap="square" rtlCol="0">
            <a:spAutoFit/>
          </a:bodyPr>
          <a:p>
            <a:r>
              <a:rPr lang="en-US" altLang="zh-CN" sz="3200">
                <a:solidFill>
                  <a:schemeClr val="bg1"/>
                </a:solidFill>
              </a:rPr>
              <a:t> Summ</a:t>
            </a:r>
            <a:r>
              <a:rPr lang="en-US" altLang="zh-CN" sz="3200">
                <a:solidFill>
                  <a:schemeClr val="bg1"/>
                </a:solidFill>
              </a:rPr>
              <a:t>ary</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7" name="灯片编号占位符 6"/>
          <p:cNvSpPr>
            <a:spLocks noGrp="1"/>
          </p:cNvSpPr>
          <p:nvPr>
            <p:ph type="sldNum" sz="quarter" idx="12"/>
          </p:nvPr>
        </p:nvSpPr>
        <p:spPr/>
        <p:txBody>
          <a:bodyPr/>
          <a:p>
            <a:fld id="{DECEAADD-04E7-4E9A-9769-230A8A5E70EE}" type="slidenum">
              <a:rPr lang="zh-CN" altLang="en-US" smtClean="0"/>
            </a:fld>
            <a:endParaRPr lang="zh-CN" altLang="en-US"/>
          </a:p>
        </p:txBody>
      </p:sp>
      <p:sp>
        <p:nvSpPr>
          <p:cNvPr id="10" name="页脚占位符 9"/>
          <p:cNvSpPr>
            <a:spLocks noGrp="1"/>
          </p:cNvSpPr>
          <p:nvPr>
            <p:ph type="ftr" sz="quarter" idx="11"/>
          </p:nvPr>
        </p:nvSpPr>
        <p:spPr/>
        <p:txBody>
          <a:bodyPr/>
          <a:p>
            <a:endParaRPr lang="zh-CN" altLang="en-US"/>
          </a:p>
        </p:txBody>
      </p:sp>
      <p:sp>
        <p:nvSpPr>
          <p:cNvPr id="11" name="文本框 10"/>
          <p:cNvSpPr txBox="1"/>
          <p:nvPr/>
        </p:nvSpPr>
        <p:spPr>
          <a:xfrm>
            <a:off x="725805" y="1492885"/>
            <a:ext cx="10175240" cy="2084070"/>
          </a:xfrm>
          <a:prstGeom prst="rect">
            <a:avLst/>
          </a:prstGeom>
          <a:noFill/>
        </p:spPr>
        <p:txBody>
          <a:bodyPr wrap="square" rtlCol="0" anchor="t">
            <a:spAutoFit/>
          </a:bodyPr>
          <a:p>
            <a:pPr marL="285750" indent="-285750">
              <a:lnSpc>
                <a:spcPct val="240000"/>
              </a:lnSpc>
              <a:buFont typeface="Arial" panose="020B0604020202020204" pitchFamily="34" charset="0"/>
              <a:buChar char="•"/>
            </a:pPr>
            <a:r>
              <a:rPr lang="en-US" altLang="zh-CN">
                <a:solidFill>
                  <a:schemeClr val="bg1"/>
                </a:solidFill>
              </a:rPr>
              <a:t>Energy Resolution: Improved by ~9% using the MLP.</a:t>
            </a:r>
            <a:endParaRPr lang="en-US" altLang="zh-CN">
              <a:solidFill>
                <a:schemeClr val="bg1"/>
              </a:solidFill>
            </a:endParaRPr>
          </a:p>
          <a:p>
            <a:pPr marL="285750" indent="-285750">
              <a:lnSpc>
                <a:spcPct val="240000"/>
              </a:lnSpc>
              <a:buFont typeface="Arial" panose="020B0604020202020204" pitchFamily="34" charset="0"/>
              <a:buChar char="•"/>
            </a:pPr>
            <a:r>
              <a:rPr lang="en-US" altLang="zh-CN">
                <a:solidFill>
                  <a:schemeClr val="bg1"/>
                </a:solidFill>
              </a:rPr>
              <a:t>Energy Linearity: Did not show a similar improvement .</a:t>
            </a:r>
            <a:endParaRPr lang="en-US" altLang="zh-CN">
              <a:solidFill>
                <a:schemeClr val="bg1"/>
              </a:solidFill>
            </a:endParaRPr>
          </a:p>
          <a:p>
            <a:pPr marL="285750" indent="-285750">
              <a:lnSpc>
                <a:spcPct val="240000"/>
              </a:lnSpc>
              <a:buFont typeface="Arial" panose="020B0604020202020204" pitchFamily="34" charset="0"/>
              <a:buChar char="•"/>
            </a:pPr>
            <a:r>
              <a:rPr lang="en-US" altLang="zh-CN">
                <a:solidFill>
                  <a:srgbClr val="FFC000"/>
                </a:solidFill>
              </a:rPr>
              <a:t>Machine learning is capable of learning the physical process of particle shower development.</a:t>
            </a:r>
            <a:endParaRPr lang="en-US" altLang="zh-CN">
              <a:solidFill>
                <a:srgbClr val="FFC000"/>
              </a:solidFill>
            </a:endParaRPr>
          </a:p>
        </p:txBody>
      </p:sp>
      <p:sp>
        <p:nvSpPr>
          <p:cNvPr id="13" name="文本框 12"/>
          <p:cNvSpPr txBox="1"/>
          <p:nvPr/>
        </p:nvSpPr>
        <p:spPr>
          <a:xfrm>
            <a:off x="603250" y="3721735"/>
            <a:ext cx="8303895" cy="1445260"/>
          </a:xfrm>
          <a:prstGeom prst="rect">
            <a:avLst/>
          </a:prstGeom>
          <a:noFill/>
        </p:spPr>
        <p:txBody>
          <a:bodyPr wrap="square" rtlCol="0">
            <a:spAutoFit/>
          </a:bodyPr>
          <a:p>
            <a:r>
              <a:rPr lang="en-US" altLang="zh-CN" sz="3200">
                <a:solidFill>
                  <a:schemeClr val="bg1"/>
                </a:solidFill>
              </a:rPr>
              <a:t>Next step</a:t>
            </a:r>
            <a:endParaRPr lang="en-US" altLang="zh-CN" sz="3200">
              <a:solidFill>
                <a:schemeClr val="bg1"/>
              </a:solidFill>
            </a:endParaRPr>
          </a:p>
          <a:p>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14" name="文本框 13"/>
          <p:cNvSpPr txBox="1"/>
          <p:nvPr/>
        </p:nvSpPr>
        <p:spPr>
          <a:xfrm>
            <a:off x="603250" y="4288790"/>
            <a:ext cx="10175240" cy="1419860"/>
          </a:xfrm>
          <a:prstGeom prst="rect">
            <a:avLst/>
          </a:prstGeom>
          <a:noFill/>
        </p:spPr>
        <p:txBody>
          <a:bodyPr wrap="square" rtlCol="0" anchor="t">
            <a:spAutoFit/>
          </a:bodyPr>
          <a:p>
            <a:pPr marL="285750" indent="-285750">
              <a:lnSpc>
                <a:spcPct val="240000"/>
              </a:lnSpc>
              <a:buFont typeface="Arial" panose="020B0604020202020204" pitchFamily="34" charset="0"/>
              <a:buChar char="•"/>
            </a:pPr>
            <a:r>
              <a:rPr lang="en-US" altLang="zh-CN">
                <a:solidFill>
                  <a:schemeClr val="bg1"/>
                </a:solidFill>
              </a:rPr>
              <a:t>Improve Energy Linearity: Focus on addressing the linearity issue.</a:t>
            </a:r>
            <a:endParaRPr lang="en-US" altLang="zh-CN">
              <a:solidFill>
                <a:schemeClr val="bg1"/>
              </a:solidFill>
            </a:endParaRPr>
          </a:p>
          <a:p>
            <a:pPr marL="285750" indent="-285750">
              <a:lnSpc>
                <a:spcPct val="240000"/>
              </a:lnSpc>
              <a:buFont typeface="Arial" panose="020B0604020202020204" pitchFamily="34" charset="0"/>
              <a:buChar char="•"/>
            </a:pPr>
            <a:r>
              <a:rPr lang="en-US" altLang="zh-CN">
                <a:solidFill>
                  <a:schemeClr val="bg1"/>
                </a:solidFill>
              </a:rPr>
              <a:t>Model Optimization: Refine the model architecture and perform hyperparameter tuning.</a:t>
            </a: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pic>
        <p:nvPicPr>
          <p:cNvPr id="4" name="图片 3"/>
          <p:cNvPicPr>
            <a:picLocks noChangeAspect="1"/>
          </p:cNvPicPr>
          <p:nvPr/>
        </p:nvPicPr>
        <p:blipFill>
          <a:blip r:embed="rId3"/>
          <a:stretch>
            <a:fillRect/>
          </a:stretch>
        </p:blipFill>
        <p:spPr>
          <a:xfrm>
            <a:off x="421005" y="1613535"/>
            <a:ext cx="10772775" cy="4025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pic>
        <p:nvPicPr>
          <p:cNvPr id="2" name="图片 1"/>
          <p:cNvPicPr>
            <a:picLocks noChangeAspect="1"/>
          </p:cNvPicPr>
          <p:nvPr/>
        </p:nvPicPr>
        <p:blipFill>
          <a:blip r:embed="rId3"/>
          <a:stretch>
            <a:fillRect/>
          </a:stretch>
        </p:blipFill>
        <p:spPr>
          <a:xfrm>
            <a:off x="751205" y="1127760"/>
            <a:ext cx="4115435" cy="5366385"/>
          </a:xfrm>
          <a:prstGeom prst="rect">
            <a:avLst/>
          </a:prstGeom>
        </p:spPr>
      </p:pic>
      <p:pic>
        <p:nvPicPr>
          <p:cNvPr id="5" name="图片 4"/>
          <p:cNvPicPr>
            <a:picLocks noChangeAspect="1"/>
          </p:cNvPicPr>
          <p:nvPr/>
        </p:nvPicPr>
        <p:blipFill>
          <a:blip r:embed="rId4"/>
          <a:stretch>
            <a:fillRect/>
          </a:stretch>
        </p:blipFill>
        <p:spPr>
          <a:xfrm>
            <a:off x="6480810" y="1127760"/>
            <a:ext cx="4150995" cy="5412105"/>
          </a:xfrm>
          <a:prstGeom prst="rect">
            <a:avLst/>
          </a:prstGeom>
        </p:spPr>
      </p:pic>
      <p:sp>
        <p:nvSpPr>
          <p:cNvPr id="6" name="文本框 5"/>
          <p:cNvSpPr txBox="1"/>
          <p:nvPr/>
        </p:nvSpPr>
        <p:spPr>
          <a:xfrm>
            <a:off x="3048000" y="426085"/>
            <a:ext cx="6096000" cy="368300"/>
          </a:xfrm>
          <a:prstGeom prst="rect">
            <a:avLst/>
          </a:prstGeom>
          <a:noFill/>
        </p:spPr>
        <p:txBody>
          <a:bodyPr wrap="square" rtlCol="0" anchor="t">
            <a:spAutoFit/>
          </a:bodyPr>
          <a:p>
            <a:r>
              <a:rPr lang="en-US" altLang="zh-CN">
                <a:solidFill>
                  <a:schemeClr val="accent2"/>
                </a:solidFill>
              </a:rPr>
              <a:t>[256,128,64]</a:t>
            </a:r>
            <a:endParaRPr lang="en-US" altLang="zh-CN">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back up</a:t>
            </a:r>
            <a:endParaRPr lang="en-US" altLang="zh-CN" sz="3200">
              <a:solidFill>
                <a:schemeClr val="bg1"/>
              </a:solidFill>
              <a:ea typeface="微软雅黑" panose="020B0503020204020204" pitchFamily="34" charset="-122"/>
              <a:cs typeface="+mn-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文本框 4"/>
          <p:cNvSpPr txBox="1"/>
          <p:nvPr/>
        </p:nvSpPr>
        <p:spPr>
          <a:xfrm>
            <a:off x="405765" y="708660"/>
            <a:ext cx="11364595" cy="5617845"/>
          </a:xfrm>
          <a:prstGeom prst="rect">
            <a:avLst/>
          </a:prstGeom>
          <a:noFill/>
        </p:spPr>
        <p:txBody>
          <a:bodyPr wrap="square" rtlCol="0">
            <a:noAutofit/>
          </a:bodyPr>
          <a:lstStyle/>
          <a:p>
            <a:pPr>
              <a:lnSpc>
                <a:spcPct val="140000"/>
              </a:lnSpc>
            </a:pPr>
            <a:r>
              <a:rPr lang="en-US" altLang="zh-CN" sz="4000">
                <a:solidFill>
                  <a:schemeClr val="bg1"/>
                </a:solidFill>
              </a:rPr>
              <a:t>motivation</a:t>
            </a:r>
            <a:r>
              <a:rPr lang="zh-CN" altLang="en-US" sz="4000">
                <a:solidFill>
                  <a:schemeClr val="bg1"/>
                </a:solidFill>
              </a:rPr>
              <a:t>：</a:t>
            </a:r>
            <a:endParaRPr lang="zh-CN" altLang="en-US" sz="40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Attempt to improve the ECAL energy resolution using an MLP</a:t>
            </a:r>
            <a:endParaRPr lang="en-US" altLang="zh-CN" sz="2400">
              <a:solidFill>
                <a:schemeClr val="bg1"/>
              </a:solidFill>
            </a:endParaRPr>
          </a:p>
          <a:p>
            <a:pPr indent="0">
              <a:lnSpc>
                <a:spcPct val="140000"/>
              </a:lnSpc>
              <a:buFont typeface="Wingdings" panose="05000000000000000000" charset="0"/>
              <a:buNone/>
            </a:pPr>
            <a:endParaRPr lang="en-US" altLang="zh-CN" sz="2400">
              <a:solidFill>
                <a:schemeClr val="bg1"/>
              </a:solidFill>
            </a:endParaRPr>
          </a:p>
          <a:p>
            <a:pPr indent="0">
              <a:lnSpc>
                <a:spcPct val="140000"/>
              </a:lnSpc>
              <a:buFont typeface="Wingdings" panose="05000000000000000000" charset="0"/>
              <a:buNone/>
            </a:pPr>
            <a:r>
              <a:rPr lang="en-US" altLang="zh-CN" sz="4000">
                <a:solidFill>
                  <a:schemeClr val="bg1"/>
                </a:solidFill>
              </a:rPr>
              <a:t>strategy:</a:t>
            </a:r>
            <a:endParaRPr lang="en-US" altLang="zh-CN" sz="40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Use the layer-wise energy feature as inputs;</a:t>
            </a:r>
            <a:endParaRPr lang="en-US" altLang="zh-CN" sz="24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Train an MLP to directly regress the true particle energy;</a:t>
            </a:r>
            <a:endParaRPr lang="en-US" altLang="zh-CN" sz="2400">
              <a:solidFill>
                <a:schemeClr val="bg1"/>
              </a:solidFill>
            </a:endParaRPr>
          </a:p>
          <a:p>
            <a:pPr marL="571500" indent="-571500">
              <a:lnSpc>
                <a:spcPct val="140000"/>
              </a:lnSpc>
              <a:buFont typeface="Wingdings" panose="05000000000000000000" charset="0"/>
              <a:buChar char="Ø"/>
            </a:pPr>
            <a:r>
              <a:rPr lang="en-US" altLang="zh-CN" sz="2400">
                <a:solidFill>
                  <a:schemeClr val="bg1"/>
                </a:solidFill>
              </a:rPr>
              <a:t>Evaluate the performance in terms of </a:t>
            </a:r>
            <a:r>
              <a:rPr lang="en-US" altLang="zh-CN" sz="2400">
                <a:solidFill>
                  <a:srgbClr val="FF0000"/>
                </a:solidFill>
              </a:rPr>
              <a:t>energy resolution and linearity</a:t>
            </a:r>
            <a:r>
              <a:rPr lang="en-US" altLang="zh-CN" sz="2400">
                <a:solidFill>
                  <a:schemeClr val="bg1"/>
                </a:solidFill>
              </a:rPr>
              <a:t>, and compare with the standard energy-sum method.</a:t>
            </a:r>
            <a:endParaRPr lang="en-US" altLang="zh-CN"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6" name="文本框 5"/>
          <p:cNvSpPr txBox="1"/>
          <p:nvPr/>
        </p:nvSpPr>
        <p:spPr>
          <a:xfrm>
            <a:off x="687070" y="548958"/>
            <a:ext cx="5080000" cy="583565"/>
          </a:xfrm>
          <a:prstGeom prst="rect">
            <a:avLst/>
          </a:prstGeom>
        </p:spPr>
        <p:txBody>
          <a:bodyPr>
            <a:spAutoFit/>
          </a:bodyPr>
          <a:p>
            <a:pPr marL="0" indent="0">
              <a:spcBef>
                <a:spcPct val="0"/>
              </a:spcBef>
              <a:spcAft>
                <a:spcPct val="0"/>
              </a:spcAft>
            </a:pPr>
            <a:r>
              <a:rPr lang="en-US" altLang="zh-CN" sz="3200" b="0" i="0">
                <a:solidFill>
                  <a:schemeClr val="bg1"/>
                </a:solidFill>
                <a:ea typeface="微软雅黑" panose="020B0503020204020204" pitchFamily="34" charset="-122"/>
                <a:cs typeface="+mn-lt"/>
              </a:rPr>
              <a:t>M(ulti) L(ayer) P(erceptron)</a:t>
            </a:r>
            <a:endParaRPr lang="en-US" altLang="zh-CN" sz="3200" b="0" i="0">
              <a:solidFill>
                <a:schemeClr val="bg1"/>
              </a:solidFill>
              <a:ea typeface="微软雅黑" panose="020B0503020204020204" pitchFamily="34" charset="-122"/>
              <a:cs typeface="+mn-lt"/>
            </a:endParaRPr>
          </a:p>
        </p:txBody>
      </p:sp>
      <p:pic>
        <p:nvPicPr>
          <p:cNvPr id="7" name="图片 6"/>
          <p:cNvPicPr>
            <a:picLocks noChangeAspect="1"/>
          </p:cNvPicPr>
          <p:nvPr/>
        </p:nvPicPr>
        <p:blipFill>
          <a:blip r:embed="rId3"/>
          <a:stretch>
            <a:fillRect/>
          </a:stretch>
        </p:blipFill>
        <p:spPr>
          <a:xfrm>
            <a:off x="934720" y="1573530"/>
            <a:ext cx="4584700" cy="4304030"/>
          </a:xfrm>
          <a:prstGeom prst="rect">
            <a:avLst/>
          </a:prstGeom>
        </p:spPr>
      </p:pic>
      <p:sp>
        <p:nvSpPr>
          <p:cNvPr id="9" name="文本框 8"/>
          <p:cNvSpPr txBox="1"/>
          <p:nvPr/>
        </p:nvSpPr>
        <p:spPr>
          <a:xfrm>
            <a:off x="6003290" y="1132840"/>
            <a:ext cx="6028055" cy="6262370"/>
          </a:xfrm>
          <a:prstGeom prst="rect">
            <a:avLst/>
          </a:prstGeom>
          <a:noFill/>
        </p:spPr>
        <p:txBody>
          <a:bodyPr wrap="square" rtlCol="0">
            <a:spAutoFit/>
          </a:bodyPr>
          <a:p>
            <a:r>
              <a:rPr lang="en-US" altLang="zh-CN">
                <a:solidFill>
                  <a:schemeClr val="bg1"/>
                </a:solidFill>
              </a:rPr>
              <a:t>Input:</a:t>
            </a:r>
            <a:endParaRPr lang="en-US" altLang="zh-CN">
              <a:solidFill>
                <a:schemeClr val="bg1"/>
              </a:solidFill>
            </a:endParaRPr>
          </a:p>
          <a:p>
            <a:endParaRPr lang="en-US" altLang="zh-CN">
              <a:solidFill>
                <a:schemeClr val="bg1"/>
              </a:solidFill>
            </a:endParaRPr>
          </a:p>
          <a:p>
            <a:r>
              <a:rPr lang="en-US" altLang="zh-CN">
                <a:solidFill>
                  <a:schemeClr val="bg1"/>
                </a:solidFill>
              </a:rPr>
              <a:t>Energy(E) of per layer(32)</a:t>
            </a:r>
            <a:endParaRPr lang="en-US" altLang="zh-CN">
              <a:solidFill>
                <a:schemeClr val="bg1"/>
              </a:solidFill>
            </a:endParaRPr>
          </a:p>
          <a:p>
            <a:r>
              <a:rPr lang="en-US" altLang="zh-CN">
                <a:solidFill>
                  <a:schemeClr val="bg1"/>
                </a:solidFill>
              </a:rPr>
              <a:t>Hit_no(N) of per layer(32)</a:t>
            </a:r>
            <a:endParaRPr lang="en-US" altLang="zh-CN">
              <a:solidFill>
                <a:schemeClr val="bg1"/>
              </a:solidFill>
            </a:endParaRPr>
          </a:p>
          <a:p>
            <a:r>
              <a:rPr lang="en-US" altLang="zh-CN">
                <a:solidFill>
                  <a:schemeClr val="bg1"/>
                </a:solidFill>
              </a:rPr>
              <a:t>E/N of perlayer(32)</a:t>
            </a:r>
            <a:endParaRPr lang="en-US" altLang="zh-CN">
              <a:solidFill>
                <a:schemeClr val="bg1"/>
              </a:solidFill>
            </a:endParaRPr>
          </a:p>
          <a:p>
            <a:r>
              <a:rPr lang="en-US" altLang="zh-CN">
                <a:solidFill>
                  <a:schemeClr val="bg1"/>
                </a:solidFill>
              </a:rPr>
              <a:t>Total_deposited_energy(1)</a:t>
            </a:r>
            <a:endParaRPr lang="en-US" altLang="zh-CN">
              <a:solidFill>
                <a:schemeClr val="bg1"/>
              </a:solidFill>
            </a:endParaRPr>
          </a:p>
          <a:p>
            <a:endParaRPr lang="en-US" altLang="zh-CN">
              <a:solidFill>
                <a:schemeClr val="bg1"/>
              </a:solidFill>
            </a:endParaRPr>
          </a:p>
          <a:p>
            <a:r>
              <a:rPr lang="en-US" altLang="zh-CN">
                <a:solidFill>
                  <a:schemeClr val="bg1"/>
                </a:solidFill>
              </a:rPr>
              <a:t>Output:</a:t>
            </a:r>
            <a:endParaRPr lang="en-US" altLang="zh-CN">
              <a:solidFill>
                <a:schemeClr val="bg1"/>
              </a:solidFill>
            </a:endParaRPr>
          </a:p>
          <a:p>
            <a:endParaRPr lang="en-US" altLang="zh-CN">
              <a:solidFill>
                <a:schemeClr val="bg1"/>
              </a:solidFill>
            </a:endParaRPr>
          </a:p>
          <a:p>
            <a:r>
              <a:rPr lang="en-US" altLang="zh-CN">
                <a:solidFill>
                  <a:schemeClr val="bg1"/>
                </a:solidFill>
              </a:rPr>
              <a:t>Predicted Energy</a:t>
            </a:r>
            <a:endParaRPr lang="en-US" altLang="zh-CN">
              <a:solidFill>
                <a:schemeClr val="bg1"/>
              </a:solidFill>
            </a:endParaRPr>
          </a:p>
          <a:p>
            <a:endParaRPr lang="en-US" altLang="zh-CN">
              <a:solidFill>
                <a:schemeClr val="bg1"/>
              </a:solidFill>
            </a:endParaRPr>
          </a:p>
          <a:p>
            <a:r>
              <a:rPr lang="en-US" altLang="zh-CN">
                <a:solidFill>
                  <a:schemeClr val="bg1"/>
                </a:solidFill>
              </a:rPr>
              <a:t>Data:</a:t>
            </a:r>
            <a:endParaRPr lang="en-US" altLang="zh-CN">
              <a:solidFill>
                <a:schemeClr val="bg1"/>
              </a:solidFill>
            </a:endParaRPr>
          </a:p>
          <a:p>
            <a:endParaRPr lang="en-US" altLang="zh-CN">
              <a:solidFill>
                <a:schemeClr val="bg1"/>
              </a:solidFill>
            </a:endParaRPr>
          </a:p>
          <a:p>
            <a:r>
              <a:rPr lang="en-US" altLang="zh-CN">
                <a:solidFill>
                  <a:schemeClr val="bg1"/>
                </a:solidFill>
              </a:rPr>
              <a:t>MC: 1-80GeV (120000)</a:t>
            </a:r>
            <a:endParaRPr lang="en-US" altLang="zh-CN">
              <a:solidFill>
                <a:schemeClr val="bg1"/>
              </a:solidFill>
            </a:endParaRPr>
          </a:p>
          <a:p>
            <a:endParaRPr lang="en-US" altLang="zh-CN">
              <a:solidFill>
                <a:schemeClr val="bg1"/>
              </a:solidFill>
            </a:endParaRPr>
          </a:p>
          <a:p>
            <a:pPr marL="228600" indent="0" latinLnBrk="1">
              <a:spcBef>
                <a:spcPts val="100"/>
              </a:spcBef>
              <a:spcAft>
                <a:spcPts val="100"/>
              </a:spcAft>
              <a:buFont typeface="Arial" panose="020B0604020202020204"/>
              <a:buChar char="•"/>
            </a:pPr>
            <a:r>
              <a:rPr lang="en-US" altLang="zh-CN">
                <a:solidFill>
                  <a:schemeClr val="bg1"/>
                </a:solidFill>
                <a:latin typeface="Consolas" panose="020B0609020204030204"/>
                <a:ea typeface="Consolas" panose="020B0609020204030204"/>
                <a:sym typeface="+mn-ea"/>
              </a:rPr>
              <a:t> train_frac = 0.7</a:t>
            </a:r>
            <a:endParaRPr lang="zh-CN" altLang="en-US" b="0" i="0">
              <a:solidFill>
                <a:schemeClr val="bg1"/>
              </a:solidFill>
              <a:latin typeface="Segoe WPC"/>
              <a:ea typeface="Segoe WPC"/>
            </a:endParaRPr>
          </a:p>
          <a:p>
            <a:pPr marL="228600" indent="0" latinLnBrk="1">
              <a:spcBef>
                <a:spcPts val="100"/>
              </a:spcBef>
              <a:spcAft>
                <a:spcPts val="100"/>
              </a:spcAft>
              <a:buFont typeface="Arial" panose="020B0604020202020204"/>
              <a:buChar char="•"/>
            </a:pPr>
            <a:r>
              <a:rPr lang="en-US" altLang="zh-CN">
                <a:solidFill>
                  <a:schemeClr val="bg1"/>
                </a:solidFill>
                <a:latin typeface="Consolas" panose="020B0609020204030204"/>
                <a:ea typeface="Consolas" panose="020B0609020204030204"/>
                <a:sym typeface="+mn-ea"/>
              </a:rPr>
              <a:t> val_frac = 0.15</a:t>
            </a:r>
            <a:endParaRPr lang="zh-CN" altLang="en-US" b="0" i="0">
              <a:solidFill>
                <a:schemeClr val="bg1"/>
              </a:solidFill>
              <a:latin typeface="Segoe WPC"/>
              <a:ea typeface="Segoe WPC"/>
            </a:endParaRPr>
          </a:p>
          <a:p>
            <a:pPr marL="228600" indent="0" latinLnBrk="1">
              <a:spcBef>
                <a:spcPts val="100"/>
              </a:spcBef>
              <a:spcAft>
                <a:spcPts val="100"/>
              </a:spcAft>
              <a:buFont typeface="Arial" panose="020B0604020202020204"/>
              <a:buChar char="•"/>
            </a:pPr>
            <a:r>
              <a:rPr lang="en-US" altLang="zh-CN">
                <a:solidFill>
                  <a:schemeClr val="bg1"/>
                </a:solidFill>
                <a:latin typeface="Consolas" panose="020B0609020204030204"/>
                <a:ea typeface="Consolas" panose="020B0609020204030204"/>
                <a:sym typeface="+mn-ea"/>
              </a:rPr>
              <a:t> test_frac = 0.15</a:t>
            </a:r>
            <a:endParaRPr lang="en-US" altLang="zh-CN" b="0" i="0">
              <a:solidFill>
                <a:schemeClr val="bg1"/>
              </a:solidFill>
              <a:latin typeface="Consolas" panose="020B0609020204030204"/>
              <a:ea typeface="Consolas" panose="020B0609020204030204"/>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solidFill>
                <a:schemeClr val="bg1"/>
              </a:solidFill>
            </a:endParaRPr>
          </a:p>
        </p:txBody>
      </p:sp>
      <p:sp>
        <p:nvSpPr>
          <p:cNvPr id="2" name="文本框 1"/>
          <p:cNvSpPr txBox="1"/>
          <p:nvPr/>
        </p:nvSpPr>
        <p:spPr>
          <a:xfrm>
            <a:off x="2030095" y="1877060"/>
            <a:ext cx="2569845" cy="273685"/>
          </a:xfrm>
          <a:prstGeom prst="rect">
            <a:avLst/>
          </a:prstGeom>
        </p:spPr>
        <p:txBody>
          <a:bodyPr wrap="square">
            <a:spAutoFit/>
          </a:bodyPr>
          <a:p>
            <a:pPr>
              <a:lnSpc>
                <a:spcPts val="1425"/>
              </a:lnSpc>
            </a:pP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1024</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512</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256</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128</a:t>
            </a:r>
            <a:r>
              <a:rPr lang="en-US" altLang="zh-CN" sz="1600" b="0">
                <a:solidFill>
                  <a:srgbClr val="D6D6DD"/>
                </a:solidFill>
                <a:latin typeface="Consolas" panose="020B0609020204030204"/>
                <a:ea typeface="Consolas" panose="020B0609020204030204"/>
              </a:rPr>
              <a:t>]</a:t>
            </a:r>
            <a:endParaRPr lang="en-US" altLang="zh-CN" sz="1600" b="0">
              <a:solidFill>
                <a:srgbClr val="D6D6DD"/>
              </a:solidFill>
              <a:latin typeface="Consolas" panose="020B0609020204030204"/>
              <a:ea typeface="Consolas" panose="020B0609020204030204"/>
            </a:endParaRPr>
          </a:p>
        </p:txBody>
      </p:sp>
      <p:sp>
        <p:nvSpPr>
          <p:cNvPr id="4" name="文本框 3"/>
          <p:cNvSpPr txBox="1"/>
          <p:nvPr/>
        </p:nvSpPr>
        <p:spPr>
          <a:xfrm>
            <a:off x="8789670" y="3653790"/>
            <a:ext cx="3074670" cy="1004570"/>
          </a:xfrm>
          <a:prstGeom prst="rect">
            <a:avLst/>
          </a:prstGeom>
        </p:spPr>
        <p:txBody>
          <a:bodyPr wrap="square">
            <a:spAutoFit/>
          </a:bodyPr>
          <a:p>
            <a:pPr>
              <a:lnSpc>
                <a:spcPts val="1425"/>
              </a:lnSpc>
            </a:pPr>
            <a:r>
              <a:rPr lang="en-US" altLang="zh-CN" sz="1600" b="0">
                <a:solidFill>
                  <a:srgbClr val="E4E4E4"/>
                </a:solidFill>
                <a:latin typeface="Consolas" panose="020B0609020204030204"/>
                <a:ea typeface="Consolas" panose="020B0609020204030204"/>
              </a:rPr>
              <a:t>    lr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0.5e-4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batch_size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64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epochs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100</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weight_decay </a:t>
            </a:r>
            <a:r>
              <a:rPr lang="en-US" altLang="zh-CN" sz="1600" b="0">
                <a:solidFill>
                  <a:srgbClr val="D6D6DD"/>
                </a:solidFill>
                <a:latin typeface="Consolas" panose="020B0609020204030204"/>
                <a:ea typeface="Consolas" panose="020B0609020204030204"/>
              </a:rPr>
              <a:t>=</a:t>
            </a:r>
            <a:r>
              <a:rPr lang="en-US" altLang="zh-CN" sz="1600" b="0">
                <a:solidFill>
                  <a:srgbClr val="EBC88D"/>
                </a:solidFill>
                <a:latin typeface="Consolas" panose="020B0609020204030204"/>
                <a:ea typeface="Consolas" panose="020B0609020204030204"/>
              </a:rPr>
              <a:t>1e-4</a:t>
            </a:r>
            <a:endParaRPr lang="en-US" altLang="zh-CN" sz="1600" b="0">
              <a:solidFill>
                <a:srgbClr val="EBC88D"/>
              </a:solidFill>
              <a:latin typeface="Consolas" panose="020B0609020204030204"/>
              <a:ea typeface="Consolas" panose="020B0609020204030204"/>
            </a:endParaRPr>
          </a:p>
          <a:p>
            <a:pPr>
              <a:lnSpc>
                <a:spcPts val="1425"/>
              </a:lnSpc>
            </a:pPr>
            <a:r>
              <a:rPr lang="en-US" altLang="zh-CN" sz="1600" b="0">
                <a:solidFill>
                  <a:srgbClr val="E4E4E4"/>
                </a:solidFill>
                <a:latin typeface="Consolas" panose="020B0609020204030204"/>
                <a:ea typeface="Consolas" panose="020B0609020204030204"/>
              </a:rPr>
              <a:t>    optimizer </a:t>
            </a:r>
            <a:r>
              <a:rPr lang="en-US" altLang="zh-CN" sz="1600" b="0">
                <a:solidFill>
                  <a:srgbClr val="D6D6DD"/>
                </a:solidFill>
                <a:latin typeface="Consolas" panose="020B0609020204030204"/>
                <a:ea typeface="Consolas" panose="020B0609020204030204"/>
              </a:rPr>
              <a:t>=</a:t>
            </a:r>
            <a:r>
              <a:rPr lang="en-US" altLang="zh-CN" sz="1600" b="0">
                <a:solidFill>
                  <a:srgbClr val="E394DC"/>
                </a:solidFill>
                <a:latin typeface="Consolas" panose="020B0609020204030204"/>
                <a:ea typeface="Consolas" panose="020B0609020204030204"/>
              </a:rPr>
              <a:t>"adamw"</a:t>
            </a:r>
            <a:r>
              <a:rPr lang="en-US" altLang="zh-CN" sz="1600" b="0">
                <a:solidFill>
                  <a:srgbClr val="E4E4E4"/>
                </a:solidFill>
                <a:latin typeface="Consolas" panose="020B0609020204030204"/>
                <a:ea typeface="Consolas" panose="020B0609020204030204"/>
              </a:rPr>
              <a:t>   </a:t>
            </a:r>
            <a:endParaRPr lang="en-US" altLang="zh-CN" sz="1600" b="0">
              <a:solidFill>
                <a:srgbClr val="E4E4E4"/>
              </a:solidFill>
              <a:latin typeface="Consolas" panose="020B0609020204030204"/>
              <a:ea typeface="Consolas" panose="020B0609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sp>
        <p:nvSpPr>
          <p:cNvPr id="7" name="文本框 6"/>
          <p:cNvSpPr txBox="1"/>
          <p:nvPr/>
        </p:nvSpPr>
        <p:spPr>
          <a:xfrm>
            <a:off x="1074420" y="5953125"/>
            <a:ext cx="4762500" cy="460375"/>
          </a:xfrm>
          <a:prstGeom prst="rect">
            <a:avLst/>
          </a:prstGeom>
          <a:noFill/>
        </p:spPr>
        <p:txBody>
          <a:bodyPr wrap="square" rtlCol="0">
            <a:spAutoFit/>
          </a:bodyPr>
          <a:p>
            <a:r>
              <a:rPr lang="en-US" altLang="zh-CN" sz="2400">
                <a:solidFill>
                  <a:schemeClr val="bg1"/>
                </a:solidFill>
              </a:rPr>
              <a:t>Loss=[(pred - true)/ture]</a:t>
            </a:r>
            <a:r>
              <a:rPr lang="en-US" altLang="zh-CN" sz="2400" baseline="30000">
                <a:solidFill>
                  <a:schemeClr val="bg1"/>
                </a:solidFill>
              </a:rPr>
              <a:t>2</a:t>
            </a:r>
            <a:endParaRPr lang="en-US" altLang="zh-CN" sz="2400" baseline="30000">
              <a:solidFill>
                <a:schemeClr val="bg1"/>
              </a:solidFill>
            </a:endParaRPr>
          </a:p>
        </p:txBody>
      </p:sp>
      <p:sp>
        <p:nvSpPr>
          <p:cNvPr id="13" name="文本框 12"/>
          <p:cNvSpPr txBox="1"/>
          <p:nvPr/>
        </p:nvSpPr>
        <p:spPr>
          <a:xfrm>
            <a:off x="7021195" y="5953125"/>
            <a:ext cx="4762500" cy="460375"/>
          </a:xfrm>
          <a:prstGeom prst="rect">
            <a:avLst/>
          </a:prstGeom>
          <a:noFill/>
        </p:spPr>
        <p:txBody>
          <a:bodyPr wrap="square" rtlCol="0">
            <a:spAutoFit/>
          </a:bodyPr>
          <a:p>
            <a:r>
              <a:rPr lang="en-US" altLang="zh-CN" sz="2400">
                <a:solidFill>
                  <a:schemeClr val="bg1"/>
                </a:solidFill>
              </a:rPr>
              <a:t>Relative_error=[(pred - true)/ture]</a:t>
            </a:r>
            <a:endParaRPr lang="en-US" altLang="zh-CN" sz="2400" baseline="30000">
              <a:solidFill>
                <a:schemeClr val="bg1"/>
              </a:solidFill>
            </a:endParaRPr>
          </a:p>
        </p:txBody>
      </p:sp>
      <p:sp>
        <p:nvSpPr>
          <p:cNvPr id="2" name="文本框 1"/>
          <p:cNvSpPr txBox="1"/>
          <p:nvPr/>
        </p:nvSpPr>
        <p:spPr>
          <a:xfrm>
            <a:off x="847725" y="928688"/>
            <a:ext cx="5080000" cy="881380"/>
          </a:xfrm>
          <a:prstGeom prst="rect">
            <a:avLst/>
          </a:prstGeom>
        </p:spPr>
        <p:txBody>
          <a:bodyPr>
            <a:spAutoFit/>
          </a:bodyPr>
          <a:p>
            <a:pPr marL="228600" indent="0" latinLnBrk="1">
              <a:spcBef>
                <a:spcPts val="100"/>
              </a:spcBef>
              <a:spcAft>
                <a:spcPts val="100"/>
              </a:spcAft>
              <a:buFont typeface="Arial" panose="020B0604020202020204"/>
              <a:buChar char="•"/>
            </a:pPr>
            <a:r>
              <a:rPr lang="en-US" altLang="zh-CN" sz="1600" b="0" i="0">
                <a:solidFill>
                  <a:srgbClr val="FF0000"/>
                </a:solidFill>
                <a:latin typeface="Consolas" panose="020B0609020204030204"/>
                <a:ea typeface="Consolas" panose="020B0609020204030204"/>
              </a:rPr>
              <a:t> train_frac = 0.7</a:t>
            </a:r>
            <a:endParaRPr lang="zh-CN" altLang="en-US" b="0" i="0">
              <a:solidFill>
                <a:srgbClr val="FF0000"/>
              </a:solidFill>
              <a:latin typeface="Segoe WPC"/>
              <a:ea typeface="Segoe WPC"/>
            </a:endParaRPr>
          </a:p>
          <a:p>
            <a:pPr marL="228600" indent="0" latinLnBrk="1">
              <a:spcBef>
                <a:spcPts val="100"/>
              </a:spcBef>
              <a:spcAft>
                <a:spcPts val="100"/>
              </a:spcAft>
              <a:buFont typeface="Arial" panose="020B0604020202020204"/>
              <a:buChar char="•"/>
            </a:pPr>
            <a:r>
              <a:rPr lang="en-US" altLang="zh-CN" sz="1600" b="0" i="0">
                <a:solidFill>
                  <a:srgbClr val="FF0000"/>
                </a:solidFill>
                <a:latin typeface="Consolas" panose="020B0609020204030204"/>
                <a:ea typeface="Consolas" panose="020B0609020204030204"/>
              </a:rPr>
              <a:t> val_frac = 0.15</a:t>
            </a:r>
            <a:endParaRPr lang="zh-CN" altLang="en-US" b="0" i="0">
              <a:solidFill>
                <a:srgbClr val="FF0000"/>
              </a:solidFill>
              <a:latin typeface="Segoe WPC"/>
              <a:ea typeface="Segoe WPC"/>
            </a:endParaRPr>
          </a:p>
          <a:p>
            <a:pPr marL="228600" indent="0" latinLnBrk="1">
              <a:spcBef>
                <a:spcPts val="100"/>
              </a:spcBef>
              <a:spcAft>
                <a:spcPts val="100"/>
              </a:spcAft>
              <a:buFont typeface="Arial" panose="020B0604020202020204"/>
              <a:buChar char="•"/>
            </a:pPr>
            <a:r>
              <a:rPr lang="en-US" altLang="zh-CN" sz="1600" b="0" i="0">
                <a:solidFill>
                  <a:schemeClr val="bg1"/>
                </a:solidFill>
                <a:latin typeface="Consolas" panose="020B0609020204030204"/>
                <a:ea typeface="Consolas" panose="020B0609020204030204"/>
              </a:rPr>
              <a:t> test_frac = 0.15</a:t>
            </a:r>
            <a:endParaRPr lang="en-US" altLang="zh-CN" sz="1600" b="0" i="0">
              <a:solidFill>
                <a:schemeClr val="bg1"/>
              </a:solidFill>
              <a:latin typeface="Consolas" panose="020B0609020204030204"/>
              <a:ea typeface="Consolas" panose="020B0609020204030204"/>
            </a:endParaRPr>
          </a:p>
        </p:txBody>
      </p:sp>
      <p:pic>
        <p:nvPicPr>
          <p:cNvPr id="4" name="图片 3"/>
          <p:cNvPicPr>
            <a:picLocks noChangeAspect="1"/>
          </p:cNvPicPr>
          <p:nvPr/>
        </p:nvPicPr>
        <p:blipFill>
          <a:blip r:embed="rId3"/>
          <a:stretch>
            <a:fillRect/>
          </a:stretch>
        </p:blipFill>
        <p:spPr>
          <a:xfrm>
            <a:off x="687070" y="1916430"/>
            <a:ext cx="11010265" cy="3931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847725" y="267970"/>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sp>
        <p:nvSpPr>
          <p:cNvPr id="2" name="文本框 1"/>
          <p:cNvSpPr txBox="1"/>
          <p:nvPr/>
        </p:nvSpPr>
        <p:spPr>
          <a:xfrm>
            <a:off x="751205" y="928688"/>
            <a:ext cx="5080000" cy="881380"/>
          </a:xfrm>
          <a:prstGeom prst="rect">
            <a:avLst/>
          </a:prstGeom>
        </p:spPr>
        <p:txBody>
          <a:bodyPr>
            <a:spAutoFit/>
          </a:bodyPr>
          <a:p>
            <a:pPr marL="228600" indent="0" latinLnBrk="1">
              <a:spcBef>
                <a:spcPts val="100"/>
              </a:spcBef>
              <a:spcAft>
                <a:spcPts val="100"/>
              </a:spcAft>
              <a:buFont typeface="Arial" panose="020B0604020202020204"/>
              <a:buChar char="•"/>
            </a:pPr>
            <a:r>
              <a:rPr lang="en-US" altLang="zh-CN" sz="1600" b="0" i="0">
                <a:solidFill>
                  <a:schemeClr val="bg1"/>
                </a:solidFill>
                <a:latin typeface="Consolas" panose="020B0609020204030204"/>
                <a:ea typeface="Consolas" panose="020B0609020204030204"/>
              </a:rPr>
              <a:t> train_frac = 0.7</a:t>
            </a:r>
            <a:endParaRPr lang="zh-CN" altLang="en-US" b="0" i="0">
              <a:solidFill>
                <a:schemeClr val="bg1"/>
              </a:solidFill>
              <a:latin typeface="Segoe WPC"/>
              <a:ea typeface="Segoe WPC"/>
            </a:endParaRPr>
          </a:p>
          <a:p>
            <a:pPr marL="228600" indent="0" latinLnBrk="1">
              <a:spcBef>
                <a:spcPts val="100"/>
              </a:spcBef>
              <a:spcAft>
                <a:spcPts val="100"/>
              </a:spcAft>
              <a:buFont typeface="Arial" panose="020B0604020202020204"/>
              <a:buChar char="•"/>
            </a:pPr>
            <a:r>
              <a:rPr lang="en-US" altLang="zh-CN" sz="1600" b="0" i="0">
                <a:solidFill>
                  <a:schemeClr val="bg1"/>
                </a:solidFill>
                <a:latin typeface="Consolas" panose="020B0609020204030204"/>
                <a:ea typeface="Consolas" panose="020B0609020204030204"/>
              </a:rPr>
              <a:t> val_frac = 0.15</a:t>
            </a:r>
            <a:endParaRPr lang="zh-CN" altLang="en-US" b="0" i="0">
              <a:solidFill>
                <a:schemeClr val="bg1"/>
              </a:solidFill>
              <a:latin typeface="Segoe WPC"/>
              <a:ea typeface="Segoe WPC"/>
            </a:endParaRPr>
          </a:p>
          <a:p>
            <a:pPr marL="228600" indent="0" latinLnBrk="1">
              <a:spcBef>
                <a:spcPts val="100"/>
              </a:spcBef>
              <a:spcAft>
                <a:spcPts val="100"/>
              </a:spcAft>
              <a:buFont typeface="Arial" panose="020B0604020202020204"/>
              <a:buChar char="•"/>
            </a:pPr>
            <a:r>
              <a:rPr lang="en-US" altLang="zh-CN" sz="1600" b="0" i="0">
                <a:solidFill>
                  <a:srgbClr val="FF0000"/>
                </a:solidFill>
                <a:latin typeface="Consolas" panose="020B0609020204030204"/>
                <a:ea typeface="Consolas" panose="020B0609020204030204"/>
              </a:rPr>
              <a:t> test_frac = 0.15</a:t>
            </a:r>
            <a:endParaRPr lang="en-US" altLang="zh-CN" sz="1600" b="0" i="0">
              <a:solidFill>
                <a:srgbClr val="FF0000"/>
              </a:solidFill>
              <a:latin typeface="Consolas" panose="020B0609020204030204"/>
              <a:ea typeface="Consolas" panose="020B0609020204030204"/>
            </a:endParaRPr>
          </a:p>
        </p:txBody>
      </p:sp>
      <p:pic>
        <p:nvPicPr>
          <p:cNvPr id="4" name="图片 3"/>
          <p:cNvPicPr>
            <a:picLocks noChangeAspect="1"/>
          </p:cNvPicPr>
          <p:nvPr/>
        </p:nvPicPr>
        <p:blipFill>
          <a:blip r:embed="rId3"/>
          <a:stretch>
            <a:fillRect/>
          </a:stretch>
        </p:blipFill>
        <p:spPr>
          <a:xfrm>
            <a:off x="847725" y="2105025"/>
            <a:ext cx="9980930" cy="4251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sp>
        <p:nvSpPr>
          <p:cNvPr id="11" name="文本框 10"/>
          <p:cNvSpPr txBox="1"/>
          <p:nvPr/>
        </p:nvSpPr>
        <p:spPr>
          <a:xfrm>
            <a:off x="2207895" y="1042670"/>
            <a:ext cx="2524760" cy="368300"/>
          </a:xfrm>
          <a:prstGeom prst="rect">
            <a:avLst/>
          </a:prstGeom>
          <a:noFill/>
        </p:spPr>
        <p:txBody>
          <a:bodyPr wrap="square" rtlCol="0">
            <a:spAutoFit/>
          </a:bodyPr>
          <a:p>
            <a:r>
              <a:rPr lang="en-US" altLang="zh-CN">
                <a:solidFill>
                  <a:schemeClr val="bg1"/>
                </a:solidFill>
              </a:rPr>
              <a:t>Energy Resolution</a:t>
            </a:r>
            <a:endParaRPr lang="en-US" altLang="zh-CN">
              <a:solidFill>
                <a:schemeClr val="bg1"/>
              </a:solidFill>
            </a:endParaRPr>
          </a:p>
        </p:txBody>
      </p:sp>
      <p:sp>
        <p:nvSpPr>
          <p:cNvPr id="5" name="文本框 4"/>
          <p:cNvSpPr txBox="1"/>
          <p:nvPr/>
        </p:nvSpPr>
        <p:spPr>
          <a:xfrm>
            <a:off x="6776085" y="1537653"/>
            <a:ext cx="5080000" cy="2306955"/>
          </a:xfrm>
          <a:prstGeom prst="rect">
            <a:avLst/>
          </a:prstGeom>
        </p:spPr>
        <p:txBody>
          <a:bodyPr>
            <a:spAutoFit/>
          </a:bodyPr>
          <a:p>
            <a:r>
              <a:rPr lang="en-US" altLang="zh-CN" sz="2400">
                <a:solidFill>
                  <a:schemeClr val="bg1"/>
                </a:solidFill>
              </a:rPr>
              <a:t>Discrete energy points</a:t>
            </a:r>
            <a:r>
              <a:rPr lang="zh-CN" altLang="en-US" sz="2400">
                <a:solidFill>
                  <a:schemeClr val="bg1"/>
                </a:solidFill>
              </a:rPr>
              <a:t>：</a:t>
            </a:r>
            <a:endParaRPr lang="zh-CN" altLang="en-US" sz="2400">
              <a:solidFill>
                <a:schemeClr val="bg1"/>
              </a:solidFill>
            </a:endParaRPr>
          </a:p>
          <a:p>
            <a:endParaRPr lang="zh-CN" altLang="en-US" sz="2000">
              <a:solidFill>
                <a:schemeClr val="bg1"/>
              </a:solidFill>
            </a:endParaRPr>
          </a:p>
          <a:p>
            <a:r>
              <a:rPr lang="en-US" altLang="zh-CN" sz="2000">
                <a:solidFill>
                  <a:schemeClr val="bg1"/>
                </a:solidFill>
              </a:rPr>
              <a:t>[2.0, 3.0, 4.0, 5.0, 6.0, 7.0, 8.0, 9.0, 10.0, 15.0, 20.0, 25.0, 30.0, 40.0, 50.0, 60.0, 70.0]GeV</a:t>
            </a:r>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Truth = Total deposited energy (MC)</a:t>
            </a:r>
            <a:endParaRPr lang="en-US" altLang="zh-CN" sz="2000">
              <a:solidFill>
                <a:schemeClr val="bg1"/>
              </a:solidFill>
            </a:endParaRPr>
          </a:p>
          <a:p>
            <a:endParaRPr lang="en-US" altLang="zh-CN" sz="2000">
              <a:solidFill>
                <a:schemeClr val="bg1"/>
              </a:solidFill>
            </a:endParaRPr>
          </a:p>
        </p:txBody>
      </p:sp>
      <p:sp>
        <p:nvSpPr>
          <p:cNvPr id="7" name="文本框 6"/>
          <p:cNvSpPr txBox="1"/>
          <p:nvPr/>
        </p:nvSpPr>
        <p:spPr>
          <a:xfrm>
            <a:off x="6847205" y="3844925"/>
            <a:ext cx="3475355" cy="1753235"/>
          </a:xfrm>
          <a:prstGeom prst="rect">
            <a:avLst/>
          </a:prstGeom>
          <a:noFill/>
        </p:spPr>
        <p:txBody>
          <a:bodyPr wrap="square" rtlCol="0" anchor="t">
            <a:spAutoFit/>
          </a:bodyPr>
          <a:p>
            <a:r>
              <a:rPr lang="en-US" altLang="zh-CN" sz="2400">
                <a:solidFill>
                  <a:schemeClr val="bg1"/>
                </a:solidFill>
                <a:sym typeface="+mn-ea"/>
              </a:rPr>
              <a:t> Improvement:</a:t>
            </a:r>
            <a:endParaRPr lang="en-US" altLang="zh-CN" sz="2400">
              <a:solidFill>
                <a:schemeClr val="bg1"/>
              </a:solidFill>
              <a:sym typeface="+mn-ea"/>
            </a:endParaRPr>
          </a:p>
          <a:p>
            <a:endParaRPr lang="en-US" altLang="zh-CN" sz="2400">
              <a:solidFill>
                <a:schemeClr val="bg1"/>
              </a:solidFill>
              <a:sym typeface="+mn-ea"/>
            </a:endParaRPr>
          </a:p>
          <a:p>
            <a:pPr marL="285750" indent="-285750">
              <a:buFont typeface="Wingdings" panose="05000000000000000000" charset="0"/>
              <a:buChar char="Ø"/>
            </a:pPr>
            <a:r>
              <a:rPr lang="en-US" altLang="zh-CN" sz="2000">
                <a:solidFill>
                  <a:schemeClr val="bg1"/>
                </a:solidFill>
                <a:sym typeface="+mn-ea"/>
              </a:rPr>
              <a:t> </a:t>
            </a:r>
            <a:r>
              <a:rPr lang="en-US" altLang="zh-CN" sz="2000">
                <a:solidFill>
                  <a:schemeClr val="bg1"/>
                </a:solidFill>
                <a:sym typeface="+mn-ea"/>
              </a:rPr>
              <a:t>discrete energy points: 6%</a:t>
            </a:r>
            <a:endParaRPr lang="en-US" altLang="zh-CN" sz="2000">
              <a:solidFill>
                <a:schemeClr val="bg1"/>
              </a:solidFill>
              <a:sym typeface="+mn-ea"/>
            </a:endParaRPr>
          </a:p>
          <a:p>
            <a:pPr marL="285750" indent="-285750">
              <a:buFont typeface="Wingdings" panose="05000000000000000000" charset="0"/>
              <a:buChar char="Ø"/>
            </a:pPr>
            <a:r>
              <a:rPr lang="en-US" altLang="zh-CN" sz="2000">
                <a:solidFill>
                  <a:schemeClr val="bg1"/>
                </a:solidFill>
                <a:sym typeface="+mn-ea"/>
              </a:rPr>
              <a:t>total resolution boost: 8%</a:t>
            </a:r>
            <a:endParaRPr lang="en-US" altLang="zh-CN" sz="2000">
              <a:solidFill>
                <a:schemeClr val="bg1"/>
              </a:solidFill>
            </a:endParaRPr>
          </a:p>
          <a:p>
            <a:endParaRPr lang="en-US" altLang="zh-CN" sz="2000">
              <a:solidFill>
                <a:schemeClr val="bg1"/>
              </a:solidFill>
              <a:sym typeface="+mn-ea"/>
            </a:endParaRPr>
          </a:p>
        </p:txBody>
      </p:sp>
      <p:pic>
        <p:nvPicPr>
          <p:cNvPr id="2" name="图片 1"/>
          <p:cNvPicPr>
            <a:picLocks noChangeAspect="1"/>
          </p:cNvPicPr>
          <p:nvPr/>
        </p:nvPicPr>
        <p:blipFill>
          <a:blip r:embed="rId3"/>
          <a:stretch>
            <a:fillRect/>
          </a:stretch>
        </p:blipFill>
        <p:spPr>
          <a:xfrm>
            <a:off x="653415" y="1421765"/>
            <a:ext cx="5083810" cy="5107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sp>
        <p:nvSpPr>
          <p:cNvPr id="12" name="文本框 11"/>
          <p:cNvSpPr txBox="1"/>
          <p:nvPr/>
        </p:nvSpPr>
        <p:spPr>
          <a:xfrm>
            <a:off x="2439035" y="1219200"/>
            <a:ext cx="1369695" cy="368300"/>
          </a:xfrm>
          <a:prstGeom prst="rect">
            <a:avLst/>
          </a:prstGeom>
          <a:noFill/>
        </p:spPr>
        <p:txBody>
          <a:bodyPr wrap="square" rtlCol="0">
            <a:spAutoFit/>
          </a:bodyPr>
          <a:p>
            <a:r>
              <a:rPr lang="en-US" altLang="zh-CN">
                <a:solidFill>
                  <a:schemeClr val="bg1"/>
                </a:solidFill>
              </a:rPr>
              <a:t>Linearity</a:t>
            </a:r>
            <a:endParaRPr lang="en-US" altLang="zh-CN">
              <a:solidFill>
                <a:schemeClr val="bg1"/>
              </a:solidFill>
            </a:endParaRPr>
          </a:p>
        </p:txBody>
      </p:sp>
      <p:sp>
        <p:nvSpPr>
          <p:cNvPr id="5" name="文本框 4"/>
          <p:cNvSpPr txBox="1"/>
          <p:nvPr/>
        </p:nvSpPr>
        <p:spPr>
          <a:xfrm>
            <a:off x="6776085" y="1537653"/>
            <a:ext cx="5080000" cy="2306955"/>
          </a:xfrm>
          <a:prstGeom prst="rect">
            <a:avLst/>
          </a:prstGeom>
        </p:spPr>
        <p:txBody>
          <a:bodyPr>
            <a:spAutoFit/>
          </a:bodyPr>
          <a:p>
            <a:r>
              <a:rPr lang="en-US" altLang="zh-CN" sz="2400">
                <a:solidFill>
                  <a:schemeClr val="bg1"/>
                </a:solidFill>
              </a:rPr>
              <a:t>Discrete energy points</a:t>
            </a:r>
            <a:r>
              <a:rPr lang="zh-CN" altLang="en-US" sz="2400">
                <a:solidFill>
                  <a:schemeClr val="bg1"/>
                </a:solidFill>
              </a:rPr>
              <a:t>：</a:t>
            </a:r>
            <a:endParaRPr lang="zh-CN" altLang="en-US" sz="2400">
              <a:solidFill>
                <a:schemeClr val="bg1"/>
              </a:solidFill>
            </a:endParaRPr>
          </a:p>
          <a:p>
            <a:endParaRPr lang="zh-CN" altLang="en-US" sz="2000">
              <a:solidFill>
                <a:schemeClr val="bg1"/>
              </a:solidFill>
            </a:endParaRPr>
          </a:p>
          <a:p>
            <a:r>
              <a:rPr lang="en-US" altLang="zh-CN" sz="2000">
                <a:solidFill>
                  <a:schemeClr val="bg1"/>
                </a:solidFill>
                <a:sym typeface="+mn-ea"/>
              </a:rPr>
              <a:t>[2.0, 3.0, 4.0, 5.0, 6.0, 7.0, 8.0, 9.0, 10.0, 15.0, 20.0, 25.0, 30.0, 40.0, 50.0, 60.0, 70.0]GeV</a:t>
            </a:r>
            <a:endParaRPr lang="en-US" altLang="zh-CN" sz="2000">
              <a:solidFill>
                <a:schemeClr val="bg1"/>
              </a:solidFill>
            </a:endParaRPr>
          </a:p>
          <a:p>
            <a:endParaRPr lang="en-US" altLang="zh-CN" sz="2000">
              <a:solidFill>
                <a:schemeClr val="bg1"/>
              </a:solidFill>
            </a:endParaRPr>
          </a:p>
          <a:p>
            <a:r>
              <a:rPr lang="en-US" altLang="zh-CN" sz="2000">
                <a:solidFill>
                  <a:schemeClr val="bg1"/>
                </a:solidFill>
              </a:rPr>
              <a:t>Truth = Total deposited energy (MC)</a:t>
            </a:r>
            <a:endParaRPr lang="en-US" altLang="zh-CN" sz="2000">
              <a:solidFill>
                <a:schemeClr val="bg1"/>
              </a:solidFill>
            </a:endParaRPr>
          </a:p>
          <a:p>
            <a:endParaRPr lang="en-US" altLang="zh-CN" sz="2000">
              <a:solidFill>
                <a:schemeClr val="bg1"/>
              </a:solidFill>
            </a:endParaRPr>
          </a:p>
        </p:txBody>
      </p:sp>
      <p:sp>
        <p:nvSpPr>
          <p:cNvPr id="6" name="文本框 5"/>
          <p:cNvSpPr txBox="1"/>
          <p:nvPr/>
        </p:nvSpPr>
        <p:spPr>
          <a:xfrm>
            <a:off x="6954520" y="4163695"/>
            <a:ext cx="2639060" cy="460375"/>
          </a:xfrm>
          <a:prstGeom prst="rect">
            <a:avLst/>
          </a:prstGeom>
          <a:noFill/>
        </p:spPr>
        <p:txBody>
          <a:bodyPr wrap="square" rtlCol="0" anchor="t">
            <a:spAutoFit/>
          </a:bodyPr>
          <a:p>
            <a:r>
              <a:rPr lang="en-US" altLang="zh-CN" sz="2400">
                <a:solidFill>
                  <a:schemeClr val="bg1"/>
                </a:solidFill>
                <a:sym typeface="+mn-ea"/>
              </a:rPr>
              <a:t>No Improvement</a:t>
            </a:r>
            <a:endParaRPr lang="en-US" altLang="zh-CN" sz="2400">
              <a:solidFill>
                <a:schemeClr val="bg1"/>
              </a:solidFill>
              <a:sym typeface="+mn-ea"/>
            </a:endParaRPr>
          </a:p>
        </p:txBody>
      </p:sp>
      <p:pic>
        <p:nvPicPr>
          <p:cNvPr id="4" name="图片 3"/>
          <p:cNvPicPr>
            <a:picLocks noChangeAspect="1"/>
          </p:cNvPicPr>
          <p:nvPr/>
        </p:nvPicPr>
        <p:blipFill>
          <a:blip r:embed="rId3"/>
          <a:stretch>
            <a:fillRect/>
          </a:stretch>
        </p:blipFill>
        <p:spPr>
          <a:xfrm>
            <a:off x="751205" y="1661795"/>
            <a:ext cx="4886960" cy="4945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pic>
        <p:nvPicPr>
          <p:cNvPr id="2" name="图片 1"/>
          <p:cNvPicPr>
            <a:picLocks noChangeAspect="1"/>
          </p:cNvPicPr>
          <p:nvPr/>
        </p:nvPicPr>
        <p:blipFill>
          <a:blip r:embed="rId3"/>
          <a:stretch>
            <a:fillRect/>
          </a:stretch>
        </p:blipFill>
        <p:spPr>
          <a:xfrm>
            <a:off x="184150" y="1428115"/>
            <a:ext cx="6760845" cy="5066030"/>
          </a:xfrm>
          <a:prstGeom prst="rect">
            <a:avLst/>
          </a:prstGeom>
        </p:spPr>
      </p:pic>
      <p:graphicFrame>
        <p:nvGraphicFramePr>
          <p:cNvPr id="10" name="表格 9"/>
          <p:cNvGraphicFramePr/>
          <p:nvPr>
            <p:custDataLst>
              <p:tags r:id="rId4"/>
            </p:custDataLst>
          </p:nvPr>
        </p:nvGraphicFramePr>
        <p:xfrm>
          <a:off x="7191375" y="1793875"/>
          <a:ext cx="4274820" cy="3987800"/>
        </p:xfrm>
        <a:graphic>
          <a:graphicData uri="http://schemas.openxmlformats.org/drawingml/2006/table">
            <a:tbl>
              <a:tblPr firstRow="1" bandRow="1">
                <a:tableStyleId>{5C22544A-7EE6-4342-B048-85BDC9FD1C3A}</a:tableStyleId>
              </a:tblPr>
              <a:tblGrid>
                <a:gridCol w="2137410"/>
                <a:gridCol w="2137410"/>
              </a:tblGrid>
              <a:tr h="797560">
                <a:tc>
                  <a:txBody>
                    <a:bodyPr/>
                    <a:p>
                      <a:pPr algn="ctr"/>
                      <a:r>
                        <a:rPr lang="en-US" altLang="zh-CN" sz="1100"/>
                        <a:t>Method</a:t>
                      </a:r>
                      <a:endParaRPr lang="en-US" altLang="zh-CN" sz="1100"/>
                    </a:p>
                  </a:txBody>
                  <a:tcPr marL="0" marR="0" marT="0" marB="0" anchor="ctr" anchorCtr="0"/>
                </a:tc>
                <a:tc>
                  <a:txBody>
                    <a:bodyPr/>
                    <a:p>
                      <a:pPr algn="ctr"/>
                      <a:r>
                        <a:rPr lang="en-US" altLang="zh-CN" sz="1100"/>
                        <a:t>What you are asking the model</a:t>
                      </a:r>
                      <a:endParaRPr lang="en-US" altLang="zh-CN" sz="1100"/>
                    </a:p>
                  </a:txBody>
                  <a:tcPr marL="0" marR="0" marT="0" marB="0" anchor="ctr" anchorCtr="0"/>
                </a:tc>
              </a:tr>
              <a:tr h="797560">
                <a:tc>
                  <a:txBody>
                    <a:bodyPr/>
                    <a:p>
                      <a:pPr algn="ctr"/>
                      <a:r>
                        <a:rPr lang="en-US" altLang="zh-CN" sz="1100"/>
                        <a:t>Integrated Gradients</a:t>
                      </a:r>
                      <a:endParaRPr lang="en-US" altLang="zh-CN" sz="1100"/>
                    </a:p>
                  </a:txBody>
                  <a:tcPr marL="0" marR="0" marT="0" marB="0" anchor="ctr" anchorCtr="0"/>
                </a:tc>
                <a:tc>
                  <a:txBody>
                    <a:bodyPr/>
                    <a:p>
                      <a:pPr algn="ctr"/>
                      <a:r>
                        <a:rPr lang="en-US" altLang="zh-CN" sz="1100"/>
                        <a:t>“Along the path from nothing to this input, who helped you the most?”</a:t>
                      </a:r>
                      <a:endParaRPr lang="en-US" altLang="zh-CN" sz="1100"/>
                    </a:p>
                  </a:txBody>
                  <a:tcPr marL="0" marR="0" marT="0" marB="0" anchor="ctr" anchorCtr="0"/>
                </a:tc>
              </a:tr>
              <a:tr h="797560">
                <a:tc>
                  <a:txBody>
                    <a:bodyPr/>
                    <a:p>
                      <a:pPr algn="ctr"/>
                      <a:r>
                        <a:rPr lang="en-US" altLang="zh-CN" sz="1100"/>
                        <a:t>Gradient SHAP</a:t>
                      </a:r>
                      <a:endParaRPr lang="en-US" altLang="zh-CN" sz="1100"/>
                    </a:p>
                  </a:txBody>
                  <a:tcPr marL="0" marR="0" marT="0" marB="0" anchor="ctr" anchorCtr="0"/>
                </a:tc>
                <a:tc>
                  <a:txBody>
                    <a:bodyPr/>
                    <a:p>
                      <a:pPr algn="ctr"/>
                      <a:r>
                        <a:rPr lang="en-US" altLang="zh-CN" sz="1100"/>
                        <a:t>“If I repeat the experiment many times, who is important on average?”</a:t>
                      </a:r>
                      <a:endParaRPr lang="en-US" altLang="zh-CN" sz="1100"/>
                    </a:p>
                  </a:txBody>
                  <a:tcPr marL="0" marR="0" marT="0" marB="0" anchor="ctr" anchorCtr="0"/>
                </a:tc>
              </a:tr>
              <a:tr h="797560">
                <a:tc>
                  <a:txBody>
                    <a:bodyPr/>
                    <a:p>
                      <a:pPr algn="ctr"/>
                      <a:r>
                        <a:rPr lang="en-US" altLang="zh-CN" sz="1100"/>
                        <a:t>Saliency</a:t>
                      </a:r>
                      <a:endParaRPr lang="en-US" altLang="zh-CN" sz="1100"/>
                    </a:p>
                  </a:txBody>
                  <a:tcPr marL="0" marR="0" marT="0" marB="0" anchor="ctr" anchorCtr="0"/>
                </a:tc>
                <a:tc>
                  <a:txBody>
                    <a:bodyPr/>
                    <a:p>
                      <a:pPr algn="ctr"/>
                      <a:r>
                        <a:rPr lang="en-US" altLang="zh-CN" sz="1100"/>
                        <a:t>“If I slightly touch you right now, who reacts the most?”</a:t>
                      </a:r>
                      <a:endParaRPr lang="en-US" altLang="zh-CN" sz="1100"/>
                    </a:p>
                  </a:txBody>
                  <a:tcPr marL="0" marR="0" marT="0" marB="0" anchor="ctr" anchorCtr="0"/>
                </a:tc>
              </a:tr>
              <a:tr h="797560">
                <a:tc>
                  <a:txBody>
                    <a:bodyPr/>
                    <a:p>
                      <a:pPr algn="ctr"/>
                      <a:r>
                        <a:rPr lang="en-US" altLang="zh-CN" sz="1100"/>
                        <a:t>Permutation</a:t>
                      </a:r>
                      <a:endParaRPr lang="en-US" altLang="zh-CN" sz="1100"/>
                    </a:p>
                  </a:txBody>
                  <a:tcPr marL="0" marR="0" marT="0" marB="0" anchor="ctr" anchorCtr="0"/>
                </a:tc>
                <a:tc>
                  <a:txBody>
                    <a:bodyPr/>
                    <a:p>
                      <a:pPr algn="ctr"/>
                      <a:r>
                        <a:rPr lang="en-US" altLang="zh-CN" sz="1100"/>
                        <a:t>“If I remove you, does the model fall apart?”</a:t>
                      </a:r>
                      <a:endParaRPr lang="en-US" altLang="zh-CN" sz="1100"/>
                    </a:p>
                  </a:txBody>
                  <a:tcPr marL="0" marR="0" marT="0" marB="0" anchor="ctr" anchorCtr="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9" name="文本框 8"/>
          <p:cNvSpPr txBox="1"/>
          <p:nvPr/>
        </p:nvSpPr>
        <p:spPr>
          <a:xfrm>
            <a:off x="751205" y="426085"/>
            <a:ext cx="6096000" cy="583565"/>
          </a:xfrm>
          <a:prstGeom prst="rect">
            <a:avLst/>
          </a:prstGeom>
          <a:noFill/>
        </p:spPr>
        <p:txBody>
          <a:bodyPr wrap="square" rtlCol="0" anchor="t">
            <a:spAutoFit/>
          </a:bodyPr>
          <a:p>
            <a:pPr marL="0" indent="0">
              <a:spcBef>
                <a:spcPct val="0"/>
              </a:spcBef>
              <a:spcAft>
                <a:spcPct val="0"/>
              </a:spcAft>
            </a:pPr>
            <a:r>
              <a:rPr lang="en-US" altLang="zh-CN" sz="3200">
                <a:solidFill>
                  <a:schemeClr val="bg1"/>
                </a:solidFill>
                <a:ea typeface="微软雅黑" panose="020B0503020204020204" pitchFamily="34" charset="-122"/>
                <a:cs typeface="+mn-lt"/>
                <a:sym typeface="+mn-ea"/>
              </a:rPr>
              <a:t> M(ulti) L(ayer) P(erceptron)</a:t>
            </a:r>
            <a:endParaRPr lang="en-US" altLang="zh-CN" sz="3200">
              <a:solidFill>
                <a:schemeClr val="bg1"/>
              </a:solidFill>
              <a:ea typeface="微软雅黑" panose="020B0503020204020204" pitchFamily="34" charset="-122"/>
              <a:cs typeface="+mn-lt"/>
              <a:sym typeface="+mn-ea"/>
            </a:endParaRPr>
          </a:p>
        </p:txBody>
      </p:sp>
      <p:pic>
        <p:nvPicPr>
          <p:cNvPr id="4" name="图片 3"/>
          <p:cNvPicPr>
            <a:picLocks noChangeAspect="1"/>
          </p:cNvPicPr>
          <p:nvPr/>
        </p:nvPicPr>
        <p:blipFill>
          <a:blip r:embed="rId3"/>
          <a:stretch>
            <a:fillRect/>
          </a:stretch>
        </p:blipFill>
        <p:spPr>
          <a:xfrm>
            <a:off x="250825" y="1552575"/>
            <a:ext cx="6653530" cy="4734560"/>
          </a:xfrm>
          <a:prstGeom prst="rect">
            <a:avLst/>
          </a:prstGeom>
        </p:spPr>
      </p:pic>
      <p:graphicFrame>
        <p:nvGraphicFramePr>
          <p:cNvPr id="6" name="表格 5"/>
          <p:cNvGraphicFramePr/>
          <p:nvPr>
            <p:custDataLst>
              <p:tags r:id="rId4"/>
            </p:custDataLst>
          </p:nvPr>
        </p:nvGraphicFramePr>
        <p:xfrm>
          <a:off x="7191375" y="1793875"/>
          <a:ext cx="4274820" cy="3987800"/>
        </p:xfrm>
        <a:graphic>
          <a:graphicData uri="http://schemas.openxmlformats.org/drawingml/2006/table">
            <a:tbl>
              <a:tblPr firstRow="1" bandRow="1">
                <a:tableStyleId>{5C22544A-7EE6-4342-B048-85BDC9FD1C3A}</a:tableStyleId>
              </a:tblPr>
              <a:tblGrid>
                <a:gridCol w="2137410"/>
                <a:gridCol w="2137410"/>
              </a:tblGrid>
              <a:tr h="797560">
                <a:tc>
                  <a:txBody>
                    <a:bodyPr/>
                    <a:p>
                      <a:pPr algn="ctr"/>
                      <a:r>
                        <a:rPr lang="en-US" altLang="zh-CN" sz="1100"/>
                        <a:t>Method</a:t>
                      </a:r>
                      <a:endParaRPr lang="en-US" altLang="zh-CN" sz="1100"/>
                    </a:p>
                  </a:txBody>
                  <a:tcPr marL="0" marR="0" marT="0" marB="0" anchor="ctr" anchorCtr="0"/>
                </a:tc>
                <a:tc>
                  <a:txBody>
                    <a:bodyPr/>
                    <a:p>
                      <a:pPr algn="ctr"/>
                      <a:r>
                        <a:rPr lang="en-US" altLang="zh-CN" sz="1100"/>
                        <a:t>What you are asking the model</a:t>
                      </a:r>
                      <a:endParaRPr lang="en-US" altLang="zh-CN" sz="1100"/>
                    </a:p>
                  </a:txBody>
                  <a:tcPr marL="0" marR="0" marT="0" marB="0" anchor="ctr" anchorCtr="0"/>
                </a:tc>
              </a:tr>
              <a:tr h="797560">
                <a:tc>
                  <a:txBody>
                    <a:bodyPr/>
                    <a:p>
                      <a:pPr algn="ctr"/>
                      <a:r>
                        <a:rPr lang="en-US" altLang="zh-CN" sz="1100"/>
                        <a:t>Integrated Gradients</a:t>
                      </a:r>
                      <a:endParaRPr lang="en-US" altLang="zh-CN" sz="1100"/>
                    </a:p>
                  </a:txBody>
                  <a:tcPr marL="0" marR="0" marT="0" marB="0" anchor="ctr" anchorCtr="0"/>
                </a:tc>
                <a:tc>
                  <a:txBody>
                    <a:bodyPr/>
                    <a:p>
                      <a:pPr algn="ctr"/>
                      <a:r>
                        <a:rPr lang="en-US" altLang="zh-CN" sz="1100"/>
                        <a:t>“Along the path from nothing to this input, who helped you the most?”</a:t>
                      </a:r>
                      <a:endParaRPr lang="en-US" altLang="zh-CN" sz="1100"/>
                    </a:p>
                  </a:txBody>
                  <a:tcPr marL="0" marR="0" marT="0" marB="0" anchor="ctr" anchorCtr="0"/>
                </a:tc>
              </a:tr>
              <a:tr h="797560">
                <a:tc>
                  <a:txBody>
                    <a:bodyPr/>
                    <a:p>
                      <a:pPr algn="ctr"/>
                      <a:r>
                        <a:rPr lang="en-US" altLang="zh-CN" sz="1100"/>
                        <a:t>Gradient SHAP</a:t>
                      </a:r>
                      <a:endParaRPr lang="en-US" altLang="zh-CN" sz="1100"/>
                    </a:p>
                  </a:txBody>
                  <a:tcPr marL="0" marR="0" marT="0" marB="0" anchor="ctr" anchorCtr="0"/>
                </a:tc>
                <a:tc>
                  <a:txBody>
                    <a:bodyPr/>
                    <a:p>
                      <a:pPr algn="ctr"/>
                      <a:r>
                        <a:rPr lang="en-US" altLang="zh-CN" sz="1100"/>
                        <a:t>“If I repeat the experiment many times, who is important on average?”</a:t>
                      </a:r>
                      <a:endParaRPr lang="en-US" altLang="zh-CN" sz="1100"/>
                    </a:p>
                  </a:txBody>
                  <a:tcPr marL="0" marR="0" marT="0" marB="0" anchor="ctr" anchorCtr="0"/>
                </a:tc>
              </a:tr>
              <a:tr h="797560">
                <a:tc>
                  <a:txBody>
                    <a:bodyPr/>
                    <a:p>
                      <a:pPr algn="ctr"/>
                      <a:r>
                        <a:rPr lang="en-US" altLang="zh-CN" sz="1100"/>
                        <a:t>Saliency</a:t>
                      </a:r>
                      <a:endParaRPr lang="en-US" altLang="zh-CN" sz="1100"/>
                    </a:p>
                  </a:txBody>
                  <a:tcPr marL="0" marR="0" marT="0" marB="0" anchor="ctr" anchorCtr="0"/>
                </a:tc>
                <a:tc>
                  <a:txBody>
                    <a:bodyPr/>
                    <a:p>
                      <a:pPr algn="ctr"/>
                      <a:r>
                        <a:rPr lang="en-US" altLang="zh-CN" sz="1100"/>
                        <a:t>“If I slightly touch you right now, who reacts the most?”</a:t>
                      </a:r>
                      <a:endParaRPr lang="en-US" altLang="zh-CN" sz="1100"/>
                    </a:p>
                  </a:txBody>
                  <a:tcPr marL="0" marR="0" marT="0" marB="0" anchor="ctr" anchorCtr="0"/>
                </a:tc>
              </a:tr>
              <a:tr h="797560">
                <a:tc>
                  <a:txBody>
                    <a:bodyPr/>
                    <a:p>
                      <a:pPr algn="ctr"/>
                      <a:r>
                        <a:rPr lang="en-US" altLang="zh-CN" sz="1100"/>
                        <a:t>Permutation</a:t>
                      </a:r>
                      <a:endParaRPr lang="en-US" altLang="zh-CN" sz="1100"/>
                    </a:p>
                  </a:txBody>
                  <a:tcPr marL="0" marR="0" marT="0" marB="0" anchor="ctr" anchorCtr="0"/>
                </a:tc>
                <a:tc>
                  <a:txBody>
                    <a:bodyPr/>
                    <a:p>
                      <a:pPr algn="ctr"/>
                      <a:r>
                        <a:rPr lang="en-US" altLang="zh-CN" sz="1100"/>
                        <a:t>“If I remove you, does the model fall apart?”</a:t>
                      </a:r>
                      <a:endParaRPr lang="en-US" altLang="zh-CN" sz="1100"/>
                    </a:p>
                  </a:txBody>
                  <a:tcPr marL="0" marR="0" marT="0" marB="0" anchor="ctr" anchorCtr="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1.xml><?xml version="1.0" encoding="utf-8"?>
<p:tagLst xmlns:p="http://schemas.openxmlformats.org/presentationml/2006/main">
  <p:tag name="TABLE_ENDDRAG_ORIGIN_RECT" val="336*314"/>
  <p:tag name="TABLE_ENDDRAG_RECT" val="566*111*336*314"/>
</p:tagLst>
</file>

<file path=ppt/tags/tag12.xml><?xml version="1.0" encoding="utf-8"?>
<p:tagLst xmlns:p="http://schemas.openxmlformats.org/presentationml/2006/main">
  <p:tag name="PA" val="v5.2.10"/>
</p:tagLst>
</file>

<file path=ppt/tags/tag13.xml><?xml version="1.0" encoding="utf-8"?>
<p:tagLst xmlns:p="http://schemas.openxmlformats.org/presentationml/2006/main">
  <p:tag name="PA" val="v5.2.10"/>
</p:tagLst>
</file>

<file path=ppt/tags/tag14.xml><?xml version="1.0" encoding="utf-8"?>
<p:tagLst xmlns:p="http://schemas.openxmlformats.org/presentationml/2006/main">
  <p:tag name="PA" val="v5.2.10"/>
</p:tagLst>
</file>

<file path=ppt/tags/tag15.xml><?xml version="1.0" encoding="utf-8"?>
<p:tagLst xmlns:p="http://schemas.openxmlformats.org/presentationml/2006/main">
  <p:tag name="PA" val="v5.2.10"/>
</p:tagLst>
</file>

<file path=ppt/tags/tag16.xml><?xml version="1.0" encoding="utf-8"?>
<p:tagLst xmlns:p="http://schemas.openxmlformats.org/presentationml/2006/main">
  <p:tag name="PA" val="v5.2.10"/>
</p:tagLst>
</file>

<file path=ppt/tags/tag17.xml><?xml version="1.0" encoding="utf-8"?>
<p:tagLst xmlns:p="http://schemas.openxmlformats.org/presentationml/2006/main">
  <p:tag name="COMMONDATA" val="eyJoZGlkIjoiNDdiNTYwMTY1NWM5NjljZjUyN2I0YjkyZWMzZmJiM2IifQ=="/>
</p:tagLst>
</file>

<file path=ppt/tags/tag2.xml><?xml version="1.0" encoding="utf-8"?>
<p:tagLst xmlns:p="http://schemas.openxmlformats.org/presentationml/2006/main">
  <p:tag name="PA" val="v5.2.10"/>
</p:tagLst>
</file>

<file path=ppt/tags/tag3.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9.xml><?xml version="1.0" encoding="utf-8"?>
<p:tagLst xmlns:p="http://schemas.openxmlformats.org/presentationml/2006/main">
  <p:tag name="TABLE_ENDDRAG_ORIGIN_RECT" val="336*314"/>
  <p:tag name="TABLE_ENDDRAG_RECT" val="566*111*336*3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2523</Words>
  <Application>WPS 演示</Application>
  <PresentationFormat>宽屏</PresentationFormat>
  <Paragraphs>189</Paragraphs>
  <Slides>14</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14</vt:i4>
      </vt:variant>
    </vt:vector>
  </HeadingPairs>
  <TitlesOfParts>
    <vt:vector size="30" baseType="lpstr">
      <vt:lpstr>Arial</vt:lpstr>
      <vt:lpstr>宋体</vt:lpstr>
      <vt:lpstr>Wingdings</vt:lpstr>
      <vt:lpstr>微软雅黑</vt:lpstr>
      <vt:lpstr>Arial</vt:lpstr>
      <vt:lpstr>Wingdings</vt:lpstr>
      <vt:lpstr>Consolas</vt:lpstr>
      <vt:lpstr>Segoe WPC</vt:lpstr>
      <vt:lpstr>Segoe Print</vt:lpstr>
      <vt:lpstr>Calibri</vt:lpstr>
      <vt:lpstr>Arial Unicode MS</vt:lpstr>
      <vt:lpstr>Calibri Light</vt:lpstr>
      <vt:lpstr>Consolas</vt:lpstr>
      <vt:lpstr>Segoe WPC</vt:lpstr>
      <vt:lpstr>SJBesse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176</cp:revision>
  <dcterms:created xsi:type="dcterms:W3CDTF">2017-05-16T12:52:00Z</dcterms:created>
  <dcterms:modified xsi:type="dcterms:W3CDTF">2025-12-30T06:23:05Z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2DB443B2FDF84DE5BF5336A020D86A72_12</vt:lpwstr>
  </property>
</Properties>
</file>