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2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3" r:id="rId3"/>
    <p:sldId id="295" r:id="rId4"/>
    <p:sldId id="292" r:id="rId5"/>
    <p:sldId id="300" r:id="rId6"/>
    <p:sldId id="293" r:id="rId7"/>
    <p:sldId id="301" r:id="rId8"/>
    <p:sldId id="294" r:id="rId9"/>
    <p:sldId id="297" r:id="rId10"/>
    <p:sldId id="296" r:id="rId11"/>
    <p:sldId id="299" r:id="rId12"/>
    <p:sldId id="304" r:id="rId13"/>
    <p:sldId id="305" r:id="rId14"/>
    <p:sldId id="303" r:id="rId15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0" userDrawn="1">
          <p15:clr>
            <a:srgbClr val="A4A3A4"/>
          </p15:clr>
        </p15:guide>
        <p15:guide id="2" pos="37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4B26C0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00"/>
        <p:guide pos="377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84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diaohb</a:t>
            </a:r>
            <a:endParaRPr lang="en-US" altLang="zh-CN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330" y="1026795"/>
            <a:ext cx="10972800" cy="522986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08400" y="18676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endParaRPr lang="en-US" altLang="zh-CN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330" y="1172210"/>
            <a:ext cx="10968990" cy="507746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57.xml"/><Relationship Id="rId17" Type="http://schemas.openxmlformats.org/officeDocument/2006/relationships/image" Target="../media/image2.svg"/><Relationship Id="rId16" Type="http://schemas.openxmlformats.org/officeDocument/2006/relationships/image" Target="../media/image1.png"/><Relationship Id="rId15" Type="http://schemas.openxmlformats.org/officeDocument/2006/relationships/tags" Target="../tags/tag56.xml"/><Relationship Id="rId14" Type="http://schemas.openxmlformats.org/officeDocument/2006/relationships/tags" Target="../tags/tag55.xml"/><Relationship Id="rId13" Type="http://schemas.openxmlformats.org/officeDocument/2006/relationships/tags" Target="../tags/tag54.xml"/><Relationship Id="rId12" Type="http://schemas.openxmlformats.org/officeDocument/2006/relationships/tags" Target="../tags/tag53.xml"/><Relationship Id="rId11" Type="http://schemas.openxmlformats.org/officeDocument/2006/relationships/tags" Target="../tags/tag52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27450" y="161360"/>
            <a:ext cx="10969200" cy="705600"/>
          </a:xfrm>
          <a:prstGeom prst="rect">
            <a:avLst/>
          </a:prstGeom>
          <a:effectLst>
            <a:outerShdw dir="5400000" sx="1000" sy="1000" algn="ctr" rotWithShape="0">
              <a:srgbClr val="000000">
                <a:alpha val="100000"/>
              </a:srgbClr>
            </a:outerShdw>
          </a:effectLst>
        </p:spPr>
        <p:txBody>
          <a:bodyPr vert="horz" lIns="90170" tIns="46990" rIns="90170" bIns="46990" rtlCol="0" anchor="ctr" anchorCtr="0">
            <a:normAutofit/>
          </a:bodyPr>
          <a:lstStyle/>
          <a:p>
            <a:endParaRPr lang="en-US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608330" y="1139825"/>
            <a:ext cx="10968990" cy="510984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endParaRPr lang="zh-CN" altLang="en-US" dirty="0"/>
          </a:p>
          <a:p>
            <a:pPr lvl="1"/>
            <a:endParaRPr lang="zh-CN" altLang="en-US" dirty="0"/>
          </a:p>
          <a:p>
            <a:pPr lvl="2"/>
            <a:endParaRPr lang="zh-CN" altLang="en-US" dirty="0"/>
          </a:p>
          <a:p>
            <a:pPr lvl="3"/>
            <a:endParaRPr lang="zh-CN" altLang="en-US" dirty="0"/>
          </a:p>
          <a:p>
            <a:pPr lvl="4"/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3"/>
            </p:custDataLst>
          </p:nvPr>
        </p:nvSpPr>
        <p:spPr>
          <a:xfrm>
            <a:off x="251320" y="642362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4"/>
            </p:custDataLst>
          </p:nvPr>
        </p:nvSpPr>
        <p:spPr>
          <a:xfrm>
            <a:off x="4097495" y="6423620"/>
            <a:ext cx="395986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>
          <a:xfrm>
            <a:off x="9203530" y="6423620"/>
            <a:ext cx="2699385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logo"/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380095" y="105410"/>
            <a:ext cx="3201035" cy="61277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640080" y="874395"/>
            <a:ext cx="10934065" cy="9525"/>
          </a:xfrm>
          <a:prstGeom prst="line">
            <a:avLst/>
          </a:prstGeom>
          <a:ln>
            <a:solidFill>
              <a:schemeClr val="accent1"/>
            </a:solidFill>
          </a:ln>
          <a:effectLst>
            <a:outerShdw dir="5400000" sx="1000" sy="1000" algn="ctr" rotWithShape="0">
              <a:schemeClr val="accent1">
                <a:lumMod val="40000"/>
                <a:lumOff val="60000"/>
                <a:alpha val="100000"/>
              </a:schemeClr>
            </a:outerShdw>
          </a:effec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Wingdings" panose="05000000000000000000" charset="0"/>
        <a:buChar char="Ø"/>
        <a:defRPr sz="24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lt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Wingdings" panose="05000000000000000000" charset="0"/>
        <a:buChar char="Ø"/>
        <a:tabLst>
          <a:tab pos="1609725" algn="l"/>
          <a:tab pos="1609725" algn="l"/>
          <a:tab pos="1609725" algn="l"/>
          <a:tab pos="1609725" algn="l"/>
        </a:tabLst>
        <a:defRPr sz="20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lt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Wingdings" panose="05000000000000000000" charset="0"/>
        <a:buChar char="Ø"/>
        <a:defRPr sz="18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lt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Ø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lt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Ø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image" Target="../media/image63.png"/><Relationship Id="rId7" Type="http://schemas.openxmlformats.org/officeDocument/2006/relationships/image" Target="../media/image62.png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64.png"/><Relationship Id="rId1" Type="http://schemas.openxmlformats.org/officeDocument/2006/relationships/tags" Target="../tags/tag76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3" Type="http://schemas.openxmlformats.org/officeDocument/2006/relationships/image" Target="../media/image65.png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0.png"/><Relationship Id="rId3" Type="http://schemas.openxmlformats.org/officeDocument/2006/relationships/image" Target="../media/image69.png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tags" Target="../tags/tag60.xml"/><Relationship Id="rId3" Type="http://schemas.openxmlformats.org/officeDocument/2006/relationships/image" Target="../media/image3.png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tags" Target="../tags/tag6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2.png"/><Relationship Id="rId1" Type="http://schemas.openxmlformats.org/officeDocument/2006/relationships/tags" Target="../tags/tag6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20.png"/><Relationship Id="rId1" Type="http://schemas.openxmlformats.org/officeDocument/2006/relationships/tags" Target="../tags/tag6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image" Target="../media/image32.png"/><Relationship Id="rId7" Type="http://schemas.openxmlformats.org/officeDocument/2006/relationships/image" Target="../media/image31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tags" Target="../tags/tag68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38.png"/><Relationship Id="rId7" Type="http://schemas.openxmlformats.org/officeDocument/2006/relationships/image" Target="../media/image37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tags" Target="../tags/tag71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40.png"/><Relationship Id="rId1" Type="http://schemas.openxmlformats.org/officeDocument/2006/relationships/tags" Target="../tags/tag7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png"/><Relationship Id="rId8" Type="http://schemas.openxmlformats.org/officeDocument/2006/relationships/image" Target="../media/image46.png"/><Relationship Id="rId7" Type="http://schemas.openxmlformats.org/officeDocument/2006/relationships/image" Target="../media/image45.png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tags" Target="../tags/tag73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48.png"/><Relationship Id="rId1" Type="http://schemas.openxmlformats.org/officeDocument/2006/relationships/tags" Target="../tags/tag7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image" Target="../media/image55.png"/><Relationship Id="rId7" Type="http://schemas.openxmlformats.org/officeDocument/2006/relationships/image" Target="../media/image54.png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56.png"/><Relationship Id="rId1" Type="http://schemas.openxmlformats.org/officeDocument/2006/relationships/tags" Target="../tags/tag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76935" y="914400"/>
            <a:ext cx="10332720" cy="2570480"/>
          </a:xfrm>
        </p:spPr>
        <p:txBody>
          <a:bodyPr/>
          <a:p>
            <a:r>
              <a:rPr lang="en-US" altLang="zh-CN" sz="4400"/>
              <a:t>PCB Modeling</a:t>
            </a:r>
            <a:endParaRPr lang="en-US" altLang="zh-CN" sz="44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p>
            <a:r>
              <a:rPr lang="en-US" altLang="zh-CN"/>
              <a:t>Hongbin Diao</a:t>
            </a:r>
            <a:endParaRPr lang="en-US" altLang="zh-CN"/>
          </a:p>
          <a:p>
            <a:pPr algn="ctr"/>
            <a:r>
              <a:rPr lang="en-US" altLang="zh-CN">
                <a:sym typeface="+mn-ea"/>
              </a:rPr>
              <a:t>State key laboratory of particle detection and electronics</a:t>
            </a:r>
            <a:endParaRPr lang="en-US" altLang="zh-CN">
              <a:sym typeface="+mn-ea"/>
            </a:endParaRPr>
          </a:p>
          <a:p>
            <a:pPr algn="ctr"/>
            <a:r>
              <a:rPr lang="en-US" altLang="zh-CN">
                <a:sym typeface="+mn-ea"/>
              </a:rPr>
              <a:t>University of Science and Technology of China</a:t>
            </a:r>
            <a:endParaRPr lang="en-US" alt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>
                <a:sym typeface="+mn-ea"/>
              </a:rPr>
              <a:t>PS pion #Hit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 descr="Screenshot 2025-12-23 2003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0" y="3881120"/>
            <a:ext cx="2894965" cy="2296160"/>
          </a:xfrm>
          <a:prstGeom prst="rect">
            <a:avLst/>
          </a:prstGeom>
        </p:spPr>
      </p:pic>
      <p:pic>
        <p:nvPicPr>
          <p:cNvPr id="14" name="图片 13" descr="Screenshot 2025-12-23 2003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50" y="1324610"/>
            <a:ext cx="3011805" cy="2296160"/>
          </a:xfrm>
          <a:prstGeom prst="rect">
            <a:avLst/>
          </a:prstGeom>
        </p:spPr>
      </p:pic>
      <p:pic>
        <p:nvPicPr>
          <p:cNvPr id="13" name="图片 12" descr="Screenshot 2025-12-23 2003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115" y="1337945"/>
            <a:ext cx="3030220" cy="2296160"/>
          </a:xfrm>
          <a:prstGeom prst="rect">
            <a:avLst/>
          </a:prstGeom>
        </p:spPr>
      </p:pic>
      <p:pic>
        <p:nvPicPr>
          <p:cNvPr id="12" name="图片 11" descr="Screenshot 2025-12-23 2003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4240" y="1324610"/>
            <a:ext cx="3023235" cy="2296160"/>
          </a:xfrm>
          <a:prstGeom prst="rect">
            <a:avLst/>
          </a:prstGeom>
        </p:spPr>
      </p:pic>
      <p:pic>
        <p:nvPicPr>
          <p:cNvPr id="11" name="图片 10" descr="Screenshot 2025-12-23 2003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8555" y="1332230"/>
            <a:ext cx="2985770" cy="2296160"/>
          </a:xfrm>
          <a:prstGeom prst="rect">
            <a:avLst/>
          </a:prstGeom>
        </p:spPr>
      </p:pic>
      <p:pic>
        <p:nvPicPr>
          <p:cNvPr id="8" name="图片 7" descr="Screenshot 2025-12-23 2003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6115" y="3912235"/>
            <a:ext cx="2911475" cy="2297430"/>
          </a:xfrm>
          <a:prstGeom prst="rect">
            <a:avLst/>
          </a:prstGeom>
        </p:spPr>
      </p:pic>
      <p:pic>
        <p:nvPicPr>
          <p:cNvPr id="7" name="图片 6" descr="Screenshot 2025-12-23 20035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4240" y="3968115"/>
            <a:ext cx="2949575" cy="2296160"/>
          </a:xfrm>
          <a:prstGeom prst="rect">
            <a:avLst/>
          </a:prstGeom>
        </p:spPr>
      </p:pic>
      <p:pic>
        <p:nvPicPr>
          <p:cNvPr id="6" name="内容占位符 5" descr="Screenshot 2025-12-23 200356"/>
          <p:cNvPicPr>
            <a:picLocks noChangeAspect="1"/>
          </p:cNvPicPr>
          <p:nvPr>
            <p:ph idx="1"/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758555" y="3962400"/>
            <a:ext cx="3038475" cy="24009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Temperature</a:t>
            </a:r>
            <a:endParaRPr lang="en-US" altLang="zh-CN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311525" y="1308100"/>
            <a:ext cx="3846195" cy="221297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4060" y="3689350"/>
            <a:ext cx="3970020" cy="23101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055" y="1308100"/>
            <a:ext cx="3934460" cy="2262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5685" y="3689350"/>
            <a:ext cx="3922395" cy="225742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310890" y="1242060"/>
            <a:ext cx="8084820" cy="2278380"/>
          </a:xfrm>
          <a:prstGeom prst="rect">
            <a:avLst/>
          </a:prstGeom>
          <a:noFill/>
          <a:ln w="28575" cmpd="sng">
            <a:solidFill>
              <a:schemeClr val="accent2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310890" y="3668395"/>
            <a:ext cx="8084820" cy="2278380"/>
          </a:xfrm>
          <a:prstGeom prst="rect">
            <a:avLst/>
          </a:prstGeom>
          <a:noFill/>
          <a:ln w="28575" cmpd="sng">
            <a:solidFill>
              <a:schemeClr val="accent2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162810" y="2116455"/>
            <a:ext cx="1270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monitor 1</a:t>
            </a:r>
            <a:endParaRPr lang="en-US" altLang="zh-CN"/>
          </a:p>
        </p:txBody>
      </p:sp>
      <p:sp>
        <p:nvSpPr>
          <p:cNvPr id="13" name="文本框 12"/>
          <p:cNvSpPr txBox="1"/>
          <p:nvPr/>
        </p:nvSpPr>
        <p:spPr>
          <a:xfrm>
            <a:off x="2162810" y="4623435"/>
            <a:ext cx="1270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monitor 2</a:t>
            </a:r>
            <a:endParaRPr lang="en-US" altLang="zh-CN"/>
          </a:p>
        </p:txBody>
      </p:sp>
      <p:sp>
        <p:nvSpPr>
          <p:cNvPr id="14" name="文本框 13"/>
          <p:cNvSpPr txBox="1"/>
          <p:nvPr/>
        </p:nvSpPr>
        <p:spPr>
          <a:xfrm>
            <a:off x="608330" y="2938145"/>
            <a:ext cx="20402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blue: pion</a:t>
            </a:r>
            <a:endParaRPr lang="en-US" altLang="zh-CN"/>
          </a:p>
          <a:p>
            <a:r>
              <a:rPr lang="en-US" altLang="zh-CN"/>
              <a:t>green: electron</a:t>
            </a:r>
            <a:endParaRPr lang="en-US" altLang="zh-CN"/>
          </a:p>
          <a:p>
            <a:r>
              <a:rPr lang="en-US" altLang="zh-CN"/>
              <a:t>magenta: muon</a:t>
            </a:r>
            <a:endParaRPr lang="en-US" altLang="zh-CN"/>
          </a:p>
        </p:txBody>
      </p:sp>
      <p:sp>
        <p:nvSpPr>
          <p:cNvPr id="15" name="文本框 14"/>
          <p:cNvSpPr txBox="1"/>
          <p:nvPr/>
        </p:nvSpPr>
        <p:spPr>
          <a:xfrm>
            <a:off x="4614545" y="6178550"/>
            <a:ext cx="1159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SPS</a:t>
            </a:r>
            <a:endParaRPr lang="en-US" altLang="zh-CN"/>
          </a:p>
        </p:txBody>
      </p:sp>
      <p:sp>
        <p:nvSpPr>
          <p:cNvPr id="16" name="文本框 15"/>
          <p:cNvSpPr txBox="1"/>
          <p:nvPr/>
        </p:nvSpPr>
        <p:spPr>
          <a:xfrm>
            <a:off x="8976360" y="6178550"/>
            <a:ext cx="1159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PS</a:t>
            </a:r>
            <a:endParaRPr lang="en-US" altLang="zh-C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MIP Calibration</a:t>
            </a:r>
            <a:endParaRPr lang="en-US" altLang="zh-CN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07785" y="2205990"/>
            <a:ext cx="4276090" cy="310261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785" y="2145030"/>
            <a:ext cx="4147185" cy="309689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703070" y="1255395"/>
            <a:ext cx="3543935" cy="7461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PS: calibrated by muon beam</a:t>
            </a:r>
            <a:endParaRPr lang="en-US" altLang="zh-CN"/>
          </a:p>
          <a:p>
            <a:r>
              <a:rPr lang="en-US" altLang="zh-CN">
                <a:sym typeface="+mn-ea"/>
              </a:rPr>
              <a:t>SPS: calibrated by muon beam</a:t>
            </a:r>
            <a:endParaRPr lang="en-US" altLang="zh-CN"/>
          </a:p>
          <a:p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6583680" y="1255395"/>
            <a:ext cx="4088130" cy="7461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PS: calibrated by muon in pion beam</a:t>
            </a:r>
            <a:endParaRPr lang="en-US" altLang="zh-CN"/>
          </a:p>
          <a:p>
            <a:r>
              <a:rPr lang="en-US" altLang="zh-CN">
                <a:sym typeface="+mn-ea"/>
              </a:rPr>
              <a:t>SPS: calibrated by muon beam</a:t>
            </a:r>
            <a:endParaRPr lang="en-US" altLang="zh-C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Backup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7" name="表格 6"/>
          <p:cNvGraphicFramePr/>
          <p:nvPr/>
        </p:nvGraphicFramePr>
        <p:xfrm>
          <a:off x="608647" y="1968055"/>
          <a:ext cx="12961620" cy="4937760"/>
        </p:xfrm>
        <a:graphic>
          <a:graphicData uri="http://schemas.openxmlformats.org/drawingml/2006/table">
            <a:tbl>
              <a:tblPr/>
              <a:tblGrid>
                <a:gridCol w="522605"/>
                <a:gridCol w="522605"/>
                <a:gridCol w="522605"/>
                <a:gridCol w="522605"/>
                <a:gridCol w="522605"/>
                <a:gridCol w="522605"/>
                <a:gridCol w="522605"/>
                <a:gridCol w="522605"/>
                <a:gridCol w="522605"/>
                <a:gridCol w="522605"/>
                <a:gridCol w="522605"/>
                <a:gridCol w="522605"/>
                <a:gridCol w="522605"/>
                <a:gridCol w="522605"/>
                <a:gridCol w="522605"/>
                <a:gridCol w="522605"/>
                <a:gridCol w="522605"/>
                <a:gridCol w="522605"/>
                <a:gridCol w="522605"/>
                <a:gridCol w="522605"/>
                <a:gridCol w="522605"/>
              </a:tblGrid>
              <a:tr h="154940">
                <a:tc>
                  <a:txBody>
                    <a:bodyPr/>
                    <a:p>
                      <a:pPr algn="ctr" fontAlgn="t"/>
                      <a:r>
                        <a:rPr lang="en-US" altLang="zh-CN" sz="9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PW0016A</a:t>
                      </a:r>
                      <a:endParaRPr lang="en-US" altLang="zh-CN" sz="9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0.34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0.25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46.86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7.32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1.13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0.16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43.84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54940">
                <a:tc>
                  <a:txBody>
                    <a:bodyPr/>
                    <a:p>
                      <a:pPr algn="ctr" fontAlgn="t"/>
                      <a:r>
                        <a:rPr lang="en-US" altLang="zh-CN" sz="9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PW24</a:t>
                      </a:r>
                      <a:endParaRPr lang="en-US" altLang="zh-CN" sz="9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0.59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49.35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4.85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1.18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0.56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43.3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54305">
                <a:tc>
                  <a:txBody>
                    <a:bodyPr/>
                    <a:p>
                      <a:pPr algn="ctr" fontAlgn="t"/>
                      <a:r>
                        <a:rPr lang="en-US" altLang="zh-CN" sz="9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SC0402</a:t>
                      </a:r>
                      <a:endParaRPr lang="en-US" altLang="zh-CN" sz="9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83.57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4.29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7.14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54940">
                <a:tc>
                  <a:txBody>
                    <a:bodyPr/>
                    <a:p>
                      <a:pPr algn="ctr" fontAlgn="t"/>
                      <a:r>
                        <a:rPr lang="en-US" altLang="zh-CN" sz="9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SC0603</a:t>
                      </a:r>
                      <a:endParaRPr lang="en-US" altLang="zh-CN" sz="9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76.73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13.49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4.38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54940">
                <a:tc>
                  <a:txBody>
                    <a:bodyPr/>
                    <a:p>
                      <a:pPr algn="ctr" fontAlgn="t"/>
                      <a:r>
                        <a:rPr lang="en-US" altLang="zh-CN" sz="9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SC1206</a:t>
                      </a:r>
                      <a:endParaRPr lang="en-US" altLang="zh-CN" sz="9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84.58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4.12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9.96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1.34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90195">
                <a:tc>
                  <a:txBody>
                    <a:bodyPr/>
                    <a:p>
                      <a:pPr algn="ctr" fontAlgn="t"/>
                      <a:r>
                        <a:rPr lang="en-US" altLang="zh-CN" sz="9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SN74LVC125A</a:t>
                      </a:r>
                      <a:endParaRPr lang="en-US" altLang="zh-CN" sz="9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0.23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50.03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6.44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1.33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2.25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39.53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90195">
                <a:tc>
                  <a:txBody>
                    <a:bodyPr/>
                    <a:p>
                      <a:pPr algn="ctr" fontAlgn="t"/>
                      <a:r>
                        <a:rPr lang="en-US" altLang="zh-CN" sz="9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SOIC127P600</a:t>
                      </a:r>
                      <a:endParaRPr lang="en-US" altLang="zh-CN" sz="9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0.44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0.33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29.61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9.48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0.79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0.11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59.14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54940">
                <a:tc>
                  <a:txBody>
                    <a:bodyPr/>
                    <a:p>
                      <a:pPr algn="ctr" fontAlgn="t"/>
                      <a:r>
                        <a:rPr lang="en-US" altLang="zh-CN" sz="9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SOIC8</a:t>
                      </a:r>
                      <a:endParaRPr lang="en-US" altLang="zh-CN" sz="9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0.17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8.43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0.81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1.83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51.4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90195">
                <a:tc>
                  <a:txBody>
                    <a:bodyPr/>
                    <a:p>
                      <a:pPr algn="ctr" fontAlgn="t"/>
                      <a:r>
                        <a:rPr lang="en-US" altLang="zh-CN" sz="9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SOP58P810</a:t>
                      </a:r>
                      <a:endParaRPr lang="en-US" altLang="zh-CN" sz="9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0.16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0.16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42.5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1.12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47.46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54940">
                <a:tc>
                  <a:txBody>
                    <a:bodyPr/>
                    <a:p>
                      <a:pPr algn="ctr" fontAlgn="t"/>
                      <a:r>
                        <a:rPr lang="en-US" altLang="zh-CN" sz="9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SR0402</a:t>
                      </a:r>
                      <a:endParaRPr lang="en-US" altLang="zh-CN" sz="9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66.48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0.42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17.55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0.35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4.39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0.16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2.01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54940">
                <a:tc>
                  <a:txBody>
                    <a:bodyPr/>
                    <a:p>
                      <a:pPr algn="ctr" fontAlgn="t"/>
                      <a:r>
                        <a:rPr lang="en-US" altLang="zh-CN" sz="9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SR0603</a:t>
                      </a:r>
                      <a:endParaRPr lang="en-US" altLang="zh-CN" sz="9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1.51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74.04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4.62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10.24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1.12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0.38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2.55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0.12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2.91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2.51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54940">
                <a:tc>
                  <a:txBody>
                    <a:bodyPr/>
                    <a:p>
                      <a:pPr algn="ctr" fontAlgn="t"/>
                      <a:r>
                        <a:rPr lang="en-US" altLang="zh-CN" sz="9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STC3528</a:t>
                      </a:r>
                      <a:endParaRPr lang="en-US" altLang="zh-CN" sz="9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7.44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9.88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7.79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0.36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14.34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32.68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1.21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21.86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2.07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54305">
                <a:tc>
                  <a:txBody>
                    <a:bodyPr/>
                    <a:p>
                      <a:pPr algn="ctr" fontAlgn="t"/>
                      <a:r>
                        <a:rPr lang="en-US" altLang="zh-CN" sz="9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TMP117</a:t>
                      </a:r>
                      <a:endParaRPr lang="en-US" altLang="zh-CN" sz="9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2.01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58.44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4.04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1.38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1.58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32.26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54940">
                <a:tc>
                  <a:txBody>
                    <a:bodyPr/>
                    <a:p>
                      <a:pPr algn="ctr" fontAlgn="t"/>
                      <a:r>
                        <a:rPr lang="en-US" altLang="zh-CN" sz="9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_8SOP</a:t>
                      </a:r>
                      <a:endParaRPr lang="en-US" altLang="zh-CN" sz="9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1.66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0.43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43.36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4.86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1.45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44.31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3.84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90195">
                <a:tc>
                  <a:txBody>
                    <a:bodyPr/>
                    <a:p>
                      <a:pPr algn="l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SD0805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LED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7" gridSpan="8">
                  <a:txBody>
                    <a:bodyPr/>
                    <a:p>
                      <a:pPr algn="ctr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FR4+Cu (do not find the ditail, same as PCB board)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 fontAlgn="b"/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 fontAlgn="b"/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 fontAlgn="b"/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 fontAlgn="b"/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7" hMerge="1">
                  <a:tcPr>
                    <a:lnT>
                      <a:noFill/>
                    </a:lnT>
                  </a:tcPr>
                </a:tc>
                <a:tc rowSpan="7" hMerge="1">
                  <a:tcPr>
                    <a:lnT>
                      <a:noFill/>
                    </a:lnT>
                  </a:tcPr>
                </a:tc>
                <a:tc rowSpan="7" hMerge="1">
                  <a:tcPr>
                    <a:lnT>
                      <a:noFill/>
                    </a:lnT>
                  </a:tcPr>
                </a:tc>
                <a:tc rowSpan="7" hMerge="1">
                  <a:tcPr>
                    <a:lnT>
                      <a:noFill/>
                    </a:lnT>
                  </a:tcPr>
                </a:tc>
                <a:tc rowSpan="7" hMerge="1">
                  <a:tcPr>
                    <a:lnT>
                      <a:noFill/>
                    </a:lnT>
                  </a:tcPr>
                </a:tc>
                <a:tc rowSpan="7" hMerge="1">
                  <a:tcPr>
                    <a:lnT>
                      <a:noFill/>
                    </a:lnT>
                  </a:tcPr>
                </a:tc>
                <a:tc rowSpan="7" hMerge="1">
                  <a:tcPr>
                    <a:lnR>
                      <a:noFill/>
                    </a:lnR>
                    <a:lnT>
                      <a:noFill/>
                    </a:lnT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54940">
                <a:tc>
                  <a:txBody>
                    <a:bodyPr/>
                    <a:p>
                      <a:pPr algn="l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RJ6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 gridSpan="8">
                  <a:tcPr>
                    <a:lnL>
                      <a:noFill/>
                    </a:lnL>
                  </a:tcPr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>
                    <a:lnR>
                      <a:noFill/>
                    </a:lnR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54940">
                <a:tc>
                  <a:txBody>
                    <a:bodyPr/>
                    <a:p>
                      <a:pPr algn="l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RT3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 gridSpan="8">
                  <a:tcPr>
                    <a:lnL>
                      <a:noFill/>
                    </a:lnL>
                  </a:tcPr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>
                    <a:lnR>
                      <a:noFill/>
                    </a:lnR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54940">
                <a:tc>
                  <a:txBody>
                    <a:bodyPr/>
                    <a:p>
                      <a:pPr algn="l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BB02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 gridSpan="8">
                  <a:tcPr>
                    <a:lnL>
                      <a:noFill/>
                    </a:lnL>
                  </a:tcPr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>
                    <a:lnR>
                      <a:noFill/>
                    </a:lnR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54305">
                <a:tc>
                  <a:txBody>
                    <a:bodyPr/>
                    <a:p>
                      <a:pPr algn="l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FH29BW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 gridSpan="8">
                  <a:tcPr>
                    <a:lnL>
                      <a:noFill/>
                    </a:lnL>
                  </a:tcPr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>
                    <a:lnR>
                      <a:noFill/>
                    </a:lnR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54940">
                <a:tc>
                  <a:txBody>
                    <a:bodyPr/>
                    <a:p>
                      <a:pPr algn="l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BGA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 gridSpan="8">
                  <a:tcPr>
                    <a:lnL>
                      <a:noFill/>
                    </a:lnL>
                  </a:tcPr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>
                    <a:lnR>
                      <a:noFill/>
                    </a:lnR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54940">
                <a:tc>
                  <a:txBody>
                    <a:bodyPr/>
                    <a:p>
                      <a:pPr algn="l" fontAlgn="b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MCH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 gridSpan="8">
                  <a:tcPr>
                    <a:lnL>
                      <a:noFill/>
                    </a:lnL>
                    <a:lnB>
                      <a:noFill/>
                    </a:lnB>
                  </a:tcPr>
                </a:tc>
                <a:tc vMerge="1" hMerge="1">
                  <a:tcPr>
                    <a:lnB>
                      <a:noFill/>
                    </a:lnB>
                  </a:tcPr>
                </a:tc>
                <a:tc vMerge="1" hMerge="1">
                  <a:tcPr>
                    <a:lnB>
                      <a:noFill/>
                    </a:lnB>
                  </a:tcPr>
                </a:tc>
                <a:tc vMerge="1" hMerge="1">
                  <a:tcPr>
                    <a:lnB>
                      <a:noFill/>
                    </a:lnB>
                  </a:tcPr>
                </a:tc>
                <a:tc vMerge="1" hMerge="1">
                  <a:tcPr>
                    <a:lnB>
                      <a:noFill/>
                    </a:lnB>
                  </a:tcPr>
                </a:tc>
                <a:tc vMerge="1" hMerge="1">
                  <a:tcPr>
                    <a:lnB>
                      <a:noFill/>
                    </a:lnB>
                  </a:tcPr>
                </a:tc>
                <a:tc vMerge="1" hMerge="1">
                  <a:tcPr>
                    <a:lnB>
                      <a:noFill/>
                    </a:lnB>
                  </a:tcPr>
                </a:tc>
                <a:tc vMerge="1" hMerge="1">
                  <a:tcPr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PCB Board Modeling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08330" y="1172210"/>
            <a:ext cx="10968990" cy="507746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Char char="Ø"/>
              <a:defRPr sz="24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lt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charset="0"/>
              <a:buChar char="Ø"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lt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charset="0"/>
              <a:buChar char="Ø"/>
              <a:defRPr sz="18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lt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Ø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lt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Ø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3D model of  PCB board (xxx.stp) from </a:t>
            </a:r>
            <a:r>
              <a:rPr lang="en-US" altLang="zh-CN">
                <a:sym typeface="+mn-ea"/>
              </a:rPr>
              <a:t>electronics colleague</a:t>
            </a:r>
            <a:endParaRPr lang="en-US" altLang="zh-CN"/>
          </a:p>
          <a:p>
            <a:r>
              <a:rPr lang="en-US" altLang="zh-CN"/>
              <a:t>convert .stp file to .stl file</a:t>
            </a:r>
            <a:endParaRPr lang="en-US" altLang="zh-CN"/>
          </a:p>
          <a:p>
            <a:r>
              <a:rPr lang="en-US" altLang="zh-CN"/>
              <a:t>import .stl file to Geant4 using CA</a:t>
            </a:r>
            <a:r>
              <a:rPr lang="en-US" altLang="zh-CN"/>
              <a:t>Dmesh</a:t>
            </a:r>
            <a:endParaRPr lang="en-US" altLang="zh-CN"/>
          </a:p>
          <a:p>
            <a:r>
              <a:rPr lang="en-US" altLang="zh-CN"/>
              <a:t>using their respective material</a:t>
            </a:r>
            <a:r>
              <a:rPr lang="en-US" altLang="zh-CN"/>
              <a:t>s for components</a:t>
            </a:r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770" y="3495675"/>
            <a:ext cx="2662555" cy="2708275"/>
          </a:xfrm>
          <a:prstGeom prst="rect">
            <a:avLst/>
          </a:prstGeom>
        </p:spPr>
      </p:pic>
      <p:pic>
        <p:nvPicPr>
          <p:cNvPr id="9" name="内容占位符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261110" y="3946525"/>
            <a:ext cx="4598035" cy="1949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SPS electron energy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 descr="Screenshot 2025-12-23 1936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35" y="4011295"/>
            <a:ext cx="2997835" cy="2236470"/>
          </a:xfrm>
          <a:prstGeom prst="rect">
            <a:avLst/>
          </a:prstGeom>
        </p:spPr>
      </p:pic>
      <p:pic>
        <p:nvPicPr>
          <p:cNvPr id="13" name="图片 12" descr="Screenshot 2025-12-23 1935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35" y="1452880"/>
            <a:ext cx="2952115" cy="2237105"/>
          </a:xfrm>
          <a:prstGeom prst="rect">
            <a:avLst/>
          </a:prstGeom>
        </p:spPr>
      </p:pic>
      <p:pic>
        <p:nvPicPr>
          <p:cNvPr id="11" name="图片 10" descr="Screenshot 2025-12-23 1935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6425" y="1421130"/>
            <a:ext cx="2953385" cy="2237105"/>
          </a:xfrm>
          <a:prstGeom prst="rect">
            <a:avLst/>
          </a:prstGeom>
        </p:spPr>
      </p:pic>
      <p:pic>
        <p:nvPicPr>
          <p:cNvPr id="8" name="图片 7" descr="Screenshot 2025-12-23 1936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6425" y="4011295"/>
            <a:ext cx="3025140" cy="2237105"/>
          </a:xfrm>
          <a:prstGeom prst="rect">
            <a:avLst/>
          </a:prstGeom>
        </p:spPr>
      </p:pic>
      <p:pic>
        <p:nvPicPr>
          <p:cNvPr id="7" name="图片 6" descr="Screenshot 2025-12-23 1936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9955" y="4010660"/>
            <a:ext cx="2985135" cy="2237105"/>
          </a:xfrm>
          <a:prstGeom prst="rect">
            <a:avLst/>
          </a:prstGeom>
        </p:spPr>
      </p:pic>
      <p:pic>
        <p:nvPicPr>
          <p:cNvPr id="6" name="内容占位符 5" descr="Screenshot 2025-12-23 193633"/>
          <p:cNvPicPr>
            <a:picLocks noChangeAspect="1"/>
          </p:cNvPicPr>
          <p:nvPr>
            <p:ph idx="1"/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874760" y="4011295"/>
            <a:ext cx="2883535" cy="2179955"/>
          </a:xfrm>
          <a:prstGeom prst="rect">
            <a:avLst/>
          </a:prstGeom>
        </p:spPr>
      </p:pic>
      <p:pic>
        <p:nvPicPr>
          <p:cNvPr id="12" name="图片 11" descr="Screenshot 2025-12-23 19360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00420" y="1452245"/>
            <a:ext cx="2974340" cy="2237105"/>
          </a:xfrm>
          <a:prstGeom prst="rect">
            <a:avLst/>
          </a:prstGeom>
        </p:spPr>
      </p:pic>
      <p:pic>
        <p:nvPicPr>
          <p:cNvPr id="10" name="图片 9" descr="Screenshot 2025-12-23 19360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72525" y="1445895"/>
            <a:ext cx="3088640" cy="22377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55320" y="1077595"/>
            <a:ext cx="52870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highlight>
                  <a:srgbClr val="FFFF00"/>
                </a:highlight>
              </a:rPr>
              <a:t>without lowgain non-linearity in digitization</a:t>
            </a:r>
            <a:endParaRPr lang="en-US" altLang="zh-CN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SP</a:t>
            </a:r>
            <a:r>
              <a:rPr lang="en-US" altLang="zh-CN"/>
              <a:t>S electron #Hit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Screenshot 2025-12-23 1911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775" y="4077335"/>
            <a:ext cx="2974340" cy="2299970"/>
          </a:xfrm>
          <a:prstGeom prst="rect">
            <a:avLst/>
          </a:prstGeom>
        </p:spPr>
      </p:pic>
      <p:pic>
        <p:nvPicPr>
          <p:cNvPr id="8" name="图片 7" descr="Screenshot 2025-12-23 1911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625" y="4076700"/>
            <a:ext cx="2893695" cy="2300605"/>
          </a:xfrm>
          <a:prstGeom prst="rect">
            <a:avLst/>
          </a:prstGeom>
        </p:spPr>
      </p:pic>
      <p:pic>
        <p:nvPicPr>
          <p:cNvPr id="9" name="图片 8" descr="Screenshot 2025-12-23 1911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55" y="4090035"/>
            <a:ext cx="2884805" cy="2300605"/>
          </a:xfrm>
          <a:prstGeom prst="rect">
            <a:avLst/>
          </a:prstGeom>
        </p:spPr>
      </p:pic>
      <p:pic>
        <p:nvPicPr>
          <p:cNvPr id="13" name="图片 12" descr="Screenshot 2025-12-23 1910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485" y="1450975"/>
            <a:ext cx="2974975" cy="2299970"/>
          </a:xfrm>
          <a:prstGeom prst="rect">
            <a:avLst/>
          </a:prstGeom>
        </p:spPr>
      </p:pic>
      <p:pic>
        <p:nvPicPr>
          <p:cNvPr id="12" name="图片 11" descr="Screenshot 2025-12-23 1911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625" y="1450975"/>
            <a:ext cx="2966720" cy="2300605"/>
          </a:xfrm>
          <a:prstGeom prst="rect">
            <a:avLst/>
          </a:prstGeom>
        </p:spPr>
      </p:pic>
      <p:pic>
        <p:nvPicPr>
          <p:cNvPr id="11" name="图片 10" descr="Screenshot 2025-12-23 19110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5195" y="1410970"/>
            <a:ext cx="2996565" cy="2300605"/>
          </a:xfrm>
          <a:prstGeom prst="rect">
            <a:avLst/>
          </a:prstGeom>
        </p:spPr>
      </p:pic>
      <p:pic>
        <p:nvPicPr>
          <p:cNvPr id="10" name="图片 9" descr="Screenshot 2025-12-23 1911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14765" y="1450975"/>
            <a:ext cx="2926715" cy="2299970"/>
          </a:xfrm>
          <a:prstGeom prst="rect">
            <a:avLst/>
          </a:prstGeom>
        </p:spPr>
      </p:pic>
      <p:pic>
        <p:nvPicPr>
          <p:cNvPr id="6" name="内容占位符 5" descr="Screenshot 2025-12-23 191143"/>
          <p:cNvPicPr>
            <a:picLocks noChangeAspect="1"/>
          </p:cNvPicPr>
          <p:nvPr>
            <p:ph idx="1"/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914765" y="4090670"/>
            <a:ext cx="2858770" cy="21799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PS electron </a:t>
            </a:r>
            <a:r>
              <a:rPr lang="en-US" altLang="zh-CN">
                <a:sym typeface="+mn-ea"/>
              </a:rPr>
              <a:t>energy</a:t>
            </a:r>
            <a:endParaRPr lang="en-US" altLang="zh-CN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58215" y="1216660"/>
            <a:ext cx="3147060" cy="238696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0370" y="1213485"/>
            <a:ext cx="3227705" cy="24282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7455" y="1209675"/>
            <a:ext cx="3258185" cy="24720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040" y="3775710"/>
            <a:ext cx="3310255" cy="24695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9565" y="3702050"/>
            <a:ext cx="3400425" cy="26136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3315" y="3701415"/>
            <a:ext cx="3526790" cy="26676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PS electron #Hit</a:t>
            </a:r>
            <a:endParaRPr lang="en-US" altLang="zh-CN"/>
          </a:p>
        </p:txBody>
      </p:sp>
      <p:pic>
        <p:nvPicPr>
          <p:cNvPr id="6" name="内容占位符 5" descr="Screenshot 2025-12-23 192248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837170" y="3917315"/>
            <a:ext cx="3319780" cy="256667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Screenshot 2025-12-23 1922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7515" y="3874770"/>
            <a:ext cx="3355975" cy="2609215"/>
          </a:xfrm>
          <a:prstGeom prst="rect">
            <a:avLst/>
          </a:prstGeom>
        </p:spPr>
      </p:pic>
      <p:pic>
        <p:nvPicPr>
          <p:cNvPr id="8" name="图片 7" descr="Screenshot 2025-12-23 1922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515" y="3874770"/>
            <a:ext cx="3302000" cy="2512060"/>
          </a:xfrm>
          <a:prstGeom prst="rect">
            <a:avLst/>
          </a:prstGeom>
        </p:spPr>
      </p:pic>
      <p:pic>
        <p:nvPicPr>
          <p:cNvPr id="9" name="图片 8" descr="Screenshot 2025-12-23 1922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7165" y="1332230"/>
            <a:ext cx="3319780" cy="2579370"/>
          </a:xfrm>
          <a:prstGeom prst="rect">
            <a:avLst/>
          </a:prstGeom>
        </p:spPr>
      </p:pic>
      <p:pic>
        <p:nvPicPr>
          <p:cNvPr id="10" name="图片 9" descr="Screenshot 2025-12-23 1922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5940" y="1362710"/>
            <a:ext cx="3307715" cy="25120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980" y="1332230"/>
            <a:ext cx="3391535" cy="2559050"/>
          </a:xfrm>
          <a:prstGeom prst="rect">
            <a:avLst/>
          </a:prstGeom>
        </p:spPr>
      </p:pic>
      <p:pic>
        <p:nvPicPr>
          <p:cNvPr id="13" name="内容占位符 5" descr="Screenshot 2025-12-23 19224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792085" y="3923030"/>
            <a:ext cx="3319780" cy="2566670"/>
          </a:xfrm>
          <a:prstGeom prst="rect">
            <a:avLst/>
          </a:prstGeom>
        </p:spPr>
      </p:pic>
      <p:pic>
        <p:nvPicPr>
          <p:cNvPr id="14" name="图片 13" descr="Screenshot 2025-12-23 1922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2080" y="1337945"/>
            <a:ext cx="3319780" cy="25793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SPS pion </a:t>
            </a:r>
            <a:r>
              <a:rPr lang="en-US" altLang="zh-CN">
                <a:sym typeface="+mn-ea"/>
              </a:rPr>
              <a:t>energy</a:t>
            </a:r>
            <a:endParaRPr lang="en-US" altLang="zh-CN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3980" y="1305560"/>
            <a:ext cx="3228975" cy="233997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8160" y="1306195"/>
            <a:ext cx="3284855" cy="23393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0110" y="1305560"/>
            <a:ext cx="3197225" cy="2336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4920" y="1280795"/>
            <a:ext cx="3307080" cy="23647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80" y="3868420"/>
            <a:ext cx="3275330" cy="241109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4820" y="3895725"/>
            <a:ext cx="3285490" cy="23837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8370" y="3930015"/>
            <a:ext cx="3253740" cy="23495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23985" y="3967480"/>
            <a:ext cx="3151505" cy="22688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SPS pion #Hit</a:t>
            </a:r>
            <a:endParaRPr lang="en-US" altLang="zh-CN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8905" y="1407795"/>
            <a:ext cx="2945765" cy="221615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 descr="Screenshot 2025-12-23 1901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5" y="3969385"/>
            <a:ext cx="3051175" cy="2279015"/>
          </a:xfrm>
          <a:prstGeom prst="rect">
            <a:avLst/>
          </a:prstGeom>
        </p:spPr>
      </p:pic>
      <p:pic>
        <p:nvPicPr>
          <p:cNvPr id="13" name="图片 12" descr="Screenshot 2025-12-23 1901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3220" y="1407795"/>
            <a:ext cx="2941320" cy="2279015"/>
          </a:xfrm>
          <a:prstGeom prst="rect">
            <a:avLst/>
          </a:prstGeom>
        </p:spPr>
      </p:pic>
      <p:pic>
        <p:nvPicPr>
          <p:cNvPr id="12" name="图片 11" descr="Screenshot 2025-12-23 1901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7540" y="1407795"/>
            <a:ext cx="2997835" cy="2279015"/>
          </a:xfrm>
          <a:prstGeom prst="rect">
            <a:avLst/>
          </a:prstGeom>
        </p:spPr>
      </p:pic>
      <p:pic>
        <p:nvPicPr>
          <p:cNvPr id="11" name="图片 10" descr="Screenshot 2025-12-23 1901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6155" y="1440180"/>
            <a:ext cx="2971165" cy="2279015"/>
          </a:xfrm>
          <a:prstGeom prst="rect">
            <a:avLst/>
          </a:prstGeom>
        </p:spPr>
      </p:pic>
      <p:pic>
        <p:nvPicPr>
          <p:cNvPr id="9" name="图片 8" descr="Screenshot 2025-12-23 1901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7830" y="4043045"/>
            <a:ext cx="2952750" cy="2279015"/>
          </a:xfrm>
          <a:prstGeom prst="rect">
            <a:avLst/>
          </a:prstGeom>
        </p:spPr>
      </p:pic>
      <p:pic>
        <p:nvPicPr>
          <p:cNvPr id="8" name="图片 7" descr="Screenshot 2025-12-23 1901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9450" y="4083050"/>
            <a:ext cx="2955925" cy="2279015"/>
          </a:xfrm>
          <a:prstGeom prst="rect">
            <a:avLst/>
          </a:prstGeom>
        </p:spPr>
      </p:pic>
      <p:pic>
        <p:nvPicPr>
          <p:cNvPr id="7" name="图片 6" descr="Screenshot 2025-12-23 19015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39175" y="4083050"/>
            <a:ext cx="2938145" cy="22790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PS pion </a:t>
            </a:r>
            <a:r>
              <a:rPr lang="en-US" altLang="zh-CN">
                <a:sym typeface="+mn-ea"/>
              </a:rPr>
              <a:t>energy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Screenshot 2025-12-23 2000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25" y="3899535"/>
            <a:ext cx="3033395" cy="2338070"/>
          </a:xfrm>
          <a:prstGeom prst="rect">
            <a:avLst/>
          </a:prstGeom>
        </p:spPr>
      </p:pic>
      <p:pic>
        <p:nvPicPr>
          <p:cNvPr id="12" name="图片 11" descr="Screenshot 2025-12-23 2000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" y="1487805"/>
            <a:ext cx="3041015" cy="2282190"/>
          </a:xfrm>
          <a:prstGeom prst="rect">
            <a:avLst/>
          </a:prstGeom>
        </p:spPr>
      </p:pic>
      <p:pic>
        <p:nvPicPr>
          <p:cNvPr id="11" name="图片 10" descr="Screenshot 2025-12-23 2000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9295" y="1488440"/>
            <a:ext cx="2985770" cy="2281555"/>
          </a:xfrm>
          <a:prstGeom prst="rect">
            <a:avLst/>
          </a:prstGeom>
        </p:spPr>
      </p:pic>
      <p:pic>
        <p:nvPicPr>
          <p:cNvPr id="10" name="图片 9" descr="Screenshot 2025-12-23 2000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9650" y="1488440"/>
            <a:ext cx="2968625" cy="2281555"/>
          </a:xfrm>
          <a:prstGeom prst="rect">
            <a:avLst/>
          </a:prstGeom>
        </p:spPr>
      </p:pic>
      <p:pic>
        <p:nvPicPr>
          <p:cNvPr id="9" name="图片 8" descr="Screenshot 2025-12-23 2000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6190" y="1487805"/>
            <a:ext cx="3016885" cy="2281555"/>
          </a:xfrm>
          <a:prstGeom prst="rect">
            <a:avLst/>
          </a:prstGeom>
        </p:spPr>
      </p:pic>
      <p:pic>
        <p:nvPicPr>
          <p:cNvPr id="7" name="图片 6" descr="Screenshot 2025-12-23 2000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2475" y="3956050"/>
            <a:ext cx="3023870" cy="23450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9650" y="3964305"/>
            <a:ext cx="2969260" cy="2323465"/>
          </a:xfrm>
          <a:prstGeom prst="rect">
            <a:avLst/>
          </a:prstGeom>
        </p:spPr>
      </p:pic>
      <p:pic>
        <p:nvPicPr>
          <p:cNvPr id="6" name="内容占位符 5" descr="Screenshot 2025-12-23 200102"/>
          <p:cNvPicPr>
            <a:picLocks noChangeAspect="1"/>
          </p:cNvPicPr>
          <p:nvPr>
            <p:ph idx="1"/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939530" y="3957320"/>
            <a:ext cx="2962910" cy="223964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commondata" val="eyJoZGlkIjoiODg0NzE5MjA4ZDZmZThhMWE4MmViMjc5ZjJkMzJlOGYifQ=="/>
  <p:tag name="resource_record_key" val="{&quot;13&quot;:[4364974]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4294</Words>
  <Application>WPS 演示</Application>
  <PresentationFormat>宽屏</PresentationFormat>
  <Paragraphs>1042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PCB Modeling</vt:lpstr>
      <vt:lpstr>PCB Board Modeling</vt:lpstr>
      <vt:lpstr>SPS electron energy</vt:lpstr>
      <vt:lpstr>SPS electron #Hit</vt:lpstr>
      <vt:lpstr>PS electron energy</vt:lpstr>
      <vt:lpstr>PS electron #Hit</vt:lpstr>
      <vt:lpstr>SPS pion energy</vt:lpstr>
      <vt:lpstr>SPS pion #Hit</vt:lpstr>
      <vt:lpstr>PS pion energy</vt:lpstr>
      <vt:lpstr>PS pion #Hit</vt:lpstr>
      <vt:lpstr>PowerPoint 演示文稿</vt:lpstr>
      <vt:lpstr>PowerPoint 演示文稿</vt:lpstr>
      <vt:lpstr>Backup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。。</cp:lastModifiedBy>
  <cp:revision>877</cp:revision>
  <dcterms:created xsi:type="dcterms:W3CDTF">2019-06-19T02:08:00Z</dcterms:created>
  <dcterms:modified xsi:type="dcterms:W3CDTF">2025-12-30T06:54:16Z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BBCFD37F71EB4174A370520B483E8676_11</vt:lpwstr>
  </property>
</Properties>
</file>