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0"/>
  </p:notesMasterIdLst>
  <p:handoutMasterIdLst>
    <p:handoutMasterId r:id="rId51"/>
  </p:handoutMasterIdLst>
  <p:sldIdLst>
    <p:sldId id="1490" r:id="rId2"/>
    <p:sldId id="1608" r:id="rId3"/>
    <p:sldId id="1609" r:id="rId4"/>
    <p:sldId id="1612" r:id="rId5"/>
    <p:sldId id="1610" r:id="rId6"/>
    <p:sldId id="1613" r:id="rId7"/>
    <p:sldId id="1641" r:id="rId8"/>
    <p:sldId id="1666" r:id="rId9"/>
    <p:sldId id="1664" r:id="rId10"/>
    <p:sldId id="1673" r:id="rId11"/>
    <p:sldId id="1665" r:id="rId12"/>
    <p:sldId id="1667" r:id="rId13"/>
    <p:sldId id="1669" r:id="rId14"/>
    <p:sldId id="1668" r:id="rId15"/>
    <p:sldId id="1670" r:id="rId16"/>
    <p:sldId id="1677" r:id="rId17"/>
    <p:sldId id="1675" r:id="rId18"/>
    <p:sldId id="1676" r:id="rId19"/>
    <p:sldId id="1678" r:id="rId20"/>
    <p:sldId id="1679" r:id="rId21"/>
    <p:sldId id="1672" r:id="rId22"/>
    <p:sldId id="1680" r:id="rId23"/>
    <p:sldId id="1614" r:id="rId24"/>
    <p:sldId id="1624" r:id="rId25"/>
    <p:sldId id="1654" r:id="rId26"/>
    <p:sldId id="1655" r:id="rId27"/>
    <p:sldId id="1653" r:id="rId28"/>
    <p:sldId id="1642" r:id="rId29"/>
    <p:sldId id="1644" r:id="rId30"/>
    <p:sldId id="1645" r:id="rId31"/>
    <p:sldId id="1593" r:id="rId32"/>
    <p:sldId id="1649" r:id="rId33"/>
    <p:sldId id="1658" r:id="rId34"/>
    <p:sldId id="1650" r:id="rId35"/>
    <p:sldId id="1656" r:id="rId36"/>
    <p:sldId id="1651" r:id="rId37"/>
    <p:sldId id="1659" r:id="rId38"/>
    <p:sldId id="1652" r:id="rId39"/>
    <p:sldId id="1657" r:id="rId40"/>
    <p:sldId id="1660" r:id="rId41"/>
    <p:sldId id="1661" r:id="rId42"/>
    <p:sldId id="1662" r:id="rId43"/>
    <p:sldId id="1615" r:id="rId44"/>
    <p:sldId id="1500" r:id="rId45"/>
    <p:sldId id="1619" r:id="rId46"/>
    <p:sldId id="1623" r:id="rId47"/>
    <p:sldId id="1640" r:id="rId48"/>
    <p:sldId id="1637" r:id="rId4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369" autoAdjust="0"/>
  </p:normalViewPr>
  <p:slideViewPr>
    <p:cSldViewPr>
      <p:cViewPr varScale="1">
        <p:scale>
          <a:sx n="102" d="100"/>
          <a:sy n="102" d="100"/>
        </p:scale>
        <p:origin x="20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2025/12/30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6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9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7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8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0.png"/><Relationship Id="rId4" Type="http://schemas.openxmlformats.org/officeDocument/2006/relationships/image" Target="../media/image2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6.png"/><Relationship Id="rId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550.png"/><Relationship Id="rId9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30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F72B3D-D3AD-4241-B05B-0E3B682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EEFAC4-BB7D-45C6-8B6E-4D717C97D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不同磁芯形状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2BD3BB7-EB94-4829-8FFC-ED36C0E6302B}"/>
              </a:ext>
            </a:extLst>
          </p:cNvPr>
          <p:cNvGraphicFramePr>
            <a:graphicFrameLocks noGrp="1"/>
          </p:cNvGraphicFramePr>
          <p:nvPr/>
        </p:nvGraphicFramePr>
        <p:xfrm>
          <a:off x="190500" y="1295400"/>
          <a:ext cx="8763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1657362015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63339208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699424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448461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磁芯类型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电感（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Rac</a:t>
                      </a:r>
                      <a:r>
                        <a:rPr lang="en-US" altLang="zh-CN" dirty="0"/>
                        <a:t> @ 50Hz 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Gain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00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Air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71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开路磁芯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12.504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4.836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09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封闭磁芯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489.090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565.112 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1903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7AD3962-A59A-4C3F-8C9C-30937833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" y="4670008"/>
            <a:ext cx="223699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363470-8CE5-4CCF-8A7C-001BF9C26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64" y="4670008"/>
            <a:ext cx="2373669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15BBC5-2F64-4748-8624-249A00B53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26" y="4670008"/>
            <a:ext cx="2387062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AD0D03-2020-4FF6-ACA8-367CA263A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" y="2895600"/>
            <a:ext cx="1838162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35C6E1-4058-4B84-B006-E13A6200D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4" y="2895600"/>
            <a:ext cx="1950523" cy="18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12F2F0-5F0B-448C-95F9-FC867E823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37" y="2895600"/>
            <a:ext cx="214346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4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FAD646B7-5D7F-4488-BFB5-EA380BC5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91" y="1981200"/>
            <a:ext cx="4323809" cy="533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C51EE1-F0DA-433A-B8F7-8838FFE7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4" y="1295400"/>
            <a:ext cx="6791325" cy="74295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1F7EA-283A-4057-A94C-833CD32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492CC-39B6-4401-8F9D-C965081D7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洛伦兹互惠定理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AD7A1F-9CCE-400B-AA5F-A2212FA7E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0" y="790575"/>
            <a:ext cx="2428875" cy="8858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09888-2698-4E9B-80F9-95FC6483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447" y="770344"/>
            <a:ext cx="6099354" cy="57066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C16274-37A6-4403-BCA4-25102FCFF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3833" y="96611"/>
            <a:ext cx="6390476" cy="15714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0EEA150-97FE-4D18-A22B-A68311E3E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3356" y="2017030"/>
            <a:ext cx="6571429" cy="247619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178C92C-F05E-4843-B4E7-5D6D83A4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6690" y="4842210"/>
            <a:ext cx="6638095" cy="27142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1CBB3D-C654-4B59-80E6-65634B4445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45" y="2692585"/>
            <a:ext cx="4378328" cy="406441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EECE6D8-3C29-41B4-8906-425CD4774F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3"/>
          <a:stretch/>
        </p:blipFill>
        <p:spPr>
          <a:xfrm>
            <a:off x="5891196" y="2514600"/>
            <a:ext cx="2441464" cy="11567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1A9E2FF-1155-4373-8D08-26762DE2E96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096" r="1"/>
          <a:stretch/>
        </p:blipFill>
        <p:spPr>
          <a:xfrm>
            <a:off x="4964668" y="3747576"/>
            <a:ext cx="1588532" cy="18376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594EE20-2474-4FA4-8DDF-24E143F944A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7450"/>
          <a:stretch/>
        </p:blipFill>
        <p:spPr>
          <a:xfrm>
            <a:off x="7083860" y="3747576"/>
            <a:ext cx="1744927" cy="11407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720423D-DFCC-4F22-9F23-765A032971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8214" y="5010221"/>
            <a:ext cx="2600000" cy="571429"/>
          </a:xfrm>
          <a:prstGeom prst="rect">
            <a:avLst/>
          </a:prstGeom>
        </p:spPr>
      </p:pic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DCA0CA5-B4BD-4066-A54E-FB338E40F928}"/>
              </a:ext>
            </a:extLst>
          </p:cNvPr>
          <p:cNvCxnSpPr/>
          <p:nvPr/>
        </p:nvCxnSpPr>
        <p:spPr>
          <a:xfrm>
            <a:off x="4571995" y="2743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1F12674C-1E14-481C-A2F4-73B8731D21C4}"/>
              </a:ext>
            </a:extLst>
          </p:cNvPr>
          <p:cNvSpPr txBox="1"/>
          <p:nvPr/>
        </p:nvSpPr>
        <p:spPr>
          <a:xfrm>
            <a:off x="4664715" y="5657671"/>
            <a:ext cx="4479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磁单极子在铁氧体中产生的磁场高度畸变，直接求解困难，因而可借助洛伦兹互惠定理将问题转化为计算线圈单位电流的</a:t>
            </a:r>
            <a:r>
              <a:rPr lang="zh-CN" altLang="en-US" dirty="0">
                <a:solidFill>
                  <a:srgbClr val="FF0000"/>
                </a:solidFill>
              </a:rPr>
              <a:t>互惠磁场</a:t>
            </a:r>
            <a:r>
              <a:rPr lang="zh-CN" altLang="en-US" dirty="0"/>
              <a:t>，从而简化感应电压的求解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78EBEC22-6241-403F-9A5F-62C4BE452C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188" y="1384335"/>
            <a:ext cx="59912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B1AEB9-54F1-4C04-B25E-D5C9C644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FA89C5-2DB4-4BB0-851C-342352622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>
            <a:normAutofit/>
          </a:bodyPr>
          <a:lstStyle/>
          <a:p>
            <a:r>
              <a:rPr lang="zh-CN" altLang="en-US" dirty="0"/>
              <a:t>验证</a:t>
            </a:r>
            <a:r>
              <a:rPr lang="en-US" altLang="zh-CN" dirty="0"/>
              <a:t>——</a:t>
            </a:r>
            <a:r>
              <a:rPr lang="zh-CN" altLang="en-US" dirty="0"/>
              <a:t>空气芯结果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D672E2-87C2-408F-AE08-511684FC9DC3}"/>
              </a:ext>
            </a:extLst>
          </p:cNvPr>
          <p:cNvSpPr txBox="1"/>
          <p:nvPr/>
        </p:nvSpPr>
        <p:spPr>
          <a:xfrm>
            <a:off x="203200" y="1244600"/>
            <a:ext cx="805815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仿真得到互惠磁场分布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网格加密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格点插值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利用互惠磁场得到空间中任意轨迹的磁单极子产生的感应信号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9CB87D-EAEC-434B-A09B-F7C70BC6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216" y="1244600"/>
            <a:ext cx="3408584" cy="7491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D97C1F6-CA0E-4B98-986B-C945E1D98ECB}"/>
              </a:ext>
            </a:extLst>
          </p:cNvPr>
          <p:cNvSpPr txBox="1"/>
          <p:nvPr/>
        </p:nvSpPr>
        <p:spPr>
          <a:xfrm>
            <a:off x="1329562" y="586829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每层匝数为</a:t>
            </a:r>
            <a:r>
              <a:rPr lang="en-US" altLang="zh-CN" dirty="0"/>
              <a:t>1</a:t>
            </a:r>
            <a:r>
              <a:rPr lang="zh-CN" altLang="en-US" dirty="0"/>
              <a:t>结果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1AA933-59A2-4D15-B39B-845D0A69EC9C}"/>
              </a:ext>
            </a:extLst>
          </p:cNvPr>
          <p:cNvSpPr txBox="1"/>
          <p:nvPr/>
        </p:nvSpPr>
        <p:spPr>
          <a:xfrm>
            <a:off x="5770290" y="5867055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每层匝数为</a:t>
            </a:r>
            <a:r>
              <a:rPr lang="en-US" altLang="zh-CN" dirty="0"/>
              <a:t>101</a:t>
            </a:r>
            <a:r>
              <a:rPr lang="zh-CN" altLang="en-US" dirty="0"/>
              <a:t>结果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A5E71D-37A2-4905-830D-A6BE0779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5" y="3226610"/>
            <a:ext cx="4410000" cy="252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8591485-DB66-4047-9C9D-8AA789D60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387" y="3069843"/>
            <a:ext cx="2525438" cy="37881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3CAAB0E-3EC2-44ED-BABC-D8FDF9AC3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26610"/>
            <a:ext cx="4410000" cy="252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5C74AA-3761-46ED-A3F9-0C0FA6398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744" y="2949359"/>
            <a:ext cx="3761934" cy="35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EB7C70-DF6F-45C4-A552-2B103BA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D09B52-1F9B-4D59-8576-53E8202BA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磁芯结果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5298090-942F-482D-A25E-BEAC09F3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0220A5-B556-47A6-9504-1585DDD1F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2400000" cy="3600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B5CCD68-13F0-492B-8077-1A4F02E6BC5A}"/>
              </a:ext>
            </a:extLst>
          </p:cNvPr>
          <p:cNvSpPr txBox="1"/>
          <p:nvPr/>
        </p:nvSpPr>
        <p:spPr>
          <a:xfrm>
            <a:off x="38100" y="4702085"/>
            <a:ext cx="9067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当前磁芯设计，无法实现信号的放大，甚至不如空气芯的结果，且磁单极子在磁芯中间运动几乎不产生信号（由于退磁场，</a:t>
            </a:r>
            <a:r>
              <a:rPr lang="en-US" altLang="zh-CN" dirty="0"/>
              <a:t>H</a:t>
            </a:r>
            <a:r>
              <a:rPr lang="zh-CN" altLang="en-US" dirty="0"/>
              <a:t>几乎为</a:t>
            </a:r>
            <a:r>
              <a:rPr lang="en-US" altLang="zh-CN" dirty="0"/>
              <a:t>0</a:t>
            </a:r>
            <a:r>
              <a:rPr lang="zh-CN" altLang="en-US" dirty="0"/>
              <a:t>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加入磁芯之后，探测灵敏区间为磁芯表面，因此探测对象变成击中磁芯的轨迹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轨迹穿过线圈：单极性信号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轨迹没有穿过线圈：双极性信号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E279236-10E7-4824-B7C1-906C3FC4F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34" y="1143000"/>
            <a:ext cx="63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6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EB7C70-DF6F-45C4-A552-2B103BA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D09B52-1F9B-4D59-8576-53E8202BA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磁芯结果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5298090-942F-482D-A25E-BEAC09F3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1081"/>
            <a:ext cx="3408584" cy="7491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B5CCD68-13F0-492B-8077-1A4F02E6BC5A}"/>
              </a:ext>
            </a:extLst>
          </p:cNvPr>
          <p:cNvSpPr txBox="1"/>
          <p:nvPr/>
        </p:nvSpPr>
        <p:spPr>
          <a:xfrm>
            <a:off x="38100" y="4953000"/>
            <a:ext cx="9067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磁芯直径缩小之后，表面的</a:t>
            </a:r>
            <a:r>
              <a:rPr lang="en-US" altLang="zh-CN" dirty="0"/>
              <a:t>H</a:t>
            </a:r>
            <a:r>
              <a:rPr lang="zh-CN" altLang="en-US" dirty="0"/>
              <a:t>变大，即对穿过的磁单极子更加敏感，产生的信号确实幅度增大，超过空气芯的信号幅度</a:t>
            </a:r>
            <a:r>
              <a:rPr lang="en-US" altLang="zh-CN" dirty="0"/>
              <a:t>7%</a:t>
            </a:r>
            <a:r>
              <a:rPr lang="zh-CN" altLang="en-US" dirty="0"/>
              <a:t>，其实应该关注最优滤波之后幅度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/>
              <a:t>没有穿过线圈的双极性信号幅度非常可观，是否可以用于磁单极子的甄别（磁偶极子等的干扰？）</a:t>
            </a:r>
            <a:endParaRPr lang="en-US" altLang="zh-CN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DBBEE6D-C07D-4049-A327-001EA5F1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219200"/>
            <a:ext cx="2400000" cy="36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AEE6858-B448-4FD7-9021-21D242643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600" y="1219200"/>
            <a:ext cx="63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F8A1A21-DCFE-4397-80A9-C5A0B128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48" y="1358700"/>
            <a:ext cx="6750000" cy="315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356CF7-DE4C-4758-BB3B-DA018200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357C67-A248-40D5-853C-7A9BFB366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通过气隙调整</a:t>
            </a:r>
            <a:r>
              <a:rPr lang="en-US" altLang="zh-CN" dirty="0"/>
              <a:t>H </a:t>
            </a:r>
            <a:r>
              <a:rPr lang="zh-CN" altLang="en-US" dirty="0"/>
              <a:t>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5C65DA-EDF9-4571-B71B-FE5111DF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9" y="1219200"/>
            <a:ext cx="2400000" cy="360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BA9DE16-14AB-432D-80CB-9325431FB5D8}"/>
              </a:ext>
            </a:extLst>
          </p:cNvPr>
          <p:cNvSpPr/>
          <p:nvPr/>
        </p:nvSpPr>
        <p:spPr>
          <a:xfrm>
            <a:off x="152400" y="2819400"/>
            <a:ext cx="2650751" cy="2286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94A24D-A733-4948-B0A1-781223483442}"/>
              </a:ext>
            </a:extLst>
          </p:cNvPr>
          <p:cNvSpPr/>
          <p:nvPr/>
        </p:nvSpPr>
        <p:spPr>
          <a:xfrm rot="5400000">
            <a:off x="5643120" y="2955962"/>
            <a:ext cx="2650751" cy="3048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93057B-1E91-432C-8C0C-25BB2D08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" y="4921475"/>
            <a:ext cx="2982000" cy="1800000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B80D06-D151-4379-9B47-1ABB8EF35624}"/>
              </a:ext>
            </a:extLst>
          </p:cNvPr>
          <p:cNvSpPr txBox="1"/>
          <p:nvPr/>
        </p:nvSpPr>
        <p:spPr>
          <a:xfrm>
            <a:off x="6115050" y="5085673"/>
            <a:ext cx="2743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增加气隙之后成功实现感应信号的放大，符合理解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注意这是一个快速信号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A446F5D-F343-4608-A70D-D87F6F40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33A426-350B-4400-B1DF-92024912D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400" y="4921475"/>
            <a:ext cx="2261898" cy="18000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51360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FE6BE3D-75B1-4048-9385-ABBF1085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4192539"/>
            <a:ext cx="3505200" cy="26289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F6E957-E2C2-484D-A118-3B2497BF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08DB48-8ACC-458B-9891-20FF8CE62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闭路磁芯</a:t>
            </a:r>
          </a:p>
        </p:txBody>
      </p:sp>
      <p:pic>
        <p:nvPicPr>
          <p:cNvPr id="1026" name="Picture 2" descr="C-Core Electromagnetic Coil">
            <a:extLst>
              <a:ext uri="{FF2B5EF4-FFF2-40B4-BE49-F238E27FC236}">
                <a16:creationId xmlns:a16="http://schemas.microsoft.com/office/drawing/2014/main" id="{595E4401-C6CF-499C-884B-D107734AE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4939" r="10833" b="6544"/>
          <a:stretch/>
        </p:blipFill>
        <p:spPr bwMode="auto">
          <a:xfrm>
            <a:off x="437405" y="4294948"/>
            <a:ext cx="3708888" cy="22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D49606E-5E9E-4BAB-83AA-372A8C15A3D0}"/>
              </a:ext>
            </a:extLst>
          </p:cNvPr>
          <p:cNvSpPr txBox="1"/>
          <p:nvPr/>
        </p:nvSpPr>
        <p:spPr>
          <a:xfrm>
            <a:off x="152400" y="1104317"/>
            <a:ext cx="828675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H </a:t>
            </a:r>
            <a:r>
              <a:rPr lang="zh-CN" altLang="en-US" b="1" dirty="0"/>
              <a:t>理论近似解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安培环路定理：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近似</a:t>
            </a:r>
            <a:r>
              <a:rPr lang="en-US" altLang="zh-CN" dirty="0"/>
              <a:t>H </a:t>
            </a:r>
            <a:r>
              <a:rPr lang="zh-CN" altLang="en-US" dirty="0"/>
              <a:t>全部集中在气隙中：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在当前条件下，</a:t>
            </a:r>
            <a:r>
              <a:rPr lang="en-US" altLang="zh-CN" dirty="0"/>
              <a:t>N=1212</a:t>
            </a:r>
            <a:r>
              <a:rPr lang="zh-CN" altLang="en-US" dirty="0"/>
              <a:t>，</a:t>
            </a:r>
            <a:r>
              <a:rPr lang="en-US" altLang="zh-CN" dirty="0"/>
              <a:t>d=2mm</a:t>
            </a:r>
            <a:r>
              <a:rPr lang="zh-CN" altLang="en-US" dirty="0"/>
              <a:t>，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r>
              <a:rPr lang="en-US" altLang="zh-CN" dirty="0"/>
              <a:t>=6.06E5 A/m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当前圆柱形磁芯气隙内，</a:t>
            </a: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r>
              <a:rPr lang="en-US" altLang="zh-CN" dirty="0"/>
              <a:t>=1.26E5 A/m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开路型磁芯磁通量必须通过磁棒外部的空气返回以形成闭合回路，</a:t>
            </a:r>
            <a:r>
              <a:rPr lang="en-US" altLang="zh-CN" b="1" dirty="0"/>
              <a:t>H </a:t>
            </a:r>
            <a:r>
              <a:rPr lang="zh-CN" altLang="en-US" b="1" dirty="0"/>
              <a:t>仍不够集中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考虑闭路磁芯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4FF420-A3DE-451F-857E-8F35496C9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43060"/>
            <a:ext cx="1809750" cy="8191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B2B765-71C5-4649-8D7A-CE09DA83E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312" y="1886019"/>
            <a:ext cx="1390476" cy="5523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EBAE2A3-BE64-48B9-9E7D-38390439680B}"/>
              </a:ext>
            </a:extLst>
          </p:cNvPr>
          <p:cNvSpPr txBox="1"/>
          <p:nvPr/>
        </p:nvSpPr>
        <p:spPr>
          <a:xfrm>
            <a:off x="5514975" y="3626936"/>
            <a:ext cx="3100401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H</a:t>
            </a:r>
            <a:r>
              <a:rPr lang="en-US" altLang="zh-CN" baseline="-25000" dirty="0" err="1"/>
              <a:t>gap</a:t>
            </a:r>
            <a:r>
              <a:rPr lang="en-US" altLang="zh-CN" dirty="0"/>
              <a:t>=5.46E5 A/m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CD0D285-903D-4AD2-9B79-1FC2E9222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4062947"/>
            <a:ext cx="4495514" cy="26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498654-AFCE-4C6C-B5DC-4DC4743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C8CB1E-A379-4B63-A809-219D75BA4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H </a:t>
            </a:r>
            <a:r>
              <a:rPr lang="zh-CN" altLang="en-US" dirty="0"/>
              <a:t>分布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BD1B81-2F2A-44F1-915C-2B7EAEDF7C01}"/>
              </a:ext>
            </a:extLst>
          </p:cNvPr>
          <p:cNvSpPr txBox="1"/>
          <p:nvPr/>
        </p:nvSpPr>
        <p:spPr>
          <a:xfrm>
            <a:off x="139586" y="4105693"/>
            <a:ext cx="889635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H </a:t>
            </a:r>
            <a:r>
              <a:rPr lang="zh-CN" altLang="en-US" dirty="0"/>
              <a:t>的</a:t>
            </a:r>
            <a:r>
              <a:rPr lang="en-US" altLang="zh-CN" dirty="0"/>
              <a:t>z </a:t>
            </a:r>
            <a:r>
              <a:rPr lang="zh-CN" altLang="en-US" dirty="0"/>
              <a:t>分量占绝对主导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err="1"/>
              <a:t>H_z</a:t>
            </a:r>
            <a:r>
              <a:rPr lang="en-US" altLang="zh-CN" dirty="0"/>
              <a:t> </a:t>
            </a:r>
            <a:r>
              <a:rPr lang="zh-CN" altLang="en-US" dirty="0"/>
              <a:t>在气隙内分布基本均匀（</a:t>
            </a:r>
            <a:r>
              <a:rPr lang="en-US" altLang="zh-CN" dirty="0"/>
              <a:t>0.14%</a:t>
            </a:r>
            <a:r>
              <a:rPr lang="zh-CN" altLang="en-US" dirty="0"/>
              <a:t>），消除入射位置依赖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线圈高度不再限制接收角，允许更大的匝数和高度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探测灵敏区域移动至线圈外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解耦探测面积和线圈面积的关系</a:t>
            </a:r>
            <a:r>
              <a:rPr lang="en-US" altLang="zh-CN" dirty="0"/>
              <a:t>——</a:t>
            </a:r>
            <a:r>
              <a:rPr lang="zh-CN" altLang="en-US" dirty="0"/>
              <a:t>实现更大的探测面积？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可以远离线圈读出电子学，减少干扰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1D7CF3-5D5D-43AB-A95B-3B911EFE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2670"/>
            <a:ext cx="4463936" cy="27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379C0AF-31B8-4627-BDE6-16182BC36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0"/>
            <a:ext cx="7543801" cy="47481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A7BDD9B-66E2-4F54-9A1D-B227C8A19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4" y="1282670"/>
            <a:ext cx="435306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0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41A9AF-E0AB-4879-93D7-B62E9A60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5"/>
          <a:stretch/>
        </p:blipFill>
        <p:spPr>
          <a:xfrm>
            <a:off x="5382307" y="1212213"/>
            <a:ext cx="3408585" cy="240919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2021CE-2F3F-48F1-A2EF-33F8CF6F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1C1C77-5581-4585-9FAD-8202E105B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信号解析解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/>
              <p:nvPr/>
            </p:nvSpPr>
            <p:spPr>
              <a:xfrm>
                <a:off x="152400" y="1212213"/>
                <a:ext cx="4572000" cy="235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信号特征：</a:t>
                </a:r>
                <a:br>
                  <a:rPr lang="en-US" altLang="zh-CN" b="1" dirty="0"/>
                </a:br>
                <a:r>
                  <a:rPr lang="zh-CN" altLang="en-US" dirty="0"/>
                  <a:t>由于</a:t>
                </a:r>
                <a:r>
                  <a:rPr lang="en-US" altLang="zh-CN" dirty="0"/>
                  <a:t>Hz</a:t>
                </a:r>
                <a:r>
                  <a:rPr lang="zh-CN" altLang="en-US" dirty="0"/>
                  <a:t>在气隙内是均匀的，忽略边缘效应，感应信号为矩形波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持续时间：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98E457-44AD-4278-90DB-9D85B564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12213"/>
                <a:ext cx="4572000" cy="2358787"/>
              </a:xfrm>
              <a:prstGeom prst="rect">
                <a:avLst/>
              </a:prstGeom>
              <a:blipFill>
                <a:blip r:embed="rId3"/>
                <a:stretch>
                  <a:fillRect l="-1067" r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E2B487-B081-4CA5-97AA-17A733EDB336}"/>
                  </a:ext>
                </a:extLst>
              </p:cNvPr>
              <p:cNvSpPr txBox="1"/>
              <p:nvPr/>
            </p:nvSpPr>
            <p:spPr>
              <a:xfrm>
                <a:off x="228600" y="3886200"/>
                <a:ext cx="8286750" cy="2749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H </a:t>
                </a:r>
                <a:r>
                  <a:rPr lang="zh-CN" altLang="en-US" b="1" dirty="0"/>
                  <a:t>近似解</a:t>
                </a:r>
                <a:endParaRPr lang="en-US" altLang="zh-CN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安培环路定理：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近似</a:t>
                </a:r>
                <a:r>
                  <a:rPr lang="en-US" altLang="zh-CN" dirty="0"/>
                  <a:t>H </a:t>
                </a:r>
                <a:r>
                  <a:rPr lang="zh-CN" altLang="en-US" dirty="0"/>
                  <a:t>全部集中在气隙中：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幅度：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𝑔𝑣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磁通变化：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𝑁𝑔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符合理解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矩形波的面积是固定的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E2B487-B081-4CA5-97AA-17A733EDB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86200"/>
                <a:ext cx="8286750" cy="2749727"/>
              </a:xfrm>
              <a:prstGeom prst="rect">
                <a:avLst/>
              </a:prstGeom>
              <a:blipFill>
                <a:blip r:embed="rId4"/>
                <a:stretch>
                  <a:fillRect l="-662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7EEC491-20FC-409C-986B-224CC0D65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24943"/>
            <a:ext cx="1809750" cy="8191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6F3FE07-C518-4101-84BB-709541BA1E29}"/>
              </a:ext>
            </a:extLst>
          </p:cNvPr>
          <p:cNvSpPr txBox="1"/>
          <p:nvPr/>
        </p:nvSpPr>
        <p:spPr>
          <a:xfrm>
            <a:off x="5149221" y="5035617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由于边缘效应实际应该为类似梯形波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34F2E0-9BD2-4319-B795-7E82BEFCC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079" y="204494"/>
            <a:ext cx="3408584" cy="7491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6674983-2C47-49B3-8A6B-B8A414934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512" y="4630455"/>
            <a:ext cx="1390476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4B1840-9EAE-4D28-B857-FEAD524A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D7D8A4-CACD-41C1-AD79-20FF4B7A1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频谱考虑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055642-CF95-4B36-BB9E-BF263041EAB8}"/>
              </a:ext>
            </a:extLst>
          </p:cNvPr>
          <p:cNvSpPr txBox="1"/>
          <p:nvPr/>
        </p:nvSpPr>
        <p:spPr>
          <a:xfrm>
            <a:off x="234885" y="1280474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空气芯垂直入射情形信号傅里叶变换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 r=5cm </a:t>
            </a:r>
            <a:r>
              <a:rPr lang="zh-CN" altLang="en-US" dirty="0"/>
              <a:t>，</a:t>
            </a:r>
            <a:r>
              <a:rPr lang="en-US" altLang="zh-CN" dirty="0"/>
              <a:t>β=-5</a:t>
            </a:r>
            <a:r>
              <a:rPr lang="zh-CN" altLang="en-US" dirty="0"/>
              <a:t>，</a:t>
            </a:r>
            <a:r>
              <a:rPr lang="en-US" altLang="zh-CN" dirty="0"/>
              <a:t>n=1212</a:t>
            </a:r>
            <a:r>
              <a:rPr lang="zh-CN" altLang="en-US" dirty="0"/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39313B-E04B-4DFF-A8AC-7092831C4B42}"/>
              </a:ext>
            </a:extLst>
          </p:cNvPr>
          <p:cNvSpPr txBox="1"/>
          <p:nvPr/>
        </p:nvSpPr>
        <p:spPr>
          <a:xfrm>
            <a:off x="4419600" y="1280474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理想磁芯气隙垂直入射情形信号傅里叶变换</a:t>
            </a:r>
            <a:endParaRPr lang="en-US" altLang="zh-CN" dirty="0"/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gap=1mm</a:t>
            </a:r>
            <a:r>
              <a:rPr lang="zh-CN" altLang="en-US" dirty="0"/>
              <a:t>，</a:t>
            </a:r>
            <a:r>
              <a:rPr lang="en-US" altLang="zh-CN" dirty="0"/>
              <a:t> β=-5</a:t>
            </a:r>
            <a:r>
              <a:rPr lang="zh-CN" altLang="en-US" dirty="0"/>
              <a:t>，</a:t>
            </a:r>
            <a:r>
              <a:rPr lang="en-US" altLang="zh-CN" dirty="0"/>
              <a:t>n=1212</a:t>
            </a:r>
            <a:r>
              <a:rPr lang="zh-CN" altLang="en-US" dirty="0"/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069F7E-F2D5-4633-A9BD-0EAA5FEF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5" y="3774218"/>
            <a:ext cx="4912095" cy="2947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8146DC-8543-4B33-8124-AF7C370A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76595"/>
            <a:ext cx="3047619" cy="7238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F2F9EA-E0D9-4F18-9B36-1C7FABF08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095643"/>
            <a:ext cx="2390476" cy="68571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9A18569-604F-4A35-BFA0-FE69CD2C014C}"/>
              </a:ext>
            </a:extLst>
          </p:cNvPr>
          <p:cNvSpPr txBox="1"/>
          <p:nvPr/>
        </p:nvSpPr>
        <p:spPr>
          <a:xfrm>
            <a:off x="4972738" y="3264893"/>
            <a:ext cx="4107576" cy="358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/>
              <a:t>现象：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相同匝数下，磁芯在低频区相较空气芯无明显信号优势，高频区磁芯信号更强，但交流电阻会成为主要限制因素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空气芯信号截至频率与半径有关，限制了线圈做大</a:t>
            </a:r>
            <a:endParaRPr lang="en-US" altLang="zh-CN" sz="1600" dirty="0"/>
          </a:p>
          <a:p>
            <a:pPr>
              <a:lnSpc>
                <a:spcPct val="130000"/>
              </a:lnSpc>
            </a:pPr>
            <a:r>
              <a:rPr lang="zh-CN" altLang="en-US" sz="1600" dirty="0"/>
              <a:t>结论：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磁芯结构解除匝数限制，可通过增加匝数提升探测灵敏度</a:t>
            </a:r>
            <a:endParaRPr lang="en-US" altLang="zh-CN" sz="16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/>
              <a:t>磁芯结构解除线圈半径限制，可以实现更大范围探测</a:t>
            </a:r>
            <a:endParaRPr lang="en-US" altLang="zh-CN" sz="16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8D29E7-DA62-4B8A-922B-F13CB4AFA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258" y="2769496"/>
            <a:ext cx="1295238" cy="6285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E1A6B0-0A91-4F4F-9F47-5D9256114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480" y="2781357"/>
            <a:ext cx="1676190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66A177-0316-4766-902E-036E159D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B6205-040B-4C1B-BDDF-777CC0F26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方案可行性评估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E6E532-9348-4C43-8D5D-D56B9E906BCE}"/>
              </a:ext>
            </a:extLst>
          </p:cNvPr>
          <p:cNvSpPr txBox="1"/>
          <p:nvPr/>
        </p:nvSpPr>
        <p:spPr>
          <a:xfrm>
            <a:off x="86609" y="1143000"/>
            <a:ext cx="8970782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 </a:t>
            </a:r>
            <a:r>
              <a:rPr lang="zh-CN" altLang="en-US" dirty="0"/>
              <a:t>型线圈为非旋转轴对称结构，仿真不易实现，在方案可行性验证中提出新的磁芯结构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FD27EF-F92A-4023-BDA1-C9DBBBB02493}"/>
              </a:ext>
            </a:extLst>
          </p:cNvPr>
          <p:cNvSpPr txBox="1"/>
          <p:nvPr/>
        </p:nvSpPr>
        <p:spPr>
          <a:xfrm>
            <a:off x="86609" y="1608640"/>
            <a:ext cx="8828791" cy="881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空气芯线圈：</a:t>
            </a:r>
            <a:r>
              <a:rPr lang="en-US" altLang="zh-CN" dirty="0"/>
              <a:t>SNR=0.85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内半径：</a:t>
            </a:r>
            <a:r>
              <a:rPr lang="en-US" altLang="zh-CN" dirty="0"/>
              <a:t>50mm</a:t>
            </a:r>
            <a:r>
              <a:rPr lang="zh-CN" altLang="en-US" dirty="0"/>
              <a:t>；层数：</a:t>
            </a:r>
            <a:r>
              <a:rPr lang="en-US" altLang="zh-CN" dirty="0"/>
              <a:t>12</a:t>
            </a:r>
            <a:r>
              <a:rPr lang="zh-CN" altLang="en-US" dirty="0"/>
              <a:t>层；每层匝数：</a:t>
            </a:r>
            <a:r>
              <a:rPr lang="en-US" altLang="zh-CN" dirty="0"/>
              <a:t>101</a:t>
            </a:r>
            <a:r>
              <a:rPr lang="zh-CN" altLang="en-US" dirty="0"/>
              <a:t>匝；线径：</a:t>
            </a:r>
            <a:r>
              <a:rPr lang="en-US" altLang="zh-CN" dirty="0"/>
              <a:t>0.9mm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38182B-3FE2-4F4D-A89E-F35E55BB7D1D}"/>
              </a:ext>
            </a:extLst>
          </p:cNvPr>
          <p:cNvSpPr txBox="1"/>
          <p:nvPr/>
        </p:nvSpPr>
        <p:spPr>
          <a:xfrm>
            <a:off x="86609" y="2660786"/>
            <a:ext cx="8828791" cy="881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磁芯线圈：</a:t>
            </a:r>
            <a:r>
              <a:rPr lang="en-US" altLang="zh-CN" dirty="0"/>
              <a:t>SNR1=0.42</a:t>
            </a:r>
            <a:r>
              <a:rPr lang="zh-CN" altLang="en-US" dirty="0"/>
              <a:t>；</a:t>
            </a:r>
            <a:r>
              <a:rPr lang="en-US" altLang="zh-CN"/>
              <a:t>SNR2=0.08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内半径：</a:t>
            </a:r>
            <a:r>
              <a:rPr lang="en-US" altLang="zh-CN" dirty="0"/>
              <a:t>50mm</a:t>
            </a:r>
            <a:r>
              <a:rPr lang="zh-CN" altLang="en-US" dirty="0"/>
              <a:t>；层数：</a:t>
            </a:r>
            <a:r>
              <a:rPr lang="en-US" altLang="zh-CN" dirty="0"/>
              <a:t>12</a:t>
            </a:r>
            <a:r>
              <a:rPr lang="zh-CN" altLang="en-US" dirty="0"/>
              <a:t>层；</a:t>
            </a:r>
            <a:r>
              <a:rPr lang="zh-CN" altLang="en-US" dirty="0">
                <a:solidFill>
                  <a:srgbClr val="FF0000"/>
                </a:solidFill>
              </a:rPr>
              <a:t>每层匝数：</a:t>
            </a:r>
            <a:r>
              <a:rPr lang="en-US" altLang="zh-CN" dirty="0">
                <a:solidFill>
                  <a:srgbClr val="FF0000"/>
                </a:solidFill>
              </a:rPr>
              <a:t>300</a:t>
            </a:r>
            <a:r>
              <a:rPr lang="zh-CN" altLang="en-US" dirty="0">
                <a:solidFill>
                  <a:srgbClr val="FF0000"/>
                </a:solidFill>
              </a:rPr>
              <a:t>匝</a:t>
            </a:r>
            <a:r>
              <a:rPr lang="zh-CN" altLang="en-US" dirty="0"/>
              <a:t>；线径：</a:t>
            </a:r>
            <a:r>
              <a:rPr lang="en-US" altLang="zh-CN" dirty="0"/>
              <a:t>0.9mm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A292A2-799A-4F36-A75C-237E1799B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310" y="3810000"/>
            <a:ext cx="1229467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AFF529C-A309-4D10-904E-084048E5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1330461" cy="25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43B4C03-927E-4D0B-B1E9-F15516790537}"/>
              </a:ext>
            </a:extLst>
          </p:cNvPr>
          <p:cNvSpPr txBox="1"/>
          <p:nvPr/>
        </p:nvSpPr>
        <p:spPr>
          <a:xfrm>
            <a:off x="1652691" y="4067997"/>
            <a:ext cx="2667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H_gap</a:t>
            </a:r>
            <a:r>
              <a:rPr lang="en-US" altLang="zh-CN" dirty="0"/>
              <a:t> = 1.63E6 A/m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探测面积：</a:t>
            </a:r>
            <a:r>
              <a:rPr lang="en-US" altLang="zh-CN" dirty="0"/>
              <a:t>60cm</a:t>
            </a:r>
            <a:r>
              <a:rPr lang="en-US" altLang="zh-CN" baseline="30000" dirty="0"/>
              <a:t>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559ED5E-3607-46C5-A948-8EA2681D7144}"/>
              </a:ext>
            </a:extLst>
          </p:cNvPr>
          <p:cNvSpPr txBox="1"/>
          <p:nvPr/>
        </p:nvSpPr>
        <p:spPr>
          <a:xfrm>
            <a:off x="6153150" y="4067998"/>
            <a:ext cx="2667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H_gap</a:t>
            </a:r>
            <a:r>
              <a:rPr lang="en-US" altLang="zh-CN" dirty="0"/>
              <a:t> = 1.21E6 A/m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探测面积：</a:t>
            </a:r>
            <a:r>
              <a:rPr lang="en-US" altLang="zh-CN" dirty="0"/>
              <a:t>141cm</a:t>
            </a:r>
            <a:r>
              <a:rPr lang="en-US" altLang="zh-CN" baseline="30000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03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BF654D-AEBC-42FA-A4B2-F5F58F86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D4D9CF-B9F3-4F91-A6E6-DCB87BF8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探测设计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4A9D8D-97D3-41C7-8435-6B28E3406B5C}"/>
              </a:ext>
            </a:extLst>
          </p:cNvPr>
          <p:cNvSpPr txBox="1"/>
          <p:nvPr/>
        </p:nvSpPr>
        <p:spPr>
          <a:xfrm>
            <a:off x="228600" y="1190668"/>
            <a:ext cx="76962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设计原则</a:t>
            </a:r>
            <a:endParaRPr lang="en-US" altLang="zh-CN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线圈直径直接对应探测面大小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磁芯尽量填充线圈空心位置保证探测面积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解除了线圈高度对接收角的限制，允许线圈高度远大于线圈直径，只需权衡噪声的大小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9B7580-B699-4773-BEAA-2845F4A97DCA}"/>
              </a:ext>
            </a:extLst>
          </p:cNvPr>
          <p:cNvSpPr txBox="1"/>
          <p:nvPr/>
        </p:nvSpPr>
        <p:spPr>
          <a:xfrm>
            <a:off x="685800" y="4292818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在带气隙磁芯结构中，磁单极子会诱导出一个近似矩形的电压脉冲，其时间积分幅度仅由磁荷决定。尽管这种信号在低频段并不具备频谱优势，但通过缩短气隙长度可以在时间上压缩该信号，从而提高其峰值幅度，使其能够通过直接的时域阈值判决方式进行探测。</a:t>
            </a:r>
          </a:p>
        </p:txBody>
      </p:sp>
    </p:spTree>
    <p:extLst>
      <p:ext uri="{BB962C8B-B14F-4D97-AF65-F5344CB8AC3E}">
        <p14:creationId xmlns:p14="http://schemas.microsoft.com/office/powerpoint/2010/main" val="276857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E31C95-E514-4D3B-ADC9-9407738B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B73E22-4CCA-4D84-8343-D8075C6B5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实验验证方案可行性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791CF6-F356-4566-ACDF-D14287DA0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2" y="1887089"/>
            <a:ext cx="5114925" cy="38671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6F1163-4EE7-4DD8-8543-966AF74A27B7}"/>
              </a:ext>
            </a:extLst>
          </p:cNvPr>
          <p:cNvSpPr txBox="1"/>
          <p:nvPr/>
        </p:nvSpPr>
        <p:spPr>
          <a:xfrm>
            <a:off x="4724400" y="2133599"/>
            <a:ext cx="4070808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采用狄拉克弦模型，并结合传动轨道运动，模拟真实磁单极子穿过探测器的物理过程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匀速轨道</a:t>
            </a:r>
            <a:r>
              <a:rPr lang="en-US" altLang="zh-CN" dirty="0"/>
              <a:t>——</a:t>
            </a:r>
            <a:r>
              <a:rPr lang="zh-CN" altLang="en-US" dirty="0"/>
              <a:t>验证低速情况即可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只能模拟斜入射情形，但是足够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高精度直流源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9558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灵敏度优化结果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88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目标样机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CF57C6-3937-4A53-81F5-1DA19FB8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020943"/>
            <a:ext cx="5562600" cy="3384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/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小面积样机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曝光量下，在低速段达到现有</a:t>
                </a:r>
                <a:r>
                  <a:rPr lang="en-US" altLang="zh-CN" dirty="0"/>
                  <a:t>Limit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低速段考虑为</a:t>
                </a:r>
                <a:r>
                  <a:rPr lang="en-US" altLang="zh-CN" dirty="0"/>
                  <a:t>β = 1e-5 ~ 4e-5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允许更多层线圈参与符合探测 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/>
                  <a:t>SNR </a:t>
                </a:r>
                <a:r>
                  <a:rPr lang="zh-CN" altLang="en-US" dirty="0"/>
                  <a:t>设计随着层数下降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单位面积线圈成本可以稍高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blipFill>
                <a:blip r:embed="rId4"/>
                <a:stretch>
                  <a:fillRect l="-1236" t="-131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/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大面积样机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20000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曝光量下，在高速段达到现有</a:t>
                </a:r>
                <a:r>
                  <a:rPr lang="en-US" altLang="zh-CN" dirty="0"/>
                  <a:t>Limit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高速段考虑为</a:t>
                </a:r>
                <a:r>
                  <a:rPr lang="en-US" altLang="zh-CN" dirty="0"/>
                  <a:t>β = 2.5e-4 ~ 1e-1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多层线圈符合几乎无意义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较低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设计</a:t>
                </a:r>
                <a:r>
                  <a:rPr lang="en-US" altLang="zh-CN" dirty="0"/>
                  <a:t>~9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单位面积线圈成本应较低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blipFill>
                <a:blip r:embed="rId5"/>
                <a:stretch>
                  <a:fillRect l="-1236" t="-1319" r="-109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0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937955-44B3-4401-9F51-2E31A2BD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4" y="2192414"/>
            <a:ext cx="2119776" cy="180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0C28F6-BD35-455E-BF1F-F59F19D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914E6-8F51-4466-B481-A989283D8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D84174-9497-4ACD-8F4E-B3E5669F6E48}"/>
              </a:ext>
            </a:extLst>
          </p:cNvPr>
          <p:cNvSpPr txBox="1"/>
          <p:nvPr/>
        </p:nvSpPr>
        <p:spPr>
          <a:xfrm>
            <a:off x="139700" y="1143000"/>
            <a:ext cx="88519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线圈排布方式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多层符合在现有接收角下，均匀排布多层符合事例稀少，需要考虑排布优化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CA1F08-FEDE-42FF-9E0B-B8FEBEE7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92414"/>
            <a:ext cx="2442402" cy="18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952D7F-0127-4104-8970-05CE51C74691}"/>
              </a:ext>
            </a:extLst>
          </p:cNvPr>
          <p:cNvSpPr txBox="1"/>
          <p:nvPr/>
        </p:nvSpPr>
        <p:spPr>
          <a:xfrm>
            <a:off x="139700" y="3715233"/>
            <a:ext cx="83756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速度空缺区间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4e-5</a:t>
            </a:r>
            <a:r>
              <a:rPr lang="zh-CN" altLang="en-US" dirty="0"/>
              <a:t>：</a:t>
            </a:r>
            <a:r>
              <a:rPr lang="en-US" altLang="zh-CN" dirty="0"/>
              <a:t>MACRO  </a:t>
            </a:r>
            <a:r>
              <a:rPr lang="zh-CN" altLang="en-US" dirty="0"/>
              <a:t>使用 </a:t>
            </a:r>
            <a:r>
              <a:rPr lang="en-US" altLang="zh-CN" dirty="0"/>
              <a:t>liquid scintillator &amp; limited streamer tube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2.5e-4</a:t>
            </a:r>
            <a:r>
              <a:rPr lang="zh-CN" altLang="en-US" dirty="0"/>
              <a:t>：</a:t>
            </a:r>
            <a:r>
              <a:rPr lang="en-US" altLang="zh-CN" dirty="0"/>
              <a:t>plastic scintillator </a:t>
            </a:r>
            <a:r>
              <a:rPr lang="zh-CN" altLang="en-US" dirty="0"/>
              <a:t>限制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D1755-CFF6-4D88-90EB-7BC21386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38494"/>
            <a:ext cx="9144000" cy="3981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67818C-6924-4323-861C-97AF5C43C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54371"/>
            <a:ext cx="4203700" cy="1767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/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由于符合探测器的不足，在该区间内目前实现有难度，要求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SNR~20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:r>
                  <a:rPr lang="el-GR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~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20000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，总成本是巨大的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优化符合探测器（层数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or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类型）可能更加合适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blipFill>
                <a:blip r:embed="rId6"/>
                <a:stretch>
                  <a:fillRect l="-1013" r="-5823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22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32013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小面积阵列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4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目标参数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阵列单位面积重量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线圈成本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阵列单位面积通道数（暂未考虑复用读出）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读出成本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lvl="1"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9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F8A71-26D4-4DDE-9FCD-1041015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C7FA4-F05B-42B5-BB4E-8473B598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灵敏度形式分析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/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/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化简：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 10, 15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4, 5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自动寻找最优阈值，使得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可以给出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𝑺𝑵𝑹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的结果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blipFill>
                <a:blip r:embed="rId3"/>
                <a:stretch>
                  <a:fillRect l="-655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/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+4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𝑐𝑜𝑖𝑙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21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7BCF3-E945-4BF8-BF01-A3DD8A9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31774-2EBC-4147-B1F1-513AE77B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47EA93-86D5-495D-A65D-DD17B416E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60931"/>
              </p:ext>
            </p:extLst>
          </p:nvPr>
        </p:nvGraphicFramePr>
        <p:xfrm>
          <a:off x="628650" y="5025072"/>
          <a:ext cx="7886700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899549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89687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8715805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07611288"/>
                    </a:ext>
                  </a:extLst>
                </a:gridCol>
              </a:tblGrid>
              <a:tr h="15405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25291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51450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073125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5505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89414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969210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AA16F8C2-A4A4-440C-8F09-0D6EE0750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0" y="1066323"/>
            <a:ext cx="5524500" cy="3867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/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6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BBAFA4-A894-4CF7-83C9-5888AF1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68FEA-F5C1-4272-BAA1-A9810D440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/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曝光量为 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空气芯线圈的</a:t>
                </a:r>
                <a:r>
                  <a:rPr lang="en-US" altLang="zh-CN" dirty="0"/>
                  <a:t>SNR &amp; </a:t>
                </a:r>
                <a:r>
                  <a:rPr lang="zh-CN" altLang="en-US" dirty="0"/>
                  <a:t>单位面积成本（单层） 的联合优化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得到空气芯线圈的优化设计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磁芯线圈的设计基于空气芯优化的结果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与空气芯线圈的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存在联系，磁芯的信号增益和磁芯的高度直径比 成正比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磁芯线圈的成本 与空气芯线圈的成本接近，磁芯的成本可以近似忽略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磁芯线圈的设计也近似最优 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磁芯线圈的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成本优化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blipFill>
                <a:blip r:embed="rId2"/>
                <a:stretch>
                  <a:fillRect l="-421" b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29B26BE-B771-4396-956C-852C4BC4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67064"/>
            <a:ext cx="2482152" cy="1375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/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ED37A8D-BC9B-4E3A-BA94-05629D52A0EC}"/>
              </a:ext>
            </a:extLst>
          </p:cNvPr>
          <p:cNvSpPr txBox="1"/>
          <p:nvPr/>
        </p:nvSpPr>
        <p:spPr>
          <a:xfrm>
            <a:off x="379056" y="5251284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该公式仅适用长直圆柱形磁芯，但是根据仿真结果，增益近似是</a:t>
            </a:r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L/D 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04126-26E5-4715-B986-86EE77D1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47" y="3200400"/>
            <a:ext cx="2675661" cy="20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trike="sngStrike" dirty="0"/>
                  <a:t>线圈高度不超过线圈直径</a:t>
                </a:r>
                <a:endParaRPr lang="en-US" altLang="zh-CN" strike="sngStrike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blipFill>
                <a:blip r:embed="rId2"/>
                <a:stretch>
                  <a:fillRect l="-490" r="-560" b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8908"/>
              </p:ext>
            </p:extLst>
          </p:nvPr>
        </p:nvGraphicFramePr>
        <p:xfrm>
          <a:off x="483301" y="1828800"/>
          <a:ext cx="4469700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17425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num_coil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由高度确定</a:t>
                      </a:r>
                      <a:endParaRPr lang="en-US" altLang="zh-CN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D823BF-0F43-4EF3-BB9A-D9A95A8E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7893"/>
              </p:ext>
            </p:extLst>
          </p:nvPr>
        </p:nvGraphicFramePr>
        <p:xfrm>
          <a:off x="5825606" y="1676400"/>
          <a:ext cx="2140988" cy="2834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val="428024340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853726258"/>
                    </a:ext>
                  </a:extLst>
                </a:gridCol>
              </a:tblGrid>
              <a:tr h="10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d_wire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wire_gap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2026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9819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0457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3521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297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42774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9247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77945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8867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69242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14526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20381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88618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89730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77519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1.65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7136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BB7A0B1-23D9-46E1-B073-6177E0F01D90}"/>
              </a:ext>
            </a:extLst>
          </p:cNvPr>
          <p:cNvSpPr txBox="1"/>
          <p:nvPr/>
        </p:nvSpPr>
        <p:spPr>
          <a:xfrm>
            <a:off x="5305006" y="1095494"/>
            <a:ext cx="335569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铜径</a:t>
            </a:r>
            <a:r>
              <a:rPr lang="en-US" altLang="zh-CN" dirty="0"/>
              <a:t>vs</a:t>
            </a:r>
            <a:r>
              <a:rPr lang="zh-CN" altLang="en-US" dirty="0"/>
              <a:t>线径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E32E2-F110-4CFF-A8EE-2B5A9B24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8" y="1765816"/>
            <a:ext cx="4758816" cy="317254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3916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04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F5666B-4B68-4BE9-AFF4-40212312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8975"/>
            <a:ext cx="4851439" cy="323429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5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（方案一）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C2F492-23E6-4A91-A5D6-41529346B343}"/>
              </a:ext>
            </a:extLst>
          </p:cNvPr>
          <p:cNvSpPr txBox="1"/>
          <p:nvPr/>
        </p:nvSpPr>
        <p:spPr>
          <a:xfrm>
            <a:off x="381000" y="5320281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AFD096-66E0-44CD-8A4E-26189133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25" y="1143000"/>
            <a:ext cx="6781075" cy="40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A8D440-95B6-4F3E-A97D-34128CEB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63243"/>
            <a:ext cx="8305800" cy="49834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6BB7DC-8783-44B6-B442-A477E4F5BC14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4145596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662EB1-8AA4-424F-8987-C3A76BE9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3" y="2083615"/>
            <a:ext cx="4036153" cy="26907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6438" y="231775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9217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1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9FAF61-BD14-4A83-BB20-56ED129E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0" y="1752600"/>
            <a:ext cx="4571999" cy="304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7050" y="2219903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56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（方案一）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A16DAD-9001-4F68-8481-89189AA1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6" y="1169883"/>
            <a:ext cx="7530387" cy="45182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9512F0-DEA5-411E-A601-6E8956D0CC63}"/>
              </a:ext>
            </a:extLst>
          </p:cNvPr>
          <p:cNvSpPr txBox="1"/>
          <p:nvPr/>
        </p:nvSpPr>
        <p:spPr>
          <a:xfrm>
            <a:off x="457200" y="5715000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021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CAEC9-9CA8-4733-A6B0-DADFD072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001000" cy="48006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0F2438-BC7D-4260-8657-3DBBCC423257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140809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F66322-9995-43C3-8C75-E994BBE5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46855"/>
            <a:ext cx="4953000" cy="33020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20cm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29812" y="1990725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04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_20cm</a:t>
            </a:r>
            <a:r>
              <a:rPr lang="zh-CN" altLang="en-US" dirty="0"/>
              <a:t>（方案二）</a:t>
            </a:r>
          </a:p>
        </p:txBody>
      </p:sp>
    </p:spTree>
    <p:extLst>
      <p:ext uri="{BB962C8B-B14F-4D97-AF65-F5344CB8AC3E}">
        <p14:creationId xmlns:p14="http://schemas.microsoft.com/office/powerpoint/2010/main" val="252443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大面积阵列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B59A0-1DE3-49AE-B5FF-9E28C130CF2E}"/>
              </a:ext>
            </a:extLst>
          </p:cNvPr>
          <p:cNvSpPr txBox="1"/>
          <p:nvPr/>
        </p:nvSpPr>
        <p:spPr>
          <a:xfrm>
            <a:off x="323850" y="3467102"/>
            <a:ext cx="7162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由于更低的</a:t>
            </a:r>
            <a:r>
              <a:rPr lang="en-US" altLang="zh-CN" dirty="0"/>
              <a:t>SNR </a:t>
            </a:r>
            <a:r>
              <a:rPr lang="zh-CN" altLang="en-US" dirty="0"/>
              <a:t>要求，允许：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更低单位面积的成本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更大半径的线圈设计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更大接收角度</a:t>
            </a:r>
          </a:p>
        </p:txBody>
      </p:sp>
    </p:spTree>
    <p:extLst>
      <p:ext uri="{BB962C8B-B14F-4D97-AF65-F5344CB8AC3E}">
        <p14:creationId xmlns:p14="http://schemas.microsoft.com/office/powerpoint/2010/main" val="2730572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/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VG1</a:t>
                </a:r>
                <a:r>
                  <a:rPr lang="zh-CN" altLang="en-US" sz="1600" dirty="0"/>
                  <a:t>：激励电压信号，模拟磁单极子信号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VG2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VG4</a:t>
                </a:r>
                <a:r>
                  <a:rPr lang="zh-CN" altLang="en-US" sz="1600" dirty="0"/>
                  <a:t>：开关激励信号，交替开启，轮流接入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AM1</a:t>
                </a:r>
                <a:r>
                  <a:rPr lang="zh-CN" altLang="en-US" sz="1600" dirty="0"/>
                  <a:t>：输出电流（磁场）信号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SW1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SW2</a:t>
                </a:r>
                <a:r>
                  <a:rPr lang="zh-CN" altLang="en-US" sz="1600" dirty="0"/>
                  <a:t>：压控开关（要求使用非理想的开关，要有一定的导通电阻，避免震荡）</a:t>
                </a:r>
                <a:endParaRPr lang="en-US" altLang="zh-CN" sz="1600" dirty="0"/>
              </a:p>
              <a:p>
                <a:pPr>
                  <a:lnSpc>
                    <a:spcPct val="120000"/>
                  </a:lnSpc>
                </a:pP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b="1" dirty="0"/>
                  <a:t>微分方程组</a:t>
                </a: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</m:oMath>
                </a14:m>
                <a:r>
                  <a:rPr lang="en-US" altLang="zh-CN" sz="1600" b="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7E5B59-44F8-43D4-A397-EDDA298D0D7F}"/>
              </a:ext>
            </a:extLst>
          </p:cNvPr>
          <p:cNvSpPr txBox="1"/>
          <p:nvPr/>
        </p:nvSpPr>
        <p:spPr>
          <a:xfrm>
            <a:off x="10287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D3C38C-F416-4F21-A16F-796AEC5D737E}"/>
              </a:ext>
            </a:extLst>
          </p:cNvPr>
          <p:cNvSpPr txBox="1"/>
          <p:nvPr/>
        </p:nvSpPr>
        <p:spPr>
          <a:xfrm>
            <a:off x="2993468" y="19812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B2D94A-88AF-4562-8310-D9A58433DEB4}"/>
              </a:ext>
            </a:extLst>
          </p:cNvPr>
          <p:cNvSpPr txBox="1"/>
          <p:nvPr/>
        </p:nvSpPr>
        <p:spPr>
          <a:xfrm>
            <a:off x="1028700" y="469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11026-D74A-4BF0-AC97-07E92FD2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3" y="1245260"/>
            <a:ext cx="4191000" cy="5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9B5C49-0A1B-49BC-9446-8BC7996D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68040"/>
            <a:ext cx="4275000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8FD99-50E5-4DD2-B58E-A5DF8110CD04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381000" y="25162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762000" y="5038727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37B849-1C8D-43E9-84E2-7EF9E4D9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02" y="3368040"/>
            <a:ext cx="4274998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5A1172-72C7-4EF0-BA9E-B28794C1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9262"/>
            <a:ext cx="7391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3D61BA-E288-449C-A034-6910627F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1" y="3263375"/>
            <a:ext cx="4274999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533400" y="220674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 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898849" y="5876926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8915E5-954B-462F-88DC-DAC9EB131479}"/>
              </a:ext>
            </a:extLst>
          </p:cNvPr>
          <p:cNvSpPr txBox="1"/>
          <p:nvPr/>
        </p:nvSpPr>
        <p:spPr>
          <a:xfrm>
            <a:off x="608338" y="1178872"/>
            <a:ext cx="3735318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轮流接入，切换周期</a:t>
            </a:r>
            <a:r>
              <a:rPr lang="en-US" altLang="zh-CN" dirty="0"/>
              <a:t>1us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1EC81D-7279-4DCB-81D6-86D2402D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3375"/>
            <a:ext cx="427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37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AC9E123-571D-45E3-BE51-9135404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8" y="2336514"/>
            <a:ext cx="24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6BFE7-9D46-4579-A179-015F4DCB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8" y="2244975"/>
            <a:ext cx="2399999" cy="180000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16F30BD-A3D1-447C-84B4-6886EAD968FB}"/>
              </a:ext>
            </a:extLst>
          </p:cNvPr>
          <p:cNvSpPr/>
          <p:nvPr/>
        </p:nvSpPr>
        <p:spPr>
          <a:xfrm>
            <a:off x="2590197" y="2960100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2E4BE-2EC2-49F3-AC9A-EDC6D7759004}"/>
              </a:ext>
            </a:extLst>
          </p:cNvPr>
          <p:cNvSpPr txBox="1"/>
          <p:nvPr/>
        </p:nvSpPr>
        <p:spPr>
          <a:xfrm>
            <a:off x="3009598" y="2624111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信号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C3D1DD-33AC-4A68-8251-6CB8529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D3FDC-5448-4495-B5A8-014612CE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代入磁单极子信号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/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开关切换电路响应，封装成函数，注意由于是时域仿真，交流电阻仿真困难，先不予考虑，仅考虑直流电阻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𝑠𝑤𝑖𝑡𝑐h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blipFill>
                <a:blip r:embed="rId4"/>
                <a:stretch>
                  <a:fillRect l="-616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7D84FBF-CA28-4B83-9AE7-2AAD15D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" y="4067400"/>
            <a:ext cx="2400000" cy="18000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8C5D106-354E-44F9-84F0-799DB438B486}"/>
              </a:ext>
            </a:extLst>
          </p:cNvPr>
          <p:cNvSpPr/>
          <p:nvPr/>
        </p:nvSpPr>
        <p:spPr>
          <a:xfrm>
            <a:off x="2590197" y="4708525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A94E8B-14BC-4561-A2A0-129C540A084F}"/>
              </a:ext>
            </a:extLst>
          </p:cNvPr>
          <p:cNvSpPr txBox="1"/>
          <p:nvPr/>
        </p:nvSpPr>
        <p:spPr>
          <a:xfrm>
            <a:off x="3009598" y="4339193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噪声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03A7155-A3EA-4E66-8272-C31A2E9CC214}"/>
              </a:ext>
            </a:extLst>
          </p:cNvPr>
          <p:cNvSpPr/>
          <p:nvPr/>
        </p:nvSpPr>
        <p:spPr>
          <a:xfrm>
            <a:off x="2590197" y="6005714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C2C665-7227-44A5-B36E-7D5859E75CCF}"/>
              </a:ext>
            </a:extLst>
          </p:cNvPr>
          <p:cNvSpPr txBox="1"/>
          <p:nvPr/>
        </p:nvSpPr>
        <p:spPr>
          <a:xfrm>
            <a:off x="3009598" y="571500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SNR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A3BC11-85A7-4638-99FB-9BA747B09DD5}"/>
              </a:ext>
            </a:extLst>
          </p:cNvPr>
          <p:cNvSpPr txBox="1"/>
          <p:nvPr/>
        </p:nvSpPr>
        <p:spPr>
          <a:xfrm>
            <a:off x="1028398" y="605354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61.45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5D2839-D090-45EF-8C42-DB74C8CA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5457"/>
            <a:ext cx="2400000" cy="18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975B5C1-B08A-4424-A2CE-F5AE86A69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457"/>
            <a:ext cx="2400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205172-17D6-40E2-A39B-9F9F5042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25" y="177473"/>
            <a:ext cx="4330169" cy="32476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FB5AA16-B411-4C2D-83E5-26F9CCE80716}"/>
              </a:ext>
            </a:extLst>
          </p:cNvPr>
          <p:cNvSpPr txBox="1"/>
          <p:nvPr/>
        </p:nvSpPr>
        <p:spPr>
          <a:xfrm>
            <a:off x="5162400" y="6084332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80.37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B9CA9B-E6EE-488E-86CC-40A48CBB67A5}"/>
              </a:ext>
            </a:extLst>
          </p:cNvPr>
          <p:cNvSpPr txBox="1"/>
          <p:nvPr/>
        </p:nvSpPr>
        <p:spPr>
          <a:xfrm>
            <a:off x="7600950" y="607701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66.15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FA93D18-42D6-455C-8E0A-8F2117AB7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98" y="4154400"/>
            <a:ext cx="2400000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2368607-252E-4FF2-8371-114207CD2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500" y="3705955"/>
            <a:ext cx="4202726" cy="31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0.082509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EC239-BFB3-4543-ACCA-406A29DF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E9D2C-E58F-4F2C-A806-F2B7D10EF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新屏蔽箱内测试</a:t>
            </a:r>
          </a:p>
        </p:txBody>
      </p:sp>
    </p:spTree>
    <p:extLst>
      <p:ext uri="{BB962C8B-B14F-4D97-AF65-F5344CB8AC3E}">
        <p14:creationId xmlns:p14="http://schemas.microsoft.com/office/powerpoint/2010/main" val="38235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磁芯线圈设计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866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F72B3D-D3AD-4241-B05B-0E3B682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EEFAC4-BB7D-45C6-8B6E-4D717C97D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勘误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17CFB0-1DE5-4E58-9440-F5023C04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46150"/>
            <a:ext cx="5010200" cy="23166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57FDDF-8DCA-439E-AF45-AAC0BDC38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361552" cy="14238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728312E-18A2-4232-9D91-BCB06E917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3457869"/>
            <a:ext cx="5010201" cy="122913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7DEFBE9-6434-4F3D-A2AD-B2961D376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0" y="2975137"/>
            <a:ext cx="2132952" cy="184918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5D6FE57-B25D-4117-A439-10BADA9492F6}"/>
              </a:ext>
            </a:extLst>
          </p:cNvPr>
          <p:cNvSpPr txBox="1"/>
          <p:nvPr/>
        </p:nvSpPr>
        <p:spPr>
          <a:xfrm>
            <a:off x="152399" y="4687007"/>
            <a:ext cx="8839202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磁场探测和磁单极子探测是不同的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磁场探测中，磁芯起到磁力线汇聚作用，增大了磁通</a:t>
            </a:r>
            <a:endParaRPr lang="en-US" altLang="zh-CN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</a:rPr>
              <a:t>磁单极子磁通是守恒的，未穿入前，确实会汇聚磁力线，穿入之后磁通几乎不变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DBFD2D5-8F86-4419-B2AB-C3E01262D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05793"/>
            <a:ext cx="3429000" cy="838748"/>
          </a:xfrm>
          <a:prstGeom prst="rect">
            <a:avLst/>
          </a:prstGeom>
        </p:spPr>
      </p:pic>
      <p:sp>
        <p:nvSpPr>
          <p:cNvPr id="39" name="AutoShape 6">
            <a:extLst>
              <a:ext uri="{FF2B5EF4-FFF2-40B4-BE49-F238E27FC236}">
                <a16:creationId xmlns:a16="http://schemas.microsoft.com/office/drawing/2014/main" id="{E2BA2EFD-F013-4180-892D-88B278FA4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E1AC17D7-3522-4867-9609-D136211FB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053464"/>
            <a:ext cx="1502405" cy="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721259</TotalTime>
  <Words>3161</Words>
  <Application>Microsoft Office PowerPoint</Application>
  <PresentationFormat>全屏显示(4:3)</PresentationFormat>
  <Paragraphs>779</Paragraphs>
  <Slides>48</Slides>
  <Notes>8</Notes>
  <HiddenSlides>10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等线</vt:lpstr>
      <vt:lpstr>等线 Light</vt:lpstr>
      <vt:lpstr>黑体</vt:lpstr>
      <vt:lpstr>华文楷体</vt:lpstr>
      <vt:lpstr>楷体</vt:lpstr>
      <vt:lpstr>Arial</vt:lpstr>
      <vt:lpstr>Cambria Math</vt:lpstr>
      <vt:lpstr>Times New Roman</vt:lpstr>
      <vt:lpstr>Wingdings</vt:lpstr>
      <vt:lpstr>Office 主题​​</vt:lpstr>
      <vt:lpstr>磁芯线圈测试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磁芯线圈设计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灵敏度优化结果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8676</cp:revision>
  <cp:lastPrinted>2023-09-04T07:35:07Z</cp:lastPrinted>
  <dcterms:created xsi:type="dcterms:W3CDTF">1601-01-01T00:00:00Z</dcterms:created>
  <dcterms:modified xsi:type="dcterms:W3CDTF">2025-12-30T07:52:27Z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