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21" r:id="rId2"/>
    <p:sldId id="335" r:id="rId3"/>
    <p:sldId id="336" r:id="rId4"/>
    <p:sldId id="337" r:id="rId5"/>
    <p:sldId id="303" r:id="rId6"/>
    <p:sldId id="345" r:id="rId7"/>
    <p:sldId id="346" r:id="rId8"/>
    <p:sldId id="347" r:id="rId9"/>
    <p:sldId id="348" r:id="rId10"/>
    <p:sldId id="349" r:id="rId11"/>
    <p:sldId id="353" r:id="rId12"/>
    <p:sldId id="350" r:id="rId13"/>
    <p:sldId id="351" r:id="rId14"/>
    <p:sldId id="352" r:id="rId15"/>
    <p:sldId id="355" r:id="rId16"/>
    <p:sldId id="356" r:id="rId17"/>
    <p:sldId id="357" r:id="rId18"/>
    <p:sldId id="364" r:id="rId19"/>
    <p:sldId id="360" r:id="rId20"/>
    <p:sldId id="361" r:id="rId21"/>
    <p:sldId id="365" r:id="rId22"/>
    <p:sldId id="362" r:id="rId23"/>
    <p:sldId id="367" r:id="rId24"/>
    <p:sldId id="376" r:id="rId25"/>
    <p:sldId id="368" r:id="rId26"/>
    <p:sldId id="307" r:id="rId27"/>
    <p:sldId id="305" r:id="rId28"/>
    <p:sldId id="338" r:id="rId29"/>
    <p:sldId id="339" r:id="rId30"/>
    <p:sldId id="333" r:id="rId31"/>
    <p:sldId id="340" r:id="rId32"/>
    <p:sldId id="341" r:id="rId33"/>
    <p:sldId id="369" r:id="rId34"/>
    <p:sldId id="342" r:id="rId35"/>
    <p:sldId id="370" r:id="rId36"/>
    <p:sldId id="334" r:id="rId37"/>
    <p:sldId id="371" r:id="rId38"/>
    <p:sldId id="372" r:id="rId39"/>
    <p:sldId id="373" r:id="rId40"/>
    <p:sldId id="374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90" r:id="rId49"/>
    <p:sldId id="389" r:id="rId50"/>
    <p:sldId id="375" r:id="rId51"/>
    <p:sldId id="344" r:id="rId52"/>
  </p:sldIdLst>
  <p:sldSz cx="12192000" cy="6858000"/>
  <p:notesSz cx="9144000" cy="6858000"/>
  <p:embeddedFontLst>
    <p:embeddedFont>
      <p:font typeface="ESSTIXFifteen" panose="00000400000000000000" pitchFamily="2" charset="0"/>
      <p:regular r:id="rId55"/>
    </p:embeddedFont>
    <p:embeddedFont>
      <p:font typeface="等线" panose="02010600030101010101" pitchFamily="2" charset="-122"/>
      <p:regular r:id="rId56"/>
      <p:bold r:id="rId57"/>
    </p:embeddedFont>
    <p:embeddedFont>
      <p:font typeface="等线 Light" panose="02010600030101010101" pitchFamily="2" charset="-122"/>
      <p:regular r:id="rId58"/>
    </p:embeddedFont>
    <p:embeddedFont>
      <p:font typeface="楷体_GB2312" panose="02010609030101010101" pitchFamily="49" charset="-122"/>
      <p:regular r:id="rId59"/>
    </p:embeddedFont>
    <p:embeddedFont>
      <p:font typeface="方正大黑简体" panose="03000509000000000000" pitchFamily="65" charset="-122"/>
      <p:regular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字魂59号-创粗黑" panose="02010600030101010101" charset="-122"/>
      <p:regular r:id="rId6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5ACBF0"/>
          </p15:clr>
        </p15:guide>
        <p15:guide id="2" pos="3840" userDrawn="1">
          <p15:clr>
            <a:srgbClr val="5ACBF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00FF"/>
    <a:srgbClr val="75EFFF"/>
    <a:srgbClr val="20E5FF"/>
    <a:srgbClr val="00096F"/>
    <a:srgbClr val="01E1FF"/>
    <a:srgbClr val="8EF1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2238" autoAdjust="0"/>
  </p:normalViewPr>
  <p:slideViewPr>
    <p:cSldViewPr snapToGrid="0" showGuides="1">
      <p:cViewPr varScale="1">
        <p:scale>
          <a:sx n="106" d="100"/>
          <a:sy n="106" d="100"/>
        </p:scale>
        <p:origin x="118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42B12-A10D-4D55-A8A9-41EFE54930DB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B3D94-F313-446B-9C77-C93E1A1E0A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375B-645A-4B83-93EC-8A3A766EDBB5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F8934-6CED-46F5-B7D3-6CA1036312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53DAC-9C20-48F5-9310-CEBB5986FA43}" type="datetime1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F9AA1-A588-4EAC-96E9-47AD669E5447}" type="datetime1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96" y="320311"/>
            <a:ext cx="1266407" cy="1266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55261E-30E9-4460-BCE4-FAC854264FD3}" type="datetime1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96" y="320311"/>
            <a:ext cx="1266407" cy="1266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681244-A139-4789-80E4-7E0A37E9BB11}" type="datetime1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64088-F128-45FE-B86B-DB73611205B6}" type="datetime1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0941F-945A-45C3-9923-14811EE9BB58}" type="datetime1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21F18A-92CA-4B5E-8EEC-09F097A77FEC}" type="datetime1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55" y="282211"/>
            <a:ext cx="1266407" cy="1266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1BD2A-52AF-4EC7-A4D0-D549A209B2AA}" type="datetime1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55" y="282211"/>
            <a:ext cx="1266407" cy="1266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073B8B-D38D-4C06-9A99-44CCE238D114}" type="datetime1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96" y="320311"/>
            <a:ext cx="1266407" cy="1266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2467F2-F562-47BD-9DE9-C1F7F77DB2DA}" type="datetime1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96" y="320311"/>
            <a:ext cx="1266407" cy="1266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BBCEB-3545-4A59-BA98-8153FAD98506}" type="datetime1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96" y="320311"/>
            <a:ext cx="1266407" cy="1266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39.wmf"/><Relationship Id="rId3" Type="http://schemas.openxmlformats.org/officeDocument/2006/relationships/image" Target="../media/image40.png"/><Relationship Id="rId7" Type="http://schemas.openxmlformats.org/officeDocument/2006/relationships/image" Target="../media/image34.wmf"/><Relationship Id="rId12" Type="http://schemas.openxmlformats.org/officeDocument/2006/relationships/image" Target="../media/image41.png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5.wmf"/><Relationship Id="rId1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47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4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2.png"/><Relationship Id="rId4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6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9.png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png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7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3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1.png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7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6" name="矩形: 圆角 52"/>
            <p:cNvSpPr/>
            <p:nvPr/>
          </p:nvSpPr>
          <p:spPr>
            <a:xfrm>
              <a:off x="1155940" y="2475798"/>
              <a:ext cx="9066362" cy="31486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rgbClr val="01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报告人</a:t>
              </a:r>
              <a:r>
                <a:rPr lang="zh-CN" altLang="en-US" sz="2800" dirty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：李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亮   教授</a:t>
              </a:r>
              <a:endParaRPr lang="en-US" altLang="zh-CN" sz="2800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                  Email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：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2014060@aust.edu.cn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安徽理工大学 </a:t>
              </a:r>
              <a:endParaRPr lang="en-US" altLang="zh-CN" sz="2800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力学与光电物理学院 工程力学系</a:t>
              </a:r>
              <a:endParaRPr lang="en-US" altLang="zh-CN" sz="2800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200" y="225085"/>
              <a:ext cx="1666679" cy="166667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638380" y="427825"/>
              <a:ext cx="9704717" cy="208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zh-CN" sz="5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风力机叶片气动</a:t>
              </a:r>
              <a:r>
                <a:rPr lang="zh-CN" altLang="en-US" sz="5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效率</a:t>
              </a:r>
              <a:r>
                <a:rPr lang="zh-CN" altLang="zh-CN" sz="5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和结构</a:t>
              </a:r>
              <a:r>
                <a:rPr lang="zh-CN" altLang="en-US" sz="5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动力学分析</a:t>
              </a:r>
              <a:endParaRPr lang="zh-CN" altLang="en-US" sz="54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991850" y="142686"/>
            <a:ext cx="11074233" cy="6612487"/>
            <a:chOff x="991850" y="142686"/>
            <a:chExt cx="11074233" cy="6612487"/>
          </a:xfrm>
        </p:grpSpPr>
        <p:grpSp>
          <p:nvGrpSpPr>
            <p:cNvPr id="6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7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134045" y="6016375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升阻力系数方程</a:t>
                </a:r>
                <a:r>
                  <a:rPr lang="en-US" altLang="zh-CN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/ </a:t>
                </a: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非对称</a:t>
                </a: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翼型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pic>
          <p:nvPicPr>
            <p:cNvPr id="9" name="图片 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644" y="950572"/>
              <a:ext cx="6163535" cy="4580952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133531"/>
                </p:ext>
              </p:extLst>
            </p:nvPr>
          </p:nvGraphicFramePr>
          <p:xfrm>
            <a:off x="8484440" y="4561487"/>
            <a:ext cx="35052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2" name="Equation" r:id="rId4" imgW="3505200" imgH="495300" progId="Equation.DSMT4">
                    <p:embed/>
                  </p:oleObj>
                </mc:Choice>
                <mc:Fallback>
                  <p:oleObj name="Equation" r:id="rId4" imgW="3505200" imgH="4953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84440" y="4561487"/>
                          <a:ext cx="3505200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4036414"/>
                </p:ext>
              </p:extLst>
            </p:nvPr>
          </p:nvGraphicFramePr>
          <p:xfrm>
            <a:off x="2422753" y="5672041"/>
            <a:ext cx="49657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3" name="Equation" r:id="rId6" imgW="4965700" imgH="495300" progId="Equation.DSMT4">
                    <p:embed/>
                  </p:oleObj>
                </mc:Choice>
                <mc:Fallback>
                  <p:oleObj name="Equation" r:id="rId6" imgW="4965700" imgH="4953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2753" y="5672041"/>
                          <a:ext cx="4965700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组合 11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13" name="文本框 26"/>
              <p:cNvSpPr txBox="1"/>
              <p:nvPr/>
            </p:nvSpPr>
            <p:spPr>
              <a:xfrm>
                <a:off x="2242350" y="550211"/>
                <a:ext cx="7738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2.1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垂直轴风力机叶片气动性能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8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91850" y="142686"/>
            <a:ext cx="11074233" cy="6612487"/>
            <a:chOff x="991850" y="142686"/>
            <a:chExt cx="11074233" cy="6612487"/>
          </a:xfrm>
        </p:grpSpPr>
        <p:sp>
          <p:nvSpPr>
            <p:cNvPr id="3" name="任意多边形: 形状 23"/>
            <p:cNvSpPr/>
            <p:nvPr/>
          </p:nvSpPr>
          <p:spPr>
            <a:xfrm flipH="1" flipV="1">
              <a:off x="5957383" y="5724892"/>
              <a:ext cx="6108700" cy="1030281"/>
            </a:xfrm>
            <a:custGeom>
              <a:avLst/>
              <a:gdLst>
                <a:gd name="connsiteX0" fmla="*/ 444500 w 6108700"/>
                <a:gd name="connsiteY0" fmla="*/ 0 h 1765300"/>
                <a:gd name="connsiteX1" fmla="*/ 0 w 6108700"/>
                <a:gd name="connsiteY1" fmla="*/ 1765300 h 1765300"/>
                <a:gd name="connsiteX2" fmla="*/ 6108700 w 6108700"/>
                <a:gd name="connsiteY2" fmla="*/ 176530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08700" h="1765300">
                  <a:moveTo>
                    <a:pt x="444500" y="0"/>
                  </a:moveTo>
                  <a:lnTo>
                    <a:pt x="0" y="1765300"/>
                  </a:lnTo>
                  <a:lnTo>
                    <a:pt x="6108700" y="1765300"/>
                  </a:lnTo>
                </a:path>
              </a:pathLst>
            </a:custGeom>
            <a:noFill/>
            <a:ln w="9525">
              <a:gradFill>
                <a:gsLst>
                  <a:gs pos="74000">
                    <a:srgbClr val="01E1FF"/>
                  </a:gs>
                  <a:gs pos="0">
                    <a:srgbClr val="01E1FF">
                      <a:alpha val="0"/>
                    </a:srgb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67918" y="909458"/>
              <a:ext cx="7840001" cy="5203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7"/>
            <p:cNvSpPr/>
            <p:nvPr/>
          </p:nvSpPr>
          <p:spPr>
            <a:xfrm>
              <a:off x="7134045" y="6016375"/>
              <a:ext cx="427007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dirty="0" smtClean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rPr>
                <a:t>变桨优化方法</a:t>
              </a:r>
              <a:endParaRPr lang="en-US" altLang="zh-CN" sz="2000" dirty="0">
                <a:solidFill>
                  <a:srgbClr val="66FF66"/>
                </a:solidFill>
                <a:latin typeface="ESSTIXFifteen" panose="00000400000000000000" pitchFamily="2" charset="0"/>
                <a:ea typeface="方正大黑简体" panose="03000509000000000000" pitchFamily="2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10" name="文本框 26"/>
              <p:cNvSpPr txBox="1"/>
              <p:nvPr/>
            </p:nvSpPr>
            <p:spPr>
              <a:xfrm>
                <a:off x="2242350" y="550211"/>
                <a:ext cx="7738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2.1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垂直轴风力机叶片气动性能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1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2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5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81434" y="142686"/>
            <a:ext cx="11784649" cy="6612487"/>
            <a:chOff x="281434" y="142686"/>
            <a:chExt cx="11784649" cy="661248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434" y="1040175"/>
              <a:ext cx="2304762" cy="401904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8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7548093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定桨定速叶片气动性能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6579" y="948367"/>
              <a:ext cx="6590477" cy="5348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组合 14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16" name="文本框 26"/>
              <p:cNvSpPr txBox="1"/>
              <p:nvPr/>
            </p:nvSpPr>
            <p:spPr>
              <a:xfrm>
                <a:off x="2242350" y="550211"/>
                <a:ext cx="7738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2.1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垂直轴风力机叶片气动性能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7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8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3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81434" y="142686"/>
            <a:ext cx="11784649" cy="6612487"/>
            <a:chOff x="281434" y="142686"/>
            <a:chExt cx="11784649" cy="6612487"/>
          </a:xfrm>
        </p:grpSpPr>
        <p:grpSp>
          <p:nvGrpSpPr>
            <p:cNvPr id="6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7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548093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定桨变速叶片气动性能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434" y="1040175"/>
              <a:ext cx="2304762" cy="4019048"/>
            </a:xfrm>
            <a:prstGeom prst="rect">
              <a:avLst/>
            </a:prstGeom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1311" y="925003"/>
              <a:ext cx="5683810" cy="5013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组合 10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12" name="文本框 26"/>
              <p:cNvSpPr txBox="1"/>
              <p:nvPr/>
            </p:nvSpPr>
            <p:spPr>
              <a:xfrm>
                <a:off x="2242350" y="550211"/>
                <a:ext cx="7738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2.1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垂直轴风力机叶片气动性能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7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991850" y="142686"/>
            <a:ext cx="11074233" cy="6612487"/>
            <a:chOff x="991850" y="142686"/>
            <a:chExt cx="11074233" cy="6612487"/>
          </a:xfrm>
        </p:grpSpPr>
        <p:grpSp>
          <p:nvGrpSpPr>
            <p:cNvPr id="6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7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548093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变桨叶片气动性能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5283" y="905774"/>
              <a:ext cx="7299048" cy="5790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9401" y="2223312"/>
              <a:ext cx="2458120" cy="2475190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12" name="文本框 26"/>
              <p:cNvSpPr txBox="1"/>
              <p:nvPr/>
            </p:nvSpPr>
            <p:spPr>
              <a:xfrm>
                <a:off x="2242350" y="550211"/>
                <a:ext cx="7738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2.1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垂直轴风力机叶片气动性能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7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714375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192000" cy="6755173"/>
            <a:chOff x="0" y="0"/>
            <a:chExt cx="12192000" cy="6755173"/>
          </a:xfrm>
        </p:grpSpPr>
        <p:grpSp>
          <p:nvGrpSpPr>
            <p:cNvPr id="2" name="组合 33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32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134045" y="6016375"/>
                <a:ext cx="4270076" cy="3425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攻角方程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13" name="文本框 26"/>
              <p:cNvSpPr txBox="1"/>
              <p:nvPr/>
            </p:nvSpPr>
            <p:spPr>
              <a:xfrm>
                <a:off x="2242350" y="550211"/>
                <a:ext cx="773801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2.2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水平轴风力机叶片气动性能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16" name="矩形: 圆角 34"/>
            <p:cNvSpPr/>
            <p:nvPr/>
          </p:nvSpPr>
          <p:spPr>
            <a:xfrm>
              <a:off x="307141" y="1935546"/>
              <a:ext cx="2131756" cy="2178957"/>
            </a:xfrm>
            <a:prstGeom prst="roundRect">
              <a:avLst>
                <a:gd name="adj" fmla="val 9259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rgbClr val="01E1FF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2.2</a:t>
              </a: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水平轴</a:t>
              </a:r>
              <a:endParaRPr lang="en-US" altLang="zh-CN" sz="3200" b="1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风力机</a:t>
              </a:r>
              <a:endParaRPr lang="zh-CN" altLang="en-US" sz="3200" b="1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pic>
          <p:nvPicPr>
            <p:cNvPr id="17" name="图片 1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75" y="1667378"/>
              <a:ext cx="2494800" cy="233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7384" y="1733911"/>
              <a:ext cx="4985715" cy="3700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1" descr="Up-Wind Wind Turbine Generato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661" y="5109353"/>
              <a:ext cx="1209675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graphicFrame>
          <p:nvGraphicFramePr>
            <p:cNvPr id="11267" name="Object 3"/>
            <p:cNvGraphicFramePr>
              <a:graphicFrameLocks noChangeAspect="1"/>
            </p:cNvGraphicFramePr>
            <p:nvPr/>
          </p:nvGraphicFramePr>
          <p:xfrm>
            <a:off x="2701476" y="4574127"/>
            <a:ext cx="3890962" cy="1014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0" name="Equation" r:id="rId6" imgW="3911600" imgH="965200" progId="Equation.DSMT4">
                    <p:embed/>
                  </p:oleObj>
                </mc:Choice>
                <mc:Fallback>
                  <p:oleObj name="Equation" r:id="rId6" imgW="3911600" imgH="9652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1476" y="4574127"/>
                          <a:ext cx="3890962" cy="1014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0"/>
            <a:ext cx="12192000" cy="6755173"/>
            <a:chOff x="0" y="0"/>
            <a:chExt cx="12192000" cy="6755173"/>
          </a:xfrm>
        </p:grpSpPr>
        <p:sp>
          <p:nvSpPr>
            <p:cNvPr id="7" name="任意多边形: 形状 23"/>
            <p:cNvSpPr/>
            <p:nvPr/>
          </p:nvSpPr>
          <p:spPr>
            <a:xfrm flipH="1" flipV="1">
              <a:off x="5957383" y="5724892"/>
              <a:ext cx="6108700" cy="1030281"/>
            </a:xfrm>
            <a:custGeom>
              <a:avLst/>
              <a:gdLst>
                <a:gd name="connsiteX0" fmla="*/ 444500 w 6108700"/>
                <a:gd name="connsiteY0" fmla="*/ 0 h 1765300"/>
                <a:gd name="connsiteX1" fmla="*/ 0 w 6108700"/>
                <a:gd name="connsiteY1" fmla="*/ 1765300 h 1765300"/>
                <a:gd name="connsiteX2" fmla="*/ 6108700 w 6108700"/>
                <a:gd name="connsiteY2" fmla="*/ 176530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08700" h="1765300">
                  <a:moveTo>
                    <a:pt x="444500" y="0"/>
                  </a:moveTo>
                  <a:lnTo>
                    <a:pt x="0" y="1765300"/>
                  </a:lnTo>
                  <a:lnTo>
                    <a:pt x="6108700" y="1765300"/>
                  </a:lnTo>
                </a:path>
              </a:pathLst>
            </a:custGeom>
            <a:noFill/>
            <a:ln w="9525">
              <a:gradFill>
                <a:gsLst>
                  <a:gs pos="74000">
                    <a:srgbClr val="01E1FF"/>
                  </a:gs>
                  <a:gs pos="0">
                    <a:srgbClr val="01E1FF">
                      <a:alpha val="0"/>
                    </a:srgb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134045" y="6016375"/>
              <a:ext cx="4270076" cy="342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dirty="0" smtClean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rPr>
                <a:t>气动性能模型</a:t>
              </a:r>
              <a:endParaRPr lang="en-US" altLang="zh-CN" sz="2000" dirty="0">
                <a:solidFill>
                  <a:srgbClr val="66FF66"/>
                </a:solidFill>
                <a:latin typeface="ESSTIXFifteen" panose="00000400000000000000" pitchFamily="2" charset="0"/>
                <a:ea typeface="方正大黑简体" panose="03000509000000000000" pitchFamily="2" charset="-122"/>
              </a:endParaRPr>
            </a:p>
          </p:txBody>
        </p:sp>
        <p:pic>
          <p:nvPicPr>
            <p:cNvPr id="10" name="图片 9"/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3" t="3632" r="2449" b="-1"/>
            <a:stretch>
              <a:fillRect/>
            </a:stretch>
          </p:blipFill>
          <p:spPr bwMode="auto">
            <a:xfrm>
              <a:off x="980366" y="1259083"/>
              <a:ext cx="2502000" cy="230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1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graphicFrame>
          <p:nvGraphicFramePr>
            <p:cNvPr id="17409" name="Object 1"/>
            <p:cNvGraphicFramePr>
              <a:graphicFrameLocks noChangeAspect="1"/>
            </p:cNvGraphicFramePr>
            <p:nvPr/>
          </p:nvGraphicFramePr>
          <p:xfrm>
            <a:off x="4067625" y="1319872"/>
            <a:ext cx="3160712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46" name="Equation" r:id="rId4" imgW="2705100" imgH="723900" progId="Equation.DSMT4">
                    <p:embed/>
                  </p:oleObj>
                </mc:Choice>
                <mc:Fallback>
                  <p:oleObj name="Equation" r:id="rId4" imgW="2705100" imgH="723900" progId="Equation.DSMT4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625" y="1319872"/>
                          <a:ext cx="3160712" cy="723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graphicFrame>
          <p:nvGraphicFramePr>
            <p:cNvPr id="17411" name="Object 3"/>
            <p:cNvGraphicFramePr>
              <a:graphicFrameLocks noChangeAspect="1"/>
            </p:cNvGraphicFramePr>
            <p:nvPr/>
          </p:nvGraphicFramePr>
          <p:xfrm>
            <a:off x="7870437" y="1362434"/>
            <a:ext cx="3241675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47" name="Equation" r:id="rId6" imgW="2755900" imgH="723900" progId="Equation.DSMT4">
                    <p:embed/>
                  </p:oleObj>
                </mc:Choice>
                <mc:Fallback>
                  <p:oleObj name="Equation" r:id="rId6" imgW="2755900" imgH="723900" progId="Equation.DSMT4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70437" y="1362434"/>
                          <a:ext cx="3241675" cy="723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graphicFrame>
          <p:nvGraphicFramePr>
            <p:cNvPr id="17413" name="Object 5"/>
            <p:cNvGraphicFramePr>
              <a:graphicFrameLocks noChangeAspect="1"/>
            </p:cNvGraphicFramePr>
            <p:nvPr/>
          </p:nvGraphicFramePr>
          <p:xfrm>
            <a:off x="4131214" y="2432141"/>
            <a:ext cx="5307013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48" name="Equation" r:id="rId8" imgW="4838700" imgH="419100" progId="Equation.DSMT4">
                    <p:embed/>
                  </p:oleObj>
                </mc:Choice>
                <mc:Fallback>
                  <p:oleObj name="Equation" r:id="rId8" imgW="4838700" imgH="419100" progId="Equation.DSMT4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1214" y="2432141"/>
                          <a:ext cx="5307013" cy="454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graphicFrame>
          <p:nvGraphicFramePr>
            <p:cNvPr id="17415" name="Object 7"/>
            <p:cNvGraphicFramePr>
              <a:graphicFrameLocks noChangeAspect="1"/>
            </p:cNvGraphicFramePr>
            <p:nvPr/>
          </p:nvGraphicFramePr>
          <p:xfrm>
            <a:off x="2703606" y="3607174"/>
            <a:ext cx="8710613" cy="163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49" name="Equation" r:id="rId10" imgW="9182100" imgH="1701800" progId="Equation.DSMT4">
                    <p:embed/>
                  </p:oleObj>
                </mc:Choice>
                <mc:Fallback>
                  <p:oleObj name="Equation" r:id="rId10" imgW="9182100" imgH="1701800" progId="Equation.DSMT4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3606" y="3607174"/>
                          <a:ext cx="8710613" cy="163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5" name="Picture 8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46857" y="4411064"/>
              <a:ext cx="1216025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graphicFrame>
          <p:nvGraphicFramePr>
            <p:cNvPr id="17420" name="Object 12"/>
            <p:cNvGraphicFramePr>
              <a:graphicFrameLocks noChangeAspect="1"/>
            </p:cNvGraphicFramePr>
            <p:nvPr/>
          </p:nvGraphicFramePr>
          <p:xfrm>
            <a:off x="2373313" y="5597525"/>
            <a:ext cx="22352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50" name="Equation" r:id="rId13" imgW="2171700" imgH="812800" progId="Equation.DSMT4">
                    <p:embed/>
                  </p:oleObj>
                </mc:Choice>
                <mc:Fallback>
                  <p:oleObj name="Equation" r:id="rId13" imgW="2171700" imgH="812800" progId="Equation.DSMT4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3313" y="5597525"/>
                          <a:ext cx="2235200" cy="812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2" name="Object 14"/>
            <p:cNvGraphicFramePr>
              <a:graphicFrameLocks noChangeAspect="1"/>
            </p:cNvGraphicFramePr>
            <p:nvPr/>
          </p:nvGraphicFramePr>
          <p:xfrm>
            <a:off x="5489575" y="6008688"/>
            <a:ext cx="11112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51" name="Equation" r:id="rId15" imgW="1078865" imgH="266700" progId="Equation.DSMT4">
                    <p:embed/>
                  </p:oleObj>
                </mc:Choice>
                <mc:Fallback>
                  <p:oleObj name="Equation" r:id="rId15" imgW="1078865" imgH="266700" progId="Equation.DSMT4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9575" y="6008688"/>
                          <a:ext cx="111125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3" name="Object 15"/>
            <p:cNvGraphicFramePr>
              <a:graphicFrameLocks noChangeAspect="1"/>
            </p:cNvGraphicFramePr>
            <p:nvPr/>
          </p:nvGraphicFramePr>
          <p:xfrm>
            <a:off x="7788275" y="5988050"/>
            <a:ext cx="12573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52" name="Equation" r:id="rId17" imgW="1257300" imgH="381000" progId="Equation.DSMT4">
                    <p:embed/>
                  </p:oleObj>
                </mc:Choice>
                <mc:Fallback>
                  <p:oleObj name="Equation" r:id="rId17" imgW="1257300" imgH="381000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8275" y="5988050"/>
                          <a:ext cx="12573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0" name="组合 39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41" name="文本框 26"/>
              <p:cNvSpPr txBox="1"/>
              <p:nvPr/>
            </p:nvSpPr>
            <p:spPr>
              <a:xfrm>
                <a:off x="2242350" y="550211"/>
                <a:ext cx="773801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2.2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水平轴风力机叶片气动性能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2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3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24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0" y="0"/>
            <a:ext cx="12192000" cy="6755173"/>
            <a:chOff x="0" y="0"/>
            <a:chExt cx="12192000" cy="6755173"/>
          </a:xfrm>
        </p:grpSpPr>
        <p:sp>
          <p:nvSpPr>
            <p:cNvPr id="3" name="任意多边形: 形状 23"/>
            <p:cNvSpPr/>
            <p:nvPr/>
          </p:nvSpPr>
          <p:spPr>
            <a:xfrm flipH="1" flipV="1">
              <a:off x="5957383" y="5724892"/>
              <a:ext cx="6108700" cy="1030281"/>
            </a:xfrm>
            <a:custGeom>
              <a:avLst/>
              <a:gdLst>
                <a:gd name="connsiteX0" fmla="*/ 444500 w 6108700"/>
                <a:gd name="connsiteY0" fmla="*/ 0 h 1765300"/>
                <a:gd name="connsiteX1" fmla="*/ 0 w 6108700"/>
                <a:gd name="connsiteY1" fmla="*/ 1765300 h 1765300"/>
                <a:gd name="connsiteX2" fmla="*/ 6108700 w 6108700"/>
                <a:gd name="connsiteY2" fmla="*/ 176530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08700" h="1765300">
                  <a:moveTo>
                    <a:pt x="444500" y="0"/>
                  </a:moveTo>
                  <a:lnTo>
                    <a:pt x="0" y="1765300"/>
                  </a:lnTo>
                  <a:lnTo>
                    <a:pt x="6108700" y="1765300"/>
                  </a:lnTo>
                </a:path>
              </a:pathLst>
            </a:custGeom>
            <a:noFill/>
            <a:ln w="9525">
              <a:gradFill>
                <a:gsLst>
                  <a:gs pos="74000">
                    <a:srgbClr val="01E1FF"/>
                  </a:gs>
                  <a:gs pos="0">
                    <a:srgbClr val="01E1FF">
                      <a:alpha val="0"/>
                    </a:srgb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134045" y="6016375"/>
              <a:ext cx="427007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dirty="0" smtClean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rPr>
                <a:t>变桨优化方法</a:t>
              </a:r>
              <a:endParaRPr lang="en-US" altLang="zh-CN" sz="2000" dirty="0">
                <a:solidFill>
                  <a:srgbClr val="66FF66"/>
                </a:solidFill>
                <a:latin typeface="ESSTIXFifteen" panose="00000400000000000000" pitchFamily="2" charset="0"/>
                <a:ea typeface="方正大黑简体" panose="03000509000000000000" pitchFamily="2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13" name="文本框 26"/>
              <p:cNvSpPr txBox="1"/>
              <p:nvPr/>
            </p:nvSpPr>
            <p:spPr>
              <a:xfrm>
                <a:off x="2242350" y="550211"/>
                <a:ext cx="773801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2.2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水平轴风力机叶片气动性能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285" y="1086929"/>
              <a:ext cx="2991429" cy="22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3944" y="3565675"/>
              <a:ext cx="1216025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3596604" y="1375405"/>
              <a:ext cx="8013700" cy="50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变桨优化：</a:t>
              </a:r>
              <a:endParaRPr lang="zh-CN" altLang="en-US" sz="24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sp>
          <p:nvSpPr>
            <p:cNvPr id="1638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graphicFrame>
          <p:nvGraphicFramePr>
            <p:cNvPr id="16385" name="Object 1"/>
            <p:cNvGraphicFramePr>
              <a:graphicFrameLocks noChangeAspect="1"/>
            </p:cNvGraphicFramePr>
            <p:nvPr/>
          </p:nvGraphicFramePr>
          <p:xfrm>
            <a:off x="5721380" y="1389182"/>
            <a:ext cx="3554413" cy="425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96" name="Equation" r:id="rId5" imgW="3581400" imgH="419100" progId="Equation.DSMT4">
                    <p:embed/>
                  </p:oleObj>
                </mc:Choice>
                <mc:Fallback>
                  <p:oleObj name="Equation" r:id="rId5" imgW="3581400" imgH="419100" progId="Equation.DSMT4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1380" y="1389182"/>
                          <a:ext cx="3554413" cy="4254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3713612" y="2213364"/>
            <a:ext cx="3805238" cy="892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97" name="Equation" r:id="rId7" imgW="3746500" imgH="838200" progId="Equation.DSMT4">
                    <p:embed/>
                  </p:oleObj>
                </mc:Choice>
                <mc:Fallback>
                  <p:oleObj name="Equation" r:id="rId7" imgW="3746500" imgH="838200" progId="Equation.DSMT4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3612" y="2213364"/>
                          <a:ext cx="3805238" cy="892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7919049" y="2127099"/>
            <a:ext cx="3209925" cy="892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98" name="Equation" r:id="rId9" imgW="3187700" imgH="838200" progId="Equation.DSMT4">
                    <p:embed/>
                  </p:oleObj>
                </mc:Choice>
                <mc:Fallback>
                  <p:oleObj name="Equation" r:id="rId9" imgW="3187700" imgH="838200" progId="Equation.DSMT4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19049" y="2127099"/>
                          <a:ext cx="3209925" cy="892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628234" y="3215132"/>
              <a:ext cx="8013700" cy="838200"/>
              <a:chOff x="3628234" y="3120246"/>
              <a:chExt cx="8013700" cy="838200"/>
            </a:xfrm>
          </p:grpSpPr>
          <p:sp>
            <p:nvSpPr>
              <p:cNvPr id="22" name="Text Box 11"/>
              <p:cNvSpPr txBox="1">
                <a:spLocks noChangeArrowheads="1"/>
              </p:cNvSpPr>
              <p:nvPr/>
            </p:nvSpPr>
            <p:spPr bwMode="auto">
              <a:xfrm>
                <a:off x="3628234" y="3339321"/>
                <a:ext cx="8013700" cy="503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对称翼型：</a:t>
                </a:r>
                <a:endParaRPr lang="zh-CN" altLang="en-US" sz="2400" dirty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</p:txBody>
          </p:sp>
          <p:graphicFrame>
            <p:nvGraphicFramePr>
              <p:cNvPr id="16391" name="Object 7"/>
              <p:cNvGraphicFramePr>
                <a:graphicFrameLocks noChangeAspect="1"/>
              </p:cNvGraphicFramePr>
              <p:nvPr/>
            </p:nvGraphicFramePr>
            <p:xfrm>
              <a:off x="5719553" y="3120246"/>
              <a:ext cx="2655888" cy="838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99" name="Equation" r:id="rId11" imgW="2628900" imgH="838200" progId="Equation.DSMT4">
                      <p:embed/>
                    </p:oleObj>
                  </mc:Choice>
                  <mc:Fallback>
                    <p:oleObj name="Equation" r:id="rId11" imgW="2628900" imgH="838200" progId="Equation.DSMT4">
                      <p:embed/>
                      <p:pic>
                        <p:nvPicPr>
                          <p:cNvPr id="0" name="Picture 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19553" y="3120246"/>
                            <a:ext cx="2655888" cy="838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" name="组合 25"/>
            <p:cNvGrpSpPr/>
            <p:nvPr/>
          </p:nvGrpSpPr>
          <p:grpSpPr>
            <a:xfrm>
              <a:off x="3642612" y="4411509"/>
              <a:ext cx="8013700" cy="939800"/>
              <a:chOff x="3628234" y="3146349"/>
              <a:chExt cx="8013700" cy="939800"/>
            </a:xfrm>
          </p:grpSpPr>
          <p:sp>
            <p:nvSpPr>
              <p:cNvPr id="27" name="Text Box 11"/>
              <p:cNvSpPr txBox="1">
                <a:spLocks noChangeArrowheads="1"/>
              </p:cNvSpPr>
              <p:nvPr/>
            </p:nvSpPr>
            <p:spPr bwMode="auto">
              <a:xfrm>
                <a:off x="3628234" y="3339321"/>
                <a:ext cx="8013700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非对称翼型：</a:t>
                </a:r>
                <a:endParaRPr lang="zh-CN" altLang="en-US" sz="2400" dirty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</p:txBody>
          </p:sp>
          <p:graphicFrame>
            <p:nvGraphicFramePr>
              <p:cNvPr id="28" name="Object 7"/>
              <p:cNvGraphicFramePr>
                <a:graphicFrameLocks noChangeAspect="1"/>
              </p:cNvGraphicFramePr>
              <p:nvPr/>
            </p:nvGraphicFramePr>
            <p:xfrm>
              <a:off x="5701153" y="3146349"/>
              <a:ext cx="4297362" cy="939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700" name="Equation" r:id="rId13" imgW="4254500" imgH="939800" progId="Equation.DSMT4">
                      <p:embed/>
                    </p:oleObj>
                  </mc:Choice>
                  <mc:Fallback>
                    <p:oleObj name="Equation" r:id="rId13" imgW="4254500" imgH="939800" progId="Equation.DSMT4">
                      <p:embed/>
                      <p:pic>
                        <p:nvPicPr>
                          <p:cNvPr id="0" name="Picture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01153" y="3146349"/>
                            <a:ext cx="4297362" cy="9398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1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51143" y="142686"/>
            <a:ext cx="11914940" cy="6612487"/>
            <a:chOff x="151143" y="142686"/>
            <a:chExt cx="11914940" cy="6612487"/>
          </a:xfrm>
        </p:grpSpPr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143" y="905774"/>
              <a:ext cx="3417143" cy="438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66047" y="1765360"/>
              <a:ext cx="8170863" cy="344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任意多边形: 形状 23"/>
            <p:cNvSpPr/>
            <p:nvPr/>
          </p:nvSpPr>
          <p:spPr>
            <a:xfrm flipH="1" flipV="1">
              <a:off x="5957383" y="5724892"/>
              <a:ext cx="6108700" cy="1030281"/>
            </a:xfrm>
            <a:custGeom>
              <a:avLst/>
              <a:gdLst>
                <a:gd name="connsiteX0" fmla="*/ 444500 w 6108700"/>
                <a:gd name="connsiteY0" fmla="*/ 0 h 1765300"/>
                <a:gd name="connsiteX1" fmla="*/ 0 w 6108700"/>
                <a:gd name="connsiteY1" fmla="*/ 1765300 h 1765300"/>
                <a:gd name="connsiteX2" fmla="*/ 6108700 w 6108700"/>
                <a:gd name="connsiteY2" fmla="*/ 176530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08700" h="1765300">
                  <a:moveTo>
                    <a:pt x="444500" y="0"/>
                  </a:moveTo>
                  <a:lnTo>
                    <a:pt x="0" y="1765300"/>
                  </a:lnTo>
                  <a:lnTo>
                    <a:pt x="6108700" y="1765300"/>
                  </a:lnTo>
                </a:path>
              </a:pathLst>
            </a:custGeom>
            <a:noFill/>
            <a:ln w="9525">
              <a:gradFill>
                <a:gsLst>
                  <a:gs pos="74000">
                    <a:srgbClr val="01E1FF"/>
                  </a:gs>
                  <a:gs pos="0">
                    <a:srgbClr val="01E1FF">
                      <a:alpha val="0"/>
                    </a:srgb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26015" y="6016375"/>
              <a:ext cx="5978106" cy="342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dirty="0" smtClean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rPr>
                <a:t>气动性能分析和变桨优化的流程图</a:t>
              </a:r>
              <a:endParaRPr lang="en-US" altLang="zh-CN" sz="2000" dirty="0">
                <a:solidFill>
                  <a:srgbClr val="66FF66"/>
                </a:solidFill>
                <a:latin typeface="ESSTIXFifteen" panose="00000400000000000000" pitchFamily="2" charset="0"/>
                <a:ea typeface="方正大黑简体" panose="03000509000000000000" pitchFamily="2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7" name="文本框 26"/>
              <p:cNvSpPr txBox="1"/>
              <p:nvPr/>
            </p:nvSpPr>
            <p:spPr>
              <a:xfrm>
                <a:off x="2242350" y="550211"/>
                <a:ext cx="773801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2.2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水平轴风力机叶片气动性能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82646" y="142686"/>
            <a:ext cx="11883437" cy="6612487"/>
            <a:chOff x="182646" y="142686"/>
            <a:chExt cx="11883437" cy="6612487"/>
          </a:xfrm>
        </p:grpSpPr>
        <p:grpSp>
          <p:nvGrpSpPr>
            <p:cNvPr id="3" name="组合 6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8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7548093" y="5792099"/>
                <a:ext cx="4270076" cy="3422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最优桨距角随参数的变化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12" name="文本框 26"/>
              <p:cNvSpPr txBox="1"/>
              <p:nvPr/>
            </p:nvSpPr>
            <p:spPr>
              <a:xfrm>
                <a:off x="2242350" y="550211"/>
                <a:ext cx="773801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2.2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水平轴风力机叶片气动性能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1536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7502" y="1434592"/>
              <a:ext cx="8542337" cy="341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646" y="929084"/>
              <a:ext cx="2120635" cy="2730159"/>
            </a:xfrm>
            <a:prstGeom prst="rect">
              <a:avLst/>
            </a:prstGeom>
          </p:spPr>
        </p:pic>
      </p:grpSp>
      <p:sp>
        <p:nvSpPr>
          <p:cNvPr id="16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0" y="453222"/>
            <a:ext cx="12192000" cy="6404778"/>
            <a:chOff x="0" y="453222"/>
            <a:chExt cx="12192000" cy="6404778"/>
          </a:xfrm>
        </p:grpSpPr>
        <p:sp>
          <p:nvSpPr>
            <p:cNvPr id="2" name="任意多边形: 形状 44"/>
            <p:cNvSpPr/>
            <p:nvPr/>
          </p:nvSpPr>
          <p:spPr>
            <a:xfrm>
              <a:off x="0" y="5689600"/>
              <a:ext cx="12192000" cy="1168400"/>
            </a:xfrm>
            <a:custGeom>
              <a:avLst/>
              <a:gdLst>
                <a:gd name="connsiteX0" fmla="*/ 6096000 w 12192000"/>
                <a:gd name="connsiteY0" fmla="*/ 0 h 2198914"/>
                <a:gd name="connsiteX1" fmla="*/ 12079068 w 12192000"/>
                <a:gd name="connsiteY1" fmla="*/ 1076168 h 2198914"/>
                <a:gd name="connsiteX2" fmla="*/ 12192000 w 12192000"/>
                <a:gd name="connsiteY2" fmla="*/ 1138920 h 2198914"/>
                <a:gd name="connsiteX3" fmla="*/ 12192000 w 12192000"/>
                <a:gd name="connsiteY3" fmla="*/ 2198914 h 2198914"/>
                <a:gd name="connsiteX4" fmla="*/ 0 w 12192000"/>
                <a:gd name="connsiteY4" fmla="*/ 2198914 h 2198914"/>
                <a:gd name="connsiteX5" fmla="*/ 0 w 12192000"/>
                <a:gd name="connsiteY5" fmla="*/ 1138920 h 2198914"/>
                <a:gd name="connsiteX6" fmla="*/ 112932 w 12192000"/>
                <a:gd name="connsiteY6" fmla="*/ 1076168 h 2198914"/>
                <a:gd name="connsiteX7" fmla="*/ 6096000 w 12192000"/>
                <a:gd name="connsiteY7" fmla="*/ 0 h 219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2198914">
                  <a:moveTo>
                    <a:pt x="6096000" y="0"/>
                  </a:moveTo>
                  <a:cubicBezTo>
                    <a:pt x="8631567" y="0"/>
                    <a:pt x="10852079" y="430980"/>
                    <a:pt x="12079068" y="1076168"/>
                  </a:cubicBezTo>
                  <a:lnTo>
                    <a:pt x="12192000" y="1138920"/>
                  </a:lnTo>
                  <a:lnTo>
                    <a:pt x="12192000" y="2198914"/>
                  </a:lnTo>
                  <a:lnTo>
                    <a:pt x="0" y="2198914"/>
                  </a:lnTo>
                  <a:lnTo>
                    <a:pt x="0" y="1138920"/>
                  </a:lnTo>
                  <a:lnTo>
                    <a:pt x="112932" y="1076168"/>
                  </a:lnTo>
                  <a:cubicBezTo>
                    <a:pt x="1339921" y="430980"/>
                    <a:pt x="3560433" y="0"/>
                    <a:pt x="60960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5F2FF">
                    <a:alpha val="19000"/>
                  </a:srgbClr>
                </a:gs>
                <a:gs pos="100000">
                  <a:srgbClr val="25F2F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631514" y="453222"/>
              <a:ext cx="4928971" cy="769441"/>
              <a:chOff x="3792311" y="550211"/>
              <a:chExt cx="4928971" cy="769441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5045779" y="550211"/>
                <a:ext cx="24416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  <a:sym typeface="字魂59号-创粗黑" panose="00000500000000000000" pitchFamily="2" charset="-122"/>
                  </a:rPr>
                  <a:t>报告提纲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" name="任意多边形: 形状 63"/>
              <p:cNvSpPr/>
              <p:nvPr/>
            </p:nvSpPr>
            <p:spPr>
              <a:xfrm>
                <a:off x="7548975" y="665828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7" name="任意多边形: 形状 64"/>
              <p:cNvSpPr/>
              <p:nvPr/>
            </p:nvSpPr>
            <p:spPr>
              <a:xfrm flipH="1" flipV="1">
                <a:off x="3792311" y="745286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29" name="任意多边形: 形状 23"/>
            <p:cNvSpPr/>
            <p:nvPr/>
          </p:nvSpPr>
          <p:spPr>
            <a:xfrm flipH="1" flipV="1">
              <a:off x="5957383" y="5724892"/>
              <a:ext cx="6108700" cy="1030281"/>
            </a:xfrm>
            <a:custGeom>
              <a:avLst/>
              <a:gdLst>
                <a:gd name="connsiteX0" fmla="*/ 444500 w 6108700"/>
                <a:gd name="connsiteY0" fmla="*/ 0 h 1765300"/>
                <a:gd name="connsiteX1" fmla="*/ 0 w 6108700"/>
                <a:gd name="connsiteY1" fmla="*/ 1765300 h 1765300"/>
                <a:gd name="connsiteX2" fmla="*/ 6108700 w 6108700"/>
                <a:gd name="connsiteY2" fmla="*/ 176530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08700" h="1765300">
                  <a:moveTo>
                    <a:pt x="444500" y="0"/>
                  </a:moveTo>
                  <a:lnTo>
                    <a:pt x="0" y="1765300"/>
                  </a:lnTo>
                  <a:lnTo>
                    <a:pt x="6108700" y="1765300"/>
                  </a:lnTo>
                </a:path>
              </a:pathLst>
            </a:custGeom>
            <a:noFill/>
            <a:ln w="9525">
              <a:gradFill>
                <a:gsLst>
                  <a:gs pos="74000">
                    <a:srgbClr val="01E1FF"/>
                  </a:gs>
                  <a:gs pos="0">
                    <a:srgbClr val="01E1FF">
                      <a:alpha val="0"/>
                    </a:srgb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830874" y="6019800"/>
              <a:ext cx="2812486" cy="479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2800" b="1" dirty="0" smtClean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rPr>
                <a:t>Outline</a:t>
              </a:r>
              <a:endParaRPr lang="en-US" altLang="zh-CN" sz="2800" b="1" dirty="0">
                <a:solidFill>
                  <a:srgbClr val="66FF66"/>
                </a:solidFill>
                <a:latin typeface="ESSTIXFifteen" panose="00000400000000000000" pitchFamily="2" charset="0"/>
                <a:ea typeface="方正大黑简体" panose="03000509000000000000" pitchFamily="2" charset="-122"/>
              </a:endParaRPr>
            </a:p>
          </p:txBody>
        </p:sp>
        <p:sp>
          <p:nvSpPr>
            <p:cNvPr id="28" name="Subtitle 2"/>
            <p:cNvSpPr txBox="1"/>
            <p:nvPr/>
          </p:nvSpPr>
          <p:spPr bwMode="auto">
            <a:xfrm>
              <a:off x="1376124" y="1130427"/>
              <a:ext cx="10389512" cy="49614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风力机相关问题简介</a:t>
              </a:r>
              <a:endPara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叶片气动性能分析和变桨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优化</a:t>
              </a:r>
              <a:r>
                <a:rPr lang="en-US" altLang="zh-CN" sz="2800" b="1" dirty="0" smtClean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zh-CN" altLang="en-US" sz="2800" b="1" dirty="0" smtClean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气动效率</a:t>
              </a:r>
              <a:r>
                <a:rPr lang="en-US" altLang="zh-CN" sz="2800" b="1" dirty="0" smtClean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zh-CN" sz="28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复合材料叶片的动力学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特性</a:t>
              </a:r>
              <a:r>
                <a:rPr lang="en-US" altLang="zh-CN" sz="2800" b="1" dirty="0" smtClean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zh-CN" altLang="en-US" sz="2800" b="1" dirty="0" smtClean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结构动力学，环境适应性</a:t>
              </a:r>
              <a:r>
                <a:rPr lang="en-US" altLang="zh-CN" sz="2800" b="1" dirty="0" smtClean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变桨叶片动力学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特性</a:t>
              </a:r>
              <a:r>
                <a:rPr lang="en-US" altLang="zh-CN" sz="2800" b="1" dirty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zh-CN" altLang="en-US" sz="2800" b="1" dirty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结构动力学</a:t>
              </a:r>
              <a:r>
                <a:rPr lang="zh-CN" altLang="en-US" sz="2800" b="1" dirty="0" smtClean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，复杂运动</a:t>
              </a:r>
              <a:r>
                <a:rPr lang="en-US" altLang="zh-CN" sz="2800" b="1" dirty="0" smtClean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zh-CN" altLang="en-US" sz="2800" b="1" dirty="0" smtClean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特殊工况</a:t>
              </a:r>
              <a:r>
                <a:rPr lang="en-US" altLang="zh-CN" sz="2800" b="1" dirty="0" smtClean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柔性叶片非线性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模态</a:t>
              </a:r>
              <a:r>
                <a:rPr lang="en-US" altLang="zh-CN" sz="2800" b="1" dirty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zh-CN" altLang="en-US" sz="2800" b="1" dirty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结构动力学</a:t>
              </a:r>
              <a:r>
                <a:rPr lang="zh-CN" altLang="en-US" sz="2800" b="1" dirty="0" smtClean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，长</a:t>
              </a:r>
              <a:r>
                <a:rPr lang="en-US" altLang="zh-CN" sz="2800" b="1" dirty="0" smtClean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zh-CN" altLang="en-US" sz="2800" b="1" dirty="0" smtClean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超长叶片、特殊结构</a:t>
              </a:r>
              <a:r>
                <a:rPr lang="en-US" altLang="zh-CN" sz="2800" b="1" dirty="0" smtClean="0">
                  <a:solidFill>
                    <a:srgbClr val="66F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6.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总结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50942" y="142686"/>
            <a:ext cx="11915141" cy="6368046"/>
            <a:chOff x="150942" y="142686"/>
            <a:chExt cx="11915141" cy="6368046"/>
          </a:xfrm>
        </p:grpSpPr>
        <p:grpSp>
          <p:nvGrpSpPr>
            <p:cNvPr id="2" name="组合 5"/>
            <p:cNvGrpSpPr/>
            <p:nvPr/>
          </p:nvGrpSpPr>
          <p:grpSpPr>
            <a:xfrm>
              <a:off x="5957383" y="5480451"/>
              <a:ext cx="6108700" cy="1030281"/>
              <a:chOff x="5957383" y="5480451"/>
              <a:chExt cx="6108700" cy="1030281"/>
            </a:xfrm>
          </p:grpSpPr>
          <p:sp>
            <p:nvSpPr>
              <p:cNvPr id="7" name="任意多边形: 形状 23"/>
              <p:cNvSpPr/>
              <p:nvPr/>
            </p:nvSpPr>
            <p:spPr>
              <a:xfrm flipH="1" flipV="1">
                <a:off x="5957383" y="5480451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548093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课题组科研成果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15" name="文本框 26"/>
              <p:cNvSpPr txBox="1"/>
              <p:nvPr/>
            </p:nvSpPr>
            <p:spPr>
              <a:xfrm>
                <a:off x="4420831" y="550211"/>
                <a:ext cx="338105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2.3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科研成果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7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150942" y="392208"/>
              <a:ext cx="9722893" cy="563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学术论文：</a:t>
              </a:r>
              <a:endPara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[1] 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Liang Li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Inderjit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Chopra, Weidong Zhu, 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Meilin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Yu. Performance analysis and optimization of a vertical-axis wind turbine with a high tip speed ratio. Energies. 2021, 14 (4): 996-1-30.</a:t>
              </a:r>
              <a:r>
                <a:rPr lang="en-US" altLang="zh-CN" sz="1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(SCI</a:t>
              </a:r>
              <a:r>
                <a:rPr lang="zh-CN" altLang="en-US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检索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fr-FR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[2] </a:t>
              </a:r>
              <a:r>
                <a:rPr lang="fr-FR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Ying Zhang,  </a:t>
              </a:r>
              <a:r>
                <a:rPr lang="fr-FR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Liang Li</a:t>
              </a:r>
              <a:r>
                <a:rPr lang="fr-FR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Long Wang, Weidong Zhu, Yinghui Li, Jianqiang Wu. Pitch optimization of a horizontal axis wind turbine blade at a low wind speed. 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Wind and Structures</a:t>
              </a:r>
              <a:r>
                <a:rPr lang="fr-FR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2024, 38 (5) : 341-354.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(SCI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检索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[3] Wang Long, Wang 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Xuelong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 Liang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Xu 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Fei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Research on dynamic stall of 3D wind turbine under wind speed fluctuation. Journal of The Institution of Engineers (India): Series C. 2021, 102 (6): 1541-1552.</a:t>
              </a:r>
              <a:r>
                <a:rPr lang="en-US" altLang="zh-CN" sz="1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(EI</a:t>
              </a:r>
              <a:r>
                <a:rPr lang="zh-CN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检索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zh-CN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[4] </a:t>
              </a:r>
              <a:r>
                <a:rPr lang="zh-CN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王龙，汪宁，来永斌，</a:t>
              </a:r>
              <a:r>
                <a:rPr lang="zh-CN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李亮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zh-CN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大水滴撞击翼型后的破碎过程研究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zh-CN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应用力学学报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2021, 38 (3): 1071-1078.</a:t>
              </a:r>
              <a:r>
                <a:rPr lang="en-US" altLang="zh-CN" sz="1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(CSCD</a:t>
              </a:r>
              <a:r>
                <a:rPr lang="zh-CN" altLang="en-US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期刊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[5]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武旭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东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zh-CN" altLang="en-US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李亮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王龙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卢小雨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垂直轴风力机叶片翼型选取数值分析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[J].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佳木斯大学学报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自然科学版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 2024, 42 (9) : 57-60.</a:t>
              </a:r>
              <a:endPara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矩形: 圆角 34"/>
            <p:cNvSpPr/>
            <p:nvPr/>
          </p:nvSpPr>
          <p:spPr>
            <a:xfrm>
              <a:off x="9873835" y="2064942"/>
              <a:ext cx="2131756" cy="2178957"/>
            </a:xfrm>
            <a:prstGeom prst="roundRect">
              <a:avLst>
                <a:gd name="adj" fmla="val 9259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rgbClr val="01E1FF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2.3</a:t>
              </a: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科研成果</a:t>
              </a:r>
              <a:endParaRPr lang="zh-CN" altLang="en-US" sz="3200" b="1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3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17585" y="142686"/>
            <a:ext cx="11548498" cy="6612487"/>
            <a:chOff x="517585" y="142686"/>
            <a:chExt cx="11548498" cy="6612487"/>
          </a:xfrm>
        </p:grpSpPr>
        <p:sp>
          <p:nvSpPr>
            <p:cNvPr id="2" name="Text Box 11"/>
            <p:cNvSpPr txBox="1">
              <a:spLocks noChangeArrowheads="1"/>
            </p:cNvSpPr>
            <p:nvPr/>
          </p:nvSpPr>
          <p:spPr bwMode="auto">
            <a:xfrm>
              <a:off x="517585" y="594593"/>
              <a:ext cx="10868443" cy="517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0"/>
                </a:spcBef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专利：</a:t>
              </a:r>
              <a:endPara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[1] 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 Liang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Jing 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Laiwang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Wu 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Jianqiang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Wang Long, Miao 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Guanghong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2023.01.10, Pitch Control Method and System of Symmetrical-Airfoil Vertical Axis Wind Turbine, US11549489B2, </a:t>
              </a:r>
              <a:r>
                <a:rPr lang="zh-CN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美国发明专利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zh-CN" altLang="zh-CN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[2] </a:t>
              </a:r>
              <a:r>
                <a:rPr lang="zh-CN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李亮</a:t>
              </a:r>
              <a:r>
                <a:rPr lang="zh-CN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，经来旺，吴建强，王龙，缪广红， 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2022.02.01</a:t>
              </a:r>
              <a:r>
                <a:rPr lang="zh-CN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，对称翼型垂直轴风力机的变桨控制方法及系统，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ZL202010484511.0</a:t>
              </a:r>
              <a:r>
                <a:rPr lang="zh-CN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发明专利</a:t>
              </a:r>
              <a:r>
                <a:rPr lang="zh-CN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  <a:endParaRPr lang="en-US" altLang="zh-C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[3] </a:t>
              </a:r>
              <a:r>
                <a:rPr lang="zh-CN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李亮</a:t>
              </a:r>
              <a:r>
                <a:rPr lang="zh-CN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，经来旺，吴建强，王龙，缪广红， 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2022.02.01</a:t>
              </a:r>
              <a:r>
                <a:rPr lang="zh-CN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，非对称翼型垂直轴风力机的变桨控制方法及系统，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ZL202010485263.1</a:t>
              </a:r>
              <a:r>
                <a:rPr lang="zh-CN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发明专利</a:t>
              </a:r>
              <a:r>
                <a:rPr lang="zh-CN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  <a:endParaRPr lang="en-US" altLang="zh-CN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[4]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张颖，明永程，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李亮</a:t>
              </a:r>
              <a:r>
                <a:rPr lang="zh-CN" altLang="en-US" sz="1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2023.10.24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，一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种水平轴风力发电机的卸荷装置，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ZL 2023 2 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1033395.6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实用新型专利</a:t>
              </a:r>
              <a:r>
                <a:rPr lang="zh-CN" altLang="en-US" sz="1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  <a:endParaRPr lang="zh-CN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4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7548093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课题组科研成果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7" name="文本框 26"/>
              <p:cNvSpPr txBox="1"/>
              <p:nvPr/>
            </p:nvSpPr>
            <p:spPr>
              <a:xfrm>
                <a:off x="4420831" y="550211"/>
                <a:ext cx="338105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2.3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科研成果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91850" y="187074"/>
            <a:ext cx="11074233" cy="6568099"/>
            <a:chOff x="991850" y="187074"/>
            <a:chExt cx="11074233" cy="6568099"/>
          </a:xfrm>
        </p:grpSpPr>
        <p:grpSp>
          <p:nvGrpSpPr>
            <p:cNvPr id="2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7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548093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增强环境适应性问题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91850" y="187074"/>
              <a:ext cx="9932234" cy="1446550"/>
              <a:chOff x="1152647" y="594599"/>
              <a:chExt cx="9932234" cy="1446550"/>
            </a:xfrm>
          </p:grpSpPr>
          <p:sp>
            <p:nvSpPr>
              <p:cNvPr id="15" name="文本框 26"/>
              <p:cNvSpPr txBox="1"/>
              <p:nvPr/>
            </p:nvSpPr>
            <p:spPr>
              <a:xfrm>
                <a:off x="2250843" y="594599"/>
                <a:ext cx="758252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3.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复合材料叶片的动力学特性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  <a:p>
                <a:pPr algn="ctr"/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7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7540" y="1782625"/>
              <a:ext cx="3043646" cy="269072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2691" y="1488025"/>
              <a:ext cx="2794635" cy="299446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9521" y="1494282"/>
              <a:ext cx="2495006" cy="2887914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4675517" y="4815963"/>
              <a:ext cx="2967486" cy="3425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buFontTx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潮湿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765540" y="4813095"/>
              <a:ext cx="296748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buFontTx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极低温度、结冰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467593" y="4804461"/>
              <a:ext cx="2967486" cy="3425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buFontTx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高温、温差大</a:t>
              </a:r>
            </a:p>
          </p:txBody>
        </p:sp>
      </p:grpSp>
      <p:sp>
        <p:nvSpPr>
          <p:cNvPr id="26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908965" y="187074"/>
            <a:ext cx="11157118" cy="6568099"/>
            <a:chOff x="908965" y="187074"/>
            <a:chExt cx="11157118" cy="6568099"/>
          </a:xfrm>
        </p:grpSpPr>
        <p:pic>
          <p:nvPicPr>
            <p:cNvPr id="2" name="Picture 2" descr="https://img01.mybjx.net/news/UploadFile/202206/6379165909986234248906491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662" y="1181200"/>
              <a:ext cx="4572000" cy="255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965" y="3937434"/>
              <a:ext cx="4342858" cy="2189150"/>
            </a:xfrm>
            <a:prstGeom prst="rect">
              <a:avLst/>
            </a:prstGeom>
            <a:noFill/>
            <a:ln w="9525">
              <a:solidFill>
                <a:srgbClr val="66FF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图片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022" y="1150460"/>
              <a:ext cx="1671638" cy="234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6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7548093" y="5792099"/>
                <a:ext cx="4270076" cy="3425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叶片结构和铺层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991850" y="187074"/>
              <a:ext cx="9932234" cy="1446550"/>
              <a:chOff x="1152647" y="594599"/>
              <a:chExt cx="9932234" cy="1446550"/>
            </a:xfrm>
          </p:grpSpPr>
          <p:sp>
            <p:nvSpPr>
              <p:cNvPr id="9" name="文本框 26"/>
              <p:cNvSpPr txBox="1"/>
              <p:nvPr/>
            </p:nvSpPr>
            <p:spPr>
              <a:xfrm>
                <a:off x="2250843" y="594599"/>
                <a:ext cx="758252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3.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复合材料叶片的动力学特性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  <a:p>
                <a:pPr algn="ctr"/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1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664898" y="3536447"/>
              <a:ext cx="16648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buFontTx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气动外形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260553" y="3852749"/>
              <a:ext cx="1664898" cy="3425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buFontTx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铺层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981200" y="6181881"/>
              <a:ext cx="1664898" cy="3425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buFontTx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骨架</a:t>
              </a:r>
            </a:p>
          </p:txBody>
        </p:sp>
      </p:grpSp>
      <p:sp>
        <p:nvSpPr>
          <p:cNvPr id="18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58510" y="187074"/>
            <a:ext cx="11807573" cy="6568099"/>
            <a:chOff x="258510" y="187074"/>
            <a:chExt cx="11807573" cy="6568099"/>
          </a:xfrm>
        </p:grpSpPr>
        <p:grpSp>
          <p:nvGrpSpPr>
            <p:cNvPr id="3" name="组合 2"/>
            <p:cNvGrpSpPr/>
            <p:nvPr/>
          </p:nvGrpSpPr>
          <p:grpSpPr>
            <a:xfrm>
              <a:off x="991850" y="187074"/>
              <a:ext cx="9932234" cy="1446550"/>
              <a:chOff x="1152647" y="594599"/>
              <a:chExt cx="9932234" cy="1446550"/>
            </a:xfrm>
          </p:grpSpPr>
          <p:sp>
            <p:nvSpPr>
              <p:cNvPr id="4" name="文本框 26"/>
              <p:cNvSpPr txBox="1"/>
              <p:nvPr/>
            </p:nvSpPr>
            <p:spPr>
              <a:xfrm>
                <a:off x="2376679" y="594599"/>
                <a:ext cx="7330853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3.1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复合材料叶片动力学模型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  <a:p>
                <a:pPr algn="ctr"/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959" y="1071186"/>
              <a:ext cx="5104762" cy="170476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6352" y="1107100"/>
              <a:ext cx="5276191" cy="162857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664898" y="2820455"/>
              <a:ext cx="244990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buFontTx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旋转复合材料薄壁梁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303698" y="2783071"/>
              <a:ext cx="244990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buFontTx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复合材料铺层</a:t>
              </a:r>
            </a:p>
          </p:txBody>
        </p:sp>
        <p:grpSp>
          <p:nvGrpSpPr>
            <p:cNvPr id="11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12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548093" y="5792099"/>
                <a:ext cx="4270076" cy="3425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结构简化及环境因素的描述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258510" y="3351297"/>
              <a:ext cx="6004268" cy="5765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湿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-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热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-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弹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-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本构方程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</a:t>
              </a:r>
              <a:endPara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graphicFrame>
          <p:nvGraphicFramePr>
            <p:cNvPr id="15" name="对象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6267332"/>
                </p:ext>
              </p:extLst>
            </p:nvPr>
          </p:nvGraphicFramePr>
          <p:xfrm>
            <a:off x="2806712" y="4118624"/>
            <a:ext cx="6705600" cy="139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30" name="Equation" r:id="rId5" imgW="6705600" imgH="1397000" progId="Equation.DSMT4">
                    <p:embed/>
                  </p:oleObj>
                </mc:Choice>
                <mc:Fallback>
                  <p:oleObj name="Equation" r:id="rId5" imgW="6705600" imgH="1397000" progId="Equation.DSMT4">
                    <p:embed/>
                    <p:pic>
                      <p:nvPicPr>
                        <p:cNvPr id="25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712" y="4118624"/>
                          <a:ext cx="6705600" cy="139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矩形: 圆角 34"/>
            <p:cNvSpPr/>
            <p:nvPr/>
          </p:nvSpPr>
          <p:spPr>
            <a:xfrm>
              <a:off x="427909" y="4057627"/>
              <a:ext cx="2131756" cy="2178957"/>
            </a:xfrm>
            <a:prstGeom prst="roundRect">
              <a:avLst>
                <a:gd name="adj" fmla="val 9259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rgbClr val="01E1FF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3.1</a:t>
              </a: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动力学</a:t>
              </a:r>
              <a:endParaRPr lang="en-US" altLang="zh-CN" sz="3200" b="1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模型</a:t>
              </a:r>
              <a:endParaRPr lang="zh-CN" altLang="en-US" sz="3200" b="1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9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76069" y="187074"/>
            <a:ext cx="11290014" cy="6568099"/>
            <a:chOff x="776069" y="187074"/>
            <a:chExt cx="11290014" cy="6568099"/>
          </a:xfrm>
        </p:grpSpPr>
        <p:grpSp>
          <p:nvGrpSpPr>
            <p:cNvPr id="8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9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548093" y="5792099"/>
                <a:ext cx="4270076" cy="3425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能量变分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776069" y="3568964"/>
              <a:ext cx="5219265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其中，单位宽度的广义力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</a:t>
              </a:r>
              <a:endPara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25236" y="873654"/>
              <a:ext cx="2875468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势能变分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</a:t>
              </a:r>
              <a:endPara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1311275" y="1732913"/>
            <a:ext cx="8775700" cy="149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5" name="Equation" r:id="rId3" imgW="8775700" imgH="1498600" progId="Equation.DSMT4">
                    <p:embed/>
                  </p:oleObj>
                </mc:Choice>
                <mc:Fallback>
                  <p:oleObj name="Equation" r:id="rId3" imgW="8775700" imgH="149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1275" y="1732913"/>
                          <a:ext cx="8775700" cy="149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120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3407" y="4463991"/>
              <a:ext cx="7142163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组合 10"/>
            <p:cNvGrpSpPr/>
            <p:nvPr/>
          </p:nvGrpSpPr>
          <p:grpSpPr>
            <a:xfrm>
              <a:off x="991850" y="187074"/>
              <a:ext cx="9932234" cy="1446550"/>
              <a:chOff x="1152647" y="594599"/>
              <a:chExt cx="9932234" cy="1446550"/>
            </a:xfrm>
          </p:grpSpPr>
          <p:sp>
            <p:nvSpPr>
              <p:cNvPr id="12" name="文本框 26"/>
              <p:cNvSpPr txBox="1"/>
              <p:nvPr/>
            </p:nvSpPr>
            <p:spPr>
              <a:xfrm>
                <a:off x="2376679" y="594599"/>
                <a:ext cx="7330853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3.1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复合材料叶片动力学模型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  <a:p>
                <a:pPr algn="ctr"/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7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754063" y="187074"/>
            <a:ext cx="11312020" cy="6568099"/>
            <a:chOff x="754063" y="187074"/>
            <a:chExt cx="11312020" cy="6568099"/>
          </a:xfrm>
        </p:grpSpPr>
        <p:grpSp>
          <p:nvGrpSpPr>
            <p:cNvPr id="9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10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548093" y="5792099"/>
                <a:ext cx="4270076" cy="3425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能量变分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807706" y="1083105"/>
              <a:ext cx="4186970" cy="5765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动能变分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</a:t>
              </a:r>
              <a:endPara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graphicFrame>
          <p:nvGraphicFramePr>
            <p:cNvPr id="28" name="对象 27"/>
            <p:cNvGraphicFramePr>
              <a:graphicFrameLocks noChangeAspect="1"/>
            </p:cNvGraphicFramePr>
            <p:nvPr/>
          </p:nvGraphicFramePr>
          <p:xfrm>
            <a:off x="1566863" y="1896962"/>
            <a:ext cx="82042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7" name="Equation" r:id="rId3" imgW="8204200" imgH="685800" progId="Equation.DSMT4">
                    <p:embed/>
                  </p:oleObj>
                </mc:Choice>
                <mc:Fallback>
                  <p:oleObj name="Equation" r:id="rId3" imgW="8204200" imgH="68580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6863" y="1896962"/>
                          <a:ext cx="820420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矩形 28"/>
            <p:cNvSpPr/>
            <p:nvPr/>
          </p:nvSpPr>
          <p:spPr>
            <a:xfrm>
              <a:off x="825535" y="2530905"/>
              <a:ext cx="2771663" cy="5765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外力虚功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</a:t>
              </a:r>
              <a:endPara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graphicFrame>
          <p:nvGraphicFramePr>
            <p:cNvPr id="31" name="对象 30"/>
            <p:cNvGraphicFramePr>
              <a:graphicFrameLocks noChangeAspect="1"/>
            </p:cNvGraphicFramePr>
            <p:nvPr/>
          </p:nvGraphicFramePr>
          <p:xfrm>
            <a:off x="754063" y="3241574"/>
            <a:ext cx="9829800" cy="147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8" name="Equation" r:id="rId5" imgW="9829800" imgH="1473200" progId="Equation.DSMT4">
                    <p:embed/>
                  </p:oleObj>
                </mc:Choice>
                <mc:Fallback>
                  <p:oleObj name="Equation" r:id="rId5" imgW="9829800" imgH="147320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063" y="3241574"/>
                          <a:ext cx="9829800" cy="147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矩形 31"/>
            <p:cNvSpPr/>
            <p:nvPr/>
          </p:nvSpPr>
          <p:spPr>
            <a:xfrm>
              <a:off x="822946" y="4862625"/>
              <a:ext cx="3835300" cy="5765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广义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Hamilton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原理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</a:t>
              </a:r>
              <a:endPara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graphicFrame>
          <p:nvGraphicFramePr>
            <p:cNvPr id="33" name="对象 32"/>
            <p:cNvGraphicFramePr>
              <a:graphicFrameLocks noChangeAspect="1"/>
            </p:cNvGraphicFramePr>
            <p:nvPr/>
          </p:nvGraphicFramePr>
          <p:xfrm>
            <a:off x="3064510" y="5742937"/>
            <a:ext cx="35941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9" name="Equation" r:id="rId7" imgW="3594100" imgH="736600" progId="Equation.DSMT4">
                    <p:embed/>
                  </p:oleObj>
                </mc:Choice>
                <mc:Fallback>
                  <p:oleObj name="Equation" r:id="rId7" imgW="3594100" imgH="73660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4510" y="5742937"/>
                          <a:ext cx="3594100" cy="736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4" name="组合 33"/>
            <p:cNvGrpSpPr/>
            <p:nvPr/>
          </p:nvGrpSpPr>
          <p:grpSpPr>
            <a:xfrm>
              <a:off x="991850" y="187074"/>
              <a:ext cx="9932234" cy="1446550"/>
              <a:chOff x="1152647" y="594599"/>
              <a:chExt cx="9932234" cy="1446550"/>
            </a:xfrm>
          </p:grpSpPr>
          <p:sp>
            <p:nvSpPr>
              <p:cNvPr id="35" name="文本框 26"/>
              <p:cNvSpPr txBox="1"/>
              <p:nvPr/>
            </p:nvSpPr>
            <p:spPr>
              <a:xfrm>
                <a:off x="2376679" y="594599"/>
                <a:ext cx="7330853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3.1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复合材料叶片动力学模型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  <a:p>
                <a:pPr algn="ctr"/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6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7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7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991850" y="187074"/>
            <a:ext cx="11074233" cy="6568099"/>
            <a:chOff x="991850" y="187074"/>
            <a:chExt cx="11074233" cy="6568099"/>
          </a:xfrm>
        </p:grpSpPr>
        <p:grpSp>
          <p:nvGrpSpPr>
            <p:cNvPr id="19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25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548093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复合材料叶片主梁振动方程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1031982" y="959473"/>
              <a:ext cx="6041648" cy="5765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含七个函数变量的耦合振动方程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</a:t>
              </a:r>
              <a:endPara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3854" y="1608377"/>
              <a:ext cx="5848350" cy="412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" name="组合 40"/>
            <p:cNvGrpSpPr/>
            <p:nvPr/>
          </p:nvGrpSpPr>
          <p:grpSpPr>
            <a:xfrm>
              <a:off x="991850" y="187074"/>
              <a:ext cx="9932234" cy="1446550"/>
              <a:chOff x="1152647" y="594599"/>
              <a:chExt cx="9932234" cy="1446550"/>
            </a:xfrm>
          </p:grpSpPr>
          <p:sp>
            <p:nvSpPr>
              <p:cNvPr id="42" name="文本框 26"/>
              <p:cNvSpPr txBox="1"/>
              <p:nvPr/>
            </p:nvSpPr>
            <p:spPr>
              <a:xfrm>
                <a:off x="2376679" y="594599"/>
                <a:ext cx="7330853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3.1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复合材料叶片动力学模型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  <a:p>
                <a:pPr algn="ctr"/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3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4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3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307141" y="204829"/>
            <a:ext cx="11758942" cy="6550344"/>
            <a:chOff x="307141" y="204829"/>
            <a:chExt cx="11758942" cy="6550344"/>
          </a:xfrm>
        </p:grpSpPr>
        <p:sp>
          <p:nvSpPr>
            <p:cNvPr id="13" name="矩形: 圆角 34"/>
            <p:cNvSpPr/>
            <p:nvPr/>
          </p:nvSpPr>
          <p:spPr>
            <a:xfrm>
              <a:off x="307141" y="1935546"/>
              <a:ext cx="2131756" cy="2178957"/>
            </a:xfrm>
            <a:prstGeom prst="roundRect">
              <a:avLst>
                <a:gd name="adj" fmla="val 9259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rgbClr val="01E1FF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3.2</a:t>
              </a: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分析方法</a:t>
              </a:r>
              <a:endParaRPr lang="zh-CN" altLang="en-US" sz="3200" b="1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558961" y="1119125"/>
              <a:ext cx="7437691" cy="4942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400" dirty="0" smtClean="0">
                  <a:solidFill>
                    <a:srgbClr val="FFFF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位移分解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</a:t>
              </a:r>
              <a:endParaRPr lang="zh-CN" altLang="en-US" sz="2400" dirty="0">
                <a:solidFill>
                  <a:srgbClr val="FFFF00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graphicFrame>
          <p:nvGraphicFramePr>
            <p:cNvPr id="20" name="对象 19"/>
            <p:cNvGraphicFramePr>
              <a:graphicFrameLocks noChangeAspect="1"/>
            </p:cNvGraphicFramePr>
            <p:nvPr/>
          </p:nvGraphicFramePr>
          <p:xfrm>
            <a:off x="6000750" y="3262313"/>
            <a:ext cx="190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34" name="Equation" r:id="rId3" imgW="190500" imgH="330200" progId="Equation.DSMT4">
                    <p:embed/>
                  </p:oleObj>
                </mc:Choice>
                <mc:Fallback>
                  <p:oleObj name="Equation" r:id="rId3" imgW="190500" imgH="33020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50" y="3262313"/>
                          <a:ext cx="1905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/>
            <p:cNvGraphicFramePr>
              <a:graphicFrameLocks noChangeAspect="1"/>
            </p:cNvGraphicFramePr>
            <p:nvPr/>
          </p:nvGraphicFramePr>
          <p:xfrm>
            <a:off x="3948144" y="1778655"/>
            <a:ext cx="72517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35" name="Equation" r:id="rId5" imgW="7251700" imgH="495300" progId="Equation.DSMT4">
                    <p:embed/>
                  </p:oleObj>
                </mc:Choice>
                <mc:Fallback>
                  <p:oleObj name="Equation" r:id="rId5" imgW="7251700" imgH="49530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8144" y="1778655"/>
                          <a:ext cx="7251700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矩形 21"/>
            <p:cNvSpPr/>
            <p:nvPr/>
          </p:nvSpPr>
          <p:spPr>
            <a:xfrm>
              <a:off x="2542536" y="2484337"/>
              <a:ext cx="38037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400" dirty="0" smtClean="0">
                  <a:solidFill>
                    <a:srgbClr val="FFFF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静态位移和动态位移方程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</a:t>
              </a:r>
              <a:endParaRPr lang="zh-CN" altLang="en-US" sz="2400" dirty="0">
                <a:solidFill>
                  <a:srgbClr val="FFFF00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graphicFrame>
          <p:nvGraphicFramePr>
            <p:cNvPr id="23" name="对象 22"/>
            <p:cNvGraphicFramePr>
              <a:graphicFrameLocks noChangeAspect="1"/>
            </p:cNvGraphicFramePr>
            <p:nvPr/>
          </p:nvGraphicFramePr>
          <p:xfrm>
            <a:off x="6000750" y="3262313"/>
            <a:ext cx="190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36" name="Equation" r:id="rId7" imgW="190500" imgH="330200" progId="Equation.DSMT4">
                    <p:embed/>
                  </p:oleObj>
                </mc:Choice>
                <mc:Fallback>
                  <p:oleObj name="Equation" r:id="rId7" imgW="190500" imgH="33020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50" y="3262313"/>
                          <a:ext cx="1905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矩形 24"/>
            <p:cNvSpPr/>
            <p:nvPr/>
          </p:nvSpPr>
          <p:spPr>
            <a:xfrm>
              <a:off x="2548942" y="4570358"/>
              <a:ext cx="8604937" cy="492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400" dirty="0" smtClean="0">
                  <a:solidFill>
                    <a:srgbClr val="FFFF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静态变形问题：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直接数值积分、常微分方程近似解法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方正大黑简体" panose="03000509000000000000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24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grpSp>
          <p:nvGrpSpPr>
            <p:cNvPr id="26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27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548093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静态问题分析方法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826326" y="204829"/>
              <a:ext cx="8414152" cy="1446550"/>
              <a:chOff x="2670729" y="612354"/>
              <a:chExt cx="8414152" cy="1446550"/>
            </a:xfrm>
          </p:grpSpPr>
          <p:sp>
            <p:nvSpPr>
              <p:cNvPr id="30" name="文本框 26"/>
              <p:cNvSpPr txBox="1"/>
              <p:nvPr/>
            </p:nvSpPr>
            <p:spPr>
              <a:xfrm>
                <a:off x="3748804" y="612354"/>
                <a:ext cx="6202340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3.2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基于模型的分析方法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  <a:p>
                <a:pPr algn="ctr"/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2" name="任意多边形: 形状 64"/>
              <p:cNvSpPr/>
              <p:nvPr/>
            </p:nvSpPr>
            <p:spPr>
              <a:xfrm flipH="1" flipV="1">
                <a:off x="2670729" y="824934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08371" y="3148462"/>
              <a:ext cx="5966577" cy="1164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527855" y="204829"/>
            <a:ext cx="11538228" cy="6550344"/>
            <a:chOff x="527855" y="204829"/>
            <a:chExt cx="11538228" cy="6550344"/>
          </a:xfrm>
        </p:grpSpPr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6000750" y="3262313"/>
            <a:ext cx="190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50" name="Equation" r:id="rId3" imgW="190500" imgH="330200" progId="Equation.DSMT4">
                    <p:embed/>
                  </p:oleObj>
                </mc:Choice>
                <mc:Fallback>
                  <p:oleObj name="Equation" r:id="rId3" imgW="190500" imgH="3302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50" y="3262313"/>
                          <a:ext cx="1905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矩形 25"/>
            <p:cNvSpPr/>
            <p:nvPr/>
          </p:nvSpPr>
          <p:spPr>
            <a:xfrm>
              <a:off x="1585050" y="940283"/>
              <a:ext cx="38037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400" dirty="0" smtClean="0">
                  <a:solidFill>
                    <a:srgbClr val="FFFF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静态位移和动态位移方程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</a:t>
              </a:r>
              <a:endParaRPr lang="zh-CN" altLang="en-US" sz="2400" dirty="0">
                <a:solidFill>
                  <a:srgbClr val="FFFF00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graphicFrame>
          <p:nvGraphicFramePr>
            <p:cNvPr id="27" name="对象 26"/>
            <p:cNvGraphicFramePr>
              <a:graphicFrameLocks noChangeAspect="1"/>
            </p:cNvGraphicFramePr>
            <p:nvPr/>
          </p:nvGraphicFramePr>
          <p:xfrm>
            <a:off x="6000750" y="3262313"/>
            <a:ext cx="190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51" name="Equation" r:id="rId5" imgW="190500" imgH="330200" progId="Equation.DSMT4">
                    <p:embed/>
                  </p:oleObj>
                </mc:Choice>
                <mc:Fallback>
                  <p:oleObj name="Equation" r:id="rId5" imgW="190500" imgH="3302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50" y="3262313"/>
                          <a:ext cx="1905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矩形 27"/>
            <p:cNvSpPr/>
            <p:nvPr/>
          </p:nvSpPr>
          <p:spPr>
            <a:xfrm>
              <a:off x="1487893" y="2793398"/>
              <a:ext cx="860493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400" dirty="0" smtClean="0">
                  <a:solidFill>
                    <a:srgbClr val="FFFF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动态问题：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直接数值积分、近似解法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方正大黑简体" panose="03000509000000000000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24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grpSp>
          <p:nvGrpSpPr>
            <p:cNvPr id="29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30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548093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动态问题分析方法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826326" y="204829"/>
              <a:ext cx="8414152" cy="1446550"/>
              <a:chOff x="2670729" y="612354"/>
              <a:chExt cx="8414152" cy="1446550"/>
            </a:xfrm>
          </p:grpSpPr>
          <p:sp>
            <p:nvSpPr>
              <p:cNvPr id="33" name="文本框 26"/>
              <p:cNvSpPr txBox="1"/>
              <p:nvPr/>
            </p:nvSpPr>
            <p:spPr>
              <a:xfrm>
                <a:off x="3748804" y="612354"/>
                <a:ext cx="6202340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3.2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基于模型的分析方法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  <a:p>
                <a:pPr algn="ctr"/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4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5" name="任意多边形: 形状 64"/>
              <p:cNvSpPr/>
              <p:nvPr/>
            </p:nvSpPr>
            <p:spPr>
              <a:xfrm flipH="1" flipV="1">
                <a:off x="2670729" y="824934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50885" y="1604408"/>
              <a:ext cx="5966577" cy="1164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矩形 37"/>
            <p:cNvSpPr/>
            <p:nvPr/>
          </p:nvSpPr>
          <p:spPr>
            <a:xfrm>
              <a:off x="823515" y="3792012"/>
              <a:ext cx="1078257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线性振动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 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动态刚度法、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 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Galerkin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法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, Rayleigh-Ritz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法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, 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假设模态法等。</a:t>
              </a:r>
              <a:endParaRPr lang="zh-CN" altLang="en-US" sz="24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27855" y="4445052"/>
              <a:ext cx="10782571" cy="4942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非线性振动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 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 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谐波平衡法、多尺度法、能量法、平均法、椭圆摄动法等。</a:t>
              </a:r>
              <a:endParaRPr lang="zh-CN" altLang="en-US" sz="24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</p:grpSp>
      <p:sp>
        <p:nvSpPr>
          <p:cNvPr id="19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453222"/>
            <a:ext cx="12192000" cy="6404778"/>
            <a:chOff x="0" y="453222"/>
            <a:chExt cx="12192000" cy="6404778"/>
          </a:xfrm>
        </p:grpSpPr>
        <p:sp>
          <p:nvSpPr>
            <p:cNvPr id="2" name="任意多边形: 形状 44"/>
            <p:cNvSpPr/>
            <p:nvPr/>
          </p:nvSpPr>
          <p:spPr>
            <a:xfrm>
              <a:off x="0" y="5689600"/>
              <a:ext cx="12192000" cy="1168400"/>
            </a:xfrm>
            <a:custGeom>
              <a:avLst/>
              <a:gdLst>
                <a:gd name="connsiteX0" fmla="*/ 6096000 w 12192000"/>
                <a:gd name="connsiteY0" fmla="*/ 0 h 2198914"/>
                <a:gd name="connsiteX1" fmla="*/ 12079068 w 12192000"/>
                <a:gd name="connsiteY1" fmla="*/ 1076168 h 2198914"/>
                <a:gd name="connsiteX2" fmla="*/ 12192000 w 12192000"/>
                <a:gd name="connsiteY2" fmla="*/ 1138920 h 2198914"/>
                <a:gd name="connsiteX3" fmla="*/ 12192000 w 12192000"/>
                <a:gd name="connsiteY3" fmla="*/ 2198914 h 2198914"/>
                <a:gd name="connsiteX4" fmla="*/ 0 w 12192000"/>
                <a:gd name="connsiteY4" fmla="*/ 2198914 h 2198914"/>
                <a:gd name="connsiteX5" fmla="*/ 0 w 12192000"/>
                <a:gd name="connsiteY5" fmla="*/ 1138920 h 2198914"/>
                <a:gd name="connsiteX6" fmla="*/ 112932 w 12192000"/>
                <a:gd name="connsiteY6" fmla="*/ 1076168 h 2198914"/>
                <a:gd name="connsiteX7" fmla="*/ 6096000 w 12192000"/>
                <a:gd name="connsiteY7" fmla="*/ 0 h 219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2198914">
                  <a:moveTo>
                    <a:pt x="6096000" y="0"/>
                  </a:moveTo>
                  <a:cubicBezTo>
                    <a:pt x="8631567" y="0"/>
                    <a:pt x="10852079" y="430980"/>
                    <a:pt x="12079068" y="1076168"/>
                  </a:cubicBezTo>
                  <a:lnTo>
                    <a:pt x="12192000" y="1138920"/>
                  </a:lnTo>
                  <a:lnTo>
                    <a:pt x="12192000" y="2198914"/>
                  </a:lnTo>
                  <a:lnTo>
                    <a:pt x="0" y="2198914"/>
                  </a:lnTo>
                  <a:lnTo>
                    <a:pt x="0" y="1138920"/>
                  </a:lnTo>
                  <a:lnTo>
                    <a:pt x="112932" y="1076168"/>
                  </a:lnTo>
                  <a:cubicBezTo>
                    <a:pt x="1339921" y="430980"/>
                    <a:pt x="3560433" y="0"/>
                    <a:pt x="60960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5F2FF">
                    <a:alpha val="19000"/>
                  </a:srgbClr>
                </a:gs>
                <a:gs pos="100000">
                  <a:srgbClr val="25F2F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052013" y="453222"/>
              <a:ext cx="8148890" cy="769441"/>
              <a:chOff x="2212810" y="550211"/>
              <a:chExt cx="8148890" cy="769441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3321752" y="550211"/>
                <a:ext cx="588975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1.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风力机相关问题简介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" name="任意多边形: 形状 63"/>
              <p:cNvSpPr/>
              <p:nvPr/>
            </p:nvSpPr>
            <p:spPr>
              <a:xfrm>
                <a:off x="9189393" y="665828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" name="任意多边形: 形状 64"/>
              <p:cNvSpPr/>
              <p:nvPr/>
            </p:nvSpPr>
            <p:spPr>
              <a:xfrm flipH="1" flipV="1">
                <a:off x="2212810" y="745286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10" name="任意多边形: 形状 14"/>
            <p:cNvSpPr/>
            <p:nvPr/>
          </p:nvSpPr>
          <p:spPr>
            <a:xfrm>
              <a:off x="127000" y="3977640"/>
              <a:ext cx="6108700" cy="1765300"/>
            </a:xfrm>
            <a:custGeom>
              <a:avLst/>
              <a:gdLst>
                <a:gd name="connsiteX0" fmla="*/ 444500 w 6108700"/>
                <a:gd name="connsiteY0" fmla="*/ 0 h 1765300"/>
                <a:gd name="connsiteX1" fmla="*/ 0 w 6108700"/>
                <a:gd name="connsiteY1" fmla="*/ 1765300 h 1765300"/>
                <a:gd name="connsiteX2" fmla="*/ 6108700 w 6108700"/>
                <a:gd name="connsiteY2" fmla="*/ 176530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08700" h="1765300">
                  <a:moveTo>
                    <a:pt x="444500" y="0"/>
                  </a:moveTo>
                  <a:lnTo>
                    <a:pt x="0" y="1765300"/>
                  </a:lnTo>
                  <a:lnTo>
                    <a:pt x="6108700" y="1765300"/>
                  </a:lnTo>
                </a:path>
              </a:pathLst>
            </a:custGeom>
            <a:noFill/>
            <a:ln w="9525">
              <a:gradFill>
                <a:gsLst>
                  <a:gs pos="74000">
                    <a:srgbClr val="01E1FF"/>
                  </a:gs>
                  <a:gs pos="0">
                    <a:srgbClr val="01E1FF">
                      <a:alpha val="0"/>
                    </a:srgb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任意多边形: 形状 23"/>
            <p:cNvSpPr/>
            <p:nvPr/>
          </p:nvSpPr>
          <p:spPr>
            <a:xfrm flipH="1" flipV="1">
              <a:off x="5957383" y="5724892"/>
              <a:ext cx="6108700" cy="1030281"/>
            </a:xfrm>
            <a:custGeom>
              <a:avLst/>
              <a:gdLst>
                <a:gd name="connsiteX0" fmla="*/ 444500 w 6108700"/>
                <a:gd name="connsiteY0" fmla="*/ 0 h 1765300"/>
                <a:gd name="connsiteX1" fmla="*/ 0 w 6108700"/>
                <a:gd name="connsiteY1" fmla="*/ 1765300 h 1765300"/>
                <a:gd name="connsiteX2" fmla="*/ 6108700 w 6108700"/>
                <a:gd name="connsiteY2" fmla="*/ 176530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08700" h="1765300">
                  <a:moveTo>
                    <a:pt x="444500" y="0"/>
                  </a:moveTo>
                  <a:lnTo>
                    <a:pt x="0" y="1765300"/>
                  </a:lnTo>
                  <a:lnTo>
                    <a:pt x="6108700" y="1765300"/>
                  </a:lnTo>
                </a:path>
              </a:pathLst>
            </a:custGeom>
            <a:noFill/>
            <a:ln w="9525">
              <a:gradFill>
                <a:gsLst>
                  <a:gs pos="74000">
                    <a:srgbClr val="01E1FF"/>
                  </a:gs>
                  <a:gs pos="0">
                    <a:srgbClr val="01E1FF">
                      <a:alpha val="0"/>
                    </a:srgb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134045" y="6016375"/>
              <a:ext cx="4270076" cy="342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dirty="0" smtClean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rPr>
                <a:t>优缺点及需要关注的问题</a:t>
              </a:r>
              <a:endParaRPr lang="en-US" altLang="zh-CN" sz="2000" dirty="0">
                <a:solidFill>
                  <a:srgbClr val="66FF66"/>
                </a:solidFill>
                <a:latin typeface="ESSTIXFifteen" panose="00000400000000000000" pitchFamily="2" charset="0"/>
                <a:ea typeface="方正大黑简体" panose="03000509000000000000" pitchFamily="2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27473" y="1741845"/>
              <a:ext cx="4267200" cy="4050377"/>
              <a:chOff x="927473" y="1741845"/>
              <a:chExt cx="4267200" cy="4050377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931654" y="4807337"/>
                <a:ext cx="4244196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20000"/>
                  </a:lnSpc>
                  <a:buFontTx/>
                  <a:buNone/>
                </a:pPr>
                <a:r>
                  <a:rPr lang="zh-CN" altLang="en-US" sz="2000" dirty="0" smtClean="0">
                    <a:solidFill>
                      <a:schemeClr val="bg1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水平轴风力机</a:t>
                </a:r>
                <a:endParaRPr lang="en-US" altLang="zh-CN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  <a:p>
                <a:pPr algn="ctr">
                  <a:lnSpc>
                    <a:spcPct val="15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zh-CN" altLang="en-US" sz="2000" dirty="0" smtClean="0">
                    <a:solidFill>
                      <a:srgbClr val="FF0000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结构不对称、维护不方便</a:t>
                </a:r>
                <a:endParaRPr lang="en-US" altLang="zh-CN" sz="20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27473" y="1741845"/>
                <a:ext cx="4267200" cy="3053715"/>
              </a:xfrm>
              <a:prstGeom prst="rect">
                <a:avLst/>
              </a:prstGeom>
            </p:spPr>
          </p:pic>
        </p:grpSp>
        <p:grpSp>
          <p:nvGrpSpPr>
            <p:cNvPr id="26" name="组合 25"/>
            <p:cNvGrpSpPr/>
            <p:nvPr/>
          </p:nvGrpSpPr>
          <p:grpSpPr>
            <a:xfrm>
              <a:off x="6152364" y="1831523"/>
              <a:ext cx="3901440" cy="3868366"/>
              <a:chOff x="6152364" y="1831523"/>
              <a:chExt cx="3901440" cy="3868366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6159260" y="4807337"/>
                <a:ext cx="3856009" cy="892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zh-CN" altLang="en-US" sz="2000" dirty="0" smtClean="0">
                    <a:solidFill>
                      <a:schemeClr val="bg1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垂直轴风力机</a:t>
                </a:r>
                <a:endParaRPr lang="en-US" altLang="zh-CN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zh-CN" altLang="en-US" sz="2000" dirty="0" smtClean="0">
                    <a:solidFill>
                      <a:srgbClr val="FF0000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气动性能问题</a:t>
                </a:r>
                <a:endParaRPr lang="en-US" altLang="zh-CN" sz="20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</p:txBody>
          </p:sp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152364" y="1831523"/>
                <a:ext cx="3901440" cy="2926080"/>
              </a:xfrm>
              <a:prstGeom prst="rect">
                <a:avLst/>
              </a:prstGeom>
            </p:spPr>
          </p:pic>
        </p:grpSp>
        <p:sp>
          <p:nvSpPr>
            <p:cNvPr id="27" name="矩形 26"/>
            <p:cNvSpPr/>
            <p:nvPr/>
          </p:nvSpPr>
          <p:spPr>
            <a:xfrm>
              <a:off x="681454" y="6013503"/>
              <a:ext cx="227737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dirty="0" smtClean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rPr>
                <a:t>研发趋势</a:t>
              </a:r>
              <a:endParaRPr lang="en-US" altLang="zh-CN" sz="2000" dirty="0">
                <a:solidFill>
                  <a:srgbClr val="66FF66"/>
                </a:solidFill>
                <a:latin typeface="ESSTIXFifteen" panose="00000400000000000000" pitchFamily="2" charset="0"/>
                <a:ea typeface="方正大黑简体" panose="03000509000000000000" pitchFamily="2" charset="-122"/>
              </a:endParaRPr>
            </a:p>
          </p:txBody>
        </p:sp>
      </p:grpSp>
      <p:sp>
        <p:nvSpPr>
          <p:cNvPr id="19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307141" y="204829"/>
            <a:ext cx="11758942" cy="6550344"/>
            <a:chOff x="307141" y="204829"/>
            <a:chExt cx="11758942" cy="6550344"/>
          </a:xfrm>
        </p:grpSpPr>
        <p:sp>
          <p:nvSpPr>
            <p:cNvPr id="18" name="矩形: 圆角 34"/>
            <p:cNvSpPr/>
            <p:nvPr/>
          </p:nvSpPr>
          <p:spPr>
            <a:xfrm>
              <a:off x="307141" y="1935546"/>
              <a:ext cx="2131756" cy="2178957"/>
            </a:xfrm>
            <a:prstGeom prst="roundRect">
              <a:avLst>
                <a:gd name="adj" fmla="val 9259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rgbClr val="01E1FF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3.3</a:t>
              </a: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影响分析</a:t>
              </a:r>
              <a:endParaRPr lang="zh-CN" altLang="en-US" sz="3200" b="1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graphicFrame>
          <p:nvGraphicFramePr>
            <p:cNvPr id="25" name="对象 24"/>
            <p:cNvGraphicFramePr>
              <a:graphicFrameLocks noChangeAspect="1"/>
            </p:cNvGraphicFramePr>
            <p:nvPr/>
          </p:nvGraphicFramePr>
          <p:xfrm>
            <a:off x="6000750" y="3262313"/>
            <a:ext cx="190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6" name="Equation" r:id="rId3" imgW="190500" imgH="330200" progId="Equation.DSMT4">
                    <p:embed/>
                  </p:oleObj>
                </mc:Choice>
                <mc:Fallback>
                  <p:oleObj name="Equation" r:id="rId3" imgW="190500" imgH="3302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50" y="3262313"/>
                          <a:ext cx="1905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对象 29"/>
            <p:cNvGraphicFramePr>
              <a:graphicFrameLocks noChangeAspect="1"/>
            </p:cNvGraphicFramePr>
            <p:nvPr/>
          </p:nvGraphicFramePr>
          <p:xfrm>
            <a:off x="6000750" y="3262313"/>
            <a:ext cx="190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7" name="Equation" r:id="rId5" imgW="190500" imgH="330200" progId="Equation.DSMT4">
                    <p:embed/>
                  </p:oleObj>
                </mc:Choice>
                <mc:Fallback>
                  <p:oleObj name="Equation" r:id="rId5" imgW="190500" imgH="3302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50" y="3262313"/>
                          <a:ext cx="1905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4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35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548093" y="5792099"/>
                <a:ext cx="4270076" cy="3425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共振性质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196628" y="204829"/>
              <a:ext cx="9621792" cy="1446550"/>
              <a:chOff x="2041031" y="612354"/>
              <a:chExt cx="9621792" cy="1446550"/>
            </a:xfrm>
          </p:grpSpPr>
          <p:sp>
            <p:nvSpPr>
              <p:cNvPr id="38" name="文本框 26"/>
              <p:cNvSpPr txBox="1"/>
              <p:nvPr/>
            </p:nvSpPr>
            <p:spPr>
              <a:xfrm>
                <a:off x="3184548" y="612354"/>
                <a:ext cx="733085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3.3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湿热效应和参数影响分析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  <a:p>
                <a:pPr algn="ctr"/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9" name="任意多边形: 形状 63"/>
              <p:cNvSpPr/>
              <p:nvPr/>
            </p:nvSpPr>
            <p:spPr>
              <a:xfrm>
                <a:off x="10490516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1" name="任意多边形: 形状 64"/>
              <p:cNvSpPr/>
              <p:nvPr/>
            </p:nvSpPr>
            <p:spPr>
              <a:xfrm flipH="1" flipV="1">
                <a:off x="2041031" y="824934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83831" y="943213"/>
              <a:ext cx="6857143" cy="2598095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83525" y="3604817"/>
              <a:ext cx="6880001" cy="2674286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9493055" y="1713046"/>
              <a:ext cx="2540787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转速、安装角、铺层角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等因素对</a:t>
              </a:r>
              <a:r>
                <a:rPr lang="zh-CN" altLang="en-US" sz="2000" dirty="0" smtClean="0">
                  <a:solidFill>
                    <a:srgbClr val="66FF66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外共振、内共振、模态性质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的影响。</a:t>
              </a:r>
              <a:endPara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</p:grpSp>
      <p:sp>
        <p:nvSpPr>
          <p:cNvPr id="17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676365" y="204829"/>
            <a:ext cx="11389718" cy="6653171"/>
            <a:chOff x="676365" y="204829"/>
            <a:chExt cx="11389718" cy="6653171"/>
          </a:xfrm>
        </p:grpSpPr>
        <p:graphicFrame>
          <p:nvGraphicFramePr>
            <p:cNvPr id="19" name="对象 18"/>
            <p:cNvGraphicFramePr>
              <a:graphicFrameLocks noChangeAspect="1"/>
            </p:cNvGraphicFramePr>
            <p:nvPr/>
          </p:nvGraphicFramePr>
          <p:xfrm>
            <a:off x="6000750" y="3262313"/>
            <a:ext cx="190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1" name="Equation" r:id="rId3" imgW="190500" imgH="330200" progId="Equation.DSMT4">
                    <p:embed/>
                  </p:oleObj>
                </mc:Choice>
                <mc:Fallback>
                  <p:oleObj name="Equation" r:id="rId3" imgW="190500" imgH="3302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50" y="3262313"/>
                          <a:ext cx="1905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/>
            <p:cNvGraphicFramePr>
              <a:graphicFrameLocks noChangeAspect="1"/>
            </p:cNvGraphicFramePr>
            <p:nvPr/>
          </p:nvGraphicFramePr>
          <p:xfrm>
            <a:off x="6000750" y="3262313"/>
            <a:ext cx="190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2" name="Equation" r:id="rId5" imgW="190500" imgH="330200" progId="Equation.DSMT4">
                    <p:embed/>
                  </p:oleObj>
                </mc:Choice>
                <mc:Fallback>
                  <p:oleObj name="Equation" r:id="rId5" imgW="190500" imgH="3302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50" y="3262313"/>
                          <a:ext cx="1905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22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548093" y="5792099"/>
                <a:ext cx="4270076" cy="3425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湿热效应、参数影响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196628" y="204829"/>
              <a:ext cx="9621792" cy="1446550"/>
              <a:chOff x="2041031" y="612354"/>
              <a:chExt cx="9621792" cy="1446550"/>
            </a:xfrm>
          </p:grpSpPr>
          <p:sp>
            <p:nvSpPr>
              <p:cNvPr id="25" name="文本框 26"/>
              <p:cNvSpPr txBox="1"/>
              <p:nvPr/>
            </p:nvSpPr>
            <p:spPr>
              <a:xfrm>
                <a:off x="3184548" y="612354"/>
                <a:ext cx="733085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3.3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湿热效应和参数影响分析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  <a:p>
                <a:pPr algn="ctr"/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6" name="任意多边形: 形状 63"/>
              <p:cNvSpPr/>
              <p:nvPr/>
            </p:nvSpPr>
            <p:spPr>
              <a:xfrm>
                <a:off x="10490516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7" name="任意多边形: 形状 64"/>
              <p:cNvSpPr/>
              <p:nvPr/>
            </p:nvSpPr>
            <p:spPr>
              <a:xfrm flipH="1" flipV="1">
                <a:off x="2041031" y="824934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8958243" y="1713046"/>
              <a:ext cx="2540787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温度、吸水浓度、铺层角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和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安装角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对</a:t>
              </a:r>
              <a:r>
                <a:rPr lang="zh-CN" altLang="en-US" sz="2000" dirty="0" smtClean="0">
                  <a:solidFill>
                    <a:srgbClr val="66FF66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扭转频率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的影响。</a:t>
              </a:r>
              <a:endPara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6365" y="908559"/>
              <a:ext cx="7718096" cy="3024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6339" y="3985619"/>
              <a:ext cx="7093334" cy="287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89344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79568" y="142686"/>
            <a:ext cx="11686515" cy="6612487"/>
            <a:chOff x="379568" y="142686"/>
            <a:chExt cx="11686515" cy="6612487"/>
          </a:xfrm>
        </p:grpSpPr>
        <p:grpSp>
          <p:nvGrpSpPr>
            <p:cNvPr id="8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9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548093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课题组科研成果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12" name="文本框 26"/>
              <p:cNvSpPr txBox="1"/>
              <p:nvPr/>
            </p:nvSpPr>
            <p:spPr>
              <a:xfrm>
                <a:off x="4420831" y="550211"/>
                <a:ext cx="338105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3.4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科研成果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379568" y="547993"/>
              <a:ext cx="9532189" cy="6047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学术论文：</a:t>
              </a:r>
              <a:endPara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[1] 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Liang Li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Jianqiang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Wu, Weidong Zhu, Long Wang , 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Laiwang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Jing, 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Guanghong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Miao, 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Yinghui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 . A nonlinear dynamical model for rotating composite thin-walled beams subjected to 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hygrothermal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effects [J]. Composite Structures. 2021, 256 (15): 112839. 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(SCI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检索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[2] Ling Yuan, 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Liang Li 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Long Wang, Weidong Zhu, 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Yinghui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Li. Coupled Axial-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Torsional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Free Vibration Analysis of a Rotating Thin-Walled Composite Beam in 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Hygrothermal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Environment. Journal of the Chinese Institute of Engineers.</a:t>
              </a:r>
              <a:r>
                <a:rPr lang="en-US" altLang="zh-CN" sz="1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2024, 47 (7) : 841-852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(SCI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检索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[3] 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Ling 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Yuan, 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Liang Li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Weidong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Zhu, Long Wang,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Xiaoyu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Lu,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Yinghui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Li. Coupling effects and resonant characteristics of rotating composite thin-walled beams in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hygrothermal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environment.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Acta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Mechanica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Solida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Sinica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2025, 38 : 91-99.  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(SCI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检索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[4]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袁玲，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李亮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，王龙，李映辉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温湿变参数旋转复合材料薄壁梁扭转振动特性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力学季刊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2024. 2024, 45 (1): 144-154. 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(CSCD)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5]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吴青松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来永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斌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李亮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王龙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卢小雨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复合材料薄壁悬臂梁屈曲载荷特性分析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佳木斯大学学报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自然科学版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  2025, 43 (8) : 67-70.</a:t>
              </a:r>
              <a:endParaRPr lang="zh-CN" altLang="zh-CN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: 圆角 34"/>
            <p:cNvSpPr/>
            <p:nvPr/>
          </p:nvSpPr>
          <p:spPr>
            <a:xfrm>
              <a:off x="9873835" y="2064942"/>
              <a:ext cx="2131756" cy="2178957"/>
            </a:xfrm>
            <a:prstGeom prst="roundRect">
              <a:avLst>
                <a:gd name="adj" fmla="val 9259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rgbClr val="01E1FF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3.4</a:t>
              </a: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科研成果</a:t>
              </a:r>
              <a:endParaRPr lang="zh-CN" altLang="en-US" sz="3200" b="1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359163" y="187074"/>
            <a:ext cx="11757498" cy="6568099"/>
            <a:chOff x="359163" y="187074"/>
            <a:chExt cx="11757498" cy="6568099"/>
          </a:xfrm>
        </p:grpSpPr>
        <p:grpSp>
          <p:nvGrpSpPr>
            <p:cNvPr id="16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17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548093" y="5792099"/>
                <a:ext cx="4270076" cy="3425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变桨对结构动力学的影响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656052" y="187074"/>
              <a:ext cx="8595204" cy="769441"/>
              <a:chOff x="1816849" y="594599"/>
              <a:chExt cx="8595204" cy="769441"/>
            </a:xfrm>
          </p:grpSpPr>
          <p:sp>
            <p:nvSpPr>
              <p:cNvPr id="20" name="文本框 26"/>
              <p:cNvSpPr txBox="1"/>
              <p:nvPr/>
            </p:nvSpPr>
            <p:spPr>
              <a:xfrm>
                <a:off x="2815100" y="594599"/>
                <a:ext cx="64540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4.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变桨叶片的动力学分析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</p:txBody>
          </p:sp>
          <p:sp>
            <p:nvSpPr>
              <p:cNvPr id="21" name="任意多边形: 形状 63"/>
              <p:cNvSpPr/>
              <p:nvPr/>
            </p:nvSpPr>
            <p:spPr>
              <a:xfrm>
                <a:off x="9239746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2" name="任意多边形: 形状 64"/>
              <p:cNvSpPr/>
              <p:nvPr/>
            </p:nvSpPr>
            <p:spPr>
              <a:xfrm flipH="1" flipV="1">
                <a:off x="1816849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841" y="3886796"/>
              <a:ext cx="3752381" cy="230476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59" y="1166216"/>
              <a:ext cx="2234921" cy="2666667"/>
            </a:xfrm>
            <a:prstGeom prst="rect">
              <a:avLst/>
            </a:prstGeom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9163" y="1509623"/>
              <a:ext cx="2991429" cy="22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" name="组合 31"/>
            <p:cNvGrpSpPr/>
            <p:nvPr/>
          </p:nvGrpSpPr>
          <p:grpSpPr>
            <a:xfrm>
              <a:off x="5100098" y="3667085"/>
              <a:ext cx="7016563" cy="2094497"/>
              <a:chOff x="4470400" y="3450323"/>
              <a:chExt cx="7016563" cy="2094497"/>
            </a:xfrm>
          </p:grpSpPr>
          <p:sp>
            <p:nvSpPr>
              <p:cNvPr id="33" name="任意多边形: 形状 14"/>
              <p:cNvSpPr/>
              <p:nvPr/>
            </p:nvSpPr>
            <p:spPr>
              <a:xfrm>
                <a:off x="4470400" y="3779520"/>
                <a:ext cx="6108700" cy="1765300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4" name="任意多边形: 形状 23"/>
              <p:cNvSpPr/>
              <p:nvPr/>
            </p:nvSpPr>
            <p:spPr>
              <a:xfrm flipH="1" flipV="1">
                <a:off x="5378263" y="3450323"/>
                <a:ext cx="6108700" cy="1765300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112314" y="3547931"/>
                <a:ext cx="5923534" cy="1869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800" dirty="0" smtClean="0">
                    <a:solidFill>
                      <a:schemeClr val="bg1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当叶片</a:t>
                </a:r>
                <a:r>
                  <a:rPr lang="zh-CN" altLang="en-US" sz="28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变桨设置不合理</a:t>
                </a:r>
                <a:r>
                  <a:rPr lang="zh-CN" altLang="en-US" sz="2800" dirty="0" smtClean="0">
                    <a:solidFill>
                      <a:schemeClr val="bg1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时，可能出现</a:t>
                </a:r>
                <a:r>
                  <a:rPr lang="zh-CN" altLang="en-US" sz="2800" dirty="0" smtClean="0">
                    <a:solidFill>
                      <a:srgbClr val="FF0000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共振</a:t>
                </a:r>
                <a:r>
                  <a:rPr lang="zh-CN" altLang="en-US" sz="2800" dirty="0" smtClean="0">
                    <a:solidFill>
                      <a:schemeClr val="bg1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或</a:t>
                </a:r>
                <a:r>
                  <a:rPr lang="zh-CN" altLang="en-US" sz="2800" dirty="0" smtClean="0">
                    <a:solidFill>
                      <a:srgbClr val="FF0000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气弹不稳定性</a:t>
                </a:r>
                <a:r>
                  <a:rPr lang="zh-CN" altLang="en-US" sz="2800" dirty="0" smtClean="0">
                    <a:solidFill>
                      <a:schemeClr val="bg1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，这将使叶片损坏、断裂甚至出现严重的飞车事故。</a:t>
                </a:r>
                <a:endParaRPr lang="en-US" altLang="zh-CN" sz="2800" dirty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</p:txBody>
          </p:sp>
        </p:grp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2480" y="1143091"/>
            <a:ext cx="2458120" cy="2475190"/>
          </a:xfrm>
          <a:prstGeom prst="rect">
            <a:avLst/>
          </a:prstGeom>
        </p:spPr>
      </p:pic>
      <p:sp>
        <p:nvSpPr>
          <p:cNvPr id="4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289889" y="187074"/>
            <a:ext cx="11776194" cy="6568099"/>
            <a:chOff x="289889" y="187074"/>
            <a:chExt cx="11776194" cy="656809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34" y="1056506"/>
              <a:ext cx="2711768" cy="1657350"/>
            </a:xfrm>
            <a:prstGeom prst="rect">
              <a:avLst/>
            </a:prstGeom>
          </p:spPr>
        </p:pic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40678" y="1631202"/>
              <a:ext cx="2597121" cy="3720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5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16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548093" y="5792099"/>
                <a:ext cx="4270076" cy="3425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建模方法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164346" y="187074"/>
              <a:ext cx="9578592" cy="769441"/>
              <a:chOff x="1325143" y="594599"/>
              <a:chExt cx="9578592" cy="769441"/>
            </a:xfrm>
          </p:grpSpPr>
          <p:sp>
            <p:nvSpPr>
              <p:cNvPr id="19" name="文本框 26"/>
              <p:cNvSpPr txBox="1"/>
              <p:nvPr/>
            </p:nvSpPr>
            <p:spPr>
              <a:xfrm>
                <a:off x="2376679" y="594599"/>
                <a:ext cx="733085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4.1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变桨叶片非线性振动模型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</p:txBody>
          </p:sp>
          <p:sp>
            <p:nvSpPr>
              <p:cNvPr id="20" name="任意多边形: 形状 63"/>
              <p:cNvSpPr/>
              <p:nvPr/>
            </p:nvSpPr>
            <p:spPr>
              <a:xfrm>
                <a:off x="9731428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1" name="任意多边形: 形状 64"/>
              <p:cNvSpPr/>
              <p:nvPr/>
            </p:nvSpPr>
            <p:spPr>
              <a:xfrm flipH="1" flipV="1">
                <a:off x="1325143" y="77979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22" name="矩形: 圆角 34"/>
            <p:cNvSpPr/>
            <p:nvPr/>
          </p:nvSpPr>
          <p:spPr>
            <a:xfrm>
              <a:off x="289889" y="3022422"/>
              <a:ext cx="2131756" cy="2178957"/>
            </a:xfrm>
            <a:prstGeom prst="roundRect">
              <a:avLst>
                <a:gd name="adj" fmla="val 9259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rgbClr val="01E1FF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4.1</a:t>
              </a: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振动模型</a:t>
              </a:r>
              <a:endParaRPr lang="zh-CN" altLang="en-US" sz="3200" b="1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152598" y="1385280"/>
              <a:ext cx="524953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叶片变桨运动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 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刚体定轴转动。</a:t>
              </a:r>
              <a:endParaRPr lang="zh-CN" altLang="en-US" sz="24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141104" y="2037988"/>
              <a:ext cx="5249530" cy="1048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叶片柔性体振动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 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旋转变截面悬臂梁的挥舞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摆阵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扭转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拉伸耦合振动。</a:t>
              </a:r>
              <a:endParaRPr lang="zh-CN" altLang="en-US" sz="24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095106" y="3372150"/>
              <a:ext cx="5249530" cy="1048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结构自身刚柔耦合振动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 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使用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Hamilton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原理建模。</a:t>
              </a:r>
              <a:endParaRPr lang="zh-CN" altLang="en-US" sz="24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</p:grpSp>
      <p:sp>
        <p:nvSpPr>
          <p:cNvPr id="28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192000" cy="6755173"/>
            <a:chOff x="0" y="0"/>
            <a:chExt cx="12192000" cy="6755173"/>
          </a:xfrm>
        </p:grpSpPr>
        <p:grpSp>
          <p:nvGrpSpPr>
            <p:cNvPr id="4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5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7548093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以挥舞振动为例：刚柔耦合振动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164346" y="187074"/>
              <a:ext cx="9578592" cy="769441"/>
              <a:chOff x="1325143" y="594599"/>
              <a:chExt cx="9578592" cy="769441"/>
            </a:xfrm>
          </p:grpSpPr>
          <p:sp>
            <p:nvSpPr>
              <p:cNvPr id="8" name="文本框 26"/>
              <p:cNvSpPr txBox="1"/>
              <p:nvPr/>
            </p:nvSpPr>
            <p:spPr>
              <a:xfrm>
                <a:off x="2376679" y="594599"/>
                <a:ext cx="733085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4.1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变桨叶片非线性振动模型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</p:txBody>
          </p:sp>
          <p:sp>
            <p:nvSpPr>
              <p:cNvPr id="9" name="任意多边形: 形状 63"/>
              <p:cNvSpPr/>
              <p:nvPr/>
            </p:nvSpPr>
            <p:spPr>
              <a:xfrm>
                <a:off x="9731428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" name="任意多边形: 形状 64"/>
              <p:cNvSpPr/>
              <p:nvPr/>
            </p:nvSpPr>
            <p:spPr>
              <a:xfrm flipH="1" flipV="1">
                <a:off x="1325143" y="77979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5369480" y="1178256"/>
              <a:ext cx="524953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变桨运动的影响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 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产生时变参数效应、变桨惯性力、变桨科氏力等项。</a:t>
              </a:r>
              <a:endParaRPr lang="zh-CN" altLang="en-US" sz="24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465" y="897597"/>
              <a:ext cx="4708572" cy="291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graphicFrame>
          <p:nvGraphicFramePr>
            <p:cNvPr id="52228" name="Object 4"/>
            <p:cNvGraphicFramePr>
              <a:graphicFrameLocks noChangeAspect="1"/>
            </p:cNvGraphicFramePr>
            <p:nvPr/>
          </p:nvGraphicFramePr>
          <p:xfrm>
            <a:off x="463735" y="3940408"/>
            <a:ext cx="10693400" cy="155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53" name="Equation" r:id="rId4" imgW="10693400" imgH="1549400" progId="Equation.DSMT4">
                    <p:embed/>
                  </p:oleObj>
                </mc:Choice>
                <mc:Fallback>
                  <p:oleObj name="Equation" r:id="rId4" imgW="10693400" imgH="15494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735" y="3940408"/>
                          <a:ext cx="10693400" cy="1557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graphicFrame>
          <p:nvGraphicFramePr>
            <p:cNvPr id="52230" name="Object 6"/>
            <p:cNvGraphicFramePr>
              <a:graphicFrameLocks noChangeAspect="1"/>
            </p:cNvGraphicFramePr>
            <p:nvPr/>
          </p:nvGraphicFramePr>
          <p:xfrm>
            <a:off x="2233850" y="6036335"/>
            <a:ext cx="267493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54" name="Equation" r:id="rId6" imgW="2667000" imgH="457200" progId="Equation.DSMT4">
                    <p:embed/>
                  </p:oleObj>
                </mc:Choice>
                <mc:Fallback>
                  <p:oleObj name="Equation" r:id="rId6" imgW="2667000" imgH="4572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3850" y="6036335"/>
                          <a:ext cx="2674938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65020" y="204829"/>
            <a:ext cx="11801063" cy="6550344"/>
            <a:chOff x="265020" y="204829"/>
            <a:chExt cx="11801063" cy="6550344"/>
          </a:xfrm>
        </p:grpSpPr>
        <p:sp>
          <p:nvSpPr>
            <p:cNvPr id="10" name="矩形: 圆角 34"/>
            <p:cNvSpPr/>
            <p:nvPr/>
          </p:nvSpPr>
          <p:spPr>
            <a:xfrm>
              <a:off x="307141" y="1935546"/>
              <a:ext cx="2131756" cy="2178957"/>
            </a:xfrm>
            <a:prstGeom prst="roundRect">
              <a:avLst>
                <a:gd name="adj" fmla="val 9259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rgbClr val="01E1FF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4.2</a:t>
              </a: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分析方法</a:t>
              </a:r>
              <a:endParaRPr lang="zh-CN" altLang="en-US" sz="3200" b="1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6000750" y="3262313"/>
            <a:ext cx="190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6" name="Equation" r:id="rId3" imgW="190500" imgH="330200" progId="Equation.DSMT4">
                    <p:embed/>
                  </p:oleObj>
                </mc:Choice>
                <mc:Fallback>
                  <p:oleObj name="Equation" r:id="rId3" imgW="190500" imgH="3302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50" y="3262313"/>
                          <a:ext cx="1905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6000750" y="3262313"/>
            <a:ext cx="190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7" name="Equation" r:id="rId5" imgW="190500" imgH="330200" progId="Equation.DSMT4">
                    <p:embed/>
                  </p:oleObj>
                </mc:Choice>
                <mc:Fallback>
                  <p:oleObj name="Equation" r:id="rId5" imgW="190500" imgH="3302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50" y="3262313"/>
                          <a:ext cx="1905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18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548093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基于耦合模型的分析方法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5020" y="204829"/>
              <a:ext cx="10760424" cy="1446550"/>
              <a:chOff x="1514845" y="612354"/>
              <a:chExt cx="10760424" cy="1446550"/>
            </a:xfrm>
          </p:grpSpPr>
          <p:sp>
            <p:nvSpPr>
              <p:cNvPr id="22" name="文本框 26"/>
              <p:cNvSpPr txBox="1"/>
              <p:nvPr/>
            </p:nvSpPr>
            <p:spPr>
              <a:xfrm>
                <a:off x="2620291" y="612354"/>
                <a:ext cx="845936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4.2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基于刚柔耦合模型的分析方法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  <a:p>
                <a:pPr algn="ctr"/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4" name="任意多边形: 形状 63"/>
              <p:cNvSpPr/>
              <p:nvPr/>
            </p:nvSpPr>
            <p:spPr>
              <a:xfrm>
                <a:off x="11102962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6" name="任意多边形: 形状 64"/>
              <p:cNvSpPr/>
              <p:nvPr/>
            </p:nvSpPr>
            <p:spPr>
              <a:xfrm flipH="1" flipV="1">
                <a:off x="1514845" y="824934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2686822" y="2761550"/>
              <a:ext cx="901394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线性振动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 </a:t>
              </a:r>
              <a:r>
                <a:rPr lang="zh-CN" altLang="en-US" sz="2400" dirty="0" smtClean="0">
                  <a:solidFill>
                    <a:srgbClr val="66FF66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计算结构动力学方法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求</a:t>
              </a:r>
              <a:r>
                <a:rPr lang="zh-CN" altLang="en-US" sz="2400" dirty="0" smtClean="0">
                  <a:solidFill>
                    <a:srgbClr val="66FF66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平均频率和振型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，</a:t>
              </a:r>
              <a:r>
                <a:rPr lang="zh-CN" altLang="en-US" sz="2400" dirty="0" smtClean="0">
                  <a:solidFill>
                    <a:srgbClr val="FFFF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摄动法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求</a:t>
              </a:r>
              <a:r>
                <a:rPr lang="zh-CN" altLang="en-US" sz="2400" dirty="0" smtClean="0">
                  <a:solidFill>
                    <a:srgbClr val="FFFF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频率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。</a:t>
              </a:r>
              <a:endParaRPr lang="zh-CN" altLang="en-US" sz="24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648623" y="3991660"/>
              <a:ext cx="913204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非线性振动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: 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 </a:t>
              </a:r>
              <a:r>
                <a:rPr lang="zh-CN" altLang="en-US" sz="2400" dirty="0" smtClean="0">
                  <a:solidFill>
                    <a:srgbClr val="66FF66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非线性动力学方法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求</a:t>
              </a:r>
              <a:r>
                <a:rPr lang="zh-CN" altLang="en-US" sz="2400" dirty="0" smtClean="0">
                  <a:solidFill>
                    <a:srgbClr val="66FF66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近似解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，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Floquet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理论等</a:t>
              </a:r>
              <a:r>
                <a:rPr lang="zh-CN" altLang="en-US" sz="2400" dirty="0" smtClean="0">
                  <a:solidFill>
                    <a:srgbClr val="FFFF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稳定性理论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判断</a:t>
              </a:r>
              <a:r>
                <a:rPr lang="zh-CN" altLang="en-US" sz="2400" dirty="0" smtClean="0">
                  <a:solidFill>
                    <a:srgbClr val="FFFF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稳定性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。</a:t>
              </a:r>
              <a:endParaRPr lang="zh-CN" altLang="en-US" sz="24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652402" y="1378657"/>
              <a:ext cx="860493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400" dirty="0" smtClean="0">
                  <a:solidFill>
                    <a:srgbClr val="FFFF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振动问题：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直接数值积分、近似解法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方正大黑简体" panose="03000509000000000000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24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</p:grpSp>
      <p:sp>
        <p:nvSpPr>
          <p:cNvPr id="20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07141" y="204829"/>
            <a:ext cx="11845202" cy="6550344"/>
            <a:chOff x="307141" y="204829"/>
            <a:chExt cx="11845202" cy="6550344"/>
          </a:xfrm>
        </p:grpSpPr>
        <p:sp>
          <p:nvSpPr>
            <p:cNvPr id="2" name="矩形: 圆角 34"/>
            <p:cNvSpPr/>
            <p:nvPr/>
          </p:nvSpPr>
          <p:spPr>
            <a:xfrm>
              <a:off x="307141" y="1935546"/>
              <a:ext cx="2131756" cy="2178957"/>
            </a:xfrm>
            <a:prstGeom prst="roundRect">
              <a:avLst>
                <a:gd name="adj" fmla="val 9259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rgbClr val="01E1FF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4.3</a:t>
              </a: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影响分析</a:t>
              </a:r>
              <a:endParaRPr lang="zh-CN" altLang="en-US" sz="3200" b="1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6000750" y="3262313"/>
            <a:ext cx="190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46" name="Equation" r:id="rId3" imgW="190500" imgH="330200" progId="Equation.DSMT4">
                    <p:embed/>
                  </p:oleObj>
                </mc:Choice>
                <mc:Fallback>
                  <p:oleObj name="Equation" r:id="rId3" imgW="190500" imgH="3302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50" y="3262313"/>
                          <a:ext cx="1905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6000750" y="3262313"/>
            <a:ext cx="190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47" name="Equation" r:id="rId5" imgW="190500" imgH="330200" progId="Equation.DSMT4">
                    <p:embed/>
                  </p:oleObj>
                </mc:Choice>
                <mc:Fallback>
                  <p:oleObj name="Equation" r:id="rId5" imgW="190500" imgH="3302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50" y="3262313"/>
                          <a:ext cx="1905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组合 5"/>
            <p:cNvGrpSpPr/>
            <p:nvPr/>
          </p:nvGrpSpPr>
          <p:grpSpPr>
            <a:xfrm>
              <a:off x="6043643" y="5724892"/>
              <a:ext cx="6108700" cy="1030281"/>
              <a:chOff x="5957383" y="5724892"/>
              <a:chExt cx="6108700" cy="1030281"/>
            </a:xfrm>
          </p:grpSpPr>
          <p:sp>
            <p:nvSpPr>
              <p:cNvPr id="6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7548093" y="5792099"/>
                <a:ext cx="4270076" cy="3425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桨距角对挥舞频率的影响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96628" y="204829"/>
              <a:ext cx="9621792" cy="1446550"/>
              <a:chOff x="2041031" y="612354"/>
              <a:chExt cx="9621792" cy="1446550"/>
            </a:xfrm>
          </p:grpSpPr>
          <p:sp>
            <p:nvSpPr>
              <p:cNvPr id="9" name="文本框 26"/>
              <p:cNvSpPr txBox="1"/>
              <p:nvPr/>
            </p:nvSpPr>
            <p:spPr>
              <a:xfrm>
                <a:off x="3184548" y="612354"/>
                <a:ext cx="733085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4.3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变桨特性和参数影响分析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  <a:p>
                <a:pPr algn="ctr"/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" name="任意多边形: 形状 63"/>
              <p:cNvSpPr/>
              <p:nvPr/>
            </p:nvSpPr>
            <p:spPr>
              <a:xfrm>
                <a:off x="10490516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1" name="任意多边形: 形状 64"/>
              <p:cNvSpPr/>
              <p:nvPr/>
            </p:nvSpPr>
            <p:spPr>
              <a:xfrm flipH="1" flipV="1">
                <a:off x="2041031" y="824934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9355039" y="1842436"/>
              <a:ext cx="2540787" cy="873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静态桨距角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对</a:t>
              </a:r>
              <a:r>
                <a:rPr lang="zh-CN" altLang="en-US" sz="2000" dirty="0" smtClean="0">
                  <a:solidFill>
                    <a:srgbClr val="66FF66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固有频率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的影响。</a:t>
              </a:r>
              <a:endPara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pic>
          <p:nvPicPr>
            <p:cNvPr id="5632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82430" y="1168430"/>
              <a:ext cx="6567619" cy="2567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78843" y="3852774"/>
              <a:ext cx="6628572" cy="2468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矩形 16"/>
            <p:cNvSpPr/>
            <p:nvPr/>
          </p:nvSpPr>
          <p:spPr>
            <a:xfrm>
              <a:off x="9403927" y="4392864"/>
              <a:ext cx="2540787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桨距角幅值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对</a:t>
              </a:r>
              <a:r>
                <a:rPr lang="zh-CN" altLang="en-US" sz="2000" dirty="0" smtClean="0">
                  <a:solidFill>
                    <a:srgbClr val="66FF66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固有频率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的影响。</a:t>
              </a:r>
              <a:endPara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</p:grpSp>
      <p:sp>
        <p:nvSpPr>
          <p:cNvPr id="20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96628" y="204829"/>
            <a:ext cx="10955715" cy="6550344"/>
            <a:chOff x="1196628" y="204829"/>
            <a:chExt cx="10955715" cy="6550344"/>
          </a:xfrm>
        </p:grpSpPr>
        <p:grpSp>
          <p:nvGrpSpPr>
            <p:cNvPr id="2" name="组合 5"/>
            <p:cNvGrpSpPr/>
            <p:nvPr/>
          </p:nvGrpSpPr>
          <p:grpSpPr>
            <a:xfrm>
              <a:off x="6043643" y="5724892"/>
              <a:ext cx="6108700" cy="1030281"/>
              <a:chOff x="5957383" y="5724892"/>
              <a:chExt cx="6108700" cy="1030281"/>
            </a:xfrm>
          </p:grpSpPr>
          <p:sp>
            <p:nvSpPr>
              <p:cNvPr id="3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7548093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动态变桨对非线性响应的影响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196628" y="204829"/>
              <a:ext cx="9621792" cy="1446550"/>
              <a:chOff x="2041031" y="612354"/>
              <a:chExt cx="9621792" cy="1446550"/>
            </a:xfrm>
          </p:grpSpPr>
          <p:sp>
            <p:nvSpPr>
              <p:cNvPr id="6" name="文本框 26"/>
              <p:cNvSpPr txBox="1"/>
              <p:nvPr/>
            </p:nvSpPr>
            <p:spPr>
              <a:xfrm>
                <a:off x="3184548" y="612354"/>
                <a:ext cx="733085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4.3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变桨特性和参数影响分析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  <a:p>
                <a:pPr algn="ctr"/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" name="任意多边形: 形状 63"/>
              <p:cNvSpPr/>
              <p:nvPr/>
            </p:nvSpPr>
            <p:spPr>
              <a:xfrm>
                <a:off x="10490516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" name="任意多边形: 形状 64"/>
              <p:cNvSpPr/>
              <p:nvPr/>
            </p:nvSpPr>
            <p:spPr>
              <a:xfrm flipH="1" flipV="1">
                <a:off x="2041031" y="824934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27028" y="976912"/>
              <a:ext cx="6537143" cy="5622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矩形 10"/>
            <p:cNvSpPr/>
            <p:nvPr/>
          </p:nvSpPr>
          <p:spPr>
            <a:xfrm>
              <a:off x="8981253" y="2978200"/>
              <a:ext cx="2540787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动态变桨频率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对</a:t>
              </a:r>
              <a:r>
                <a:rPr lang="zh-CN" altLang="en-US" sz="2000" dirty="0" smtClean="0">
                  <a:solidFill>
                    <a:srgbClr val="66FF66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非线性响应的</a:t>
              </a:r>
              <a:r>
                <a:rPr lang="zh-CN" altLang="en-US" sz="2000" u="sng" dirty="0" smtClean="0">
                  <a:solidFill>
                    <a:srgbClr val="66FF66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周期</a:t>
              </a:r>
              <a:r>
                <a:rPr lang="zh-CN" altLang="en-US" sz="2000" dirty="0" smtClean="0">
                  <a:solidFill>
                    <a:srgbClr val="66FF66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和</a:t>
              </a:r>
              <a:r>
                <a:rPr lang="zh-CN" altLang="en-US" sz="2000" u="sng" dirty="0" smtClean="0">
                  <a:solidFill>
                    <a:srgbClr val="66FF66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稳定性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有重要影响。</a:t>
              </a:r>
              <a:endPara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</p:grpSp>
      <p:sp>
        <p:nvSpPr>
          <p:cNvPr id="14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102298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12192000" cy="6755173"/>
            <a:chOff x="0" y="0"/>
            <a:chExt cx="12192000" cy="6755173"/>
          </a:xfrm>
        </p:grpSpPr>
        <p:grpSp>
          <p:nvGrpSpPr>
            <p:cNvPr id="2" name="组合 5"/>
            <p:cNvGrpSpPr/>
            <p:nvPr/>
          </p:nvGrpSpPr>
          <p:grpSpPr>
            <a:xfrm>
              <a:off x="6043643" y="5724892"/>
              <a:ext cx="6108700" cy="1030281"/>
              <a:chOff x="5957383" y="5724892"/>
              <a:chExt cx="6108700" cy="1030281"/>
            </a:xfrm>
          </p:grpSpPr>
          <p:sp>
            <p:nvSpPr>
              <p:cNvPr id="3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7548093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出现参数敏感性系统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196628" y="204829"/>
              <a:ext cx="9621792" cy="1446550"/>
              <a:chOff x="2041031" y="612354"/>
              <a:chExt cx="9621792" cy="1446550"/>
            </a:xfrm>
          </p:grpSpPr>
          <p:sp>
            <p:nvSpPr>
              <p:cNvPr id="6" name="文本框 26"/>
              <p:cNvSpPr txBox="1"/>
              <p:nvPr/>
            </p:nvSpPr>
            <p:spPr>
              <a:xfrm>
                <a:off x="3184548" y="612354"/>
                <a:ext cx="733085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4.3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变桨特性和参数影响分析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  <a:p>
                <a:pPr algn="ctr"/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" name="任意多边形: 形状 63"/>
              <p:cNvSpPr/>
              <p:nvPr/>
            </p:nvSpPr>
            <p:spPr>
              <a:xfrm>
                <a:off x="10490516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" name="任意多边形: 形状 64"/>
              <p:cNvSpPr/>
              <p:nvPr/>
            </p:nvSpPr>
            <p:spPr>
              <a:xfrm flipH="1" flipV="1">
                <a:off x="2041031" y="824934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5837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graphicFrame>
          <p:nvGraphicFramePr>
            <p:cNvPr id="58369" name="Object 1"/>
            <p:cNvGraphicFramePr>
              <a:graphicFrameLocks noChangeAspect="1"/>
            </p:cNvGraphicFramePr>
            <p:nvPr/>
          </p:nvGraphicFramePr>
          <p:xfrm>
            <a:off x="1329740" y="1044497"/>
            <a:ext cx="9118600" cy="538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32" name="Equation" r:id="rId3" imgW="9118600" imgH="508000" progId="Equation.DSMT4">
                    <p:embed/>
                  </p:oleObj>
                </mc:Choice>
                <mc:Fallback>
                  <p:oleObj name="Equation" r:id="rId3" imgW="9118600" imgH="5080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9740" y="1044497"/>
                          <a:ext cx="9118600" cy="538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0074" y="1595975"/>
              <a:ext cx="5249524" cy="2494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77694" y="1599841"/>
              <a:ext cx="4995715" cy="2500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17574" y="4112474"/>
              <a:ext cx="5001905" cy="2624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10125075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479604"/>
            <a:ext cx="12192000" cy="6378396"/>
            <a:chOff x="0" y="479604"/>
            <a:chExt cx="12192000" cy="6378396"/>
          </a:xfrm>
        </p:grpSpPr>
        <p:sp>
          <p:nvSpPr>
            <p:cNvPr id="2" name="任意多边形: 形状 44"/>
            <p:cNvSpPr/>
            <p:nvPr/>
          </p:nvSpPr>
          <p:spPr>
            <a:xfrm>
              <a:off x="0" y="5689600"/>
              <a:ext cx="12192000" cy="1168400"/>
            </a:xfrm>
            <a:custGeom>
              <a:avLst/>
              <a:gdLst>
                <a:gd name="connsiteX0" fmla="*/ 6096000 w 12192000"/>
                <a:gd name="connsiteY0" fmla="*/ 0 h 2198914"/>
                <a:gd name="connsiteX1" fmla="*/ 12079068 w 12192000"/>
                <a:gd name="connsiteY1" fmla="*/ 1076168 h 2198914"/>
                <a:gd name="connsiteX2" fmla="*/ 12192000 w 12192000"/>
                <a:gd name="connsiteY2" fmla="*/ 1138920 h 2198914"/>
                <a:gd name="connsiteX3" fmla="*/ 12192000 w 12192000"/>
                <a:gd name="connsiteY3" fmla="*/ 2198914 h 2198914"/>
                <a:gd name="connsiteX4" fmla="*/ 0 w 12192000"/>
                <a:gd name="connsiteY4" fmla="*/ 2198914 h 2198914"/>
                <a:gd name="connsiteX5" fmla="*/ 0 w 12192000"/>
                <a:gd name="connsiteY5" fmla="*/ 1138920 h 2198914"/>
                <a:gd name="connsiteX6" fmla="*/ 112932 w 12192000"/>
                <a:gd name="connsiteY6" fmla="*/ 1076168 h 2198914"/>
                <a:gd name="connsiteX7" fmla="*/ 6096000 w 12192000"/>
                <a:gd name="connsiteY7" fmla="*/ 0 h 219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2198914">
                  <a:moveTo>
                    <a:pt x="6096000" y="0"/>
                  </a:moveTo>
                  <a:cubicBezTo>
                    <a:pt x="8631567" y="0"/>
                    <a:pt x="10852079" y="430980"/>
                    <a:pt x="12079068" y="1076168"/>
                  </a:cubicBezTo>
                  <a:lnTo>
                    <a:pt x="12192000" y="1138920"/>
                  </a:lnTo>
                  <a:lnTo>
                    <a:pt x="12192000" y="2198914"/>
                  </a:lnTo>
                  <a:lnTo>
                    <a:pt x="0" y="2198914"/>
                  </a:lnTo>
                  <a:lnTo>
                    <a:pt x="0" y="1138920"/>
                  </a:lnTo>
                  <a:lnTo>
                    <a:pt x="112932" y="1076168"/>
                  </a:lnTo>
                  <a:cubicBezTo>
                    <a:pt x="1339921" y="430980"/>
                    <a:pt x="3560433" y="0"/>
                    <a:pt x="60960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5F2FF">
                    <a:alpha val="19000"/>
                  </a:srgbClr>
                </a:gs>
                <a:gs pos="100000">
                  <a:srgbClr val="25F2F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86240" y="479604"/>
              <a:ext cx="10532259" cy="1446550"/>
              <a:chOff x="847037" y="576593"/>
              <a:chExt cx="10532259" cy="1446550"/>
            </a:xfrm>
          </p:grpSpPr>
          <p:sp>
            <p:nvSpPr>
              <p:cNvPr id="5" name="任意多边形: 形状 63"/>
              <p:cNvSpPr/>
              <p:nvPr/>
            </p:nvSpPr>
            <p:spPr>
              <a:xfrm>
                <a:off x="10206989" y="743465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958531" y="576593"/>
                <a:ext cx="8146782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叶片气动性能分析和变桨优化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  <a:p>
                <a:pPr algn="ctr"/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" name="任意多边形: 形状 64"/>
              <p:cNvSpPr/>
              <p:nvPr/>
            </p:nvSpPr>
            <p:spPr>
              <a:xfrm flipH="1" flipV="1">
                <a:off x="847037" y="79855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7" name="任意多边形: 形状 14"/>
            <p:cNvSpPr/>
            <p:nvPr/>
          </p:nvSpPr>
          <p:spPr>
            <a:xfrm>
              <a:off x="127000" y="5004134"/>
              <a:ext cx="6108700" cy="1765300"/>
            </a:xfrm>
            <a:custGeom>
              <a:avLst/>
              <a:gdLst>
                <a:gd name="connsiteX0" fmla="*/ 444500 w 6108700"/>
                <a:gd name="connsiteY0" fmla="*/ 0 h 1765300"/>
                <a:gd name="connsiteX1" fmla="*/ 0 w 6108700"/>
                <a:gd name="connsiteY1" fmla="*/ 1765300 h 1765300"/>
                <a:gd name="connsiteX2" fmla="*/ 6108700 w 6108700"/>
                <a:gd name="connsiteY2" fmla="*/ 176530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08700" h="1765300">
                  <a:moveTo>
                    <a:pt x="444500" y="0"/>
                  </a:moveTo>
                  <a:lnTo>
                    <a:pt x="0" y="1765300"/>
                  </a:lnTo>
                  <a:lnTo>
                    <a:pt x="6108700" y="1765300"/>
                  </a:lnTo>
                </a:path>
              </a:pathLst>
            </a:custGeom>
            <a:noFill/>
            <a:ln w="9525">
              <a:gradFill>
                <a:gsLst>
                  <a:gs pos="74000">
                    <a:srgbClr val="01E1FF"/>
                  </a:gs>
                  <a:gs pos="0">
                    <a:srgbClr val="01E1FF">
                      <a:alpha val="0"/>
                    </a:srgb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任意多边形: 形状 23"/>
            <p:cNvSpPr/>
            <p:nvPr/>
          </p:nvSpPr>
          <p:spPr>
            <a:xfrm flipH="1" flipV="1">
              <a:off x="5957383" y="1701532"/>
              <a:ext cx="6108700" cy="1030281"/>
            </a:xfrm>
            <a:custGeom>
              <a:avLst/>
              <a:gdLst>
                <a:gd name="connsiteX0" fmla="*/ 444500 w 6108700"/>
                <a:gd name="connsiteY0" fmla="*/ 0 h 1765300"/>
                <a:gd name="connsiteX1" fmla="*/ 0 w 6108700"/>
                <a:gd name="connsiteY1" fmla="*/ 1765300 h 1765300"/>
                <a:gd name="connsiteX2" fmla="*/ 6108700 w 6108700"/>
                <a:gd name="connsiteY2" fmla="*/ 176530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08700" h="1765300">
                  <a:moveTo>
                    <a:pt x="444500" y="0"/>
                  </a:moveTo>
                  <a:lnTo>
                    <a:pt x="0" y="1765300"/>
                  </a:lnTo>
                  <a:lnTo>
                    <a:pt x="6108700" y="1765300"/>
                  </a:lnTo>
                </a:path>
              </a:pathLst>
            </a:custGeom>
            <a:noFill/>
            <a:ln w="9525">
              <a:gradFill>
                <a:gsLst>
                  <a:gs pos="74000">
                    <a:srgbClr val="01E1FF"/>
                  </a:gs>
                  <a:gs pos="0">
                    <a:srgbClr val="01E1FF">
                      <a:alpha val="0"/>
                    </a:srgb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矩形: 圆角 34"/>
            <p:cNvSpPr/>
            <p:nvPr/>
          </p:nvSpPr>
          <p:spPr>
            <a:xfrm>
              <a:off x="307141" y="1935546"/>
              <a:ext cx="2131756" cy="2178957"/>
            </a:xfrm>
            <a:prstGeom prst="roundRect">
              <a:avLst>
                <a:gd name="adj" fmla="val 9259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rgbClr val="01E1FF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2.1</a:t>
              </a: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垂直轴</a:t>
              </a:r>
              <a:endParaRPr lang="en-US" altLang="zh-CN" sz="3200" b="1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风力机</a:t>
              </a:r>
              <a:endParaRPr lang="zh-CN" altLang="en-US" sz="3200" b="1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2717" y="1855066"/>
              <a:ext cx="3901440" cy="2926080"/>
            </a:xfrm>
            <a:prstGeom prst="rect">
              <a:avLst/>
            </a:prstGeom>
          </p:spPr>
        </p:pic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721986" y="4805016"/>
              <a:ext cx="8669131" cy="13849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 marL="342900" indent="-342900">
                <a:lnSpc>
                  <a:spcPct val="150000"/>
                </a:lnSpc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垂直轴风力机：自启能力差、发电效率低。</a:t>
              </a:r>
              <a:endPara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50000"/>
                </a:lnSpc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攻角变化大、气动性能复杂。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79568" y="142686"/>
            <a:ext cx="11686515" cy="6612487"/>
            <a:chOff x="379568" y="142686"/>
            <a:chExt cx="11686515" cy="6612487"/>
          </a:xfrm>
        </p:grpSpPr>
        <p:grpSp>
          <p:nvGrpSpPr>
            <p:cNvPr id="2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3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7548093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课题组科研成果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6" name="文本框 26"/>
              <p:cNvSpPr txBox="1"/>
              <p:nvPr/>
            </p:nvSpPr>
            <p:spPr>
              <a:xfrm>
                <a:off x="4420831" y="550211"/>
                <a:ext cx="338105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4.4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科研成果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79568" y="555935"/>
              <a:ext cx="9650257" cy="563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学术论文：</a:t>
              </a:r>
              <a:endPara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[1] 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Liang Li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Weidong Zhu, Long Wang , Zhan Wang, 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Yinghui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 . Natural Vibration Characteristics of a Cantilever Beam Parametrically Excited by Pitch Motion. International Journal of Structural Stability and Dynamics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2024, 24 (12) : (2550124) 1-41. 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(SCI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检索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[2] 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Cong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Xiong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Liang Li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Yuting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Chen,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Jingyi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Cao,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Weidong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Zhu, Long Wang,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Jianguo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Cui,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Changguo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Xue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Yinghui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Li. An approximate method for natural frequency analysis of variable-pitch vertical axis wind turbine blades. Computers and Structures, 2025, 311: (107725) 1-16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(SCI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检索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[3] Ling Yuan, 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Liang Li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Weidong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Zhu, Long Wang,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Jianguo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Cui,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Xiaoyu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Lu,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Changguo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Xue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Yinghui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Li. Vibration characteristics of a rotating composite beam with pitch action and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hygrothermal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effects. International Journal of Structural Stability and Dynamics, 2026, 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2650139. 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SCI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检索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[4] Zhan Wang, Long Wang,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Weidong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Zhu, 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Liang Li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Yinghui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Echuan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Yang.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Aeroelastic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stability analysis of the coupled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flapwise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-edgewise bending vibration of a rotating pitching blade. Journal of Vibration Engineering and Technologies, 2025, 13: (217) 1-21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(SCI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检索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: 圆角 34"/>
            <p:cNvSpPr/>
            <p:nvPr/>
          </p:nvSpPr>
          <p:spPr>
            <a:xfrm>
              <a:off x="9873835" y="2064942"/>
              <a:ext cx="2131756" cy="2178957"/>
            </a:xfrm>
            <a:prstGeom prst="roundRect">
              <a:avLst>
                <a:gd name="adj" fmla="val 9259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rgbClr val="01E1FF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4.4</a:t>
              </a: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科研成果</a:t>
              </a:r>
              <a:endParaRPr lang="zh-CN" altLang="en-US" sz="3200" b="1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3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79568" y="142686"/>
            <a:ext cx="11686515" cy="6612487"/>
            <a:chOff x="379568" y="142686"/>
            <a:chExt cx="11686515" cy="6612487"/>
          </a:xfrm>
        </p:grpSpPr>
        <p:grpSp>
          <p:nvGrpSpPr>
            <p:cNvPr id="4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11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548093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课题组科研成果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8" name="文本框 26"/>
              <p:cNvSpPr txBox="1"/>
              <p:nvPr/>
            </p:nvSpPr>
            <p:spPr>
              <a:xfrm>
                <a:off x="4420831" y="550211"/>
                <a:ext cx="338105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4.4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科研成果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379568" y="555935"/>
              <a:ext cx="9532189" cy="563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学术论文：</a:t>
              </a:r>
              <a:endPara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[5] Zhan Wang, 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Liang Li 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Long Wang, Weidong Zhu, 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Yinghui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Li, </a:t>
              </a:r>
              <a:r>
                <a:rPr lang="en-US" altLang="zh-CN" sz="1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Echuan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Yang. Effect of Rigid Pitch Motion on Flexible Vibration Characteristics of a Wind Turbine Blade. Energy Engineering. 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2024, 121 (10) : 2981-3000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(EI</a:t>
              </a:r>
              <a:r>
                <a:rPr lang="zh-CN" altLang="en-US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检索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20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[6]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陈禹廷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李亮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周红卫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熊聪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动态变桨悬臂梁摆振特性分析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噪声与振动控制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2026, 46 (5).</a:t>
              </a:r>
            </a:p>
            <a:p>
              <a:pPr>
                <a:lnSpc>
                  <a:spcPct val="20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[7]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熊聪，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李亮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卢小雨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王龙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基于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ANSYS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的变桨距垂直轴风力机动力学特性分析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[J]. 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湖南文理学院学报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自然科学版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 2025, 37 (3) :16-22.</a:t>
              </a:r>
            </a:p>
            <a:p>
              <a:pPr>
                <a:lnSpc>
                  <a:spcPct val="20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[8] 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Liang Li 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Long Wang, Zhan Wang. Numerical Simulation of a Nonlinear Parametrically Excited System with Parameter Sensitivity. Journal of The Institution of Engineers (India): Series C. 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(EI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源刊，在审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7" name="矩形: 圆角 34"/>
            <p:cNvSpPr/>
            <p:nvPr/>
          </p:nvSpPr>
          <p:spPr>
            <a:xfrm>
              <a:off x="9873835" y="2064942"/>
              <a:ext cx="2131756" cy="2178957"/>
            </a:xfrm>
            <a:prstGeom prst="roundRect">
              <a:avLst>
                <a:gd name="adj" fmla="val 9259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rgbClr val="01E1FF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4.4</a:t>
              </a: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科研成果</a:t>
              </a:r>
              <a:endParaRPr lang="zh-CN" altLang="en-US" sz="3200" b="1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3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1862" y="339474"/>
            <a:ext cx="11478946" cy="6568099"/>
            <a:chOff x="139462" y="187074"/>
            <a:chExt cx="11478946" cy="6568099"/>
          </a:xfrm>
        </p:grpSpPr>
        <p:pic>
          <p:nvPicPr>
            <p:cNvPr id="4" name="Picture 2" descr="https://img01.mybjx.net/news/UploadFile/202206/6379165909986234248906491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62" y="1181200"/>
              <a:ext cx="4572000" cy="255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5"/>
            <p:cNvGrpSpPr/>
            <p:nvPr/>
          </p:nvGrpSpPr>
          <p:grpSpPr>
            <a:xfrm>
              <a:off x="5509708" y="5724892"/>
              <a:ext cx="6108700" cy="1030281"/>
              <a:chOff x="5509708" y="5724892"/>
              <a:chExt cx="6108700" cy="1030281"/>
            </a:xfrm>
          </p:grpSpPr>
          <p:sp>
            <p:nvSpPr>
              <p:cNvPr id="15" name="任意多边形: 形状 23"/>
              <p:cNvSpPr/>
              <p:nvPr/>
            </p:nvSpPr>
            <p:spPr>
              <a:xfrm flipH="1" flipV="1">
                <a:off x="5509708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100418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研究非线性模态理论的必要性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991850" y="187074"/>
              <a:ext cx="9932234" cy="769441"/>
              <a:chOff x="1152647" y="594599"/>
              <a:chExt cx="9932234" cy="769441"/>
            </a:xfrm>
          </p:grpSpPr>
          <p:sp>
            <p:nvSpPr>
              <p:cNvPr id="12" name="文本框 26"/>
              <p:cNvSpPr txBox="1"/>
              <p:nvPr/>
            </p:nvSpPr>
            <p:spPr>
              <a:xfrm>
                <a:off x="3097228" y="594599"/>
                <a:ext cx="588975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5.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柔性叶片非线性模态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</p:txBody>
          </p:sp>
          <p:sp>
            <p:nvSpPr>
              <p:cNvPr id="13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076325" y="3890849"/>
              <a:ext cx="213412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buFontTx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大型柔性叶片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6105524" y="1962149"/>
            <a:ext cx="47339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000" dirty="0">
                <a:solidFill>
                  <a:srgbClr val="75EFFF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非线性</a:t>
            </a:r>
            <a:r>
              <a: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对结构的</a:t>
            </a:r>
            <a:r>
              <a:rPr lang="zh-CN" altLang="en-US" sz="2000" dirty="0">
                <a:solidFill>
                  <a:srgbClr val="66FF66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振动特性</a:t>
            </a:r>
            <a:r>
              <a: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具有</a:t>
            </a:r>
            <a:r>
              <a:rPr lang="zh-CN" altLang="en-US" sz="2000" dirty="0">
                <a:solidFill>
                  <a:srgbClr val="FF0000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重要</a:t>
            </a:r>
            <a:r>
              <a:rPr lang="zh-CN" altLang="en-US" sz="2000" dirty="0" smtClean="0">
                <a:solidFill>
                  <a:srgbClr val="FF0000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影响。</a:t>
            </a:r>
            <a:endParaRPr lang="zh-CN" altLang="en-US" sz="2000" dirty="0">
              <a:solidFill>
                <a:srgbClr val="FF0000"/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</p:txBody>
      </p:sp>
      <p:sp>
        <p:nvSpPr>
          <p:cNvPr id="19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3"/>
          <p:cNvSpPr/>
          <p:nvPr/>
        </p:nvSpPr>
        <p:spPr>
          <a:xfrm flipH="1" flipV="1">
            <a:off x="5957383" y="5724892"/>
            <a:ext cx="6108700" cy="1030281"/>
          </a:xfrm>
          <a:custGeom>
            <a:avLst/>
            <a:gdLst>
              <a:gd name="connsiteX0" fmla="*/ 444500 w 6108700"/>
              <a:gd name="connsiteY0" fmla="*/ 0 h 1765300"/>
              <a:gd name="connsiteX1" fmla="*/ 0 w 6108700"/>
              <a:gd name="connsiteY1" fmla="*/ 1765300 h 1765300"/>
              <a:gd name="connsiteX2" fmla="*/ 6108700 w 6108700"/>
              <a:gd name="connsiteY2" fmla="*/ 176530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08700" h="1765300">
                <a:moveTo>
                  <a:pt x="444500" y="0"/>
                </a:moveTo>
                <a:lnTo>
                  <a:pt x="0" y="1765300"/>
                </a:lnTo>
                <a:lnTo>
                  <a:pt x="6108700" y="1765300"/>
                </a:lnTo>
              </a:path>
            </a:pathLst>
          </a:custGeom>
          <a:noFill/>
          <a:ln w="9525">
            <a:gradFill>
              <a:gsLst>
                <a:gs pos="74000">
                  <a:srgbClr val="01E1FF"/>
                </a:gs>
                <a:gs pos="0">
                  <a:srgbClr val="01E1F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48093" y="5792099"/>
            <a:ext cx="4270076" cy="342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rgbClr val="66FF66"/>
                </a:solidFill>
                <a:latin typeface="ESSTIXFifteen" panose="00000400000000000000" pitchFamily="2" charset="0"/>
                <a:ea typeface="方正大黑简体" panose="03000509000000000000" pitchFamily="2" charset="-122"/>
              </a:rPr>
              <a:t>非线性模态分析方法</a:t>
            </a:r>
            <a:endParaRPr lang="en-US" altLang="zh-CN" sz="2000" dirty="0">
              <a:solidFill>
                <a:srgbClr val="66FF66"/>
              </a:solidFill>
              <a:latin typeface="ESSTIXFifteen" panose="00000400000000000000" pitchFamily="2" charset="0"/>
              <a:ea typeface="方正大黑简体" panose="03000509000000000000" pitchFamily="2" charset="-122"/>
            </a:endParaRPr>
          </a:p>
        </p:txBody>
      </p:sp>
      <p:sp>
        <p:nvSpPr>
          <p:cNvPr id="5" name="文本框 26"/>
          <p:cNvSpPr txBox="1"/>
          <p:nvPr/>
        </p:nvSpPr>
        <p:spPr>
          <a:xfrm>
            <a:off x="3909620" y="204829"/>
            <a:ext cx="3381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20E5FF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5.1 </a:t>
            </a:r>
            <a:r>
              <a:rPr lang="zh-CN" altLang="en-US" sz="4400" dirty="0" smtClean="0">
                <a:solidFill>
                  <a:srgbClr val="20E5FF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研究流程</a:t>
            </a:r>
            <a:endParaRPr lang="en-US" altLang="zh-CN" sz="4400" dirty="0" smtClean="0">
              <a:solidFill>
                <a:srgbClr val="20E5FF"/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</p:txBody>
      </p:sp>
      <p:sp>
        <p:nvSpPr>
          <p:cNvPr id="6" name="任意多边形: 形状 63"/>
          <p:cNvSpPr/>
          <p:nvPr/>
        </p:nvSpPr>
        <p:spPr>
          <a:xfrm>
            <a:off x="7390327" y="301435"/>
            <a:ext cx="3635118" cy="415487"/>
          </a:xfrm>
          <a:custGeom>
            <a:avLst/>
            <a:gdLst>
              <a:gd name="connsiteX0" fmla="*/ 562708 w 3681046"/>
              <a:gd name="connsiteY0" fmla="*/ 0 h 1371600"/>
              <a:gd name="connsiteX1" fmla="*/ 0 w 3681046"/>
              <a:gd name="connsiteY1" fmla="*/ 1371600 h 1371600"/>
              <a:gd name="connsiteX2" fmla="*/ 3681046 w 3681046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046" h="1371600">
                <a:moveTo>
                  <a:pt x="562708" y="0"/>
                </a:moveTo>
                <a:lnTo>
                  <a:pt x="0" y="1371600"/>
                </a:lnTo>
                <a:lnTo>
                  <a:pt x="3681046" y="1371600"/>
                </a:lnTo>
              </a:path>
            </a:pathLst>
          </a:custGeom>
          <a:noFill/>
          <a:ln w="28575">
            <a:gradFill>
              <a:gsLst>
                <a:gs pos="74000">
                  <a:srgbClr val="01E1FF"/>
                </a:gs>
                <a:gs pos="0">
                  <a:srgbClr val="01E1F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7" name="任意多边形: 形状 64"/>
          <p:cNvSpPr/>
          <p:nvPr/>
        </p:nvSpPr>
        <p:spPr>
          <a:xfrm flipH="1" flipV="1">
            <a:off x="265020" y="417407"/>
            <a:ext cx="3525930" cy="376019"/>
          </a:xfrm>
          <a:custGeom>
            <a:avLst/>
            <a:gdLst>
              <a:gd name="connsiteX0" fmla="*/ 562708 w 3681046"/>
              <a:gd name="connsiteY0" fmla="*/ 0 h 1371600"/>
              <a:gd name="connsiteX1" fmla="*/ 0 w 3681046"/>
              <a:gd name="connsiteY1" fmla="*/ 1371600 h 1371600"/>
              <a:gd name="connsiteX2" fmla="*/ 3681046 w 3681046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046" h="1371600">
                <a:moveTo>
                  <a:pt x="562708" y="0"/>
                </a:moveTo>
                <a:lnTo>
                  <a:pt x="0" y="1371600"/>
                </a:lnTo>
                <a:lnTo>
                  <a:pt x="3681046" y="1371600"/>
                </a:lnTo>
              </a:path>
            </a:pathLst>
          </a:custGeom>
          <a:noFill/>
          <a:ln w="28575">
            <a:gradFill>
              <a:gsLst>
                <a:gs pos="74000">
                  <a:srgbClr val="01E1FF"/>
                </a:gs>
                <a:gs pos="0">
                  <a:srgbClr val="01E1F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89" y="3158529"/>
            <a:ext cx="2078282" cy="297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: 圆角 34"/>
          <p:cNvSpPr/>
          <p:nvPr/>
        </p:nvSpPr>
        <p:spPr>
          <a:xfrm>
            <a:off x="737021" y="910637"/>
            <a:ext cx="2131756" cy="2178957"/>
          </a:xfrm>
          <a:prstGeom prst="roundRect">
            <a:avLst>
              <a:gd name="adj" fmla="val 9259"/>
            </a:avLst>
          </a:prstGeom>
          <a:solidFill>
            <a:schemeClr val="bg1">
              <a:alpha val="30000"/>
            </a:schemeClr>
          </a:solidFill>
          <a:ln>
            <a:solidFill>
              <a:srgbClr val="01E1FF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rPr>
              <a:t>5.1</a:t>
            </a: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rPr>
              <a:t>研究流程</a:t>
            </a:r>
            <a:endParaRPr lang="zh-CN" altLang="en-US" sz="3200" b="1" dirty="0">
              <a:solidFill>
                <a:schemeClr val="bg1"/>
              </a:solidFill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213" y="3830118"/>
            <a:ext cx="3009524" cy="2285714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4381500" y="1278256"/>
            <a:ext cx="6359755" cy="4043154"/>
            <a:chOff x="2771775" y="1325881"/>
            <a:chExt cx="6359755" cy="4043154"/>
          </a:xfrm>
        </p:grpSpPr>
        <p:sp>
          <p:nvSpPr>
            <p:cNvPr id="11" name="文本框 10"/>
            <p:cNvSpPr txBox="1"/>
            <p:nvPr/>
          </p:nvSpPr>
          <p:spPr>
            <a:xfrm>
              <a:off x="5124450" y="1325881"/>
              <a:ext cx="1606780" cy="738664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非线性自由</a:t>
              </a:r>
              <a:r>
                <a:rPr lang="zh-CN" altLang="en-US" sz="1400" b="1" dirty="0" smtClean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振动控制方程</a:t>
              </a:r>
              <a:r>
                <a:rPr lang="en-US" altLang="zh-CN" sz="1400" b="1" dirty="0" smtClean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(</a:t>
              </a:r>
              <a:r>
                <a:rPr lang="zh-CN" altLang="en-US" sz="1400" b="1" dirty="0" smtClean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物理坐标</a:t>
              </a:r>
              <a:r>
                <a:rPr lang="en-US" altLang="zh-CN" sz="1400" b="1" dirty="0" smtClean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)</a:t>
              </a:r>
              <a:endParaRPr lang="zh-CN" altLang="en-US" sz="1400" b="1" dirty="0">
                <a:solidFill>
                  <a:srgbClr val="66FF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126077" y="2832808"/>
              <a:ext cx="1606780" cy="738664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 smtClean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线性振动频率和线性模态</a:t>
              </a:r>
              <a:endParaRPr lang="zh-CN" altLang="en-US" sz="1400" b="1" dirty="0">
                <a:solidFill>
                  <a:srgbClr val="66FF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71975" y="2847975"/>
              <a:ext cx="1089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近似方法</a:t>
              </a:r>
              <a:endPara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右箭头 14"/>
            <p:cNvSpPr/>
            <p:nvPr/>
          </p:nvSpPr>
          <p:spPr>
            <a:xfrm>
              <a:off x="4397605" y="3106621"/>
              <a:ext cx="720000" cy="182857"/>
            </a:xfrm>
            <a:prstGeom prst="rightArrow">
              <a:avLst/>
            </a:prstGeom>
            <a:gradFill flip="none" rotWithShape="1">
              <a:gsLst>
                <a:gs pos="0">
                  <a:srgbClr val="25F2FF"/>
                </a:gs>
                <a:gs pos="70000">
                  <a:srgbClr val="01E1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857750" y="2152650"/>
              <a:ext cx="1089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Galerkin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离散</a:t>
              </a:r>
              <a:endPara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771775" y="2840356"/>
              <a:ext cx="1606780" cy="738664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 smtClean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线性</a:t>
              </a:r>
              <a:r>
                <a:rPr lang="zh-CN" altLang="en-US" sz="1400" b="1" dirty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自由</a:t>
              </a:r>
              <a:r>
                <a:rPr lang="zh-CN" altLang="en-US" sz="1400" b="1" dirty="0" smtClean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振动控制方程</a:t>
              </a:r>
              <a:r>
                <a:rPr lang="en-US" altLang="zh-CN" sz="1400" b="1" dirty="0" smtClean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(</a:t>
              </a:r>
              <a:r>
                <a:rPr lang="zh-CN" altLang="en-US" sz="1400" b="1" dirty="0" smtClean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物理坐标</a:t>
              </a:r>
              <a:r>
                <a:rPr lang="en-US" altLang="zh-CN" sz="1400" b="1" dirty="0" smtClean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)</a:t>
              </a:r>
              <a:endParaRPr lang="zh-CN" altLang="en-US" sz="1400" b="1" dirty="0">
                <a:solidFill>
                  <a:srgbClr val="66FF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8" name="右箭头 17"/>
            <p:cNvSpPr/>
            <p:nvPr/>
          </p:nvSpPr>
          <p:spPr>
            <a:xfrm rot="16200000">
              <a:off x="5512030" y="2354146"/>
              <a:ext cx="720000" cy="182857"/>
            </a:xfrm>
            <a:prstGeom prst="rightArrow">
              <a:avLst/>
            </a:prstGeom>
            <a:gradFill flip="none" rotWithShape="1">
              <a:gsLst>
                <a:gs pos="0">
                  <a:srgbClr val="25F2FF"/>
                </a:gs>
                <a:gs pos="70000">
                  <a:srgbClr val="01E1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67400" y="2533650"/>
              <a:ext cx="1089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模态正交性</a:t>
              </a:r>
              <a:endPara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右箭头 19"/>
            <p:cNvSpPr/>
            <p:nvPr/>
          </p:nvSpPr>
          <p:spPr>
            <a:xfrm>
              <a:off x="6750280" y="1601671"/>
              <a:ext cx="720000" cy="182857"/>
            </a:xfrm>
            <a:prstGeom prst="rightArrow">
              <a:avLst/>
            </a:prstGeom>
            <a:gradFill flip="none" rotWithShape="1">
              <a:gsLst>
                <a:gs pos="0">
                  <a:srgbClr val="25F2FF"/>
                </a:gs>
                <a:gs pos="70000">
                  <a:srgbClr val="01E1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486650" y="1325881"/>
              <a:ext cx="1606780" cy="738664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 smtClean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广义坐标</a:t>
              </a:r>
              <a:r>
                <a:rPr lang="zh-CN" altLang="en-US" sz="1400" b="1" dirty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非线性</a:t>
              </a:r>
              <a:r>
                <a:rPr lang="zh-CN" altLang="en-US" sz="1400" b="1" dirty="0" smtClean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控制方程</a:t>
              </a:r>
              <a:endParaRPr lang="zh-CN" altLang="en-US" sz="1400" b="1" dirty="0">
                <a:solidFill>
                  <a:srgbClr val="66FF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2" name="右箭头 21"/>
            <p:cNvSpPr/>
            <p:nvPr/>
          </p:nvSpPr>
          <p:spPr>
            <a:xfrm rot="5400000">
              <a:off x="7950430" y="2354146"/>
              <a:ext cx="720000" cy="182857"/>
            </a:xfrm>
            <a:prstGeom prst="rightArrow">
              <a:avLst/>
            </a:prstGeom>
            <a:gradFill flip="none" rotWithShape="1">
              <a:gsLst>
                <a:gs pos="0">
                  <a:srgbClr val="25F2FF"/>
                </a:gs>
                <a:gs pos="70000">
                  <a:srgbClr val="01E1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91400" y="2190750"/>
              <a:ext cx="1089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奇异摄动法</a:t>
              </a:r>
              <a:endPara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496175" y="2830831"/>
              <a:ext cx="1606780" cy="688202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 smtClean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非线性模态控制方程</a:t>
              </a:r>
              <a:endParaRPr lang="zh-CN" altLang="en-US" sz="1400" b="1" dirty="0">
                <a:solidFill>
                  <a:srgbClr val="66FF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5" name="右箭头 24"/>
            <p:cNvSpPr/>
            <p:nvPr/>
          </p:nvSpPr>
          <p:spPr>
            <a:xfrm rot="5400000">
              <a:off x="7940905" y="3811471"/>
              <a:ext cx="720000" cy="182857"/>
            </a:xfrm>
            <a:prstGeom prst="rightArrow">
              <a:avLst/>
            </a:prstGeom>
            <a:gradFill flip="none" rotWithShape="1">
              <a:gsLst>
                <a:gs pos="0">
                  <a:srgbClr val="25F2FF"/>
                </a:gs>
                <a:gs pos="70000">
                  <a:srgbClr val="01E1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524750" y="4307206"/>
              <a:ext cx="1606780" cy="106182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 smtClean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非线性频率</a:t>
              </a:r>
              <a:endParaRPr lang="en-US" altLang="zh-CN" sz="1400" b="1" dirty="0" smtClean="0">
                <a:solidFill>
                  <a:srgbClr val="66FF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非线性</a:t>
              </a:r>
              <a:r>
                <a:rPr lang="zh-CN" altLang="en-US" sz="1400" b="1" dirty="0" smtClean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模态</a:t>
              </a:r>
              <a:endParaRPr lang="en-US" altLang="zh-CN" sz="1400" b="1" dirty="0" smtClean="0">
                <a:solidFill>
                  <a:srgbClr val="66FF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b="1" dirty="0" smtClean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振动稳定性</a:t>
              </a:r>
              <a:endParaRPr lang="zh-CN" altLang="en-US" sz="1400" b="1" dirty="0">
                <a:solidFill>
                  <a:srgbClr val="66FF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642974" y="3638551"/>
              <a:ext cx="19866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动力系统及稳定性理论</a:t>
              </a:r>
              <a:endPara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右箭头 28"/>
            <p:cNvSpPr/>
            <p:nvPr/>
          </p:nvSpPr>
          <p:spPr>
            <a:xfrm rot="10800000">
              <a:off x="6797905" y="4783021"/>
              <a:ext cx="720000" cy="182857"/>
            </a:xfrm>
            <a:prstGeom prst="rightArrow">
              <a:avLst/>
            </a:prstGeom>
            <a:gradFill flip="none" rotWithShape="1">
              <a:gsLst>
                <a:gs pos="0">
                  <a:srgbClr val="25F2FF"/>
                </a:gs>
                <a:gs pos="70000">
                  <a:srgbClr val="01E1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81600" y="4650106"/>
              <a:ext cx="1606780" cy="365036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 smtClean="0">
                  <a:solidFill>
                    <a:srgbClr val="66FF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设计参数影响</a:t>
              </a:r>
              <a:endParaRPr lang="zh-CN" altLang="en-US" sz="1400" b="1" dirty="0">
                <a:solidFill>
                  <a:srgbClr val="66FF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3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6"/>
          <p:cNvSpPr txBox="1"/>
          <p:nvPr/>
        </p:nvSpPr>
        <p:spPr>
          <a:xfrm>
            <a:off x="3909618" y="204829"/>
            <a:ext cx="3381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20E5FF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5.2 </a:t>
            </a:r>
            <a:r>
              <a:rPr lang="zh-CN" altLang="en-US" sz="4400" dirty="0" smtClean="0">
                <a:solidFill>
                  <a:srgbClr val="20E5FF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部分结果</a:t>
            </a:r>
            <a:endParaRPr lang="en-US" altLang="zh-CN" sz="4400" dirty="0" smtClean="0">
              <a:solidFill>
                <a:srgbClr val="20E5FF"/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</p:txBody>
      </p:sp>
      <p:sp>
        <p:nvSpPr>
          <p:cNvPr id="4" name="任意多边形: 形状 63"/>
          <p:cNvSpPr/>
          <p:nvPr/>
        </p:nvSpPr>
        <p:spPr>
          <a:xfrm>
            <a:off x="7390327" y="301435"/>
            <a:ext cx="3635118" cy="415487"/>
          </a:xfrm>
          <a:custGeom>
            <a:avLst/>
            <a:gdLst>
              <a:gd name="connsiteX0" fmla="*/ 562708 w 3681046"/>
              <a:gd name="connsiteY0" fmla="*/ 0 h 1371600"/>
              <a:gd name="connsiteX1" fmla="*/ 0 w 3681046"/>
              <a:gd name="connsiteY1" fmla="*/ 1371600 h 1371600"/>
              <a:gd name="connsiteX2" fmla="*/ 3681046 w 3681046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046" h="1371600">
                <a:moveTo>
                  <a:pt x="562708" y="0"/>
                </a:moveTo>
                <a:lnTo>
                  <a:pt x="0" y="1371600"/>
                </a:lnTo>
                <a:lnTo>
                  <a:pt x="3681046" y="1371600"/>
                </a:lnTo>
              </a:path>
            </a:pathLst>
          </a:custGeom>
          <a:noFill/>
          <a:ln w="28575">
            <a:gradFill>
              <a:gsLst>
                <a:gs pos="74000">
                  <a:srgbClr val="01E1FF"/>
                </a:gs>
                <a:gs pos="0">
                  <a:srgbClr val="01E1F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5" name="任意多边形: 形状 64"/>
          <p:cNvSpPr/>
          <p:nvPr/>
        </p:nvSpPr>
        <p:spPr>
          <a:xfrm flipH="1" flipV="1">
            <a:off x="265020" y="417407"/>
            <a:ext cx="3525930" cy="376019"/>
          </a:xfrm>
          <a:custGeom>
            <a:avLst/>
            <a:gdLst>
              <a:gd name="connsiteX0" fmla="*/ 562708 w 3681046"/>
              <a:gd name="connsiteY0" fmla="*/ 0 h 1371600"/>
              <a:gd name="connsiteX1" fmla="*/ 0 w 3681046"/>
              <a:gd name="connsiteY1" fmla="*/ 1371600 h 1371600"/>
              <a:gd name="connsiteX2" fmla="*/ 3681046 w 3681046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046" h="1371600">
                <a:moveTo>
                  <a:pt x="562708" y="0"/>
                </a:moveTo>
                <a:lnTo>
                  <a:pt x="0" y="1371600"/>
                </a:lnTo>
                <a:lnTo>
                  <a:pt x="3681046" y="1371600"/>
                </a:lnTo>
              </a:path>
            </a:pathLst>
          </a:custGeom>
          <a:noFill/>
          <a:ln w="28575">
            <a:gradFill>
              <a:gsLst>
                <a:gs pos="74000">
                  <a:srgbClr val="01E1FF"/>
                </a:gs>
                <a:gs pos="0">
                  <a:srgbClr val="01E1F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6" name="矩形: 圆角 34"/>
          <p:cNvSpPr/>
          <p:nvPr/>
        </p:nvSpPr>
        <p:spPr>
          <a:xfrm>
            <a:off x="737021" y="910637"/>
            <a:ext cx="2131756" cy="2178957"/>
          </a:xfrm>
          <a:prstGeom prst="roundRect">
            <a:avLst>
              <a:gd name="adj" fmla="val 9259"/>
            </a:avLst>
          </a:prstGeom>
          <a:solidFill>
            <a:schemeClr val="bg1">
              <a:alpha val="30000"/>
            </a:schemeClr>
          </a:solidFill>
          <a:ln>
            <a:solidFill>
              <a:srgbClr val="01E1FF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rPr>
              <a:t>5.2</a:t>
            </a: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rPr>
              <a:t>部分结果</a:t>
            </a:r>
            <a:endParaRPr lang="zh-CN" altLang="en-US" sz="3200" b="1" dirty="0">
              <a:solidFill>
                <a:schemeClr val="bg1"/>
              </a:solidFill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94" y="1231968"/>
            <a:ext cx="2948571" cy="56228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452" y="1305314"/>
            <a:ext cx="2910476" cy="498285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781925" y="905774"/>
            <a:ext cx="23598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ESSTIXFifteen" panose="00000400000000000000" pitchFamily="2" charset="0"/>
                <a:ea typeface="方正大黑简体" panose="03000509000000000000" pitchFamily="2" charset="-122"/>
              </a:rPr>
              <a:t>阻尼</a:t>
            </a:r>
            <a:r>
              <a:rPr lang="zh-CN" altLang="en-US" sz="2000" dirty="0" smtClean="0">
                <a:solidFill>
                  <a:srgbClr val="66FF66"/>
                </a:solidFill>
                <a:latin typeface="ESSTIXFifteen" panose="00000400000000000000" pitchFamily="2" charset="0"/>
                <a:ea typeface="方正大黑简体" panose="03000509000000000000" pitchFamily="2" charset="-122"/>
              </a:rPr>
              <a:t>非线性模态</a:t>
            </a:r>
            <a:endParaRPr lang="en-US" altLang="zh-CN" sz="2000" dirty="0">
              <a:solidFill>
                <a:srgbClr val="66FF66"/>
              </a:solidFill>
              <a:latin typeface="ESSTIXFifteen" panose="00000400000000000000" pitchFamily="2" charset="0"/>
              <a:ea typeface="方正大黑简体" panose="03000509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43300" y="889438"/>
            <a:ext cx="2359844" cy="342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rgbClr val="FF0000"/>
                </a:solidFill>
                <a:latin typeface="ESSTIXFifteen" panose="00000400000000000000" pitchFamily="2" charset="0"/>
                <a:ea typeface="方正大黑简体" panose="03000509000000000000" pitchFamily="2" charset="-122"/>
              </a:rPr>
              <a:t>无阻尼</a:t>
            </a:r>
            <a:r>
              <a:rPr lang="zh-CN" altLang="en-US" sz="2000" dirty="0" smtClean="0">
                <a:solidFill>
                  <a:srgbClr val="66FF66"/>
                </a:solidFill>
                <a:latin typeface="ESSTIXFifteen" panose="00000400000000000000" pitchFamily="2" charset="0"/>
                <a:ea typeface="方正大黑简体" panose="03000509000000000000" pitchFamily="2" charset="-122"/>
              </a:rPr>
              <a:t>非线性模态</a:t>
            </a:r>
            <a:endParaRPr lang="en-US" altLang="zh-CN" sz="2000" dirty="0">
              <a:solidFill>
                <a:srgbClr val="66FF66"/>
              </a:solidFill>
              <a:latin typeface="ESSTIXFifteen" panose="00000400000000000000" pitchFamily="2" charset="0"/>
              <a:ea typeface="方正大黑简体" panose="03000509000000000000" pitchFamily="2" charset="-122"/>
            </a:endParaRPr>
          </a:p>
        </p:txBody>
      </p:sp>
      <p:sp>
        <p:nvSpPr>
          <p:cNvPr id="11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979170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23"/>
          <p:cNvSpPr/>
          <p:nvPr/>
        </p:nvSpPr>
        <p:spPr>
          <a:xfrm flipH="1" flipV="1">
            <a:off x="5957383" y="5724892"/>
            <a:ext cx="6108700" cy="1030281"/>
          </a:xfrm>
          <a:custGeom>
            <a:avLst/>
            <a:gdLst>
              <a:gd name="connsiteX0" fmla="*/ 444500 w 6108700"/>
              <a:gd name="connsiteY0" fmla="*/ 0 h 1765300"/>
              <a:gd name="connsiteX1" fmla="*/ 0 w 6108700"/>
              <a:gd name="connsiteY1" fmla="*/ 1765300 h 1765300"/>
              <a:gd name="connsiteX2" fmla="*/ 6108700 w 6108700"/>
              <a:gd name="connsiteY2" fmla="*/ 176530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08700" h="1765300">
                <a:moveTo>
                  <a:pt x="444500" y="0"/>
                </a:moveTo>
                <a:lnTo>
                  <a:pt x="0" y="1765300"/>
                </a:lnTo>
                <a:lnTo>
                  <a:pt x="6108700" y="1765300"/>
                </a:lnTo>
              </a:path>
            </a:pathLst>
          </a:custGeom>
          <a:noFill/>
          <a:ln w="9525">
            <a:gradFill>
              <a:gsLst>
                <a:gs pos="74000">
                  <a:srgbClr val="01E1FF"/>
                </a:gs>
                <a:gs pos="0">
                  <a:srgbClr val="01E1F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018" y="910637"/>
            <a:ext cx="6642857" cy="5537143"/>
          </a:xfrm>
          <a:prstGeom prst="rect">
            <a:avLst/>
          </a:prstGeom>
        </p:spPr>
      </p:pic>
      <p:sp>
        <p:nvSpPr>
          <p:cNvPr id="4" name="文本框 26"/>
          <p:cNvSpPr txBox="1"/>
          <p:nvPr/>
        </p:nvSpPr>
        <p:spPr>
          <a:xfrm>
            <a:off x="3909618" y="204829"/>
            <a:ext cx="3381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20E5FF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5.2 </a:t>
            </a:r>
            <a:r>
              <a:rPr lang="zh-CN" altLang="en-US" sz="4400" dirty="0" smtClean="0">
                <a:solidFill>
                  <a:srgbClr val="20E5FF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部分结果</a:t>
            </a:r>
            <a:endParaRPr lang="en-US" altLang="zh-CN" sz="4400" dirty="0" smtClean="0">
              <a:solidFill>
                <a:srgbClr val="20E5FF"/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</p:txBody>
      </p:sp>
      <p:sp>
        <p:nvSpPr>
          <p:cNvPr id="5" name="任意多边形: 形状 63"/>
          <p:cNvSpPr/>
          <p:nvPr/>
        </p:nvSpPr>
        <p:spPr>
          <a:xfrm>
            <a:off x="7390327" y="301435"/>
            <a:ext cx="3635118" cy="415487"/>
          </a:xfrm>
          <a:custGeom>
            <a:avLst/>
            <a:gdLst>
              <a:gd name="connsiteX0" fmla="*/ 562708 w 3681046"/>
              <a:gd name="connsiteY0" fmla="*/ 0 h 1371600"/>
              <a:gd name="connsiteX1" fmla="*/ 0 w 3681046"/>
              <a:gd name="connsiteY1" fmla="*/ 1371600 h 1371600"/>
              <a:gd name="connsiteX2" fmla="*/ 3681046 w 3681046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046" h="1371600">
                <a:moveTo>
                  <a:pt x="562708" y="0"/>
                </a:moveTo>
                <a:lnTo>
                  <a:pt x="0" y="1371600"/>
                </a:lnTo>
                <a:lnTo>
                  <a:pt x="3681046" y="1371600"/>
                </a:lnTo>
              </a:path>
            </a:pathLst>
          </a:custGeom>
          <a:noFill/>
          <a:ln w="28575">
            <a:gradFill>
              <a:gsLst>
                <a:gs pos="74000">
                  <a:srgbClr val="01E1FF"/>
                </a:gs>
                <a:gs pos="0">
                  <a:srgbClr val="01E1F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6" name="任意多边形: 形状 64"/>
          <p:cNvSpPr/>
          <p:nvPr/>
        </p:nvSpPr>
        <p:spPr>
          <a:xfrm flipH="1" flipV="1">
            <a:off x="265020" y="417407"/>
            <a:ext cx="3525930" cy="376019"/>
          </a:xfrm>
          <a:custGeom>
            <a:avLst/>
            <a:gdLst>
              <a:gd name="connsiteX0" fmla="*/ 562708 w 3681046"/>
              <a:gd name="connsiteY0" fmla="*/ 0 h 1371600"/>
              <a:gd name="connsiteX1" fmla="*/ 0 w 3681046"/>
              <a:gd name="connsiteY1" fmla="*/ 1371600 h 1371600"/>
              <a:gd name="connsiteX2" fmla="*/ 3681046 w 3681046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046" h="1371600">
                <a:moveTo>
                  <a:pt x="562708" y="0"/>
                </a:moveTo>
                <a:lnTo>
                  <a:pt x="0" y="1371600"/>
                </a:lnTo>
                <a:lnTo>
                  <a:pt x="3681046" y="1371600"/>
                </a:lnTo>
              </a:path>
            </a:pathLst>
          </a:custGeom>
          <a:noFill/>
          <a:ln w="28575">
            <a:gradFill>
              <a:gsLst>
                <a:gs pos="74000">
                  <a:srgbClr val="01E1FF"/>
                </a:gs>
                <a:gs pos="0">
                  <a:srgbClr val="01E1F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7" name="矩形: 圆角 34"/>
          <p:cNvSpPr/>
          <p:nvPr/>
        </p:nvSpPr>
        <p:spPr>
          <a:xfrm>
            <a:off x="3596" y="910637"/>
            <a:ext cx="2131756" cy="2178957"/>
          </a:xfrm>
          <a:prstGeom prst="roundRect">
            <a:avLst>
              <a:gd name="adj" fmla="val 9259"/>
            </a:avLst>
          </a:prstGeom>
          <a:solidFill>
            <a:schemeClr val="bg1">
              <a:alpha val="30000"/>
            </a:schemeClr>
          </a:solidFill>
          <a:ln>
            <a:solidFill>
              <a:srgbClr val="01E1FF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rPr>
              <a:t>5.2</a:t>
            </a: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rPr>
              <a:t>部分结果</a:t>
            </a:r>
            <a:endParaRPr lang="zh-CN" altLang="en-US" sz="3200" b="1" dirty="0">
              <a:solidFill>
                <a:schemeClr val="bg1"/>
              </a:solidFill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48093" y="5792099"/>
            <a:ext cx="4270076" cy="342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rgbClr val="66FF66"/>
                </a:solidFill>
                <a:latin typeface="ESSTIXFifteen" panose="00000400000000000000" pitchFamily="2" charset="0"/>
                <a:ea typeface="方正大黑简体" panose="03000509000000000000" pitchFamily="2" charset="-122"/>
              </a:rPr>
              <a:t>转速对非线性频率的影响</a:t>
            </a:r>
            <a:endParaRPr lang="en-US" altLang="zh-CN" sz="2000" dirty="0">
              <a:solidFill>
                <a:srgbClr val="66FF66"/>
              </a:solidFill>
              <a:latin typeface="ESSTIXFifteen" panose="00000400000000000000" pitchFamily="2" charset="0"/>
              <a:ea typeface="方正大黑简体" panose="03000509000000000000" pitchFamily="2" charset="-122"/>
            </a:endParaRPr>
          </a:p>
        </p:txBody>
      </p:sp>
      <p:sp>
        <p:nvSpPr>
          <p:cNvPr id="10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52" y="1032003"/>
            <a:ext cx="6026666" cy="4944762"/>
          </a:xfrm>
          <a:prstGeom prst="rect">
            <a:avLst/>
          </a:prstGeom>
        </p:spPr>
      </p:pic>
      <p:sp>
        <p:nvSpPr>
          <p:cNvPr id="3" name="文本框 26"/>
          <p:cNvSpPr txBox="1"/>
          <p:nvPr/>
        </p:nvSpPr>
        <p:spPr>
          <a:xfrm>
            <a:off x="3909618" y="204829"/>
            <a:ext cx="3381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20E5FF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5.2 </a:t>
            </a:r>
            <a:r>
              <a:rPr lang="zh-CN" altLang="en-US" sz="4400" dirty="0" smtClean="0">
                <a:solidFill>
                  <a:srgbClr val="20E5FF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部分结果</a:t>
            </a:r>
            <a:endParaRPr lang="en-US" altLang="zh-CN" sz="4400" dirty="0" smtClean="0">
              <a:solidFill>
                <a:srgbClr val="20E5FF"/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</p:txBody>
      </p:sp>
      <p:sp>
        <p:nvSpPr>
          <p:cNvPr id="4" name="任意多边形: 形状 63"/>
          <p:cNvSpPr/>
          <p:nvPr/>
        </p:nvSpPr>
        <p:spPr>
          <a:xfrm>
            <a:off x="7390327" y="301435"/>
            <a:ext cx="3635118" cy="415487"/>
          </a:xfrm>
          <a:custGeom>
            <a:avLst/>
            <a:gdLst>
              <a:gd name="connsiteX0" fmla="*/ 562708 w 3681046"/>
              <a:gd name="connsiteY0" fmla="*/ 0 h 1371600"/>
              <a:gd name="connsiteX1" fmla="*/ 0 w 3681046"/>
              <a:gd name="connsiteY1" fmla="*/ 1371600 h 1371600"/>
              <a:gd name="connsiteX2" fmla="*/ 3681046 w 3681046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046" h="1371600">
                <a:moveTo>
                  <a:pt x="562708" y="0"/>
                </a:moveTo>
                <a:lnTo>
                  <a:pt x="0" y="1371600"/>
                </a:lnTo>
                <a:lnTo>
                  <a:pt x="3681046" y="1371600"/>
                </a:lnTo>
              </a:path>
            </a:pathLst>
          </a:custGeom>
          <a:noFill/>
          <a:ln w="28575">
            <a:gradFill>
              <a:gsLst>
                <a:gs pos="74000">
                  <a:srgbClr val="01E1FF"/>
                </a:gs>
                <a:gs pos="0">
                  <a:srgbClr val="01E1F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5" name="任意多边形: 形状 64"/>
          <p:cNvSpPr/>
          <p:nvPr/>
        </p:nvSpPr>
        <p:spPr>
          <a:xfrm flipH="1" flipV="1">
            <a:off x="265020" y="417407"/>
            <a:ext cx="3525930" cy="376019"/>
          </a:xfrm>
          <a:custGeom>
            <a:avLst/>
            <a:gdLst>
              <a:gd name="connsiteX0" fmla="*/ 562708 w 3681046"/>
              <a:gd name="connsiteY0" fmla="*/ 0 h 1371600"/>
              <a:gd name="connsiteX1" fmla="*/ 0 w 3681046"/>
              <a:gd name="connsiteY1" fmla="*/ 1371600 h 1371600"/>
              <a:gd name="connsiteX2" fmla="*/ 3681046 w 3681046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046" h="1371600">
                <a:moveTo>
                  <a:pt x="562708" y="0"/>
                </a:moveTo>
                <a:lnTo>
                  <a:pt x="0" y="1371600"/>
                </a:lnTo>
                <a:lnTo>
                  <a:pt x="3681046" y="1371600"/>
                </a:lnTo>
              </a:path>
            </a:pathLst>
          </a:custGeom>
          <a:noFill/>
          <a:ln w="28575">
            <a:gradFill>
              <a:gsLst>
                <a:gs pos="74000">
                  <a:srgbClr val="01E1FF"/>
                </a:gs>
                <a:gs pos="0">
                  <a:srgbClr val="01E1F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6" name="矩形: 圆角 34"/>
          <p:cNvSpPr/>
          <p:nvPr/>
        </p:nvSpPr>
        <p:spPr>
          <a:xfrm>
            <a:off x="-5929" y="501062"/>
            <a:ext cx="2131756" cy="2178957"/>
          </a:xfrm>
          <a:prstGeom prst="roundRect">
            <a:avLst>
              <a:gd name="adj" fmla="val 9259"/>
            </a:avLst>
          </a:prstGeom>
          <a:solidFill>
            <a:schemeClr val="bg1">
              <a:alpha val="30000"/>
            </a:schemeClr>
          </a:solidFill>
          <a:ln>
            <a:solidFill>
              <a:srgbClr val="01E1FF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rPr>
              <a:t>5.2</a:t>
            </a: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rPr>
              <a:t>部分结果</a:t>
            </a:r>
            <a:endParaRPr lang="zh-CN" altLang="en-US" sz="3200" b="1" dirty="0">
              <a:solidFill>
                <a:schemeClr val="bg1"/>
              </a:solidFill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7" name="任意多边形: 形状 23"/>
          <p:cNvSpPr/>
          <p:nvPr/>
        </p:nvSpPr>
        <p:spPr>
          <a:xfrm flipH="1" flipV="1">
            <a:off x="5957383" y="5724892"/>
            <a:ext cx="6108700" cy="1030281"/>
          </a:xfrm>
          <a:custGeom>
            <a:avLst/>
            <a:gdLst>
              <a:gd name="connsiteX0" fmla="*/ 444500 w 6108700"/>
              <a:gd name="connsiteY0" fmla="*/ 0 h 1765300"/>
              <a:gd name="connsiteX1" fmla="*/ 0 w 6108700"/>
              <a:gd name="connsiteY1" fmla="*/ 1765300 h 1765300"/>
              <a:gd name="connsiteX2" fmla="*/ 6108700 w 6108700"/>
              <a:gd name="connsiteY2" fmla="*/ 176530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08700" h="1765300">
                <a:moveTo>
                  <a:pt x="444500" y="0"/>
                </a:moveTo>
                <a:lnTo>
                  <a:pt x="0" y="1765300"/>
                </a:lnTo>
                <a:lnTo>
                  <a:pt x="6108700" y="1765300"/>
                </a:lnTo>
              </a:path>
            </a:pathLst>
          </a:custGeom>
          <a:noFill/>
          <a:ln w="9525">
            <a:gradFill>
              <a:gsLst>
                <a:gs pos="74000">
                  <a:srgbClr val="01E1FF"/>
                </a:gs>
                <a:gs pos="0">
                  <a:srgbClr val="01E1F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48093" y="5792099"/>
            <a:ext cx="42700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rgbClr val="66FF66"/>
                </a:solidFill>
                <a:latin typeface="ESSTIXFifteen" panose="00000400000000000000" pitchFamily="2" charset="0"/>
                <a:ea typeface="方正大黑简体" panose="03000509000000000000" pitchFamily="2" charset="-122"/>
              </a:rPr>
              <a:t>安装角</a:t>
            </a:r>
            <a:r>
              <a:rPr lang="zh-CN" altLang="en-US" sz="2000" dirty="0" smtClean="0">
                <a:solidFill>
                  <a:srgbClr val="66FF66"/>
                </a:solidFill>
                <a:latin typeface="ESSTIXFifteen" panose="00000400000000000000" pitchFamily="2" charset="0"/>
                <a:ea typeface="方正大黑简体" panose="03000509000000000000" pitchFamily="2" charset="-122"/>
              </a:rPr>
              <a:t>对非线性频率的影响</a:t>
            </a:r>
            <a:endParaRPr lang="en-US" altLang="zh-CN" sz="2000" dirty="0">
              <a:solidFill>
                <a:srgbClr val="66FF66"/>
              </a:solidFill>
              <a:latin typeface="ESSTIXFifteen" panose="00000400000000000000" pitchFamily="2" charset="0"/>
              <a:ea typeface="方正大黑简体" panose="03000509000000000000" pitchFamily="2" charset="-122"/>
            </a:endParaRPr>
          </a:p>
        </p:txBody>
      </p:sp>
      <p:sp>
        <p:nvSpPr>
          <p:cNvPr id="10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5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6"/>
          <p:cNvSpPr txBox="1"/>
          <p:nvPr/>
        </p:nvSpPr>
        <p:spPr>
          <a:xfrm>
            <a:off x="3909618" y="204829"/>
            <a:ext cx="3381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20E5FF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5.2 </a:t>
            </a:r>
            <a:r>
              <a:rPr lang="zh-CN" altLang="en-US" sz="4400" dirty="0" smtClean="0">
                <a:solidFill>
                  <a:srgbClr val="20E5FF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部分结果</a:t>
            </a:r>
            <a:endParaRPr lang="en-US" altLang="zh-CN" sz="4400" dirty="0" smtClean="0">
              <a:solidFill>
                <a:srgbClr val="20E5FF"/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</p:txBody>
      </p:sp>
      <p:sp>
        <p:nvSpPr>
          <p:cNvPr id="4" name="任意多边形: 形状 63"/>
          <p:cNvSpPr/>
          <p:nvPr/>
        </p:nvSpPr>
        <p:spPr>
          <a:xfrm>
            <a:off x="7390327" y="301435"/>
            <a:ext cx="3635118" cy="415487"/>
          </a:xfrm>
          <a:custGeom>
            <a:avLst/>
            <a:gdLst>
              <a:gd name="connsiteX0" fmla="*/ 562708 w 3681046"/>
              <a:gd name="connsiteY0" fmla="*/ 0 h 1371600"/>
              <a:gd name="connsiteX1" fmla="*/ 0 w 3681046"/>
              <a:gd name="connsiteY1" fmla="*/ 1371600 h 1371600"/>
              <a:gd name="connsiteX2" fmla="*/ 3681046 w 3681046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046" h="1371600">
                <a:moveTo>
                  <a:pt x="562708" y="0"/>
                </a:moveTo>
                <a:lnTo>
                  <a:pt x="0" y="1371600"/>
                </a:lnTo>
                <a:lnTo>
                  <a:pt x="3681046" y="1371600"/>
                </a:lnTo>
              </a:path>
            </a:pathLst>
          </a:custGeom>
          <a:noFill/>
          <a:ln w="28575">
            <a:gradFill>
              <a:gsLst>
                <a:gs pos="74000">
                  <a:srgbClr val="01E1FF"/>
                </a:gs>
                <a:gs pos="0">
                  <a:srgbClr val="01E1F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5" name="任意多边形: 形状 64"/>
          <p:cNvSpPr/>
          <p:nvPr/>
        </p:nvSpPr>
        <p:spPr>
          <a:xfrm flipH="1" flipV="1">
            <a:off x="265020" y="417407"/>
            <a:ext cx="3525930" cy="376019"/>
          </a:xfrm>
          <a:custGeom>
            <a:avLst/>
            <a:gdLst>
              <a:gd name="connsiteX0" fmla="*/ 562708 w 3681046"/>
              <a:gd name="connsiteY0" fmla="*/ 0 h 1371600"/>
              <a:gd name="connsiteX1" fmla="*/ 0 w 3681046"/>
              <a:gd name="connsiteY1" fmla="*/ 1371600 h 1371600"/>
              <a:gd name="connsiteX2" fmla="*/ 3681046 w 3681046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046" h="1371600">
                <a:moveTo>
                  <a:pt x="562708" y="0"/>
                </a:moveTo>
                <a:lnTo>
                  <a:pt x="0" y="1371600"/>
                </a:lnTo>
                <a:lnTo>
                  <a:pt x="3681046" y="1371600"/>
                </a:lnTo>
              </a:path>
            </a:pathLst>
          </a:custGeom>
          <a:noFill/>
          <a:ln w="28575">
            <a:gradFill>
              <a:gsLst>
                <a:gs pos="74000">
                  <a:srgbClr val="01E1FF"/>
                </a:gs>
                <a:gs pos="0">
                  <a:srgbClr val="01E1F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6" name="矩形: 圆角 34"/>
          <p:cNvSpPr/>
          <p:nvPr/>
        </p:nvSpPr>
        <p:spPr>
          <a:xfrm>
            <a:off x="-5929" y="501062"/>
            <a:ext cx="2131756" cy="2178957"/>
          </a:xfrm>
          <a:prstGeom prst="roundRect">
            <a:avLst>
              <a:gd name="adj" fmla="val 9259"/>
            </a:avLst>
          </a:prstGeom>
          <a:solidFill>
            <a:schemeClr val="bg1">
              <a:alpha val="30000"/>
            </a:schemeClr>
          </a:solidFill>
          <a:ln>
            <a:solidFill>
              <a:srgbClr val="01E1FF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rPr>
              <a:t>5.2</a:t>
            </a: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rPr>
              <a:t>部分结果</a:t>
            </a:r>
            <a:endParaRPr lang="zh-CN" altLang="en-US" sz="3200" b="1" dirty="0">
              <a:solidFill>
                <a:schemeClr val="bg1"/>
              </a:solidFill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7" name="任意多边形: 形状 23"/>
          <p:cNvSpPr/>
          <p:nvPr/>
        </p:nvSpPr>
        <p:spPr>
          <a:xfrm flipH="1" flipV="1">
            <a:off x="5957383" y="5724892"/>
            <a:ext cx="6108700" cy="1030281"/>
          </a:xfrm>
          <a:custGeom>
            <a:avLst/>
            <a:gdLst>
              <a:gd name="connsiteX0" fmla="*/ 444500 w 6108700"/>
              <a:gd name="connsiteY0" fmla="*/ 0 h 1765300"/>
              <a:gd name="connsiteX1" fmla="*/ 0 w 6108700"/>
              <a:gd name="connsiteY1" fmla="*/ 1765300 h 1765300"/>
              <a:gd name="connsiteX2" fmla="*/ 6108700 w 6108700"/>
              <a:gd name="connsiteY2" fmla="*/ 176530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08700" h="1765300">
                <a:moveTo>
                  <a:pt x="444500" y="0"/>
                </a:moveTo>
                <a:lnTo>
                  <a:pt x="0" y="1765300"/>
                </a:lnTo>
                <a:lnTo>
                  <a:pt x="6108700" y="1765300"/>
                </a:lnTo>
              </a:path>
            </a:pathLst>
          </a:custGeom>
          <a:noFill/>
          <a:ln w="9525">
            <a:gradFill>
              <a:gsLst>
                <a:gs pos="74000">
                  <a:srgbClr val="01E1FF"/>
                </a:gs>
                <a:gs pos="0">
                  <a:srgbClr val="01E1F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48093" y="5792099"/>
            <a:ext cx="4270076" cy="342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rgbClr val="66FF66"/>
                </a:solidFill>
                <a:latin typeface="ESSTIXFifteen" panose="00000400000000000000" pitchFamily="2" charset="0"/>
                <a:ea typeface="方正大黑简体" panose="03000509000000000000" pitchFamily="2" charset="-122"/>
              </a:rPr>
              <a:t>前三阶非线性模态运动</a:t>
            </a:r>
            <a:endParaRPr lang="en-US" altLang="zh-CN" sz="2000" dirty="0">
              <a:solidFill>
                <a:srgbClr val="66FF66"/>
              </a:solidFill>
              <a:latin typeface="ESSTIXFifteen" panose="00000400000000000000" pitchFamily="2" charset="0"/>
              <a:ea typeface="方正大黑简体" panose="03000509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827" y="1965505"/>
            <a:ext cx="3120000" cy="26742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775" y="1952647"/>
            <a:ext cx="3128571" cy="276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500" y="1965505"/>
            <a:ext cx="3120000" cy="2742857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6"/>
          <p:cNvSpPr txBox="1"/>
          <p:nvPr/>
        </p:nvSpPr>
        <p:spPr>
          <a:xfrm>
            <a:off x="3909618" y="204829"/>
            <a:ext cx="3381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20E5FF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5.2 </a:t>
            </a:r>
            <a:r>
              <a:rPr lang="zh-CN" altLang="en-US" sz="4400" dirty="0" smtClean="0">
                <a:solidFill>
                  <a:srgbClr val="20E5FF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部分结果</a:t>
            </a:r>
            <a:endParaRPr lang="en-US" altLang="zh-CN" sz="4400" dirty="0" smtClean="0">
              <a:solidFill>
                <a:srgbClr val="20E5FF"/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</p:txBody>
      </p:sp>
      <p:sp>
        <p:nvSpPr>
          <p:cNvPr id="5" name="任意多边形: 形状 63"/>
          <p:cNvSpPr/>
          <p:nvPr/>
        </p:nvSpPr>
        <p:spPr>
          <a:xfrm>
            <a:off x="7390327" y="301435"/>
            <a:ext cx="3635118" cy="415487"/>
          </a:xfrm>
          <a:custGeom>
            <a:avLst/>
            <a:gdLst>
              <a:gd name="connsiteX0" fmla="*/ 562708 w 3681046"/>
              <a:gd name="connsiteY0" fmla="*/ 0 h 1371600"/>
              <a:gd name="connsiteX1" fmla="*/ 0 w 3681046"/>
              <a:gd name="connsiteY1" fmla="*/ 1371600 h 1371600"/>
              <a:gd name="connsiteX2" fmla="*/ 3681046 w 3681046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046" h="1371600">
                <a:moveTo>
                  <a:pt x="562708" y="0"/>
                </a:moveTo>
                <a:lnTo>
                  <a:pt x="0" y="1371600"/>
                </a:lnTo>
                <a:lnTo>
                  <a:pt x="3681046" y="1371600"/>
                </a:lnTo>
              </a:path>
            </a:pathLst>
          </a:custGeom>
          <a:noFill/>
          <a:ln w="28575">
            <a:gradFill>
              <a:gsLst>
                <a:gs pos="74000">
                  <a:srgbClr val="01E1FF"/>
                </a:gs>
                <a:gs pos="0">
                  <a:srgbClr val="01E1F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6" name="任意多边形: 形状 64"/>
          <p:cNvSpPr/>
          <p:nvPr/>
        </p:nvSpPr>
        <p:spPr>
          <a:xfrm flipH="1" flipV="1">
            <a:off x="265020" y="417407"/>
            <a:ext cx="3525930" cy="376019"/>
          </a:xfrm>
          <a:custGeom>
            <a:avLst/>
            <a:gdLst>
              <a:gd name="connsiteX0" fmla="*/ 562708 w 3681046"/>
              <a:gd name="connsiteY0" fmla="*/ 0 h 1371600"/>
              <a:gd name="connsiteX1" fmla="*/ 0 w 3681046"/>
              <a:gd name="connsiteY1" fmla="*/ 1371600 h 1371600"/>
              <a:gd name="connsiteX2" fmla="*/ 3681046 w 3681046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046" h="1371600">
                <a:moveTo>
                  <a:pt x="562708" y="0"/>
                </a:moveTo>
                <a:lnTo>
                  <a:pt x="0" y="1371600"/>
                </a:lnTo>
                <a:lnTo>
                  <a:pt x="3681046" y="1371600"/>
                </a:lnTo>
              </a:path>
            </a:pathLst>
          </a:custGeom>
          <a:noFill/>
          <a:ln w="28575">
            <a:gradFill>
              <a:gsLst>
                <a:gs pos="74000">
                  <a:srgbClr val="01E1FF"/>
                </a:gs>
                <a:gs pos="0">
                  <a:srgbClr val="01E1F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7" name="矩形: 圆角 34"/>
          <p:cNvSpPr/>
          <p:nvPr/>
        </p:nvSpPr>
        <p:spPr>
          <a:xfrm>
            <a:off x="-5929" y="501062"/>
            <a:ext cx="2131756" cy="2178957"/>
          </a:xfrm>
          <a:prstGeom prst="roundRect">
            <a:avLst>
              <a:gd name="adj" fmla="val 9259"/>
            </a:avLst>
          </a:prstGeom>
          <a:solidFill>
            <a:schemeClr val="bg1">
              <a:alpha val="30000"/>
            </a:schemeClr>
          </a:solidFill>
          <a:ln>
            <a:solidFill>
              <a:srgbClr val="01E1FF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rPr>
              <a:t>5.2</a:t>
            </a: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rPr>
              <a:t>部分结果</a:t>
            </a:r>
            <a:endParaRPr lang="zh-CN" altLang="en-US" sz="3200" b="1" dirty="0">
              <a:solidFill>
                <a:schemeClr val="bg1"/>
              </a:solidFill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8" name="任意多边形: 形状 23"/>
          <p:cNvSpPr/>
          <p:nvPr/>
        </p:nvSpPr>
        <p:spPr>
          <a:xfrm flipH="1" flipV="1">
            <a:off x="5957383" y="5724892"/>
            <a:ext cx="6108700" cy="1030281"/>
          </a:xfrm>
          <a:custGeom>
            <a:avLst/>
            <a:gdLst>
              <a:gd name="connsiteX0" fmla="*/ 444500 w 6108700"/>
              <a:gd name="connsiteY0" fmla="*/ 0 h 1765300"/>
              <a:gd name="connsiteX1" fmla="*/ 0 w 6108700"/>
              <a:gd name="connsiteY1" fmla="*/ 1765300 h 1765300"/>
              <a:gd name="connsiteX2" fmla="*/ 6108700 w 6108700"/>
              <a:gd name="connsiteY2" fmla="*/ 176530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08700" h="1765300">
                <a:moveTo>
                  <a:pt x="444500" y="0"/>
                </a:moveTo>
                <a:lnTo>
                  <a:pt x="0" y="1765300"/>
                </a:lnTo>
                <a:lnTo>
                  <a:pt x="6108700" y="1765300"/>
                </a:lnTo>
              </a:path>
            </a:pathLst>
          </a:custGeom>
          <a:noFill/>
          <a:ln w="9525">
            <a:gradFill>
              <a:gsLst>
                <a:gs pos="74000">
                  <a:srgbClr val="01E1FF"/>
                </a:gs>
                <a:gs pos="0">
                  <a:srgbClr val="01E1F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大黑简体" panose="03000509000000000000" pitchFamily="2" charset="-122"/>
              <a:ea typeface="方正大黑简体" panose="03000509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48093" y="5792099"/>
            <a:ext cx="42700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rgbClr val="66FF66"/>
                </a:solidFill>
                <a:latin typeface="ESSTIXFifteen" panose="00000400000000000000" pitchFamily="2" charset="0"/>
                <a:ea typeface="方正大黑简体" panose="03000509000000000000" pitchFamily="2" charset="-122"/>
              </a:rPr>
              <a:t>不稳定区域及分岔性质</a:t>
            </a:r>
            <a:endParaRPr lang="en-US" altLang="zh-CN" sz="2000" dirty="0">
              <a:solidFill>
                <a:srgbClr val="66FF66"/>
              </a:solidFill>
              <a:latin typeface="ESSTIXFifteen" panose="00000400000000000000" pitchFamily="2" charset="0"/>
              <a:ea typeface="方正大黑简体" panose="03000509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98" y="984327"/>
            <a:ext cx="6137143" cy="4782857"/>
          </a:xfrm>
          <a:prstGeom prst="rect">
            <a:avLst/>
          </a:prstGeom>
        </p:spPr>
      </p:pic>
      <p:sp>
        <p:nvSpPr>
          <p:cNvPr id="14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9568" y="142686"/>
            <a:ext cx="11686515" cy="6612487"/>
            <a:chOff x="379568" y="142686"/>
            <a:chExt cx="11686515" cy="6612487"/>
          </a:xfrm>
        </p:grpSpPr>
        <p:grpSp>
          <p:nvGrpSpPr>
            <p:cNvPr id="5" name="组合 5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12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548093" y="5792099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课题组科研成果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9" name="文本框 26"/>
              <p:cNvSpPr txBox="1"/>
              <p:nvPr/>
            </p:nvSpPr>
            <p:spPr>
              <a:xfrm>
                <a:off x="4420831" y="550211"/>
                <a:ext cx="338105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5.3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科研成果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1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379568" y="555935"/>
              <a:ext cx="9532189" cy="563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学术论文：</a:t>
              </a:r>
              <a:endPara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[1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 Cong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Xiong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Liang Li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Hongbang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Wen,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Jingyi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Cao,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Hongwei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Zhou,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Weidong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Zhu, Long Wang,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Yinghui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Li. Nonlinear dynamic behavior and stability analysis of variable-pitch blades in vertical axis wind turbines. Nonlinear Dynamics, 2025. 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(SCI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源刊，审稿</a:t>
              </a:r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[2] 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Zhidong Zhao, 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Liang Li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Hongwei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Zhou,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Xiaoyu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Lu,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Xiongwei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Yang,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Yinghui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Li. Nonlinear normal modes characteristics of large wind turbine blades. Wind and Structures, 2025. 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(SCI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源刊，审稿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just">
                <a:lnSpc>
                  <a:spcPct val="200000"/>
                </a:lnSpc>
                <a:spcBef>
                  <a:spcPts val="0"/>
                </a:spcBef>
              </a:pPr>
              <a:r>
                <a:rPr lang="en-US" altLang="zh-CN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[3]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Zihao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Liao, 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Liang Li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Hongwei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Zhou,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Xiaoyu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Lu,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Xiongwei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Yang,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Yinghui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Li. Nonlinear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flapwise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modes characteristics of a long rotating blade. International Journal of Structural Stability and Dynamics, 2025. 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(SCI</a:t>
              </a:r>
              <a:r>
                <a:rPr lang="zh-CN" alt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源刊，审稿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8" name="矩形: 圆角 34"/>
            <p:cNvSpPr/>
            <p:nvPr/>
          </p:nvSpPr>
          <p:spPr>
            <a:xfrm>
              <a:off x="9873835" y="2064942"/>
              <a:ext cx="2131756" cy="2178957"/>
            </a:xfrm>
            <a:prstGeom prst="roundRect">
              <a:avLst>
                <a:gd name="adj" fmla="val 9259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rgbClr val="01E1FF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5.3</a:t>
              </a: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科研成果</a:t>
              </a:r>
              <a:endParaRPr lang="zh-CN" altLang="en-US" sz="3200" b="1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4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5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453222"/>
            <a:ext cx="12192000" cy="6404778"/>
            <a:chOff x="0" y="453222"/>
            <a:chExt cx="12192000" cy="6404778"/>
          </a:xfrm>
        </p:grpSpPr>
        <p:sp>
          <p:nvSpPr>
            <p:cNvPr id="45" name="任意多边形: 形状 44"/>
            <p:cNvSpPr/>
            <p:nvPr/>
          </p:nvSpPr>
          <p:spPr>
            <a:xfrm>
              <a:off x="0" y="5689600"/>
              <a:ext cx="12192000" cy="1168400"/>
            </a:xfrm>
            <a:custGeom>
              <a:avLst/>
              <a:gdLst>
                <a:gd name="connsiteX0" fmla="*/ 6096000 w 12192000"/>
                <a:gd name="connsiteY0" fmla="*/ 0 h 2198914"/>
                <a:gd name="connsiteX1" fmla="*/ 12079068 w 12192000"/>
                <a:gd name="connsiteY1" fmla="*/ 1076168 h 2198914"/>
                <a:gd name="connsiteX2" fmla="*/ 12192000 w 12192000"/>
                <a:gd name="connsiteY2" fmla="*/ 1138920 h 2198914"/>
                <a:gd name="connsiteX3" fmla="*/ 12192000 w 12192000"/>
                <a:gd name="connsiteY3" fmla="*/ 2198914 h 2198914"/>
                <a:gd name="connsiteX4" fmla="*/ 0 w 12192000"/>
                <a:gd name="connsiteY4" fmla="*/ 2198914 h 2198914"/>
                <a:gd name="connsiteX5" fmla="*/ 0 w 12192000"/>
                <a:gd name="connsiteY5" fmla="*/ 1138920 h 2198914"/>
                <a:gd name="connsiteX6" fmla="*/ 112932 w 12192000"/>
                <a:gd name="connsiteY6" fmla="*/ 1076168 h 2198914"/>
                <a:gd name="connsiteX7" fmla="*/ 6096000 w 12192000"/>
                <a:gd name="connsiteY7" fmla="*/ 0 h 219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2198914">
                  <a:moveTo>
                    <a:pt x="6096000" y="0"/>
                  </a:moveTo>
                  <a:cubicBezTo>
                    <a:pt x="8631567" y="0"/>
                    <a:pt x="10852079" y="430980"/>
                    <a:pt x="12079068" y="1076168"/>
                  </a:cubicBezTo>
                  <a:lnTo>
                    <a:pt x="12192000" y="1138920"/>
                  </a:lnTo>
                  <a:lnTo>
                    <a:pt x="12192000" y="2198914"/>
                  </a:lnTo>
                  <a:lnTo>
                    <a:pt x="0" y="2198914"/>
                  </a:lnTo>
                  <a:lnTo>
                    <a:pt x="0" y="1138920"/>
                  </a:lnTo>
                  <a:lnTo>
                    <a:pt x="112932" y="1076168"/>
                  </a:lnTo>
                  <a:cubicBezTo>
                    <a:pt x="1339921" y="430980"/>
                    <a:pt x="3560433" y="0"/>
                    <a:pt x="60960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5F2FF">
                    <a:alpha val="19000"/>
                  </a:srgbClr>
                </a:gs>
                <a:gs pos="100000">
                  <a:srgbClr val="25F2F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991850" y="453222"/>
              <a:ext cx="9932234" cy="769441"/>
              <a:chOff x="1152647" y="550211"/>
              <a:chExt cx="9932234" cy="769441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2242350" y="550211"/>
                <a:ext cx="7738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2.1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垂直轴风力机叶片气动性能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3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4793" y="1380185"/>
              <a:ext cx="3405714" cy="367238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5822" y="1440571"/>
              <a:ext cx="3512381" cy="3535238"/>
            </a:xfrm>
            <a:prstGeom prst="rect">
              <a:avLst/>
            </a:prstGeom>
          </p:spPr>
        </p:pic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674634" y="5267265"/>
              <a:ext cx="8757508" cy="66576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</a:ln>
          </p:spPr>
          <p:txBody>
            <a:bodyPr wrap="square" anchor="ctr">
              <a:spAutoFit/>
            </a:bodyPr>
            <a:lstStyle/>
            <a:p>
              <a:pPr marL="342900" indent="-342900" algn="just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新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概念机型→理论数值验证→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样机→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实验验证→修改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7141" y="187074"/>
            <a:ext cx="11758942" cy="6568099"/>
            <a:chOff x="307141" y="187074"/>
            <a:chExt cx="11758942" cy="6568099"/>
          </a:xfrm>
        </p:grpSpPr>
        <p:sp>
          <p:nvSpPr>
            <p:cNvPr id="5" name="任意多边形: 形状 23"/>
            <p:cNvSpPr/>
            <p:nvPr/>
          </p:nvSpPr>
          <p:spPr>
            <a:xfrm flipH="1" flipV="1">
              <a:off x="5957383" y="5724892"/>
              <a:ext cx="6108700" cy="1030281"/>
            </a:xfrm>
            <a:custGeom>
              <a:avLst/>
              <a:gdLst>
                <a:gd name="connsiteX0" fmla="*/ 444500 w 6108700"/>
                <a:gd name="connsiteY0" fmla="*/ 0 h 1765300"/>
                <a:gd name="connsiteX1" fmla="*/ 0 w 6108700"/>
                <a:gd name="connsiteY1" fmla="*/ 1765300 h 1765300"/>
                <a:gd name="connsiteX2" fmla="*/ 6108700 w 6108700"/>
                <a:gd name="connsiteY2" fmla="*/ 176530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08700" h="1765300">
                  <a:moveTo>
                    <a:pt x="444500" y="0"/>
                  </a:moveTo>
                  <a:lnTo>
                    <a:pt x="0" y="1765300"/>
                  </a:lnTo>
                  <a:lnTo>
                    <a:pt x="6108700" y="1765300"/>
                  </a:lnTo>
                </a:path>
              </a:pathLst>
            </a:custGeom>
            <a:noFill/>
            <a:ln w="9525">
              <a:gradFill>
                <a:gsLst>
                  <a:gs pos="74000">
                    <a:srgbClr val="01E1FF"/>
                  </a:gs>
                  <a:gs pos="0">
                    <a:srgbClr val="01E1FF">
                      <a:alpha val="0"/>
                    </a:srgb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975763" y="187074"/>
              <a:ext cx="5878121" cy="769441"/>
              <a:chOff x="3136560" y="594599"/>
              <a:chExt cx="5878121" cy="769441"/>
            </a:xfrm>
          </p:grpSpPr>
          <p:sp>
            <p:nvSpPr>
              <p:cNvPr id="8" name="文本框 26"/>
              <p:cNvSpPr txBox="1"/>
              <p:nvPr/>
            </p:nvSpPr>
            <p:spPr>
              <a:xfrm>
                <a:off x="4304290" y="594599"/>
                <a:ext cx="34756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5 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总结和展望</a:t>
                </a:r>
                <a:endParaRPr lang="en-US" altLang="zh-CN" sz="4400" dirty="0" smtClean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endParaRPr>
              </a:p>
            </p:txBody>
          </p:sp>
          <p:sp>
            <p:nvSpPr>
              <p:cNvPr id="9" name="任意多边形: 形状 63"/>
              <p:cNvSpPr/>
              <p:nvPr/>
            </p:nvSpPr>
            <p:spPr>
              <a:xfrm>
                <a:off x="7842374" y="700333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0" name="任意多边形: 形状 64"/>
              <p:cNvSpPr/>
              <p:nvPr/>
            </p:nvSpPr>
            <p:spPr>
              <a:xfrm flipH="1" flipV="1">
                <a:off x="3136560" y="797045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2583281" y="1199832"/>
              <a:ext cx="7966852" cy="27699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>
                <a:lnSpc>
                  <a:spcPct val="150000"/>
                </a:lnSpc>
                <a:spcBef>
                  <a:spcPct val="50000"/>
                </a:spcBef>
                <a:buAutoNum type="arabicPeriod"/>
              </a:pPr>
              <a:r>
                <a:rPr lang="zh-CN" altLang="en-US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两类风力机叶片的气动性能分析和变桨优化</a:t>
              </a:r>
              <a:endParaRPr lang="en-US" altLang="zh-CN" sz="2400" dirty="0" smtClean="0">
                <a:solidFill>
                  <a:srgbClr val="FF0000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  <a:p>
              <a:pPr marL="457200" indent="-457200">
                <a:lnSpc>
                  <a:spcPct val="150000"/>
                </a:lnSpc>
                <a:spcBef>
                  <a:spcPct val="50000"/>
                </a:spcBef>
                <a:buAutoNum type="arabicPeriod"/>
              </a:pPr>
              <a:r>
                <a:rPr lang="zh-CN" altLang="en-US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复杂环境下复合材料叶片动力学分析方法</a:t>
              </a:r>
              <a:endParaRPr lang="en-US" altLang="zh-CN" sz="2400" dirty="0" smtClean="0">
                <a:solidFill>
                  <a:srgbClr val="FF0000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  <a:p>
              <a:pPr marL="457200" indent="-457200">
                <a:lnSpc>
                  <a:spcPct val="150000"/>
                </a:lnSpc>
                <a:spcBef>
                  <a:spcPct val="50000"/>
                </a:spcBef>
                <a:buAutoNum type="arabicPeriod"/>
              </a:pPr>
              <a:r>
                <a:rPr lang="zh-CN" altLang="en-US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动态变桨叶片的动力学处理方法</a:t>
              </a:r>
              <a:endParaRPr lang="en-US" altLang="zh-CN" sz="2400" dirty="0" smtClean="0">
                <a:solidFill>
                  <a:srgbClr val="FF0000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  <a:p>
              <a:pPr marL="457200" indent="-457200">
                <a:lnSpc>
                  <a:spcPct val="150000"/>
                </a:lnSpc>
                <a:spcBef>
                  <a:spcPct val="50000"/>
                </a:spcBef>
                <a:buAutoNum type="arabicPeriod"/>
              </a:pPr>
              <a:r>
                <a:rPr lang="zh-CN" altLang="en-US" sz="2400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柔性叶片非线性模态理论</a:t>
              </a:r>
              <a:endParaRPr lang="zh-CN" altLang="en-US" sz="2400" dirty="0">
                <a:solidFill>
                  <a:srgbClr val="FF0000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475781" y="4478655"/>
              <a:ext cx="7375585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>
                <a:lnSpc>
                  <a:spcPct val="150000"/>
                </a:lnSpc>
                <a:spcBef>
                  <a:spcPct val="50000"/>
                </a:spcBef>
                <a:buAutoNum type="arabicPeriod"/>
              </a:pPr>
              <a:r>
                <a:rPr lang="zh-CN" altLang="en-US" sz="2400" dirty="0" smtClean="0">
                  <a:solidFill>
                    <a:srgbClr val="66FF66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变桨距风力机的气动性能</a:t>
              </a:r>
              <a:r>
                <a:rPr lang="en-US" altLang="zh-CN" sz="2400" dirty="0" smtClean="0">
                  <a:solidFill>
                    <a:srgbClr val="66FF66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rgbClr val="66FF66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结构振动联合理论</a:t>
              </a:r>
              <a:endParaRPr lang="en-US" altLang="zh-CN" sz="2400" dirty="0" smtClean="0">
                <a:solidFill>
                  <a:srgbClr val="66FF66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  <a:p>
              <a:pPr marL="457200" indent="-457200">
                <a:lnSpc>
                  <a:spcPct val="150000"/>
                </a:lnSpc>
                <a:spcBef>
                  <a:spcPct val="50000"/>
                </a:spcBef>
                <a:buAutoNum type="arabicPeriod"/>
              </a:pPr>
              <a:r>
                <a:rPr lang="zh-CN" altLang="en-US" sz="2400" dirty="0" smtClean="0">
                  <a:solidFill>
                    <a:srgbClr val="66FF66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超长柔性叶片非线性模态理论</a:t>
              </a:r>
              <a:endParaRPr lang="zh-CN" altLang="en-US" sz="2400" dirty="0">
                <a:solidFill>
                  <a:srgbClr val="66FF66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  <p:sp>
          <p:nvSpPr>
            <p:cNvPr id="15" name="矩形: 圆角 34"/>
            <p:cNvSpPr/>
            <p:nvPr/>
          </p:nvSpPr>
          <p:spPr>
            <a:xfrm>
              <a:off x="307141" y="848670"/>
              <a:ext cx="2131756" cy="2178957"/>
            </a:xfrm>
            <a:prstGeom prst="roundRect">
              <a:avLst>
                <a:gd name="adj" fmla="val 9259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rgbClr val="01E1FF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>
                  <a:solidFill>
                    <a:srgbClr val="FF0000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总结</a:t>
              </a:r>
              <a:endParaRPr lang="zh-CN" altLang="en-US" sz="3200" b="1" dirty="0">
                <a:solidFill>
                  <a:srgbClr val="FF0000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矩形: 圆角 34"/>
            <p:cNvSpPr/>
            <p:nvPr/>
          </p:nvSpPr>
          <p:spPr>
            <a:xfrm>
              <a:off x="9888213" y="3450972"/>
              <a:ext cx="2131756" cy="2178957"/>
            </a:xfrm>
            <a:prstGeom prst="roundRect">
              <a:avLst>
                <a:gd name="adj" fmla="val 9259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rgbClr val="01E1FF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>
                  <a:solidFill>
                    <a:srgbClr val="66FF66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rPr>
                <a:t>展望</a:t>
              </a:r>
              <a:endParaRPr lang="en-US" altLang="zh-CN" sz="3200" b="1" dirty="0" smtClean="0">
                <a:solidFill>
                  <a:srgbClr val="66FF66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8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2902" y="941033"/>
              <a:ext cx="1666679" cy="1666679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0" y="2946617"/>
              <a:ext cx="1219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dirty="0" smtClean="0">
                  <a:solidFill>
                    <a:schemeClr val="bg1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</a:rPr>
                <a:t>谢 谢</a:t>
              </a:r>
              <a:endParaRPr lang="zh-CN" altLang="en-US" sz="7200" dirty="0">
                <a:solidFill>
                  <a:schemeClr val="bg1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991850" y="39174"/>
            <a:ext cx="11074233" cy="6818826"/>
            <a:chOff x="991850" y="39174"/>
            <a:chExt cx="11074233" cy="6818826"/>
          </a:xfrm>
        </p:grpSpPr>
        <p:sp>
          <p:nvSpPr>
            <p:cNvPr id="16" name="任意多边形: 形状 23"/>
            <p:cNvSpPr/>
            <p:nvPr/>
          </p:nvSpPr>
          <p:spPr>
            <a:xfrm flipH="1" flipV="1">
              <a:off x="5957383" y="5724892"/>
              <a:ext cx="6108700" cy="1030281"/>
            </a:xfrm>
            <a:custGeom>
              <a:avLst/>
              <a:gdLst>
                <a:gd name="connsiteX0" fmla="*/ 444500 w 6108700"/>
                <a:gd name="connsiteY0" fmla="*/ 0 h 1765300"/>
                <a:gd name="connsiteX1" fmla="*/ 0 w 6108700"/>
                <a:gd name="connsiteY1" fmla="*/ 1765300 h 1765300"/>
                <a:gd name="connsiteX2" fmla="*/ 6108700 w 6108700"/>
                <a:gd name="connsiteY2" fmla="*/ 176530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08700" h="1765300">
                  <a:moveTo>
                    <a:pt x="444500" y="0"/>
                  </a:moveTo>
                  <a:lnTo>
                    <a:pt x="0" y="1765300"/>
                  </a:lnTo>
                  <a:lnTo>
                    <a:pt x="6108700" y="1765300"/>
                  </a:lnTo>
                </a:path>
              </a:pathLst>
            </a:custGeom>
            <a:noFill/>
            <a:ln w="9525">
              <a:gradFill>
                <a:gsLst>
                  <a:gs pos="74000">
                    <a:srgbClr val="01E1FF"/>
                  </a:gs>
                  <a:gs pos="0">
                    <a:srgbClr val="01E1FF">
                      <a:alpha val="0"/>
                    </a:srgb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2035" y="3901111"/>
              <a:ext cx="1971429" cy="291428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2218" y="740473"/>
              <a:ext cx="2979964" cy="309305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2143" y="903614"/>
              <a:ext cx="2514600" cy="283066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9202" y="808615"/>
              <a:ext cx="2145575" cy="306284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6577" y="3858508"/>
              <a:ext cx="3987129" cy="2999492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991850" y="39174"/>
              <a:ext cx="9932234" cy="769441"/>
              <a:chOff x="1152647" y="550211"/>
              <a:chExt cx="9932234" cy="769441"/>
            </a:xfrm>
          </p:grpSpPr>
          <p:sp>
            <p:nvSpPr>
              <p:cNvPr id="13" name="文本框 26"/>
              <p:cNvSpPr txBox="1"/>
              <p:nvPr/>
            </p:nvSpPr>
            <p:spPr>
              <a:xfrm>
                <a:off x="2242350" y="550211"/>
                <a:ext cx="7738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2.1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垂直轴风力机叶片气动性能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7651605" y="5774847"/>
              <a:ext cx="427007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dirty="0" smtClean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rPr>
                <a:t>新型垂直轴风力机</a:t>
              </a:r>
              <a:endParaRPr lang="en-US" altLang="zh-CN" sz="2000" dirty="0">
                <a:solidFill>
                  <a:srgbClr val="66FF66"/>
                </a:solidFill>
                <a:latin typeface="ESSTIXFifteen" panose="00000400000000000000" pitchFamily="2" charset="0"/>
                <a:ea typeface="方正大黑简体" panose="03000509000000000000" pitchFamily="2" charset="-122"/>
              </a:endParaRPr>
            </a:p>
          </p:txBody>
        </p:sp>
      </p:grpSp>
      <p:sp>
        <p:nvSpPr>
          <p:cNvPr id="20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536725" y="142686"/>
            <a:ext cx="11529358" cy="6612487"/>
            <a:chOff x="536725" y="142686"/>
            <a:chExt cx="11529358" cy="6612487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0691" y="976650"/>
              <a:ext cx="2458120" cy="2475190"/>
            </a:xfrm>
            <a:prstGeom prst="rect">
              <a:avLst/>
            </a:prstGeom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725" y="3605573"/>
              <a:ext cx="4562475" cy="311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2049" y="1002282"/>
              <a:ext cx="4429125" cy="437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组合 33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32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134045" y="6016375"/>
                <a:ext cx="4270076" cy="3425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攻角方程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36" name="文本框 26"/>
              <p:cNvSpPr txBox="1"/>
              <p:nvPr/>
            </p:nvSpPr>
            <p:spPr>
              <a:xfrm>
                <a:off x="2242350" y="550211"/>
                <a:ext cx="7738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2.1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垂直轴风力机叶片气动性能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7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8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4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991850" y="142686"/>
            <a:ext cx="11074233" cy="6636615"/>
            <a:chOff x="991850" y="142686"/>
            <a:chExt cx="11074233" cy="6636615"/>
          </a:xfrm>
        </p:grpSpPr>
        <p:sp>
          <p:nvSpPr>
            <p:cNvPr id="7" name="任意多边形: 形状 23"/>
            <p:cNvSpPr/>
            <p:nvPr/>
          </p:nvSpPr>
          <p:spPr>
            <a:xfrm flipH="1" flipV="1">
              <a:off x="5957383" y="5724892"/>
              <a:ext cx="6108700" cy="1030281"/>
            </a:xfrm>
            <a:custGeom>
              <a:avLst/>
              <a:gdLst>
                <a:gd name="connsiteX0" fmla="*/ 444500 w 6108700"/>
                <a:gd name="connsiteY0" fmla="*/ 0 h 1765300"/>
                <a:gd name="connsiteX1" fmla="*/ 0 w 6108700"/>
                <a:gd name="connsiteY1" fmla="*/ 1765300 h 1765300"/>
                <a:gd name="connsiteX2" fmla="*/ 6108700 w 6108700"/>
                <a:gd name="connsiteY2" fmla="*/ 176530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08700" h="1765300">
                  <a:moveTo>
                    <a:pt x="444500" y="0"/>
                  </a:moveTo>
                  <a:lnTo>
                    <a:pt x="0" y="1765300"/>
                  </a:lnTo>
                  <a:lnTo>
                    <a:pt x="6108700" y="1765300"/>
                  </a:lnTo>
                </a:path>
              </a:pathLst>
            </a:custGeom>
            <a:noFill/>
            <a:ln w="9525">
              <a:gradFill>
                <a:gsLst>
                  <a:gs pos="74000">
                    <a:srgbClr val="01E1FF"/>
                  </a:gs>
                  <a:gs pos="0">
                    <a:srgbClr val="01E1FF">
                      <a:alpha val="0"/>
                    </a:srgb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大黑简体" panose="03000509000000000000" pitchFamily="2" charset="-122"/>
                <a:ea typeface="方正大黑简体" panose="03000509000000000000" pitchFamily="2" charset="-122"/>
                <a:sym typeface="字魂59号-创粗黑" panose="00000500000000000000" pitchFamily="2" charset="-122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670" y="793370"/>
              <a:ext cx="7260953" cy="541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7"/>
            <p:cNvSpPr/>
            <p:nvPr/>
          </p:nvSpPr>
          <p:spPr>
            <a:xfrm>
              <a:off x="7134045" y="6016375"/>
              <a:ext cx="4270076" cy="342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dirty="0" smtClean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rPr>
                <a:t>气动性能模型</a:t>
              </a:r>
              <a:endParaRPr lang="en-US" altLang="zh-CN" sz="2000" dirty="0">
                <a:solidFill>
                  <a:srgbClr val="66FF66"/>
                </a:solidFill>
                <a:latin typeface="ESSTIXFifteen" panose="00000400000000000000" pitchFamily="2" charset="0"/>
                <a:ea typeface="方正大黑简体" panose="03000509000000000000" pitchFamily="2" charset="-122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3665" y="5979201"/>
              <a:ext cx="7242863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组合 10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12" name="文本框 26"/>
              <p:cNvSpPr txBox="1"/>
              <p:nvPr/>
            </p:nvSpPr>
            <p:spPr>
              <a:xfrm>
                <a:off x="2242350" y="550211"/>
                <a:ext cx="7738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2.1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垂直轴风力机叶片气动性能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7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5924550" y="6394450"/>
            <a:ext cx="942975" cy="365125"/>
          </a:xfrm>
        </p:spPr>
        <p:txBody>
          <a:bodyPr/>
          <a:lstStyle/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991850" y="142686"/>
            <a:ext cx="11074233" cy="6612487"/>
            <a:chOff x="991850" y="142686"/>
            <a:chExt cx="11074233" cy="6612487"/>
          </a:xfrm>
        </p:grpSpPr>
        <p:pic>
          <p:nvPicPr>
            <p:cNvPr id="2" name="图片 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148" y="1004291"/>
              <a:ext cx="6200000" cy="452500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组合 11"/>
            <p:cNvGrpSpPr/>
            <p:nvPr/>
          </p:nvGrpSpPr>
          <p:grpSpPr>
            <a:xfrm>
              <a:off x="5957383" y="5724892"/>
              <a:ext cx="6108700" cy="1030281"/>
              <a:chOff x="5957383" y="5724892"/>
              <a:chExt cx="6108700" cy="1030281"/>
            </a:xfrm>
          </p:grpSpPr>
          <p:sp>
            <p:nvSpPr>
              <p:cNvPr id="7" name="任意多边形: 形状 23"/>
              <p:cNvSpPr/>
              <p:nvPr/>
            </p:nvSpPr>
            <p:spPr>
              <a:xfrm flipH="1" flipV="1">
                <a:off x="5957383" y="5724892"/>
                <a:ext cx="6108700" cy="1030281"/>
              </a:xfrm>
              <a:custGeom>
                <a:avLst/>
                <a:gdLst>
                  <a:gd name="connsiteX0" fmla="*/ 444500 w 6108700"/>
                  <a:gd name="connsiteY0" fmla="*/ 0 h 1765300"/>
                  <a:gd name="connsiteX1" fmla="*/ 0 w 6108700"/>
                  <a:gd name="connsiteY1" fmla="*/ 1765300 h 1765300"/>
                  <a:gd name="connsiteX2" fmla="*/ 6108700 w 6108700"/>
                  <a:gd name="connsiteY2" fmla="*/ 176530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08700" h="1765300">
                    <a:moveTo>
                      <a:pt x="444500" y="0"/>
                    </a:moveTo>
                    <a:lnTo>
                      <a:pt x="0" y="1765300"/>
                    </a:lnTo>
                    <a:lnTo>
                      <a:pt x="6108700" y="1765300"/>
                    </a:lnTo>
                  </a:path>
                </a:pathLst>
              </a:custGeom>
              <a:noFill/>
              <a:ln w="952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134045" y="6016375"/>
                <a:ext cx="42700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升阻力系数方程</a:t>
                </a:r>
                <a:r>
                  <a:rPr lang="en-US" altLang="zh-CN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/ </a:t>
                </a: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对称</a:t>
                </a:r>
                <a:r>
                  <a:rPr lang="zh-CN" altLang="en-US" sz="2000" dirty="0" smtClean="0">
                    <a:solidFill>
                      <a:srgbClr val="66FF66"/>
                    </a:solidFill>
                    <a:latin typeface="ESSTIXFifteen" panose="00000400000000000000" pitchFamily="2" charset="0"/>
                    <a:ea typeface="方正大黑简体" panose="03000509000000000000" pitchFamily="2" charset="-122"/>
                  </a:rPr>
                  <a:t>翼型</a:t>
                </a:r>
                <a:endParaRPr lang="en-US" altLang="zh-CN" sz="2000" dirty="0">
                  <a:solidFill>
                    <a:srgbClr val="66FF66"/>
                  </a:solidFill>
                  <a:latin typeface="ESSTIXFifteen" panose="00000400000000000000" pitchFamily="2" charset="0"/>
                  <a:ea typeface="方正大黑简体" panose="03000509000000000000" pitchFamily="2" charset="-122"/>
                </a:endParaRPr>
              </a:p>
            </p:txBody>
          </p:sp>
        </p:grp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1651000" y="5778500"/>
            <a:ext cx="25781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8" name="Equation" r:id="rId4" imgW="2578100" imgH="444500" progId="Equation.DSMT4">
                    <p:embed/>
                  </p:oleObj>
                </mc:Choice>
                <mc:Fallback>
                  <p:oleObj name="Equation" r:id="rId4" imgW="2578100" imgH="4445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1000" y="5778500"/>
                          <a:ext cx="2578100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5422900" y="5778500"/>
            <a:ext cx="23876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9" name="Equation" r:id="rId6" imgW="2387600" imgH="444500" progId="Equation.DSMT4">
                    <p:embed/>
                  </p:oleObj>
                </mc:Choice>
                <mc:Fallback>
                  <p:oleObj name="Equation" r:id="rId6" imgW="2387600" imgH="4445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2900" y="5778500"/>
                          <a:ext cx="2387600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组合 12"/>
            <p:cNvGrpSpPr/>
            <p:nvPr/>
          </p:nvGrpSpPr>
          <p:grpSpPr>
            <a:xfrm>
              <a:off x="991850" y="142686"/>
              <a:ext cx="9932234" cy="769441"/>
              <a:chOff x="1152647" y="550211"/>
              <a:chExt cx="9932234" cy="769441"/>
            </a:xfrm>
          </p:grpSpPr>
          <p:sp>
            <p:nvSpPr>
              <p:cNvPr id="14" name="文本框 26"/>
              <p:cNvSpPr txBox="1"/>
              <p:nvPr/>
            </p:nvSpPr>
            <p:spPr>
              <a:xfrm>
                <a:off x="2242350" y="550211"/>
                <a:ext cx="7738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2.1</a:t>
                </a:r>
                <a:r>
                  <a:rPr lang="zh-CN" altLang="en-US" sz="4400" dirty="0" smtClean="0">
                    <a:solidFill>
                      <a:srgbClr val="20E5FF"/>
                    </a:solidFill>
                    <a:latin typeface="方正大黑简体" panose="03000509000000000000" pitchFamily="2" charset="-122"/>
                    <a:ea typeface="方正大黑简体" panose="03000509000000000000" pitchFamily="2" charset="-122"/>
                  </a:rPr>
                  <a:t>垂直轴风力机叶片气动性能</a:t>
                </a:r>
                <a:endParaRPr lang="zh-CN" altLang="en-US" sz="4400" dirty="0">
                  <a:solidFill>
                    <a:srgbClr val="20E5FF"/>
                  </a:solidFill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" name="任意多边形: 形状 63"/>
              <p:cNvSpPr/>
              <p:nvPr/>
            </p:nvSpPr>
            <p:spPr>
              <a:xfrm>
                <a:off x="9912574" y="708960"/>
                <a:ext cx="1172307" cy="415487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" name="任意多边形: 形状 64"/>
              <p:cNvSpPr/>
              <p:nvPr/>
            </p:nvSpPr>
            <p:spPr>
              <a:xfrm flipH="1" flipV="1">
                <a:off x="1152647" y="753912"/>
                <a:ext cx="1060949" cy="376019"/>
              </a:xfrm>
              <a:custGeom>
                <a:avLst/>
                <a:gdLst>
                  <a:gd name="connsiteX0" fmla="*/ 562708 w 3681046"/>
                  <a:gd name="connsiteY0" fmla="*/ 0 h 1371600"/>
                  <a:gd name="connsiteX1" fmla="*/ 0 w 3681046"/>
                  <a:gd name="connsiteY1" fmla="*/ 1371600 h 1371600"/>
                  <a:gd name="connsiteX2" fmla="*/ 3681046 w 3681046"/>
                  <a:gd name="connsiteY2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1046" h="1371600">
                    <a:moveTo>
                      <a:pt x="562708" y="0"/>
                    </a:moveTo>
                    <a:lnTo>
                      <a:pt x="0" y="1371600"/>
                    </a:lnTo>
                    <a:lnTo>
                      <a:pt x="3681046" y="1371600"/>
                    </a:lnTo>
                  </a:path>
                </a:pathLst>
              </a:custGeom>
              <a:noFill/>
              <a:ln w="28575">
                <a:gradFill>
                  <a:gsLst>
                    <a:gs pos="74000">
                      <a:srgbClr val="01E1FF"/>
                    </a:gs>
                    <a:gs pos="0">
                      <a:srgbClr val="01E1FF">
                        <a:alpha val="0"/>
                      </a:srgb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大黑简体" panose="03000509000000000000" pitchFamily="2" charset="-122"/>
                  <a:ea typeface="方正大黑简体" panose="03000509000000000000" pitchFamily="2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9" name="灯片编号占位符 11"/>
          <p:cNvSpPr txBox="1">
            <a:spLocks/>
          </p:cNvSpPr>
          <p:nvPr/>
        </p:nvSpPr>
        <p:spPr>
          <a:xfrm>
            <a:off x="5924550" y="6394450"/>
            <a:ext cx="942975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410F0F-E077-475B-A7EC-03CDC27F5B89}" type="slidenum">
              <a:rPr lang="zh-CN" altLang="en-US" b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zh-CN" altLang="en-US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25F2FF"/>
            </a:gs>
            <a:gs pos="70000">
              <a:srgbClr val="01E1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 sz="2000" dirty="0">
            <a:solidFill>
              <a:schemeClr val="bg1"/>
            </a:solidFill>
            <a:latin typeface="思源黑体 Bold" panose="020B0800000000000000" pitchFamily="34" charset="-122"/>
            <a:ea typeface="思源黑体 Bold" panose="020B0800000000000000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2346</Words>
  <Application>Microsoft Office PowerPoint</Application>
  <PresentationFormat>宽屏</PresentationFormat>
  <Paragraphs>299</Paragraphs>
  <Slides>51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4" baseType="lpstr">
      <vt:lpstr>ESSTIXFifteen</vt:lpstr>
      <vt:lpstr>等线</vt:lpstr>
      <vt:lpstr>Times New Roman</vt:lpstr>
      <vt:lpstr>思源黑体 Bold</vt:lpstr>
      <vt:lpstr>等线 Light</vt:lpstr>
      <vt:lpstr>Arial</vt:lpstr>
      <vt:lpstr>楷体_GB2312</vt:lpstr>
      <vt:lpstr>方正大黑简体</vt:lpstr>
      <vt:lpstr>Calibri</vt:lpstr>
      <vt:lpstr>宋体</vt:lpstr>
      <vt:lpstr>字魂59号-创粗黑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Bing-</dc:creator>
  <cp:lastModifiedBy>LLi</cp:lastModifiedBy>
  <cp:revision>267</cp:revision>
  <dcterms:created xsi:type="dcterms:W3CDTF">2020-03-02T02:09:00Z</dcterms:created>
  <dcterms:modified xsi:type="dcterms:W3CDTF">2025-12-08T01:56:06Z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C5F607FD68EF45AFBF446F00547D3DB4_12</vt:lpwstr>
  </property>
  <property fmtid="{D5CDD505-2E9C-101B-9397-08002B2CF9AE}" pid="3" name="KSOProductBuildVer">
    <vt:lpwstr>2052-12.1.0.23542</vt:lpwstr>
  </property>
</Properties>
</file>