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32"/>
  </p:notesMasterIdLst>
  <p:sldIdLst>
    <p:sldId id="256" r:id="rId4"/>
    <p:sldId id="257" r:id="rId5"/>
    <p:sldId id="3926" r:id="rId6"/>
    <p:sldId id="739" r:id="rId7"/>
    <p:sldId id="3927" r:id="rId8"/>
    <p:sldId id="3930" r:id="rId9"/>
    <p:sldId id="741" r:id="rId10"/>
    <p:sldId id="756" r:id="rId11"/>
    <p:sldId id="3932" r:id="rId12"/>
    <p:sldId id="366" r:id="rId13"/>
    <p:sldId id="359" r:id="rId14"/>
    <p:sldId id="3933" r:id="rId15"/>
    <p:sldId id="926" r:id="rId16"/>
    <p:sldId id="755" r:id="rId17"/>
    <p:sldId id="3922" r:id="rId18"/>
    <p:sldId id="3929" r:id="rId19"/>
    <p:sldId id="268" r:id="rId20"/>
    <p:sldId id="269" r:id="rId21"/>
    <p:sldId id="3923" r:id="rId22"/>
    <p:sldId id="738" r:id="rId23"/>
    <p:sldId id="3921" r:id="rId24"/>
    <p:sldId id="3920" r:id="rId25"/>
    <p:sldId id="754" r:id="rId26"/>
    <p:sldId id="758" r:id="rId27"/>
    <p:sldId id="734" r:id="rId28"/>
    <p:sldId id="740" r:id="rId29"/>
    <p:sldId id="871" r:id="rId30"/>
    <p:sldId id="3934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69636-0660-41E9-AB41-0DC35C7F42C1}" type="datetimeFigureOut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FFE07-6F52-4698-8E67-12A2262E74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818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FE07-6F52-4698-8E67-12A2262E748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516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E8A57C-7EAB-4444-AC33-970CB4DB4B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988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45AC9-0E95-4AB9-858E-7A9C49185BF0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56534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BCBFA9-8137-6ADB-EBD8-184F6BD9A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DB610B3-4EE7-0246-9FFE-E1F10C3911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CCBFF8-7EB9-A7E9-FE6B-B40B8DEE8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C1DC-419E-495A-8E1D-6E1BCBD20704}" type="datetimeFigureOut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E33B37-58EC-A812-BEAF-91294064A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12F9A9-A836-EABB-AAC3-65330C3F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C8F2-DD46-4F17-BC73-EF698CCE79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79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3724A3-9B77-06BF-8522-FE3833822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4989A6E-0A54-76EF-569D-1F4304554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0F6CC2-5A7A-D04B-07EC-2228E7EA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C1DC-419E-495A-8E1D-6E1BCBD20704}" type="datetimeFigureOut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1E5632-CFFB-28AC-F3B7-8BB35C743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F887F-B281-CF6E-AAC4-1D9A76BF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C8F2-DD46-4F17-BC73-EF698CCE79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167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5DA48FA-554C-970A-F53F-FAC335D50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4EF2B-ACF8-AE52-E78A-D9166AE09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80C74E-0E20-F8CB-3A4D-A03DF0940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C1DC-419E-495A-8E1D-6E1BCBD20704}" type="datetimeFigureOut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41A1A1-8D56-D456-CC99-1B232EBA5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12E3B5-56C3-EDC4-EA8C-AF3B9CB06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C8F2-DD46-4F17-BC73-EF698CCE79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575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879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FB5BD-9687-7F48-09E1-E07D1D50C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E8ADA84-3982-A141-0ACD-AD60C7E2D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A3A6BE-4DA3-F1F1-D3B8-6926D029A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684A-A2E3-40DC-8463-E5BCACA1ABB7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8BA04E-77BA-1372-810D-A54160EBD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AC56D8-87A6-4C0C-24CA-86908A52E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5FBC-72F6-4BCC-BA0D-5229736DA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619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2A59EF-CB06-8A8D-5565-969637302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4540FA-AFA2-91BB-6918-A217E9E2D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7D9972-18D5-6EDC-6A1C-6AA6F6675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81E7-9014-45A1-9F42-1CBC4C324E44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9CAA70-42E8-65D1-5513-0D32AEC33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B09FD5-954A-FD6B-1759-DFD0BF9C3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5FBC-72F6-4BCC-BA0D-5229736DA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78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C4EB3F-72B4-24B1-89CF-A601087BC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744175-C803-C708-EA93-75931AEF0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A1E78-5C0C-4D79-ED69-FC49F9659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4A7D-7EC2-4037-8E36-FEA36F44F3D9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89BED5-6A8F-D24E-270C-4D4403DF8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51B5E4-94C7-48F7-7A3F-B04AD3F6F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5FBC-72F6-4BCC-BA0D-5229736DA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020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BED818-CF9A-49D4-3D69-F7B00CD43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E4C6F1-E8C9-55A3-7641-D5FAE51A1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8F3EEE-F8FC-4CA0-6726-2310B5FF1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67BD35-E3A1-ABE1-EF0C-D64CFA18A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69842-4ED6-4354-9B5E-12A7E4AD0A27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CDB4B21-83C4-4FD2-2611-2405C450F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DEC7B1-ACC0-A280-49E1-09BEAC61D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5FBC-72F6-4BCC-BA0D-5229736DA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97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14C65C-78D5-FB11-1DC2-4040B017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495C4A-2C6D-2F9F-5139-36FEBD911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8B2F0-6D62-0FCE-B067-D8A96B822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869D3C4-2C69-6D96-FE6E-E07D516DD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39D062-B8A8-D487-F4B4-A32F2334CC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A36C22-795E-0E6B-DDEA-B0C4B1399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3C49-476C-435E-A70E-8CECDC5BAFA3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3EFA5C5-F9A1-2D74-66E9-C508B3F09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D47104B-4F96-9DD0-29FD-03C1DA976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5FBC-72F6-4BCC-BA0D-5229736DA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10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566D12-CF06-1026-2327-FE30A088D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B1F0447-F08E-AFC7-3F32-1E7B08EA3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9E83-BDB3-456C-8438-99459640539A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35F2754-6034-997F-0D15-42D8A1288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70E63C-9F6C-A090-81FB-187C18B21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5FBC-72F6-4BCC-BA0D-5229736DA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285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C796F-4911-14AC-D69B-DB16BF1B0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19EB-8352-4DF7-8810-384977F40CF1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C83CEA1-D523-BB84-E57B-E8F8FB3F8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77899B-1B5D-446F-B974-88EACD9D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5FBC-72F6-4BCC-BA0D-5229736DA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79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5648CF-27CD-F02E-0295-903F4B31C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4A4945-C336-4ACE-BE39-FA02043DD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4960B-795C-6EA9-1D37-09D0ECFA1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C1DC-419E-495A-8E1D-6E1BCBD20704}" type="datetimeFigureOut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BF91CC-FE91-12BE-B5AF-CAD5D0C9E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FF57D0-07EA-7FD5-7687-2097C721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C8F2-DD46-4F17-BC73-EF698CCE79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147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BEE5C2-CD26-19D9-2745-968BA859C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89FFFD-6DC9-EFB6-E019-C35E4C024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AF0732-6446-FE79-BF50-BC31A530F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02F7DC-4C00-13D8-DBFF-B1DDDBAC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241A4-BA5C-451E-999C-B4BC6243BC9E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63D39B-A5AF-CDF2-A657-CC658B57D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F5DF65-8B37-2900-5951-72DAF45B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5FBC-72F6-4BCC-BA0D-5229736DA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446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6A42E5-426F-BBEF-D6D8-549981CEE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DB37411-8BD2-AAEC-FB48-42CB931EBE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8BF76CE-D143-757B-D39E-E26FA450A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4ED595-18E9-8B19-DA74-2A74D5469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4300-2630-4604-8C8B-AE010103B5C5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AEF165-C778-E945-34A4-5A172DEAD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5D8A26A-1F86-6C8D-69B1-B362F318F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5FBC-72F6-4BCC-BA0D-5229736DA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730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05E77-B419-DC24-FA32-6B773D9D6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4DC858-DA66-8AFF-C9E5-B6DA4D153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7E9DE3-5B6F-AC3D-84E6-69E11FA2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672E-5587-4A59-A05E-D438D41521BE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0E4CC2-B190-7348-C8D9-C07A734EE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A68797-E354-F6F4-C784-FBAAB8C45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5FBC-72F6-4BCC-BA0D-5229736DA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062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F54E3B5-5018-3FD7-3DCA-D18ED6314D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CA6CEF1-2EC2-200E-B620-E7DED8DC2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C87B64-AC13-EDF6-6AC3-BF3B86DC3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0281-9820-4CA2-A902-C9922134F847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575580-B69A-398C-2CBC-DCE07E6B8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A28354-DFE5-13FB-08E8-702676CC2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5FBC-72F6-4BCC-BA0D-5229736DA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976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8A24B86-71AE-46B1-9A7F-844387A2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3936" y="6356350"/>
            <a:ext cx="2743200" cy="365125"/>
          </a:xfrm>
        </p:spPr>
        <p:txBody>
          <a:bodyPr/>
          <a:lstStyle>
            <a:lvl1pPr>
              <a:defRPr sz="2000" b="1">
                <a:solidFill>
                  <a:srgbClr val="002060"/>
                </a:solidFill>
              </a:defRPr>
            </a:lvl1pPr>
          </a:lstStyle>
          <a:p>
            <a:fld id="{862937CF-25F3-48DD-A3F8-A271D2A940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内容占位符 10">
            <a:extLst>
              <a:ext uri="{FF2B5EF4-FFF2-40B4-BE49-F238E27FC236}">
                <a16:creationId xmlns:a16="http://schemas.microsoft.com/office/drawing/2014/main" id="{004A8461-22F4-4180-AFB0-D2A36828EA6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0559" y="155850"/>
            <a:ext cx="5605913" cy="4863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微软雅黑</a:t>
            </a:r>
            <a:r>
              <a:rPr lang="en-US" altLang="zh-CN" dirty="0"/>
              <a:t>28</a:t>
            </a:r>
            <a:r>
              <a:rPr lang="zh-CN" altLang="en-US" dirty="0"/>
              <a:t>，红色：标题</a:t>
            </a:r>
          </a:p>
        </p:txBody>
      </p:sp>
    </p:spTree>
    <p:extLst>
      <p:ext uri="{BB962C8B-B14F-4D97-AF65-F5344CB8AC3E}">
        <p14:creationId xmlns:p14="http://schemas.microsoft.com/office/powerpoint/2010/main" val="3034217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802A-D600-426F-9390-1CB902534EE1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2937-1341-48FB-A0D7-DE90D4CBA8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113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D8260-D1AC-45CE-A93A-5FA9FBD327C4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2937-1341-48FB-A0D7-DE90D4CBA8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30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DAD1-A8F8-419A-B1D8-000913164F3E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2937-1341-48FB-A0D7-DE90D4CBA8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323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671C8-9670-4AB1-8316-258F2E07E10B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2937-1341-48FB-A0D7-DE90D4CBA8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66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C7A3-116F-4832-AE11-28A685D6B448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2937-1341-48FB-A0D7-DE90D4CBA8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665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398267-CCB3-E7E7-C2D9-E49B21517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F034F6-A4CB-CFFD-5961-FA2126A4B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D446ED-A133-CA08-3449-6E8B9B18E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C1DC-419E-495A-8E1D-6E1BCBD20704}" type="datetimeFigureOut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D5DB7C-E592-82B4-0343-10694E9B2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50E0E-A497-3F4C-C20C-C265627FF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C8F2-DD46-4F17-BC73-EF698CCE79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114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CB32-45AB-4AED-A34B-8A2DCBEE48F4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2937-1341-48FB-A0D7-DE90D4CBA8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5860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F338-1F25-40D5-B41B-C8FF6619A92D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2937-1341-48FB-A0D7-DE90D4CBA8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0347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032E-E8AD-4EE5-A3F0-FFE7E4CBC6CF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2937-1341-48FB-A0D7-DE90D4CBA8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4384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4C9-2343-4304-BACF-7ECBF0688F8E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2937-1341-48FB-A0D7-DE90D4CBA8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326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8508-D4C9-4B47-925C-92ACCF6CA5D6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2937-1341-48FB-A0D7-DE90D4CBA8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3656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92B2-A7D2-4A7F-8BD2-3D0DEA290218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2937-1341-48FB-A0D7-DE90D4CBA8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947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69A38B-E2A6-3143-32F4-C6E6DB2B2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C1F59D-0D8B-AFAD-DE17-D17DC3746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5E5EFEB-E622-B8CB-3FB8-A094410DD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EB70AB-A3BC-0871-5FE5-DACE2CE1D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C1DC-419E-495A-8E1D-6E1BCBD20704}" type="datetimeFigureOut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0AA774-213A-40CB-954F-AA6469745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957174D-83ED-F022-16BE-8DC798992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C8F2-DD46-4F17-BC73-EF698CCE79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000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593A27-A2A0-FB13-D875-7F8C5E4CA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B8D6E5-0746-BBFA-E2EE-DDB991A42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A421AB-6675-E602-C46F-6B379DF67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FF9D793-61B2-1782-1430-FCFC8A999C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85D93A2-B21E-1DAC-3CD2-239F9027D9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A0D8856-F429-C647-70CA-23D90495F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C1DC-419E-495A-8E1D-6E1BCBD20704}" type="datetimeFigureOut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C61CA8-5A3A-4D04-C5F9-A5EBD0C3E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D548890-D940-BA73-003D-9794EC3BB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C8F2-DD46-4F17-BC73-EF698CCE79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898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24D23-8FB1-13D8-38D0-6829745D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EED5E6F-FE78-134F-E918-3253A353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C1DC-419E-495A-8E1D-6E1BCBD20704}" type="datetimeFigureOut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FF0154-F33F-4009-C9BC-6DE640A64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1506811-0E13-F311-01F1-6F921BD8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C8F2-DD46-4F17-BC73-EF698CCE79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814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A16AA8B-8D3D-D261-8645-5DF544A02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C1DC-419E-495A-8E1D-6E1BCBD20704}" type="datetimeFigureOut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5E48CFA-C15B-8C78-6C8A-6C2C6D805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ECC6F0-8246-04D5-E5C6-59BDC7B4F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C8F2-DD46-4F17-BC73-EF698CCE79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155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C1D7D5-43A3-2FAC-A0E9-2F6E0C0E4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AC2113-0F33-B68F-8114-00A7BFE3E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45A24F4-A1AE-C23F-E1C7-9EB82D0C6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C0F2D0-005F-B8F7-E6BF-DB8C9A953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C1DC-419E-495A-8E1D-6E1BCBD20704}" type="datetimeFigureOut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8F5658-0757-E2A0-DD3D-0B8263D9B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AF0A0E2-87FA-2037-711E-8DA81941D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C8F2-DD46-4F17-BC73-EF698CCE79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99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27262-30EB-51AE-AD7F-39C1014F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A7EB89-E287-178A-8DD7-BC21C12948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FA1CB2-7B4F-642D-E865-5619F2612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A128733-A669-C812-D03B-EE92BF8F6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C1DC-419E-495A-8E1D-6E1BCBD20704}" type="datetimeFigureOut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2921D6-51E1-B89F-332B-444572029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689041-B9E7-C360-1174-D34B68F41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C8F2-DD46-4F17-BC73-EF698CCE79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79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7068D6E-D0C4-BCA5-E7CA-8716070A5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FDEDA9-BC67-C09B-0802-9BA8ED1A1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2FAC0-04E8-039B-ECD6-EF36D34C2C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1C1DC-419E-495A-8E1D-6E1BCBD20704}" type="datetimeFigureOut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090FD7-EE2E-A654-69B7-4D931444E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C6C2B0-ABC8-E334-6932-3144DFF57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0C8F2-DD46-4F17-BC73-EF698CCE79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88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06DFF79-3CB1-FB14-9AA0-74607A0DA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7C74D4-83C3-9284-BD2E-571DFDFA4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02C53B-1B29-3272-868C-2DD9064BE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5194DF-27A1-4A30-A9EA-BD20C65A792D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C31032-7AE7-2EAF-ED16-7382C72F43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A75286-3ACF-09D0-C26E-A1FABA551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75FBC-72F6-4BCC-BA0D-5229736DA7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38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AA82F-B469-4AF5-8F48-2382DBD46FAF}" type="datetime1">
              <a:rPr lang="zh-CN" altLang="en-US" smtClean="0"/>
              <a:t>2026/4/21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62937-1341-48FB-A0D7-DE90D4CBA8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15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84.png"/><Relationship Id="rId4" Type="http://schemas.openxmlformats.org/officeDocument/2006/relationships/image" Target="../media/image8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32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72.png"/><Relationship Id="rId10" Type="http://schemas.openxmlformats.org/officeDocument/2006/relationships/image" Target="../media/image820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5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jp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180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A11E98-7D39-A226-6CB6-ECD5729E7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884" y="986736"/>
            <a:ext cx="9144000" cy="2387600"/>
          </a:xfrm>
        </p:spPr>
        <p:txBody>
          <a:bodyPr/>
          <a:lstStyle/>
          <a:p>
            <a:r>
              <a:rPr lang="en-US" altLang="zh-CN" b="1" dirty="0"/>
              <a:t>Parton distribution function on Lattice QCD</a:t>
            </a:r>
            <a:endParaRPr lang="zh-CN" altLang="en-US" b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4800A8D-4752-2D2E-9CA1-3B532E85F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210" y="3669451"/>
            <a:ext cx="9144000" cy="2811253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altLang="zh-CN" sz="4100" b="1" dirty="0"/>
              <a:t>               Peng Sun</a:t>
            </a:r>
          </a:p>
          <a:p>
            <a:endParaRPr lang="en-US" altLang="zh-CN" sz="4100" b="1" dirty="0"/>
          </a:p>
          <a:p>
            <a:endParaRPr lang="en-US" altLang="zh-CN" sz="4100" b="1" dirty="0"/>
          </a:p>
          <a:p>
            <a:pPr algn="l"/>
            <a:r>
              <a:rPr lang="en-US" altLang="zh-CN" sz="4100" b="1" dirty="0"/>
              <a:t>Institute of Modern Physics, </a:t>
            </a:r>
          </a:p>
          <a:p>
            <a:pPr algn="l"/>
            <a:r>
              <a:rPr lang="en-US" altLang="zh-CN" sz="4100" b="1" dirty="0"/>
              <a:t>Chinese Academy of Sciences</a:t>
            </a:r>
          </a:p>
          <a:p>
            <a:pPr algn="l"/>
            <a:endParaRPr lang="en-US" altLang="zh-CN" dirty="0"/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6B754B-BE36-A6BC-D2E9-F6E8405D4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234" y="1"/>
            <a:ext cx="5045765" cy="915314"/>
          </a:xfrm>
          <a:prstGeom prst="rect">
            <a:avLst/>
          </a:prstGeom>
        </p:spPr>
      </p:pic>
      <p:sp>
        <p:nvSpPr>
          <p:cNvPr id="8" name="灯片编号占位符 2">
            <a:extLst>
              <a:ext uri="{FF2B5EF4-FFF2-40B4-BE49-F238E27FC236}">
                <a16:creationId xmlns:a16="http://schemas.microsoft.com/office/drawing/2014/main" id="{9980F640-A2D2-139A-01B7-3F3E98D5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7F23EC7-2083-F4CA-95C9-78B777941DE9}"/>
              </a:ext>
            </a:extLst>
          </p:cNvPr>
          <p:cNvSpPr txBox="1"/>
          <p:nvPr/>
        </p:nvSpPr>
        <p:spPr>
          <a:xfrm>
            <a:off x="5608696" y="6347906"/>
            <a:ext cx="171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2026/04/22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6E8142C-79C0-5503-1EAC-62F0B0CAA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210" y="3428680"/>
            <a:ext cx="2345332" cy="111322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FA918E2-6F82-2B06-700A-81100D7DCE8C}"/>
              </a:ext>
            </a:extLst>
          </p:cNvPr>
          <p:cNvSpPr txBox="1"/>
          <p:nvPr/>
        </p:nvSpPr>
        <p:spPr>
          <a:xfrm>
            <a:off x="5791200" y="4917157"/>
            <a:ext cx="25442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Lattice Parton </a:t>
            </a:r>
          </a:p>
          <a:p>
            <a:r>
              <a:rPr lang="en-US" altLang="zh-CN" sz="2800" b="1" dirty="0"/>
              <a:t>collaboration</a:t>
            </a:r>
            <a:endParaRPr lang="zh-CN" altLang="en-US" sz="2800" b="1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CF6887C-D6FC-FF6E-6260-BB9960B54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099" y="3080327"/>
            <a:ext cx="1726785" cy="214278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9E17F94-2DE1-76AA-FE1C-A3095BD605AE}"/>
              </a:ext>
            </a:extLst>
          </p:cNvPr>
          <p:cNvSpPr txBox="1"/>
          <p:nvPr/>
        </p:nvSpPr>
        <p:spPr>
          <a:xfrm>
            <a:off x="8335486" y="4917157"/>
            <a:ext cx="34307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    Chinese Lattice </a:t>
            </a:r>
          </a:p>
          <a:p>
            <a:r>
              <a:rPr lang="en-US" altLang="zh-CN" sz="2800" b="1" dirty="0"/>
              <a:t>     collaboration</a:t>
            </a:r>
            <a:endParaRPr lang="zh-CN" altLang="en-US" sz="28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3728F9D-B1A5-3EDE-11FB-B0D36314C0F1}"/>
              </a:ext>
            </a:extLst>
          </p:cNvPr>
          <p:cNvSpPr txBox="1"/>
          <p:nvPr/>
        </p:nvSpPr>
        <p:spPr>
          <a:xfrm>
            <a:off x="-1" y="22337"/>
            <a:ext cx="6711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</a:rPr>
              <a:t>第一届中国电子离子对撞机相关物理年会</a:t>
            </a:r>
          </a:p>
        </p:txBody>
      </p:sp>
    </p:spTree>
    <p:extLst>
      <p:ext uri="{BB962C8B-B14F-4D97-AF65-F5344CB8AC3E}">
        <p14:creationId xmlns:p14="http://schemas.microsoft.com/office/powerpoint/2010/main" val="768475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929BB84-60F0-02A6-DC92-A575FAD59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75FBC-72F6-4BCC-BA0D-5229736DA7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6E61A4F-21A2-7CBE-A78F-FF6DB429B3DE}"/>
              </a:ext>
            </a:extLst>
          </p:cNvPr>
          <p:cNvSpPr txBox="1"/>
          <p:nvPr/>
        </p:nvSpPr>
        <p:spPr>
          <a:xfrm>
            <a:off x="3144566" y="5861331"/>
            <a:ext cx="65598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An illustration of gluon’s three-point correlator</a:t>
            </a:r>
            <a:b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671D7D62-4194-036F-11CA-013434A05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160" y="12869"/>
            <a:ext cx="946012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Unpolarized Gluon PDF on Lattice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7391ECF-C793-2EEA-30D7-3DC362D00E74}"/>
              </a:ext>
            </a:extLst>
          </p:cNvPr>
          <p:cNvGrpSpPr/>
          <p:nvPr/>
        </p:nvGrpSpPr>
        <p:grpSpPr>
          <a:xfrm>
            <a:off x="6765995" y="1540479"/>
            <a:ext cx="4587805" cy="3763041"/>
            <a:chOff x="6534956" y="870586"/>
            <a:chExt cx="3892443" cy="346814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4F2F299-76D5-7C75-8A81-044C2B848B99}"/>
                </a:ext>
              </a:extLst>
            </p:cNvPr>
            <p:cNvGrpSpPr/>
            <p:nvPr/>
          </p:nvGrpSpPr>
          <p:grpSpPr>
            <a:xfrm>
              <a:off x="6534956" y="870586"/>
              <a:ext cx="3892443" cy="3468146"/>
              <a:chOff x="5590493" y="1069500"/>
              <a:chExt cx="4638672" cy="4077887"/>
            </a:xfrm>
          </p:grpSpPr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CEF80CF9-80DC-FA22-BA08-96F9814A52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0493" y="1069500"/>
                <a:ext cx="4638672" cy="4077887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1FE966BF-9A95-0D59-C383-46AC41706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545" t="37427" r="34835"/>
              <a:stretch>
                <a:fillRect/>
              </a:stretch>
            </p:blipFill>
            <p:spPr>
              <a:xfrm rot="10800000">
                <a:off x="7530384" y="1944681"/>
                <a:ext cx="462840" cy="2023938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840199BA-4429-FFDF-747D-EF54C06D7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545" t="37427" r="34835"/>
              <a:stretch>
                <a:fillRect/>
              </a:stretch>
            </p:blipFill>
            <p:spPr>
              <a:xfrm rot="10800000">
                <a:off x="7178929" y="2549163"/>
                <a:ext cx="462840" cy="2122364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A1C36962-BB90-60C0-C77A-D61C2F406D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545" t="37427" r="34835"/>
              <a:stretch>
                <a:fillRect/>
              </a:stretch>
            </p:blipFill>
            <p:spPr>
              <a:xfrm rot="10800000">
                <a:off x="7848822" y="1623727"/>
                <a:ext cx="462840" cy="1772615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3A3C7D3C-F0F9-8A41-D364-C3DBF7A6E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0861" y="1427095"/>
                <a:ext cx="764405" cy="357140"/>
              </a:xfrm>
              <a:prstGeom prst="rect">
                <a:avLst/>
              </a:prstGeom>
            </p:spPr>
          </p:pic>
        </p:grp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B84097C-E894-4F87-8F70-A109EA3D3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51" t="39952" r="-3507"/>
            <a:stretch>
              <a:fillRect/>
            </a:stretch>
          </p:blipFill>
          <p:spPr>
            <a:xfrm rot="10800000">
              <a:off x="8453571" y="2743198"/>
              <a:ext cx="543560" cy="1009228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B06C367-7401-D178-0C75-532BA2F8C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45" t="37427" r="34835"/>
            <a:stretch>
              <a:fillRect/>
            </a:stretch>
          </p:blipFill>
          <p:spPr>
            <a:xfrm rot="10800000">
              <a:off x="7462543" y="2743198"/>
              <a:ext cx="401044" cy="122564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96A08E2-1301-19F5-2634-93D472443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099"/>
            <a:stretch>
              <a:fillRect/>
            </a:stretch>
          </p:blipFill>
          <p:spPr>
            <a:xfrm rot="1993407">
              <a:off x="7939475" y="889123"/>
              <a:ext cx="352637" cy="1800284"/>
            </a:xfrm>
            <a:prstGeom prst="rect">
              <a:avLst/>
            </a:prstGeom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CA95BB5-D0E6-5A38-95E4-B2B06C8C195E}"/>
              </a:ext>
            </a:extLst>
          </p:cNvPr>
          <p:cNvGrpSpPr/>
          <p:nvPr/>
        </p:nvGrpSpPr>
        <p:grpSpPr>
          <a:xfrm>
            <a:off x="541048" y="1638685"/>
            <a:ext cx="4515669" cy="3664835"/>
            <a:chOff x="6577100" y="1609232"/>
            <a:chExt cx="3945081" cy="3474262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DD5427C-6A75-3FD0-7314-B0E9079A8708}"/>
                </a:ext>
              </a:extLst>
            </p:cNvPr>
            <p:cNvGrpSpPr/>
            <p:nvPr/>
          </p:nvGrpSpPr>
          <p:grpSpPr>
            <a:xfrm>
              <a:off x="6577100" y="1615348"/>
              <a:ext cx="3945081" cy="3468146"/>
              <a:chOff x="6577100" y="1615348"/>
              <a:chExt cx="3945081" cy="3468146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809CEADF-BC96-B83A-43F7-B61D229C8D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77100" y="1615348"/>
                <a:ext cx="3945081" cy="346814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4B213B6-EBCE-C869-5DB6-CCCE35F83A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545" t="37427" r="34835"/>
              <a:stretch>
                <a:fillRect/>
              </a:stretch>
            </p:blipFill>
            <p:spPr>
              <a:xfrm rot="10800000">
                <a:off x="7656903" y="3463217"/>
                <a:ext cx="401044" cy="1225649"/>
              </a:xfrm>
              <a:prstGeom prst="rect">
                <a:avLst/>
              </a:prstGeom>
            </p:spPr>
          </p:pic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87D0B615-AB75-7B14-099C-7A36FE60BF1F}"/>
                </a:ext>
              </a:extLst>
            </p:cNvPr>
            <p:cNvGrpSpPr/>
            <p:nvPr/>
          </p:nvGrpSpPr>
          <p:grpSpPr>
            <a:xfrm>
              <a:off x="8005142" y="1609232"/>
              <a:ext cx="877238" cy="2863213"/>
              <a:chOff x="8005142" y="1609232"/>
              <a:chExt cx="877238" cy="2863213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38E2A6D5-E603-8CB7-1DC4-ECC66D69FC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851" t="39952" r="-3507"/>
              <a:stretch>
                <a:fillRect/>
              </a:stretch>
            </p:blipFill>
            <p:spPr>
              <a:xfrm rot="10800000">
                <a:off x="8338820" y="3463217"/>
                <a:ext cx="543560" cy="1009228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B5939C4D-5FB9-2505-FFC9-A1727DAD3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5099"/>
              <a:stretch>
                <a:fillRect/>
              </a:stretch>
            </p:blipFill>
            <p:spPr>
              <a:xfrm rot="1993407">
                <a:off x="8005142" y="1609232"/>
                <a:ext cx="352637" cy="1800284"/>
              </a:xfrm>
              <a:prstGeom prst="rect">
                <a:avLst/>
              </a:prstGeom>
            </p:spPr>
          </p:pic>
        </p:grpSp>
      </p:grpSp>
      <p:sp>
        <p:nvSpPr>
          <p:cNvPr id="16" name="加号 15">
            <a:extLst>
              <a:ext uri="{FF2B5EF4-FFF2-40B4-BE49-F238E27FC236}">
                <a16:creationId xmlns:a16="http://schemas.microsoft.com/office/drawing/2014/main" id="{C5BE5081-21CD-CB64-621D-C58583BC4E25}"/>
              </a:ext>
            </a:extLst>
          </p:cNvPr>
          <p:cNvSpPr/>
          <p:nvPr/>
        </p:nvSpPr>
        <p:spPr>
          <a:xfrm>
            <a:off x="5499220" y="3079385"/>
            <a:ext cx="640910" cy="683516"/>
          </a:xfrm>
          <a:prstGeom prst="mathPlus">
            <a:avLst>
              <a:gd name="adj1" fmla="val 789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F3674E1-04B3-77DF-5B74-FD1D1D87AF1A}"/>
              </a:ext>
            </a:extLst>
          </p:cNvPr>
          <p:cNvSpPr txBox="1"/>
          <p:nvPr/>
        </p:nvSpPr>
        <p:spPr>
          <a:xfrm>
            <a:off x="313692" y="964004"/>
            <a:ext cx="3935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Lattice QCD calculation :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59555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CAC7564-C7AF-DDBE-C755-1274A8B0A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75FBC-72F6-4BCC-BA0D-5229736DA7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EE41383-CE82-03DC-3980-DF56E6AA7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69" y="816268"/>
            <a:ext cx="4864903" cy="387399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C513BCE-42A0-7474-F8D7-3F248E1503DA}"/>
              </a:ext>
            </a:extLst>
          </p:cNvPr>
          <p:cNvSpPr txBox="1"/>
          <p:nvPr/>
        </p:nvSpPr>
        <p:spPr>
          <a:xfrm>
            <a:off x="2270716" y="6488668"/>
            <a:ext cx="2516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arXiv:2510.26425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DF07EC9-1ECB-4A83-AF40-755DE7172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981" y="735812"/>
            <a:ext cx="4521082" cy="395445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88F3F9B-821A-6586-0C5A-4F08F49E0780}"/>
              </a:ext>
            </a:extLst>
          </p:cNvPr>
          <p:cNvSpPr txBox="1"/>
          <p:nvPr/>
        </p:nvSpPr>
        <p:spPr>
          <a:xfrm>
            <a:off x="7673545" y="6488668"/>
            <a:ext cx="2849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arXiv:2510.17758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8AF49622-A0AF-1CB7-5E36-0498203EE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906" y="105949"/>
            <a:ext cx="946012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Unpolarized Gluon PDF on Lattice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CB3E4D5-5799-C8E3-61D2-5F81E0A80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50" y="4882473"/>
            <a:ext cx="4911251" cy="160619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FA4E8-CBAA-5585-9775-C66B1F9ED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150" y="4429944"/>
            <a:ext cx="3500565" cy="202719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BCD5427-CF2D-CAD0-0BE9-F1B19BCA667A}"/>
              </a:ext>
            </a:extLst>
          </p:cNvPr>
          <p:cNvSpPr txBox="1"/>
          <p:nvPr/>
        </p:nvSpPr>
        <p:spPr>
          <a:xfrm>
            <a:off x="1326051" y="4681763"/>
            <a:ext cx="304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Distillation method is used.  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10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112D07-8859-6FAC-3E77-126DFDCFA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2937-1341-48FB-A0D7-DE90D4CBA8E8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E0E126F-789B-C585-2441-C58E006DC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63" y="1404104"/>
            <a:ext cx="5627088" cy="3897658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0C867F11-20E9-1B8F-D841-CA5EF0060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906" y="105949"/>
            <a:ext cx="946012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Helicity Gluon PDF on Lattice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B4B7E36-AC8B-0324-4CCB-FAD14B663401}"/>
              </a:ext>
            </a:extLst>
          </p:cNvPr>
          <p:cNvSpPr txBox="1"/>
          <p:nvPr/>
        </p:nvSpPr>
        <p:spPr>
          <a:xfrm>
            <a:off x="6918636" y="5458078"/>
            <a:ext cx="4172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LPC Collaboration 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D1788DC-39C5-EE57-9A05-57C93FC44560}"/>
              </a:ext>
            </a:extLst>
          </p:cNvPr>
          <p:cNvSpPr txBox="1"/>
          <p:nvPr/>
        </p:nvSpPr>
        <p:spPr>
          <a:xfrm>
            <a:off x="1260819" y="5458078"/>
            <a:ext cx="4172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/>
              <a:t>HadStruc</a:t>
            </a:r>
            <a:r>
              <a:rPr lang="en-US" altLang="zh-CN" dirty="0"/>
              <a:t> Collaboration </a:t>
            </a:r>
          </a:p>
          <a:p>
            <a:r>
              <a:rPr lang="en-US" altLang="zh-CN" dirty="0" err="1"/>
              <a:t>Phys.Rev.D</a:t>
            </a:r>
            <a:r>
              <a:rPr lang="en-US" altLang="zh-CN" dirty="0"/>
              <a:t> 106 (2022) 9, 094511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ADD83CA-3C69-2EFF-04A5-F21521478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276" y="1523840"/>
            <a:ext cx="5450253" cy="354778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03B3494-3369-26DF-D66B-4661E3C4F480}"/>
              </a:ext>
            </a:extLst>
          </p:cNvPr>
          <p:cNvSpPr txBox="1"/>
          <p:nvPr/>
        </p:nvSpPr>
        <p:spPr>
          <a:xfrm>
            <a:off x="8252704" y="2327305"/>
            <a:ext cx="20696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0" i="0" dirty="0">
                <a:solidFill>
                  <a:srgbClr val="333333"/>
                </a:solidFill>
                <a:effectLst/>
                <a:latin typeface="PingFang SC"/>
              </a:rPr>
              <a:t>preliminary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82629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4DB559-84EC-7259-852F-C074F021C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45" y="1118620"/>
            <a:ext cx="7851293" cy="4941406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904E7222-AA28-2D9B-3EC2-260FF47AC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76668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TMDs: 3D hadron Structure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4E449F7-073A-2EC9-FDC6-758DC8CA8D72}"/>
              </a:ext>
            </a:extLst>
          </p:cNvPr>
          <p:cNvSpPr txBox="1"/>
          <p:nvPr/>
        </p:nvSpPr>
        <p:spPr>
          <a:xfrm>
            <a:off x="8700980" y="1946432"/>
            <a:ext cx="3305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000" b="1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Spin-dependent TMDPDFs</a:t>
            </a:r>
            <a:endParaRPr lang="en-US" altLang="zh-CN" sz="2000" b="1" dirty="0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22D3A6F-8175-954B-A1F1-54B05BB81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131" y="2585639"/>
            <a:ext cx="2069386" cy="229788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546E5E9-1EB7-6C76-E86B-88F9234478AF}"/>
              </a:ext>
            </a:extLst>
          </p:cNvPr>
          <p:cNvSpPr txBox="1"/>
          <p:nvPr/>
        </p:nvSpPr>
        <p:spPr>
          <a:xfrm>
            <a:off x="8261825" y="5028393"/>
            <a:ext cx="4115997" cy="878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altLang="zh-CN" sz="1800" i="1" dirty="0">
                <a:latin typeface="Times New Roman" panose="02020603050405020304" charset="0"/>
                <a:cs typeface="Times New Roman" panose="02020603050405020304" charset="0"/>
              </a:rPr>
              <a:t>Figure Credit: </a:t>
            </a:r>
          </a:p>
          <a:p>
            <a:pPr lvl="2">
              <a:lnSpc>
                <a:spcPct val="150000"/>
              </a:lnSpc>
            </a:pPr>
            <a:r>
              <a:rPr lang="en-US" altLang="zh-CN" sz="1800" i="1" dirty="0">
                <a:latin typeface="Times New Roman" panose="02020603050405020304" charset="0"/>
                <a:cs typeface="Times New Roman" panose="02020603050405020304" charset="0"/>
              </a:rPr>
              <a:t>TMD Handbook, 2304.03302</a:t>
            </a:r>
            <a:endParaRPr lang="zh-CN" altLang="en-US" dirty="0"/>
          </a:p>
        </p:txBody>
      </p:sp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F7AA6E10-086F-653E-06DB-DEBF4ADCC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0125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68569BB-89C7-3F83-3BDF-D0E3FAA76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906" y="793719"/>
            <a:ext cx="4321590" cy="28600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DB1E4BC-D1AD-99F6-8BDD-CA5A07563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35" y="3429001"/>
            <a:ext cx="5052836" cy="2834230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24E7B13A-CB8B-E148-74C1-D9A886055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906" y="105949"/>
            <a:ext cx="946012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Soft Factor on Lattice QCD 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97EE11F-8247-98B1-E024-DBCB29B0A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173" y="3501919"/>
            <a:ext cx="4573839" cy="27517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8CD2B6-FE2A-CD08-2E7F-86EBFEDA8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934" y="673652"/>
            <a:ext cx="4822318" cy="2828267"/>
          </a:xfrm>
          <a:prstGeom prst="rect">
            <a:avLst/>
          </a:prstGeom>
        </p:spPr>
      </p:pic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C9AA082F-685E-3EE8-13A9-C7EBC5499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4E2F055-52EB-5A42-DF30-D7D87D56EB0C}"/>
              </a:ext>
            </a:extLst>
          </p:cNvPr>
          <p:cNvSpPr txBox="1"/>
          <p:nvPr/>
        </p:nvSpPr>
        <p:spPr>
          <a:xfrm>
            <a:off x="693254" y="6382719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dirty="0">
                <a:solidFill>
                  <a:srgbClr val="5E5E5E"/>
                </a:solidFill>
                <a:effectLst/>
                <a:latin typeface="HelveticaNeue"/>
              </a:rPr>
              <a:t>Q.-A. Zhang. et.al., LPC, PRL125(2020)192001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67BAB0E-E2EC-9145-128C-CAE79EB914CC}"/>
              </a:ext>
            </a:extLst>
          </p:cNvPr>
          <p:cNvSpPr txBox="1"/>
          <p:nvPr/>
        </p:nvSpPr>
        <p:spPr>
          <a:xfrm>
            <a:off x="6555685" y="6352143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dirty="0">
                <a:solidFill>
                  <a:srgbClr val="5E5E5E"/>
                </a:solidFill>
                <a:effectLst/>
                <a:latin typeface="HelveticaNeue"/>
              </a:rPr>
              <a:t>M.H. Chu. et.al., LPC, </a:t>
            </a:r>
            <a:r>
              <a:rPr lang="en-US" altLang="zh-CN" sz="1800" b="0" dirty="0">
                <a:solidFill>
                  <a:srgbClr val="5E5E5E"/>
                </a:solidFill>
                <a:effectLst/>
                <a:latin typeface="HelveticaNeue-Italic"/>
              </a:rPr>
              <a:t>JHEP</a:t>
            </a:r>
            <a:r>
              <a:rPr lang="en-US" altLang="zh-CN" sz="1800" b="0" dirty="0">
                <a:solidFill>
                  <a:srgbClr val="5E5E5E"/>
                </a:solidFill>
                <a:effectLst/>
                <a:latin typeface="HelveticaNeue"/>
              </a:rPr>
              <a:t> 08 (2023) 172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8568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DC2E8A-9676-184F-D038-9E93E30D5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159" y="1145824"/>
            <a:ext cx="7787007" cy="259877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13BE99F4-3E03-2DD7-CCAF-C60457398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906" y="105949"/>
            <a:ext cx="946012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Unpolarized TMD PDF  on Lattice QCD </a:t>
            </a:r>
          </a:p>
        </p:txBody>
      </p:sp>
      <p:sp>
        <p:nvSpPr>
          <p:cNvPr id="9" name="灯片编号占位符 2">
            <a:extLst>
              <a:ext uri="{FF2B5EF4-FFF2-40B4-BE49-F238E27FC236}">
                <a16:creationId xmlns:a16="http://schemas.microsoft.com/office/drawing/2014/main" id="{40A34248-8368-5808-2CEE-91D42BDFA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14DC431-86E6-813A-9E81-3A7FC9FC4D90}"/>
              </a:ext>
            </a:extLst>
          </p:cNvPr>
          <p:cNvSpPr txBox="1"/>
          <p:nvPr/>
        </p:nvSpPr>
        <p:spPr>
          <a:xfrm>
            <a:off x="2975045" y="6356350"/>
            <a:ext cx="6117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dirty="0">
                <a:solidFill>
                  <a:srgbClr val="5E5E5E"/>
                </a:solidFill>
                <a:effectLst/>
                <a:latin typeface="HelveticaNeue"/>
              </a:rPr>
              <a:t>J.S. He. et.al., LPC, PRD109(2024)114513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66EEC6C-E54D-D999-54DD-B881C4115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268" y="4384972"/>
            <a:ext cx="6943946" cy="188992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35549A3-A724-2CF3-0188-1201F1FAE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09" y="1317415"/>
            <a:ext cx="3231160" cy="237155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47D15F-52B9-3EF8-3A18-933E8CB88282}"/>
              </a:ext>
            </a:extLst>
          </p:cNvPr>
          <p:cNvGrpSpPr/>
          <p:nvPr/>
        </p:nvGrpSpPr>
        <p:grpSpPr>
          <a:xfrm>
            <a:off x="9042181" y="4731352"/>
            <a:ext cx="2108087" cy="1449965"/>
            <a:chOff x="10125593" y="4355051"/>
            <a:chExt cx="2108087" cy="144996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E245A26-CFFE-27A6-1C53-8CDEF034CABF}"/>
                </a:ext>
              </a:extLst>
            </p:cNvPr>
            <p:cNvSpPr/>
            <p:nvPr/>
          </p:nvSpPr>
          <p:spPr>
            <a:xfrm>
              <a:off x="10591114" y="4622515"/>
              <a:ext cx="16219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Bury, JHEP2022</a:t>
              </a:r>
              <a:endParaRPr lang="zh-CN" altLang="en-US" sz="1600" dirty="0">
                <a:solidFill>
                  <a:srgbClr val="0070C0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D05F767-2C35-9F29-46C2-1FA1EAD514D5}"/>
                </a:ext>
              </a:extLst>
            </p:cNvPr>
            <p:cNvSpPr/>
            <p:nvPr/>
          </p:nvSpPr>
          <p:spPr>
            <a:xfrm>
              <a:off x="10269291" y="5157444"/>
              <a:ext cx="19298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Scimemi</a:t>
              </a:r>
              <a:r>
                <a:rPr lang="en-US" altLang="zh-CN" sz="16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JHEP2020</a:t>
              </a:r>
              <a:endParaRPr lang="zh-CN" altLang="en-US" sz="1600" dirty="0">
                <a:solidFill>
                  <a:srgbClr val="0070C0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E7E2439E-D04E-E252-8953-36C252F8CBD3}"/>
                </a:ext>
              </a:extLst>
            </p:cNvPr>
            <p:cNvSpPr/>
            <p:nvPr/>
          </p:nvSpPr>
          <p:spPr>
            <a:xfrm>
              <a:off x="10156922" y="4866430"/>
              <a:ext cx="200888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Bacchetta</a:t>
              </a:r>
              <a:r>
                <a:rPr lang="en-US" altLang="zh-CN" sz="16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JHEP2022</a:t>
              </a:r>
              <a:endParaRPr lang="zh-CN" altLang="en-US" sz="1600" dirty="0">
                <a:solidFill>
                  <a:srgbClr val="0070C0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17D82D7-A46E-76A6-2494-CBF088CA02CB}"/>
                </a:ext>
              </a:extLst>
            </p:cNvPr>
            <p:cNvSpPr/>
            <p:nvPr/>
          </p:nvSpPr>
          <p:spPr>
            <a:xfrm>
              <a:off x="10125593" y="5466462"/>
              <a:ext cx="20564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Bacchetta, JHEP2019</a:t>
              </a:r>
              <a:endParaRPr lang="zh-CN" altLang="en-US" sz="1600" dirty="0">
                <a:solidFill>
                  <a:srgbClr val="0070C0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1940251-AB8E-4867-34EC-491A75330576}"/>
                </a:ext>
              </a:extLst>
            </p:cNvPr>
            <p:cNvSpPr/>
            <p:nvPr/>
          </p:nvSpPr>
          <p:spPr>
            <a:xfrm>
              <a:off x="10542704" y="4355051"/>
              <a:ext cx="169097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Moos, JHEP2024</a:t>
              </a:r>
              <a:endParaRPr lang="zh-CN" altLang="en-US" sz="1600" dirty="0">
                <a:solidFill>
                  <a:srgbClr val="0070C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FD09BF25-4C5F-6969-E652-3946FC418E31}"/>
                  </a:ext>
                </a:extLst>
              </p:cNvPr>
              <p:cNvSpPr txBox="1"/>
              <p:nvPr/>
            </p:nvSpPr>
            <p:spPr>
              <a:xfrm>
                <a:off x="1016513" y="3585355"/>
                <a:ext cx="9302148" cy="579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b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-dependence of lattice and phenomenological results:</a:t>
                </a: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FD09BF25-4C5F-6969-E652-3946FC418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513" y="3585355"/>
                <a:ext cx="9302148" cy="579967"/>
              </a:xfrm>
              <a:prstGeom prst="rect">
                <a:avLst/>
              </a:prstGeom>
              <a:blipFill>
                <a:blip r:embed="rId5"/>
                <a:stretch>
                  <a:fillRect l="-1048" b="-24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648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6CA6D88-2363-9728-1DE0-3D418D8A8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08" y="996739"/>
            <a:ext cx="10755736" cy="35102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F7E966E-B8A0-E603-B426-38C461894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125" y="4751635"/>
            <a:ext cx="5919936" cy="135543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50153E0-BED1-49EB-CF8C-8FE6AE69520E}"/>
              </a:ext>
            </a:extLst>
          </p:cNvPr>
          <p:cNvSpPr txBox="1"/>
          <p:nvPr/>
        </p:nvSpPr>
        <p:spPr>
          <a:xfrm>
            <a:off x="934721" y="3741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dirty="0">
                <a:solidFill>
                  <a:srgbClr val="FF0000"/>
                </a:solidFill>
                <a:effectLst/>
                <a:latin typeface="HelveticaNeue-Bold"/>
              </a:rPr>
              <a:t>Boer-Mulders TMDPDF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4A4DDEB-AB6C-E94F-28BE-7A52AB0026F8}"/>
              </a:ext>
            </a:extLst>
          </p:cNvPr>
          <p:cNvSpPr txBox="1"/>
          <p:nvPr/>
        </p:nvSpPr>
        <p:spPr>
          <a:xfrm>
            <a:off x="7098325" y="6351712"/>
            <a:ext cx="5024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dirty="0"/>
              <a:t>LY. Ma, et. al, JHEP 08 (2025) 086</a:t>
            </a:r>
            <a:endParaRPr lang="zh-CN" altLang="en-US" dirty="0"/>
          </a:p>
        </p:txBody>
      </p:sp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EAD6F2FA-1B0E-CB71-50C9-9BADAD124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16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467EFFB-CA2C-43BC-D12C-73B1BE35A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942" y="4267174"/>
            <a:ext cx="4119734" cy="259082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A9A3873-DFE9-2358-EE6B-EA79EAA10CF7}"/>
              </a:ext>
            </a:extLst>
          </p:cNvPr>
          <p:cNvSpPr/>
          <p:nvPr/>
        </p:nvSpPr>
        <p:spPr>
          <a:xfrm>
            <a:off x="3947955" y="5235047"/>
            <a:ext cx="956879" cy="420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956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21600000">
            <a:off x="603250" y="3760659"/>
            <a:ext cx="10985500" cy="2803517"/>
            <a:chOff x="0" y="0"/>
            <a:chExt cx="21971000" cy="5607033"/>
          </a:xfrm>
        </p:grpSpPr>
        <p:pic>
          <p:nvPicPr>
            <p:cNvPr id="580" name="picture 58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9895"/>
              <a:ext cx="21971000" cy="5597137"/>
            </a:xfrm>
            <a:prstGeom prst="rect">
              <a:avLst/>
            </a:prstGeom>
          </p:spPr>
        </p:pic>
        <p:sp>
          <p:nvSpPr>
            <p:cNvPr id="582" name="textbox 582"/>
            <p:cNvSpPr/>
            <p:nvPr/>
          </p:nvSpPr>
          <p:spPr>
            <a:xfrm>
              <a:off x="-12700" y="-12700"/>
              <a:ext cx="21996400" cy="566292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3431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6985" eaLnBrk="0">
                <a:lnSpc>
                  <a:spcPct val="88000"/>
                </a:lnSpc>
              </a:pPr>
              <a:r>
                <a:rPr sz="1200" i="1" kern="0" spc="-15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m</a:t>
              </a:r>
              <a:r>
                <a:rPr lang="el-GR" sz="1300" i="1" kern="0" spc="-15" baseline="-22037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π</a:t>
              </a:r>
              <a:r>
                <a:rPr sz="800" i="1" kern="0" spc="155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1200" kern="0" spc="-15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= 290</a:t>
              </a:r>
              <a:r>
                <a:rPr sz="1200" kern="0" spc="85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1200" kern="0" spc="-15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MeV, </a:t>
              </a:r>
              <a:r>
                <a:rPr sz="1200" i="1" kern="0" spc="-15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L</a:t>
              </a:r>
              <a:r>
                <a:rPr sz="1200" i="1" kern="0" spc="100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1200" kern="0" spc="-15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= 3.3</a:t>
              </a:r>
              <a:r>
                <a:rPr sz="1200" kern="0" spc="90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1200" kern="0" spc="-15" dirty="0" err="1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fm</a:t>
              </a:r>
              <a:r>
                <a:rPr sz="1200" kern="0" spc="-15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                                    </a:t>
              </a:r>
              <a:r>
                <a:rPr sz="1200" i="1" kern="0" spc="-15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m</a:t>
              </a:r>
              <a:r>
                <a:rPr lang="el-GR" sz="1300" i="1" kern="0" spc="-15" baseline="-22037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π</a:t>
              </a:r>
              <a:r>
                <a:rPr sz="800" i="1" kern="0" spc="-15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 </a:t>
              </a:r>
              <a:r>
                <a:rPr sz="1200" kern="0" spc="-15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= 290</a:t>
              </a:r>
              <a:r>
                <a:rPr sz="1200" kern="0" spc="80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1200" kern="0" spc="-15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MeV, </a:t>
              </a:r>
              <a:r>
                <a:rPr sz="1200" i="1" kern="0" spc="-15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L</a:t>
              </a:r>
              <a:r>
                <a:rPr sz="1200" i="1" kern="0" spc="105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1200" kern="0" spc="-15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= 2.5</a:t>
              </a:r>
              <a:r>
                <a:rPr sz="1200" kern="0" spc="90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1200" kern="0" spc="-15" dirty="0" err="1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fm</a:t>
              </a:r>
              <a:r>
                <a:rPr sz="1200" kern="0" spc="-15" dirty="0">
                  <a:solidFill>
                    <a:srgbClr val="00A2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                                            </a:t>
              </a:r>
              <a:r>
                <a:rPr sz="1200" i="1" kern="0" spc="-15" dirty="0">
                  <a:solidFill>
                    <a:srgbClr val="EE220C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m</a:t>
              </a:r>
              <a:r>
                <a:rPr lang="el-GR" sz="1300" i="1" kern="0" spc="-15" baseline="-22037" dirty="0">
                  <a:solidFill>
                    <a:srgbClr val="EE220C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π</a:t>
              </a:r>
              <a:r>
                <a:rPr sz="800" i="1" kern="0" spc="-15" dirty="0">
                  <a:solidFill>
                    <a:srgbClr val="EE220C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 </a:t>
              </a:r>
              <a:r>
                <a:rPr sz="1200" kern="0" spc="-15" dirty="0">
                  <a:solidFill>
                    <a:srgbClr val="EE220C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= 900</a:t>
              </a:r>
              <a:r>
                <a:rPr sz="1200" kern="0" spc="80" dirty="0">
                  <a:solidFill>
                    <a:srgbClr val="EE220C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1200" kern="0" spc="-15" dirty="0">
                  <a:solidFill>
                    <a:srgbClr val="EE220C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MeV,</a:t>
              </a:r>
              <a:r>
                <a:rPr sz="1200" kern="0" spc="-20" dirty="0">
                  <a:solidFill>
                    <a:srgbClr val="EE220C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1200" i="1" kern="0" spc="-20" dirty="0">
                  <a:solidFill>
                    <a:srgbClr val="EE220C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L</a:t>
              </a:r>
              <a:r>
                <a:rPr sz="1200" i="1" kern="0" spc="100" dirty="0">
                  <a:solidFill>
                    <a:srgbClr val="EE220C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1200" kern="0" spc="-20" dirty="0">
                  <a:solidFill>
                    <a:srgbClr val="EE220C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=</a:t>
              </a:r>
              <a:r>
                <a:rPr sz="1200" kern="0" spc="35" dirty="0">
                  <a:solidFill>
                    <a:srgbClr val="EE220C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1200" kern="0" spc="-20" dirty="0">
                  <a:solidFill>
                    <a:srgbClr val="EE220C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2.5</a:t>
              </a:r>
              <a:r>
                <a:rPr sz="1200" kern="0" spc="95" dirty="0">
                  <a:solidFill>
                    <a:srgbClr val="EE220C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1200" kern="0" spc="-20" dirty="0">
                  <a:solidFill>
                    <a:srgbClr val="EE220C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fm</a:t>
              </a:r>
              <a:endParaRPr sz="1200" dirty="0">
                <a:latin typeface="Arial"/>
                <a:ea typeface="Arial"/>
                <a:cs typeface="Arial"/>
              </a:endParaRPr>
            </a:p>
          </p:txBody>
        </p:sp>
      </p:grpSp>
      <p:pic>
        <p:nvPicPr>
          <p:cNvPr id="586" name="picture 5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572785" y="806444"/>
            <a:ext cx="3732180" cy="2783938"/>
          </a:xfrm>
          <a:prstGeom prst="rect">
            <a:avLst/>
          </a:prstGeom>
        </p:spPr>
      </p:pic>
      <p:sp>
        <p:nvSpPr>
          <p:cNvPr id="2" name="textbox 596">
            <a:extLst>
              <a:ext uri="{FF2B5EF4-FFF2-40B4-BE49-F238E27FC236}">
                <a16:creationId xmlns:a16="http://schemas.microsoft.com/office/drawing/2014/main" id="{226AB5DF-71D8-161B-797A-A038A6F212C5}"/>
              </a:ext>
            </a:extLst>
          </p:cNvPr>
          <p:cNvSpPr/>
          <p:nvPr/>
        </p:nvSpPr>
        <p:spPr>
          <a:xfrm>
            <a:off x="810917" y="315445"/>
            <a:ext cx="10912793" cy="950913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61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6350" eaLnBrk="0">
              <a:lnSpc>
                <a:spcPct val="77000"/>
              </a:lnSpc>
            </a:pPr>
            <a:r>
              <a:rPr sz="4000" b="1" kern="0" spc="-105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Dibaryon PDF</a:t>
            </a:r>
            <a:r>
              <a:rPr lang="en-US" sz="4000" b="1" kern="0" spc="-105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 </a:t>
            </a:r>
            <a:r>
              <a:rPr sz="4000" b="1" kern="0" spc="-10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on the</a:t>
            </a:r>
            <a:r>
              <a:rPr sz="4000" b="1" kern="0" spc="155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 </a:t>
            </a:r>
            <a:r>
              <a:rPr sz="4000" b="1" kern="0" spc="-10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latt</a:t>
            </a:r>
            <a:r>
              <a:rPr sz="4000" b="1" kern="0" spc="-15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ice</a:t>
            </a:r>
            <a:endParaRPr sz="4000" dirty="0"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03055E7-CBA4-D614-76AF-B6D36860F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64" y="910264"/>
            <a:ext cx="3732181" cy="2680118"/>
          </a:xfrm>
          <a:prstGeom prst="rect">
            <a:avLst/>
          </a:prstGeom>
        </p:spPr>
      </p:pic>
      <p:sp>
        <p:nvSpPr>
          <p:cNvPr id="8" name="灯片编号占位符 2">
            <a:extLst>
              <a:ext uri="{FF2B5EF4-FFF2-40B4-BE49-F238E27FC236}">
                <a16:creationId xmlns:a16="http://schemas.microsoft.com/office/drawing/2014/main" id="{63F1F4B4-E555-1F55-CC21-C758DD1862F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4C1E9FD-EF62-4E50-B8BC-74B20B6A0F1F}" type="slidenum">
              <a:rPr lang="zh-CN" altLang="en-US" sz="1200" smtClean="0"/>
              <a:pPr algn="r"/>
              <a:t>17</a:t>
            </a:fld>
            <a:endParaRPr lang="zh-CN" altLang="en-US" sz="12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85FDC84-1AB3-A1FA-6E99-556C6BB3594C}"/>
              </a:ext>
            </a:extLst>
          </p:cNvPr>
          <p:cNvSpPr txBox="1"/>
          <p:nvPr/>
        </p:nvSpPr>
        <p:spPr>
          <a:xfrm>
            <a:off x="7373761" y="3014583"/>
            <a:ext cx="6086958" cy="640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eaLnBrk="0">
              <a:lnSpc>
                <a:spcPct val="111000"/>
              </a:lnSpc>
              <a:tabLst/>
            </a:pPr>
            <a:endParaRPr lang="de-DE" altLang="zh-CN" sz="1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6355"/>
              </a:lnSpc>
              <a:tabLst/>
            </a:pPr>
            <a:endParaRPr lang="de-DE" altLang="zh-CN" sz="1800" dirty="0">
              <a:latin typeface="Arial"/>
              <a:ea typeface="Arial"/>
              <a:cs typeface="Arial"/>
            </a:endParaRPr>
          </a:p>
          <a:p>
            <a:pPr marL="82550" algn="l" rtl="0" eaLnBrk="0">
              <a:lnSpc>
                <a:spcPct val="81000"/>
              </a:lnSpc>
              <a:tabLst/>
            </a:pPr>
            <a:r>
              <a:rPr lang="de-DE" altLang="zh-CN" sz="1800" kern="0" spc="-10" dirty="0">
                <a:solidFill>
                  <a:srgbClr val="5E5E5E">
                    <a:alpha val="100000"/>
                  </a:srgbClr>
                </a:solidFill>
                <a:latin typeface="Arial"/>
                <a:ea typeface="Arial"/>
                <a:cs typeface="Arial"/>
              </a:rPr>
              <a:t>C. Chen, et.al.</a:t>
            </a:r>
            <a:r>
              <a:rPr lang="de-DE" altLang="zh-CN" sz="1800" kern="0" spc="-20" dirty="0">
                <a:solidFill>
                  <a:srgbClr val="5E5E5E">
                    <a:alpha val="100000"/>
                  </a:srgbClr>
                </a:solidFill>
                <a:latin typeface="Arial"/>
                <a:ea typeface="Arial"/>
                <a:cs typeface="Arial"/>
              </a:rPr>
              <a:t>,LPC Phys.Rev.D 111.7 (2025) </a:t>
            </a:r>
            <a:endParaRPr lang="de-DE" altLang="zh-CN" sz="1800" dirty="0">
              <a:latin typeface="Arial"/>
              <a:ea typeface="Arial"/>
              <a:cs typeface="Arial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87008C4-16F0-47E7-6D7A-FDEAE3C98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471" y="1114996"/>
            <a:ext cx="4629035" cy="187798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picture 5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569470" y="1999321"/>
            <a:ext cx="3619894" cy="2337868"/>
          </a:xfrm>
          <a:prstGeom prst="rect">
            <a:avLst/>
          </a:prstGeom>
        </p:spPr>
      </p:pic>
      <p:sp>
        <p:nvSpPr>
          <p:cNvPr id="594" name="textbox 594"/>
          <p:cNvSpPr/>
          <p:nvPr/>
        </p:nvSpPr>
        <p:spPr>
          <a:xfrm>
            <a:off x="3895147" y="4685092"/>
            <a:ext cx="7294218" cy="138398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042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6350" eaLnBrk="0">
              <a:lnSpc>
                <a:spcPct val="81000"/>
              </a:lnSpc>
            </a:pPr>
            <a:r>
              <a:rPr sz="2000" kern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After</a:t>
            </a:r>
            <a:r>
              <a:rPr sz="20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we</a:t>
            </a:r>
            <a:r>
              <a:rPr sz="20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take</a:t>
            </a:r>
            <a:r>
              <a:rPr sz="20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20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ratio</a:t>
            </a:r>
            <a:r>
              <a:rPr sz="2000" kern="0" spc="205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400" i="1" kern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</a:t>
            </a:r>
            <a:r>
              <a:rPr sz="2600" i="1" kern="0" baseline="-23039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</a:t>
            </a:r>
            <a:r>
              <a:rPr sz="24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(2</a:t>
            </a:r>
            <a:r>
              <a:rPr sz="2400" i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x</a:t>
            </a:r>
            <a:r>
              <a:rPr sz="24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)/(2</a:t>
            </a:r>
            <a:r>
              <a:rPr sz="2400" i="1" kern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</a:t>
            </a:r>
            <a:r>
              <a:rPr sz="2600" i="1" kern="0" baseline="-23039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</a:t>
            </a:r>
            <a:r>
              <a:rPr sz="24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(</a:t>
            </a:r>
            <a:r>
              <a:rPr sz="2400" i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x</a:t>
            </a:r>
            <a:r>
              <a:rPr sz="24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)</a:t>
            </a:r>
            <a:r>
              <a:rPr sz="2400" kern="0" spc="5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)</a:t>
            </a:r>
            <a:r>
              <a:rPr sz="2000" kern="0" spc="5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:</a:t>
            </a:r>
            <a:endParaRPr sz="2000" dirty="0">
              <a:latin typeface="Arial"/>
              <a:ea typeface="Arial"/>
              <a:cs typeface="Arial"/>
            </a:endParaRPr>
          </a:p>
          <a:p>
            <a:pPr marL="20955" eaLnBrk="0">
              <a:lnSpc>
                <a:spcPct val="84000"/>
              </a:lnSpc>
              <a:spcBef>
                <a:spcPts val="690"/>
              </a:spcBef>
            </a:pPr>
            <a:r>
              <a:rPr sz="20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• Deviation from</a:t>
            </a:r>
            <a:r>
              <a:rPr sz="2000" kern="0" spc="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</a:t>
            </a:r>
            <a:r>
              <a:rPr sz="2000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 still tiny with </a:t>
            </a:r>
            <a:r>
              <a:rPr sz="2400" i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</a:t>
            </a:r>
            <a:r>
              <a:rPr lang="el-GR" sz="2600" i="1" kern="0" spc="-10" baseline="-23039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π</a:t>
            </a:r>
            <a:r>
              <a:rPr sz="1650" i="1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400" kern="0" spc="-15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~ 900</a:t>
            </a:r>
            <a:r>
              <a:rPr sz="2400" kern="0" spc="165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400" kern="0" spc="-15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MeV</a:t>
            </a:r>
            <a:r>
              <a:rPr sz="2000" kern="0" spc="-15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;</a:t>
            </a:r>
            <a:endParaRPr lang="en-US" sz="2000" dirty="0">
              <a:latin typeface="Arial"/>
              <a:ea typeface="Arial"/>
              <a:cs typeface="Arial"/>
            </a:endParaRPr>
          </a:p>
          <a:p>
            <a:pPr marL="20955" eaLnBrk="0">
              <a:lnSpc>
                <a:spcPct val="84000"/>
              </a:lnSpc>
              <a:spcBef>
                <a:spcPts val="690"/>
              </a:spcBef>
            </a:pPr>
            <a:r>
              <a:rPr lang="en-US" sz="20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• </a:t>
            </a:r>
            <a:r>
              <a:rPr lang="en-US" altLang="zh-CN" sz="20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It becomes</a:t>
            </a:r>
            <a:r>
              <a:rPr lang="zh-CN" altLang="en-US" sz="20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larger at </a:t>
            </a:r>
            <a:r>
              <a:rPr lang="en-US" sz="2400" i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</a:t>
            </a:r>
            <a:r>
              <a:rPr lang="en-US" sz="2600" i="1" kern="0" spc="-20" baseline="-240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π</a:t>
            </a:r>
            <a:r>
              <a:rPr lang="en-US" sz="1650" i="1" kern="0" spc="275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~ 290</a:t>
            </a:r>
            <a:r>
              <a:rPr lang="en-US" sz="2400" kern="0" spc="165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MeV </a:t>
            </a:r>
            <a:r>
              <a:rPr lang="en-US" sz="20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with</a:t>
            </a:r>
            <a:r>
              <a:rPr lang="en-US" sz="2000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large</a:t>
            </a:r>
            <a:r>
              <a:rPr lang="en-US" sz="2000" kern="0" spc="125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unc</a:t>
            </a:r>
            <a:r>
              <a:rPr lang="en-US" sz="2000" kern="0" spc="-25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ertainty,</a:t>
            </a:r>
            <a:endParaRPr lang="en-US" sz="2000" dirty="0">
              <a:latin typeface="Arial"/>
              <a:ea typeface="Arial"/>
              <a:cs typeface="Arial"/>
            </a:endParaRPr>
          </a:p>
          <a:p>
            <a:pPr marL="159385" eaLnBrk="0">
              <a:lnSpc>
                <a:spcPts val="2481"/>
              </a:lnSpc>
            </a:pPr>
            <a:r>
              <a:rPr sz="2000" kern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2000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show</a:t>
            </a:r>
            <a:r>
              <a:rPr lang="en-US" sz="2000" kern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</a:t>
            </a:r>
            <a:r>
              <a:rPr sz="2000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similar</a:t>
            </a:r>
            <a:r>
              <a:rPr sz="2000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tendency</a:t>
            </a:r>
            <a:r>
              <a:rPr sz="2000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as</a:t>
            </a:r>
            <a:r>
              <a:rPr sz="2000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that</a:t>
            </a:r>
            <a:r>
              <a:rPr sz="2000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2000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2000" kern="0" spc="75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experiment</a:t>
            </a:r>
            <a:r>
              <a:rPr sz="2000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.</a:t>
            </a:r>
            <a:endParaRPr sz="2000" dirty="0">
              <a:latin typeface="Arial"/>
              <a:ea typeface="Arial"/>
              <a:cs typeface="Arial"/>
            </a:endParaRPr>
          </a:p>
        </p:txBody>
      </p:sp>
      <p:sp>
        <p:nvSpPr>
          <p:cNvPr id="596" name="textbox 596"/>
          <p:cNvSpPr/>
          <p:nvPr/>
        </p:nvSpPr>
        <p:spPr>
          <a:xfrm>
            <a:off x="659543" y="694689"/>
            <a:ext cx="10912793" cy="950913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61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6350" eaLnBrk="0">
              <a:lnSpc>
                <a:spcPct val="77000"/>
              </a:lnSpc>
            </a:pPr>
            <a:r>
              <a:rPr sz="4000" b="1" kern="0" spc="-105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Dibaryon PDF</a:t>
            </a:r>
            <a:r>
              <a:rPr lang="en-US" sz="4000" b="1" kern="0" spc="-105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 </a:t>
            </a:r>
            <a:r>
              <a:rPr sz="4000" b="1" kern="0" spc="-10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on the</a:t>
            </a:r>
            <a:r>
              <a:rPr sz="4000" b="1" kern="0" spc="155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 </a:t>
            </a:r>
            <a:r>
              <a:rPr sz="4000" b="1" kern="0" spc="-10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latt</a:t>
            </a:r>
            <a:r>
              <a:rPr sz="4000" b="1" kern="0" spc="-15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ice</a:t>
            </a:r>
            <a:endParaRPr sz="4000" dirty="0"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598" name="picture 5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5627" y="1819502"/>
            <a:ext cx="3276876" cy="2465689"/>
          </a:xfrm>
          <a:prstGeom prst="rect">
            <a:avLst/>
          </a:prstGeom>
        </p:spPr>
      </p:pic>
      <p:pic>
        <p:nvPicPr>
          <p:cNvPr id="600" name="picture 6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3561008" y="1916859"/>
            <a:ext cx="3276876" cy="2427316"/>
          </a:xfrm>
          <a:prstGeom prst="rect">
            <a:avLst/>
          </a:prstGeom>
        </p:spPr>
      </p:pic>
      <p:pic>
        <p:nvPicPr>
          <p:cNvPr id="602" name="picture 6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5627" y="4546786"/>
            <a:ext cx="3276876" cy="2311214"/>
          </a:xfrm>
          <a:prstGeom prst="rect">
            <a:avLst/>
          </a:prstGeom>
        </p:spPr>
      </p:pic>
      <p:sp>
        <p:nvSpPr>
          <p:cNvPr id="606" name="textbox 606"/>
          <p:cNvSpPr/>
          <p:nvPr/>
        </p:nvSpPr>
        <p:spPr>
          <a:xfrm>
            <a:off x="3699585" y="1480917"/>
            <a:ext cx="3117564" cy="55049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243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6350" eaLnBrk="0">
              <a:lnSpc>
                <a:spcPct val="87000"/>
              </a:lnSpc>
            </a:pPr>
            <a:r>
              <a:rPr sz="2000" i="1" kern="0" spc="-20" dirty="0">
                <a:solidFill>
                  <a:srgbClr val="EE220C">
                    <a:alpha val="100000"/>
                  </a:srgbClr>
                </a:solidFill>
                <a:latin typeface="Arial"/>
                <a:ea typeface="Arial"/>
                <a:cs typeface="Arial"/>
              </a:rPr>
              <a:t>m</a:t>
            </a:r>
            <a:r>
              <a:rPr lang="el-GR" altLang="zh-CN" sz="2000" i="1" kern="0" spc="-20" baseline="-22037" dirty="0">
                <a:solidFill>
                  <a:srgbClr val="EE220C">
                    <a:alpha val="100000"/>
                  </a:srgbClr>
                </a:solidFill>
                <a:latin typeface="新宋体" panose="02010609030101010101" pitchFamily="49" charset="-122"/>
                <a:ea typeface="新宋体" panose="02010609030101010101" pitchFamily="49" charset="-122"/>
                <a:cs typeface="Arial"/>
              </a:rPr>
              <a:t>π</a:t>
            </a:r>
            <a:r>
              <a:rPr sz="2000" i="1" kern="0" spc="185" dirty="0">
                <a:solidFill>
                  <a:srgbClr val="EE220C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spc="-20" dirty="0">
                <a:solidFill>
                  <a:srgbClr val="EE220C">
                    <a:alpha val="100000"/>
                  </a:srgbClr>
                </a:solidFill>
                <a:latin typeface="Arial"/>
                <a:ea typeface="Arial"/>
                <a:cs typeface="Arial"/>
              </a:rPr>
              <a:t>= 900</a:t>
            </a:r>
            <a:r>
              <a:rPr sz="2000" kern="0" spc="80" dirty="0">
                <a:solidFill>
                  <a:srgbClr val="EE220C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spc="-20" dirty="0">
                <a:solidFill>
                  <a:srgbClr val="EE220C">
                    <a:alpha val="100000"/>
                  </a:srgbClr>
                </a:solidFill>
                <a:latin typeface="Arial"/>
                <a:ea typeface="Arial"/>
                <a:cs typeface="Arial"/>
              </a:rPr>
              <a:t>MeV,</a:t>
            </a:r>
            <a:r>
              <a:rPr sz="2000" kern="0" spc="60" dirty="0">
                <a:solidFill>
                  <a:srgbClr val="EE220C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i="1" kern="0" spc="-20" dirty="0">
                <a:solidFill>
                  <a:srgbClr val="EE220C">
                    <a:alpha val="100000"/>
                  </a:srgbClr>
                </a:solidFill>
                <a:latin typeface="Arial"/>
                <a:ea typeface="Arial"/>
                <a:cs typeface="Arial"/>
              </a:rPr>
              <a:t>L</a:t>
            </a:r>
            <a:r>
              <a:rPr sz="2000" i="1" kern="0" spc="100" dirty="0">
                <a:solidFill>
                  <a:srgbClr val="EE220C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spc="-20" dirty="0">
                <a:solidFill>
                  <a:srgbClr val="EE220C">
                    <a:alpha val="100000"/>
                  </a:srgbClr>
                </a:solidFill>
                <a:latin typeface="Arial"/>
                <a:ea typeface="Arial"/>
                <a:cs typeface="Arial"/>
              </a:rPr>
              <a:t>= 2.5</a:t>
            </a:r>
            <a:r>
              <a:rPr sz="2000" kern="0" spc="95" dirty="0">
                <a:solidFill>
                  <a:srgbClr val="EE220C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spc="-20" dirty="0">
                <a:solidFill>
                  <a:srgbClr val="EE220C">
                    <a:alpha val="100000"/>
                  </a:srgbClr>
                </a:solidFill>
                <a:latin typeface="Arial"/>
                <a:ea typeface="Arial"/>
                <a:cs typeface="Arial"/>
              </a:rPr>
              <a:t>fm</a:t>
            </a:r>
            <a:endParaRPr sz="2000" dirty="0">
              <a:latin typeface="Arial"/>
              <a:ea typeface="Arial"/>
              <a:cs typeface="Arial"/>
            </a:endParaRPr>
          </a:p>
        </p:txBody>
      </p:sp>
      <p:sp>
        <p:nvSpPr>
          <p:cNvPr id="608" name="textbox 608"/>
          <p:cNvSpPr/>
          <p:nvPr/>
        </p:nvSpPr>
        <p:spPr>
          <a:xfrm>
            <a:off x="1002636" y="4337189"/>
            <a:ext cx="2321155" cy="12190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243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6350" eaLnBrk="0">
              <a:lnSpc>
                <a:spcPct val="87000"/>
              </a:lnSpc>
            </a:pPr>
            <a:r>
              <a:rPr sz="1200" i="1" kern="0" spc="-20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m</a:t>
            </a:r>
            <a:r>
              <a:rPr lang="el-GR" sz="1300" i="1" kern="0" spc="-20" baseline="-22037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π</a:t>
            </a:r>
            <a:r>
              <a:rPr sz="800" i="1" kern="0" spc="185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200" kern="0" spc="-20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= 290</a:t>
            </a:r>
            <a:r>
              <a:rPr sz="1200" kern="0" spc="80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200" kern="0" spc="-20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MeV,</a:t>
            </a:r>
            <a:r>
              <a:rPr sz="1200" kern="0" spc="60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200" i="1" kern="0" spc="-20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L</a:t>
            </a:r>
            <a:r>
              <a:rPr sz="1200" i="1" kern="0" spc="100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200" kern="0" spc="-20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= 2.5</a:t>
            </a:r>
            <a:r>
              <a:rPr sz="1200" kern="0" spc="95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200" kern="0" spc="-20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fm</a:t>
            </a:r>
            <a:endParaRPr sz="1200" dirty="0">
              <a:latin typeface="Arial"/>
              <a:ea typeface="Arial"/>
              <a:cs typeface="Arial"/>
            </a:endParaRPr>
          </a:p>
        </p:txBody>
      </p:sp>
      <p:sp>
        <p:nvSpPr>
          <p:cNvPr id="610" name="textbox 610"/>
          <p:cNvSpPr/>
          <p:nvPr/>
        </p:nvSpPr>
        <p:spPr>
          <a:xfrm>
            <a:off x="143640" y="1517707"/>
            <a:ext cx="3180151" cy="49959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43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6350" eaLnBrk="0">
              <a:lnSpc>
                <a:spcPct val="87000"/>
              </a:lnSpc>
            </a:pPr>
            <a:r>
              <a:rPr sz="2000" i="1" kern="0" spc="-20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m</a:t>
            </a:r>
            <a:r>
              <a:rPr lang="el-GR" sz="2000" i="1" kern="0" spc="-20" baseline="-22037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π</a:t>
            </a:r>
            <a:r>
              <a:rPr sz="2000" i="1" kern="0" spc="155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spc="-20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= 290</a:t>
            </a:r>
            <a:r>
              <a:rPr sz="2000" kern="0" spc="80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spc="-20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MeV</a:t>
            </a:r>
            <a:r>
              <a:rPr sz="2000" kern="0" spc="-25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,</a:t>
            </a:r>
            <a:r>
              <a:rPr sz="2000" kern="0" spc="60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i="1" kern="0" spc="-25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L</a:t>
            </a:r>
            <a:r>
              <a:rPr sz="2000" i="1" kern="0" spc="100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spc="-25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=</a:t>
            </a:r>
            <a:r>
              <a:rPr sz="2000" kern="0" spc="50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spc="-25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3.3</a:t>
            </a:r>
            <a:r>
              <a:rPr sz="2000" kern="0" spc="95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000" kern="0" spc="-25" dirty="0">
                <a:solidFill>
                  <a:srgbClr val="00A2FF">
                    <a:alpha val="100000"/>
                  </a:srgbClr>
                </a:solidFill>
                <a:latin typeface="Arial"/>
                <a:ea typeface="Arial"/>
                <a:cs typeface="Arial"/>
              </a:rPr>
              <a:t>fm</a:t>
            </a:r>
            <a:endParaRPr sz="2000" dirty="0">
              <a:latin typeface="Arial"/>
              <a:ea typeface="Arial"/>
              <a:cs typeface="Arial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BDDD39D-8CD3-D868-A7A8-DF0A6966D74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4C1E9FD-EF62-4E50-B8BC-74B20B6A0F1F}" type="slidenum">
              <a:rPr lang="zh-CN" altLang="en-US" sz="1200" smtClean="0"/>
              <a:pPr algn="r"/>
              <a:t>18</a:t>
            </a:fld>
            <a:endParaRPr lang="zh-CN" altLang="en-US" sz="12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BFE7082-6B04-2B8D-1263-4E04AA2A7784}"/>
              </a:ext>
            </a:extLst>
          </p:cNvPr>
          <p:cNvSpPr txBox="1"/>
          <p:nvPr/>
        </p:nvSpPr>
        <p:spPr>
          <a:xfrm>
            <a:off x="3895147" y="6163311"/>
            <a:ext cx="5164366" cy="640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eaLnBrk="0">
              <a:lnSpc>
                <a:spcPct val="111000"/>
              </a:lnSpc>
              <a:tabLst/>
            </a:pPr>
            <a:endParaRPr lang="de-DE" altLang="zh-CN" sz="1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6355"/>
              </a:lnSpc>
              <a:tabLst/>
            </a:pPr>
            <a:endParaRPr lang="de-DE" altLang="zh-CN" sz="1800" dirty="0">
              <a:latin typeface="Arial"/>
              <a:ea typeface="Arial"/>
              <a:cs typeface="Arial"/>
            </a:endParaRPr>
          </a:p>
          <a:p>
            <a:pPr marL="82550" algn="l" rtl="0" eaLnBrk="0">
              <a:lnSpc>
                <a:spcPct val="81000"/>
              </a:lnSpc>
              <a:tabLst/>
            </a:pPr>
            <a:r>
              <a:rPr lang="de-DE" altLang="zh-CN" sz="1800" kern="0" spc="-10" dirty="0">
                <a:solidFill>
                  <a:srgbClr val="5E5E5E">
                    <a:alpha val="100000"/>
                  </a:srgbClr>
                </a:solidFill>
                <a:latin typeface="Arial"/>
                <a:ea typeface="Arial"/>
                <a:cs typeface="Arial"/>
              </a:rPr>
              <a:t>C. Chen, et.al.</a:t>
            </a:r>
            <a:r>
              <a:rPr lang="de-DE" altLang="zh-CN" sz="1800" kern="0" spc="-20" dirty="0">
                <a:solidFill>
                  <a:srgbClr val="5E5E5E">
                    <a:alpha val="100000"/>
                  </a:srgbClr>
                </a:solidFill>
                <a:latin typeface="Arial"/>
                <a:ea typeface="Arial"/>
                <a:cs typeface="Arial"/>
              </a:rPr>
              <a:t>,LPC Phys.Rev.D 111.7 (2025) </a:t>
            </a:r>
            <a:endParaRPr lang="de-DE" altLang="zh-CN" sz="18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0076738-9178-2391-7B58-CF21F05799EE}"/>
              </a:ext>
            </a:extLst>
          </p:cNvPr>
          <p:cNvSpPr txBox="1"/>
          <p:nvPr/>
        </p:nvSpPr>
        <p:spPr>
          <a:xfrm>
            <a:off x="546652" y="288235"/>
            <a:ext cx="23887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/>
              <a:t>Summary</a:t>
            </a:r>
            <a:endParaRPr lang="zh-CN" altLang="en-US" sz="40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4DE411B-11AA-F505-E2CC-102A600E50BD}"/>
              </a:ext>
            </a:extLst>
          </p:cNvPr>
          <p:cNvSpPr txBox="1"/>
          <p:nvPr/>
        </p:nvSpPr>
        <p:spPr>
          <a:xfrm>
            <a:off x="795203" y="1326257"/>
            <a:ext cx="9978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We have completed many works on the lattice calculation of PDFs.</a:t>
            </a:r>
            <a:endParaRPr lang="zh-CN" altLang="en-US" sz="24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EC8429D-F9DE-21B0-3B5F-C265CE26011F}"/>
              </a:ext>
            </a:extLst>
          </p:cNvPr>
          <p:cNvSpPr txBox="1"/>
          <p:nvPr/>
        </p:nvSpPr>
        <p:spPr>
          <a:xfrm>
            <a:off x="795203" y="4288669"/>
            <a:ext cx="9978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However, a lot of much more difficult works need to do, like sea quark PDF, TMD, GPD and so on.  </a:t>
            </a:r>
            <a:endParaRPr lang="zh-CN" altLang="en-US" sz="24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0D009C3-CB1B-B332-C4F3-17CB254D2CF1}"/>
              </a:ext>
            </a:extLst>
          </p:cNvPr>
          <p:cNvSpPr txBox="1"/>
          <p:nvPr/>
        </p:nvSpPr>
        <p:spPr>
          <a:xfrm>
            <a:off x="795203" y="5211785"/>
            <a:ext cx="986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Applying lattice PDFs into phenomenology, it is still a long way to go. </a:t>
            </a:r>
            <a:endParaRPr lang="zh-CN" altLang="en-US" sz="24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F6BDC3F-2852-850F-0D33-27D7C9C8C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758" y="2052406"/>
            <a:ext cx="5597990" cy="223626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D4BC114-27D6-5FF8-A9FD-7183EEF5C570}"/>
              </a:ext>
            </a:extLst>
          </p:cNvPr>
          <p:cNvSpPr txBox="1"/>
          <p:nvPr/>
        </p:nvSpPr>
        <p:spPr>
          <a:xfrm>
            <a:off x="5784354" y="2975522"/>
            <a:ext cx="936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</a:rPr>
              <a:t>LPC 2020</a:t>
            </a:r>
            <a:endParaRPr lang="zh-CN" altLang="en-US" sz="1400" b="1" dirty="0">
              <a:solidFill>
                <a:srgbClr val="C00000"/>
              </a:solidFill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5110BD8D-77D0-BDAB-FAC3-E7CE7217C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1615" y="2093213"/>
            <a:ext cx="409681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/>
              <a:t>• </a:t>
            </a:r>
            <a:r>
              <a:rPr lang="en-US" altLang="zh-CN" sz="2000" dirty="0"/>
              <a:t>Improved operator definition;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dirty="0"/>
              <a:t>• Improved renormalization;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dirty="0"/>
              <a:t>• higher loop matching;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dirty="0"/>
              <a:t>•  Better systematic and statistical error control</a:t>
            </a:r>
            <a:endParaRPr lang="zh-CN" altLang="en-US" sz="2000" dirty="0"/>
          </a:p>
        </p:txBody>
      </p:sp>
      <p:sp>
        <p:nvSpPr>
          <p:cNvPr id="10" name="灯片编号占位符 2">
            <a:extLst>
              <a:ext uri="{FF2B5EF4-FFF2-40B4-BE49-F238E27FC236}">
                <a16:creationId xmlns:a16="http://schemas.microsoft.com/office/drawing/2014/main" id="{07861027-C590-6D47-84C4-DC78E27A2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8469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5262A2-21C3-C379-D752-4521FD85D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Outline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1DA839-B658-E487-330F-87BE2EB69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017" y="1885260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Background</a:t>
            </a:r>
          </a:p>
          <a:p>
            <a:endParaRPr lang="en-US" altLang="zh-CN" sz="3600" dirty="0"/>
          </a:p>
          <a:p>
            <a:r>
              <a:rPr lang="en-US" altLang="zh-CN" sz="3600" dirty="0"/>
              <a:t>Results from Lattice Parton collaboration (LPC)</a:t>
            </a:r>
          </a:p>
          <a:p>
            <a:endParaRPr lang="en-US" altLang="zh-CN" sz="3600" dirty="0"/>
          </a:p>
          <a:p>
            <a:r>
              <a:rPr lang="en-US" altLang="zh-CN" sz="3600" dirty="0"/>
              <a:t>summary</a:t>
            </a:r>
            <a:endParaRPr lang="zh-CN" altLang="en-US" sz="3600" dirty="0"/>
          </a:p>
        </p:txBody>
      </p:sp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56F4EDFE-7618-83E4-2D13-5F71D931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3366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>
            <a:extLst>
              <a:ext uri="{FF2B5EF4-FFF2-40B4-BE49-F238E27FC236}">
                <a16:creationId xmlns:a16="http://schemas.microsoft.com/office/drawing/2014/main" id="{6B65A522-0702-4B86-8556-7E5F5F89D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114301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Picture of </a:t>
            </a:r>
            <a:r>
              <a:rPr lang="en-US" altLang="zh-CN" sz="3200" kern="0" dirty="0" err="1">
                <a:solidFill>
                  <a:srgbClr val="FF0000"/>
                </a:solidFill>
                <a:latin typeface="Arial"/>
                <a:ea typeface="宋体"/>
                <a:cs typeface="+mj-cs"/>
              </a:rPr>
              <a:t>Qausi</a:t>
            </a: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-PDF on Lattice</a:t>
            </a:r>
          </a:p>
        </p:txBody>
      </p:sp>
      <p:grpSp>
        <p:nvGrpSpPr>
          <p:cNvPr id="45059" name="组合 47">
            <a:extLst>
              <a:ext uri="{FF2B5EF4-FFF2-40B4-BE49-F238E27FC236}">
                <a16:creationId xmlns:a16="http://schemas.microsoft.com/office/drawing/2014/main" id="{4046990E-4E62-4350-A51E-AB7048B96CFF}"/>
              </a:ext>
            </a:extLst>
          </p:cNvPr>
          <p:cNvGrpSpPr>
            <a:grpSpLocks/>
          </p:cNvGrpSpPr>
          <p:nvPr/>
        </p:nvGrpSpPr>
        <p:grpSpPr bwMode="auto">
          <a:xfrm>
            <a:off x="1989138" y="1198563"/>
            <a:ext cx="8126412" cy="3014662"/>
            <a:chOff x="1583468" y="2199428"/>
            <a:chExt cx="5551551" cy="2624006"/>
          </a:xfrm>
        </p:grpSpPr>
        <p:grpSp>
          <p:nvGrpSpPr>
            <p:cNvPr id="45091" name="组合 27">
              <a:extLst>
                <a:ext uri="{FF2B5EF4-FFF2-40B4-BE49-F238E27FC236}">
                  <a16:creationId xmlns:a16="http://schemas.microsoft.com/office/drawing/2014/main" id="{F6B55C1B-2F77-4EE9-BB9C-526075B1F0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3468" y="2204864"/>
              <a:ext cx="5310833" cy="2596546"/>
              <a:chOff x="503348" y="2128598"/>
              <a:chExt cx="5310833" cy="2596546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F94C6155-F461-4335-93B3-35EEFE249CD6}"/>
                  </a:ext>
                </a:extLst>
              </p:cNvPr>
              <p:cNvSpPr/>
              <p:nvPr/>
            </p:nvSpPr>
            <p:spPr>
              <a:xfrm>
                <a:off x="503348" y="3068302"/>
                <a:ext cx="481518" cy="165675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u</a:t>
                </a:r>
              </a:p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u</a:t>
                </a:r>
              </a:p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d</a:t>
                </a:r>
              </a:p>
              <a:p>
                <a:pPr algn="ctr">
                  <a:defRPr/>
                </a:pPr>
                <a:endParaRPr lang="zh-CN" altLang="en-US" dirty="0"/>
              </a:p>
            </p:txBody>
          </p:sp>
          <p:sp>
            <p:nvSpPr>
              <p:cNvPr id="3" name="弧形 2">
                <a:extLst>
                  <a:ext uri="{FF2B5EF4-FFF2-40B4-BE49-F238E27FC236}">
                    <a16:creationId xmlns:a16="http://schemas.microsoft.com/office/drawing/2014/main" id="{C5CEADD3-23C7-4A3B-A8E7-014754E58DEB}"/>
                  </a:ext>
                </a:extLst>
              </p:cNvPr>
              <p:cNvSpPr/>
              <p:nvPr/>
            </p:nvSpPr>
            <p:spPr>
              <a:xfrm>
                <a:off x="760374" y="2128689"/>
                <a:ext cx="4880246" cy="2089256"/>
              </a:xfrm>
              <a:prstGeom prst="arc">
                <a:avLst>
                  <a:gd name="adj1" fmla="val 10839120"/>
                  <a:gd name="adj2" fmla="val 16481186"/>
                </a:avLst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cxnSp>
            <p:nvCxnSpPr>
              <p:cNvPr id="5" name="直接连接符 4">
                <a:extLst>
                  <a:ext uri="{FF2B5EF4-FFF2-40B4-BE49-F238E27FC236}">
                    <a16:creationId xmlns:a16="http://schemas.microsoft.com/office/drawing/2014/main" id="{F6FD766C-B507-4072-AD65-FA0AC6362FD6}"/>
                  </a:ext>
                </a:extLst>
              </p:cNvPr>
              <p:cNvCxnSpPr>
                <a:cxnSpLocks/>
                <a:stCxn id="2" idx="6"/>
              </p:cNvCxnSpPr>
              <p:nvPr/>
            </p:nvCxnSpPr>
            <p:spPr>
              <a:xfrm>
                <a:off x="984866" y="3897372"/>
                <a:ext cx="4634065" cy="22109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4D9A8EE7-CFB5-4778-BC77-6E260B7EF4D5}"/>
                  </a:ext>
                </a:extLst>
              </p:cNvPr>
              <p:cNvSpPr/>
              <p:nvPr/>
            </p:nvSpPr>
            <p:spPr>
              <a:xfrm>
                <a:off x="3262314" y="2128689"/>
                <a:ext cx="65070" cy="93546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9EF3B6C6-91C3-41C4-9F70-DFAD0F4F8014}"/>
                  </a:ext>
                </a:extLst>
              </p:cNvPr>
              <p:cNvCxnSpPr>
                <a:cxnSpLocks/>
                <a:stCxn id="9" idx="2"/>
                <a:endCxn id="41" idx="0"/>
              </p:cNvCxnSpPr>
              <p:nvPr/>
            </p:nvCxnSpPr>
            <p:spPr>
              <a:xfrm>
                <a:off x="3294849" y="3064156"/>
                <a:ext cx="2519291" cy="26254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1A6244FC-2D4F-44E3-A4DE-B05570BCE892}"/>
                </a:ext>
              </a:extLst>
            </p:cNvPr>
            <p:cNvCxnSpPr>
              <a:cxnSpLocks/>
              <a:stCxn id="2" idx="4"/>
              <a:endCxn id="41" idx="4"/>
            </p:cNvCxnSpPr>
            <p:nvPr/>
          </p:nvCxnSpPr>
          <p:spPr>
            <a:xfrm>
              <a:off x="1824227" y="4801325"/>
              <a:ext cx="5070033" cy="22109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5093" name="文本框 33">
              <a:extLst>
                <a:ext uri="{FF2B5EF4-FFF2-40B4-BE49-F238E27FC236}">
                  <a16:creationId xmlns:a16="http://schemas.microsoft.com/office/drawing/2014/main" id="{6172336C-1DBB-4C3A-8901-6F0344269B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5764" y="2199428"/>
              <a:ext cx="1836404" cy="401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/>
                <a:t>Propagate</a:t>
              </a:r>
              <a:r>
                <a:rPr lang="en-US" altLang="zh-CN" sz="2400"/>
                <a:t> </a:t>
              </a:r>
              <a:endParaRPr lang="zh-CN" altLang="en-US" sz="2400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6EC63C10-C411-473B-A8E1-E7D0C69E0F70}"/>
                </a:ext>
              </a:extLst>
            </p:cNvPr>
            <p:cNvSpPr/>
            <p:nvPr/>
          </p:nvSpPr>
          <p:spPr>
            <a:xfrm>
              <a:off x="6653501" y="3166676"/>
              <a:ext cx="481518" cy="16567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u</a:t>
              </a:r>
            </a:p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u</a:t>
              </a:r>
            </a:p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d</a:t>
              </a:r>
            </a:p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45095" name="文本框 42">
              <a:extLst>
                <a:ext uri="{FF2B5EF4-FFF2-40B4-BE49-F238E27FC236}">
                  <a16:creationId xmlns:a16="http://schemas.microsoft.com/office/drawing/2014/main" id="{A6E460CC-8D72-40C4-814E-5D83FDF531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2357" y="2384133"/>
              <a:ext cx="933671" cy="562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/>
                <a:t>Z-direction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/>
                <a:t>gauge link</a:t>
              </a:r>
              <a:endParaRPr lang="zh-CN" altLang="en-US" sz="1800"/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AF17ACDE-DBFE-44B3-93DF-264727D8E2B2}"/>
              </a:ext>
            </a:extLst>
          </p:cNvPr>
          <p:cNvGrpSpPr>
            <a:grpSpLocks/>
          </p:cNvGrpSpPr>
          <p:nvPr/>
        </p:nvGrpSpPr>
        <p:grpSpPr bwMode="auto">
          <a:xfrm>
            <a:off x="2822576" y="879475"/>
            <a:ext cx="2519363" cy="3543300"/>
            <a:chOff x="1381660" y="902863"/>
            <a:chExt cx="1996063" cy="3831320"/>
          </a:xfrm>
        </p:grpSpPr>
        <p:grpSp>
          <p:nvGrpSpPr>
            <p:cNvPr id="45086" name="组合 76">
              <a:extLst>
                <a:ext uri="{FF2B5EF4-FFF2-40B4-BE49-F238E27FC236}">
                  <a16:creationId xmlns:a16="http://schemas.microsoft.com/office/drawing/2014/main" id="{07FF4756-9482-4D90-9D82-C08B8EB99D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1660" y="902863"/>
              <a:ext cx="1996063" cy="3831320"/>
              <a:chOff x="1381494" y="1139793"/>
              <a:chExt cx="1996063" cy="4301246"/>
            </a:xfrm>
          </p:grpSpPr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082F4D0C-A47B-4CD8-A9E5-D411680410E7}"/>
                  </a:ext>
                </a:extLst>
              </p:cNvPr>
              <p:cNvSpPr/>
              <p:nvPr/>
            </p:nvSpPr>
            <p:spPr>
              <a:xfrm>
                <a:off x="1687130" y="1438491"/>
                <a:ext cx="1270336" cy="3769371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左中括号 74">
                <a:extLst>
                  <a:ext uri="{FF2B5EF4-FFF2-40B4-BE49-F238E27FC236}">
                    <a16:creationId xmlns:a16="http://schemas.microsoft.com/office/drawing/2014/main" id="{D326FF2D-ED7C-4B71-8CC5-9BC71E88204A}"/>
                  </a:ext>
                </a:extLst>
              </p:cNvPr>
              <p:cNvSpPr/>
              <p:nvPr/>
            </p:nvSpPr>
            <p:spPr>
              <a:xfrm>
                <a:off x="2980105" y="1186043"/>
                <a:ext cx="397452" cy="4254996"/>
              </a:xfrm>
              <a:prstGeom prst="lef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sp>
            <p:nvSpPr>
              <p:cNvPr id="76" name="右中括号 75">
                <a:extLst>
                  <a:ext uri="{FF2B5EF4-FFF2-40B4-BE49-F238E27FC236}">
                    <a16:creationId xmlns:a16="http://schemas.microsoft.com/office/drawing/2014/main" id="{93A82CDC-812C-42D4-AE87-5F162A5E8733}"/>
                  </a:ext>
                </a:extLst>
              </p:cNvPr>
              <p:cNvSpPr/>
              <p:nvPr/>
            </p:nvSpPr>
            <p:spPr>
              <a:xfrm>
                <a:off x="1381494" y="1139793"/>
                <a:ext cx="342110" cy="4254996"/>
              </a:xfrm>
              <a:prstGeom prst="righ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BEFFA618-564A-498B-9C0E-55E83F474D21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770216" y="2542871"/>
              <a:ext cx="1173614" cy="509899"/>
            </a:xfrm>
            <a:prstGeom prst="rect">
              <a:avLst/>
            </a:prstGeom>
            <a:blipFill>
              <a:blip r:embed="rId2"/>
              <a:stretch>
                <a:fillRect l="-39344" t="-137662" r="-15164" b="-200000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zh-CN" altLang="en-US">
                  <a:noFill/>
                </a:rPr>
                <a:t> </a:t>
              </a:r>
            </a:p>
          </p:txBody>
        </p:sp>
      </p:grpSp>
      <p:sp>
        <p:nvSpPr>
          <p:cNvPr id="131" name="文本框 130">
            <a:extLst>
              <a:ext uri="{FF2B5EF4-FFF2-40B4-BE49-F238E27FC236}">
                <a16:creationId xmlns:a16="http://schemas.microsoft.com/office/drawing/2014/main" id="{248BB6ED-3D98-424A-866F-B7BEE35E3B8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65303" y="1703261"/>
            <a:ext cx="328680" cy="369332"/>
          </a:xfrm>
          <a:prstGeom prst="rect">
            <a:avLst/>
          </a:prstGeom>
          <a:blipFill>
            <a:blip r:embed="rId3"/>
            <a:stretch>
              <a:fillRect l="-16667" b="-13115"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DFFCACF7-5CCE-4270-A6C4-D2DB4C183538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39845" y="947753"/>
            <a:ext cx="335989" cy="369332"/>
          </a:xfrm>
          <a:prstGeom prst="rect">
            <a:avLst/>
          </a:prstGeom>
          <a:blipFill>
            <a:blip r:embed="rId4"/>
            <a:stretch>
              <a:fillRect l="-14545" b="-13115"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E1F2D758-93DD-4241-BE16-CF6B90910353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146836" y="5004215"/>
            <a:ext cx="335989" cy="398955"/>
          </a:xfrm>
          <a:prstGeom prst="rect">
            <a:avLst/>
          </a:prstGeom>
          <a:blipFill>
            <a:blip r:embed="rId5"/>
            <a:stretch>
              <a:fillRect l="-14286" r="-10714" b="-27692"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grpSp>
        <p:nvGrpSpPr>
          <p:cNvPr id="134" name="组合 133">
            <a:extLst>
              <a:ext uri="{FF2B5EF4-FFF2-40B4-BE49-F238E27FC236}">
                <a16:creationId xmlns:a16="http://schemas.microsoft.com/office/drawing/2014/main" id="{F37198F7-DEDE-4535-9F99-FECFFD666C08}"/>
              </a:ext>
            </a:extLst>
          </p:cNvPr>
          <p:cNvGrpSpPr>
            <a:grpSpLocks/>
          </p:cNvGrpSpPr>
          <p:nvPr/>
        </p:nvGrpSpPr>
        <p:grpSpPr bwMode="auto">
          <a:xfrm>
            <a:off x="6534151" y="919163"/>
            <a:ext cx="2544763" cy="3516312"/>
            <a:chOff x="1381515" y="915737"/>
            <a:chExt cx="2015491" cy="3801448"/>
          </a:xfrm>
        </p:grpSpPr>
        <p:grpSp>
          <p:nvGrpSpPr>
            <p:cNvPr id="45081" name="组合 134">
              <a:extLst>
                <a:ext uri="{FF2B5EF4-FFF2-40B4-BE49-F238E27FC236}">
                  <a16:creationId xmlns:a16="http://schemas.microsoft.com/office/drawing/2014/main" id="{12A53E85-B53B-4669-90A7-18DB3EEDD8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1515" y="915737"/>
              <a:ext cx="2015491" cy="3801448"/>
              <a:chOff x="1381349" y="1154246"/>
              <a:chExt cx="2015491" cy="4267709"/>
            </a:xfrm>
          </p:grpSpPr>
          <p:sp>
            <p:nvSpPr>
              <p:cNvPr id="137" name="矩形 136">
                <a:extLst>
                  <a:ext uri="{FF2B5EF4-FFF2-40B4-BE49-F238E27FC236}">
                    <a16:creationId xmlns:a16="http://schemas.microsoft.com/office/drawing/2014/main" id="{CFC544C2-35CA-4EFC-8C8B-9EEA2725DB1C}"/>
                  </a:ext>
                </a:extLst>
              </p:cNvPr>
              <p:cNvSpPr/>
              <p:nvPr/>
            </p:nvSpPr>
            <p:spPr>
              <a:xfrm>
                <a:off x="1722084" y="1439402"/>
                <a:ext cx="1269897" cy="3766759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左中括号 137">
                <a:extLst>
                  <a:ext uri="{FF2B5EF4-FFF2-40B4-BE49-F238E27FC236}">
                    <a16:creationId xmlns:a16="http://schemas.microsoft.com/office/drawing/2014/main" id="{491D37F8-BBA7-48D4-B8F3-C9B5409364F3}"/>
                  </a:ext>
                </a:extLst>
              </p:cNvPr>
              <p:cNvSpPr/>
              <p:nvPr/>
            </p:nvSpPr>
            <p:spPr>
              <a:xfrm>
                <a:off x="2999526" y="1154246"/>
                <a:ext cx="397314" cy="4254222"/>
              </a:xfrm>
              <a:prstGeom prst="lef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39" name="右中括号 138">
                <a:extLst>
                  <a:ext uri="{FF2B5EF4-FFF2-40B4-BE49-F238E27FC236}">
                    <a16:creationId xmlns:a16="http://schemas.microsoft.com/office/drawing/2014/main" id="{B7A3E08A-A092-4739-87A0-F895E1BDDF87}"/>
                  </a:ext>
                </a:extLst>
              </p:cNvPr>
              <p:cNvSpPr/>
              <p:nvPr/>
            </p:nvSpPr>
            <p:spPr>
              <a:xfrm>
                <a:off x="1381349" y="1167733"/>
                <a:ext cx="343250" cy="4254222"/>
              </a:xfrm>
              <a:prstGeom prst="righ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136" name="文本框 135">
              <a:extLst>
                <a:ext uri="{FF2B5EF4-FFF2-40B4-BE49-F238E27FC236}">
                  <a16:creationId xmlns:a16="http://schemas.microsoft.com/office/drawing/2014/main" id="{E0E7139F-8884-4C18-A69C-82859157A607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770216" y="2542871"/>
              <a:ext cx="1173614" cy="515444"/>
            </a:xfrm>
            <a:prstGeom prst="rect">
              <a:avLst/>
            </a:prstGeom>
            <a:blipFill>
              <a:blip r:embed="rId6"/>
              <a:stretch>
                <a:fillRect l="-39506" t="-137179" r="-16461" b="-19487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zh-CN" altLang="en-US">
                  <a:noFill/>
                </a:rPr>
                <a:t> </a:t>
              </a:r>
            </a:p>
          </p:txBody>
        </p:sp>
      </p:grpSp>
      <p:cxnSp>
        <p:nvCxnSpPr>
          <p:cNvPr id="141" name="直接连接符 140">
            <a:extLst>
              <a:ext uri="{FF2B5EF4-FFF2-40B4-BE49-F238E27FC236}">
                <a16:creationId xmlns:a16="http://schemas.microsoft.com/office/drawing/2014/main" id="{0684E772-78BA-44D4-A91F-386F179E9AF6}"/>
              </a:ext>
            </a:extLst>
          </p:cNvPr>
          <p:cNvCxnSpPr/>
          <p:nvPr/>
        </p:nvCxnSpPr>
        <p:spPr>
          <a:xfrm>
            <a:off x="1865313" y="4581525"/>
            <a:ext cx="8407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5066" name="组合 141">
            <a:extLst>
              <a:ext uri="{FF2B5EF4-FFF2-40B4-BE49-F238E27FC236}">
                <a16:creationId xmlns:a16="http://schemas.microsoft.com/office/drawing/2014/main" id="{892DF224-EF8E-493A-A959-7146AC5F4F9F}"/>
              </a:ext>
            </a:extLst>
          </p:cNvPr>
          <p:cNvGrpSpPr>
            <a:grpSpLocks/>
          </p:cNvGrpSpPr>
          <p:nvPr/>
        </p:nvGrpSpPr>
        <p:grpSpPr bwMode="auto">
          <a:xfrm>
            <a:off x="3143250" y="4841876"/>
            <a:ext cx="5943600" cy="1789113"/>
            <a:chOff x="1583468" y="3145226"/>
            <a:chExt cx="5551551" cy="1678208"/>
          </a:xfrm>
        </p:grpSpPr>
        <p:grpSp>
          <p:nvGrpSpPr>
            <p:cNvPr id="45075" name="组合 142">
              <a:extLst>
                <a:ext uri="{FF2B5EF4-FFF2-40B4-BE49-F238E27FC236}">
                  <a16:creationId xmlns:a16="http://schemas.microsoft.com/office/drawing/2014/main" id="{259B4B45-91C9-45EA-8A3B-6BC1FB4D01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3468" y="3145226"/>
              <a:ext cx="5310833" cy="1656184"/>
              <a:chOff x="503348" y="3068960"/>
              <a:chExt cx="5310833" cy="1656184"/>
            </a:xfrm>
          </p:grpSpPr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B1EE5377-786B-4C47-BA7B-A19215677533}"/>
                  </a:ext>
                </a:extLst>
              </p:cNvPr>
              <p:cNvSpPr/>
              <p:nvPr/>
            </p:nvSpPr>
            <p:spPr>
              <a:xfrm>
                <a:off x="503348" y="3068960"/>
                <a:ext cx="481906" cy="1655871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u</a:t>
                </a:r>
              </a:p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u</a:t>
                </a:r>
              </a:p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d</a:t>
                </a:r>
              </a:p>
              <a:p>
                <a:pPr algn="ctr">
                  <a:defRPr/>
                </a:pPr>
                <a:endParaRPr lang="zh-CN" altLang="en-US" dirty="0"/>
              </a:p>
            </p:txBody>
          </p:sp>
          <p:cxnSp>
            <p:nvCxnSpPr>
              <p:cNvPr id="150" name="直接连接符 149">
                <a:extLst>
                  <a:ext uri="{FF2B5EF4-FFF2-40B4-BE49-F238E27FC236}">
                    <a16:creationId xmlns:a16="http://schemas.microsoft.com/office/drawing/2014/main" id="{8D3EDAAA-B5F6-45EC-894F-321771E7AE7B}"/>
                  </a:ext>
                </a:extLst>
              </p:cNvPr>
              <p:cNvCxnSpPr>
                <a:cxnSpLocks/>
                <a:stCxn id="148" idx="6"/>
              </p:cNvCxnSpPr>
              <p:nvPr/>
            </p:nvCxnSpPr>
            <p:spPr>
              <a:xfrm>
                <a:off x="985254" y="3896895"/>
                <a:ext cx="4635189" cy="22337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2" name="直接连接符 151">
                <a:extLst>
                  <a:ext uri="{FF2B5EF4-FFF2-40B4-BE49-F238E27FC236}">
                    <a16:creationId xmlns:a16="http://schemas.microsoft.com/office/drawing/2014/main" id="{701AA678-4458-41EC-AAE0-E7807065C5E4}"/>
                  </a:ext>
                </a:extLst>
              </p:cNvPr>
              <p:cNvCxnSpPr>
                <a:cxnSpLocks/>
                <a:stCxn id="148" idx="0"/>
                <a:endCxn id="146" idx="0"/>
              </p:cNvCxnSpPr>
              <p:nvPr/>
            </p:nvCxnSpPr>
            <p:spPr>
              <a:xfrm>
                <a:off x="743559" y="3068960"/>
                <a:ext cx="5071128" cy="22337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144" name="直接箭头连接符 143">
              <a:extLst>
                <a:ext uri="{FF2B5EF4-FFF2-40B4-BE49-F238E27FC236}">
                  <a16:creationId xmlns:a16="http://schemas.microsoft.com/office/drawing/2014/main" id="{75878549-B075-4823-9187-E8C7EA3B4D70}"/>
                </a:ext>
              </a:extLst>
            </p:cNvPr>
            <p:cNvCxnSpPr>
              <a:cxnSpLocks/>
              <a:stCxn id="148" idx="4"/>
              <a:endCxn id="146" idx="4"/>
            </p:cNvCxnSpPr>
            <p:nvPr/>
          </p:nvCxnSpPr>
          <p:spPr>
            <a:xfrm>
              <a:off x="1823679" y="4801097"/>
              <a:ext cx="5071128" cy="22337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6" name="椭圆 145">
              <a:extLst>
                <a:ext uri="{FF2B5EF4-FFF2-40B4-BE49-F238E27FC236}">
                  <a16:creationId xmlns:a16="http://schemas.microsoft.com/office/drawing/2014/main" id="{FA98998E-BBBB-4896-99CC-2F724BFEECCF}"/>
                </a:ext>
              </a:extLst>
            </p:cNvPr>
            <p:cNvSpPr/>
            <p:nvPr/>
          </p:nvSpPr>
          <p:spPr>
            <a:xfrm>
              <a:off x="6653114" y="3167563"/>
              <a:ext cx="481905" cy="165587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u</a:t>
              </a:r>
            </a:p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u</a:t>
              </a:r>
            </a:p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d</a:t>
              </a:r>
            </a:p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154" name="文本框 153">
            <a:extLst>
              <a:ext uri="{FF2B5EF4-FFF2-40B4-BE49-F238E27FC236}">
                <a16:creationId xmlns:a16="http://schemas.microsoft.com/office/drawing/2014/main" id="{3F5EE885-59A5-4ADB-A7B5-C48BDDF1089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73086" y="4974551"/>
            <a:ext cx="328680" cy="369332"/>
          </a:xfrm>
          <a:prstGeom prst="rect">
            <a:avLst/>
          </a:prstGeom>
          <a:blipFill>
            <a:blip r:embed="rId7"/>
            <a:stretch>
              <a:fillRect l="-16667" b="-13115"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grpSp>
        <p:nvGrpSpPr>
          <p:cNvPr id="155" name="组合 154">
            <a:extLst>
              <a:ext uri="{FF2B5EF4-FFF2-40B4-BE49-F238E27FC236}">
                <a16:creationId xmlns:a16="http://schemas.microsoft.com/office/drawing/2014/main" id="{1FCB55FF-7BD6-44E7-AB8E-C5B263807115}"/>
              </a:ext>
            </a:extLst>
          </p:cNvPr>
          <p:cNvGrpSpPr>
            <a:grpSpLocks/>
          </p:cNvGrpSpPr>
          <p:nvPr/>
        </p:nvGrpSpPr>
        <p:grpSpPr bwMode="auto">
          <a:xfrm>
            <a:off x="4724401" y="4699000"/>
            <a:ext cx="2544763" cy="2165350"/>
            <a:chOff x="1381515" y="915737"/>
            <a:chExt cx="2015491" cy="3801448"/>
          </a:xfrm>
        </p:grpSpPr>
        <p:grpSp>
          <p:nvGrpSpPr>
            <p:cNvPr id="45070" name="组合 155">
              <a:extLst>
                <a:ext uri="{FF2B5EF4-FFF2-40B4-BE49-F238E27FC236}">
                  <a16:creationId xmlns:a16="http://schemas.microsoft.com/office/drawing/2014/main" id="{73C66910-4B60-4A99-8127-8CFF46B4AA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1515" y="915737"/>
              <a:ext cx="2015491" cy="3801448"/>
              <a:chOff x="1381349" y="1154246"/>
              <a:chExt cx="2015491" cy="4267709"/>
            </a:xfrm>
          </p:grpSpPr>
          <p:sp>
            <p:nvSpPr>
              <p:cNvPr id="158" name="矩形 157">
                <a:extLst>
                  <a:ext uri="{FF2B5EF4-FFF2-40B4-BE49-F238E27FC236}">
                    <a16:creationId xmlns:a16="http://schemas.microsoft.com/office/drawing/2014/main" id="{978E835C-F1BE-40E3-8841-2A056630D5E3}"/>
                  </a:ext>
                </a:extLst>
              </p:cNvPr>
              <p:cNvSpPr/>
              <p:nvPr/>
            </p:nvSpPr>
            <p:spPr>
              <a:xfrm>
                <a:off x="1722084" y="1438970"/>
                <a:ext cx="1269897" cy="3767098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左中括号 158">
                <a:extLst>
                  <a:ext uri="{FF2B5EF4-FFF2-40B4-BE49-F238E27FC236}">
                    <a16:creationId xmlns:a16="http://schemas.microsoft.com/office/drawing/2014/main" id="{6E5F4E90-98C2-4AC4-A1DC-7332633E45C6}"/>
                  </a:ext>
                </a:extLst>
              </p:cNvPr>
              <p:cNvSpPr/>
              <p:nvPr/>
            </p:nvSpPr>
            <p:spPr>
              <a:xfrm>
                <a:off x="2999526" y="1154246"/>
                <a:ext cx="397314" cy="4255194"/>
              </a:xfrm>
              <a:prstGeom prst="lef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60" name="右中括号 159">
                <a:extLst>
                  <a:ext uri="{FF2B5EF4-FFF2-40B4-BE49-F238E27FC236}">
                    <a16:creationId xmlns:a16="http://schemas.microsoft.com/office/drawing/2014/main" id="{D4313399-0D01-49F2-8D8A-616AE8108B3E}"/>
                  </a:ext>
                </a:extLst>
              </p:cNvPr>
              <p:cNvSpPr/>
              <p:nvPr/>
            </p:nvSpPr>
            <p:spPr>
              <a:xfrm>
                <a:off x="1381349" y="1166761"/>
                <a:ext cx="343250" cy="4255194"/>
              </a:xfrm>
              <a:prstGeom prst="righ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157" name="文本框 156">
              <a:extLst>
                <a:ext uri="{FF2B5EF4-FFF2-40B4-BE49-F238E27FC236}">
                  <a16:creationId xmlns:a16="http://schemas.microsoft.com/office/drawing/2014/main" id="{B8D2028B-F51D-43BA-ACA3-F3F93696F4A2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770216" y="2542871"/>
              <a:ext cx="1173614" cy="836777"/>
            </a:xfrm>
            <a:prstGeom prst="rect">
              <a:avLst/>
            </a:prstGeom>
            <a:blipFill>
              <a:blip r:embed="rId8"/>
              <a:stretch>
                <a:fillRect l="-39918" t="-137179" r="-16049" b="-19487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zh-CN" altLang="en-US">
                  <a:noFill/>
                </a:rPr>
                <a:t> </a:t>
              </a:r>
            </a:p>
          </p:txBody>
        </p:sp>
      </p:grpSp>
      <p:sp>
        <p:nvSpPr>
          <p:cNvPr id="161" name="文本框 160">
            <a:extLst>
              <a:ext uri="{FF2B5EF4-FFF2-40B4-BE49-F238E27FC236}">
                <a16:creationId xmlns:a16="http://schemas.microsoft.com/office/drawing/2014/main" id="{B9B22C93-1053-4E02-AA90-621D8059896C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866385" y="1673639"/>
            <a:ext cx="335989" cy="398955"/>
          </a:xfrm>
          <a:prstGeom prst="rect">
            <a:avLst/>
          </a:prstGeom>
          <a:blipFill>
            <a:blip r:embed="rId9"/>
            <a:stretch>
              <a:fillRect l="-16364" r="-12727" b="-27692"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A4C0D4-FC21-8C84-5115-BBA913E5DD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317" y="6351"/>
            <a:ext cx="12192000" cy="6857999"/>
          </a:xfrm>
          <a:prstGeom prst="rect">
            <a:avLst/>
          </a:prstGeom>
        </p:spPr>
      </p:pic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5B57CBD6-4025-7F82-8E23-B7680B18A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20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24A8B5F8-3C2B-A51C-91A1-480030491D91}"/>
              </a:ext>
            </a:extLst>
          </p:cNvPr>
          <p:cNvCxnSpPr>
            <a:cxnSpLocks/>
          </p:cNvCxnSpPr>
          <p:nvPr/>
        </p:nvCxnSpPr>
        <p:spPr>
          <a:xfrm>
            <a:off x="1060315" y="624938"/>
            <a:ext cx="11121957" cy="0"/>
          </a:xfrm>
          <a:prstGeom prst="line">
            <a:avLst/>
          </a:prstGeom>
          <a:ln w="130175" cmpd="thickThin">
            <a:solidFill>
              <a:srgbClr val="D4E2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32">
            <a:extLst>
              <a:ext uri="{FF2B5EF4-FFF2-40B4-BE49-F238E27FC236}">
                <a16:creationId xmlns:a16="http://schemas.microsoft.com/office/drawing/2014/main" id="{36C48B0F-68DD-B6D1-A4A0-B01EA0DE4885}"/>
              </a:ext>
            </a:extLst>
          </p:cNvPr>
          <p:cNvSpPr txBox="1"/>
          <p:nvPr/>
        </p:nvSpPr>
        <p:spPr>
          <a:xfrm>
            <a:off x="1583013" y="81637"/>
            <a:ext cx="9302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Pseudoscalar and vector meson LCDAs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E02E570-39BC-388A-B31A-CE971E2844DC}"/>
                  </a:ext>
                </a:extLst>
              </p:cNvPr>
              <p:cNvSpPr txBox="1"/>
              <p:nvPr/>
            </p:nvSpPr>
            <p:spPr>
              <a:xfrm>
                <a:off x="1362702" y="1229292"/>
                <a:ext cx="152839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en-US" altLang="zh-CN" sz="2400" dirty="0">
                    <a:solidFill>
                      <a:srgbClr val="0432FF"/>
                    </a:solidFill>
                    <a:latin typeface="Canela Text" pitchFamily="2" charset="0"/>
                  </a:rPr>
                  <a:t> LCDA:</a:t>
                </a:r>
                <a:endParaRPr kumimoji="1" lang="zh-CN" altLang="en-US" sz="2000" dirty="0">
                  <a:solidFill>
                    <a:srgbClr val="0432FF"/>
                  </a:solidFill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E02E570-39BC-388A-B31A-CE971E284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702" y="1229292"/>
                <a:ext cx="1528397" cy="369332"/>
              </a:xfrm>
              <a:prstGeom prst="rect">
                <a:avLst/>
              </a:prstGeom>
              <a:blipFill>
                <a:blip r:embed="rId4"/>
                <a:stretch>
                  <a:fillRect l="-4959" t="-23333" b="-4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6ABA14B-C312-C952-B0B9-F920886A5FB2}"/>
                  </a:ext>
                </a:extLst>
              </p:cNvPr>
              <p:cNvSpPr txBox="1"/>
              <p:nvPr/>
            </p:nvSpPr>
            <p:spPr>
              <a:xfrm>
                <a:off x="5160056" y="1218613"/>
                <a:ext cx="152839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kumimoji="1" lang="en-US" altLang="zh-CN" sz="2400" dirty="0">
                    <a:solidFill>
                      <a:srgbClr val="0432FF"/>
                    </a:solidFill>
                    <a:latin typeface="Canela Text" pitchFamily="2" charset="0"/>
                  </a:rPr>
                  <a:t> LCDA:</a:t>
                </a:r>
                <a:endParaRPr kumimoji="1" lang="zh-CN" altLang="en-US" sz="2000" dirty="0">
                  <a:solidFill>
                    <a:srgbClr val="0432FF"/>
                  </a:solidFill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6ABA14B-C312-C952-B0B9-F920886A5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0056" y="1218613"/>
                <a:ext cx="1528397" cy="369332"/>
              </a:xfrm>
              <a:prstGeom prst="rect">
                <a:avLst/>
              </a:prstGeom>
              <a:blipFill>
                <a:blip r:embed="rId5"/>
                <a:stretch>
                  <a:fillRect l="-7438" t="-27586" b="-482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BA2A14E7-EFFB-C48B-2576-45D295A61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930" y="1669536"/>
            <a:ext cx="3726980" cy="3459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7D3081-620F-9874-C946-18242CAC28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904" y="1677330"/>
            <a:ext cx="3799874" cy="345945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3B53E6E-9759-DC9A-E253-D46D945A50A2}"/>
              </a:ext>
            </a:extLst>
          </p:cNvPr>
          <p:cNvSpPr txBox="1"/>
          <p:nvPr/>
        </p:nvSpPr>
        <p:spPr>
          <a:xfrm>
            <a:off x="2584078" y="5208305"/>
            <a:ext cx="4765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chemeClr val="tx2">
                    <a:lumMod val="75000"/>
                  </a:schemeClr>
                </a:solidFill>
              </a:rPr>
              <a:t>J.Hua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et.al. LPC PRL129. 132001(2022)</a:t>
            </a:r>
            <a:endParaRPr lang="zh-C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7C76443-148B-2BE2-BBAF-C6D4C40C917D}"/>
              </a:ext>
            </a:extLst>
          </p:cNvPr>
          <p:cNvSpPr/>
          <p:nvPr/>
        </p:nvSpPr>
        <p:spPr>
          <a:xfrm>
            <a:off x="8382398" y="1249877"/>
            <a:ext cx="3799874" cy="4463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9A64D09-287F-24AD-0B2A-30091D97C409}"/>
                  </a:ext>
                </a:extLst>
              </p:cNvPr>
              <p:cNvSpPr txBox="1"/>
              <p:nvPr/>
            </p:nvSpPr>
            <p:spPr>
              <a:xfrm>
                <a:off x="8482130" y="1371690"/>
                <a:ext cx="3793523" cy="364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80990" indent="-380990">
                  <a:lnSpc>
                    <a:spcPct val="130000"/>
                  </a:lnSpc>
                  <a:buFont typeface="Wingdings" pitchFamily="2" charset="2"/>
                  <a:buChar char="Ø"/>
                </a:pPr>
                <a:r>
                  <a:rPr kumimoji="1" lang="en-US" altLang="zh-CN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3</a:t>
                </a:r>
                <a:r>
                  <a:rPr kumimoji="1"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 </a:t>
                </a:r>
                <a:r>
                  <a:rPr kumimoji="1" lang="en-US" altLang="zh-CN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lattice spacings</a:t>
                </a:r>
                <a:r>
                  <a:rPr kumimoji="1"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：</a:t>
                </a:r>
                <a:endParaRPr kumimoji="1" lang="en-US" altLang="zh-CN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imHei" panose="02010609060101010101" pitchFamily="49" charset="-122"/>
                  <a:ea typeface="SimHei" panose="02010609060101010101" pitchFamily="49" charset="-122"/>
                  <a:sym typeface="Wingdings" pitchFamily="2" charset="2"/>
                </a:endParaRPr>
              </a:p>
              <a:p>
                <a:pPr>
                  <a:lnSpc>
                    <a:spcPct val="130000"/>
                  </a:lnSpc>
                </a:pPr>
                <a:r>
                  <a:rPr kumimoji="1" lang="en-US" altLang="zh-CN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   (0.12,0.09,0.06)</a:t>
                </a:r>
                <a:r>
                  <a:rPr kumimoji="1" lang="en-US" altLang="zh-CN" sz="20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fm</a:t>
                </a:r>
                <a:r>
                  <a:rPr kumimoji="1" lang="en-US" altLang="zh-CN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,</a:t>
                </a:r>
                <a:r>
                  <a:rPr kumimoji="1"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 </a:t>
                </a:r>
                <a:r>
                  <a:rPr kumimoji="1" lang="en-US" altLang="zh-CN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kumimoji="1"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   </a:t>
                </a:r>
                <a:r>
                  <a:rPr kumimoji="1" lang="en-US" altLang="zh-CN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largest</a:t>
                </a:r>
                <a:r>
                  <a:rPr kumimoji="1"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 </a:t>
                </a:r>
                <a:r>
                  <a:rPr kumimoji="1" lang="en-US" altLang="zh-CN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volume(</a:t>
                </a:r>
                <a:r>
                  <a:rPr lang="en-US" altLang="zh-CN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96</a:t>
                </a:r>
                <a:r>
                  <a:rPr lang="en-US" altLang="zh-CN" sz="2000" b="1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3</a:t>
                </a:r>
                <a:r>
                  <a:rPr lang="en-US" altLang="zh-CN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×192</a:t>
                </a:r>
                <a:r>
                  <a:rPr kumimoji="1" lang="en-US" altLang="zh-CN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)</a:t>
                </a:r>
                <a:endParaRPr kumimoji="1" lang="en-US" altLang="zh-CN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  <a:p>
                <a:pPr marL="380990" indent="-380990">
                  <a:lnSpc>
                    <a:spcPct val="130000"/>
                  </a:lnSpc>
                  <a:buFont typeface="Wingdings" pitchFamily="2" charset="2"/>
                  <a:buChar char="Ø"/>
                </a:pPr>
                <a:r>
                  <a:rPr kumimoji="1" lang="en-US" altLang="zh-CN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3 momentum</a:t>
                </a:r>
                <a:r>
                  <a:rPr kumimoji="1"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：</a:t>
                </a:r>
                <a:endParaRPr kumimoji="1" lang="en-US" altLang="zh-CN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kumimoji="1" lang="en-US" altLang="zh-CN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   (1.29, 1.72, 2.15)GeV</a:t>
                </a:r>
              </a:p>
              <a:p>
                <a:pPr marL="380990" indent="-380990">
                  <a:lnSpc>
                    <a:spcPct val="130000"/>
                  </a:lnSpc>
                  <a:buFont typeface="Wingdings" pitchFamily="2" charset="2"/>
                  <a:buChar char="Ø"/>
                </a:pPr>
                <a:r>
                  <a:rPr kumimoji="1" lang="en-US" altLang="zh-CN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mass: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altLang="zh-CN" sz="2000" b="1" dirty="0"/>
                  <a:t>       </a:t>
                </a:r>
                <a14:m>
                  <m:oMath xmlns:m="http://schemas.openxmlformats.org/officeDocument/2006/math">
                    <m:r>
                      <a:rPr lang="en-US" altLang="zh-CN" sz="2000" b="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sz="2000" b="0" i="1">
                        <a:latin typeface="Cambria Math" panose="02040503050406030204" pitchFamily="18" charset="0"/>
                      </a:rPr>
                      <m:t>:0.13</m:t>
                    </m:r>
                    <m:r>
                      <m:rPr>
                        <m:sty m:val="p"/>
                      </m:rPr>
                      <a:rPr lang="en-US" altLang="zh-CN" sz="2000" b="0" i="1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zh-CN" sz="2000" b="0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zh-CN" sz="2000" b="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sz="2000" b="0" i="1">
                        <a:latin typeface="Cambria Math" panose="02040503050406030204" pitchFamily="18" charset="0"/>
                      </a:rPr>
                      <m:t>:0</m:t>
                    </m:r>
                    <m:r>
                      <a:rPr lang="en-US" altLang="zh-CN" sz="2000" b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000" b="0" i="1">
                        <a:latin typeface="Cambria Math" panose="02040503050406030204" pitchFamily="18" charset="0"/>
                      </a:rPr>
                      <m:t>49</m:t>
                    </m:r>
                    <m:r>
                      <m:rPr>
                        <m:sty m:val="p"/>
                      </m:rPr>
                      <a:rPr lang="en-US" altLang="zh-CN" sz="2000" b="0" i="1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kumimoji="1"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  <a:p>
                <a:pPr marL="380990" indent="-380990">
                  <a:lnSpc>
                    <a:spcPct val="130000"/>
                  </a:lnSpc>
                  <a:buFont typeface="Wingdings" pitchFamily="2" charset="2"/>
                  <a:buChar char="Ø"/>
                </a:pPr>
                <a:r>
                  <a:rPr kumimoji="1" lang="en-US" altLang="zh-CN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Hybrid scheme(Self renormalization)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9A64D09-287F-24AD-0B2A-30091D97C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2130" y="1371690"/>
                <a:ext cx="3793523" cy="3640164"/>
              </a:xfrm>
              <a:prstGeom prst="rect">
                <a:avLst/>
              </a:prstGeom>
              <a:blipFill>
                <a:blip r:embed="rId8"/>
                <a:stretch>
                  <a:fillRect l="-1333" t="-348" b="-17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171;p32">
            <a:extLst>
              <a:ext uri="{FF2B5EF4-FFF2-40B4-BE49-F238E27FC236}">
                <a16:creationId xmlns:a16="http://schemas.microsoft.com/office/drawing/2014/main" id="{DCE00A64-038E-3132-6994-45BBA25F5AEC}"/>
              </a:ext>
            </a:extLst>
          </p:cNvPr>
          <p:cNvSpPr txBox="1"/>
          <p:nvPr/>
        </p:nvSpPr>
        <p:spPr>
          <a:xfrm>
            <a:off x="884904" y="5736133"/>
            <a:ext cx="877425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35464">
              <a:lnSpc>
                <a:spcPct val="130000"/>
              </a:lnSpc>
              <a:buSzPts val="2000"/>
            </a:pPr>
            <a:r>
              <a:rPr lang="en-US" altLang="zh-CN" sz="2000" b="1" dirty="0">
                <a:solidFill>
                  <a:srgbClr val="FF0000"/>
                </a:solidFill>
              </a:rPr>
              <a:t>There are uncontrolled systematic uncertainty in the endpoint region</a:t>
            </a:r>
          </a:p>
        </p:txBody>
      </p:sp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2C1954C5-BE9E-2D08-4F88-923507BB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1637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32">
            <a:extLst>
              <a:ext uri="{FF2B5EF4-FFF2-40B4-BE49-F238E27FC236}">
                <a16:creationId xmlns:a16="http://schemas.microsoft.com/office/drawing/2014/main" id="{36C48B0F-68DD-B6D1-A4A0-B01EA0DE4885}"/>
              </a:ext>
            </a:extLst>
          </p:cNvPr>
          <p:cNvSpPr txBox="1"/>
          <p:nvPr/>
        </p:nvSpPr>
        <p:spPr>
          <a:xfrm>
            <a:off x="1583013" y="81637"/>
            <a:ext cx="9302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Pseudoscalar and vector meson LCDAs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9818684-6AFD-EC53-8D33-038BAA09AF16}"/>
              </a:ext>
            </a:extLst>
          </p:cNvPr>
          <p:cNvGrpSpPr/>
          <p:nvPr/>
        </p:nvGrpSpPr>
        <p:grpSpPr>
          <a:xfrm>
            <a:off x="2068477" y="1025488"/>
            <a:ext cx="6463310" cy="4965983"/>
            <a:chOff x="1375993" y="1094485"/>
            <a:chExt cx="6657456" cy="5148138"/>
          </a:xfrm>
        </p:grpSpPr>
        <p:pic>
          <p:nvPicPr>
            <p:cNvPr id="3" name="图像" descr="图像">
              <a:extLst>
                <a:ext uri="{FF2B5EF4-FFF2-40B4-BE49-F238E27FC236}">
                  <a16:creationId xmlns:a16="http://schemas.microsoft.com/office/drawing/2014/main" id="{431E85A5-56FF-E0C0-E239-481DC44CA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5993" y="1094485"/>
              <a:ext cx="3323281" cy="2609260"/>
            </a:xfrm>
            <a:prstGeom prst="rect">
              <a:avLst/>
            </a:prstGeom>
            <a:ln w="3175">
              <a:miter lim="400000"/>
            </a:ln>
          </p:spPr>
        </p:pic>
        <p:pic>
          <p:nvPicPr>
            <p:cNvPr id="4" name="图像" descr="图像">
              <a:extLst>
                <a:ext uri="{FF2B5EF4-FFF2-40B4-BE49-F238E27FC236}">
                  <a16:creationId xmlns:a16="http://schemas.microsoft.com/office/drawing/2014/main" id="{96F1DC66-8B5D-7504-8998-1469F4566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612"/>
            <a:stretch/>
          </p:blipFill>
          <p:spPr>
            <a:xfrm>
              <a:off x="4791774" y="1094485"/>
              <a:ext cx="3236447" cy="2646754"/>
            </a:xfrm>
            <a:prstGeom prst="rect">
              <a:avLst/>
            </a:prstGeom>
            <a:ln w="3175">
              <a:miter lim="400000"/>
            </a:ln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54AFAAA-ADC3-951B-9965-5D43B85F7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5993" y="3662212"/>
              <a:ext cx="3236447" cy="2580411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C8BCA05-CCE8-0C26-0E0D-881539AC1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7002" y="3637679"/>
              <a:ext cx="3236447" cy="260494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0BA200B-97CC-A951-36CE-3790F20332CC}"/>
                  </a:ext>
                </a:extLst>
              </p:cNvPr>
              <p:cNvSpPr txBox="1"/>
              <p:nvPr/>
            </p:nvSpPr>
            <p:spPr>
              <a:xfrm>
                <a:off x="574760" y="3578593"/>
                <a:ext cx="11575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kumimoji="1" lang="en-US" altLang="zh-CN" sz="2400" dirty="0">
                    <a:solidFill>
                      <a:srgbClr val="0432FF"/>
                    </a:solidFill>
                    <a:latin typeface="Canela Text" pitchFamily="2" charset="0"/>
                  </a:rPr>
                  <a:t> LCDA</a:t>
                </a:r>
                <a:endParaRPr kumimoji="1" lang="zh-CN" altLang="en-US" sz="2000" dirty="0">
                  <a:solidFill>
                    <a:srgbClr val="0432FF"/>
                  </a:solidFill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0BA200B-97CC-A951-36CE-3790F2033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60" y="3578593"/>
                <a:ext cx="1157561" cy="369332"/>
              </a:xfrm>
              <a:prstGeom prst="rect">
                <a:avLst/>
              </a:prstGeom>
              <a:blipFill>
                <a:blip r:embed="rId6"/>
                <a:stretch>
                  <a:fillRect l="-12105" t="-24590" b="-491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84BA477-9ACB-AFB6-63B6-22A74C6F27FB}"/>
                  </a:ext>
                </a:extLst>
              </p:cNvPr>
              <p:cNvSpPr txBox="1"/>
              <p:nvPr/>
            </p:nvSpPr>
            <p:spPr>
              <a:xfrm>
                <a:off x="546081" y="1381577"/>
                <a:ext cx="152839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432FF"/>
                    </a:solidFill>
                    <a:latin typeface="Canela Text" pitchFamily="2" charset="0"/>
                  </a:rPr>
                  <a:t> LCDA</a:t>
                </a:r>
                <a:endParaRPr kumimoji="1" lang="zh-CN" altLang="en-US" sz="2000" dirty="0"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84BA477-9ACB-AFB6-63B6-22A74C6F2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081" y="1381577"/>
                <a:ext cx="1528397" cy="369332"/>
              </a:xfrm>
              <a:prstGeom prst="rect">
                <a:avLst/>
              </a:prstGeom>
              <a:blipFill>
                <a:blip r:embed="rId7"/>
                <a:stretch>
                  <a:fillRect l="-7200" t="-26667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CCCE9F2B-ACB1-EB7F-B4AD-3FF7B3074A9B}"/>
              </a:ext>
            </a:extLst>
          </p:cNvPr>
          <p:cNvSpPr txBox="1"/>
          <p:nvPr/>
        </p:nvSpPr>
        <p:spPr>
          <a:xfrm>
            <a:off x="3768441" y="6228608"/>
            <a:ext cx="6607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chemeClr val="tx2">
                    <a:lumMod val="75000"/>
                  </a:schemeClr>
                </a:solidFill>
              </a:rPr>
              <a:t>J.Hua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et.al. LPC PRL127. 062002(2021)</a:t>
            </a:r>
            <a:endParaRPr lang="zh-C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77C870B-E8D2-9481-B929-EADF30801756}"/>
              </a:ext>
            </a:extLst>
          </p:cNvPr>
          <p:cNvSpPr/>
          <p:nvPr/>
        </p:nvSpPr>
        <p:spPr>
          <a:xfrm>
            <a:off x="8478896" y="1212387"/>
            <a:ext cx="3700140" cy="45318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BAE888D-63E6-8BEE-A3BF-78548A56B824}"/>
                  </a:ext>
                </a:extLst>
              </p:cNvPr>
              <p:cNvSpPr txBox="1"/>
              <p:nvPr/>
            </p:nvSpPr>
            <p:spPr>
              <a:xfrm>
                <a:off x="8478896" y="1313098"/>
                <a:ext cx="3793523" cy="364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80990" indent="-380990">
                  <a:lnSpc>
                    <a:spcPct val="130000"/>
                  </a:lnSpc>
                  <a:buFont typeface="Wingdings" pitchFamily="2" charset="2"/>
                  <a:buChar char="Ø"/>
                </a:pPr>
                <a:r>
                  <a:rPr kumimoji="1"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3</a:t>
                </a:r>
                <a:r>
                  <a:rPr kumimoji="1"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 </a:t>
                </a:r>
                <a:r>
                  <a:rPr kumimoji="1"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lattice spacings</a:t>
                </a:r>
                <a:r>
                  <a:rPr kumimoji="1"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：</a:t>
                </a:r>
                <a:endParaRPr kumimoji="1"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imHei" panose="02010609060101010101" pitchFamily="49" charset="-122"/>
                  <a:ea typeface="SimHei" panose="02010609060101010101" pitchFamily="49" charset="-122"/>
                  <a:sym typeface="Wingdings" pitchFamily="2" charset="2"/>
                </a:endParaRPr>
              </a:p>
              <a:p>
                <a:pPr>
                  <a:lnSpc>
                    <a:spcPct val="130000"/>
                  </a:lnSpc>
                </a:pPr>
                <a:r>
                  <a:rPr kumimoji="1"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   (0.12,0.09,0.06)</a:t>
                </a:r>
                <a:r>
                  <a:rPr kumimoji="1" lang="en-US" altLang="zh-CN" sz="2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fm</a:t>
                </a:r>
                <a:r>
                  <a:rPr kumimoji="1"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,</a:t>
                </a:r>
                <a:r>
                  <a:rPr kumimoji="1"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 </a:t>
                </a:r>
                <a:r>
                  <a:rPr kumimoji="1"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kumimoji="1"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   </a:t>
                </a:r>
                <a:r>
                  <a:rPr kumimoji="1"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largest</a:t>
                </a:r>
                <a:r>
                  <a:rPr kumimoji="1"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 </a:t>
                </a:r>
                <a:r>
                  <a:rPr kumimoji="1"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volume(</a:t>
                </a:r>
                <a:r>
                  <a:rPr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96</a:t>
                </a:r>
                <a:r>
                  <a:rPr lang="en-US" altLang="zh-CN" sz="20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3</a:t>
                </a:r>
                <a:r>
                  <a:rPr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×192</a:t>
                </a:r>
                <a:r>
                  <a:rPr kumimoji="1"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  <a:sym typeface="Wingdings" pitchFamily="2" charset="2"/>
                  </a:rPr>
                  <a:t>)</a:t>
                </a:r>
                <a:endParaRPr kumimoji="1"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  <a:p>
                <a:pPr marL="380990" indent="-380990">
                  <a:lnSpc>
                    <a:spcPct val="130000"/>
                  </a:lnSpc>
                  <a:buFont typeface="Wingdings" pitchFamily="2" charset="2"/>
                  <a:buChar char="Ø"/>
                </a:pPr>
                <a:r>
                  <a:rPr kumimoji="1"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3 momentum</a:t>
                </a:r>
                <a:r>
                  <a:rPr kumimoji="1"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：</a:t>
                </a:r>
                <a:endParaRPr kumimoji="1"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kumimoji="1"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   (1.29, 1.72, 2.15)GeV</a:t>
                </a:r>
              </a:p>
              <a:p>
                <a:pPr marL="380990" indent="-380990">
                  <a:lnSpc>
                    <a:spcPct val="130000"/>
                  </a:lnSpc>
                  <a:buFont typeface="Wingdings" pitchFamily="2" charset="2"/>
                  <a:buChar char="Ø"/>
                </a:pPr>
                <a:r>
                  <a:rPr kumimoji="1"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mass: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:0.89</m:t>
                      </m:r>
                      <m:r>
                        <m:rPr>
                          <m:sty m:val="p"/>
                        </m:rPr>
                        <a:rPr lang="en-US" altLang="zh-CN" b="0" i="1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:1.02</m:t>
                      </m:r>
                      <m:r>
                        <m:rPr>
                          <m:sty m:val="p"/>
                        </m:rPr>
                        <a:rPr lang="en-US" altLang="zh-CN" b="0" i="1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kumimoji="1"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  <a:p>
                <a:pPr marL="380990" indent="-380990">
                  <a:lnSpc>
                    <a:spcPct val="130000"/>
                  </a:lnSpc>
                  <a:buFont typeface="Wingdings" pitchFamily="2" charset="2"/>
                  <a:buChar char="Ø"/>
                </a:pPr>
                <a:r>
                  <a:rPr kumimoji="1"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Hybrid scheme (based on RI/MOM</a:t>
                </a:r>
                <a:r>
                  <a:rPr kumimoji="1" lang="en-US" altLang="zh-CN" sz="2133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)</a:t>
                </a:r>
                <a:endParaRPr kumimoji="1" lang="en-US" altLang="zh-CN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BAE888D-63E6-8BEE-A3BF-78548A56B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8896" y="1313098"/>
                <a:ext cx="3793523" cy="3640164"/>
              </a:xfrm>
              <a:prstGeom prst="rect">
                <a:avLst/>
              </a:prstGeom>
              <a:blipFill>
                <a:blip r:embed="rId10"/>
                <a:stretch>
                  <a:fillRect l="-1333" t="-347" b="-17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灯片编号占位符 2">
            <a:extLst>
              <a:ext uri="{FF2B5EF4-FFF2-40B4-BE49-F238E27FC236}">
                <a16:creationId xmlns:a16="http://schemas.microsoft.com/office/drawing/2014/main" id="{C6F0B3A0-C225-CED5-5E06-47706409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6607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BFAEF55-9AA9-41BE-998D-2A5AEFB69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7321" y="203271"/>
            <a:ext cx="8601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dirty="0">
                <a:solidFill>
                  <a:srgbClr val="FF0000"/>
                </a:solidFill>
              </a:rPr>
              <a:t>Lattice QCD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6AE87E3-85CE-0076-31EC-2CDD274F3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878" y="3841263"/>
            <a:ext cx="2305637" cy="15696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32BE3E5-82C1-327E-9653-449B100DF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69" y="1163769"/>
            <a:ext cx="3329033" cy="2162583"/>
          </a:xfrm>
          <a:prstGeom prst="rect">
            <a:avLst/>
          </a:prstGeom>
        </p:spPr>
      </p:pic>
      <p:sp>
        <p:nvSpPr>
          <p:cNvPr id="5" name="灯片编号占位符 2">
            <a:extLst>
              <a:ext uri="{FF2B5EF4-FFF2-40B4-BE49-F238E27FC236}">
                <a16:creationId xmlns:a16="http://schemas.microsoft.com/office/drawing/2014/main" id="{387180F1-7229-6B97-13A0-2739ACAC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23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C847996-22A3-122D-BD05-63DACF3E6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75" y="3781029"/>
            <a:ext cx="2458118" cy="176227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4EF6CA62-E3DC-862F-BB71-3D745CB59F61}"/>
              </a:ext>
            </a:extLst>
          </p:cNvPr>
          <p:cNvSpPr txBox="1"/>
          <p:nvPr/>
        </p:nvSpPr>
        <p:spPr>
          <a:xfrm>
            <a:off x="5165156" y="3781029"/>
            <a:ext cx="1005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/>
              <a:t>+</a:t>
            </a:r>
            <a:endParaRPr lang="zh-CN" altLang="en-US" sz="96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6397D1E-D83C-4CFD-8B63-FD0499F8E1D5}"/>
              </a:ext>
            </a:extLst>
          </p:cNvPr>
          <p:cNvSpPr txBox="1"/>
          <p:nvPr/>
        </p:nvSpPr>
        <p:spPr>
          <a:xfrm>
            <a:off x="8610600" y="3877337"/>
            <a:ext cx="1005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rgbClr val="00B050"/>
                </a:solidFill>
              </a:rPr>
              <a:t>=</a:t>
            </a:r>
            <a:endParaRPr lang="zh-CN" altLang="en-US" sz="9600" dirty="0">
              <a:solidFill>
                <a:srgbClr val="00B050"/>
              </a:solidFill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3221031-4F45-1D03-167D-1BA0059814C4}"/>
              </a:ext>
            </a:extLst>
          </p:cNvPr>
          <p:cNvGrpSpPr/>
          <p:nvPr/>
        </p:nvGrpSpPr>
        <p:grpSpPr>
          <a:xfrm>
            <a:off x="20100" y="3527412"/>
            <a:ext cx="2463678" cy="2076894"/>
            <a:chOff x="246469" y="1227435"/>
            <a:chExt cx="3306379" cy="2600061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8D45180-2820-4854-AEC2-3BFB0AA69442}"/>
                </a:ext>
              </a:extLst>
            </p:cNvPr>
            <p:cNvGrpSpPr/>
            <p:nvPr/>
          </p:nvGrpSpPr>
          <p:grpSpPr>
            <a:xfrm>
              <a:off x="246469" y="1227435"/>
              <a:ext cx="3306379" cy="2600061"/>
              <a:chOff x="-16362" y="1494511"/>
              <a:chExt cx="5533147" cy="3319889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EBE3C0CA-43F5-4D67-BE09-12A3B4767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362" y="1494511"/>
                <a:ext cx="5533147" cy="3319889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2B1DB55E-A565-4C09-95AE-7EBF59AB2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23358" y="1494511"/>
                <a:ext cx="593427" cy="412593"/>
              </a:xfrm>
              <a:prstGeom prst="rect">
                <a:avLst/>
              </a:prstGeom>
            </p:spPr>
          </p:pic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D81F81E-DC70-EBFE-1A89-DE8670669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1419" y="1328733"/>
              <a:ext cx="1269683" cy="71948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A261740D-19D7-2E37-095D-BEE0EAF4B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6003" y="1214779"/>
            <a:ext cx="1664938" cy="186240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4814C44-9D55-E177-5DBA-9B93C7EFAF19}"/>
              </a:ext>
            </a:extLst>
          </p:cNvPr>
          <p:cNvSpPr txBox="1"/>
          <p:nvPr/>
        </p:nvSpPr>
        <p:spPr>
          <a:xfrm>
            <a:off x="1975295" y="3781029"/>
            <a:ext cx="1005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rgbClr val="FF0000"/>
                </a:solidFill>
              </a:rPr>
              <a:t>+</a:t>
            </a:r>
            <a:endParaRPr lang="zh-CN" altLang="en-US" sz="9600" dirty="0">
              <a:solidFill>
                <a:srgbClr val="FF0000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614FE80-A247-2CC0-DB43-2C975F07B6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3566" y="3231171"/>
            <a:ext cx="2663018" cy="255596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C40EA7C-329C-8330-BC2D-97AD7FE528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764" y="992211"/>
            <a:ext cx="4439268" cy="8894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08EFEE5-7989-E3B5-3253-5C18315BE4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33952" y="1962250"/>
            <a:ext cx="2413352" cy="55520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3269661-17E4-D98E-E45E-C00D78F482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33952" y="2703684"/>
            <a:ext cx="2049325" cy="37422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DFB10D7-59C0-2502-A8B4-C84F6AB5EB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5025" y="5629266"/>
            <a:ext cx="3223703" cy="87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38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A1049B2-985F-48F4-BEF6-967DD75EC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199" y="69849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r>
              <a:rPr lang="en-US" altLang="zh-CN" sz="4000" kern="0" dirty="0">
                <a:solidFill>
                  <a:srgbClr val="FF0000"/>
                </a:solidFill>
              </a:rPr>
              <a:t>PDF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4565396-CA16-4406-BD92-BECC2A40D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470" y="3733526"/>
            <a:ext cx="4433071" cy="195769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0958B81-86F9-42AF-A118-1AC95597C1DC}"/>
              </a:ext>
            </a:extLst>
          </p:cNvPr>
          <p:cNvSpPr txBox="1"/>
          <p:nvPr/>
        </p:nvSpPr>
        <p:spPr>
          <a:xfrm>
            <a:off x="1916672" y="3429000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Factorization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ADA6C34-45D8-4740-BCFB-7CFEB7988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258" y="5854129"/>
            <a:ext cx="2242431" cy="7542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21EC62B-6C43-42CC-A5D7-15811690A8BF}"/>
                  </a:ext>
                </a:extLst>
              </p:cNvPr>
              <p:cNvSpPr txBox="1"/>
              <p:nvPr/>
            </p:nvSpPr>
            <p:spPr>
              <a:xfrm>
                <a:off x="3510255" y="5945766"/>
                <a:ext cx="250918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32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CN" sz="3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r>
                        <a:rPr lang="en-US" altLang="zh-CN" sz="3200" i="1">
                          <a:solidFill>
                            <a:srgbClr val="FFC61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altLang="zh-CN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⊗</m:t>
                      </m:r>
                      <m:r>
                        <a:rPr lang="en-US" altLang="zh-CN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21EC62B-6C43-42CC-A5D7-15811690A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255" y="5945766"/>
                <a:ext cx="250918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59081B2F-2ED0-3692-A1B3-E1FAE658D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692" y="4090965"/>
            <a:ext cx="4153081" cy="256717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83CC47B-2951-A60B-65FE-8D16017B4B7D}"/>
              </a:ext>
            </a:extLst>
          </p:cNvPr>
          <p:cNvSpPr txBox="1"/>
          <p:nvPr/>
        </p:nvSpPr>
        <p:spPr>
          <a:xfrm>
            <a:off x="7775942" y="3459778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/>
            <a:r>
              <a:rPr lang="en-US" altLang="zh-CN" dirty="0">
                <a:solidFill>
                  <a:srgbClr val="FF0000"/>
                </a:solidFill>
              </a:rPr>
              <a:t>Universality</a:t>
            </a:r>
            <a:endParaRPr lang="zh-CN" altLang="zh-CN" sz="2000" dirty="0">
              <a:solidFill>
                <a:srgbClr val="FF0000"/>
              </a:solidFill>
              <a:effectLst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A23B53B-F157-AF38-6553-4F4BAA43A6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5194" y="914663"/>
            <a:ext cx="2374839" cy="23441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E92D7B1-ED53-ED47-0AC8-D58008E8C3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3810" y="641028"/>
            <a:ext cx="3151935" cy="2891444"/>
          </a:xfrm>
          <a:prstGeom prst="rect">
            <a:avLst/>
          </a:prstGeom>
        </p:spPr>
      </p:pic>
      <p:sp>
        <p:nvSpPr>
          <p:cNvPr id="12" name="灯片编号占位符 2">
            <a:extLst>
              <a:ext uri="{FF2B5EF4-FFF2-40B4-BE49-F238E27FC236}">
                <a16:creationId xmlns:a16="http://schemas.microsoft.com/office/drawing/2014/main" id="{998E9E08-A973-5F91-C819-90B90EDCB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6931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04A7DE-1885-4072-85C7-6F95235D1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115889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Large-Momentum Effective Theory (</a:t>
            </a:r>
            <a:r>
              <a:rPr lang="en-US" altLang="zh-CN" sz="3200" kern="0" dirty="0" err="1">
                <a:solidFill>
                  <a:srgbClr val="FF0000"/>
                </a:solidFill>
                <a:latin typeface="Arial"/>
                <a:ea typeface="宋体"/>
                <a:cs typeface="+mj-cs"/>
              </a:rPr>
              <a:t>LaMET</a:t>
            </a: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)</a:t>
            </a:r>
          </a:p>
        </p:txBody>
      </p:sp>
      <p:sp>
        <p:nvSpPr>
          <p:cNvPr id="43011" name="文本框 5">
            <a:extLst>
              <a:ext uri="{FF2B5EF4-FFF2-40B4-BE49-F238E27FC236}">
                <a16:creationId xmlns:a16="http://schemas.microsoft.com/office/drawing/2014/main" id="{5F0CB43D-E615-4AE1-A397-68E6F4517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060" y="849358"/>
            <a:ext cx="74919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/>
              <a:t>X. D. Ji, </a:t>
            </a:r>
            <a:r>
              <a:rPr lang="en-US" altLang="zh-CN" sz="1600" dirty="0">
                <a:solidFill>
                  <a:srgbClr val="000000"/>
                </a:solidFill>
              </a:rPr>
              <a:t>Phys.Rev.Lett </a:t>
            </a:r>
            <a:r>
              <a:rPr lang="en-US" altLang="zh-CN" sz="1600" dirty="0"/>
              <a:t>110 (2013) 262002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/>
              <a:t>X. Ji, Y.-S. Liu, Y. Liu, J.-H. Zhang and Y Zhao , </a:t>
            </a:r>
            <a:r>
              <a:rPr lang="da-DK" altLang="zh-CN" sz="1600" dirty="0"/>
              <a:t>Rev. Mod. Phys. 93, 35005 (2021)</a:t>
            </a:r>
            <a:r>
              <a:rPr lang="en-US" altLang="zh-CN" sz="1600" dirty="0"/>
              <a:t>.</a:t>
            </a:r>
            <a:endParaRPr lang="zh-CN" altLang="en-US" sz="1600" dirty="0"/>
          </a:p>
        </p:txBody>
      </p:sp>
      <p:pic>
        <p:nvPicPr>
          <p:cNvPr id="43012" name="图片 6">
            <a:extLst>
              <a:ext uri="{FF2B5EF4-FFF2-40B4-BE49-F238E27FC236}">
                <a16:creationId xmlns:a16="http://schemas.microsoft.com/office/drawing/2014/main" id="{2FD0230A-628F-4ED1-AA6D-5247EE604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7163"/>
            <a:ext cx="91440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文本框 7">
            <a:extLst>
              <a:ext uri="{FF2B5EF4-FFF2-40B4-BE49-F238E27FC236}">
                <a16:creationId xmlns:a16="http://schemas.microsoft.com/office/drawing/2014/main" id="{458C859F-C1A6-4A29-8152-DD18547C8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364" y="4373564"/>
            <a:ext cx="336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/>
              <a:t>Light-cone PDF : Cannot be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/>
              <a:t>calculated on the lattice</a:t>
            </a:r>
            <a:endParaRPr lang="zh-CN" altLang="en-US" sz="2000"/>
          </a:p>
        </p:txBody>
      </p:sp>
      <p:sp>
        <p:nvSpPr>
          <p:cNvPr id="43014" name="文本框 8">
            <a:extLst>
              <a:ext uri="{FF2B5EF4-FFF2-40B4-BE49-F238E27FC236}">
                <a16:creationId xmlns:a16="http://schemas.microsoft.com/office/drawing/2014/main" id="{614A4F8F-B768-425F-AAF5-C39DD7808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838" y="4373564"/>
            <a:ext cx="2849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/>
              <a:t>Quasi-PDF : Directly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/>
              <a:t>calculable on the lattice</a:t>
            </a:r>
          </a:p>
        </p:txBody>
      </p:sp>
      <p:pic>
        <p:nvPicPr>
          <p:cNvPr id="43015" name="图片 10">
            <a:extLst>
              <a:ext uri="{FF2B5EF4-FFF2-40B4-BE49-F238E27FC236}">
                <a16:creationId xmlns:a16="http://schemas.microsoft.com/office/drawing/2014/main" id="{47BF0B52-995A-49DE-9242-ED422C6AB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81588"/>
            <a:ext cx="9144000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EB02174-A1D1-461F-5E5E-02EB19010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6806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464BD4-572D-4A99-9382-50A537C74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115889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Matching between </a:t>
            </a:r>
            <a:r>
              <a:rPr lang="en-US" altLang="zh-CN" sz="3200" kern="0" dirty="0" err="1">
                <a:solidFill>
                  <a:srgbClr val="FF0000"/>
                </a:solidFill>
                <a:latin typeface="Arial"/>
                <a:ea typeface="宋体"/>
                <a:cs typeface="+mj-cs"/>
              </a:rPr>
              <a:t>Qausi</a:t>
            </a: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-PDF and LC-PDF</a:t>
            </a:r>
          </a:p>
        </p:txBody>
      </p:sp>
      <p:sp>
        <p:nvSpPr>
          <p:cNvPr id="44035" name="文本框 2">
            <a:extLst>
              <a:ext uri="{FF2B5EF4-FFF2-40B4-BE49-F238E27FC236}">
                <a16:creationId xmlns:a16="http://schemas.microsoft.com/office/drawing/2014/main" id="{19A2E9DA-8055-4888-9ABF-BF3D94F15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926" y="974726"/>
            <a:ext cx="7921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>
                <a:solidFill>
                  <a:srgbClr val="0070C0"/>
                </a:solidFill>
              </a:rPr>
              <a:t>Factorization formula rigorously proven in the momentum space in MS scheme</a:t>
            </a:r>
          </a:p>
        </p:txBody>
      </p:sp>
      <p:sp>
        <p:nvSpPr>
          <p:cNvPr id="44037" name="文本框 6">
            <a:extLst>
              <a:ext uri="{FF2B5EF4-FFF2-40B4-BE49-F238E27FC236}">
                <a16:creationId xmlns:a16="http://schemas.microsoft.com/office/drawing/2014/main" id="{3763456C-7AF5-4A74-AD95-0EF3AD3C3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801" y="5732464"/>
            <a:ext cx="79684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/>
              <a:t>Y.-Q. Ma and J. </a:t>
            </a:r>
            <a:r>
              <a:rPr lang="en-US" altLang="zh-CN" sz="1600" dirty="0" err="1"/>
              <a:t>Qiu</a:t>
            </a:r>
            <a:r>
              <a:rPr lang="en-US" altLang="zh-CN" sz="1600" dirty="0"/>
              <a:t>, </a:t>
            </a:r>
            <a:r>
              <a:rPr lang="en-US" altLang="zh-CN" sz="1600" dirty="0" err="1">
                <a:solidFill>
                  <a:srgbClr val="000000"/>
                </a:solidFill>
              </a:rPr>
              <a:t>Phys.Rev</a:t>
            </a:r>
            <a:r>
              <a:rPr lang="en-US" altLang="zh-CN" sz="1600" dirty="0">
                <a:solidFill>
                  <a:srgbClr val="000000"/>
                </a:solidFill>
              </a:rPr>
              <a:t>. D </a:t>
            </a:r>
            <a:r>
              <a:rPr lang="en-US" altLang="zh-CN" sz="1600" dirty="0"/>
              <a:t>98 (2018)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/>
              <a:t>X. Ji, Y.-S. Liu, Y. Liu, J.-H. Zhang and Y. Zhao, </a:t>
            </a:r>
            <a:r>
              <a:rPr lang="da-DK" altLang="zh-CN" sz="1600" dirty="0"/>
              <a:t>Rev. Mod. Phys. 93, 35005 (2021)</a:t>
            </a:r>
            <a:endParaRPr lang="zh-CN" altLang="en-US" sz="16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B0B3264-BC17-4E03-B61D-61EDCE03C8D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00449" y="4465496"/>
            <a:ext cx="8600431" cy="85824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sp>
        <p:nvSpPr>
          <p:cNvPr id="44039" name="文本框 11">
            <a:extLst>
              <a:ext uri="{FF2B5EF4-FFF2-40B4-BE49-F238E27FC236}">
                <a16:creationId xmlns:a16="http://schemas.microsoft.com/office/drawing/2014/main" id="{1034501C-C6D1-4680-BCA6-E89801037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588" y="1809751"/>
            <a:ext cx="87614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7030A0"/>
                </a:solidFill>
              </a:rPr>
              <a:t>*The </a:t>
            </a:r>
            <a:r>
              <a:rPr lang="en-US" altLang="zh-CN" sz="2400" dirty="0" err="1">
                <a:solidFill>
                  <a:srgbClr val="7030A0"/>
                </a:solidFill>
              </a:rPr>
              <a:t>qausi</a:t>
            </a:r>
            <a:r>
              <a:rPr lang="en-US" altLang="zh-CN" sz="2400" dirty="0">
                <a:solidFill>
                  <a:srgbClr val="7030A0"/>
                </a:solidFill>
              </a:rPr>
              <a:t>-PDF and LC-PDF share the same IR physics in </a:t>
            </a:r>
            <a:r>
              <a:rPr lang="en-US" altLang="zh-CN" sz="2400" dirty="0" err="1">
                <a:solidFill>
                  <a:srgbClr val="7030A0"/>
                </a:solidFill>
              </a:rPr>
              <a:t>x,y</a:t>
            </a:r>
            <a:r>
              <a:rPr lang="en-US" altLang="zh-CN" sz="2400" dirty="0">
                <a:solidFill>
                  <a:srgbClr val="7030A0"/>
                </a:solidFill>
              </a:rPr>
              <a:t>=[0, 1]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BFC0EAB-4733-4353-9A17-762EB91B810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11625" y="2708921"/>
            <a:ext cx="6250237" cy="95789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 dirty="0">
                <a:noFill/>
              </a:rPr>
              <a:t> </a:t>
            </a:r>
          </a:p>
        </p:txBody>
      </p:sp>
      <p:sp>
        <p:nvSpPr>
          <p:cNvPr id="44041" name="文本框 18">
            <a:extLst>
              <a:ext uri="{FF2B5EF4-FFF2-40B4-BE49-F238E27FC236}">
                <a16:creationId xmlns:a16="http://schemas.microsoft.com/office/drawing/2014/main" id="{872C4275-9429-4EA5-A4B6-7F58EB1BE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925" y="3844926"/>
            <a:ext cx="6281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solidFill>
                  <a:srgbClr val="990000"/>
                </a:solidFill>
              </a:rPr>
              <a:t>Then we can build the matching relationship:</a:t>
            </a:r>
            <a:endParaRPr lang="zh-CN" altLang="en-US" sz="2400">
              <a:solidFill>
                <a:srgbClr val="990000"/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B2AF902-A6A9-F49C-0F0B-FE23C5120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69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81950" y="6093462"/>
            <a:ext cx="2057400" cy="365125"/>
          </a:xfrm>
        </p:spPr>
        <p:txBody>
          <a:bodyPr/>
          <a:lstStyle/>
          <a:p>
            <a:pPr defTabSz="457200"/>
            <a:fld id="{30A62937-1341-48FB-A0D7-DE90D4CBA8E8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等线" panose="02010600030101010101" pitchFamily="2" charset="-122"/>
              </a:rPr>
              <a:pPr defTabSz="457200"/>
              <a:t>27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96000" y="2046512"/>
            <a:ext cx="333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2400" dirty="0">
                <a:solidFill>
                  <a:srgbClr val="4472C4"/>
                </a:solidFill>
                <a:latin typeface="Calibri"/>
                <a:ea typeface="等线" panose="02010600030101010101" pitchFamily="2" charset="-122"/>
              </a:rPr>
              <a:t>Blue</a:t>
            </a:r>
            <a:r>
              <a:rPr lang="zh-CN" altLang="en-US" sz="2400" dirty="0">
                <a:solidFill>
                  <a:srgbClr val="4472C4"/>
                </a:solidFill>
                <a:latin typeface="Calibri"/>
                <a:ea typeface="等线" panose="02010600030101010101" pitchFamily="2" charset="-122"/>
              </a:rPr>
              <a:t>：</a:t>
            </a:r>
            <a:r>
              <a:rPr lang="en-US" altLang="zh-CN" sz="2400" dirty="0">
                <a:solidFill>
                  <a:srgbClr val="4472C4"/>
                </a:solidFill>
                <a:latin typeface="Calibri"/>
                <a:ea typeface="等线" panose="02010600030101010101" pitchFamily="2" charset="-122"/>
              </a:rPr>
              <a:t>no-</a:t>
            </a:r>
            <a:r>
              <a:rPr lang="en-US" altLang="zh-CN" sz="2400" dirty="0" err="1">
                <a:solidFill>
                  <a:srgbClr val="4472C4"/>
                </a:solidFill>
                <a:latin typeface="Calibri"/>
                <a:ea typeface="等线" panose="02010600030101010101" pitchFamily="2" charset="-122"/>
              </a:rPr>
              <a:t>momsmear</a:t>
            </a:r>
            <a:endParaRPr lang="en-US" altLang="zh-CN" sz="2400" dirty="0">
              <a:solidFill>
                <a:srgbClr val="4472C4"/>
              </a:solidFill>
              <a:latin typeface="Calibri"/>
              <a:ea typeface="等线" panose="02010600030101010101" pitchFamily="2" charset="-122"/>
            </a:endParaRPr>
          </a:p>
          <a:p>
            <a:pPr defTabSz="457200"/>
            <a:endParaRPr lang="en-US" altLang="zh-CN" sz="2400" dirty="0">
              <a:solidFill>
                <a:prstClr val="black"/>
              </a:solidFill>
              <a:latin typeface="Calibri"/>
              <a:ea typeface="等线" panose="02010600030101010101" pitchFamily="2" charset="-122"/>
            </a:endParaRPr>
          </a:p>
          <a:p>
            <a:pPr defTabSz="457200"/>
            <a:r>
              <a:rPr lang="en-US" altLang="zh-CN" sz="2400" dirty="0">
                <a:solidFill>
                  <a:srgbClr val="C00000"/>
                </a:solidFill>
                <a:latin typeface="Calibri"/>
                <a:ea typeface="等线" panose="02010600030101010101" pitchFamily="2" charset="-122"/>
              </a:rPr>
              <a:t>Red</a:t>
            </a:r>
            <a:r>
              <a:rPr lang="zh-CN" altLang="en-US" sz="2400" dirty="0">
                <a:solidFill>
                  <a:srgbClr val="C00000"/>
                </a:solidFill>
                <a:latin typeface="Calibri"/>
                <a:ea typeface="等线" panose="02010600030101010101" pitchFamily="2" charset="-122"/>
              </a:rPr>
              <a:t>：</a:t>
            </a:r>
            <a:r>
              <a:rPr lang="en-US" altLang="zh-CN" sz="2400" dirty="0" err="1">
                <a:solidFill>
                  <a:srgbClr val="C00000"/>
                </a:solidFill>
                <a:latin typeface="Calibri"/>
                <a:ea typeface="等线" panose="02010600030101010101" pitchFamily="2" charset="-122"/>
              </a:rPr>
              <a:t>momsmear</a:t>
            </a:r>
            <a:endParaRPr lang="en-US" altLang="zh-CN" sz="2400" dirty="0">
              <a:solidFill>
                <a:srgbClr val="C00000"/>
              </a:solidFill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754" y="3758732"/>
            <a:ext cx="3614265" cy="288202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451" y="3961691"/>
            <a:ext cx="4291330" cy="267906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24B356E-4C19-942A-1C97-6BB303FD4A64}"/>
              </a:ext>
            </a:extLst>
          </p:cNvPr>
          <p:cNvSpPr txBox="1"/>
          <p:nvPr/>
        </p:nvSpPr>
        <p:spPr>
          <a:xfrm>
            <a:off x="5810121" y="1077329"/>
            <a:ext cx="456463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57200"/>
            <a:r>
              <a:rPr lang="en-US" altLang="zh-CN" sz="2800" b="1" dirty="0">
                <a:solidFill>
                  <a:srgbClr val="C00000"/>
                </a:solidFill>
                <a:latin typeface="Calibri"/>
                <a:ea typeface="等线" panose="02010600030101010101" pitchFamily="2" charset="-122"/>
              </a:rPr>
              <a:t>mom smearing </a:t>
            </a:r>
            <a:r>
              <a:rPr lang="en-US" altLang="zh-CN" sz="2800" b="1" dirty="0">
                <a:solidFill>
                  <a:prstClr val="black"/>
                </a:solidFill>
                <a:latin typeface="Calibri"/>
                <a:ea typeface="等线" panose="02010600030101010101" pitchFamily="2" charset="-122"/>
              </a:rPr>
              <a:t>+ </a:t>
            </a:r>
            <a:r>
              <a:rPr lang="en-US" altLang="zh-CN" sz="2800" dirty="0"/>
              <a:t>distillation</a:t>
            </a:r>
            <a:endParaRPr lang="zh-CN" altLang="en-US" sz="2800" dirty="0"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2D1842B4-483D-46B4-FF45-BF52FC03EC7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C1E9FD-EF62-4E50-B8BC-74B20B6A0F1F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5D6051EE-587B-4BA1-3DB4-EDAE2E39A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80" y="-8375"/>
            <a:ext cx="946012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Unpolarized Gluon PDF on Lattice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9142D9-C508-ABE0-C646-4881F05EA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60" y="1163795"/>
            <a:ext cx="3614265" cy="247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98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E1ED263F-A5B0-56B9-3A54-041BD9AB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346" y="75565"/>
            <a:ext cx="946012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 Helicity  PDF on Lattice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3420DC6-D916-A384-26A3-7C64C8C4D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89" y="3679060"/>
            <a:ext cx="7047975" cy="25358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5B925BC-FE9C-7B2A-DCB4-C78BC3AEA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337" y="1078194"/>
            <a:ext cx="3867077" cy="260086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F5439A7-6F50-D498-73B8-58E05339780F}"/>
              </a:ext>
            </a:extLst>
          </p:cNvPr>
          <p:cNvSpPr txBox="1"/>
          <p:nvPr/>
        </p:nvSpPr>
        <p:spPr>
          <a:xfrm>
            <a:off x="7148356" y="5431482"/>
            <a:ext cx="5198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J Holligan, HW Lin </a:t>
            </a:r>
            <a:r>
              <a:rPr lang="en-US" altLang="zh-CN" dirty="0" err="1"/>
              <a:t>Phys.Lett.B</a:t>
            </a:r>
            <a:r>
              <a:rPr lang="en-US" altLang="zh-CN" dirty="0"/>
              <a:t> 854 (2024) 138731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8B023DF-577F-ADB6-D5B7-C08EC7FEA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220" y="3912624"/>
            <a:ext cx="4141130" cy="134268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756A9D2-D15E-C43B-916E-AFB181C15D60}"/>
              </a:ext>
            </a:extLst>
          </p:cNvPr>
          <p:cNvSpPr txBox="1"/>
          <p:nvPr/>
        </p:nvSpPr>
        <p:spPr>
          <a:xfrm>
            <a:off x="5775045" y="2676121"/>
            <a:ext cx="5097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HW Lin et al </a:t>
            </a:r>
            <a:r>
              <a:rPr lang="en-US" altLang="zh-CN" dirty="0" err="1"/>
              <a:t>Phys.Rev.Lett</a:t>
            </a:r>
            <a:r>
              <a:rPr lang="en-US" altLang="zh-CN" dirty="0"/>
              <a:t>. 121 (2018) 24, 242003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365F721-2573-BEB5-B760-89A13117C6E4}"/>
              </a:ext>
            </a:extLst>
          </p:cNvPr>
          <p:cNvSpPr txBox="1"/>
          <p:nvPr/>
        </p:nvSpPr>
        <p:spPr>
          <a:xfrm>
            <a:off x="5513486" y="1602689"/>
            <a:ext cx="60952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Lattice spacing a = 0.09 </a:t>
            </a:r>
            <a:r>
              <a:rPr lang="en-US" altLang="zh-CN" dirty="0" err="1"/>
              <a:t>fm</a:t>
            </a:r>
            <a:r>
              <a:rPr lang="en-US" altLang="zh-CN" dirty="0"/>
              <a:t>,  and with Mπ ≈ 135 MeV highly improved staggered dynamical quarks</a:t>
            </a:r>
            <a:endParaRPr lang="zh-CN" altLang="en-US" dirty="0"/>
          </a:p>
        </p:txBody>
      </p:sp>
      <p:sp>
        <p:nvSpPr>
          <p:cNvPr id="17" name="灯片编号占位符 2">
            <a:extLst>
              <a:ext uri="{FF2B5EF4-FFF2-40B4-BE49-F238E27FC236}">
                <a16:creationId xmlns:a16="http://schemas.microsoft.com/office/drawing/2014/main" id="{A7918E72-BC81-AC8F-EB7A-C6B136323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4797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423" y="4460993"/>
            <a:ext cx="2858349" cy="2151665"/>
          </a:xfrm>
          <a:prstGeom prst="rect">
            <a:avLst/>
          </a:prstGeom>
        </p:spPr>
      </p:pic>
      <p:sp>
        <p:nvSpPr>
          <p:cNvPr id="11" name="燕尾形箭头 10"/>
          <p:cNvSpPr/>
          <p:nvPr/>
        </p:nvSpPr>
        <p:spPr>
          <a:xfrm>
            <a:off x="483711" y="3660458"/>
            <a:ext cx="11031220" cy="233045"/>
          </a:xfrm>
          <a:prstGeom prst="notchedRightArrow">
            <a:avLst>
              <a:gd name="adj1" fmla="val 50000"/>
              <a:gd name="adj2" fmla="val 130503"/>
            </a:avLst>
          </a:prstGeom>
          <a:blipFill>
            <a:blip r:embed="rId3"/>
            <a:tile tx="0" ty="0" sx="100000" sy="100000" flip="none" algn="tl"/>
          </a:blipFill>
          <a:ln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660670" y="3580765"/>
            <a:ext cx="75565" cy="2413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352047" y="3587115"/>
            <a:ext cx="75565" cy="2413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9682480" y="3578860"/>
            <a:ext cx="75565" cy="2413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77069" y="3870484"/>
            <a:ext cx="2692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0D: spin and mass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884102" y="3873951"/>
            <a:ext cx="1511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1D: PDF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9026525" y="3847465"/>
            <a:ext cx="1727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3D: TMDs</a:t>
            </a:r>
          </a:p>
        </p:txBody>
      </p:sp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677069" y="4540885"/>
            <a:ext cx="2160399" cy="1915336"/>
            <a:chOff x="1544149" y="343022"/>
            <a:chExt cx="6579816" cy="6000017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149" y="343022"/>
              <a:ext cx="6579816" cy="6000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133" y="1726498"/>
              <a:ext cx="1238836" cy="107922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675" y="3343030"/>
              <a:ext cx="1238836" cy="1238836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19D372D5-C6EF-1BAB-54AC-2138D5D91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319" y="4274821"/>
            <a:ext cx="2325164" cy="1917918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E04C1E46-CBE3-9E60-E84E-CF538A5CEB3A}"/>
              </a:ext>
            </a:extLst>
          </p:cNvPr>
          <p:cNvGrpSpPr/>
          <p:nvPr/>
        </p:nvGrpSpPr>
        <p:grpSpPr>
          <a:xfrm>
            <a:off x="3941109" y="850428"/>
            <a:ext cx="2789629" cy="2428712"/>
            <a:chOff x="4702345" y="1503020"/>
            <a:chExt cx="2021853" cy="187837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8086DA7-9C28-F448-856E-1FB4D31A0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2345" y="1503020"/>
              <a:ext cx="2021853" cy="1878379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C99121EA-E7B8-C91C-989B-3EE3BB334337}"/>
                </a:ext>
              </a:extLst>
            </p:cNvPr>
            <p:cNvSpPr txBox="1"/>
            <p:nvPr/>
          </p:nvSpPr>
          <p:spPr>
            <a:xfrm>
              <a:off x="4884102" y="1654393"/>
              <a:ext cx="1304825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</a:t>
              </a:r>
              <a:r>
                <a:rPr lang="zh-CN" alt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D103</a:t>
              </a:r>
              <a:r>
                <a: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zh-CN" alt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014013 (2021)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CACDA1C3-96B4-5502-5589-5CBA8C3A94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45" y="943684"/>
            <a:ext cx="2197523" cy="2344217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7D02C500-6D30-2811-E811-45FFEFB75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069" y="176344"/>
            <a:ext cx="8601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dirty="0">
                <a:solidFill>
                  <a:srgbClr val="FF0000"/>
                </a:solidFill>
              </a:rPr>
              <a:t>PDF 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A358B5-78CE-834B-ED42-1935B4E7C1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4379" y="969239"/>
            <a:ext cx="3389453" cy="2250396"/>
          </a:xfrm>
          <a:prstGeom prst="rect">
            <a:avLst/>
          </a:prstGeom>
        </p:spPr>
      </p:pic>
      <p:sp>
        <p:nvSpPr>
          <p:cNvPr id="7" name="灯片编号占位符 2">
            <a:extLst>
              <a:ext uri="{FF2B5EF4-FFF2-40B4-BE49-F238E27FC236}">
                <a16:creationId xmlns:a16="http://schemas.microsoft.com/office/drawing/2014/main" id="{26313536-DBD3-B318-CDBC-D65109147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6827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F1E03BE5-4295-44C0-BCD5-F8F1C1E7D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0"/>
            <a:ext cx="9036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40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Reconstruct the PDF from Lattice QCD</a:t>
            </a:r>
            <a:endParaRPr lang="en-US" altLang="zh-CN" sz="4000" kern="0" baseline="-25000" dirty="0">
              <a:solidFill>
                <a:srgbClr val="FF0000"/>
              </a:solidFill>
              <a:latin typeface="Arial"/>
              <a:ea typeface="宋体"/>
              <a:cs typeface="+mj-cs"/>
            </a:endParaRPr>
          </a:p>
        </p:txBody>
      </p:sp>
      <p:sp>
        <p:nvSpPr>
          <p:cNvPr id="41987" name="文本框 3">
            <a:extLst>
              <a:ext uri="{FF2B5EF4-FFF2-40B4-BE49-F238E27FC236}">
                <a16:creationId xmlns:a16="http://schemas.microsoft.com/office/drawing/2014/main" id="{64715523-22C0-47C2-BC05-2B2B1145A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014" y="1125539"/>
            <a:ext cx="90439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00B050"/>
                </a:solidFill>
              </a:rPr>
              <a:t>The direct calculation of the hadronic tensor on the lattice which can be used to reconstruct the structure functions through the Laplace transform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41988" name="文本框 4">
            <a:extLst>
              <a:ext uri="{FF2B5EF4-FFF2-40B4-BE49-F238E27FC236}">
                <a16:creationId xmlns:a16="http://schemas.microsoft.com/office/drawing/2014/main" id="{A97858AA-0CA0-44EF-99A2-156C74905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1" y="2178051"/>
            <a:ext cx="45367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/>
              <a:t>K. Liu, S. Dong, </a:t>
            </a:r>
            <a:r>
              <a:rPr lang="en-US" altLang="zh-CN" sz="1600" dirty="0">
                <a:solidFill>
                  <a:srgbClr val="000000"/>
                </a:solidFill>
              </a:rPr>
              <a:t>Phys.Rev.Lett. </a:t>
            </a:r>
            <a:r>
              <a:rPr lang="en-US" altLang="zh-CN" sz="1600" dirty="0"/>
              <a:t>72 1790 (1994)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/>
              <a:t>J. Liang, et.al, Phys. Rev. D 101, 114503 (2020)</a:t>
            </a:r>
            <a:endParaRPr lang="zh-CN" altLang="en-US" sz="1600" dirty="0"/>
          </a:p>
        </p:txBody>
      </p:sp>
      <p:sp>
        <p:nvSpPr>
          <p:cNvPr id="41989" name="矩形 5">
            <a:extLst>
              <a:ext uri="{FF2B5EF4-FFF2-40B4-BE49-F238E27FC236}">
                <a16:creationId xmlns:a16="http://schemas.microsoft.com/office/drawing/2014/main" id="{F52DB75C-CB58-4D42-AC1A-DCBABE0F9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4014" y="2884488"/>
            <a:ext cx="85042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solidFill>
                  <a:srgbClr val="0070C0"/>
                </a:solidFill>
              </a:rPr>
              <a:t>The quasi-PDF proposed by Ji: Reconstruct the PDF through Fourier transform</a:t>
            </a:r>
            <a:endParaRPr lang="zh-CN" altLang="en-US" sz="2400">
              <a:solidFill>
                <a:srgbClr val="0070C0"/>
              </a:solidFill>
            </a:endParaRPr>
          </a:p>
        </p:txBody>
      </p:sp>
      <p:sp>
        <p:nvSpPr>
          <p:cNvPr id="41990" name="矩形 6">
            <a:extLst>
              <a:ext uri="{FF2B5EF4-FFF2-40B4-BE49-F238E27FC236}">
                <a16:creationId xmlns:a16="http://schemas.microsoft.com/office/drawing/2014/main" id="{06099238-1D54-4EC3-B8F7-4B1EA9EFC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2539" y="3544889"/>
            <a:ext cx="49101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/>
              <a:t>X.D. Ji, </a:t>
            </a:r>
            <a:r>
              <a:rPr lang="en-US" altLang="zh-CN" sz="1600" dirty="0">
                <a:solidFill>
                  <a:srgbClr val="000000"/>
                </a:solidFill>
              </a:rPr>
              <a:t>Phys.Rev.Lett </a:t>
            </a:r>
            <a:r>
              <a:rPr lang="en-US" altLang="zh-CN" sz="1600" dirty="0"/>
              <a:t>110 262002 (2013)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/>
              <a:t>X. </a:t>
            </a:r>
            <a:r>
              <a:rPr lang="en-US" altLang="zh-CN" sz="1600" dirty="0" err="1"/>
              <a:t>Xiong</a:t>
            </a:r>
            <a:r>
              <a:rPr lang="en-US" altLang="zh-CN" sz="1600" dirty="0"/>
              <a:t>, et.al, </a:t>
            </a:r>
            <a:r>
              <a:rPr lang="en-US" altLang="zh-CN" sz="1600" dirty="0" err="1">
                <a:solidFill>
                  <a:srgbClr val="000000"/>
                </a:solidFill>
              </a:rPr>
              <a:t>Phys.Rev</a:t>
            </a:r>
            <a:r>
              <a:rPr lang="en-US" altLang="zh-CN" sz="1600" dirty="0">
                <a:solidFill>
                  <a:srgbClr val="000000"/>
                </a:solidFill>
              </a:rPr>
              <a:t>. D </a:t>
            </a:r>
            <a:r>
              <a:rPr lang="en-US" altLang="zh-CN" sz="1600" dirty="0"/>
              <a:t>90 014051 (2014)</a:t>
            </a:r>
            <a:endParaRPr lang="zh-CN" altLang="en-US" sz="1600" dirty="0"/>
          </a:p>
        </p:txBody>
      </p:sp>
      <p:sp>
        <p:nvSpPr>
          <p:cNvPr id="41991" name="矩形 7">
            <a:extLst>
              <a:ext uri="{FF2B5EF4-FFF2-40B4-BE49-F238E27FC236}">
                <a16:creationId xmlns:a16="http://schemas.microsoft.com/office/drawing/2014/main" id="{09A83A2D-683D-4D1A-82DB-D8BC09D91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900" y="4227513"/>
            <a:ext cx="9036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7030A0"/>
                </a:solidFill>
              </a:rPr>
              <a:t>Lattice cross section: the hadronic matrix elements which are calculable in lattice QCD and factorizable in terms of PDFs 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  <p:sp>
        <p:nvSpPr>
          <p:cNvPr id="41992" name="文本框 8">
            <a:extLst>
              <a:ext uri="{FF2B5EF4-FFF2-40B4-BE49-F238E27FC236}">
                <a16:creationId xmlns:a16="http://schemas.microsoft.com/office/drawing/2014/main" id="{9FA488E8-F0C6-47F0-B2C4-03964EE0E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5180013"/>
            <a:ext cx="56245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/>
              <a:t>Y.Q. Ma and J.-W. </a:t>
            </a:r>
            <a:r>
              <a:rPr lang="en-US" altLang="zh-CN" sz="1600" dirty="0" err="1"/>
              <a:t>Qiu</a:t>
            </a:r>
            <a:r>
              <a:rPr lang="en-US" altLang="zh-CN" sz="1600" dirty="0"/>
              <a:t>, </a:t>
            </a:r>
            <a:r>
              <a:rPr lang="en-US" altLang="zh-CN" sz="1600" dirty="0">
                <a:solidFill>
                  <a:srgbClr val="000000"/>
                </a:solidFill>
              </a:rPr>
              <a:t>Phys.Rev.Lett </a:t>
            </a:r>
            <a:r>
              <a:rPr lang="en-US" altLang="zh-CN" sz="1600" dirty="0"/>
              <a:t>120 022003 (2018) </a:t>
            </a:r>
            <a:endParaRPr lang="zh-CN" altLang="en-US" sz="16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7B41144-801D-4636-9F20-C02881E70E16}"/>
              </a:ext>
            </a:extLst>
          </p:cNvPr>
          <p:cNvSpPr txBox="1"/>
          <p:nvPr/>
        </p:nvSpPr>
        <p:spPr>
          <a:xfrm>
            <a:off x="1631950" y="5732463"/>
            <a:ext cx="901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The pseudo-PDF is similar as quasi-PDF, and it is renormalized  by hadron matrix elements </a:t>
            </a:r>
            <a:endParaRPr lang="zh-CN" altLang="en-US" sz="2400" b="1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F797626-F56C-41BC-B223-BDA73F0EF1DC}"/>
              </a:ext>
            </a:extLst>
          </p:cNvPr>
          <p:cNvSpPr/>
          <p:nvPr/>
        </p:nvSpPr>
        <p:spPr>
          <a:xfrm>
            <a:off x="5159897" y="6494620"/>
            <a:ext cx="44791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A. V. </a:t>
            </a:r>
            <a:r>
              <a:rPr lang="en-US" altLang="zh-CN" sz="1600" dirty="0" err="1"/>
              <a:t>Radyushkin</a:t>
            </a:r>
            <a:r>
              <a:rPr lang="en-US" altLang="zh-CN" sz="1600" dirty="0"/>
              <a:t>, </a:t>
            </a:r>
            <a:r>
              <a:rPr lang="en-US" altLang="zh-CN" sz="1600" dirty="0" err="1">
                <a:solidFill>
                  <a:srgbClr val="000000"/>
                </a:solidFill>
              </a:rPr>
              <a:t>Phys.Rev</a:t>
            </a:r>
            <a:r>
              <a:rPr lang="en-US" altLang="zh-CN" sz="1600" dirty="0">
                <a:solidFill>
                  <a:srgbClr val="000000"/>
                </a:solidFill>
              </a:rPr>
              <a:t>. D</a:t>
            </a:r>
            <a:r>
              <a:rPr lang="en-US" altLang="zh-CN" sz="1600" dirty="0"/>
              <a:t> 96, 034025 (2017) </a:t>
            </a:r>
            <a:endParaRPr lang="zh-CN" altLang="en-US" sz="1600" dirty="0"/>
          </a:p>
        </p:txBody>
      </p:sp>
      <p:sp>
        <p:nvSpPr>
          <p:cNvPr id="5" name="灯片编号占位符 2">
            <a:extLst>
              <a:ext uri="{FF2B5EF4-FFF2-40B4-BE49-F238E27FC236}">
                <a16:creationId xmlns:a16="http://schemas.microsoft.com/office/drawing/2014/main" id="{35B8F79E-9077-03DF-A46C-063CAF32F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4</a:t>
            </a:fld>
            <a:endParaRPr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55CE-3650-EA09-77DB-A62E0DEDA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00" y="1187240"/>
            <a:ext cx="9005478" cy="5369347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4F3175FD-DBB0-B615-BAD7-DF4246739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11" y="250615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Lattice Parton Collaboration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BFA5748-2F5B-38C6-0D33-CCEBB4115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479" y="0"/>
            <a:ext cx="1978236" cy="10803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FD3D6ED-B301-A885-122C-758FAC7CA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1479" y="4500810"/>
            <a:ext cx="2778168" cy="181792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13F5F2F-01EF-7A37-9516-93264B18535B}"/>
              </a:ext>
            </a:extLst>
          </p:cNvPr>
          <p:cNvSpPr txBox="1"/>
          <p:nvPr/>
        </p:nvSpPr>
        <p:spPr>
          <a:xfrm>
            <a:off x="9535160" y="1219574"/>
            <a:ext cx="89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2025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EA1255C3-FC0B-E425-3CBA-2660D8158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4822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7A8E833-9129-1836-CEE3-D08780C814F8}"/>
              </a:ext>
            </a:extLst>
          </p:cNvPr>
          <p:cNvSpPr txBox="1"/>
          <p:nvPr/>
        </p:nvSpPr>
        <p:spPr>
          <a:xfrm>
            <a:off x="10002445" y="40253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Gluon PDF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7F0418C-7A55-CB91-21A4-5E860487F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1479" y="1921060"/>
            <a:ext cx="2568441" cy="181792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8B5E72D-F7EC-7B0A-4B41-392E066C953A}"/>
              </a:ext>
            </a:extLst>
          </p:cNvPr>
          <p:cNvSpPr txBox="1"/>
          <p:nvPr/>
        </p:nvSpPr>
        <p:spPr>
          <a:xfrm>
            <a:off x="9372600" y="1551728"/>
            <a:ext cx="26370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dirty="0">
                <a:effectLst/>
                <a:latin typeface="HelveticaNeue-Bold"/>
              </a:rPr>
              <a:t>Boer-Mulders TMDPDF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60254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78D7ED-B5B6-9650-26BE-8A15AE978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93" y="825671"/>
            <a:ext cx="11463108" cy="5641633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7FA02CB4-CAB1-BF22-9DEA-B501AA0A0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46012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Leading twist light-cone PDF</a:t>
            </a:r>
          </a:p>
        </p:txBody>
      </p:sp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076C248C-9C31-623A-E286-2D3A1EE89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1330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44B38C-1746-4820-9BC1-CC7A61321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940" y="-85636"/>
            <a:ext cx="946012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 Unpolarized PDF on Lattice</a:t>
            </a:r>
          </a:p>
        </p:txBody>
      </p:sp>
      <p:pic>
        <p:nvPicPr>
          <p:cNvPr id="46083" name="图片 2">
            <a:extLst>
              <a:ext uri="{FF2B5EF4-FFF2-40B4-BE49-F238E27FC236}">
                <a16:creationId xmlns:a16="http://schemas.microsoft.com/office/drawing/2014/main" id="{05AB638F-3AAC-8645-D889-3FB41EDD3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624" y="1061079"/>
            <a:ext cx="3480905" cy="25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0CB7B8C-3EEC-DB88-4981-B212B8A9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808209F-CB1D-54F6-414B-52E61F0CAB9A}"/>
              </a:ext>
            </a:extLst>
          </p:cNvPr>
          <p:cNvSpPr txBox="1"/>
          <p:nvPr/>
        </p:nvSpPr>
        <p:spPr>
          <a:xfrm>
            <a:off x="7869529" y="2828323"/>
            <a:ext cx="4397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dirty="0">
                <a:solidFill>
                  <a:srgbClr val="5E5E5E"/>
                </a:solidFill>
                <a:effectLst/>
                <a:latin typeface="HelveticaNeue"/>
              </a:rPr>
              <a:t>Y. Liu, et.al., LPC, PRD101(2020)034020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AC0B599-36B7-0FF4-340C-29671283C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94" y="976275"/>
            <a:ext cx="3940230" cy="24986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BE7E24-21E0-89DE-7B65-34C56831E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42" y="3762243"/>
            <a:ext cx="7198222" cy="26281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55F7B71-19EE-817A-0FF0-7276D57A9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228" y="3762243"/>
            <a:ext cx="3940230" cy="233226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73FEE07D-25EE-4572-ACE3-070603EC87F5}"/>
              </a:ext>
            </a:extLst>
          </p:cNvPr>
          <p:cNvSpPr txBox="1"/>
          <p:nvPr/>
        </p:nvSpPr>
        <p:spPr>
          <a:xfrm>
            <a:off x="6540334" y="6282856"/>
            <a:ext cx="4414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HW.</a:t>
            </a:r>
            <a:r>
              <a:rPr lang="zh-CN" altLang="en-US" dirty="0"/>
              <a:t> </a:t>
            </a:r>
            <a:r>
              <a:rPr lang="en-US" altLang="zh-CN" dirty="0"/>
              <a:t>Lin	arXiv:2011.14971 (2020)   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21983E3-3624-86FF-A7AB-22A833505D39}"/>
              </a:ext>
            </a:extLst>
          </p:cNvPr>
          <p:cNvSpPr txBox="1"/>
          <p:nvPr/>
        </p:nvSpPr>
        <p:spPr>
          <a:xfrm>
            <a:off x="8074192" y="1397260"/>
            <a:ext cx="32943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Using CLS  32x96 2+1 flavor clover fermion ensemble H102 Lattice spacing a=0.086 </a:t>
            </a:r>
            <a:r>
              <a:rPr lang="en-US" altLang="zh-CN" dirty="0" err="1"/>
              <a:t>fm</a:t>
            </a:r>
            <a:r>
              <a:rPr lang="en-US" altLang="zh-CN" dirty="0"/>
              <a:t>,  M</a:t>
            </a:r>
            <a:r>
              <a:rPr lang="el-GR" altLang="zh-CN" dirty="0"/>
              <a:t>π=</a:t>
            </a:r>
            <a:r>
              <a:rPr lang="en-US" altLang="zh-CN" dirty="0"/>
              <a:t> </a:t>
            </a:r>
            <a:r>
              <a:rPr lang="el-GR" altLang="zh-CN" dirty="0"/>
              <a:t>356</a:t>
            </a:r>
            <a:r>
              <a:rPr lang="en-US" altLang="zh-CN" dirty="0"/>
              <a:t>MeV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35D942-094F-7FA2-E3B2-A02AF30E9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906" y="105949"/>
            <a:ext cx="946012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 </a:t>
            </a:r>
            <a:r>
              <a:rPr lang="en-US" altLang="zh-CN" sz="3200" kern="0" dirty="0" err="1">
                <a:solidFill>
                  <a:srgbClr val="FF0000"/>
                </a:solidFill>
                <a:latin typeface="Arial"/>
                <a:ea typeface="宋体"/>
                <a:cs typeface="+mj-cs"/>
              </a:rPr>
              <a:t>Transversity</a:t>
            </a:r>
            <a:r>
              <a:rPr lang="en-US" altLang="zh-CN" sz="3200" kern="0" dirty="0">
                <a:solidFill>
                  <a:srgbClr val="FF0000"/>
                </a:solidFill>
                <a:latin typeface="Arial"/>
                <a:ea typeface="宋体"/>
                <a:cs typeface="+mj-cs"/>
              </a:rPr>
              <a:t> PDF on Lattice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B191A65-AD98-871A-809D-D4E86EA17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21" y="1287945"/>
            <a:ext cx="5354569" cy="36636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296BF3C-9B07-8F6E-F5A7-17BBC23C2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678" y="1433846"/>
            <a:ext cx="5324475" cy="33718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CF2B692-698E-7457-CBF8-F8E0D5E179DF}"/>
              </a:ext>
            </a:extLst>
          </p:cNvPr>
          <p:cNvSpPr txBox="1"/>
          <p:nvPr/>
        </p:nvSpPr>
        <p:spPr>
          <a:xfrm>
            <a:off x="1498324" y="5424154"/>
            <a:ext cx="3799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Pion mass </a:t>
            </a:r>
            <a:r>
              <a:rPr lang="el-GR" altLang="zh-CN" dirty="0"/>
              <a:t>=</a:t>
            </a:r>
            <a:r>
              <a:rPr lang="en-US" altLang="zh-CN" dirty="0"/>
              <a:t> </a:t>
            </a:r>
            <a:r>
              <a:rPr lang="el-GR" altLang="zh-CN" dirty="0"/>
              <a:t> {354, 281, 222} </a:t>
            </a:r>
            <a:r>
              <a:rPr lang="en-US" altLang="zh-CN" dirty="0"/>
              <a:t>MeV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DF7C8F1-E793-F34F-3202-8B23F6A3D65F}"/>
              </a:ext>
            </a:extLst>
          </p:cNvPr>
          <p:cNvSpPr txBox="1"/>
          <p:nvPr/>
        </p:nvSpPr>
        <p:spPr>
          <a:xfrm>
            <a:off x="6096000" y="542415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>
                <a:solidFill>
                  <a:srgbClr val="555555"/>
                </a:solidFill>
                <a:effectLst/>
                <a:latin typeface="Proxima Nova"/>
              </a:rPr>
              <a:t> F Yao et al LPC Phys. Rev. Lett. </a:t>
            </a:r>
            <a:r>
              <a:rPr lang="en-US" altLang="zh-CN" b="1" i="0" dirty="0">
                <a:solidFill>
                  <a:srgbClr val="555555"/>
                </a:solidFill>
                <a:effectLst/>
                <a:latin typeface="Proxima Nova"/>
              </a:rPr>
              <a:t>131</a:t>
            </a:r>
            <a:r>
              <a:rPr lang="en-US" altLang="zh-CN" b="0" i="0" dirty="0">
                <a:solidFill>
                  <a:srgbClr val="555555"/>
                </a:solidFill>
                <a:effectLst/>
                <a:latin typeface="Proxima Nova"/>
              </a:rPr>
              <a:t>, 261901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89B22E2-C9BB-74F6-50CC-7D6604274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5766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69297739-CBF0-E0B0-EAB2-8DBF00A4E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515" y="1099287"/>
            <a:ext cx="4505334" cy="279221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94929E2-BD65-D996-334E-A6E79AF49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35" y="1015212"/>
            <a:ext cx="4505334" cy="28762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C54D6D3-0D14-08B3-1245-A936D961B405}"/>
              </a:ext>
            </a:extLst>
          </p:cNvPr>
          <p:cNvSpPr txBox="1"/>
          <p:nvPr/>
        </p:nvSpPr>
        <p:spPr>
          <a:xfrm>
            <a:off x="6898442" y="561805"/>
            <a:ext cx="4118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E4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 SIDIS datasets &amp; Lattice datasets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3778466-C400-A690-B28A-5247F8A8C898}"/>
              </a:ext>
            </a:extLst>
          </p:cNvPr>
          <p:cNvSpPr txBox="1"/>
          <p:nvPr/>
        </p:nvSpPr>
        <p:spPr>
          <a:xfrm>
            <a:off x="1983879" y="482775"/>
            <a:ext cx="2794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E4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 SIDIS datasets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D39C852-3FAC-57F7-F0D0-443DC8A22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917" y="3982720"/>
            <a:ext cx="8218351" cy="277755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30A4653-109E-6B7C-D4A4-6A577AEC4DAE}"/>
              </a:ext>
            </a:extLst>
          </p:cNvPr>
          <p:cNvSpPr txBox="1"/>
          <p:nvPr/>
        </p:nvSpPr>
        <p:spPr>
          <a:xfrm>
            <a:off x="1983879" y="2768149"/>
            <a:ext cx="20696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0" i="0" dirty="0">
                <a:solidFill>
                  <a:srgbClr val="333333"/>
                </a:solidFill>
                <a:effectLst/>
                <a:latin typeface="PingFang SC"/>
              </a:rPr>
              <a:t>preliminary</a:t>
            </a:r>
            <a:endParaRPr lang="zh-CN" altLang="en-US" sz="28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C191C73-E6B2-28A1-3B82-26B3FC5899BB}"/>
              </a:ext>
            </a:extLst>
          </p:cNvPr>
          <p:cNvSpPr txBox="1"/>
          <p:nvPr/>
        </p:nvSpPr>
        <p:spPr>
          <a:xfrm>
            <a:off x="7188592" y="2768149"/>
            <a:ext cx="1945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0" i="0" dirty="0">
                <a:solidFill>
                  <a:srgbClr val="333333"/>
                </a:solidFill>
                <a:effectLst/>
                <a:latin typeface="PingFang SC"/>
              </a:rPr>
              <a:t>preliminary</a:t>
            </a:r>
            <a:endParaRPr lang="zh-CN" altLang="en-US" sz="2800" dirty="0"/>
          </a:p>
        </p:txBody>
      </p:sp>
      <p:sp>
        <p:nvSpPr>
          <p:cNvPr id="16" name="灯片编号占位符 2">
            <a:extLst>
              <a:ext uri="{FF2B5EF4-FFF2-40B4-BE49-F238E27FC236}">
                <a16:creationId xmlns:a16="http://schemas.microsoft.com/office/drawing/2014/main" id="{E0DE9F73-8851-1178-1D6F-FC3FB5BC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1E9FD-EF62-4E50-B8BC-74B20B6A0F1F}" type="slidenum">
              <a:rPr lang="zh-CN" altLang="en-US" smtClean="0"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4306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10815</TotalTime>
  <Words>1215</Words>
  <Application>Microsoft Office PowerPoint</Application>
  <PresentationFormat>宽屏</PresentationFormat>
  <Paragraphs>238</Paragraphs>
  <Slides>28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48" baseType="lpstr">
      <vt:lpstr>Canela Text</vt:lpstr>
      <vt:lpstr>HelveticaNeue</vt:lpstr>
      <vt:lpstr>HelveticaNeue-Bold</vt:lpstr>
      <vt:lpstr>HelveticaNeue-Italic</vt:lpstr>
      <vt:lpstr>PingFang SC</vt:lpstr>
      <vt:lpstr>Proxima Nova</vt:lpstr>
      <vt:lpstr>等线</vt:lpstr>
      <vt:lpstr>等线 Light</vt:lpstr>
      <vt:lpstr>SimHei</vt:lpstr>
      <vt:lpstr>微软雅黑</vt:lpstr>
      <vt:lpstr>新宋体</vt:lpstr>
      <vt:lpstr>Arial</vt:lpstr>
      <vt:lpstr>Calibri</vt:lpstr>
      <vt:lpstr>Calibri Light</vt:lpstr>
      <vt:lpstr>Cambria Math</vt:lpstr>
      <vt:lpstr>Times New Roman</vt:lpstr>
      <vt:lpstr>Wingdings</vt:lpstr>
      <vt:lpstr>Office 主题​​</vt:lpstr>
      <vt:lpstr>1_Office 主题​​</vt:lpstr>
      <vt:lpstr>2_Office 主题​​</vt:lpstr>
      <vt:lpstr>Parton distribution function on Lattice QCD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DELL</dc:creator>
  <cp:lastModifiedBy>peng sun</cp:lastModifiedBy>
  <cp:revision>280</cp:revision>
  <dcterms:created xsi:type="dcterms:W3CDTF">2024-11-08T13:37:11Z</dcterms:created>
  <dcterms:modified xsi:type="dcterms:W3CDTF">2026-04-21T13:49:24Z</dcterms:modified>
</cp:coreProperties>
</file>