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8" r:id="rId1"/>
  </p:sldMasterIdLst>
  <p:notesMasterIdLst>
    <p:notesMasterId r:id="rId19"/>
  </p:notesMasterIdLst>
  <p:handoutMasterIdLst>
    <p:handoutMasterId r:id="rId20"/>
  </p:handoutMasterIdLst>
  <p:sldIdLst>
    <p:sldId id="5283969" r:id="rId2"/>
    <p:sldId id="5283973" r:id="rId3"/>
    <p:sldId id="5283974" r:id="rId4"/>
    <p:sldId id="5283976" r:id="rId5"/>
    <p:sldId id="5283975" r:id="rId6"/>
    <p:sldId id="5283977" r:id="rId7"/>
    <p:sldId id="5283979" r:id="rId8"/>
    <p:sldId id="5283978" r:id="rId9"/>
    <p:sldId id="5283962" r:id="rId10"/>
    <p:sldId id="5283981" r:id="rId11"/>
    <p:sldId id="5283982" r:id="rId12"/>
    <p:sldId id="5283971" r:id="rId13"/>
    <p:sldId id="5283970" r:id="rId14"/>
    <p:sldId id="5283986" r:id="rId15"/>
    <p:sldId id="5283987" r:id="rId16"/>
    <p:sldId id="5283967" r:id="rId17"/>
    <p:sldId id="2709" r:id="rId18"/>
  </p:sldIdLst>
  <p:sldSz cx="12192000" cy="6858000"/>
  <p:notesSz cx="6797675" cy="9928225"/>
  <p:custDataLst>
    <p:tags r:id="rId21"/>
  </p:custData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3" name="微软用户" initials="微软用户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1C5"/>
    <a:srgbClr val="004F8A"/>
    <a:srgbClr val="5B9BD5"/>
    <a:srgbClr val="0070C0"/>
    <a:srgbClr val="C00000"/>
    <a:srgbClr val="DAE3F3"/>
    <a:srgbClr val="FFFFFF"/>
    <a:srgbClr val="E35397"/>
    <a:srgbClr val="11426A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28F275-DE9F-436F-802F-90591E581019}" styleName="表样式 1 14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band2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7" autoAdjust="0"/>
    <p:restoredTop sz="86900" autoAdjust="0"/>
  </p:normalViewPr>
  <p:slideViewPr>
    <p:cSldViewPr snapToGrid="0" showGuides="1">
      <p:cViewPr varScale="1">
        <p:scale>
          <a:sx n="109" d="100"/>
          <a:sy n="109" d="100"/>
        </p:scale>
        <p:origin x="464" y="192"/>
      </p:cViewPr>
      <p:guideLst>
        <p:guide orient="horz" pos="2183"/>
        <p:guide pos="3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656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4" loCatId="" qsTypeId="urn:microsoft.com/office/officeart/2005/8/quickstyle/simple1#4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核子结构与自旋物理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71032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4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4"/>
    <dgm:cxn modelId="{7971A16A-B13C-FD45-9852-5C1C09357CE9}" type="presParOf" srcId="{D0EFC6E8-22BB-C34A-A16E-33CC759E9248}" destId="{00EB18A0-9737-614D-A682-222CD524F0F1}" srcOrd="0" destOrd="0" presId="urn:microsoft.com/office/officeart/2005/8/layout/pList1#14"/>
    <dgm:cxn modelId="{52C36B58-6247-AB44-8C8D-6EF08DFF95FB}" type="presParOf" srcId="{00EB18A0-9737-614D-A682-222CD524F0F1}" destId="{B8A7A514-402D-974C-911A-A3B5299802C5}" srcOrd="0" destOrd="0" presId="urn:microsoft.com/office/officeart/2005/8/layout/pList1#14"/>
    <dgm:cxn modelId="{3742DC96-A23D-C44B-B241-69E5B82F8343}" type="presParOf" srcId="{00EB18A0-9737-614D-A682-222CD524F0F1}" destId="{504F9441-1761-AB41-A486-30273DD5F5B1}" srcOrd="1" destOrd="0" presId="urn:microsoft.com/office/officeart/2005/8/layout/pList1#1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5" loCatId="" qsTypeId="urn:microsoft.com/office/officeart/2005/8/quickstyle/simple1#4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r>
            <a: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喷注物理与精确计算</a:t>
          </a:r>
          <a:endParaRPr lang="en-US" altLang="zh-CN" sz="20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52996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5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5"/>
    <dgm:cxn modelId="{7971A16A-B13C-FD45-9852-5C1C09357CE9}" type="presParOf" srcId="{D0EFC6E8-22BB-C34A-A16E-33CC759E9248}" destId="{00EB18A0-9737-614D-A682-222CD524F0F1}" srcOrd="0" destOrd="0" presId="urn:microsoft.com/office/officeart/2005/8/layout/pList1#15"/>
    <dgm:cxn modelId="{52C36B58-6247-AB44-8C8D-6EF08DFF95FB}" type="presParOf" srcId="{00EB18A0-9737-614D-A682-222CD524F0F1}" destId="{B8A7A514-402D-974C-911A-A3B5299802C5}" srcOrd="0" destOrd="0" presId="urn:microsoft.com/office/officeart/2005/8/layout/pList1#15"/>
    <dgm:cxn modelId="{3742DC96-A23D-C44B-B241-69E5B82F8343}" type="presParOf" srcId="{00EB18A0-9737-614D-A682-222CD524F0F1}" destId="{504F9441-1761-AB41-A486-30273DD5F5B1}" srcOrd="1" destOrd="0" presId="urn:microsoft.com/office/officeart/2005/8/layout/pList1#1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026550" y="1451"/>
          <a:ext cx="2352274" cy="162071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191117" y="1622168"/>
          <a:ext cx="4023141" cy="87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核子结构与自旋物理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91117" y="1622168"/>
        <a:ext cx="4023141" cy="872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026550" y="1451"/>
          <a:ext cx="2352274" cy="1620716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403245" y="1622168"/>
          <a:ext cx="3598885" cy="87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喷注物理与精确计算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03245" y="1622168"/>
        <a:ext cx="3598885" cy="87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6573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80"/>
            </a:lvl1pPr>
          </a:lstStyle>
          <a:p>
            <a:fld id="{0F9B84EA-7D68-4D60-9CB1-D50884785D1C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6573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8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B78B-06A6-42EC-A429-DAEA5A928F3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07953-8FA6-4157-8941-75924BBC69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9637-5E86-023E-9235-BF6192C4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3BFC6F-F844-A68F-BEC0-14B827D50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0AAF2C-A2FB-3D25-303E-C9A6B05CC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131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5492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64300-A7DB-C1A2-53CF-CE34AF7E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395DCD-86A1-8C85-CB0C-AC4BFDBED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A00F42-12C0-CCB2-5042-E0725507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1350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F7EA-C189-2FDE-DEAB-0F5C05C9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F794BE-3EA4-7AA1-DA68-98E338F73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A155D8-980A-506C-FC9C-E214A1D6D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94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5850C-CF51-99F5-0D2E-950577E1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B28E38-9801-7A69-723E-3DCB80C08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03BB2-AE42-08C3-9A8B-01DEEEB28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822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357E-4DD9-999D-3D0B-55DF8A3C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22DE42-8604-0559-7F7A-21CB32A54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7487E0-4574-A9FE-10C7-41B55C5F0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19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7850-CC47-2486-F575-AB591A84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578C6A-CF04-3B84-ECF4-5CCDAEDB5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51EE01-1106-C593-EC14-AD07CE725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07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0C82-8CA3-AAB9-6267-CD48B97D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14C96F-462E-F05A-5825-0EB641F5D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6912D0-395B-6AD1-510A-FFD3071F1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943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D669-C00F-AC55-9C72-6064EF8FF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51D10F-05CA-1B81-45AA-4EA1BA217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9129E3-2ED4-6DD9-1661-568FF32F7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331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4301-466A-3FD7-2CF3-CF533E420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146659-013C-01DC-3543-B0E91A72D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999BDB-825C-596C-6F25-E170E947D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0322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F1688-AC42-F032-65EF-A3C9DC02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BF626C-5BC9-34C1-B8E7-8AD211E9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678FA7-0589-E28C-29D9-139DF1CF0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9749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804C0-6699-3219-3D73-70F6ECBD1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17DD03-E6B6-185F-A3C1-56E45452F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D79BA1-5C07-1114-7DD0-F96234BAA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251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A63A-3D3E-AB6B-90E9-2BB03954F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A0C9CE-7316-C5CF-0E19-96BC4ACBA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36505F-AE74-7C38-DF55-8F0A0D77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346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8996-25CB-5A14-4C18-1A085E31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E8FCEC-49E9-F1A1-BCF2-F4566D84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39D6B6-D470-2E20-BC54-DCBFE008D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8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F1DE-FECC-5604-0DCC-2F69B0C8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177ED-5C49-2F81-8BE8-C35DED5C5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5560A4-FE05-FD78-BFAC-AD1FEDE5A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846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E5E8-A6DA-E38D-6DE1-6DD38E7D2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1540F-66AE-3B1F-BC12-C6E82890F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6983-03B7-8BF4-C778-E8A3F937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443B-7E95-653C-6FDF-5391A882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3862-A997-7A80-BDCC-0227096E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52482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4D75-5F48-B09E-1605-EA94CF74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61FB4-792F-9D5E-AF30-EDE772911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3513-6CF9-22AF-AA78-4D2CE835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76D2F-F89B-89E8-3462-CAC3424D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EB4D2-56BA-DEC1-4014-3145AA7D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8877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7E436-52F0-CFE8-734F-B93E3866C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7CF09-305C-8B99-92C7-D93F7CA9D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E1F2-8C43-4895-F381-E9EF6DF3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36B7-6D4F-1E1D-73DC-B68BBAB9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8AEE-F9CC-F3E8-BBB0-7358E6EB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64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64135"/>
            <a:ext cx="1346835" cy="840105"/>
          </a:xfrm>
          <a:custGeom>
            <a:avLst/>
            <a:gdLst>
              <a:gd name="connsiteX0" fmla="*/ 0 w 1095825"/>
              <a:gd name="connsiteY0" fmla="*/ 0 h 914400"/>
              <a:gd name="connsiteX1" fmla="*/ 1095825 w 1095825"/>
              <a:gd name="connsiteY1" fmla="*/ 0 h 914400"/>
              <a:gd name="connsiteX2" fmla="*/ 608144 w 1095825"/>
              <a:gd name="connsiteY2" fmla="*/ 914400 h 914400"/>
              <a:gd name="connsiteX3" fmla="*/ 0 w 109582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825" h="914400">
                <a:moveTo>
                  <a:pt x="0" y="0"/>
                </a:moveTo>
                <a:lnTo>
                  <a:pt x="1095825" y="0"/>
                </a:lnTo>
                <a:lnTo>
                  <a:pt x="608144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" y="94615"/>
            <a:ext cx="714375" cy="7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82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019869" y="5501898"/>
            <a:ext cx="10172131" cy="1284102"/>
          </a:xfrm>
          <a:prstGeom prst="roundRect">
            <a:avLst>
              <a:gd name="adj" fmla="val 0"/>
            </a:avLst>
          </a:prstGeom>
          <a:solidFill>
            <a:srgbClr val="004F8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3048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429898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3201" y="5970198"/>
            <a:ext cx="9448799" cy="522360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2" y="5611454"/>
            <a:ext cx="1100407" cy="1103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4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13176" cy="6858000"/>
          </a:xfrm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89C2-221D-A117-FBD5-24DA3C4B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84D9-BDA1-A14D-3878-5D3906B3C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4ACB-16ED-C96A-E370-B4266880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176-EA44-E94F-1C1A-5169A11E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8750-A354-E52A-C01C-640E5073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3042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19FE-9957-1895-B38B-6CE8554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794B-81D2-84D9-4BD2-CC07819CA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8904-29F4-2AEC-A392-22A5278C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F6EA-A95E-5549-60D2-A67BB6C7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AF7C4-3979-C2A2-B56C-5B79A82A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50569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B3D2-D434-99CF-1B89-EDF640E6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7BCA-1E19-841E-F34B-6BAA94D4B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0F134-192D-1F19-DFF4-8A9B66580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4221-A294-4999-D4DA-8EA9E1B6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5297-1E58-8B66-EBC1-80DDA132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8B01C-9B8F-A3A2-D1BC-B4F2F0B9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89839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3D90-5E48-3656-3108-7E80833D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34DB3-D121-3182-DD5D-06F27DAE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FB57-766B-C779-76DF-FD4A9311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52DE0-B1DD-BE93-674A-23C01AD1F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74B30-5121-0B06-CDDE-F45AD071B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F27064-9D9F-D34D-B408-97905E3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52C08-88D0-28FD-FBA6-B149092D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5D1B6-7494-3E86-1526-02DFA833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9908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49D9-A045-FA9F-BE98-7DA827D3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1EB7A-F213-C5DE-8F86-7040CF62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58FDC-4692-E855-8950-50F451B4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2AE92-DC16-E32B-FA2D-EA85A56B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7506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0119B-B230-55D9-DE83-BE3BEC32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C2148-22D4-FB28-2221-F20B8D7E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8C222-D766-CE18-9CBC-0FCAD984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647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C612-85A0-1D24-E18A-13B07694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BB1F-6B31-CB8E-7F0D-EF5A6C881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7FEC9-AFAF-B871-5B41-5649D6A3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97DB-0DB0-233E-60B5-40993962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FEC6-AAAC-0C06-B0E2-3CA23E74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06D74-B1D5-9C4A-0589-13AE6BAE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225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F9BB-4726-A9E7-5CC8-295A4559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D3257-CB3F-D50C-2373-49DC48A74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34C6D-0CF0-9DCD-6B9D-809D2937B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1C9E5-F0D9-9C82-9204-C1E6E7DB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9D9BF-100B-582D-5558-DA022EC8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AD53-8436-DEB7-C814-25DC21B5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695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100A7-00C7-91B8-F4AA-5D4E9791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A214-8410-A069-561F-337856D2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2FE7-BF7F-A956-9AA2-BCA16ABE8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8039-A536-5A78-DED6-DA982BFA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D962-608C-B478-7D65-96310435F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11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5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8C0A49-B6B1-928D-DFD5-AADC210A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A6C281AA-F766-F374-1854-6D908800A941}"/>
              </a:ext>
            </a:extLst>
          </p:cNvPr>
          <p:cNvSpPr txBox="1"/>
          <p:nvPr/>
        </p:nvSpPr>
        <p:spPr>
          <a:xfrm>
            <a:off x="573879" y="1805921"/>
            <a:ext cx="11044238" cy="119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核子精确成像的新方法</a:t>
            </a:r>
            <a:endParaRPr kumimoji="1" lang="en-US" altLang="zh-CN" sz="5400" b="1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A3ABB294-2816-2A52-CE4E-54024CA74BC0}"/>
              </a:ext>
            </a:extLst>
          </p:cNvPr>
          <p:cNvSpPr txBox="1"/>
          <p:nvPr/>
        </p:nvSpPr>
        <p:spPr>
          <a:xfrm>
            <a:off x="4402348" y="3480062"/>
            <a:ext cx="3387302" cy="15045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邵鼎煜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复旦大学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B0D05-4502-76F2-F76A-06CB20474052}"/>
              </a:ext>
            </a:extLst>
          </p:cNvPr>
          <p:cNvSpPr txBox="1"/>
          <p:nvPr/>
        </p:nvSpPr>
        <p:spPr>
          <a:xfrm>
            <a:off x="753131" y="5775293"/>
            <a:ext cx="1068573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第一届中国电子离子对撞机相关物理年会          青岛         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E7A1A-770D-F595-EC60-5D2BF7C6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4" y="263178"/>
            <a:ext cx="114935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5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90F3-B73E-5AF4-78D7-463B5B76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60ADA13-31E4-EEDE-3CE3-578E00F38C93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78D4A0-AC65-2C46-B5C2-659AE86EA1C6}"/>
              </a:ext>
            </a:extLst>
          </p:cNvPr>
          <p:cNvSpPr txBox="1"/>
          <p:nvPr/>
        </p:nvSpPr>
        <p:spPr>
          <a:xfrm>
            <a:off x="1465580" y="247015"/>
            <a:ext cx="1021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Accessing Nucleon Transversity via One-Point Energy Correlators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4D37A6A7-E219-E6E4-FB3D-E37BE322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10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709CD7-C309-0FC4-50C4-437441D515A0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26B95-FD32-7D81-9F65-7BF21BAE5454}"/>
              </a:ext>
            </a:extLst>
          </p:cNvPr>
          <p:cNvSpPr txBox="1"/>
          <p:nvPr/>
        </p:nvSpPr>
        <p:spPr>
          <a:xfrm>
            <a:off x="5349241" y="979170"/>
            <a:ext cx="6791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Gao(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高梅森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Kang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Li(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李婉辰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PRL 136 (2026) 151902</a:t>
            </a:r>
            <a:endParaRPr lang="en-CN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/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fundamental, yet less known, </a:t>
                </a:r>
                <a:r>
                  <a:rPr lang="en-US" altLang="zh-CN" sz="22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parton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distribution.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Its chiral-odd nature prevents access via inclusive DIS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Nucleon tensor charge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</m:t>
                    </m:r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𝒒</m:t>
                    </m:r>
                  </m:oMath>
                </a14:m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essential </a:t>
                </a: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BSM search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Lattice QCD benchmarks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the one-point energy correlator (OPEC) to probe the nucleon </a:t>
                </a:r>
                <a:r>
                  <a:rPr lang="en-US" altLang="zh-CN" sz="2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</a:t>
                </a:r>
                <a:endParaRPr lang="en-US" altLang="zh-CN" sz="2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blipFill>
                <a:blip r:embed="rId3"/>
                <a:stretch>
                  <a:fillRect l="-431" t="-1709" b="-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AFBA911-2D3A-B904-10C3-708273EFE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564" y="3748011"/>
            <a:ext cx="4434281" cy="2862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A5EF7-CB90-8B98-8CAF-F05D86F349AE}"/>
              </a:ext>
            </a:extLst>
          </p:cNvPr>
          <p:cNvSpPr txBox="1"/>
          <p:nvPr/>
        </p:nvSpPr>
        <p:spPr>
          <a:xfrm>
            <a:off x="9156731" y="3393165"/>
            <a:ext cx="18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 2604.15543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B3554-D777-3A9E-D973-39F55AD3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782" y="3776389"/>
            <a:ext cx="3853782" cy="2675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92437-DFFD-B49D-14B8-FC92563D6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27" y="2869166"/>
            <a:ext cx="5791200" cy="719347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5BAB1B28-EBBC-6552-8411-68654DAA3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48011"/>
            <a:ext cx="3830119" cy="255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1077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E1ACB-EBCA-D88A-1364-BD424D7F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9B8305-57E3-4908-DB71-A616C839AD1C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44A6BFB9-817C-C788-CB16-392A8BF68BAD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 asymmetry and QCD evolution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9691A-2A27-057A-5D5F-5376EDD8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2" y="1790700"/>
            <a:ext cx="3118757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7D85A-3B36-256F-DDD6-73A39F15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547" y="1790700"/>
            <a:ext cx="3587750" cy="308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9039-1553-2EC9-CEAA-A131579431C1}"/>
              </a:ext>
            </a:extLst>
          </p:cNvPr>
          <p:cNvSpPr txBox="1"/>
          <p:nvPr/>
        </p:nvSpPr>
        <p:spPr>
          <a:xfrm>
            <a:off x="636248" y="1181808"/>
            <a:ext cx="292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ithout 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EBF06-78BB-4AE6-4A3F-C5264586A107}"/>
              </a:ext>
            </a:extLst>
          </p:cNvPr>
          <p:cNvSpPr txBox="1"/>
          <p:nvPr/>
        </p:nvSpPr>
        <p:spPr>
          <a:xfrm>
            <a:off x="4788937" y="1182126"/>
            <a:ext cx="2414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 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BDEDB-EE59-2803-1DFA-5CC07CE9A3B4}"/>
              </a:ext>
            </a:extLst>
          </p:cNvPr>
          <p:cNvSpPr txBox="1"/>
          <p:nvPr/>
        </p:nvSpPr>
        <p:spPr>
          <a:xfrm>
            <a:off x="7673933" y="1530878"/>
            <a:ext cx="4467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 and collinear radiation destroy superposition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 radiation decohere the directions of the momenta and the gauge representations of the particles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Collinear radiation decohere the energies and the spin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55B3-6032-55FF-BE82-917EBA791DE5}"/>
              </a:ext>
            </a:extLst>
          </p:cNvPr>
          <p:cNvSpPr txBox="1"/>
          <p:nvPr/>
        </p:nvSpPr>
        <p:spPr>
          <a:xfrm>
            <a:off x="1290402" y="4838700"/>
            <a:ext cx="16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Kang &amp; Qiu ‘09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0B009-FC7A-41BC-849F-37F72771B8B5}"/>
              </a:ext>
            </a:extLst>
          </p:cNvPr>
          <p:cNvSpPr txBox="1"/>
          <p:nvPr/>
        </p:nvSpPr>
        <p:spPr>
          <a:xfrm>
            <a:off x="4294572" y="4882720"/>
            <a:ext cx="340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Echevarria, Idilbi, Kang, Vitev ’14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A0444-CAC3-914B-A088-A1E9504C96F3}"/>
              </a:ext>
            </a:extLst>
          </p:cNvPr>
          <p:cNvSpPr txBox="1"/>
          <p:nvPr/>
        </p:nvSpPr>
        <p:spPr>
          <a:xfrm>
            <a:off x="1034457" y="5695573"/>
            <a:ext cx="5504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reduces the asymmetry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1807D-E680-574D-A1AB-0B59C0EFB3A0}"/>
              </a:ext>
            </a:extLst>
          </p:cNvPr>
          <p:cNvSpPr txBox="1"/>
          <p:nvPr/>
        </p:nvSpPr>
        <p:spPr>
          <a:xfrm>
            <a:off x="7968155" y="4669423"/>
            <a:ext cx="4028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Carney, Chaurette, Neuenfeld, Semenof ’17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Neill, Waalewijn ’19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S.J. Lin, M.J. Liu,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S.Y. Wei ‘25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J.Y. Gu, S.J. Lin,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S.X. Yang, L.T Wang ‘25</a:t>
            </a:r>
          </a:p>
        </p:txBody>
      </p:sp>
    </p:spTree>
    <p:extLst>
      <p:ext uri="{BB962C8B-B14F-4D97-AF65-F5344CB8AC3E}">
        <p14:creationId xmlns:p14="http://schemas.microsoft.com/office/powerpoint/2010/main" val="2845767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EB43-278B-9810-63ED-79DB209B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9E90E9E-2B09-0857-A3D9-74BEA0584262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C0D143-E14B-BC70-3A24-8E43A020B31F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热光子辐射引起的退相干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1C2F2FC-7566-92E1-B64E-AA2CD8F5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12</a:t>
            </a:fld>
            <a:endParaRPr lang="zh-CN" alt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81DC7-DB8B-962E-9903-22CE3E516CDE}"/>
              </a:ext>
            </a:extLst>
          </p:cNvPr>
          <p:cNvSpPr txBox="1"/>
          <p:nvPr/>
        </p:nvSpPr>
        <p:spPr>
          <a:xfrm>
            <a:off x="5413478" y="861858"/>
            <a:ext cx="6538460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Hackermuller, Hornberger, Brezger,</a:t>
            </a:r>
            <a:r>
              <a:rPr lang="zh-CN" altLang="en-US" dirty="0">
                <a:solidFill>
                  <a:srgbClr val="0D6002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Zeilinger, Arndt  Nature ‘04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AE49E-8767-98DC-E24B-4B62AB71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" y="1329487"/>
            <a:ext cx="5264819" cy="2219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8022A-BAE6-9B1E-4E3A-DB035EE1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765" y="3287110"/>
            <a:ext cx="4087892" cy="3410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EE049A-83E9-0FFF-0549-EC8CED78960D}"/>
              </a:ext>
            </a:extLst>
          </p:cNvPr>
          <p:cNvSpPr txBox="1"/>
          <p:nvPr/>
        </p:nvSpPr>
        <p:spPr>
          <a:xfrm>
            <a:off x="5533604" y="1777542"/>
            <a:ext cx="6803311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塔尔博特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劳厄干涉仪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在进入干涉仪之前，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C70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分子会穿过一束激光以提高温度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温度调节范围从低于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低温）至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高温）</a:t>
            </a:r>
            <a:endParaRPr lang="en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31EF8-161F-7F59-C7BF-3BD531A7FCAA}"/>
              </a:ext>
            </a:extLst>
          </p:cNvPr>
          <p:cNvSpPr txBox="1"/>
          <p:nvPr/>
        </p:nvSpPr>
        <p:spPr>
          <a:xfrm>
            <a:off x="252671" y="3895570"/>
            <a:ext cx="8229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低温：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分子辐射可忽略不计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结果：观测到清晰的干涉条纹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高温：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分子发射携带路径信息的热光子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结果：干涉条纹可见度降至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6DCF4-09CB-9DB3-2AAE-339FCC76313E}"/>
              </a:ext>
            </a:extLst>
          </p:cNvPr>
          <p:cNvSpPr txBox="1"/>
          <p:nvPr/>
        </p:nvSpPr>
        <p:spPr>
          <a:xfrm>
            <a:off x="1674010" y="6087765"/>
            <a:ext cx="6168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辐射可以导致退相干</a:t>
            </a:r>
          </a:p>
        </p:txBody>
      </p:sp>
    </p:spTree>
    <p:extLst>
      <p:ext uri="{BB962C8B-B14F-4D97-AF65-F5344CB8AC3E}">
        <p14:creationId xmlns:p14="http://schemas.microsoft.com/office/powerpoint/2010/main" val="1089151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7AB9-6807-48B2-FF5A-C3266AEC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89DB7A8-833E-AC0E-1CE2-0928E8C4DCF7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2F0589-20BF-36EB-2D42-ACBEA930B108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Quantum information science meets high energy physics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3D0CAB2B-2F4B-BC0F-4AA7-6AE84887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13</a:t>
            </a:fld>
            <a:endParaRPr lang="zh-CN" alt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14BF9-6224-D404-00C0-49C02210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368" y="2412603"/>
            <a:ext cx="7489517" cy="386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741E3-3345-0505-15A3-CEDD21B0DC10}"/>
              </a:ext>
            </a:extLst>
          </p:cNvPr>
          <p:cNvSpPr txBox="1"/>
          <p:nvPr/>
        </p:nvSpPr>
        <p:spPr>
          <a:xfrm>
            <a:off x="7667844" y="3039474"/>
            <a:ext cx="18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 Nature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39BE6-B96D-98AD-3450-C2EF7D8B2C01}"/>
              </a:ext>
            </a:extLst>
          </p:cNvPr>
          <p:cNvSpPr txBox="1"/>
          <p:nvPr/>
        </p:nvSpPr>
        <p:spPr>
          <a:xfrm>
            <a:off x="220980" y="1056690"/>
            <a:ext cx="1166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study of quantum information in high-energy collider physics is rapidly transitioning from a theoretical curiosity to an experimental reality. </a:t>
            </a:r>
            <a:endParaRPr lang="en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CA79E-CC6C-CF1C-1EDD-85C05EE1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" y="2198705"/>
            <a:ext cx="2537810" cy="1856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33391-8348-3E9A-70DD-43147D2F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0" y="4452398"/>
            <a:ext cx="2642100" cy="1715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7F90AF-2E89-9DE9-F4E5-6481F7C8DEC6}"/>
              </a:ext>
            </a:extLst>
          </p:cNvPr>
          <p:cNvSpPr txBox="1"/>
          <p:nvPr/>
        </p:nvSpPr>
        <p:spPr>
          <a:xfrm>
            <a:off x="1298337" y="3997079"/>
            <a:ext cx="207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Nature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CCC62-ADCE-635E-5A9A-7AA24722530F}"/>
              </a:ext>
            </a:extLst>
          </p:cNvPr>
          <p:cNvSpPr txBox="1"/>
          <p:nvPr/>
        </p:nvSpPr>
        <p:spPr>
          <a:xfrm>
            <a:off x="433614" y="6225295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BESIII Nature Communications 2025</a:t>
            </a:r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34D80-A878-BA88-8FDA-B812810EE2F5}"/>
              </a:ext>
            </a:extLst>
          </p:cNvPr>
          <p:cNvSpPr txBox="1"/>
          <p:nvPr/>
        </p:nvSpPr>
        <p:spPr>
          <a:xfrm>
            <a:off x="5001570" y="2043962"/>
            <a:ext cx="719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“Measuring spin correlation between quarks during QCD confinement”</a:t>
            </a:r>
            <a:endParaRPr lang="en-C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8E2A3-FB5D-B53C-9070-FB17B2FF81C0}"/>
              </a:ext>
            </a:extLst>
          </p:cNvPr>
          <p:cNvSpPr txBox="1"/>
          <p:nvPr/>
        </p:nvSpPr>
        <p:spPr>
          <a:xfrm>
            <a:off x="9590927" y="6040629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J.L. Zhang’s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F95D3C-4DD5-E1BB-3A39-27B86908D603}"/>
              </a:ext>
            </a:extLst>
          </p:cNvPr>
          <p:cNvSpPr txBox="1"/>
          <p:nvPr/>
        </p:nvSpPr>
        <p:spPr>
          <a:xfrm>
            <a:off x="288284" y="1923197"/>
            <a:ext cx="165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H.F. Li’s talk</a:t>
            </a:r>
          </a:p>
        </p:txBody>
      </p:sp>
    </p:spTree>
    <p:extLst>
      <p:ext uri="{BB962C8B-B14F-4D97-AF65-F5344CB8AC3E}">
        <p14:creationId xmlns:p14="http://schemas.microsoft.com/office/powerpoint/2010/main" val="33726356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F186-D32C-9562-55F3-3309F578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6C2C4B3-9573-20A4-40C2-BD80ECD9BF24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4AD6B5-62E4-C81E-709E-6F4040B48374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Effective field theory for decoherence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7384FD7-A3AC-A538-3993-A0117BC8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14</a:t>
            </a:fld>
            <a:endParaRPr lang="zh-CN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0CBAF-EE4C-E116-7A21-220B4730DFEA}"/>
              </a:ext>
            </a:extLst>
          </p:cNvPr>
          <p:cNvSpPr txBox="1"/>
          <p:nvPr/>
        </p:nvSpPr>
        <p:spPr>
          <a:xfrm>
            <a:off x="3766457" y="928310"/>
            <a:ext cx="8425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S.J. Lin, M.J. Liu,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S.Y. Wei 25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JHEP; J.Y. Gu, S.J. Lin,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S.X. Yang, L.T Wang 25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F8F50-5079-3AC8-4D68-DE5FCE3A2C92}"/>
              </a:ext>
            </a:extLst>
          </p:cNvPr>
          <p:cNvSpPr txBox="1"/>
          <p:nvPr/>
        </p:nvSpPr>
        <p:spPr>
          <a:xfrm>
            <a:off x="194936" y="1207866"/>
            <a:ext cx="1198400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 systematic framework calculating decoherence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 high energy collisions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by combing SCET with the formalism of open quantum systems.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renormalization group evolution constitutes a quantum channel, where the RG flow parameter, rather than time, drives a Markovian loss of quantum coherence.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B6C2D-4608-AD0B-FB62-35F513314B48}"/>
              </a:ext>
            </a:extLst>
          </p:cNvPr>
          <p:cNvSpPr txBox="1"/>
          <p:nvPr/>
        </p:nvSpPr>
        <p:spPr>
          <a:xfrm>
            <a:off x="7200705" y="5689166"/>
            <a:ext cx="4531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/>
                <a:latin typeface="Helvetica" pitchFamily="2" charset="0"/>
              </a:rPr>
              <a:t>decoherence = RG flow</a:t>
            </a:r>
            <a:endParaRPr lang="en-US" sz="2000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pPr algn="ctr"/>
            <a:r>
              <a:rPr lang="en-US" sz="2000" dirty="0">
                <a:solidFill>
                  <a:srgbClr val="C00000"/>
                </a:solidFill>
                <a:effectLst/>
                <a:latin typeface="Helvetica" pitchFamily="2" charset="0"/>
              </a:rPr>
              <a:t>anomalous dimensions in RGE determine the information loss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D2F69-7DE3-A563-A286-12BD72CB70A2}"/>
              </a:ext>
            </a:extLst>
          </p:cNvPr>
          <p:cNvSpPr txBox="1"/>
          <p:nvPr/>
        </p:nvSpPr>
        <p:spPr>
          <a:xfrm>
            <a:off x="204032" y="2784618"/>
            <a:ext cx="679332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E.g. Applications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in QED processes</a:t>
            </a:r>
            <a:endParaRPr lang="en-CN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Lindblad equation and jump operators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357750" indent="-321750"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ach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jump” corresponds to an unresolved collinear photon emission from either of the fermion legs, which induces a stochastic </a:t>
            </a:r>
            <a:r>
              <a:rPr lang="en-US" b="1" dirty="0">
                <a:solidFill>
                  <a:srgbClr val="A30003"/>
                </a:solidFill>
                <a:effectLst/>
                <a:latin typeface="Helvetica" pitchFamily="2" charset="0"/>
              </a:rPr>
              <a:t>phase-flip </a:t>
            </a:r>
            <a:r>
              <a:rPr lang="en-US" b="1" dirty="0">
                <a:effectLst/>
                <a:latin typeface="Helvetica" pitchFamily="2" charset="0"/>
              </a:rPr>
              <a:t>quantum channel</a:t>
            </a:r>
          </a:p>
          <a:p>
            <a:pPr marL="357750" indent="-321750">
              <a:spcBef>
                <a:spcPts val="600"/>
              </a:spcBef>
              <a:buFont typeface="Wingdings" pitchFamily="2" charset="2"/>
              <a:buChar char="Ø"/>
            </a:pPr>
            <a:r>
              <a:rPr lang="en-US" b="1" dirty="0">
                <a:latin typeface="Helvetica" pitchFamily="2" charset="0"/>
              </a:rPr>
              <a:t>Reduction of the concurrence</a:t>
            </a:r>
            <a:endParaRPr lang="en-US" b="1" dirty="0">
              <a:effectLst/>
              <a:latin typeface="Helvetica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BB43-3C37-B388-EABA-72D02AB5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16" y="3666397"/>
            <a:ext cx="6793328" cy="495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33CC5-329D-6023-E7BE-01FCBF8F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5" y="4339387"/>
            <a:ext cx="5363535" cy="4025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221064-7D36-0726-9A4B-33E13D31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541" y="2804188"/>
            <a:ext cx="2040426" cy="350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2E6101-7783-20E1-8EF1-DB104C834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063" y="6096715"/>
            <a:ext cx="1984234" cy="562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3B512E-636E-FA90-2698-C97254DD2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690" y="2776194"/>
            <a:ext cx="3856433" cy="29481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F12C17-ABE6-36BE-3956-FBD99D367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37" y="4431323"/>
            <a:ext cx="1448462" cy="2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70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0855-43F8-1C52-7A04-78FB3786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CF5FABA-6ED9-81DF-4AB9-E00A26140CC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634A09-8697-E738-FF54-D58D98B77175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Nucleon tomography with zero-</a:t>
            </a: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jettiness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A71F9E7F-979D-84B4-55C0-5F94E3E2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15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77CEC-9229-2223-5354-5868C6404BFC}"/>
              </a:ext>
            </a:extLst>
          </p:cNvPr>
          <p:cNvSpPr txBox="1"/>
          <p:nvPr/>
        </p:nvSpPr>
        <p:spPr>
          <a:xfrm>
            <a:off x="6748530" y="969341"/>
            <a:ext cx="53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Fang(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方申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), Lin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(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林硕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</a:t>
            </a:r>
            <a:r>
              <a:rPr lang="en-US" altLang="zh-CN" sz="1800" u="sng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DYS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Zhou PRL136 (2026)021901</a:t>
            </a:r>
            <a:endParaRPr lang="en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161870-3AC9-3B6A-3FCB-15BBE1DA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563" y="1491246"/>
            <a:ext cx="3709816" cy="689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85DEC2-CE44-1EE8-BE17-94247A1C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03" y="2442467"/>
            <a:ext cx="3540772" cy="749811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696FF2EA-310E-F3E3-48F2-EC222BB1BF3E}"/>
              </a:ext>
            </a:extLst>
          </p:cNvPr>
          <p:cNvSpPr/>
          <p:nvPr/>
        </p:nvSpPr>
        <p:spPr>
          <a:xfrm>
            <a:off x="8996418" y="2149995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FB918DB-6157-1D04-2A7E-DFB09A43693A}"/>
              </a:ext>
            </a:extLst>
          </p:cNvPr>
          <p:cNvSpPr/>
          <p:nvPr/>
        </p:nvSpPr>
        <p:spPr>
          <a:xfrm>
            <a:off x="10816511" y="2105634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4F4D2D-ECE9-7D0A-9D81-225B74163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492" y="3487791"/>
            <a:ext cx="5102508" cy="32324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/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TMDs encode the quantum correlations between hadron polarization and the motion and polarization of quarks and gluons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However, at high energies, initial state radiation acts as environmental noise, causing decoherence that obscures these signals.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0-jettiness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𝝉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</m:t>
                        </m:r>
                      </m:sub>
                      <m:sup/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𝐦𝐢𝐧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𝒂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,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into a tunable resolution scale for quantum coherence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demonstrate a substantial enhancement  of the asymmetry signal (e.g., by 83% for Z SSA at qT=5 GeV)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blipFill>
                <a:blip r:embed="rId6"/>
                <a:stretch>
                  <a:fillRect l="-651" t="-9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B4D8A-B5D8-84CC-6952-21F824E4B8D4}"/>
              </a:ext>
            </a:extLst>
          </p:cNvPr>
          <p:cNvGrpSpPr/>
          <p:nvPr/>
        </p:nvGrpSpPr>
        <p:grpSpPr>
          <a:xfrm>
            <a:off x="2340677" y="4298686"/>
            <a:ext cx="4407853" cy="1353040"/>
            <a:chOff x="974044" y="4125680"/>
            <a:chExt cx="5153245" cy="15049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7CB66C-9D0A-6E8C-E93E-572599F7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044" y="4125680"/>
              <a:ext cx="5022616" cy="150490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0011FA-7A97-D42E-EFEE-2B81A4E7CA25}"/>
                </a:ext>
              </a:extLst>
            </p:cNvPr>
            <p:cNvSpPr/>
            <p:nvPr/>
          </p:nvSpPr>
          <p:spPr>
            <a:xfrm>
              <a:off x="5787655" y="5013776"/>
              <a:ext cx="339634" cy="444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B5644DD-CCD5-2590-6C3D-A6937D315AE8}"/>
              </a:ext>
            </a:extLst>
          </p:cNvPr>
          <p:cNvSpPr txBox="1"/>
          <p:nvPr/>
        </p:nvSpPr>
        <p:spPr>
          <a:xfrm>
            <a:off x="502220" y="4650490"/>
            <a:ext cx="172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Sukakov factor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2DD408E-CFE8-9F33-E985-4A5DD524F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492" y="3287110"/>
            <a:ext cx="4927417" cy="34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67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644FA-C5CA-22D0-BA2F-A3DDE0CF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367A93D-2DAE-7A3A-0A27-51D27E6E7EB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2D3952-D339-A728-63FE-773CBFCFB325}"/>
              </a:ext>
            </a:extLst>
          </p:cNvPr>
          <p:cNvSpPr txBox="1"/>
          <p:nvPr/>
        </p:nvSpPr>
        <p:spPr>
          <a:xfrm>
            <a:off x="1465580" y="247015"/>
            <a:ext cx="10418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总结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与展望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393A614-C42C-42C7-FCF8-679E5EBB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16</a:t>
            </a:fld>
            <a:endParaRPr lang="zh-CN" altLang="en-US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F196FE-23E4-F4D4-7DC4-F02C13B375E0}"/>
              </a:ext>
            </a:extLst>
          </p:cNvPr>
          <p:cNvSpPr txBox="1"/>
          <p:nvPr/>
        </p:nvSpPr>
        <p:spPr>
          <a:xfrm>
            <a:off x="76200" y="1167927"/>
            <a:ext cx="12039600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QCD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研究从“总截面”的宏观成功，迈向“微分与极化”的微观精密时代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B43F7-8981-1878-8CBA-F4F56827D7E7}"/>
              </a:ext>
            </a:extLst>
          </p:cNvPr>
          <p:cNvGrpSpPr/>
          <p:nvPr/>
        </p:nvGrpSpPr>
        <p:grpSpPr>
          <a:xfrm>
            <a:off x="597779" y="2305483"/>
            <a:ext cx="10264375" cy="2496313"/>
            <a:chOff x="963812" y="4214748"/>
            <a:chExt cx="10264375" cy="2496313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B111743F-AA38-EB87-339B-01971E1E4E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20528818"/>
                </p:ext>
              </p:extLst>
            </p:nvPr>
          </p:nvGraphicFramePr>
          <p:xfrm>
            <a:off x="963812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DACAF469-FA51-91AB-E320-79A98C170FA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7603630"/>
                </p:ext>
              </p:extLst>
            </p:nvPr>
          </p:nvGraphicFramePr>
          <p:xfrm>
            <a:off x="6822811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16" name="箭头: 左右 6">
            <a:extLst>
              <a:ext uri="{FF2B5EF4-FFF2-40B4-BE49-F238E27FC236}">
                <a16:creationId xmlns:a16="http://schemas.microsoft.com/office/drawing/2014/main" id="{00473C52-ABD6-73BC-05EC-E84CDE5BBBD4}"/>
              </a:ext>
            </a:extLst>
          </p:cNvPr>
          <p:cNvSpPr/>
          <p:nvPr/>
        </p:nvSpPr>
        <p:spPr>
          <a:xfrm>
            <a:off x="4491376" y="2641620"/>
            <a:ext cx="2477180" cy="1279667"/>
          </a:xfrm>
          <a:prstGeom prst="leftRightArrow">
            <a:avLst>
              <a:gd name="adj1" fmla="val 61373"/>
              <a:gd name="adj2" fmla="val 3649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电子离子对撞机物理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1E8C22-0575-730B-CFBC-30A863295B53}"/>
              </a:ext>
            </a:extLst>
          </p:cNvPr>
          <p:cNvGrpSpPr/>
          <p:nvPr/>
        </p:nvGrpSpPr>
        <p:grpSpPr>
          <a:xfrm>
            <a:off x="2681966" y="4897842"/>
            <a:ext cx="6096000" cy="1518198"/>
            <a:chOff x="2681966" y="4897842"/>
            <a:chExt cx="6096000" cy="15181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77FBA-D44E-6CF0-F21C-78499E1F57F0}"/>
                </a:ext>
              </a:extLst>
            </p:cNvPr>
            <p:cNvSpPr txBox="1"/>
            <p:nvPr/>
          </p:nvSpPr>
          <p:spPr>
            <a:xfrm>
              <a:off x="2681966" y="5834983"/>
              <a:ext cx="6096000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量子信息科学的新视角</a:t>
              </a:r>
              <a:endPara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19" name="箭头: 左右 6">
              <a:extLst>
                <a:ext uri="{FF2B5EF4-FFF2-40B4-BE49-F238E27FC236}">
                  <a16:creationId xmlns:a16="http://schemas.microsoft.com/office/drawing/2014/main" id="{64139CB2-7E2C-BC90-4A82-83D20EC7F809}"/>
                </a:ext>
              </a:extLst>
            </p:cNvPr>
            <p:cNvSpPr/>
            <p:nvPr/>
          </p:nvSpPr>
          <p:spPr>
            <a:xfrm rot="2216454">
              <a:off x="2977027" y="4897842"/>
              <a:ext cx="1218773" cy="758041"/>
            </a:xfrm>
            <a:prstGeom prst="leftRightArrow">
              <a:avLst>
                <a:gd name="adj1" fmla="val 61373"/>
                <a:gd name="adj2" fmla="val 36494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纠缠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箭头: 左右 6">
              <a:extLst>
                <a:ext uri="{FF2B5EF4-FFF2-40B4-BE49-F238E27FC236}">
                  <a16:creationId xmlns:a16="http://schemas.microsoft.com/office/drawing/2014/main" id="{69D4CB76-4903-B5DF-87AD-A16EE07958E9}"/>
                </a:ext>
              </a:extLst>
            </p:cNvPr>
            <p:cNvSpPr/>
            <p:nvPr/>
          </p:nvSpPr>
          <p:spPr>
            <a:xfrm rot="19004882">
              <a:off x="7281358" y="4939370"/>
              <a:ext cx="1218773" cy="758041"/>
            </a:xfrm>
            <a:prstGeom prst="leftRightArrow">
              <a:avLst>
                <a:gd name="adj1" fmla="val 61373"/>
                <a:gd name="adj2" fmla="val 36494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退相干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799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8574" y="2039508"/>
            <a:ext cx="10074852" cy="2778984"/>
            <a:chOff x="1028411" y="2203542"/>
            <a:chExt cx="10074852" cy="2778984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028411" y="2203542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88737" y="4982526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295717" y="3239657"/>
              <a:ext cx="960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171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谢谢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CFD59-0F87-2733-6D6E-5C973928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8DC961D-F77F-07AF-9A3C-E52ACDFE191E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BC3C11-D170-C3CA-DBC7-72C76EE37891}"/>
              </a:ext>
            </a:extLst>
          </p:cNvPr>
          <p:cNvSpPr txBox="1"/>
          <p:nvPr/>
        </p:nvSpPr>
        <p:spPr>
          <a:xfrm>
            <a:off x="1465580" y="247015"/>
            <a:ext cx="8489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中两类重要的演生现象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DDC327F1-D233-54BE-D481-24C22824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2</a:t>
            </a:fld>
            <a:endParaRPr lang="zh-CN" alt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9797A-16A7-5780-6714-543A66C5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03" y="2489931"/>
            <a:ext cx="4732382" cy="378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B2767-B211-B6D8-9C8D-22581DE79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892175"/>
            <a:ext cx="5816600" cy="97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325D4-5B05-E458-34FC-44B742050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10" y="2710443"/>
            <a:ext cx="3658241" cy="334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BD4B02-E94F-82B7-1933-036447BDCF3F}"/>
              </a:ext>
            </a:extLst>
          </p:cNvPr>
          <p:cNvSpPr txBox="1"/>
          <p:nvPr/>
        </p:nvSpPr>
        <p:spPr>
          <a:xfrm>
            <a:off x="4488681" y="3040969"/>
            <a:ext cx="2880192" cy="295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色禁闭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渐近自由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红外奇点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95891-EE5D-E4CB-B086-6474279BB7E1}"/>
              </a:ext>
            </a:extLst>
          </p:cNvPr>
          <p:cNvSpPr txBox="1"/>
          <p:nvPr/>
        </p:nvSpPr>
        <p:spPr>
          <a:xfrm>
            <a:off x="1427175" y="1999730"/>
            <a:ext cx="25387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强子结构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5710E-9B30-9767-EFD3-C0A224A06D4B}"/>
              </a:ext>
            </a:extLst>
          </p:cNvPr>
          <p:cNvSpPr txBox="1"/>
          <p:nvPr/>
        </p:nvSpPr>
        <p:spPr>
          <a:xfrm>
            <a:off x="8522541" y="1937570"/>
            <a:ext cx="25387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喷注产生</a:t>
            </a:r>
          </a:p>
        </p:txBody>
      </p:sp>
    </p:spTree>
    <p:extLst>
      <p:ext uri="{BB962C8B-B14F-4D97-AF65-F5344CB8AC3E}">
        <p14:creationId xmlns:p14="http://schemas.microsoft.com/office/powerpoint/2010/main" val="41946389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0F796-2840-0367-73C1-438A50FEE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08379B3-6F10-AF40-B14D-9AF4E1868640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DB8ADE-4F2B-36DD-6A74-B2360C632D46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Quark TMDs in e-p collisions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B32D832B-DFA0-A64C-CAB2-300C57ED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3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F4364-E0B3-42D0-BB71-06F37F0B4897}"/>
              </a:ext>
            </a:extLst>
          </p:cNvPr>
          <p:cNvSpPr txBox="1"/>
          <p:nvPr/>
        </p:nvSpPr>
        <p:spPr>
          <a:xfrm>
            <a:off x="110272" y="1007367"/>
            <a:ext cx="12030928" cy="811367"/>
          </a:xfrm>
          <a:prstGeom prst="rect">
            <a:avLst/>
          </a:prstGeom>
          <a:noFill/>
        </p:spPr>
        <p:txBody>
          <a:bodyPr wrap="square" tIns="36000" bIns="3600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 of the most fundamental measurements in SIDIS related to TMDs is</a:t>
            </a:r>
            <a:r>
              <a:rPr lang="zh-CN" alt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study of the unpolarized 𝑃</a:t>
            </a:r>
            <a:r>
              <a:rPr lang="en-US" sz="2400" b="1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ℎ𝑇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differential cross section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E2810-A696-4CF7-DF1A-EDAF47B2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411"/>
            <a:ext cx="54356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F5281-2B4B-1279-CEB9-E10AF88BA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61" y="3014133"/>
            <a:ext cx="3707606" cy="3604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948054-9CD6-3FB8-43B3-4840AA25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786" y="2214638"/>
            <a:ext cx="1770035" cy="207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EB779-B775-4468-8FA6-9E3981B6A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816" y="2228536"/>
            <a:ext cx="1522345" cy="194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F701F6-C76B-9E0D-9F97-D81C91F4F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436" y="2240672"/>
            <a:ext cx="1484757" cy="19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68D7F-6CB4-905A-8A10-78329B31C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96" y="4807256"/>
            <a:ext cx="1466070" cy="1444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786E6E-2E0B-F2D6-A011-D8CD940091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5999" y="2472267"/>
            <a:ext cx="7222067" cy="424793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674DC0-8AC8-63B4-8052-9027F2F4A98F}"/>
              </a:ext>
            </a:extLst>
          </p:cNvPr>
          <p:cNvSpPr/>
          <p:nvPr/>
        </p:nvSpPr>
        <p:spPr>
          <a:xfrm>
            <a:off x="5890437" y="2057246"/>
            <a:ext cx="1690577" cy="4194134"/>
          </a:xfrm>
          <a:prstGeom prst="roundRect">
            <a:avLst/>
          </a:prstGeom>
          <a:solidFill>
            <a:srgbClr val="FF0000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DEB3B1-3158-8682-9910-C6F400FFDAD6}"/>
              </a:ext>
            </a:extLst>
          </p:cNvPr>
          <p:cNvSpPr/>
          <p:nvPr/>
        </p:nvSpPr>
        <p:spPr>
          <a:xfrm>
            <a:off x="7644332" y="2057245"/>
            <a:ext cx="1690577" cy="4194134"/>
          </a:xfrm>
          <a:prstGeom prst="roundRect">
            <a:avLst/>
          </a:prstGeom>
          <a:solidFill>
            <a:srgbClr val="00B050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0642372-F28C-48EC-72A5-7A4248270465}"/>
              </a:ext>
            </a:extLst>
          </p:cNvPr>
          <p:cNvSpPr/>
          <p:nvPr/>
        </p:nvSpPr>
        <p:spPr>
          <a:xfrm>
            <a:off x="9376961" y="2047900"/>
            <a:ext cx="2126037" cy="4194134"/>
          </a:xfrm>
          <a:prstGeom prst="roundRect">
            <a:avLst/>
          </a:prstGeom>
          <a:solidFill>
            <a:srgbClr val="0171C5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10690-56E7-DD07-BD53-2EE203DCA4C5}"/>
              </a:ext>
            </a:extLst>
          </p:cNvPr>
          <p:cNvSpPr txBox="1"/>
          <p:nvPr/>
        </p:nvSpPr>
        <p:spPr>
          <a:xfrm>
            <a:off x="5992213" y="6349903"/>
            <a:ext cx="16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J.Gao’s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8335618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B493-CFF7-5859-F964-F38D2A884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FFAEB7B-255A-A1BC-0F6D-6CF500E0C6BD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E75C10-DD22-44E1-F374-47C6C0F566E1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NNLO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corrections for 𝑃</a:t>
            </a:r>
            <a:r>
              <a:rPr kumimoji="0" lang="en-US" altLang="zh-CN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ℎ</a:t>
            </a:r>
            <a:r>
              <a: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distribution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34E9170F-ED00-FB68-2F1F-5FDC1B2C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4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27820-B7BD-ED9E-C443-CCC5CDAC23C0}"/>
              </a:ext>
            </a:extLst>
          </p:cNvPr>
          <p:cNvSpPr txBox="1"/>
          <p:nvPr/>
        </p:nvSpPr>
        <p:spPr>
          <a:xfrm>
            <a:off x="897097" y="1173880"/>
            <a:ext cx="3207086" cy="442035"/>
          </a:xfrm>
          <a:prstGeom prst="rect">
            <a:avLst/>
          </a:prstGeom>
          <a:noFill/>
        </p:spPr>
        <p:txBody>
          <a:bodyPr wrap="square" tIns="36000" bIns="3600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 + jets @ NNLO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2593A-5142-A7D6-656C-D721AD8E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8" y="1977501"/>
            <a:ext cx="4076126" cy="2902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23058D-4FAF-E53D-C4DF-7516B0C43546}"/>
              </a:ext>
            </a:extLst>
          </p:cNvPr>
          <p:cNvSpPr/>
          <p:nvPr/>
        </p:nvSpPr>
        <p:spPr>
          <a:xfrm>
            <a:off x="2424097" y="3648339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68D1D-9A1A-09D9-98F0-F6B5B3B911C5}"/>
              </a:ext>
            </a:extLst>
          </p:cNvPr>
          <p:cNvSpPr/>
          <p:nvPr/>
        </p:nvSpPr>
        <p:spPr>
          <a:xfrm>
            <a:off x="3076227" y="3131287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Freeform 85">
            <a:extLst>
              <a:ext uri="{FF2B5EF4-FFF2-40B4-BE49-F238E27FC236}">
                <a16:creationId xmlns:a16="http://schemas.microsoft.com/office/drawing/2014/main" id="{44A76620-B0BE-6C8B-83DF-514EC1867759}"/>
              </a:ext>
            </a:extLst>
          </p:cNvPr>
          <p:cNvSpPr>
            <a:spLocks/>
          </p:cNvSpPr>
          <p:nvPr/>
        </p:nvSpPr>
        <p:spPr bwMode="auto">
          <a:xfrm flipV="1">
            <a:off x="2427640" y="3643021"/>
            <a:ext cx="1836000" cy="108000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63E28-5E46-00FD-0216-0DCA6256447E}"/>
              </a:ext>
            </a:extLst>
          </p:cNvPr>
          <p:cNvSpPr/>
          <p:nvPr/>
        </p:nvSpPr>
        <p:spPr>
          <a:xfrm>
            <a:off x="3189472" y="3773025"/>
            <a:ext cx="436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𝛾*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C8A625-0D60-A163-5DBE-F12E63D1A7E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9316D3-5D34-FF9E-D9CF-309677D8694E}"/>
              </a:ext>
            </a:extLst>
          </p:cNvPr>
          <p:cNvSpPr/>
          <p:nvPr/>
        </p:nvSpPr>
        <p:spPr>
          <a:xfrm>
            <a:off x="3513197" y="1777446"/>
            <a:ext cx="43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/>
              <a:t>P</a:t>
            </a:r>
            <a:r>
              <a:rPr lang="en-US" altLang="zh-CN" sz="2000" i="1" baseline="-25000" dirty="0"/>
              <a:t>h</a:t>
            </a:r>
            <a:endParaRPr lang="en-US" sz="20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E1308E-A586-8146-9A7E-D71266D9D2D1}"/>
              </a:ext>
            </a:extLst>
          </p:cNvPr>
          <p:cNvSpPr/>
          <p:nvPr/>
        </p:nvSpPr>
        <p:spPr>
          <a:xfrm>
            <a:off x="1034052" y="4922873"/>
            <a:ext cx="379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/>
              <a:t>P</a:t>
            </a:r>
            <a:r>
              <a:rPr lang="en-US" altLang="zh-CN" sz="2000" i="1" baseline="-25000" dirty="0"/>
              <a:t>J</a:t>
            </a:r>
            <a:endParaRPr lang="en-US" sz="20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9795C-50A1-F6C6-EF06-B72CAB255DE0}"/>
              </a:ext>
            </a:extLst>
          </p:cNvPr>
          <p:cNvSpPr txBox="1"/>
          <p:nvPr/>
        </p:nvSpPr>
        <p:spPr>
          <a:xfrm>
            <a:off x="4263640" y="1001395"/>
            <a:ext cx="7891991" cy="5797347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key challenge is handling infrared (IR) divergences, which must cancel between real and virtual configurations.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FMNLO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for hadron production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NLO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Liu, Shen, Zhou, Gao ‘23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momentum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(qT)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subtraction for hadron production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NNLO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Gao, Li, Zhu, Zhu ‘26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qT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colorless or colored (but massive)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N3LO Drell-Yan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Chen, Gehrmann, Glover, Huss, Yang, Zhu ’23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N3LO di-photon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Czakon, Eschment, Generet, Poncelet ‘26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processes with jets, qT is unsuitable because qT=0 for radiation emitted inside jets.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C91721-2759-2AA4-9641-8312EDE8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6" y="1785520"/>
            <a:ext cx="5094767" cy="13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952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CDF7-B686-CB94-1DD8-60C23196D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39C978D-067D-D91A-5902-F1F2F2FB2FF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36532E-CA7E-4E10-EF77-4ED698A9D27B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Winner-take-all qT subtraction for jets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E414FC6C-6AF7-B006-1582-DF6104B5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5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64767-C067-84C8-12ED-0A8F78DAFF00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3033E1-10C2-C5C8-606E-0FB7005BF334}"/>
                  </a:ext>
                </a:extLst>
              </p:cNvPr>
              <p:cNvSpPr txBox="1"/>
              <p:nvPr/>
            </p:nvSpPr>
            <p:spPr>
              <a:xfrm>
                <a:off x="92972" y="1475664"/>
                <a:ext cx="11964349" cy="4935573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Winner-take-all recombination scheme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Bertolini, Chan, Thaler ‘13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Factorization theorem is significantly simplified 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Chien, Rahn,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Waalewijn &amp; Wu  ’22  JHEP + Schrignder ’21 PLB</a:t>
                </a: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NNLL resummation for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ep &amp; eA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Fang(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方申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Ke,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Terry ’24 JHEP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N3LL + NNLO resummation for </a:t>
                </a:r>
                <a14:m>
                  <m:oMath xmlns:m="http://schemas.openxmlformats.org/officeDocument/2006/math">
                    <m:r>
                      <a:rPr lang="en-US" altLang="zh-CN" sz="2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  <m:r>
                      <a:rPr lang="en-US" altLang="zh-CN" sz="2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@ ep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Fang(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方申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Gao(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高梅森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Li,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’25 JHEP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3033E1-10C2-C5C8-606E-0FB7005B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2" y="1475664"/>
                <a:ext cx="11964349" cy="4935573"/>
              </a:xfrm>
              <a:prstGeom prst="rect">
                <a:avLst/>
              </a:prstGeom>
              <a:blipFill>
                <a:blip r:embed="rId3"/>
                <a:stretch>
                  <a:fillRect l="-424" t="-1028" b="-179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66D20F6-0436-669E-C82E-ACE6FECCEDD6}"/>
              </a:ext>
            </a:extLst>
          </p:cNvPr>
          <p:cNvSpPr txBox="1"/>
          <p:nvPr/>
        </p:nvSpPr>
        <p:spPr>
          <a:xfrm>
            <a:off x="5135526" y="992598"/>
            <a:ext cx="6921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 PRL135 (2025) 171903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551974-E66C-BF36-B246-5A85838B5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396"/>
          <a:stretch/>
        </p:blipFill>
        <p:spPr>
          <a:xfrm>
            <a:off x="644507" y="1985575"/>
            <a:ext cx="3619133" cy="28573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DE7DE5-8794-25C1-A38D-4E6AE0E15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74" y="2043529"/>
            <a:ext cx="3568287" cy="26148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526ECF-ABA7-9FF2-EB14-0A4E8BBA1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279" y="1985575"/>
            <a:ext cx="1498600" cy="2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27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7CD6-B36E-7671-5AAE-AFE6E1B5A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B653298-F083-EC1B-1918-2541E36B455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704577-646B-9037-B65C-3DA3A2895BF1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Winner-take-all qT subtraction for jets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74C7F455-7516-328F-8019-C6470105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6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4A6B6A-9730-A009-FF43-966985287B9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56FA87-3A84-B4D7-0CC8-222D31B01EF9}"/>
                  </a:ext>
                </a:extLst>
              </p:cNvPr>
              <p:cNvSpPr txBox="1"/>
              <p:nvPr/>
            </p:nvSpPr>
            <p:spPr>
              <a:xfrm>
                <a:off x="92973" y="1316175"/>
                <a:ext cx="11964348" cy="5406279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propose two ways of extending qT subtraction to processes with jets</a:t>
                </a:r>
              </a:p>
              <a:p>
                <a:pPr algn="ctr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zh-CN" sz="2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key ingredient is the use of a recoil-free WTA jet axis!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Azimuthal decorrelation: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</m:oMath>
                </a14:m>
                <a:r>
                  <a:rPr lang="el-GR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Suitable for processes that are planar at LO: pp → 2 jets,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𝜸</m:t>
                        </m:r>
                      </m:e>
                      <m:sup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𝒑</m:t>
                    </m:r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𝒋𝒋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zh-CN" sz="22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e+e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− → 3 jets, etc.;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Standard TMD PDFs and soft function: known at N3LO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Luo, Yang, Zhu, Zhu, ’19; Ebert, Mistlberger, Vita ’20 …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 jet functions: partially known at NNLO;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Reyes, Scimemi, Waalewijn, Zoppi ’19; Bell, Brune, Das, Wald ’23; Fang, Gao, Li,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’24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Total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Suitable for LO non-planar process, such as pp → V/H + 2 jets, pp → 3 jets, etc.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 soft function is new: Outside the jet (</a:t>
                </a:r>
                <a:r>
                  <a:rPr lang="en-US" altLang="zh-CN" sz="22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altLang="zh-CN" sz="2200" b="1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Inside the jet (b</a:t>
                </a:r>
                <a:r>
                  <a:rPr lang="en-US" altLang="zh-CN" sz="2200" b="1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56FA87-3A84-B4D7-0CC8-222D31B01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3" y="1316175"/>
                <a:ext cx="11964348" cy="5406279"/>
              </a:xfrm>
              <a:prstGeom prst="rect">
                <a:avLst/>
              </a:prstGeom>
              <a:blipFill>
                <a:blip r:embed="rId3"/>
                <a:stretch>
                  <a:fillRect l="-424" t="-937" r="-212" b="-1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4C374B7-7760-2D5D-F174-49471C5E2C94}"/>
              </a:ext>
            </a:extLst>
          </p:cNvPr>
          <p:cNvSpPr txBox="1"/>
          <p:nvPr/>
        </p:nvSpPr>
        <p:spPr>
          <a:xfrm>
            <a:off x="5135526" y="916065"/>
            <a:ext cx="6921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 PRL135 (2025) 171903</a:t>
            </a:r>
          </a:p>
        </p:txBody>
      </p:sp>
    </p:spTree>
    <p:extLst>
      <p:ext uri="{BB962C8B-B14F-4D97-AF65-F5344CB8AC3E}">
        <p14:creationId xmlns:p14="http://schemas.microsoft.com/office/powerpoint/2010/main" val="38669949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630F1-F0FC-045C-AFC5-FF8C6BD0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5BE0A-69A4-1E1A-C744-CCC5DE09FEAF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61EBE3-E02F-EC27-42CA-D11DD56B6084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Winner-take-all qT subtraction for jets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93082032-3E4C-C1A5-ACB3-1AC43055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7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5E516-D9A2-5A20-D975-F4EAC4E51C2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4F8A5E-6287-2BE1-E324-FB693FE1F9B4}"/>
              </a:ext>
            </a:extLst>
          </p:cNvPr>
          <p:cNvSpPr txBox="1"/>
          <p:nvPr/>
        </p:nvSpPr>
        <p:spPr>
          <a:xfrm>
            <a:off x="113826" y="1382633"/>
            <a:ext cx="12078174" cy="411257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small R limit, soft function refactorizes into simpler global and (</a:t>
            </a:r>
            <a:r>
              <a:rPr lang="en-US" altLang="zh-CN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)-</a:t>
            </a:r>
            <a:r>
              <a:rPr lang="en-US" altLang="zh-CN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collinear-soft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98B3FE-CE04-75A5-E32C-C483A8B21210}"/>
              </a:ext>
            </a:extLst>
          </p:cNvPr>
          <p:cNvSpPr txBox="1"/>
          <p:nvPr/>
        </p:nvSpPr>
        <p:spPr>
          <a:xfrm>
            <a:off x="6409434" y="948095"/>
            <a:ext cx="573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2602.20249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F296B-BCE4-74BF-209C-E7AE0607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47" y="1995073"/>
            <a:ext cx="5215126" cy="1348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9224A-9D47-0EA8-7CF6-98A4E86B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47" y="1817816"/>
            <a:ext cx="3740064" cy="1713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7D586-9E94-5399-4E08-1855BB92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82" y="3716972"/>
            <a:ext cx="2933228" cy="2431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A2F5B-625D-FCD1-D3B6-C3ACB4229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873" y="4244970"/>
            <a:ext cx="4250863" cy="222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97045-6970-9A4E-7B14-C3797A49E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9020" y="3716972"/>
            <a:ext cx="2335604" cy="2894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6DCD0-8C26-AF46-3F43-7CEE47011C60}"/>
              </a:ext>
            </a:extLst>
          </p:cNvPr>
          <p:cNvSpPr txBox="1"/>
          <p:nvPr/>
        </p:nvSpPr>
        <p:spPr>
          <a:xfrm>
            <a:off x="4939531" y="3732041"/>
            <a:ext cx="33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Two-loop collinear-soft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8C865D-44AD-73A0-E69D-A0CF1196DFAA}"/>
              </a:ext>
            </a:extLst>
          </p:cNvPr>
          <p:cNvSpPr txBox="1"/>
          <p:nvPr/>
        </p:nvSpPr>
        <p:spPr>
          <a:xfrm>
            <a:off x="21249" y="6171510"/>
            <a:ext cx="5021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Multi-Wilson lines: </a:t>
            </a:r>
            <a:r>
              <a:rPr lang="en-US" sz="1600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Becher, Neubert, Rothen, </a:t>
            </a:r>
            <a:r>
              <a:rPr lang="en-US" sz="1600" u="sng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</a:t>
            </a:r>
            <a:r>
              <a:rPr lang="en-US" sz="1600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’16 PRL</a:t>
            </a:r>
          </a:p>
        </p:txBody>
      </p:sp>
    </p:spTree>
    <p:extLst>
      <p:ext uri="{BB962C8B-B14F-4D97-AF65-F5344CB8AC3E}">
        <p14:creationId xmlns:p14="http://schemas.microsoft.com/office/powerpoint/2010/main" val="36377381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1DB46-3477-D4A7-9015-3A50FA658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8937861-5D6D-61E2-74AF-91C3BD758CF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74F2B8-5E5A-E482-9F4A-AD40AF93DA94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NNLO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corrections for 𝑃</a:t>
            </a:r>
            <a:r>
              <a:rPr kumimoji="0" lang="en-US" altLang="zh-CN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ℎ</a:t>
            </a:r>
            <a:r>
              <a: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distribution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090615E1-25B0-5D9A-4B87-C81E64C5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8</a:t>
            </a:fld>
            <a:endParaRPr lang="zh-CN" altLang="en-US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2F320-E9A4-876F-5C4E-F927229B806B}"/>
              </a:ext>
            </a:extLst>
          </p:cNvPr>
          <p:cNvSpPr/>
          <p:nvPr/>
        </p:nvSpPr>
        <p:spPr>
          <a:xfrm>
            <a:off x="2424097" y="3648339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6D51A7-8066-3C11-C1FB-C906CB1BE055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3FEE9-60EA-C2B4-C82B-C4C4C3A32099}"/>
              </a:ext>
            </a:extLst>
          </p:cNvPr>
          <p:cNvSpPr txBox="1"/>
          <p:nvPr/>
        </p:nvSpPr>
        <p:spPr>
          <a:xfrm>
            <a:off x="4869713" y="968537"/>
            <a:ext cx="7322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Dong(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董亮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Fang(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Gao,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Li, Zhu 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朱雨蛟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 2602.22972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7EBF-4F28-431D-D74A-ACD7B3BBEE80}"/>
              </a:ext>
            </a:extLst>
          </p:cNvPr>
          <p:cNvSpPr txBox="1"/>
          <p:nvPr/>
        </p:nvSpPr>
        <p:spPr>
          <a:xfrm>
            <a:off x="113825" y="1379280"/>
            <a:ext cx="7477821" cy="5551126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present the </a:t>
            </a: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complete calculation of hadron production in DIS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finite transverse momentum to NNLO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N3LO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SIDIS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Dong(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董亮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Fang(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), Gao, </a:t>
            </a:r>
            <a:r>
              <a:rPr lang="en-CN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, Li, Zhu 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朱雨蛟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Zhu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 2603.29673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FE090A-9EC7-FF4A-4045-406BD5E0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" y="3240177"/>
            <a:ext cx="3422771" cy="2345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24B4D1-03C9-81C8-F7FD-535FC37AA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486" y="1600818"/>
            <a:ext cx="4627714" cy="4690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204E1-9486-B3F2-0E1C-4D3BF1CB3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35" y="2262180"/>
            <a:ext cx="4237960" cy="785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538578-0DCF-2FAB-2F17-83A599AB5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315" y="3603827"/>
            <a:ext cx="3646967" cy="16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820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F5A5-FB49-4EE8-6547-BAD43B04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BA7CEAF-E2DE-2079-E586-A0727ECE9DA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C8500E-63C9-C85A-7B11-3EE0C7FF3AF9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核子成像与喷注探针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D4FCF0F-C3FE-1CA1-0B13-E9713FAE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9</a:t>
            </a:fld>
            <a:endParaRPr lang="zh-CN" alt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20F51-FC25-6CF8-1BC2-9DBD04EA17EA}"/>
              </a:ext>
            </a:extLst>
          </p:cNvPr>
          <p:cNvSpPr txBox="1"/>
          <p:nvPr/>
        </p:nvSpPr>
        <p:spPr>
          <a:xfrm>
            <a:off x="32274" y="890881"/>
            <a:ext cx="11925264" cy="257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核子成像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C1FA14-1A81-258D-DC31-0DF9B543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924" y="1634959"/>
            <a:ext cx="2485802" cy="128170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BFD851-06A0-1467-EFD6-2A3FFFFE146F}"/>
              </a:ext>
            </a:extLst>
          </p:cNvPr>
          <p:cNvCxnSpPr/>
          <p:nvPr/>
        </p:nvCxnSpPr>
        <p:spPr>
          <a:xfrm>
            <a:off x="7771326" y="2543443"/>
            <a:ext cx="1989574" cy="0"/>
          </a:xfrm>
          <a:prstGeom prst="straightConnector1">
            <a:avLst/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218" name="Picture 2" descr="Introduction to general relativity - Making Physics Clear">
            <a:extLst>
              <a:ext uri="{FF2B5EF4-FFF2-40B4-BE49-F238E27FC236}">
                <a16:creationId xmlns:a16="http://schemas.microsoft.com/office/drawing/2014/main" id="{29A2CF53-E7A7-E73A-14AF-EE4F2621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63" y="1582774"/>
            <a:ext cx="1932503" cy="15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272474-E3B3-4896-9FEB-FDDB8AD706E8}"/>
              </a:ext>
            </a:extLst>
          </p:cNvPr>
          <p:cNvCxnSpPr/>
          <p:nvPr/>
        </p:nvCxnSpPr>
        <p:spPr>
          <a:xfrm>
            <a:off x="1799149" y="2570552"/>
            <a:ext cx="1989574" cy="0"/>
          </a:xfrm>
          <a:prstGeom prst="straightConnector1">
            <a:avLst/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13ED10-AAB9-BF46-5F0F-E85F1E280B44}"/>
              </a:ext>
            </a:extLst>
          </p:cNvPr>
          <p:cNvSpPr txBox="1"/>
          <p:nvPr/>
        </p:nvSpPr>
        <p:spPr>
          <a:xfrm>
            <a:off x="1790608" y="1729757"/>
            <a:ext cx="207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黑洞成像将深化人类对引力的理解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BB854-13A7-99A7-1F4B-18CF4B877001}"/>
              </a:ext>
            </a:extLst>
          </p:cNvPr>
          <p:cNvSpPr txBox="1"/>
          <p:nvPr/>
        </p:nvSpPr>
        <p:spPr>
          <a:xfrm>
            <a:off x="7692202" y="1766597"/>
            <a:ext cx="207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核子成像将深化人类对强力的理解</a:t>
            </a:r>
          </a:p>
        </p:txBody>
      </p:sp>
      <p:pic>
        <p:nvPicPr>
          <p:cNvPr id="1026" name="Picture 2" descr="Visualizing the Proton” through animation and film | MIT News |  Massachusetts Institute of Technology">
            <a:extLst>
              <a:ext uri="{FF2B5EF4-FFF2-40B4-BE49-F238E27FC236}">
                <a16:creationId xmlns:a16="http://schemas.microsoft.com/office/drawing/2014/main" id="{606782FA-956A-7406-2DD2-F4408867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1" y="1582774"/>
            <a:ext cx="1799491" cy="15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81E2B-301B-4B54-4C03-1F9F56D6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0" y="1658087"/>
            <a:ext cx="1480414" cy="1436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DFAA26-87E6-2CBF-55E4-4F365FE4BCD9}"/>
              </a:ext>
            </a:extLst>
          </p:cNvPr>
          <p:cNvSpPr txBox="1"/>
          <p:nvPr/>
        </p:nvSpPr>
        <p:spPr>
          <a:xfrm>
            <a:off x="8944" y="3085444"/>
            <a:ext cx="7062703" cy="96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喷注及其精细结构为抽取核子分布函数提供了新的探针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与传统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SIDIS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观测量相比可以有效分离出末态的非微扰信息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5296F-1550-A28D-AE01-9F7D715BA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1" y="4278679"/>
            <a:ext cx="2147702" cy="1894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E65E6-D091-BCA8-79C6-ECDD991D1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090" y="4046669"/>
            <a:ext cx="3547621" cy="2695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F452FA-CF69-9C2C-954D-6026B87C1D73}"/>
              </a:ext>
            </a:extLst>
          </p:cNvPr>
          <p:cNvSpPr txBox="1"/>
          <p:nvPr/>
        </p:nvSpPr>
        <p:spPr>
          <a:xfrm>
            <a:off x="32274" y="6160078"/>
            <a:ext cx="357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Liu, Ringer, Vogelsang, Yuan 19</a:t>
            </a:r>
          </a:p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Arratia, Kang, Prokudin, Ringer 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89FB83-871D-0D5E-042B-7A28644B3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144760" y="2522711"/>
            <a:ext cx="2739665" cy="49869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C12C26-BAA8-FE5B-7D55-7B8379E39134}"/>
              </a:ext>
            </a:extLst>
          </p:cNvPr>
          <p:cNvSpPr txBox="1"/>
          <p:nvPr/>
        </p:nvSpPr>
        <p:spPr>
          <a:xfrm>
            <a:off x="8302324" y="6298577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Kang, Lee, </a:t>
            </a:r>
            <a:r>
              <a:rPr lang="en-CN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, Zhao ‘21</a:t>
            </a:r>
            <a:endParaRPr lang="en-CN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4E8C68-77A5-BAE6-3A77-3202C235B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3809" y="3300050"/>
            <a:ext cx="4432114" cy="3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72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xODI2NmY2ODNlNDBiMTEyYWUwMmI0YmE5ZmViZWIifQ=="/>
  <p:tag name="RESOURCE_RECORD_KEY" val="{&quot;13&quot;:[20482079,19965474,4722044,4364942,4364900,4685212,4563109,4695728,4364974,4563120],&quot;29&quot;:[50000269,50000051,50000076,50000077,50052433,50000099,50052436,50052716,50052423,50000131,50000264,50052696,50052712,50000153,50000040,50052451,50000213,50000211,50000162,50052448,50000195,50000283,50000031,50000088,50000068,50000135,50000049,50000059,50000042,50000165,50000033,50000038,50000114,50000024,50000072,50000097],&quot;65&quot;:[20230921],&quot;70&quot;:[3314588,3317096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50610</TotalTime>
  <Words>1373</Words>
  <Application>Microsoft Macintosh PowerPoint</Application>
  <PresentationFormat>Widescreen</PresentationFormat>
  <Paragraphs>182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KaiTi</vt:lpstr>
      <vt:lpstr>Microsoft YaHei</vt:lpstr>
      <vt:lpstr>Microsoft YaHei</vt:lpstr>
      <vt:lpstr>TeXGyrePagellaX</vt:lpstr>
      <vt:lpstr>Aptos</vt:lpstr>
      <vt:lpstr>Aptos Display</vt:lpstr>
      <vt:lpstr>Arial</vt:lpstr>
      <vt:lpstr>Calibri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 Lee</dc:creator>
  <cp:lastModifiedBy>Dingyu Shao</cp:lastModifiedBy>
  <cp:revision>2319</cp:revision>
  <cp:lastPrinted>2024-12-29T06:08:00Z</cp:lastPrinted>
  <dcterms:created xsi:type="dcterms:W3CDTF">2014-04-01T11:22:00Z</dcterms:created>
  <dcterms:modified xsi:type="dcterms:W3CDTF">2026-04-20T14:04:12Z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CAC063314AF94ABF938FE2BC20404F24_12</vt:lpwstr>
  </property>
  <property fmtid="{D5CDD505-2E9C-101B-9397-08002B2CF9AE}" pid="3" name="KSOProductBuildVer">
    <vt:lpwstr>2052-12.1.0.19770</vt:lpwstr>
  </property>
</Properties>
</file>