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40"/>
  </p:notesMasterIdLst>
  <p:sldIdLst>
    <p:sldId id="309" r:id="rId3"/>
    <p:sldId id="311" r:id="rId4"/>
    <p:sldId id="314" r:id="rId5"/>
    <p:sldId id="3521" r:id="rId6"/>
    <p:sldId id="3473" r:id="rId7"/>
    <p:sldId id="258" r:id="rId8"/>
    <p:sldId id="3476" r:id="rId9"/>
    <p:sldId id="3528" r:id="rId10"/>
    <p:sldId id="3477" r:id="rId11"/>
    <p:sldId id="3503" r:id="rId12"/>
    <p:sldId id="3498" r:id="rId13"/>
    <p:sldId id="3504" r:id="rId14"/>
    <p:sldId id="3505" r:id="rId15"/>
    <p:sldId id="3506" r:id="rId16"/>
    <p:sldId id="324" r:id="rId17"/>
    <p:sldId id="3507" r:id="rId18"/>
    <p:sldId id="3524" r:id="rId19"/>
    <p:sldId id="3526" r:id="rId20"/>
    <p:sldId id="3527" r:id="rId21"/>
    <p:sldId id="3523" r:id="rId22"/>
    <p:sldId id="315" r:id="rId23"/>
    <p:sldId id="3483" r:id="rId24"/>
    <p:sldId id="3484" r:id="rId25"/>
    <p:sldId id="3520" r:id="rId26"/>
    <p:sldId id="3509" r:id="rId27"/>
    <p:sldId id="3511" r:id="rId28"/>
    <p:sldId id="3512" r:id="rId29"/>
    <p:sldId id="3514" r:id="rId30"/>
    <p:sldId id="3515" r:id="rId31"/>
    <p:sldId id="3516" r:id="rId32"/>
    <p:sldId id="3517" r:id="rId33"/>
    <p:sldId id="3518" r:id="rId34"/>
    <p:sldId id="3525" r:id="rId35"/>
    <p:sldId id="3519" r:id="rId36"/>
    <p:sldId id="340" r:id="rId37"/>
    <p:sldId id="3471" r:id="rId38"/>
    <p:sldId id="3513"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J.江" initials="W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53" autoAdjust="0"/>
    <p:restoredTop sz="94660"/>
  </p:normalViewPr>
  <p:slideViewPr>
    <p:cSldViewPr snapToGrid="0">
      <p:cViewPr varScale="1">
        <p:scale>
          <a:sx n="114" d="100"/>
          <a:sy n="114" d="100"/>
        </p:scale>
        <p:origin x="59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26A82-6D24-40D3-B0ED-45C00BD34647}" type="datetimeFigureOut">
              <a:rPr lang="zh-CN" altLang="en-US" smtClean="0"/>
              <a:t>2026/4/19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7EF78-4A9E-42F8-B173-D34AB022FA5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2</a:t>
            </a:fld>
            <a:endParaRPr lang="en-US"/>
          </a:p>
        </p:txBody>
      </p:sp>
    </p:spTree>
    <p:extLst>
      <p:ext uri="{BB962C8B-B14F-4D97-AF65-F5344CB8AC3E}">
        <p14:creationId xmlns:p14="http://schemas.microsoft.com/office/powerpoint/2010/main" val="940872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15</a:t>
            </a:fld>
            <a:endParaRPr lang="en-US"/>
          </a:p>
        </p:txBody>
      </p:sp>
    </p:spTree>
    <p:extLst>
      <p:ext uri="{BB962C8B-B14F-4D97-AF65-F5344CB8AC3E}">
        <p14:creationId xmlns:p14="http://schemas.microsoft.com/office/powerpoint/2010/main" val="689022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17</a:t>
            </a:fld>
            <a:endParaRPr lang="en-US"/>
          </a:p>
        </p:txBody>
      </p:sp>
    </p:spTree>
    <p:extLst>
      <p:ext uri="{BB962C8B-B14F-4D97-AF65-F5344CB8AC3E}">
        <p14:creationId xmlns:p14="http://schemas.microsoft.com/office/powerpoint/2010/main" val="622297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18</a:t>
            </a:fld>
            <a:endParaRPr lang="en-US"/>
          </a:p>
        </p:txBody>
      </p:sp>
    </p:spTree>
    <p:extLst>
      <p:ext uri="{BB962C8B-B14F-4D97-AF65-F5344CB8AC3E}">
        <p14:creationId xmlns:p14="http://schemas.microsoft.com/office/powerpoint/2010/main" val="4200855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19</a:t>
            </a:fld>
            <a:endParaRPr lang="en-US"/>
          </a:p>
        </p:txBody>
      </p:sp>
    </p:spTree>
    <p:extLst>
      <p:ext uri="{BB962C8B-B14F-4D97-AF65-F5344CB8AC3E}">
        <p14:creationId xmlns:p14="http://schemas.microsoft.com/office/powerpoint/2010/main" val="499735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20</a:t>
            </a:fld>
            <a:endParaRPr lang="en-US"/>
          </a:p>
        </p:txBody>
      </p:sp>
    </p:spTree>
    <p:extLst>
      <p:ext uri="{BB962C8B-B14F-4D97-AF65-F5344CB8AC3E}">
        <p14:creationId xmlns:p14="http://schemas.microsoft.com/office/powerpoint/2010/main" val="2449180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21</a:t>
            </a:fld>
            <a:endParaRPr lang="en-US"/>
          </a:p>
        </p:txBody>
      </p:sp>
    </p:spTree>
    <p:extLst>
      <p:ext uri="{BB962C8B-B14F-4D97-AF65-F5344CB8AC3E}">
        <p14:creationId xmlns:p14="http://schemas.microsoft.com/office/powerpoint/2010/main" val="629405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3</a:t>
            </a:fld>
            <a:endParaRPr lang="en-US"/>
          </a:p>
        </p:txBody>
      </p:sp>
    </p:spTree>
    <p:extLst>
      <p:ext uri="{BB962C8B-B14F-4D97-AF65-F5344CB8AC3E}">
        <p14:creationId xmlns:p14="http://schemas.microsoft.com/office/powerpoint/2010/main" val="1443610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24</a:t>
            </a:fld>
            <a:endParaRPr lang="en-US"/>
          </a:p>
        </p:txBody>
      </p:sp>
    </p:spTree>
    <p:extLst>
      <p:ext uri="{BB962C8B-B14F-4D97-AF65-F5344CB8AC3E}">
        <p14:creationId xmlns:p14="http://schemas.microsoft.com/office/powerpoint/2010/main" val="747604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33</a:t>
            </a:fld>
            <a:endParaRPr lang="en-US"/>
          </a:p>
        </p:txBody>
      </p:sp>
    </p:spTree>
    <p:extLst>
      <p:ext uri="{BB962C8B-B14F-4D97-AF65-F5344CB8AC3E}">
        <p14:creationId xmlns:p14="http://schemas.microsoft.com/office/powerpoint/2010/main" val="1602692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summary of the status of CSNS and its polarized neutron demand, here are the two major focus for our current work. The first is to develop key polarized neutron techniques in house. Under this category, we have developed the first generation Spin exchange optical pumping or SEOP polarized </a:t>
            </a:r>
            <a:r>
              <a:rPr lang="en-US" baseline="30000" dirty="0"/>
              <a:t>3</a:t>
            </a:r>
            <a:r>
              <a:rPr lang="en-US" baseline="0" dirty="0"/>
              <a:t>He system, including the manufacturing of its glass cell, setting up an off-line pumping station for beamline support, and construct in-situ </a:t>
            </a:r>
            <a:r>
              <a:rPr lang="en-US" baseline="30000" dirty="0"/>
              <a:t>3</a:t>
            </a:r>
            <a:r>
              <a:rPr lang="en-US" baseline="0" dirty="0"/>
              <a:t>He spin filter system capable of beamline support. Neutron spin flippers and guide fields are also developed customized to the CSNS TOF beamline</a:t>
            </a:r>
          </a:p>
          <a:p>
            <a:r>
              <a:rPr lang="en-US" baseline="0" dirty="0"/>
              <a:t>The other focus is to keep the polarized neutron development in-sync with the current and future beamline. To do so, test experiment has been carried out on the current reflectometry beamline, and setup for polarized neutron imaging, time of flight neutron polarization control and wide-angle techniques is currently being studied. </a:t>
            </a:r>
          </a:p>
        </p:txBody>
      </p:sp>
      <p:sp>
        <p:nvSpPr>
          <p:cNvPr id="4" name="Slide Number Placeholder 3"/>
          <p:cNvSpPr>
            <a:spLocks noGrp="1"/>
          </p:cNvSpPr>
          <p:nvPr>
            <p:ph type="sldNum" sz="quarter" idx="5"/>
          </p:nvPr>
        </p:nvSpPr>
        <p:spPr/>
        <p:txBody>
          <a:bodyPr/>
          <a:lstStyle/>
          <a:p>
            <a:fld id="{DC44312E-2014-4BA4-BECF-496876641390}" type="slidenum">
              <a:rPr lang="en-US" smtClean="0"/>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37</a:t>
            </a:fld>
            <a:endParaRPr lang="en-US"/>
          </a:p>
        </p:txBody>
      </p:sp>
    </p:spTree>
    <p:extLst>
      <p:ext uri="{BB962C8B-B14F-4D97-AF65-F5344CB8AC3E}">
        <p14:creationId xmlns:p14="http://schemas.microsoft.com/office/powerpoint/2010/main" val="1974063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8</a:t>
            </a:fld>
            <a:endParaRPr lang="en-US"/>
          </a:p>
        </p:txBody>
      </p:sp>
    </p:spTree>
    <p:extLst>
      <p:ext uri="{BB962C8B-B14F-4D97-AF65-F5344CB8AC3E}">
        <p14:creationId xmlns:p14="http://schemas.microsoft.com/office/powerpoint/2010/main" val="215352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gn="just">
              <a:lnSpc>
                <a:spcPct val="107000"/>
              </a:lnSpc>
              <a:spcBef>
                <a:spcPts val="0"/>
              </a:spcBef>
              <a:spcAft>
                <a:spcPts val="0"/>
              </a:spcAft>
            </a:pPr>
            <a:r>
              <a:rPr lang="en-US" sz="1800" dirty="0">
                <a:effectLst/>
                <a:latin typeface="等线" panose="02010600030101010101" pitchFamily="2" charset="-122"/>
                <a:ea typeface="等线" panose="02010600030101010101" pitchFamily="2" charset="-122"/>
                <a:cs typeface="Arial" panose="020B0604020202020204" pitchFamily="34" charset="0"/>
              </a:rPr>
              <a:t>The development polarized neutron techniques at the CSNS started in 2019, one year after the commission of CSNS in 2018. This is an early phase of a large-scale neutron source, majority of the beamlines are under construction, and polarized neutron techniques is yet to be built. </a:t>
            </a:r>
          </a:p>
          <a:p>
            <a:pPr marL="228600" marR="0" algn="just">
              <a:lnSpc>
                <a:spcPct val="107000"/>
              </a:lnSpc>
              <a:spcBef>
                <a:spcPts val="0"/>
              </a:spcBef>
              <a:spcAft>
                <a:spcPts val="800"/>
              </a:spcAft>
            </a:pPr>
            <a:r>
              <a:rPr lang="en-US" sz="1800" dirty="0">
                <a:effectLst/>
                <a:latin typeface="等线" panose="02010600030101010101" pitchFamily="2" charset="-122"/>
                <a:ea typeface="等线" panose="02010600030101010101" pitchFamily="2" charset="-122"/>
                <a:cs typeface="Arial" panose="020B0604020202020204" pitchFamily="34" charset="0"/>
              </a:rPr>
              <a:t>Under this background, the development work focuses on establishing the initial capability. By the end of 2019, we setup a SEOP laser lab in the target station, a </a:t>
            </a:r>
            <a:r>
              <a:rPr lang="en-US" sz="1800" baseline="30000" dirty="0">
                <a:effectLst/>
                <a:latin typeface="等线" panose="02010600030101010101" pitchFamily="2" charset="-122"/>
                <a:ea typeface="等线" panose="02010600030101010101" pitchFamily="2" charset="-122"/>
                <a:cs typeface="Arial" panose="020B0604020202020204" pitchFamily="34" charset="0"/>
              </a:rPr>
              <a:t>3</a:t>
            </a:r>
            <a:r>
              <a:rPr lang="en-US" sz="1800" dirty="0">
                <a:effectLst/>
                <a:latin typeface="等线" panose="02010600030101010101" pitchFamily="2" charset="-122"/>
                <a:ea typeface="等线" panose="02010600030101010101" pitchFamily="2" charset="-122"/>
                <a:cs typeface="Arial" panose="020B0604020202020204" pitchFamily="34" charset="0"/>
              </a:rPr>
              <a:t>He glass cell workshop in the development building. A testing platform is also established is also set up on the current development beamline.</a:t>
            </a:r>
          </a:p>
        </p:txBody>
      </p:sp>
      <p:sp>
        <p:nvSpPr>
          <p:cNvPr id="4" name="Slide Number Placeholder 3"/>
          <p:cNvSpPr>
            <a:spLocks noGrp="1"/>
          </p:cNvSpPr>
          <p:nvPr>
            <p:ph type="sldNum" sz="quarter" idx="5"/>
          </p:nvPr>
        </p:nvSpPr>
        <p:spPr/>
        <p:txBody>
          <a:bodyPr/>
          <a:lstStyle/>
          <a:p>
            <a:fld id="{DC44312E-2014-4BA4-BECF-496876641390}"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D29E170-7BF0-4EFB-8AE1-F2C1D17AEF94}" type="datetime1">
              <a:rPr lang="zh-CN" altLang="en-US" smtClean="0"/>
              <a:t>2026/4/19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41AAA9-15F6-4042-BC8F-E7DB7062B34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C86F18CA-5D32-4D59-960C-C603E4C3A9F5}" type="datetime1">
              <a:rPr lang="zh-CN" altLang="en-US" smtClean="0"/>
              <a:t>2026/4/19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1" name="矩形 10"/>
          <p:cNvSpPr/>
          <p:nvPr userDrawn="1"/>
        </p:nvSpPr>
        <p:spPr>
          <a:xfrm>
            <a:off x="9239273"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1"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latin typeface="Arial" panose="020B0604020202020204" pitchFamily="34" charset="0"/>
                <a:ea typeface="微软雅黑" panose="020B0503020204020204" pitchFamily="34" charset="-122"/>
              </a:defRPr>
            </a:lvl1pPr>
            <a:lvl2pPr>
              <a:defRPr sz="2400" baseline="0">
                <a:latin typeface="Arial" panose="020B0604020202020204" pitchFamily="34" charset="0"/>
                <a:ea typeface="微软雅黑" panose="020B0503020204020204"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B3579D7D-DAAE-4E9D-80C0-8854CA3269CA}" type="datetime1">
              <a:rPr lang="zh-CN" altLang="en-US" smtClean="0"/>
              <a:t>2026/4/19</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dirty="0"/>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3" name="矩形 22"/>
          <p:cNvSpPr/>
          <p:nvPr userDrawn="1"/>
        </p:nvSpPr>
        <p:spPr>
          <a:xfrm>
            <a:off x="0" y="0"/>
            <a:ext cx="285709" cy="91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2" name="标题 1"/>
          <p:cNvSpPr>
            <a:spLocks noGrp="1"/>
          </p:cNvSpPr>
          <p:nvPr>
            <p:ph type="title"/>
          </p:nvPr>
        </p:nvSpPr>
        <p:spPr>
          <a:xfrm>
            <a:off x="609601" y="207657"/>
            <a:ext cx="10763326"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defRPr>
            </a:lvl1pPr>
          </a:lstStyle>
          <a:p>
            <a:r>
              <a:rPr lang="zh-CN" altLang="en-US" dirty="0"/>
              <a:t>单击此处编辑母版标题样式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1"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latin typeface="Arial" panose="020B0604020202020204" pitchFamily="34" charset="0"/>
                <a:ea typeface="微软雅黑" panose="020B0503020204020204" pitchFamily="34" charset="-122"/>
              </a:defRPr>
            </a:lvl1pPr>
            <a:lvl2pPr>
              <a:defRPr sz="2400" baseline="0">
                <a:latin typeface="Arial" panose="020B0604020202020204" pitchFamily="34" charset="0"/>
                <a:ea typeface="微软雅黑" panose="020B0503020204020204"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A3E535F-7918-485E-818A-FB7F462A74BE}" type="datetime1">
              <a:rPr lang="zh-CN" altLang="en-US" smtClean="0"/>
              <a:t>2026/4/19</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2" name="标题 1"/>
          <p:cNvSpPr>
            <a:spLocks noGrp="1"/>
          </p:cNvSpPr>
          <p:nvPr>
            <p:ph type="title"/>
          </p:nvPr>
        </p:nvSpPr>
        <p:spPr>
          <a:xfrm>
            <a:off x="609601" y="207657"/>
            <a:ext cx="10763326"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defRPr>
            </a:lvl1pPr>
          </a:lstStyle>
          <a:p>
            <a:r>
              <a:rPr lang="zh-CN" altLang="en-US" dirty="0"/>
              <a:t>单击此处编辑母版标题样式</a:t>
            </a:r>
          </a:p>
        </p:txBody>
      </p:sp>
      <p:sp>
        <p:nvSpPr>
          <p:cNvPr id="15" name="矩形 14"/>
          <p:cNvSpPr/>
          <p:nvPr userDrawn="1"/>
        </p:nvSpPr>
        <p:spPr>
          <a:xfrm>
            <a:off x="0" y="6650343"/>
            <a:ext cx="12192000" cy="20768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6" name="矩形 15"/>
          <p:cNvSpPr/>
          <p:nvPr userDrawn="1"/>
        </p:nvSpPr>
        <p:spPr>
          <a:xfrm>
            <a:off x="2476476" y="6650343"/>
            <a:ext cx="9715525" cy="20768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8" name="矩形 17"/>
          <p:cNvSpPr/>
          <p:nvPr userDrawn="1"/>
        </p:nvSpPr>
        <p:spPr>
          <a:xfrm>
            <a:off x="0" y="1008196"/>
            <a:ext cx="12192000" cy="1725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pic>
        <p:nvPicPr>
          <p:cNvPr id="10" name="图片 9"/>
          <p:cNvPicPr>
            <a:picLocks noChangeAspect="1"/>
          </p:cNvPicPr>
          <p:nvPr userDrawn="1"/>
        </p:nvPicPr>
        <p:blipFill rotWithShape="1">
          <a:blip r:embed="rId2" cstate="screen">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300000"/>
                    </a14:imgEffect>
                  </a14:imgLayer>
                </a14:imgProps>
              </a:ext>
            </a:extLst>
          </a:blip>
          <a:srcRect t="7315" b="15536"/>
          <a:stretch>
            <a:fillRect/>
          </a:stretch>
        </p:blipFill>
        <p:spPr>
          <a:xfrm>
            <a:off x="9026634" y="132588"/>
            <a:ext cx="3165365" cy="745549"/>
          </a:xfrm>
          <a:prstGeom prst="rect">
            <a:avLst/>
          </a:prstGeom>
        </p:spPr>
      </p:pic>
      <p:sp>
        <p:nvSpPr>
          <p:cNvPr id="6" name="灯片编号占位符 5"/>
          <p:cNvSpPr>
            <a:spLocks noGrp="1"/>
          </p:cNvSpPr>
          <p:nvPr>
            <p:ph type="sldNum" sz="quarter" idx="12"/>
          </p:nvPr>
        </p:nvSpPr>
        <p:spPr>
          <a:xfrm>
            <a:off x="10776856" y="6650343"/>
            <a:ext cx="1048657" cy="182562"/>
          </a:xfrm>
        </p:spPr>
        <p:txBody>
          <a:bodyPr/>
          <a:lstStyle>
            <a:lvl1pPr>
              <a:defRPr>
                <a:solidFill>
                  <a:schemeClr val="tx1"/>
                </a:solidFill>
              </a:defRPr>
            </a:lvl1pPr>
          </a:lstStyle>
          <a:p>
            <a:fld id="{F15E9139-A00B-4B2A-98A6-095DC08F1345}" type="slidenum">
              <a:rPr lang="zh-CN" altLang="en-US" smtClean="0"/>
              <a:t>‹#›</a:t>
            </a:fld>
            <a:endParaRPr lang="zh-CN" altLang="en-US" dirty="0"/>
          </a:p>
        </p:txBody>
      </p:sp>
      <p:sp>
        <p:nvSpPr>
          <p:cNvPr id="11" name="矩形 10"/>
          <p:cNvSpPr/>
          <p:nvPr userDrawn="1"/>
        </p:nvSpPr>
        <p:spPr>
          <a:xfrm>
            <a:off x="0" y="-1"/>
            <a:ext cx="285709" cy="93312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D29E170-7BF0-4EFB-8AE1-F2C1D17AEF94}" type="datetime1">
              <a:rPr lang="zh-CN" altLang="en-US" smtClean="0"/>
              <a:t>2026/4/19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41AAA9-15F6-4042-BC8F-E7DB7062B34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C86F18CA-5D32-4D59-960C-C603E4C3A9F5}" type="datetime1">
              <a:rPr lang="zh-CN" altLang="en-US" smtClean="0"/>
              <a:t>2026/4/19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1" name="矩形 10"/>
          <p:cNvSpPr/>
          <p:nvPr userDrawn="1"/>
        </p:nvSpPr>
        <p:spPr>
          <a:xfrm>
            <a:off x="9239273"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1"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latin typeface="Arial" panose="020B0604020202020204" pitchFamily="34" charset="0"/>
                <a:ea typeface="微软雅黑" panose="020B0503020204020204" pitchFamily="34" charset="-122"/>
              </a:defRPr>
            </a:lvl1pPr>
            <a:lvl2pPr>
              <a:defRPr sz="2400" baseline="0">
                <a:latin typeface="Arial" panose="020B0604020202020204" pitchFamily="34" charset="0"/>
                <a:ea typeface="微软雅黑" panose="020B0503020204020204"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B3579D7D-DAAE-4E9D-80C0-8854CA3269CA}" type="datetime1">
              <a:rPr lang="zh-CN" altLang="en-US" smtClean="0"/>
              <a:t>2026/4/19</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dirty="0"/>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3" name="矩形 22"/>
          <p:cNvSpPr/>
          <p:nvPr userDrawn="1"/>
        </p:nvSpPr>
        <p:spPr>
          <a:xfrm>
            <a:off x="0" y="0"/>
            <a:ext cx="285709" cy="91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2" name="标题 1"/>
          <p:cNvSpPr>
            <a:spLocks noGrp="1"/>
          </p:cNvSpPr>
          <p:nvPr>
            <p:ph type="title"/>
          </p:nvPr>
        </p:nvSpPr>
        <p:spPr>
          <a:xfrm>
            <a:off x="609601" y="207657"/>
            <a:ext cx="10763326"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defRPr>
            </a:lvl1pPr>
          </a:lstStyle>
          <a:p>
            <a:r>
              <a:rPr lang="zh-CN" altLang="en-US" dirty="0"/>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1"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latin typeface="Arial" panose="020B0604020202020204" pitchFamily="34" charset="0"/>
                <a:ea typeface="微软雅黑" panose="020B0503020204020204" pitchFamily="34" charset="-122"/>
              </a:defRPr>
            </a:lvl1pPr>
            <a:lvl2pPr>
              <a:defRPr sz="2400" baseline="0">
                <a:latin typeface="Arial" panose="020B0604020202020204" pitchFamily="34" charset="0"/>
                <a:ea typeface="微软雅黑" panose="020B0503020204020204"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A3E535F-7918-485E-818A-FB7F462A74BE}" type="datetime1">
              <a:rPr lang="zh-CN" altLang="en-US" smtClean="0"/>
              <a:t>2026/4/19</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2" name="标题 1"/>
          <p:cNvSpPr>
            <a:spLocks noGrp="1"/>
          </p:cNvSpPr>
          <p:nvPr>
            <p:ph type="title"/>
          </p:nvPr>
        </p:nvSpPr>
        <p:spPr>
          <a:xfrm>
            <a:off x="609601" y="207657"/>
            <a:ext cx="10763326"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defRPr>
            </a:lvl1pPr>
          </a:lstStyle>
          <a:p>
            <a:r>
              <a:rPr lang="zh-CN" altLang="en-US" dirty="0"/>
              <a:t>单击此处编辑母版标题样式</a:t>
            </a:r>
          </a:p>
        </p:txBody>
      </p:sp>
      <p:sp>
        <p:nvSpPr>
          <p:cNvPr id="15" name="矩形 14"/>
          <p:cNvSpPr/>
          <p:nvPr userDrawn="1"/>
        </p:nvSpPr>
        <p:spPr>
          <a:xfrm>
            <a:off x="0" y="6650343"/>
            <a:ext cx="12192000" cy="20768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6" name="矩形 15"/>
          <p:cNvSpPr/>
          <p:nvPr userDrawn="1"/>
        </p:nvSpPr>
        <p:spPr>
          <a:xfrm>
            <a:off x="2476476" y="6650343"/>
            <a:ext cx="9715525" cy="20768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8" name="矩形 17"/>
          <p:cNvSpPr/>
          <p:nvPr userDrawn="1"/>
        </p:nvSpPr>
        <p:spPr>
          <a:xfrm>
            <a:off x="0" y="1008196"/>
            <a:ext cx="12192000" cy="1725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pic>
        <p:nvPicPr>
          <p:cNvPr id="10" name="图片 9"/>
          <p:cNvPicPr>
            <a:picLocks noChangeAspect="1"/>
          </p:cNvPicPr>
          <p:nvPr userDrawn="1"/>
        </p:nvPicPr>
        <p:blipFill rotWithShape="1">
          <a:blip r:embed="rId2" cstate="screen">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300000"/>
                    </a14:imgEffect>
                  </a14:imgLayer>
                </a14:imgProps>
              </a:ext>
            </a:extLst>
          </a:blip>
          <a:srcRect t="7315" b="15536"/>
          <a:stretch>
            <a:fillRect/>
          </a:stretch>
        </p:blipFill>
        <p:spPr>
          <a:xfrm>
            <a:off x="9026634" y="132588"/>
            <a:ext cx="3165365" cy="745549"/>
          </a:xfrm>
          <a:prstGeom prst="rect">
            <a:avLst/>
          </a:prstGeom>
        </p:spPr>
      </p:pic>
      <p:sp>
        <p:nvSpPr>
          <p:cNvPr id="6" name="灯片编号占位符 5"/>
          <p:cNvSpPr>
            <a:spLocks noGrp="1"/>
          </p:cNvSpPr>
          <p:nvPr>
            <p:ph type="sldNum" sz="quarter" idx="12"/>
          </p:nvPr>
        </p:nvSpPr>
        <p:spPr>
          <a:xfrm>
            <a:off x="10776856" y="6650343"/>
            <a:ext cx="1048657" cy="182562"/>
          </a:xfrm>
        </p:spPr>
        <p:txBody>
          <a:bodyPr/>
          <a:lstStyle>
            <a:lvl1pPr>
              <a:defRPr>
                <a:solidFill>
                  <a:schemeClr val="tx1"/>
                </a:solidFill>
              </a:defRPr>
            </a:lvl1pPr>
          </a:lstStyle>
          <a:p>
            <a:fld id="{F15E9139-A00B-4B2A-98A6-095DC08F1345}" type="slidenum">
              <a:rPr lang="zh-CN" altLang="en-US" smtClean="0"/>
              <a:t>‹#›</a:t>
            </a:fld>
            <a:endParaRPr lang="zh-CN" altLang="en-US" dirty="0"/>
          </a:p>
        </p:txBody>
      </p:sp>
      <p:sp>
        <p:nvSpPr>
          <p:cNvPr id="11" name="矩形 10"/>
          <p:cNvSpPr/>
          <p:nvPr userDrawn="1"/>
        </p:nvSpPr>
        <p:spPr>
          <a:xfrm>
            <a:off x="0" y="-1"/>
            <a:ext cx="285709" cy="93312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C724EA-0AF4-4F29-B3AF-DEBF032D7423}" type="datetime1">
              <a:rPr lang="zh-CN" altLang="en-US" smtClean="0"/>
              <a:t>2026/4/19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1AAA9-15F6-4042-BC8F-E7DB7062B34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C724EA-0AF4-4F29-B3AF-DEBF032D7423}" type="datetime1">
              <a:rPr lang="zh-CN" altLang="en-US" smtClean="0"/>
              <a:t>2026/4/19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1AAA9-15F6-4042-BC8F-E7DB7062B34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12.xml"/><Relationship Id="rId7" Type="http://schemas.openxmlformats.org/officeDocument/2006/relationships/image" Target="../media/image52.png"/><Relationship Id="rId12" Type="http://schemas.openxmlformats.org/officeDocument/2006/relationships/image" Target="../media/image48.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51.png"/><Relationship Id="rId11" Type="http://schemas.openxmlformats.org/officeDocument/2006/relationships/oleObject" Target="../embeddings/oleObject1.bin"/><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1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9.png"/><Relationship Id="rId3"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7.jpeg"/><Relationship Id="rId5" Type="http://schemas.openxmlformats.org/officeDocument/2006/relationships/tags" Target="../tags/tag5.xml"/><Relationship Id="rId15" Type="http://schemas.openxmlformats.org/officeDocument/2006/relationships/image" Target="../media/image11.jpeg"/><Relationship Id="rId10" Type="http://schemas.microsoft.com/office/2007/relationships/hdphoto" Target="../media/hdphoto2.wdp"/><Relationship Id="rId4" Type="http://schemas.openxmlformats.org/officeDocument/2006/relationships/tags" Target="../tags/tag4.xml"/><Relationship Id="rId9" Type="http://schemas.openxmlformats.org/officeDocument/2006/relationships/image" Target="../media/image6.png"/><Relationship Id="rId1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english.ihep.cas.cn/csns/fa/in"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800.png"/><Relationship Id="rId18" Type="http://schemas.openxmlformats.org/officeDocument/2006/relationships/image" Target="../media/image92.png"/><Relationship Id="rId3" Type="http://schemas.openxmlformats.org/officeDocument/2006/relationships/image" Target="../media/image700.png"/><Relationship Id="rId7" Type="http://schemas.openxmlformats.org/officeDocument/2006/relationships/image" Target="../media/image740.png"/><Relationship Id="rId12" Type="http://schemas.openxmlformats.org/officeDocument/2006/relationships/image" Target="../media/image790.png"/><Relationship Id="rId17" Type="http://schemas.openxmlformats.org/officeDocument/2006/relationships/image" Target="../media/image91.png"/><Relationship Id="rId2" Type="http://schemas.openxmlformats.org/officeDocument/2006/relationships/notesSlide" Target="../notesSlides/notesSlide24.xml"/><Relationship Id="rId16" Type="http://schemas.openxmlformats.org/officeDocument/2006/relationships/image" Target="../media/image830.png"/><Relationship Id="rId1" Type="http://schemas.openxmlformats.org/officeDocument/2006/relationships/slideLayout" Target="../slideLayouts/slideLayout3.xml"/><Relationship Id="rId6" Type="http://schemas.openxmlformats.org/officeDocument/2006/relationships/image" Target="../media/image730.png"/><Relationship Id="rId11" Type="http://schemas.openxmlformats.org/officeDocument/2006/relationships/image" Target="../media/image780.png"/><Relationship Id="rId5" Type="http://schemas.openxmlformats.org/officeDocument/2006/relationships/image" Target="../media/image720.png"/><Relationship Id="rId15" Type="http://schemas.openxmlformats.org/officeDocument/2006/relationships/image" Target="../media/image820.png"/><Relationship Id="rId10" Type="http://schemas.openxmlformats.org/officeDocument/2006/relationships/image" Target="../media/image770.png"/><Relationship Id="rId19" Type="http://schemas.openxmlformats.org/officeDocument/2006/relationships/image" Target="../media/image93.png"/><Relationship Id="rId4" Type="http://schemas.openxmlformats.org/officeDocument/2006/relationships/image" Target="../media/image710.png"/><Relationship Id="rId9" Type="http://schemas.openxmlformats.org/officeDocument/2006/relationships/image" Target="../media/image760.png"/><Relationship Id="rId14" Type="http://schemas.openxmlformats.org/officeDocument/2006/relationships/image" Target="../media/image810.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1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jpeg"/><Relationship Id="rId3" Type="http://schemas.openxmlformats.org/officeDocument/2006/relationships/image" Target="../media/image122.jpeg"/><Relationship Id="rId7" Type="http://schemas.openxmlformats.org/officeDocument/2006/relationships/image" Target="../media/image126.jpeg"/><Relationship Id="rId12" Type="http://schemas.openxmlformats.org/officeDocument/2006/relationships/image" Target="../media/image131.tiff"/><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25.jpeg"/><Relationship Id="rId11" Type="http://schemas.openxmlformats.org/officeDocument/2006/relationships/image" Target="../media/image130.png"/><Relationship Id="rId5" Type="http://schemas.openxmlformats.org/officeDocument/2006/relationships/image" Target="../media/image124.jpeg"/><Relationship Id="rId10" Type="http://schemas.openxmlformats.org/officeDocument/2006/relationships/image" Target="../media/image129.pn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1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5.png"/><Relationship Id="rId7" Type="http://schemas.microsoft.com/office/2007/relationships/hdphoto" Target="../media/hdphoto8.wdp"/><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37.png"/><Relationship Id="rId5" Type="http://schemas.microsoft.com/office/2007/relationships/hdphoto" Target="../media/hdphoto7.wdp"/><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9.xml"/><Relationship Id="rId7" Type="http://schemas.openxmlformats.org/officeDocument/2006/relationships/image" Target="../media/image1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0.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3" Type="http://schemas.openxmlformats.org/officeDocument/2006/relationships/tags" Target="../tags/tag12.xml"/><Relationship Id="rId21" Type="http://schemas.openxmlformats.org/officeDocument/2006/relationships/image" Target="../media/image20.png"/><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notesSlide" Target="../notesSlides/notesSlide5.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image" Target="../media/image22.png"/><Relationship Id="rId10" Type="http://schemas.openxmlformats.org/officeDocument/2006/relationships/tags" Target="../tags/tag19.xml"/><Relationship Id="rId19" Type="http://schemas.openxmlformats.org/officeDocument/2006/relationships/slideLayout" Target="../slideLayouts/slideLayout7.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1AAA9-15F6-4042-BC8F-E7DB7062B344}" type="slidenum">
              <a:rPr lang="zh-CN" altLang="en-US" smtClean="0"/>
              <a:t>1</a:t>
            </a:fld>
            <a:endParaRPr lang="zh-CN" altLang="en-US"/>
          </a:p>
        </p:txBody>
      </p:sp>
      <p:sp>
        <p:nvSpPr>
          <p:cNvPr id="5" name="矩形 4"/>
          <p:cNvSpPr/>
          <p:nvPr/>
        </p:nvSpPr>
        <p:spPr>
          <a:xfrm>
            <a:off x="0" y="3366665"/>
            <a:ext cx="12219305" cy="3519805"/>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00" eaLnBrk="1" fontAlgn="auto" hangingPunct="1">
              <a:spcBef>
                <a:spcPts val="0"/>
              </a:spcBef>
              <a:spcAft>
                <a:spcPts val="0"/>
              </a:spcAft>
            </a:pPr>
            <a:endParaRPr lang="zh-CN" altLang="en-US" sz="3000" dirty="0">
              <a:solidFill>
                <a:srgbClr val="F6D265"/>
              </a:solidFill>
              <a:latin typeface="Arial" panose="020B0604020202020204"/>
              <a:ea typeface="微软雅黑" panose="020B0503020204020204" pitchFamily="34" charset="-122"/>
            </a:endParaRPr>
          </a:p>
        </p:txBody>
      </p:sp>
      <p:sp>
        <p:nvSpPr>
          <p:cNvPr id="6" name="矩形 5"/>
          <p:cNvSpPr/>
          <p:nvPr/>
        </p:nvSpPr>
        <p:spPr>
          <a:xfrm>
            <a:off x="986790" y="3573145"/>
            <a:ext cx="10219055" cy="272923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00" eaLnBrk="1" fontAlgn="auto" hangingPunct="1">
              <a:spcBef>
                <a:spcPts val="0"/>
              </a:spcBef>
              <a:spcAft>
                <a:spcPts val="0"/>
              </a:spcAft>
            </a:pPr>
            <a:endParaRPr lang="zh-CN" altLang="en-US" sz="1500">
              <a:solidFill>
                <a:srgbClr val="FFFFCC"/>
              </a:solidFill>
              <a:latin typeface="Arial" panose="020B0604020202020204"/>
              <a:ea typeface="微软雅黑" panose="020B0503020204020204" pitchFamily="34" charset="-122"/>
            </a:endParaRPr>
          </a:p>
        </p:txBody>
      </p:sp>
      <p:sp>
        <p:nvSpPr>
          <p:cNvPr id="7" name="标题 3"/>
          <p:cNvSpPr txBox="1"/>
          <p:nvPr/>
        </p:nvSpPr>
        <p:spPr>
          <a:xfrm>
            <a:off x="977265" y="1644015"/>
            <a:ext cx="9956165" cy="984885"/>
          </a:xfrm>
          <a:prstGeom prst="rect">
            <a:avLst/>
          </a:prstGeom>
        </p:spPr>
        <p:txBody>
          <a:bodyPr/>
          <a:lst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pitchFamily="34" charset="-122"/>
                <a:cs typeface="+mj-cs"/>
              </a:defRPr>
            </a:lvl1pPr>
          </a:lstStyle>
          <a:p>
            <a:pPr algn="ctr" defTabSz="762000">
              <a:spcAft>
                <a:spcPts val="0"/>
              </a:spcAft>
            </a:pPr>
            <a:r>
              <a:rPr lang="en-US" altLang="zh-CN" sz="3335" dirty="0">
                <a:solidFill>
                  <a:srgbClr val="FFFFFF"/>
                </a:solidFill>
                <a:latin typeface="Arial Black" panose="020B0A04020102020204" pitchFamily="34" charset="0"/>
              </a:rPr>
              <a:t> </a:t>
            </a:r>
            <a:r>
              <a:rPr lang="en-US" altLang="zh-CN" sz="3335" dirty="0">
                <a:solidFill>
                  <a:srgbClr val="FFFFFF"/>
                </a:solidFill>
                <a:cs typeface="Arial" panose="020B0604020202020204" pitchFamily="34" charset="0"/>
              </a:rPr>
              <a:t>Report of Dongguan Branch		</a:t>
            </a:r>
            <a:endParaRPr lang="en-US" altLang="en-US" sz="3335" dirty="0">
              <a:solidFill>
                <a:srgbClr val="FFFFFF"/>
              </a:solidFill>
              <a:cs typeface="Arial" panose="020B0604020202020204" pitchFamily="34" charset="0"/>
            </a:endParaRPr>
          </a:p>
        </p:txBody>
      </p:sp>
      <p:pic>
        <p:nvPicPr>
          <p:cNvPr id="8" name="图片 3"/>
          <p:cNvPicPr>
            <a:picLocks noChangeAspect="1"/>
          </p:cNvPicPr>
          <p:nvPr/>
        </p:nvPicPr>
        <p:blipFill rotWithShape="1">
          <a:blip r:embed="rId2"/>
          <a:srcRect/>
          <a:stretch>
            <a:fillRect/>
          </a:stretch>
        </p:blipFill>
        <p:spPr>
          <a:xfrm>
            <a:off x="0" y="0"/>
            <a:ext cx="12218670" cy="3353435"/>
          </a:xfrm>
          <a:prstGeom prst="rect">
            <a:avLst/>
          </a:prstGeom>
        </p:spPr>
      </p:pic>
      <p:sp>
        <p:nvSpPr>
          <p:cNvPr id="9" name="文本框 8"/>
          <p:cNvSpPr txBox="1"/>
          <p:nvPr/>
        </p:nvSpPr>
        <p:spPr>
          <a:xfrm>
            <a:off x="761365" y="5478145"/>
            <a:ext cx="10444480" cy="958850"/>
          </a:xfrm>
          <a:prstGeom prst="rect">
            <a:avLst/>
          </a:prstGeom>
          <a:noFill/>
        </p:spPr>
        <p:txBody>
          <a:bodyPr wrap="square" rtlCol="0">
            <a:noAutofit/>
          </a:bodyPr>
          <a:lstStyle/>
          <a:p>
            <a:pPr algn="ctr"/>
            <a:r>
              <a:rPr lang="zh-CN" altLang="en-US" sz="2000" dirty="0">
                <a:solidFill>
                  <a:srgbClr val="FFFF00"/>
                </a:solidFill>
                <a:effectLst/>
                <a:latin typeface="Times New Roman" panose="02020603050405020304" pitchFamily="18" charset="0"/>
                <a:cs typeface="Times New Roman" panose="02020603050405020304" pitchFamily="18" charset="0"/>
              </a:rPr>
              <a:t>中国科学院高能物理研究所</a:t>
            </a:r>
          </a:p>
          <a:p>
            <a:pPr algn="ctr"/>
            <a:r>
              <a:rPr lang="zh-CN" altLang="en-US" sz="2000" dirty="0">
                <a:solidFill>
                  <a:srgbClr val="FFFF00"/>
                </a:solidFill>
                <a:effectLst/>
                <a:latin typeface="Times New Roman" panose="02020603050405020304" pitchFamily="18" charset="0"/>
                <a:cs typeface="Times New Roman" panose="02020603050405020304" pitchFamily="18" charset="0"/>
              </a:rPr>
              <a:t>中国散裂中子源</a:t>
            </a:r>
          </a:p>
        </p:txBody>
      </p:sp>
      <p:sp>
        <p:nvSpPr>
          <p:cNvPr id="10" name="矩形 9"/>
          <p:cNvSpPr/>
          <p:nvPr/>
        </p:nvSpPr>
        <p:spPr>
          <a:xfrm>
            <a:off x="0" y="0"/>
            <a:ext cx="11287760" cy="3319145"/>
          </a:xfrm>
          <a:prstGeom prst="rect">
            <a:avLst/>
          </a:prstGeom>
          <a:gradFill>
            <a:gsLst>
              <a:gs pos="0">
                <a:schemeClr val="accent1">
                  <a:lumMod val="5000"/>
                  <a:lumOff val="95000"/>
                  <a:alpha val="10000"/>
                </a:schemeClr>
              </a:gs>
              <a:gs pos="56000">
                <a:schemeClr val="bg2">
                  <a:alpha val="0"/>
                </a:schemeClr>
              </a:gs>
              <a:gs pos="100000">
                <a:schemeClr val="bg2">
                  <a:lumMod val="95000"/>
                </a:schemeClr>
              </a:gs>
            </a:gsLst>
            <a:lin ang="14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1" name="Picture 1" descr="C:\Users\thinkpad\Desktop\赵晶石\微信图片_20191009143433.png"/>
          <p:cNvPicPr>
            <a:picLocks noChangeAspect="1" noChangeArrowheads="1"/>
          </p:cNvPicPr>
          <p:nvPr/>
        </p:nvPicPr>
        <p:blipFill>
          <a:blip r:embed="rId3" cstate="print"/>
          <a:srcRect/>
          <a:stretch>
            <a:fillRect/>
          </a:stretch>
        </p:blipFill>
        <p:spPr bwMode="auto">
          <a:xfrm>
            <a:off x="360045" y="158750"/>
            <a:ext cx="711835" cy="721995"/>
          </a:xfrm>
          <a:prstGeom prst="rect">
            <a:avLst/>
          </a:prstGeom>
          <a:noFill/>
          <a:effectLst>
            <a:innerShdw blurRad="63500" dist="50800" dir="13500000">
              <a:prstClr val="black">
                <a:alpha val="50000"/>
              </a:prstClr>
            </a:innerShdw>
          </a:effectLst>
        </p:spPr>
      </p:pic>
      <p:pic>
        <p:nvPicPr>
          <p:cNvPr id="12" name="图片 36" descr="所logoPNG.png"/>
          <p:cNvPicPr>
            <a:picLocks noChangeAspect="1"/>
          </p:cNvPicPr>
          <p:nvPr/>
        </p:nvPicPr>
        <p:blipFill>
          <a:blip r:embed="rId4" cstate="print"/>
          <a:stretch>
            <a:fillRect/>
          </a:stretch>
        </p:blipFill>
        <p:spPr>
          <a:xfrm>
            <a:off x="986790" y="213995"/>
            <a:ext cx="989965" cy="591820"/>
          </a:xfrm>
          <a:prstGeom prst="rect">
            <a:avLst/>
          </a:prstGeom>
          <a:effectLst>
            <a:innerShdw blurRad="63500" dist="50800" dir="13500000">
              <a:prstClr val="black">
                <a:alpha val="50000"/>
              </a:prstClr>
            </a:innerShdw>
          </a:effectLst>
        </p:spPr>
      </p:pic>
      <p:pic>
        <p:nvPicPr>
          <p:cNvPr id="13" name="图片 18" descr="图片1副本"/>
          <p:cNvPicPr>
            <a:picLocks noChangeAspect="1"/>
          </p:cNvPicPr>
          <p:nvPr/>
        </p:nvPicPr>
        <p:blipFill>
          <a:blip r:embed="rId5" cstate="print"/>
          <a:srcRect/>
          <a:stretch>
            <a:fillRect/>
          </a:stretch>
        </p:blipFill>
        <p:spPr bwMode="auto">
          <a:xfrm>
            <a:off x="1810385" y="261620"/>
            <a:ext cx="919480" cy="487045"/>
          </a:xfrm>
          <a:prstGeom prst="rect">
            <a:avLst/>
          </a:prstGeom>
          <a:noFill/>
          <a:ln w="9525">
            <a:noFill/>
            <a:miter lim="800000"/>
            <a:headEnd/>
            <a:tailEnd/>
          </a:ln>
          <a:effectLst>
            <a:innerShdw blurRad="63500" dist="50800" dir="13500000">
              <a:prstClr val="black">
                <a:alpha val="50000"/>
              </a:prstClr>
            </a:innerShdw>
          </a:effectLst>
        </p:spPr>
      </p:pic>
      <p:sp>
        <p:nvSpPr>
          <p:cNvPr id="14" name="文本框 10"/>
          <p:cNvSpPr txBox="1"/>
          <p:nvPr/>
        </p:nvSpPr>
        <p:spPr>
          <a:xfrm>
            <a:off x="5914239" y="6467207"/>
            <a:ext cx="6277761" cy="405130"/>
          </a:xfrm>
          <a:prstGeom prst="rect">
            <a:avLst/>
          </a:prstGeom>
        </p:spPr>
        <p:txBody>
          <a:bodyPr>
            <a:noAutofit/>
          </a:bodyPr>
          <a:lstStyle/>
          <a:p>
            <a:pPr marL="0" indent="0" algn="r" defTabSz="266700">
              <a:spcBef>
                <a:spcPct val="0"/>
              </a:spcBef>
              <a:spcAft>
                <a:spcPct val="0"/>
              </a:spcAft>
            </a:pPr>
            <a:r>
              <a:rPr lang="en-US" altLang="zh-CN" sz="1600" b="1" dirty="0">
                <a:solidFill>
                  <a:schemeClr val="bg1"/>
                </a:solidFill>
                <a:latin typeface="+mn-ea"/>
                <a:cs typeface="Times New Roman" panose="02020603050405020304" pitchFamily="18" charset="0"/>
              </a:rPr>
              <a:t>2026.04.20 </a:t>
            </a:r>
            <a:r>
              <a:rPr lang="zh-CN" altLang="en-US" sz="1600" b="1" dirty="0">
                <a:solidFill>
                  <a:schemeClr val="bg1"/>
                </a:solidFill>
                <a:latin typeface="+mn-ea"/>
                <a:cs typeface="Times New Roman" panose="02020603050405020304" pitchFamily="18" charset="0"/>
              </a:rPr>
              <a:t>（青岛） 第一届中国电子粒子对撞机相关物理年会</a:t>
            </a:r>
            <a:endParaRPr lang="en-US" altLang="zh-CN" sz="1600" b="1" dirty="0">
              <a:solidFill>
                <a:schemeClr val="bg1"/>
              </a:solidFill>
              <a:latin typeface="+mn-ea"/>
              <a:cs typeface="Times New Roman" panose="02020603050405020304" pitchFamily="18" charset="0"/>
            </a:endParaRPr>
          </a:p>
        </p:txBody>
      </p:sp>
      <p:sp>
        <p:nvSpPr>
          <p:cNvPr id="15" name="文本框 8"/>
          <p:cNvSpPr txBox="1"/>
          <p:nvPr/>
        </p:nvSpPr>
        <p:spPr>
          <a:xfrm>
            <a:off x="846137" y="3702685"/>
            <a:ext cx="10218420" cy="701675"/>
          </a:xfrm>
          <a:prstGeom prst="rect">
            <a:avLst/>
          </a:prstGeom>
          <a:noFill/>
        </p:spPr>
        <p:txBody>
          <a:bodyPr wrap="square" rtlCol="0">
            <a:noAutofit/>
          </a:bodyPr>
          <a:lstStyle/>
          <a:p>
            <a:pPr algn="ctr"/>
            <a:r>
              <a:rPr lang="zh-CN" altLang="en-US" sz="3200" b="1" dirty="0">
                <a:solidFill>
                  <a:srgbClr val="FFFF00"/>
                </a:solidFill>
                <a:effectLst/>
                <a:latin typeface="Times New Roman" panose="02020603050405020304" pitchFamily="18" charset="0"/>
                <a:cs typeface="Times New Roman" panose="02020603050405020304" pitchFamily="18" charset="0"/>
              </a:rPr>
              <a:t>极化氦三和极化中子</a:t>
            </a:r>
            <a:endParaRPr lang="en-US" altLang="zh-CN" sz="3200" b="1" dirty="0">
              <a:solidFill>
                <a:srgbClr val="FFFF00"/>
              </a:solidFill>
              <a:effectLst/>
              <a:latin typeface="Times New Roman" panose="02020603050405020304" pitchFamily="18" charset="0"/>
              <a:cs typeface="Times New Roman" panose="02020603050405020304" pitchFamily="18" charset="0"/>
            </a:endParaRPr>
          </a:p>
          <a:p>
            <a:pPr algn="ctr"/>
            <a:r>
              <a:rPr lang="en-US" altLang="zh-CN" sz="2400" b="1" dirty="0">
                <a:solidFill>
                  <a:srgbClr val="FFFF00"/>
                </a:solidFill>
                <a:effectLst/>
                <a:latin typeface="Times New Roman" panose="02020603050405020304" pitchFamily="18" charset="0"/>
                <a:cs typeface="Times New Roman" panose="02020603050405020304" pitchFamily="18" charset="0"/>
              </a:rPr>
              <a:t>Polarized </a:t>
            </a:r>
            <a:r>
              <a:rPr lang="en-US" altLang="zh-CN" sz="2400" b="1" baseline="30000" dirty="0">
                <a:solidFill>
                  <a:srgbClr val="FFFF00"/>
                </a:solidFill>
                <a:effectLst/>
                <a:latin typeface="Times New Roman" panose="02020603050405020304" pitchFamily="18" charset="0"/>
                <a:cs typeface="Times New Roman" panose="02020603050405020304" pitchFamily="18" charset="0"/>
              </a:rPr>
              <a:t>3</a:t>
            </a:r>
            <a:r>
              <a:rPr lang="en-US" altLang="zh-CN" sz="2400" b="1" dirty="0">
                <a:solidFill>
                  <a:srgbClr val="FFFF00"/>
                </a:solidFill>
                <a:effectLst/>
                <a:latin typeface="Times New Roman" panose="02020603050405020304" pitchFamily="18" charset="0"/>
                <a:cs typeface="Times New Roman" panose="02020603050405020304" pitchFamily="18" charset="0"/>
              </a:rPr>
              <a:t>He and Polarized Neutron</a:t>
            </a:r>
          </a:p>
          <a:p>
            <a:pPr algn="ctr">
              <a:lnSpc>
                <a:spcPct val="150000"/>
              </a:lnSpc>
            </a:pPr>
            <a:r>
              <a:rPr lang="zh-CN" altLang="en-US" sz="2800" b="1" dirty="0">
                <a:solidFill>
                  <a:srgbClr val="FFFF00"/>
                </a:solidFill>
                <a:effectLst/>
                <a:latin typeface="Times New Roman" panose="02020603050405020304" pitchFamily="18" charset="0"/>
                <a:cs typeface="Times New Roman" panose="02020603050405020304" pitchFamily="18" charset="0"/>
              </a:rPr>
              <a:t>王天昊，童欣</a:t>
            </a:r>
            <a:endParaRPr lang="en-US" sz="2800" b="1" dirty="0">
              <a:solidFill>
                <a:srgbClr val="FFFF00"/>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sym typeface="+mn-ea"/>
              </a:rPr>
              <a:t>极化氦三</a:t>
            </a:r>
            <a:r>
              <a:rPr lang="zh-CN" altLang="en-US" sz="4000" dirty="0">
                <a:solidFill>
                  <a:srgbClr val="0000FF"/>
                </a:solidFill>
                <a:latin typeface="微软雅黑" panose="020B0503020204020204" pitchFamily="34" charset="-122"/>
              </a:rPr>
              <a:t>自旋交换光泵技术（</a:t>
            </a:r>
            <a:r>
              <a:rPr lang="en-US" altLang="zh-CN" sz="4000" dirty="0">
                <a:solidFill>
                  <a:srgbClr val="0000FF"/>
                </a:solidFill>
                <a:latin typeface="微软雅黑" panose="020B0503020204020204" pitchFamily="34" charset="-122"/>
              </a:rPr>
              <a:t>SEOP</a:t>
            </a:r>
            <a:r>
              <a:rPr lang="zh-CN" altLang="en-US" sz="4000" dirty="0">
                <a:solidFill>
                  <a:srgbClr val="0000FF"/>
                </a:solidFill>
                <a:latin typeface="微软雅黑" panose="020B0503020204020204" pitchFamily="34" charset="-122"/>
              </a:rPr>
              <a:t>）</a:t>
            </a:r>
          </a:p>
        </p:txBody>
      </p:sp>
      <p:pic>
        <p:nvPicPr>
          <p:cNvPr id="3" name="Picture 2" descr="diagram of Rb electron excitation"/>
          <p:cNvPicPr>
            <a:picLocks noChangeAspect="1" noChangeArrowheads="1"/>
          </p:cNvPicPr>
          <p:nvPr/>
        </p:nvPicPr>
        <p:blipFill>
          <a:blip r:embed="rId3" cstate="print"/>
          <a:srcRect/>
          <a:stretch>
            <a:fillRect/>
          </a:stretch>
        </p:blipFill>
        <p:spPr bwMode="auto">
          <a:xfrm>
            <a:off x="3816985" y="1636395"/>
            <a:ext cx="3604895" cy="2256790"/>
          </a:xfrm>
          <a:prstGeom prst="rect">
            <a:avLst/>
          </a:prstGeom>
          <a:noFill/>
          <a:ln w="9525">
            <a:noFill/>
            <a:miter lim="800000"/>
            <a:headEnd/>
            <a:tailEnd/>
          </a:ln>
        </p:spPr>
      </p:pic>
      <p:pic>
        <p:nvPicPr>
          <p:cNvPr id="4" name="图片 3"/>
          <p:cNvPicPr>
            <a:picLocks noChangeAspect="1"/>
          </p:cNvPicPr>
          <p:nvPr/>
        </p:nvPicPr>
        <p:blipFill>
          <a:blip r:embed="rId4"/>
          <a:stretch>
            <a:fillRect/>
          </a:stretch>
        </p:blipFill>
        <p:spPr>
          <a:xfrm>
            <a:off x="6012617" y="5136885"/>
            <a:ext cx="1531307" cy="1370317"/>
          </a:xfrm>
          <a:prstGeom prst="rect">
            <a:avLst/>
          </a:prstGeom>
          <a:noFill/>
          <a:effectLst>
            <a:outerShdw blurRad="50800" dist="38100" dir="2700000" algn="ctr" rotWithShape="0">
              <a:srgbClr val="000000">
                <a:alpha val="40000"/>
              </a:srgbClr>
            </a:outerShdw>
          </a:effectLst>
        </p:spPr>
      </p:pic>
      <p:cxnSp>
        <p:nvCxnSpPr>
          <p:cNvPr id="5" name="Straight Arrow Connector 194"/>
          <p:cNvCxnSpPr/>
          <p:nvPr/>
        </p:nvCxnSpPr>
        <p:spPr>
          <a:xfrm>
            <a:off x="1856603" y="5928846"/>
            <a:ext cx="4143302"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7" name="Group 195"/>
          <p:cNvGrpSpPr/>
          <p:nvPr/>
        </p:nvGrpSpPr>
        <p:grpSpPr>
          <a:xfrm>
            <a:off x="3290155" y="5569914"/>
            <a:ext cx="278292" cy="727541"/>
            <a:chOff x="2083242" y="3697357"/>
            <a:chExt cx="278292" cy="727541"/>
          </a:xfrm>
        </p:grpSpPr>
        <p:cxnSp>
          <p:nvCxnSpPr>
            <p:cNvPr id="8" name="Straight Arrow Connector 196"/>
            <p:cNvCxnSpPr/>
            <p:nvPr/>
          </p:nvCxnSpPr>
          <p:spPr>
            <a:xfrm flipH="1" flipV="1">
              <a:off x="2218414" y="369735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Flowchart: Connector 197"/>
            <p:cNvSpPr/>
            <p:nvPr/>
          </p:nvSpPr>
          <p:spPr>
            <a:xfrm>
              <a:off x="2083242" y="3927944"/>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7" name="Group 100"/>
          <p:cNvGrpSpPr/>
          <p:nvPr/>
        </p:nvGrpSpPr>
        <p:grpSpPr>
          <a:xfrm>
            <a:off x="5103503" y="5567786"/>
            <a:ext cx="278292" cy="727541"/>
            <a:chOff x="2083242" y="3712597"/>
            <a:chExt cx="278292" cy="727541"/>
          </a:xfrm>
        </p:grpSpPr>
        <p:cxnSp>
          <p:nvCxnSpPr>
            <p:cNvPr id="18" name="Straight Arrow Connector 125"/>
            <p:cNvCxnSpPr/>
            <p:nvPr/>
          </p:nvCxnSpPr>
          <p:spPr>
            <a:xfrm flipH="1" flipV="1">
              <a:off x="2218414" y="371259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Flowchart: Connector 126"/>
            <p:cNvSpPr/>
            <p:nvPr/>
          </p:nvSpPr>
          <p:spPr>
            <a:xfrm>
              <a:off x="2083242" y="3935564"/>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21" name="Group 189"/>
          <p:cNvGrpSpPr/>
          <p:nvPr/>
        </p:nvGrpSpPr>
        <p:grpSpPr>
          <a:xfrm>
            <a:off x="2670950" y="5564808"/>
            <a:ext cx="278292" cy="727541"/>
            <a:chOff x="2083242" y="3697357"/>
            <a:chExt cx="278292" cy="727541"/>
          </a:xfrm>
        </p:grpSpPr>
        <p:cxnSp>
          <p:nvCxnSpPr>
            <p:cNvPr id="73" name="Straight Arrow Connector 190"/>
            <p:cNvCxnSpPr/>
            <p:nvPr/>
          </p:nvCxnSpPr>
          <p:spPr>
            <a:xfrm flipH="1" flipV="1">
              <a:off x="2218414" y="369735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101" name="Flowchart: Connector 191"/>
            <p:cNvSpPr/>
            <p:nvPr/>
          </p:nvSpPr>
          <p:spPr>
            <a:xfrm>
              <a:off x="2083242" y="3927944"/>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02" name="Group 189"/>
          <p:cNvGrpSpPr/>
          <p:nvPr/>
        </p:nvGrpSpPr>
        <p:grpSpPr>
          <a:xfrm>
            <a:off x="2043124" y="5561687"/>
            <a:ext cx="278292" cy="727541"/>
            <a:chOff x="2083242" y="3697357"/>
            <a:chExt cx="278292" cy="727541"/>
          </a:xfrm>
        </p:grpSpPr>
        <p:cxnSp>
          <p:nvCxnSpPr>
            <p:cNvPr id="103" name="Straight Arrow Connector 190"/>
            <p:cNvCxnSpPr/>
            <p:nvPr/>
          </p:nvCxnSpPr>
          <p:spPr>
            <a:xfrm flipH="1" flipV="1">
              <a:off x="2218414" y="369735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104" name="Flowchart: Connector 191"/>
            <p:cNvSpPr/>
            <p:nvPr/>
          </p:nvSpPr>
          <p:spPr>
            <a:xfrm>
              <a:off x="2083242" y="3927944"/>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05" name="Group 127"/>
          <p:cNvGrpSpPr/>
          <p:nvPr/>
        </p:nvGrpSpPr>
        <p:grpSpPr>
          <a:xfrm>
            <a:off x="4509092" y="5564968"/>
            <a:ext cx="278292" cy="727541"/>
            <a:chOff x="2083242" y="3697357"/>
            <a:chExt cx="278292" cy="727541"/>
          </a:xfrm>
        </p:grpSpPr>
        <p:cxnSp>
          <p:nvCxnSpPr>
            <p:cNvPr id="106" name="Straight Arrow Connector 128"/>
            <p:cNvCxnSpPr/>
            <p:nvPr/>
          </p:nvCxnSpPr>
          <p:spPr>
            <a:xfrm flipH="1" flipV="1">
              <a:off x="2218414" y="369735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107" name="Flowchart: Connector 129"/>
            <p:cNvSpPr/>
            <p:nvPr/>
          </p:nvSpPr>
          <p:spPr>
            <a:xfrm>
              <a:off x="2083242" y="3926351"/>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08" name="Group 100"/>
          <p:cNvGrpSpPr/>
          <p:nvPr/>
        </p:nvGrpSpPr>
        <p:grpSpPr>
          <a:xfrm>
            <a:off x="3903964" y="5569804"/>
            <a:ext cx="278292" cy="727541"/>
            <a:chOff x="2083242" y="3712597"/>
            <a:chExt cx="278292" cy="727541"/>
          </a:xfrm>
        </p:grpSpPr>
        <p:cxnSp>
          <p:nvCxnSpPr>
            <p:cNvPr id="109" name="Straight Arrow Connector 125"/>
            <p:cNvCxnSpPr/>
            <p:nvPr/>
          </p:nvCxnSpPr>
          <p:spPr>
            <a:xfrm flipH="1" flipV="1">
              <a:off x="2218414" y="371259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110" name="Flowchart: Connector 126"/>
            <p:cNvSpPr/>
            <p:nvPr/>
          </p:nvSpPr>
          <p:spPr>
            <a:xfrm>
              <a:off x="2083242" y="3935564"/>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11" name="Group 198"/>
          <p:cNvGrpSpPr/>
          <p:nvPr/>
        </p:nvGrpSpPr>
        <p:grpSpPr>
          <a:xfrm rot="10800000">
            <a:off x="3598952" y="5559794"/>
            <a:ext cx="278292" cy="727541"/>
            <a:chOff x="2083242" y="3697357"/>
            <a:chExt cx="278292" cy="727541"/>
          </a:xfrm>
        </p:grpSpPr>
        <p:cxnSp>
          <p:nvCxnSpPr>
            <p:cNvPr id="112" name="Straight Arrow Connector 199"/>
            <p:cNvCxnSpPr/>
            <p:nvPr/>
          </p:nvCxnSpPr>
          <p:spPr>
            <a:xfrm flipH="1" flipV="1">
              <a:off x="2218414" y="3697357"/>
              <a:ext cx="3974" cy="727541"/>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3" name="Flowchart: Connector 200"/>
            <p:cNvSpPr/>
            <p:nvPr/>
          </p:nvSpPr>
          <p:spPr>
            <a:xfrm>
              <a:off x="2083242" y="3927944"/>
              <a:ext cx="278292" cy="270344"/>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14" name="Group 192"/>
          <p:cNvGrpSpPr/>
          <p:nvPr/>
        </p:nvGrpSpPr>
        <p:grpSpPr>
          <a:xfrm rot="10800000">
            <a:off x="2987367" y="5562308"/>
            <a:ext cx="278292" cy="727541"/>
            <a:chOff x="2083242" y="3697357"/>
            <a:chExt cx="278292" cy="727541"/>
          </a:xfrm>
        </p:grpSpPr>
        <p:cxnSp>
          <p:nvCxnSpPr>
            <p:cNvPr id="115" name="Straight Arrow Connector 193"/>
            <p:cNvCxnSpPr/>
            <p:nvPr/>
          </p:nvCxnSpPr>
          <p:spPr>
            <a:xfrm flipH="1" flipV="1">
              <a:off x="2226034" y="3697357"/>
              <a:ext cx="3974" cy="727541"/>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6" name="Flowchart: Connector 203"/>
            <p:cNvSpPr/>
            <p:nvPr/>
          </p:nvSpPr>
          <p:spPr>
            <a:xfrm>
              <a:off x="2083242" y="3927944"/>
              <a:ext cx="278292" cy="270344"/>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17" name="Group 192"/>
          <p:cNvGrpSpPr/>
          <p:nvPr/>
        </p:nvGrpSpPr>
        <p:grpSpPr>
          <a:xfrm rot="10800000">
            <a:off x="2359540" y="5559187"/>
            <a:ext cx="278292" cy="727541"/>
            <a:chOff x="2083242" y="3697357"/>
            <a:chExt cx="278292" cy="727541"/>
          </a:xfrm>
        </p:grpSpPr>
        <p:cxnSp>
          <p:nvCxnSpPr>
            <p:cNvPr id="118" name="Straight Arrow Connector 193"/>
            <p:cNvCxnSpPr/>
            <p:nvPr/>
          </p:nvCxnSpPr>
          <p:spPr>
            <a:xfrm flipH="1" flipV="1">
              <a:off x="2226034" y="3697357"/>
              <a:ext cx="3974" cy="727541"/>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Flowchart: Connector 203"/>
            <p:cNvSpPr/>
            <p:nvPr/>
          </p:nvSpPr>
          <p:spPr>
            <a:xfrm>
              <a:off x="2083242" y="3927944"/>
              <a:ext cx="278292" cy="270344"/>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20" name="Group 198"/>
          <p:cNvGrpSpPr/>
          <p:nvPr/>
        </p:nvGrpSpPr>
        <p:grpSpPr>
          <a:xfrm rot="10800000">
            <a:off x="5404564" y="5559187"/>
            <a:ext cx="278292" cy="727541"/>
            <a:chOff x="2083242" y="3697357"/>
            <a:chExt cx="278292" cy="727541"/>
          </a:xfrm>
        </p:grpSpPr>
        <p:cxnSp>
          <p:nvCxnSpPr>
            <p:cNvPr id="121" name="Straight Arrow Connector 199"/>
            <p:cNvCxnSpPr/>
            <p:nvPr/>
          </p:nvCxnSpPr>
          <p:spPr>
            <a:xfrm flipH="1" flipV="1">
              <a:off x="2218414" y="3697357"/>
              <a:ext cx="3974" cy="727541"/>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2" name="Flowchart: Connector 200"/>
            <p:cNvSpPr/>
            <p:nvPr/>
          </p:nvSpPr>
          <p:spPr>
            <a:xfrm>
              <a:off x="2083242" y="3927944"/>
              <a:ext cx="278292" cy="270344"/>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23" name="Group 192"/>
          <p:cNvGrpSpPr/>
          <p:nvPr/>
        </p:nvGrpSpPr>
        <p:grpSpPr>
          <a:xfrm rot="10800000">
            <a:off x="4808220" y="5561700"/>
            <a:ext cx="278292" cy="727541"/>
            <a:chOff x="2083242" y="3697357"/>
            <a:chExt cx="278292" cy="727541"/>
          </a:xfrm>
        </p:grpSpPr>
        <p:cxnSp>
          <p:nvCxnSpPr>
            <p:cNvPr id="124" name="Straight Arrow Connector 193"/>
            <p:cNvCxnSpPr/>
            <p:nvPr/>
          </p:nvCxnSpPr>
          <p:spPr>
            <a:xfrm flipH="1" flipV="1">
              <a:off x="2226034" y="3697357"/>
              <a:ext cx="3974" cy="727541"/>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5" name="Flowchart: Connector 203"/>
            <p:cNvSpPr/>
            <p:nvPr/>
          </p:nvSpPr>
          <p:spPr>
            <a:xfrm>
              <a:off x="2083242" y="3927944"/>
              <a:ext cx="278292" cy="270344"/>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26" name="Group 192"/>
          <p:cNvGrpSpPr/>
          <p:nvPr/>
        </p:nvGrpSpPr>
        <p:grpSpPr>
          <a:xfrm rot="10800000">
            <a:off x="4210874" y="5558580"/>
            <a:ext cx="278292" cy="727541"/>
            <a:chOff x="2083242" y="3697357"/>
            <a:chExt cx="278292" cy="727541"/>
          </a:xfrm>
        </p:grpSpPr>
        <p:cxnSp>
          <p:nvCxnSpPr>
            <p:cNvPr id="127" name="Straight Arrow Connector 193"/>
            <p:cNvCxnSpPr/>
            <p:nvPr/>
          </p:nvCxnSpPr>
          <p:spPr>
            <a:xfrm flipH="1" flipV="1">
              <a:off x="2226034" y="3697357"/>
              <a:ext cx="3974" cy="727541"/>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8" name="Flowchart: Connector 203"/>
            <p:cNvSpPr/>
            <p:nvPr/>
          </p:nvSpPr>
          <p:spPr>
            <a:xfrm>
              <a:off x="2083242" y="3927944"/>
              <a:ext cx="278292" cy="270344"/>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cxnSp>
        <p:nvCxnSpPr>
          <p:cNvPr id="129" name="Straight Arrow Connector 194"/>
          <p:cNvCxnSpPr/>
          <p:nvPr/>
        </p:nvCxnSpPr>
        <p:spPr>
          <a:xfrm>
            <a:off x="5931809" y="5930945"/>
            <a:ext cx="3466413"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30" name="Group 195"/>
          <p:cNvGrpSpPr/>
          <p:nvPr/>
        </p:nvGrpSpPr>
        <p:grpSpPr>
          <a:xfrm>
            <a:off x="8860218" y="5569914"/>
            <a:ext cx="278292" cy="727541"/>
            <a:chOff x="2083242" y="3697357"/>
            <a:chExt cx="278292" cy="727541"/>
          </a:xfrm>
        </p:grpSpPr>
        <p:cxnSp>
          <p:nvCxnSpPr>
            <p:cNvPr id="131" name="Straight Arrow Connector 196"/>
            <p:cNvCxnSpPr/>
            <p:nvPr/>
          </p:nvCxnSpPr>
          <p:spPr>
            <a:xfrm flipH="1" flipV="1">
              <a:off x="2218414" y="369735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132" name="Flowchart: Connector 197"/>
            <p:cNvSpPr/>
            <p:nvPr/>
          </p:nvSpPr>
          <p:spPr>
            <a:xfrm>
              <a:off x="2083242" y="3927944"/>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33" name="Group 189"/>
          <p:cNvGrpSpPr/>
          <p:nvPr/>
        </p:nvGrpSpPr>
        <p:grpSpPr>
          <a:xfrm>
            <a:off x="8241013" y="5564808"/>
            <a:ext cx="278292" cy="727541"/>
            <a:chOff x="2083242" y="3697357"/>
            <a:chExt cx="278292" cy="727541"/>
          </a:xfrm>
        </p:grpSpPr>
        <p:cxnSp>
          <p:nvCxnSpPr>
            <p:cNvPr id="134" name="Straight Arrow Connector 190"/>
            <p:cNvCxnSpPr/>
            <p:nvPr/>
          </p:nvCxnSpPr>
          <p:spPr>
            <a:xfrm flipH="1" flipV="1">
              <a:off x="2218414" y="369735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135" name="Flowchart: Connector 191"/>
            <p:cNvSpPr/>
            <p:nvPr/>
          </p:nvSpPr>
          <p:spPr>
            <a:xfrm>
              <a:off x="2083242" y="3927944"/>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36" name="Group 189"/>
          <p:cNvGrpSpPr/>
          <p:nvPr/>
        </p:nvGrpSpPr>
        <p:grpSpPr>
          <a:xfrm>
            <a:off x="7613187" y="5561687"/>
            <a:ext cx="278292" cy="727541"/>
            <a:chOff x="2083242" y="3697357"/>
            <a:chExt cx="278292" cy="727541"/>
          </a:xfrm>
        </p:grpSpPr>
        <p:cxnSp>
          <p:nvCxnSpPr>
            <p:cNvPr id="137" name="Straight Arrow Connector 190"/>
            <p:cNvCxnSpPr/>
            <p:nvPr/>
          </p:nvCxnSpPr>
          <p:spPr>
            <a:xfrm flipH="1" flipV="1">
              <a:off x="2218414" y="369735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138" name="Flowchart: Connector 191"/>
            <p:cNvSpPr/>
            <p:nvPr/>
          </p:nvSpPr>
          <p:spPr>
            <a:xfrm>
              <a:off x="2083242" y="3927944"/>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39" name="Group 127"/>
          <p:cNvGrpSpPr/>
          <p:nvPr/>
        </p:nvGrpSpPr>
        <p:grpSpPr>
          <a:xfrm>
            <a:off x="8536033" y="5554747"/>
            <a:ext cx="278292" cy="727541"/>
            <a:chOff x="2083242" y="3697357"/>
            <a:chExt cx="278292" cy="727541"/>
          </a:xfrm>
        </p:grpSpPr>
        <p:cxnSp>
          <p:nvCxnSpPr>
            <p:cNvPr id="140" name="Straight Arrow Connector 128"/>
            <p:cNvCxnSpPr/>
            <p:nvPr/>
          </p:nvCxnSpPr>
          <p:spPr>
            <a:xfrm flipH="1" flipV="1">
              <a:off x="2218414" y="369735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141" name="Flowchart: Connector 129"/>
            <p:cNvSpPr/>
            <p:nvPr/>
          </p:nvSpPr>
          <p:spPr>
            <a:xfrm>
              <a:off x="2083242" y="3926351"/>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142" name="Group 100"/>
          <p:cNvGrpSpPr/>
          <p:nvPr/>
        </p:nvGrpSpPr>
        <p:grpSpPr>
          <a:xfrm>
            <a:off x="7920802" y="5571902"/>
            <a:ext cx="278292" cy="727541"/>
            <a:chOff x="2083242" y="3712597"/>
            <a:chExt cx="278292" cy="727541"/>
          </a:xfrm>
        </p:grpSpPr>
        <p:cxnSp>
          <p:nvCxnSpPr>
            <p:cNvPr id="143" name="Straight Arrow Connector 125"/>
            <p:cNvCxnSpPr/>
            <p:nvPr/>
          </p:nvCxnSpPr>
          <p:spPr>
            <a:xfrm flipH="1" flipV="1">
              <a:off x="2218414" y="371259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144" name="Flowchart: Connector 126"/>
            <p:cNvSpPr/>
            <p:nvPr/>
          </p:nvSpPr>
          <p:spPr>
            <a:xfrm>
              <a:off x="2083242" y="3935564"/>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sp>
        <p:nvSpPr>
          <p:cNvPr id="145" name="Text Box 53"/>
          <p:cNvSpPr txBox="1">
            <a:spLocks noChangeArrowheads="1"/>
          </p:cNvSpPr>
          <p:nvPr/>
        </p:nvSpPr>
        <p:spPr bwMode="auto">
          <a:xfrm>
            <a:off x="3097714" y="6288840"/>
            <a:ext cx="18307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非极化中子束流</a:t>
            </a:r>
          </a:p>
        </p:txBody>
      </p:sp>
      <p:sp>
        <p:nvSpPr>
          <p:cNvPr id="146" name="Text Box 53"/>
          <p:cNvSpPr txBox="1">
            <a:spLocks noChangeArrowheads="1"/>
          </p:cNvSpPr>
          <p:nvPr/>
        </p:nvSpPr>
        <p:spPr bwMode="auto">
          <a:xfrm>
            <a:off x="5603165" y="6453893"/>
            <a:ext cx="23016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极化氦三玻璃气室</a:t>
            </a:r>
          </a:p>
        </p:txBody>
      </p:sp>
      <p:sp>
        <p:nvSpPr>
          <p:cNvPr id="147" name="Text Box 53"/>
          <p:cNvSpPr txBox="1">
            <a:spLocks noChangeArrowheads="1"/>
          </p:cNvSpPr>
          <p:nvPr/>
        </p:nvSpPr>
        <p:spPr bwMode="auto">
          <a:xfrm>
            <a:off x="7766869" y="6294860"/>
            <a:ext cx="1411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极化中子束流</a:t>
            </a:r>
          </a:p>
        </p:txBody>
      </p:sp>
      <p:sp>
        <p:nvSpPr>
          <p:cNvPr id="148" name="TextBox 11"/>
          <p:cNvSpPr txBox="1"/>
          <p:nvPr/>
        </p:nvSpPr>
        <p:spPr>
          <a:xfrm>
            <a:off x="919030" y="4111282"/>
            <a:ext cx="2138481" cy="1077218"/>
          </a:xfrm>
          <a:prstGeom prst="rect">
            <a:avLst/>
          </a:prstGeom>
          <a:solidFill>
            <a:schemeClr val="bg1"/>
          </a:solidFill>
          <a:ln w="12700">
            <a:solidFill>
              <a:schemeClr val="dk1">
                <a:shade val="95000"/>
                <a:satMod val="105000"/>
              </a:schemeClr>
            </a:solidFill>
          </a:ln>
          <a:effectLst>
            <a:outerShdw blurRad="50800" dist="38100" dir="2700000" algn="ctr" rotWithShape="0">
              <a:srgbClr val="000000">
                <a:alpha val="40000"/>
              </a:srgbClr>
            </a:outerShdw>
          </a:effectLst>
        </p:spPr>
        <p:txBody>
          <a:bodyPr wrap="square" rtlCol="0">
            <a:spAutoFit/>
          </a:bodyPr>
          <a:lstStyle/>
          <a:p>
            <a:r>
              <a:rPr lang="zh-CN" altLang="en-US" sz="1600" dirty="0">
                <a:latin typeface="微软雅黑" panose="020B0503020204020204" pitchFamily="34" charset="-122"/>
                <a:ea typeface="微软雅黑" panose="020B0503020204020204" pitchFamily="34" charset="-122"/>
                <a:cs typeface="Times" panose="02020603050405020304" pitchFamily="18" charset="0"/>
                <a:sym typeface="Wingdings" panose="05000000000000000000" pitchFamily="2" charset="2"/>
              </a:rPr>
              <a:t> </a:t>
            </a:r>
            <a:r>
              <a:rPr lang="zh-CN" altLang="en-US" sz="1600" dirty="0">
                <a:latin typeface="微软雅黑" panose="020B0503020204020204" pitchFamily="34" charset="-122"/>
                <a:ea typeface="微软雅黑" panose="020B0503020204020204" pitchFamily="34" charset="-122"/>
                <a:cs typeface="Times" panose="02020603050405020304" pitchFamily="18" charset="0"/>
              </a:rPr>
              <a:t>无硼玻璃       </a:t>
            </a:r>
            <a:endParaRPr lang="en-US" altLang="zh-CN" sz="1600" dirty="0">
              <a:latin typeface="微软雅黑" panose="020B0503020204020204" pitchFamily="34" charset="-122"/>
              <a:ea typeface="微软雅黑" panose="020B0503020204020204" pitchFamily="34" charset="-122"/>
              <a:cs typeface="Times" panose="02020603050405020304" pitchFamily="18" charset="0"/>
            </a:endParaRPr>
          </a:p>
          <a:p>
            <a:r>
              <a:rPr lang="zh-CN" altLang="en-US" sz="1600" dirty="0">
                <a:latin typeface="微软雅黑" panose="020B0503020204020204" pitchFamily="34" charset="-122"/>
                <a:ea typeface="微软雅黑" panose="020B0503020204020204" pitchFamily="34" charset="-122"/>
                <a:cs typeface="Times" panose="02020603050405020304" pitchFamily="18" charset="0"/>
                <a:sym typeface="Wingdings" panose="05000000000000000000" pitchFamily="2" charset="2"/>
              </a:rPr>
              <a:t> </a:t>
            </a:r>
            <a:r>
              <a:rPr lang="en-US" altLang="zh-CN" sz="1600" baseline="30000" dirty="0">
                <a:latin typeface="微软雅黑" panose="020B0503020204020204" pitchFamily="34" charset="-122"/>
                <a:ea typeface="微软雅黑" panose="020B0503020204020204" pitchFamily="34" charset="-122"/>
                <a:cs typeface="Times" panose="02020603050405020304" pitchFamily="18" charset="0"/>
                <a:sym typeface="Wingdings" panose="05000000000000000000" pitchFamily="2" charset="2"/>
              </a:rPr>
              <a:t>3</a:t>
            </a:r>
            <a:r>
              <a:rPr lang="en-US" altLang="zh-CN" sz="1600" dirty="0">
                <a:latin typeface="微软雅黑" panose="020B0503020204020204" pitchFamily="34" charset="-122"/>
                <a:ea typeface="微软雅黑" panose="020B0503020204020204" pitchFamily="34" charset="-122"/>
                <a:cs typeface="Times" panose="02020603050405020304" pitchFamily="18" charset="0"/>
                <a:sym typeface="Wingdings" panose="05000000000000000000" pitchFamily="2" charset="2"/>
              </a:rPr>
              <a:t>He</a:t>
            </a:r>
            <a:r>
              <a:rPr lang="zh-CN" altLang="en-US" sz="1600" dirty="0">
                <a:latin typeface="微软雅黑" panose="020B0503020204020204" pitchFamily="34" charset="-122"/>
                <a:ea typeface="微软雅黑" panose="020B0503020204020204" pitchFamily="34" charset="-122"/>
                <a:cs typeface="Times" panose="02020603050405020304" pitchFamily="18" charset="0"/>
                <a:sym typeface="Wingdings" panose="05000000000000000000" pitchFamily="2" charset="2"/>
              </a:rPr>
              <a:t> </a:t>
            </a:r>
            <a:r>
              <a:rPr lang="en-US" altLang="zh-CN" sz="1600" dirty="0">
                <a:latin typeface="微软雅黑" panose="020B0503020204020204" pitchFamily="34" charset="-122"/>
                <a:ea typeface="微软雅黑" panose="020B0503020204020204" pitchFamily="34" charset="-122"/>
                <a:cs typeface="Times" panose="02020603050405020304" pitchFamily="18" charset="0"/>
              </a:rPr>
              <a:t>(0.8~3 bar)</a:t>
            </a:r>
          </a:p>
          <a:p>
            <a:r>
              <a:rPr lang="zh-CN" altLang="en-US" sz="1600" dirty="0">
                <a:latin typeface="微软雅黑" panose="020B0503020204020204" pitchFamily="34" charset="-122"/>
                <a:ea typeface="微软雅黑" panose="020B0503020204020204" pitchFamily="34" charset="-122"/>
                <a:cs typeface="Times" panose="02020603050405020304" pitchFamily="18" charset="0"/>
                <a:sym typeface="Wingdings" panose="05000000000000000000" pitchFamily="2" charset="2"/>
              </a:rPr>
              <a:t> </a:t>
            </a:r>
            <a:r>
              <a:rPr lang="en-US" altLang="zh-CN" sz="1600" dirty="0">
                <a:latin typeface="微软雅黑" panose="020B0503020204020204" pitchFamily="34" charset="-122"/>
                <a:ea typeface="微软雅黑" panose="020B0503020204020204" pitchFamily="34" charset="-122"/>
                <a:cs typeface="Times" panose="02020603050405020304" pitchFamily="18" charset="0"/>
                <a:sym typeface="Wingdings" panose="05000000000000000000" pitchFamily="2" charset="2"/>
              </a:rPr>
              <a:t>N</a:t>
            </a:r>
            <a:r>
              <a:rPr lang="en-US" altLang="zh-CN" sz="1600" baseline="-25000" dirty="0">
                <a:latin typeface="微软雅黑" panose="020B0503020204020204" pitchFamily="34" charset="-122"/>
                <a:ea typeface="微软雅黑" panose="020B0503020204020204" pitchFamily="34" charset="-122"/>
                <a:cs typeface="Times" panose="02020603050405020304" pitchFamily="18" charset="0"/>
                <a:sym typeface="Wingdings" panose="05000000000000000000" pitchFamily="2" charset="2"/>
              </a:rPr>
              <a:t>2</a:t>
            </a:r>
            <a:r>
              <a:rPr lang="zh-CN" altLang="en-US" sz="1600" dirty="0">
                <a:latin typeface="微软雅黑" panose="020B0503020204020204" pitchFamily="34" charset="-122"/>
                <a:ea typeface="微软雅黑" panose="020B0503020204020204" pitchFamily="34" charset="-122"/>
                <a:cs typeface="Times" panose="02020603050405020304" pitchFamily="18" charset="0"/>
                <a:sym typeface="Wingdings" panose="05000000000000000000" pitchFamily="2" charset="2"/>
              </a:rPr>
              <a:t> </a:t>
            </a:r>
            <a:r>
              <a:rPr lang="en-US" altLang="zh-CN" sz="1600" dirty="0">
                <a:latin typeface="微软雅黑" panose="020B0503020204020204" pitchFamily="34" charset="-122"/>
                <a:ea typeface="微软雅黑" panose="020B0503020204020204" pitchFamily="34" charset="-122"/>
                <a:cs typeface="Times" panose="02020603050405020304" pitchFamily="18" charset="0"/>
              </a:rPr>
              <a:t>(40~60 Torr) </a:t>
            </a:r>
          </a:p>
          <a:p>
            <a:r>
              <a:rPr lang="zh-CN" altLang="en-US" sz="1600" dirty="0">
                <a:latin typeface="微软雅黑" panose="020B0503020204020204" pitchFamily="34" charset="-122"/>
                <a:ea typeface="微软雅黑" panose="020B0503020204020204" pitchFamily="34" charset="-122"/>
                <a:cs typeface="Times" panose="02020603050405020304" pitchFamily="18" charset="0"/>
                <a:sym typeface="Wingdings" panose="05000000000000000000" pitchFamily="2" charset="2"/>
              </a:rPr>
              <a:t> </a:t>
            </a:r>
            <a:r>
              <a:rPr lang="zh-CN" altLang="en-US" sz="1600" dirty="0">
                <a:latin typeface="微软雅黑" panose="020B0503020204020204" pitchFamily="34" charset="-122"/>
                <a:ea typeface="微软雅黑" panose="020B0503020204020204" pitchFamily="34" charset="-122"/>
                <a:cs typeface="Times" panose="02020603050405020304" pitchFamily="18" charset="0"/>
              </a:rPr>
              <a:t>碱金属</a:t>
            </a:r>
            <a:r>
              <a:rPr lang="en-US" altLang="zh-CN" sz="1600" dirty="0">
                <a:latin typeface="微软雅黑" panose="020B0503020204020204" pitchFamily="34" charset="-122"/>
                <a:ea typeface="微软雅黑" panose="020B0503020204020204" pitchFamily="34" charset="-122"/>
                <a:cs typeface="Times" panose="02020603050405020304" pitchFamily="18" charset="0"/>
              </a:rPr>
              <a:t>(K, Rb)</a:t>
            </a:r>
            <a:endParaRPr lang="en-US" sz="1600" dirty="0">
              <a:latin typeface="微软雅黑" panose="020B0503020204020204" pitchFamily="34" charset="-122"/>
              <a:ea typeface="微软雅黑" panose="020B0503020204020204" pitchFamily="34" charset="-122"/>
              <a:cs typeface="Times" panose="02020603050405020304" pitchFamily="18" charset="0"/>
            </a:endParaRPr>
          </a:p>
        </p:txBody>
      </p:sp>
      <p:pic>
        <p:nvPicPr>
          <p:cNvPr id="149" name="Picture 2" descr="C:\Users\x6t\AppData\Local\Microsoft\Windows\Temporary Internet Files\Content.Outlook\2YG1C3IT\IMG_24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 y="1798955"/>
            <a:ext cx="2687320" cy="2015490"/>
          </a:xfrm>
          <a:prstGeom prst="rect">
            <a:avLst/>
          </a:prstGeom>
          <a:noFill/>
          <a:effectLst>
            <a:outerShdw blurRad="50800" dist="38100" dir="27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50" name="图片 149"/>
          <p:cNvPicPr/>
          <p:nvPr/>
        </p:nvPicPr>
        <p:blipFill>
          <a:blip r:embed="rId6"/>
          <a:stretch>
            <a:fillRect/>
          </a:stretch>
        </p:blipFill>
        <p:spPr>
          <a:xfrm>
            <a:off x="7766685" y="1817370"/>
            <a:ext cx="3375025" cy="2075815"/>
          </a:xfrm>
          <a:prstGeom prst="rect">
            <a:avLst/>
          </a:prstGeom>
        </p:spPr>
      </p:pic>
      <p:sp>
        <p:nvSpPr>
          <p:cNvPr id="151" name="TextBox 11"/>
          <p:cNvSpPr txBox="1"/>
          <p:nvPr/>
        </p:nvSpPr>
        <p:spPr>
          <a:xfrm>
            <a:off x="4210873" y="4125276"/>
            <a:ext cx="2138481" cy="584775"/>
          </a:xfrm>
          <a:prstGeom prst="rect">
            <a:avLst/>
          </a:prstGeom>
          <a:solidFill>
            <a:schemeClr val="bg1"/>
          </a:solidFill>
          <a:ln w="12700">
            <a:solidFill>
              <a:schemeClr val="dk1">
                <a:shade val="95000"/>
                <a:satMod val="105000"/>
              </a:schemeClr>
            </a:solidFill>
          </a:ln>
          <a:effectLst>
            <a:outerShdw blurRad="50800" dist="38100" dir="2700000" algn="ctr" rotWithShape="0">
              <a:srgbClr val="000000">
                <a:alpha val="40000"/>
              </a:srgbClr>
            </a:outerShdw>
          </a:effectLst>
        </p:spPr>
        <p:txBody>
          <a:bodyPr wrap="square" rtlCol="0">
            <a:spAutoFit/>
          </a:bodyPr>
          <a:lstStyle/>
          <a:p>
            <a:r>
              <a:rPr lang="zh-CN" altLang="en-US" sz="1600" dirty="0">
                <a:latin typeface="微软雅黑" panose="020B0503020204020204" pitchFamily="34" charset="-122"/>
                <a:ea typeface="微软雅黑" panose="020B0503020204020204" pitchFamily="34" charset="-122"/>
                <a:cs typeface="Times" panose="02020603050405020304" pitchFamily="18" charset="0"/>
                <a:sym typeface="Wingdings" panose="05000000000000000000" pitchFamily="2" charset="2"/>
              </a:rPr>
              <a:t> </a:t>
            </a:r>
            <a:r>
              <a:rPr lang="en-US" altLang="zh-CN" sz="1600" dirty="0">
                <a:latin typeface="微软雅黑" panose="020B0503020204020204" pitchFamily="34" charset="-122"/>
                <a:ea typeface="微软雅黑" panose="020B0503020204020204" pitchFamily="34" charset="-122"/>
                <a:cs typeface="Times" panose="02020603050405020304" pitchFamily="18" charset="0"/>
              </a:rPr>
              <a:t>795 nm</a:t>
            </a:r>
            <a:r>
              <a:rPr lang="zh-CN" altLang="en-US" sz="1600" dirty="0">
                <a:latin typeface="微软雅黑" panose="020B0503020204020204" pitchFamily="34" charset="-122"/>
                <a:ea typeface="微软雅黑" panose="020B0503020204020204" pitchFamily="34" charset="-122"/>
                <a:cs typeface="Times" panose="02020603050405020304" pitchFamily="18" charset="0"/>
              </a:rPr>
              <a:t>偏振激光       </a:t>
            </a:r>
            <a:endParaRPr lang="en-US" altLang="zh-CN" sz="1600" dirty="0">
              <a:latin typeface="微软雅黑" panose="020B0503020204020204" pitchFamily="34" charset="-122"/>
              <a:ea typeface="微软雅黑" panose="020B0503020204020204" pitchFamily="34" charset="-122"/>
              <a:cs typeface="Times" panose="02020603050405020304" pitchFamily="18" charset="0"/>
            </a:endParaRPr>
          </a:p>
          <a:p>
            <a:r>
              <a:rPr lang="zh-CN" altLang="en-US" sz="1600" dirty="0">
                <a:latin typeface="微软雅黑" panose="020B0503020204020204" pitchFamily="34" charset="-122"/>
                <a:ea typeface="微软雅黑" panose="020B0503020204020204" pitchFamily="34" charset="-122"/>
                <a:cs typeface="Times" panose="02020603050405020304" pitchFamily="18" charset="0"/>
                <a:sym typeface="Wingdings" panose="05000000000000000000" pitchFamily="2" charset="2"/>
              </a:rPr>
              <a:t> 极化碱金属价电子</a:t>
            </a:r>
            <a:endParaRPr lang="en-US" sz="1600" dirty="0">
              <a:latin typeface="微软雅黑" panose="020B0503020204020204" pitchFamily="34" charset="-122"/>
              <a:ea typeface="微软雅黑" panose="020B0503020204020204" pitchFamily="34" charset="-122"/>
              <a:cs typeface="Times" panose="02020603050405020304" pitchFamily="18" charset="0"/>
            </a:endParaRPr>
          </a:p>
        </p:txBody>
      </p:sp>
      <p:sp>
        <p:nvSpPr>
          <p:cNvPr id="152" name="TextBox 11"/>
          <p:cNvSpPr txBox="1"/>
          <p:nvPr/>
        </p:nvSpPr>
        <p:spPr>
          <a:xfrm>
            <a:off x="8536341" y="4122821"/>
            <a:ext cx="2004790" cy="584775"/>
          </a:xfrm>
          <a:prstGeom prst="rect">
            <a:avLst/>
          </a:prstGeom>
          <a:solidFill>
            <a:schemeClr val="bg1"/>
          </a:solidFill>
          <a:ln w="12700">
            <a:solidFill>
              <a:schemeClr val="dk1">
                <a:shade val="95000"/>
                <a:satMod val="105000"/>
              </a:schemeClr>
            </a:solidFill>
          </a:ln>
          <a:effectLst>
            <a:outerShdw blurRad="50800" dist="38100" dir="2700000" algn="ctr" rotWithShape="0">
              <a:srgbClr val="000000">
                <a:alpha val="40000"/>
              </a:srgbClr>
            </a:outerShdw>
          </a:effectLst>
        </p:spPr>
        <p:txBody>
          <a:bodyPr wrap="square" rtlCol="0">
            <a:spAutoFit/>
          </a:bodyPr>
          <a:lstStyle>
            <a:defPPr>
              <a:defRPr lang="en-US"/>
            </a:defPPr>
            <a:lvl1pPr>
              <a:defRPr sz="1600">
                <a:latin typeface="Times" panose="02020603050405020304" pitchFamily="18" charset="0"/>
                <a:ea typeface="宋体" panose="02010600030101010101" pitchFamily="2" charset="-122"/>
                <a:cs typeface="Times" panose="02020603050405020304" pitchFamily="18" charset="0"/>
              </a:defRPr>
            </a:lvl1pPr>
          </a:lstStyle>
          <a:p>
            <a:r>
              <a:rPr lang="zh-CN" altLang="en-US" dirty="0">
                <a:latin typeface="微软雅黑" panose="020B0503020204020204" pitchFamily="34" charset="-122"/>
                <a:ea typeface="微软雅黑" panose="020B0503020204020204" pitchFamily="34" charset="-122"/>
                <a:sym typeface="Wingdings" panose="05000000000000000000" pitchFamily="2" charset="2"/>
              </a:rPr>
              <a:t> </a:t>
            </a:r>
            <a:r>
              <a:rPr lang="zh-CN" altLang="en-US">
                <a:latin typeface="微软雅黑" panose="020B0503020204020204" pitchFamily="34" charset="-122"/>
                <a:ea typeface="微软雅黑" panose="020B0503020204020204" pitchFamily="34" charset="-122"/>
                <a:sym typeface="Wingdings" panose="05000000000000000000" pitchFamily="2" charset="2"/>
              </a:rPr>
              <a:t>自旋交换</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sym typeface="Wingdings" panose="05000000000000000000" pitchFamily="2" charset="2"/>
              </a:rPr>
              <a:t> 极化氦</a:t>
            </a:r>
            <a:r>
              <a:rPr lang="zh-CN" altLang="en-US">
                <a:latin typeface="微软雅黑" panose="020B0503020204020204" pitchFamily="34" charset="-122"/>
                <a:ea typeface="微软雅黑" panose="020B0503020204020204" pitchFamily="34" charset="-122"/>
                <a:sym typeface="Wingdings" panose="05000000000000000000" pitchFamily="2" charset="2"/>
              </a:rPr>
              <a:t>三原子核</a:t>
            </a:r>
            <a:endParaRPr lang="en-US" dirty="0">
              <a:latin typeface="微软雅黑" panose="020B0503020204020204" pitchFamily="34" charset="-122"/>
              <a:ea typeface="微软雅黑" panose="020B0503020204020204" pitchFamily="34" charset="-122"/>
            </a:endParaRPr>
          </a:p>
        </p:txBody>
      </p:sp>
      <p:cxnSp>
        <p:nvCxnSpPr>
          <p:cNvPr id="155" name="直接连接符 154"/>
          <p:cNvCxnSpPr/>
          <p:nvPr/>
        </p:nvCxnSpPr>
        <p:spPr bwMode="auto">
          <a:xfrm>
            <a:off x="3604321" y="1636279"/>
            <a:ext cx="0" cy="2960385"/>
          </a:xfrm>
          <a:prstGeom prst="line">
            <a:avLst/>
          </a:prstGeom>
          <a:solidFill>
            <a:srgbClr val="FFFF00"/>
          </a:solidFill>
          <a:ln w="63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6" name="文本框 155"/>
          <p:cNvSpPr txBox="1"/>
          <p:nvPr/>
        </p:nvSpPr>
        <p:spPr>
          <a:xfrm>
            <a:off x="948670" y="1234914"/>
            <a:ext cx="2079203" cy="369332"/>
          </a:xfrm>
          <a:prstGeom prst="rect">
            <a:avLst/>
          </a:prstGeom>
          <a:noFill/>
        </p:spPr>
        <p:txBody>
          <a:bodyPr wrap="square">
            <a:spAutoFit/>
          </a:bodyPr>
          <a:lstStyle/>
          <a:p>
            <a:r>
              <a:rPr lang="zh-CN" altLang="en-US" sz="1800" b="1" u="sng" dirty="0">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氦三容器制作技术</a:t>
            </a:r>
            <a:endParaRPr lang="zh-CN" altLang="en-US" b="1" u="sng" dirty="0">
              <a:latin typeface="微软雅黑" panose="020B0503020204020204" pitchFamily="34" charset="-122"/>
              <a:ea typeface="微软雅黑" panose="020B0503020204020204" pitchFamily="34" charset="-122"/>
            </a:endParaRPr>
          </a:p>
        </p:txBody>
      </p:sp>
      <p:sp>
        <p:nvSpPr>
          <p:cNvPr id="157" name="文本框 156"/>
          <p:cNvSpPr txBox="1"/>
          <p:nvPr/>
        </p:nvSpPr>
        <p:spPr>
          <a:xfrm>
            <a:off x="7165972" y="1227294"/>
            <a:ext cx="1642185" cy="369332"/>
          </a:xfrm>
          <a:prstGeom prst="rect">
            <a:avLst/>
          </a:prstGeom>
          <a:noFill/>
        </p:spPr>
        <p:txBody>
          <a:bodyPr wrap="square">
            <a:spAutoFit/>
          </a:bodyPr>
          <a:lstStyle/>
          <a:p>
            <a:pPr algn="ctr"/>
            <a:r>
              <a:rPr lang="zh-CN" altLang="en-US" b="1" u="sng" dirty="0">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氦三极化技术</a:t>
            </a:r>
            <a:endParaRPr lang="zh-CN" altLang="en-US" b="1" u="sng"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极化中子产生的关键技术：自旋交换光泵</a:t>
            </a:r>
          </a:p>
        </p:txBody>
      </p:sp>
      <p:sp>
        <p:nvSpPr>
          <p:cNvPr id="101" name="文本框 10"/>
          <p:cNvSpPr txBox="1"/>
          <p:nvPr/>
        </p:nvSpPr>
        <p:spPr>
          <a:xfrm>
            <a:off x="50522" y="1109388"/>
            <a:ext cx="11981404" cy="461665"/>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 建立国内氦三中子极化装备的全链条技术，兼备原件制造、运行和应用</a:t>
            </a:r>
            <a:endParaRPr lang="en-US" sz="2400" b="1" dirty="0">
              <a:latin typeface="微软雅黑" panose="020B0503020204020204" pitchFamily="34" charset="-122"/>
              <a:ea typeface="微软雅黑" panose="020B0503020204020204" pitchFamily="34" charset="-122"/>
            </a:endParaRPr>
          </a:p>
        </p:txBody>
      </p:sp>
      <p:sp>
        <p:nvSpPr>
          <p:cNvPr id="102" name="矩形 17"/>
          <p:cNvSpPr/>
          <p:nvPr/>
        </p:nvSpPr>
        <p:spPr>
          <a:xfrm>
            <a:off x="3525509" y="3821185"/>
            <a:ext cx="1646605" cy="338554"/>
          </a:xfrm>
          <a:prstGeom prst="rect">
            <a:avLst/>
          </a:prstGeom>
          <a:effectLst/>
        </p:spPr>
        <p:txBody>
          <a:bodyPr wrap="none">
            <a:spAutoFit/>
          </a:bodyPr>
          <a:lstStyle/>
          <a:p>
            <a:pPr algn="ct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 </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氦三气体封装</a:t>
            </a:r>
            <a:endParaRPr 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0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1022" t="19237" r="26744" b="16355"/>
          <a:stretch>
            <a:fillRect/>
          </a:stretch>
        </p:blipFill>
        <p:spPr>
          <a:xfrm>
            <a:off x="3099370" y="4189952"/>
            <a:ext cx="2637922" cy="1749496"/>
          </a:xfrm>
          <a:prstGeom prst="rect">
            <a:avLst/>
          </a:prstGeom>
          <a:ln>
            <a:noFill/>
          </a:ln>
          <a:effectLst/>
        </p:spPr>
      </p:pic>
      <p:sp>
        <p:nvSpPr>
          <p:cNvPr id="104" name="矩形 23"/>
          <p:cNvSpPr/>
          <p:nvPr/>
        </p:nvSpPr>
        <p:spPr>
          <a:xfrm>
            <a:off x="648865" y="5999642"/>
            <a:ext cx="1646605" cy="338554"/>
          </a:xfrm>
          <a:prstGeom prst="rect">
            <a:avLst/>
          </a:prstGeom>
        </p:spPr>
        <p:txBody>
          <a:bodyPr wrap="none">
            <a:spAutoFit/>
          </a:bodyPr>
          <a:lstStyle/>
          <a:p>
            <a:pPr algn="ct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 </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中子性能标定</a:t>
            </a:r>
            <a:endParaRPr 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5" name="矩形 24"/>
          <p:cNvSpPr/>
          <p:nvPr/>
        </p:nvSpPr>
        <p:spPr>
          <a:xfrm>
            <a:off x="3408594" y="5999642"/>
            <a:ext cx="1851789" cy="338554"/>
          </a:xfrm>
          <a:prstGeom prst="rect">
            <a:avLst/>
          </a:prstGeom>
          <a:effectLst/>
        </p:spPr>
        <p:txBody>
          <a:bodyPr wrap="none">
            <a:spAutoFit/>
          </a:bodyPr>
          <a:lstStyle/>
          <a:p>
            <a:pPr algn="ct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4. </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中子谱仪线适配</a:t>
            </a:r>
            <a:endParaRPr 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06" name="图片 28"/>
          <p:cNvPicPr>
            <a:picLocks noChangeAspect="1"/>
          </p:cNvPicPr>
          <p:nvPr/>
        </p:nvPicPr>
        <p:blipFill rotWithShape="1">
          <a:blip r:embed="rId4"/>
          <a:srcRect t="4146" b="13181"/>
          <a:stretch>
            <a:fillRect/>
          </a:stretch>
        </p:blipFill>
        <p:spPr>
          <a:xfrm>
            <a:off x="3082225" y="2020189"/>
            <a:ext cx="2639043" cy="1793588"/>
          </a:xfrm>
          <a:prstGeom prst="rect">
            <a:avLst/>
          </a:prstGeom>
          <a:effectLst>
            <a:outerShdw blurRad="50800" dist="38100" dir="2700000" algn="ctr" rotWithShape="0">
              <a:srgbClr val="000000">
                <a:alpha val="43137"/>
              </a:srgbClr>
            </a:outerShdw>
          </a:effectLst>
        </p:spPr>
      </p:pic>
      <p:cxnSp>
        <p:nvCxnSpPr>
          <p:cNvPr id="107" name="直接连接符 13"/>
          <p:cNvCxnSpPr/>
          <p:nvPr/>
        </p:nvCxnSpPr>
        <p:spPr>
          <a:xfrm flipH="1" flipV="1">
            <a:off x="5886726" y="1749042"/>
            <a:ext cx="12757" cy="4881820"/>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08" name="图片 4"/>
          <p:cNvPicPr>
            <a:picLocks noChangeAspect="1"/>
          </p:cNvPicPr>
          <p:nvPr/>
        </p:nvPicPr>
        <p:blipFill rotWithShape="1">
          <a:blip r:embed="rId5" cstate="print">
            <a:extLst>
              <a:ext uri="{28A0092B-C50C-407E-A947-70E740481C1C}">
                <a14:useLocalDpi xmlns:a14="http://schemas.microsoft.com/office/drawing/2010/main" val="0"/>
              </a:ext>
            </a:extLst>
          </a:blip>
          <a:srcRect l="26357" t="9216" r="12941"/>
          <a:stretch>
            <a:fillRect/>
          </a:stretch>
        </p:blipFill>
        <p:spPr>
          <a:xfrm>
            <a:off x="220774" y="2020189"/>
            <a:ext cx="2591874" cy="1757363"/>
          </a:xfrm>
          <a:prstGeom prst="rect">
            <a:avLst/>
          </a:prstGeom>
        </p:spPr>
      </p:pic>
      <p:sp>
        <p:nvSpPr>
          <p:cNvPr id="109" name="矩形 17"/>
          <p:cNvSpPr/>
          <p:nvPr/>
        </p:nvSpPr>
        <p:spPr>
          <a:xfrm>
            <a:off x="312741" y="3789040"/>
            <a:ext cx="2271776" cy="338554"/>
          </a:xfrm>
          <a:prstGeom prst="rect">
            <a:avLst/>
          </a:prstGeom>
          <a:effectLst/>
        </p:spPr>
        <p:txBody>
          <a:bodyPr wrap="none">
            <a:spAutoFit/>
          </a:bodyPr>
          <a:lstStyle/>
          <a:p>
            <a:pPr algn="ct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 GE180</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玻璃容器烧制</a:t>
            </a:r>
            <a:endParaRPr 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10" name="图片 16"/>
          <p:cNvPicPr>
            <a:picLocks noChangeAspect="1"/>
          </p:cNvPicPr>
          <p:nvPr/>
        </p:nvPicPr>
        <p:blipFill rotWithShape="1">
          <a:blip r:embed="rId6" cstate="print">
            <a:extLst>
              <a:ext uri="{28A0092B-C50C-407E-A947-70E740481C1C}">
                <a14:useLocalDpi xmlns:a14="http://schemas.microsoft.com/office/drawing/2010/main" val="0"/>
              </a:ext>
            </a:extLst>
          </a:blip>
          <a:srcRect l="374" t="17494" r="11438" b="-186"/>
          <a:stretch>
            <a:fillRect/>
          </a:stretch>
        </p:blipFill>
        <p:spPr>
          <a:xfrm>
            <a:off x="204088" y="4169506"/>
            <a:ext cx="2585654" cy="1803311"/>
          </a:xfrm>
          <a:prstGeom prst="rect">
            <a:avLst/>
          </a:prstGeom>
          <a:ln w="6350">
            <a:noFill/>
          </a:ln>
          <a:effectLst>
            <a:outerShdw blurRad="50800" dist="38100" dir="2700000" algn="tl" rotWithShape="0">
              <a:prstClr val="black">
                <a:alpha val="40000"/>
              </a:prstClr>
            </a:outerShdw>
          </a:effectLst>
        </p:spPr>
      </p:pic>
      <p:sp>
        <p:nvSpPr>
          <p:cNvPr id="112" name="矩形 17"/>
          <p:cNvSpPr/>
          <p:nvPr/>
        </p:nvSpPr>
        <p:spPr>
          <a:xfrm>
            <a:off x="612022" y="1645596"/>
            <a:ext cx="4801315" cy="369332"/>
          </a:xfrm>
          <a:prstGeom prst="rect">
            <a:avLst/>
          </a:prstGeom>
          <a:effectLst/>
        </p:spPr>
        <p:txBody>
          <a:bodyPr wrap="none">
            <a:spAutoFit/>
          </a:bodyPr>
          <a:lstStyle/>
          <a:p>
            <a:pPr algn="ctr"/>
            <a:r>
              <a:rPr lang="zh-CN" altLang="en-US" u="sng"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每条中子谱仪使用极化氦三时所需的研制步骤</a:t>
            </a:r>
            <a:endParaRPr lang="en-US" u="sng"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6" name="矩形 17"/>
          <p:cNvSpPr/>
          <p:nvPr/>
        </p:nvSpPr>
        <p:spPr>
          <a:xfrm>
            <a:off x="707079" y="3516283"/>
            <a:ext cx="1483099" cy="307777"/>
          </a:xfrm>
          <a:prstGeom prst="rect">
            <a:avLst/>
          </a:prstGeom>
          <a:effectLst/>
        </p:spPr>
        <p:txBody>
          <a:bodyPr wrap="non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连续加工</a:t>
            </a:r>
            <a:r>
              <a:rPr lang="en-US" altLang="zh-CN"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40</a:t>
            </a: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小时</a:t>
            </a:r>
            <a:endParaRPr 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7" name="矩形 17"/>
          <p:cNvSpPr/>
          <p:nvPr/>
        </p:nvSpPr>
        <p:spPr>
          <a:xfrm>
            <a:off x="854851" y="5669637"/>
            <a:ext cx="1234632" cy="307777"/>
          </a:xfrm>
          <a:prstGeom prst="rect">
            <a:avLst/>
          </a:prstGeom>
          <a:effectLst/>
        </p:spPr>
        <p:txBody>
          <a:bodyPr wrap="none">
            <a:spAutoFit/>
          </a:bodyPr>
          <a:lstStyle/>
          <a:p>
            <a:pPr algn="ctr"/>
            <a:r>
              <a:rPr 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200</a:t>
            </a: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小时测试</a:t>
            </a:r>
            <a:endParaRPr 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8" name="矩形 17"/>
          <p:cNvSpPr/>
          <p:nvPr/>
        </p:nvSpPr>
        <p:spPr>
          <a:xfrm>
            <a:off x="3475852" y="5665040"/>
            <a:ext cx="1851790" cy="307777"/>
          </a:xfrm>
          <a:prstGeom prst="rect">
            <a:avLst/>
          </a:prstGeom>
          <a:effectLst/>
        </p:spPr>
        <p:txBody>
          <a:bodyPr wrap="none">
            <a:spAutoFit/>
          </a:bodyPr>
          <a:lstStyle/>
          <a:p>
            <a:pPr algn="ctr"/>
            <a:r>
              <a:rPr 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6-12</a:t>
            </a: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个月适配和调试</a:t>
            </a:r>
            <a:endParaRPr 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9" name="矩形 17"/>
          <p:cNvSpPr/>
          <p:nvPr/>
        </p:nvSpPr>
        <p:spPr>
          <a:xfrm>
            <a:off x="3384057" y="3522684"/>
            <a:ext cx="1952779" cy="307777"/>
          </a:xfrm>
          <a:prstGeom prst="rect">
            <a:avLst/>
          </a:prstGeom>
          <a:effectLst/>
        </p:spPr>
        <p:txBody>
          <a:bodyPr wrap="none">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120</a:t>
            </a: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小时高纯气体灌装</a:t>
            </a:r>
            <a:endParaRPr 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59" name="Picture 58">
            <a:extLst>
              <a:ext uri="{FF2B5EF4-FFF2-40B4-BE49-F238E27FC236}">
                <a16:creationId xmlns:a16="http://schemas.microsoft.com/office/drawing/2014/main" id="{1FD54118-5979-4244-A20A-563E0CD0B065}"/>
              </a:ext>
            </a:extLst>
          </p:cNvPr>
          <p:cNvPicPr>
            <a:picLocks noChangeAspect="1"/>
          </p:cNvPicPr>
          <p:nvPr/>
        </p:nvPicPr>
        <p:blipFill>
          <a:blip r:embed="rId7"/>
          <a:stretch>
            <a:fillRect/>
          </a:stretch>
        </p:blipFill>
        <p:spPr>
          <a:xfrm>
            <a:off x="9705641" y="2009633"/>
            <a:ext cx="2177358" cy="2365625"/>
          </a:xfrm>
          <a:prstGeom prst="rect">
            <a:avLst/>
          </a:prstGeom>
          <a:effectLst>
            <a:outerShdw blurRad="50800" dist="38100" dir="2700000" algn="tl" rotWithShape="0">
              <a:prstClr val="black">
                <a:alpha val="40000"/>
              </a:prstClr>
            </a:outerShdw>
          </a:effectLst>
        </p:spPr>
      </p:pic>
      <p:sp>
        <p:nvSpPr>
          <p:cNvPr id="60" name="矩形 32">
            <a:extLst>
              <a:ext uri="{FF2B5EF4-FFF2-40B4-BE49-F238E27FC236}">
                <a16:creationId xmlns:a16="http://schemas.microsoft.com/office/drawing/2014/main" id="{F6F878FD-E9FE-48DA-AD97-7ED868104614}"/>
              </a:ext>
            </a:extLst>
          </p:cNvPr>
          <p:cNvSpPr/>
          <p:nvPr/>
        </p:nvSpPr>
        <p:spPr>
          <a:xfrm>
            <a:off x="6116638" y="4995757"/>
            <a:ext cx="5541139" cy="1200329"/>
          </a:xfrm>
          <a:prstGeom prst="rect">
            <a:avLst/>
          </a:prstGeom>
          <a:solidFill>
            <a:sysClr val="window" lastClr="FFFFFF"/>
          </a:solidFill>
          <a:ln>
            <a:solidFill>
              <a:sysClr val="windowText" lastClr="000000"/>
            </a:solidFill>
          </a:ln>
          <a:effectLst>
            <a:outerShdw blurRad="50800" dist="38100" dir="2700000" algn="tl" rotWithShape="0">
              <a:prstClr val="black">
                <a:alpha val="40000"/>
              </a:prstClr>
            </a:outerShdw>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Chin. Phys. Lett. </a:t>
            </a:r>
            <a:r>
              <a:rPr kumimoji="0" lang="en-US"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38</a:t>
            </a:r>
            <a:r>
              <a:rPr kumimoji="0" 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 052801 (2021) ; </a:t>
            </a:r>
            <a:r>
              <a:rPr kumimoji="0" lang="zh-CN" alt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共同通讯作者</a:t>
            </a:r>
            <a:endParaRPr kumimoji="0" 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Chin. Phys. Lett. </a:t>
            </a:r>
            <a:r>
              <a:rPr kumimoji="0" lang="en-US"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38</a:t>
            </a:r>
            <a:r>
              <a:rPr kumimoji="0" 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 092801 (2021);  </a:t>
            </a:r>
            <a:r>
              <a:rPr kumimoji="0" lang="zh-CN" alt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共同通讯作者</a:t>
            </a:r>
            <a:endParaRPr kumimoji="0" lang="fr-FR"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it-IT" altLang="zh-CN"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NUCL SCI TECH (2022) </a:t>
            </a:r>
            <a:r>
              <a:rPr kumimoji="0" lang="it-IT" altLang="zh-CN"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33</a:t>
            </a:r>
            <a:r>
              <a:rPr kumimoji="0" lang="it-IT" altLang="zh-CN"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:145; </a:t>
            </a:r>
            <a:r>
              <a:rPr kumimoji="0" lang="zh-CN" alt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Times" panose="02020603050405020304" pitchFamily="18" charset="0"/>
              </a:rPr>
              <a:t>共同通讯作者</a:t>
            </a:r>
            <a:endParaRPr kumimoji="0" lang="en-US" altLang="zh-CN"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Times"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Sci. China Phys. Mech. Astron. </a:t>
            </a:r>
            <a:r>
              <a:rPr kumimoji="0" lang="en-US"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65</a:t>
            </a:r>
            <a:r>
              <a:rPr kumimoji="0" 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 241011 (2022);</a:t>
            </a:r>
            <a:r>
              <a:rPr kumimoji="0" lang="zh-CN" alt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zh-CN" alt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共同通讯作者</a:t>
            </a:r>
            <a:endParaRPr kumimoji="0" lang="en-US" altLang="zh-CN"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a:p>
            <a:pPr lvl="0" algn="just" defTabSz="914400">
              <a:defRPr/>
            </a:pPr>
            <a:r>
              <a:rPr kumimoji="0" 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Nuclear Science and Techniques </a:t>
            </a:r>
            <a:r>
              <a:rPr lang="en-US" sz="1200" b="1" kern="0" dirty="0">
                <a:latin typeface="微软雅黑" panose="020B0503020204020204" pitchFamily="34" charset="-122"/>
                <a:ea typeface="微软雅黑" panose="020B0503020204020204" pitchFamily="34" charset="-122"/>
                <a:cs typeface="Arial" panose="020B0604020202020204" pitchFamily="34" charset="0"/>
              </a:rPr>
              <a:t>34:146 </a:t>
            </a:r>
            <a:r>
              <a:rPr kumimoji="0" 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(2023);  </a:t>
            </a:r>
            <a:r>
              <a:rPr kumimoji="0" lang="zh-CN" alt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共同一作</a:t>
            </a:r>
            <a:endParaRPr kumimoji="0" lang="en-US" altLang="zh-CN"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Journal of Physics: Conference Series(2023); </a:t>
            </a:r>
            <a:r>
              <a:rPr kumimoji="0" lang="zh-CN" altLang="en-US"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rPr>
              <a:t>共同通讯作者</a:t>
            </a:r>
            <a:endParaRPr kumimoji="0" lang="en-US" altLang="zh-CN" sz="12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66" name="Group 65">
            <a:extLst>
              <a:ext uri="{FF2B5EF4-FFF2-40B4-BE49-F238E27FC236}">
                <a16:creationId xmlns:a16="http://schemas.microsoft.com/office/drawing/2014/main" id="{0385D82D-6205-40B0-ABB7-2719E541E06D}"/>
              </a:ext>
            </a:extLst>
          </p:cNvPr>
          <p:cNvGrpSpPr/>
          <p:nvPr/>
        </p:nvGrpSpPr>
        <p:grpSpPr>
          <a:xfrm>
            <a:off x="6155143" y="1940338"/>
            <a:ext cx="3157381" cy="2770839"/>
            <a:chOff x="476581" y="4311856"/>
            <a:chExt cx="2633445" cy="2478508"/>
          </a:xfrm>
        </p:grpSpPr>
        <p:pic>
          <p:nvPicPr>
            <p:cNvPr id="67" name="图形 122">
              <a:extLst>
                <a:ext uri="{FF2B5EF4-FFF2-40B4-BE49-F238E27FC236}">
                  <a16:creationId xmlns:a16="http://schemas.microsoft.com/office/drawing/2014/main" id="{72B0C716-1F85-4C89-9AA2-1549DD8053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6711" y="4311856"/>
              <a:ext cx="2363315" cy="2178029"/>
            </a:xfrm>
            <a:prstGeom prst="rect">
              <a:avLst/>
            </a:prstGeom>
          </p:spPr>
        </p:pic>
        <p:sp>
          <p:nvSpPr>
            <p:cNvPr id="68" name="文本框 123">
              <a:extLst>
                <a:ext uri="{FF2B5EF4-FFF2-40B4-BE49-F238E27FC236}">
                  <a16:creationId xmlns:a16="http://schemas.microsoft.com/office/drawing/2014/main" id="{7C2A5652-3DA9-48AD-8596-5B9E9E722D1F}"/>
                </a:ext>
              </a:extLst>
            </p:cNvPr>
            <p:cNvSpPr txBox="1"/>
            <p:nvPr/>
          </p:nvSpPr>
          <p:spPr>
            <a:xfrm>
              <a:off x="1560359" y="5506445"/>
              <a:ext cx="539079" cy="247775"/>
            </a:xfrm>
            <a:prstGeom prst="rect">
              <a:avLst/>
            </a:prstGeom>
            <a:noFill/>
          </p:spPr>
          <p:txBody>
            <a:bodyPr wrap="none" rtlCol="0">
              <a:spAutoFit/>
            </a:bodyPr>
            <a:lstStyle/>
            <a:p>
              <a:pPr eaLnBrk="0" fontAlgn="base" hangingPunct="0">
                <a:spcBef>
                  <a:spcPct val="0"/>
                </a:spcBef>
                <a:spcAft>
                  <a:spcPct val="0"/>
                </a:spcAft>
                <a:defRPr/>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透射率</a:t>
              </a:r>
            </a:p>
          </p:txBody>
        </p:sp>
        <p:sp>
          <p:nvSpPr>
            <p:cNvPr id="69" name="文本框 124">
              <a:extLst>
                <a:ext uri="{FF2B5EF4-FFF2-40B4-BE49-F238E27FC236}">
                  <a16:creationId xmlns:a16="http://schemas.microsoft.com/office/drawing/2014/main" id="{956F77EC-6F24-4892-8ADA-1D92D7674F9D}"/>
                </a:ext>
              </a:extLst>
            </p:cNvPr>
            <p:cNvSpPr txBox="1"/>
            <p:nvPr/>
          </p:nvSpPr>
          <p:spPr>
            <a:xfrm>
              <a:off x="1560359" y="4703405"/>
              <a:ext cx="1479144" cy="247775"/>
            </a:xfrm>
            <a:prstGeom prst="rect">
              <a:avLst/>
            </a:prstGeom>
            <a:noFill/>
          </p:spPr>
          <p:txBody>
            <a:bodyPr wrap="square" rtlCol="0">
              <a:spAutoFit/>
            </a:bodyPr>
            <a:lstStyle/>
            <a:p>
              <a:pPr eaLnBrk="0" fontAlgn="base" hangingPunct="0">
                <a:spcBef>
                  <a:spcPct val="0"/>
                </a:spcBef>
                <a:spcAft>
                  <a:spcPct val="0"/>
                </a:spcAft>
                <a:defRPr/>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极化率</a:t>
              </a:r>
            </a:p>
          </p:txBody>
        </p:sp>
        <p:sp>
          <p:nvSpPr>
            <p:cNvPr id="70" name="文本框 125">
              <a:extLst>
                <a:ext uri="{FF2B5EF4-FFF2-40B4-BE49-F238E27FC236}">
                  <a16:creationId xmlns:a16="http://schemas.microsoft.com/office/drawing/2014/main" id="{C69CDA78-E4D3-4F95-9395-02981A02F722}"/>
                </a:ext>
              </a:extLst>
            </p:cNvPr>
            <p:cNvSpPr txBox="1"/>
            <p:nvPr/>
          </p:nvSpPr>
          <p:spPr>
            <a:xfrm>
              <a:off x="1560359" y="6083323"/>
              <a:ext cx="667431" cy="247775"/>
            </a:xfrm>
            <a:prstGeom prst="rect">
              <a:avLst/>
            </a:prstGeom>
            <a:noFill/>
          </p:spPr>
          <p:txBody>
            <a:bodyPr wrap="none" rtlCol="0">
              <a:spAutoFit/>
            </a:bodyPr>
            <a:lstStyle/>
            <a:p>
              <a:pPr eaLnBrk="0" fontAlgn="base" hangingPunct="0">
                <a:spcBef>
                  <a:spcPct val="0"/>
                </a:spcBef>
                <a:spcAft>
                  <a:spcPct val="0"/>
                </a:spcAft>
                <a:defRPr/>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综合性能</a:t>
              </a:r>
            </a:p>
          </p:txBody>
        </p:sp>
        <p:sp>
          <p:nvSpPr>
            <p:cNvPr id="71" name="矩形 129">
              <a:extLst>
                <a:ext uri="{FF2B5EF4-FFF2-40B4-BE49-F238E27FC236}">
                  <a16:creationId xmlns:a16="http://schemas.microsoft.com/office/drawing/2014/main" id="{6B6CE5F1-AB4B-418F-B4B2-50370355093F}"/>
                </a:ext>
              </a:extLst>
            </p:cNvPr>
            <p:cNvSpPr/>
            <p:nvPr/>
          </p:nvSpPr>
          <p:spPr bwMode="auto">
            <a:xfrm>
              <a:off x="1453697" y="4380345"/>
              <a:ext cx="1086253" cy="1939010"/>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lstStyle/>
            <a:p>
              <a:pPr algn="ctr" fontAlgn="base">
                <a:spcBef>
                  <a:spcPct val="0"/>
                </a:spcBef>
                <a:spcAft>
                  <a:spcPct val="0"/>
                </a:spcAft>
                <a:defRPr/>
              </a:pPr>
              <a:endParaRPr lang="zh-CN" altLang="en-US" sz="14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2" name="文本框 118">
              <a:extLst>
                <a:ext uri="{FF2B5EF4-FFF2-40B4-BE49-F238E27FC236}">
                  <a16:creationId xmlns:a16="http://schemas.microsoft.com/office/drawing/2014/main" id="{8C30C11C-6A1A-4A2F-A418-0C8FE0C72230}"/>
                </a:ext>
              </a:extLst>
            </p:cNvPr>
            <p:cNvSpPr txBox="1"/>
            <p:nvPr/>
          </p:nvSpPr>
          <p:spPr>
            <a:xfrm>
              <a:off x="1649228" y="6482588"/>
              <a:ext cx="1231427" cy="307776"/>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cs typeface="Times New Roman" panose="02020603050405020304" pitchFamily="18" charset="0"/>
                </a:rPr>
                <a:t>中子波长 </a:t>
              </a: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[Å]</a:t>
              </a:r>
              <a:endParaRPr lang="zh-CN" altLang="en-US" sz="14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3" name="文本框 119">
              <a:extLst>
                <a:ext uri="{FF2B5EF4-FFF2-40B4-BE49-F238E27FC236}">
                  <a16:creationId xmlns:a16="http://schemas.microsoft.com/office/drawing/2014/main" id="{4FEAFAF2-246C-44DE-B956-9082D7ECDF00}"/>
                </a:ext>
              </a:extLst>
            </p:cNvPr>
            <p:cNvSpPr txBox="1"/>
            <p:nvPr/>
          </p:nvSpPr>
          <p:spPr>
            <a:xfrm rot="16200000">
              <a:off x="-270578" y="5077405"/>
              <a:ext cx="1802096"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cs typeface="Times New Roman" panose="02020603050405020304" pitchFamily="18" charset="0"/>
                </a:rPr>
                <a:t>氦三气体极化率 </a:t>
              </a: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400" b="1"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74" name="文本框 97">
            <a:extLst>
              <a:ext uri="{FF2B5EF4-FFF2-40B4-BE49-F238E27FC236}">
                <a16:creationId xmlns:a16="http://schemas.microsoft.com/office/drawing/2014/main" id="{463211DE-409B-4F20-8112-1B036FDD5AEC}"/>
              </a:ext>
            </a:extLst>
          </p:cNvPr>
          <p:cNvSpPr txBox="1"/>
          <p:nvPr/>
        </p:nvSpPr>
        <p:spPr>
          <a:xfrm>
            <a:off x="7179674" y="1711224"/>
            <a:ext cx="1601011" cy="282692"/>
          </a:xfrm>
          <a:prstGeom prst="rect">
            <a:avLst/>
          </a:prstGeom>
          <a:noFill/>
        </p:spPr>
        <p:txBody>
          <a:bodyPr wrap="none" rtlCol="0">
            <a:spAutoFit/>
          </a:bodyPr>
          <a:lstStyle/>
          <a:p>
            <a:pPr eaLnBrk="0" fontAlgn="base" hangingPunct="0">
              <a:spcBef>
                <a:spcPct val="0"/>
              </a:spcBef>
              <a:spcAft>
                <a:spcPct val="0"/>
              </a:spcAft>
              <a:defRPr/>
            </a:pPr>
            <a:r>
              <a:rPr lang="zh-CN" altLang="en-US" sz="1600" b="1" u="sng" dirty="0">
                <a:latin typeface="微软雅黑" panose="020B0503020204020204" pitchFamily="34" charset="-122"/>
                <a:ea typeface="微软雅黑" panose="020B0503020204020204" pitchFamily="34" charset="-122"/>
                <a:cs typeface="Times New Roman" panose="02020603050405020304" pitchFamily="18" charset="0"/>
              </a:rPr>
              <a:t>极化氦三系统性能</a:t>
            </a:r>
          </a:p>
        </p:txBody>
      </p:sp>
      <p:sp>
        <p:nvSpPr>
          <p:cNvPr id="75" name="文本框 4">
            <a:extLst>
              <a:ext uri="{FF2B5EF4-FFF2-40B4-BE49-F238E27FC236}">
                <a16:creationId xmlns:a16="http://schemas.microsoft.com/office/drawing/2014/main" id="{AF8C0D68-CB3E-41DA-AF9A-1FCCC32E42B0}"/>
              </a:ext>
            </a:extLst>
          </p:cNvPr>
          <p:cNvSpPr txBox="1"/>
          <p:nvPr/>
        </p:nvSpPr>
        <p:spPr>
          <a:xfrm>
            <a:off x="9556714" y="3636594"/>
            <a:ext cx="2475212" cy="738664"/>
          </a:xfrm>
          <a:prstGeom prst="rect">
            <a:avLst/>
          </a:prstGeom>
          <a:solidFill>
            <a:srgbClr val="14345F"/>
          </a:solidFill>
        </p:spPr>
        <p:txBody>
          <a:bodyPr wrap="square" rtlCol="0" anchor="t">
            <a:spAutoFit/>
          </a:bodyPr>
          <a:lstStyle/>
          <a:p>
            <a:pPr algn="just"/>
            <a:r>
              <a:rPr lang="zh-CN" altLang="en-US" sz="1400" b="1" dirty="0">
                <a:solidFill>
                  <a:schemeClr val="bg1"/>
                </a:solidFill>
                <a:latin typeface="Times New Roman" panose="02020603050405020304" pitchFamily="18" charset="0"/>
                <a:ea typeface="微软雅黑" panose="020B0503020204020204" pitchFamily="34" charset="-122"/>
                <a:sym typeface="+mn-ea"/>
              </a:rPr>
              <a:t>实现</a:t>
            </a:r>
            <a:r>
              <a:rPr lang="en-US" altLang="zh-CN" sz="1400" b="1" dirty="0">
                <a:solidFill>
                  <a:schemeClr val="bg1"/>
                </a:solidFill>
                <a:latin typeface="Times New Roman" panose="02020603050405020304" pitchFamily="18" charset="0"/>
                <a:ea typeface="微软雅黑" panose="020B0503020204020204" pitchFamily="34" charset="-122"/>
                <a:sym typeface="+mn-ea"/>
              </a:rPr>
              <a:t>6Å</a:t>
            </a:r>
            <a:r>
              <a:rPr lang="zh-CN" altLang="en-US" sz="1400" b="1" dirty="0">
                <a:solidFill>
                  <a:schemeClr val="bg1"/>
                </a:solidFill>
                <a:latin typeface="Times New Roman" panose="02020603050405020304" pitchFamily="18" charset="0"/>
                <a:ea typeface="微软雅黑" panose="020B0503020204020204" pitchFamily="34" charset="-122"/>
                <a:sym typeface="+mn-ea"/>
              </a:rPr>
              <a:t>中子极化率</a:t>
            </a:r>
            <a:r>
              <a:rPr lang="en-US" altLang="zh-CN" sz="1400" b="1" dirty="0">
                <a:solidFill>
                  <a:schemeClr val="bg1"/>
                </a:solidFill>
                <a:latin typeface="Times New Roman" panose="02020603050405020304" pitchFamily="18" charset="0"/>
                <a:ea typeface="微软雅黑" panose="020B0503020204020204" pitchFamily="34" charset="-122"/>
                <a:sym typeface="+mn-ea"/>
              </a:rPr>
              <a:t>99.5%</a:t>
            </a:r>
            <a:r>
              <a:rPr lang="zh-CN" altLang="en-US" sz="1400" b="1" dirty="0">
                <a:solidFill>
                  <a:schemeClr val="bg1"/>
                </a:solidFill>
                <a:latin typeface="Times New Roman" panose="02020603050405020304" pitchFamily="18" charset="0"/>
                <a:ea typeface="微软雅黑" panose="020B0503020204020204" pitchFamily="34" charset="-122"/>
                <a:sym typeface="+mn-ea"/>
              </a:rPr>
              <a:t>，稳定运行</a:t>
            </a:r>
            <a:r>
              <a:rPr lang="en-US" altLang="zh-CN" sz="1400" b="1" dirty="0">
                <a:solidFill>
                  <a:schemeClr val="bg1"/>
                </a:solidFill>
                <a:latin typeface="Times New Roman" panose="02020603050405020304" pitchFamily="18" charset="0"/>
                <a:ea typeface="微软雅黑" panose="020B0503020204020204" pitchFamily="34" charset="-122"/>
                <a:sym typeface="+mn-ea"/>
              </a:rPr>
              <a:t>130</a:t>
            </a:r>
            <a:r>
              <a:rPr lang="zh-CN" altLang="en-US" sz="1400" b="1" dirty="0">
                <a:solidFill>
                  <a:schemeClr val="bg1"/>
                </a:solidFill>
                <a:latin typeface="Times New Roman" panose="02020603050405020304" pitchFamily="18" charset="0"/>
                <a:ea typeface="微软雅黑" panose="020B0503020204020204" pitchFamily="34" charset="-122"/>
                <a:sym typeface="+mn-ea"/>
              </a:rPr>
              <a:t>小时</a:t>
            </a:r>
            <a:r>
              <a:rPr lang="en-US" altLang="zh-CN" sz="1400" b="1" dirty="0">
                <a:solidFill>
                  <a:schemeClr val="bg1"/>
                </a:solidFill>
                <a:latin typeface="Times New Roman" panose="02020603050405020304" pitchFamily="18" charset="0"/>
                <a:ea typeface="微软雅黑" panose="020B0503020204020204" pitchFamily="34" charset="-122"/>
                <a:sym typeface="+mn-ea"/>
              </a:rPr>
              <a:t>…</a:t>
            </a:r>
            <a:r>
              <a:rPr lang="zh-CN" altLang="en-US" sz="1400" b="1" dirty="0">
                <a:solidFill>
                  <a:schemeClr val="bg1"/>
                </a:solidFill>
                <a:latin typeface="Times New Roman" panose="02020603050405020304" pitchFamily="18" charset="0"/>
                <a:ea typeface="微软雅黑" panose="020B0503020204020204" pitchFamily="34" charset="-122"/>
                <a:sym typeface="+mn-ea"/>
              </a:rPr>
              <a:t>很好的满足测试和应用需求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极化中极化氦三气体关键工艺：玻璃容器制作</a:t>
            </a:r>
          </a:p>
        </p:txBody>
      </p:sp>
      <p:sp>
        <p:nvSpPr>
          <p:cNvPr id="20" name="文本框 7"/>
          <p:cNvSpPr txBox="1"/>
          <p:nvPr/>
        </p:nvSpPr>
        <p:spPr>
          <a:xfrm>
            <a:off x="0" y="1112207"/>
            <a:ext cx="11734305" cy="400110"/>
          </a:xfrm>
          <a:prstGeom prst="rect">
            <a:avLst/>
          </a:prstGeom>
          <a:noFill/>
        </p:spPr>
        <p:txBody>
          <a:bodyPr wrap="square" rtlCol="0">
            <a:spAutoFit/>
          </a:bodyPr>
          <a:lstStyle/>
          <a:p>
            <a:pPr marL="285750" indent="-285750" algn="just"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大尺寸高极化率长寿命的氦三玻璃容器是世界中子源共同的难题</a:t>
            </a:r>
          </a:p>
        </p:txBody>
      </p:sp>
      <p:grpSp>
        <p:nvGrpSpPr>
          <p:cNvPr id="19" name="组合 3"/>
          <p:cNvGrpSpPr/>
          <p:nvPr/>
        </p:nvGrpSpPr>
        <p:grpSpPr>
          <a:xfrm>
            <a:off x="269983" y="1578799"/>
            <a:ext cx="4665792" cy="4662549"/>
            <a:chOff x="6249583" y="2011728"/>
            <a:chExt cx="4142525" cy="4139646"/>
          </a:xfrm>
        </p:grpSpPr>
        <p:sp>
          <p:nvSpPr>
            <p:cNvPr id="21" name="文本框 33"/>
            <p:cNvSpPr txBox="1"/>
            <p:nvPr/>
          </p:nvSpPr>
          <p:spPr>
            <a:xfrm>
              <a:off x="6249583" y="2011728"/>
              <a:ext cx="3988764" cy="300585"/>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玻璃容器烧制与灌装</a:t>
              </a:r>
              <a:endPar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2" name="图片 14"/>
            <p:cNvPicPr>
              <a:picLocks noChangeAspect="1"/>
            </p:cNvPicPr>
            <p:nvPr/>
          </p:nvPicPr>
          <p:blipFill rotWithShape="1">
            <a:blip r:embed="rId3" cstate="screen"/>
            <a:srcRect/>
            <a:stretch>
              <a:fillRect/>
            </a:stretch>
          </p:blipFill>
          <p:spPr>
            <a:xfrm>
              <a:off x="6328016" y="2362485"/>
              <a:ext cx="2084809" cy="1842780"/>
            </a:xfrm>
            <a:prstGeom prst="rect">
              <a:avLst/>
            </a:prstGeom>
          </p:spPr>
        </p:pic>
        <p:pic>
          <p:nvPicPr>
            <p:cNvPr id="23" name="图片 15"/>
            <p:cNvPicPr>
              <a:picLocks noChangeAspect="1"/>
            </p:cNvPicPr>
            <p:nvPr/>
          </p:nvPicPr>
          <p:blipFill>
            <a:blip r:embed="rId4" cstate="screen"/>
            <a:stretch>
              <a:fillRect/>
            </a:stretch>
          </p:blipFill>
          <p:spPr>
            <a:xfrm>
              <a:off x="8468001" y="2362478"/>
              <a:ext cx="1924107" cy="1842773"/>
            </a:xfrm>
            <a:prstGeom prst="rect">
              <a:avLst/>
            </a:prstGeom>
          </p:spPr>
        </p:pic>
        <p:pic>
          <p:nvPicPr>
            <p:cNvPr id="24" name="图片 18"/>
            <p:cNvPicPr>
              <a:picLocks noChangeAspect="1"/>
            </p:cNvPicPr>
            <p:nvPr/>
          </p:nvPicPr>
          <p:blipFill rotWithShape="1">
            <a:blip r:embed="rId5" cstate="screen"/>
            <a:srcRect/>
            <a:stretch>
              <a:fillRect/>
            </a:stretch>
          </p:blipFill>
          <p:spPr>
            <a:xfrm>
              <a:off x="6328013" y="4296084"/>
              <a:ext cx="2084809" cy="1855290"/>
            </a:xfrm>
            <a:prstGeom prst="rect">
              <a:avLst/>
            </a:prstGeom>
          </p:spPr>
        </p:pic>
        <p:pic>
          <p:nvPicPr>
            <p:cNvPr id="25" name="图片 19"/>
            <p:cNvPicPr>
              <a:picLocks noChangeAspect="1"/>
            </p:cNvPicPr>
            <p:nvPr/>
          </p:nvPicPr>
          <p:blipFill rotWithShape="1">
            <a:blip r:embed="rId6" cstate="screen"/>
            <a:srcRect/>
            <a:stretch>
              <a:fillRect/>
            </a:stretch>
          </p:blipFill>
          <p:spPr>
            <a:xfrm>
              <a:off x="8467999" y="4296084"/>
              <a:ext cx="1924108" cy="1855290"/>
            </a:xfrm>
            <a:prstGeom prst="rect">
              <a:avLst/>
            </a:prstGeom>
          </p:spPr>
        </p:pic>
      </p:grpSp>
      <p:cxnSp>
        <p:nvCxnSpPr>
          <p:cNvPr id="34" name="直接连接符 33"/>
          <p:cNvCxnSpPr/>
          <p:nvPr/>
        </p:nvCxnSpPr>
        <p:spPr>
          <a:xfrm flipV="1">
            <a:off x="5262695" y="1859466"/>
            <a:ext cx="0" cy="458447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6" name="文本框 33"/>
          <p:cNvSpPr txBox="1"/>
          <p:nvPr/>
        </p:nvSpPr>
        <p:spPr>
          <a:xfrm>
            <a:off x="6300433" y="1550786"/>
            <a:ext cx="4492609" cy="338554"/>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大尺寸（＞</a:t>
            </a:r>
            <a:r>
              <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10cm</a:t>
            </a:r>
            <a:r>
              <a:rPr lang="zh-CN" altLang="en-US"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直径）与广角（＞</a:t>
            </a:r>
            <a:r>
              <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180°</a:t>
            </a:r>
            <a:r>
              <a:rPr lang="zh-CN" altLang="en-US"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）容器</a:t>
            </a:r>
            <a:endPar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7" name="TextBox 36"/>
          <p:cNvSpPr txBox="1"/>
          <p:nvPr/>
        </p:nvSpPr>
        <p:spPr>
          <a:xfrm>
            <a:off x="311928" y="6359234"/>
            <a:ext cx="11209188" cy="30777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pPr algn="just"/>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Z.C. Qin, </a:t>
            </a: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T.H. Wang, X. Tong </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et. al.; Development of a He-3 Gas Filling Station at the China Spallation Neutron Source, Chinese Phys Lett, 38 (2021).</a:t>
            </a:r>
          </a:p>
        </p:txBody>
      </p:sp>
      <p:grpSp>
        <p:nvGrpSpPr>
          <p:cNvPr id="3" name="Group 2">
            <a:extLst>
              <a:ext uri="{FF2B5EF4-FFF2-40B4-BE49-F238E27FC236}">
                <a16:creationId xmlns:a16="http://schemas.microsoft.com/office/drawing/2014/main" id="{E9FD2653-E204-4ED2-9F30-BA66C89ADA1E}"/>
              </a:ext>
            </a:extLst>
          </p:cNvPr>
          <p:cNvGrpSpPr/>
          <p:nvPr/>
        </p:nvGrpSpPr>
        <p:grpSpPr>
          <a:xfrm>
            <a:off x="5435877" y="1995598"/>
            <a:ext cx="6023484" cy="4245750"/>
            <a:chOff x="5878474" y="2026803"/>
            <a:chExt cx="5254250" cy="3877829"/>
          </a:xfrm>
        </p:grpSpPr>
        <p:cxnSp>
          <p:nvCxnSpPr>
            <p:cNvPr id="28" name="直接箭头连接符 52"/>
            <p:cNvCxnSpPr/>
            <p:nvPr/>
          </p:nvCxnSpPr>
          <p:spPr bwMode="auto">
            <a:xfrm flipH="1">
              <a:off x="9963061" y="2271863"/>
              <a:ext cx="807338" cy="1574377"/>
            </a:xfrm>
            <a:prstGeom prst="straightConnector1">
              <a:avLst/>
            </a:prstGeom>
            <a:solidFill>
              <a:srgbClr val="FFFF00"/>
            </a:solidFill>
            <a:ln w="22225" cap="flat" cmpd="sng" algn="ctr">
              <a:solidFill>
                <a:schemeClr val="bg1"/>
              </a:solidFill>
              <a:prstDash val="sysDash"/>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文本框 53"/>
            <p:cNvSpPr txBox="1"/>
            <p:nvPr/>
          </p:nvSpPr>
          <p:spPr>
            <a:xfrm rot="17886005">
              <a:off x="9749887" y="2777274"/>
              <a:ext cx="984972" cy="338554"/>
            </a:xfrm>
            <a:prstGeom prst="rect">
              <a:avLst/>
            </a:prstGeom>
            <a:noFill/>
          </p:spPr>
          <p:txBody>
            <a:bodyPr wrap="square" rtlCol="0">
              <a:spAutoFit/>
            </a:bodyPr>
            <a:lstStyle/>
            <a:p>
              <a:pPr algn="ctr" eaLnBrk="0" fontAlgn="base" hangingPunct="0">
                <a:spcBef>
                  <a:spcPct val="0"/>
                </a:spcBef>
                <a:spcAft>
                  <a:spcPct val="0"/>
                </a:spcAft>
                <a:defRPr/>
              </a:pPr>
              <a:r>
                <a:rPr lang="en-US"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12cm</a:t>
              </a:r>
            </a:p>
          </p:txBody>
        </p:sp>
        <p:sp>
          <p:nvSpPr>
            <p:cNvPr id="31" name="文本框 19"/>
            <p:cNvSpPr txBox="1"/>
            <p:nvPr/>
          </p:nvSpPr>
          <p:spPr>
            <a:xfrm>
              <a:off x="9779273" y="5367536"/>
              <a:ext cx="984972" cy="338554"/>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180°</a:t>
              </a:r>
            </a:p>
          </p:txBody>
        </p:sp>
        <p:pic>
          <p:nvPicPr>
            <p:cNvPr id="26" name="图片 30">
              <a:extLst>
                <a:ext uri="{FF2B5EF4-FFF2-40B4-BE49-F238E27FC236}">
                  <a16:creationId xmlns:a16="http://schemas.microsoft.com/office/drawing/2014/main" id="{477FF7F1-A4A8-4A17-AD6D-5FA13C06D9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0032" y="2026803"/>
              <a:ext cx="2997552" cy="1932612"/>
            </a:xfrm>
            <a:prstGeom prst="rect">
              <a:avLst/>
            </a:prstGeom>
          </p:spPr>
        </p:pic>
        <p:pic>
          <p:nvPicPr>
            <p:cNvPr id="38" name="图片 4">
              <a:extLst>
                <a:ext uri="{FF2B5EF4-FFF2-40B4-BE49-F238E27FC236}">
                  <a16:creationId xmlns:a16="http://schemas.microsoft.com/office/drawing/2014/main" id="{021AA63C-B595-4C2C-B90C-68167EF64EEB}"/>
                </a:ext>
              </a:extLst>
            </p:cNvPr>
            <p:cNvPicPr>
              <a:picLocks noChangeAspect="1"/>
            </p:cNvPicPr>
            <p:nvPr/>
          </p:nvPicPr>
          <p:blipFill>
            <a:blip r:embed="rId8"/>
            <a:stretch>
              <a:fillRect/>
            </a:stretch>
          </p:blipFill>
          <p:spPr>
            <a:xfrm>
              <a:off x="9033025" y="2028588"/>
              <a:ext cx="2088232" cy="1938049"/>
            </a:xfrm>
            <a:prstGeom prst="rect">
              <a:avLst/>
            </a:prstGeom>
          </p:spPr>
        </p:pic>
        <p:pic>
          <p:nvPicPr>
            <p:cNvPr id="39" name="图片 32">
              <a:extLst>
                <a:ext uri="{FF2B5EF4-FFF2-40B4-BE49-F238E27FC236}">
                  <a16:creationId xmlns:a16="http://schemas.microsoft.com/office/drawing/2014/main" id="{B78EABCC-5497-46E0-BF44-46E7AFACA262}"/>
                </a:ext>
              </a:extLst>
            </p:cNvPr>
            <p:cNvPicPr>
              <a:picLocks noChangeAspect="1"/>
            </p:cNvPicPr>
            <p:nvPr/>
          </p:nvPicPr>
          <p:blipFill>
            <a:blip r:embed="rId9"/>
            <a:stretch>
              <a:fillRect/>
            </a:stretch>
          </p:blipFill>
          <p:spPr>
            <a:xfrm>
              <a:off x="8364402" y="4084523"/>
              <a:ext cx="2768322" cy="1819628"/>
            </a:xfrm>
            <a:prstGeom prst="rect">
              <a:avLst/>
            </a:prstGeom>
          </p:spPr>
        </p:pic>
        <p:pic>
          <p:nvPicPr>
            <p:cNvPr id="40" name="图片 8">
              <a:extLst>
                <a:ext uri="{FF2B5EF4-FFF2-40B4-BE49-F238E27FC236}">
                  <a16:creationId xmlns:a16="http://schemas.microsoft.com/office/drawing/2014/main" id="{3DC8F05C-B184-48E7-A1FC-CCFD081D36F9}"/>
                </a:ext>
              </a:extLst>
            </p:cNvPr>
            <p:cNvPicPr>
              <a:picLocks noChangeAspect="1"/>
            </p:cNvPicPr>
            <p:nvPr/>
          </p:nvPicPr>
          <p:blipFill>
            <a:blip r:embed="rId10"/>
            <a:stretch>
              <a:fillRect/>
            </a:stretch>
          </p:blipFill>
          <p:spPr>
            <a:xfrm>
              <a:off x="5878474" y="4084524"/>
              <a:ext cx="2360452" cy="1820108"/>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极化中极化氦三气体关键工艺：极化泵浦</a:t>
            </a:r>
          </a:p>
        </p:txBody>
      </p:sp>
      <p:sp>
        <p:nvSpPr>
          <p:cNvPr id="20" name="文本框 7"/>
          <p:cNvSpPr txBox="1"/>
          <p:nvPr/>
        </p:nvSpPr>
        <p:spPr>
          <a:xfrm>
            <a:off x="0" y="1112207"/>
            <a:ext cx="11734305" cy="400110"/>
          </a:xfrm>
          <a:prstGeom prst="rect">
            <a:avLst/>
          </a:prstGeom>
          <a:noFill/>
        </p:spPr>
        <p:txBody>
          <a:bodyPr wrap="square" rtlCol="0">
            <a:spAutoFit/>
          </a:bodyPr>
          <a:lstStyle/>
          <a:p>
            <a:pPr marL="285750" indent="-285750" algn="just"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在靶站大厅的实验室产生极化氦三气体，运输至谱仪线上进行实验</a:t>
            </a:r>
          </a:p>
        </p:txBody>
      </p:sp>
      <p:graphicFrame>
        <p:nvGraphicFramePr>
          <p:cNvPr id="41" name="表格 22"/>
          <p:cNvGraphicFramePr>
            <a:graphicFrameLocks noGrp="1"/>
          </p:cNvGraphicFramePr>
          <p:nvPr/>
        </p:nvGraphicFramePr>
        <p:xfrm>
          <a:off x="1849442" y="5422754"/>
          <a:ext cx="8324499" cy="768461"/>
        </p:xfrm>
        <a:graphic>
          <a:graphicData uri="http://schemas.openxmlformats.org/drawingml/2006/table">
            <a:tbl>
              <a:tblPr firstRow="1" firstCol="1" bandRow="1">
                <a:tableStyleId>{2D5ABB26-0587-4C30-8999-92F81FD0307C}</a:tableStyleId>
              </a:tblPr>
              <a:tblGrid>
                <a:gridCol w="1447974">
                  <a:extLst>
                    <a:ext uri="{9D8B030D-6E8A-4147-A177-3AD203B41FA5}">
                      <a16:colId xmlns:a16="http://schemas.microsoft.com/office/drawing/2014/main" val="20000"/>
                    </a:ext>
                  </a:extLst>
                </a:gridCol>
                <a:gridCol w="2059613">
                  <a:extLst>
                    <a:ext uri="{9D8B030D-6E8A-4147-A177-3AD203B41FA5}">
                      <a16:colId xmlns:a16="http://schemas.microsoft.com/office/drawing/2014/main" val="20001"/>
                    </a:ext>
                  </a:extLst>
                </a:gridCol>
                <a:gridCol w="2408456">
                  <a:extLst>
                    <a:ext uri="{9D8B030D-6E8A-4147-A177-3AD203B41FA5}">
                      <a16:colId xmlns:a16="http://schemas.microsoft.com/office/drawing/2014/main" val="20002"/>
                    </a:ext>
                  </a:extLst>
                </a:gridCol>
                <a:gridCol w="2408456">
                  <a:extLst>
                    <a:ext uri="{9D8B030D-6E8A-4147-A177-3AD203B41FA5}">
                      <a16:colId xmlns:a16="http://schemas.microsoft.com/office/drawing/2014/main" val="20003"/>
                    </a:ext>
                  </a:extLst>
                </a:gridCol>
              </a:tblGrid>
              <a:tr h="424436">
                <a:tc>
                  <a:txBody>
                    <a:bodyPr/>
                    <a:lstStyle/>
                    <a:p>
                      <a:pPr algn="ctr">
                        <a:lnSpc>
                          <a:spcPct val="150000"/>
                        </a:lnSpc>
                      </a:pPr>
                      <a:r>
                        <a:rPr lang="en-US" altLang="zh-CN" sz="1600" b="1" kern="100" baseline="30000" dirty="0">
                          <a:solidFill>
                            <a:schemeClr val="tx1"/>
                          </a:solidFill>
                          <a:effectLst/>
                          <a:latin typeface="Times New Roman" panose="02020603050405020304" pitchFamily="18" charset="0"/>
                          <a:cs typeface="Times New Roman" panose="02020603050405020304" pitchFamily="18" charset="0"/>
                        </a:rPr>
                        <a:t>3</a:t>
                      </a:r>
                      <a:r>
                        <a:rPr lang="en-US" altLang="zh-CN" sz="1600" b="1" kern="100" baseline="0" dirty="0">
                          <a:solidFill>
                            <a:schemeClr val="tx1"/>
                          </a:solidFill>
                          <a:effectLst/>
                          <a:latin typeface="Times New Roman" panose="02020603050405020304" pitchFamily="18" charset="0"/>
                          <a:cs typeface="Times New Roman" panose="02020603050405020304" pitchFamily="18" charset="0"/>
                        </a:rPr>
                        <a:t>He </a:t>
                      </a:r>
                      <a:r>
                        <a:rPr lang="zh-CN" altLang="en-US" sz="1600" b="1" kern="100" baseline="0" dirty="0">
                          <a:solidFill>
                            <a:schemeClr val="tx1"/>
                          </a:solidFill>
                          <a:effectLst/>
                          <a:latin typeface="Times New Roman" panose="02020603050405020304" pitchFamily="18" charset="0"/>
                          <a:cs typeface="Times New Roman" panose="02020603050405020304" pitchFamily="18" charset="0"/>
                        </a:rPr>
                        <a:t>极化寿命</a:t>
                      </a:r>
                      <a:endParaRPr lang="zh-CN" altLang="en-US" sz="1600" b="1" kern="100" baseline="30000" dirty="0">
                        <a:solidFill>
                          <a:schemeClr val="tx1"/>
                        </a:solidFill>
                        <a:effectLst/>
                        <a:latin typeface="Times New Roman" panose="02020603050405020304" pitchFamily="18" charset="0"/>
                        <a:ea typeface="+mj-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600" b="1" u="none" strike="noStrike" kern="100" cap="none" spc="0" normalizeH="0" baseline="30000" noProof="0" dirty="0">
                          <a:ln>
                            <a:noFill/>
                          </a:ln>
                          <a:solidFill>
                            <a:srgbClr val="000000"/>
                          </a:solidFill>
                          <a:effectLst/>
                          <a:uLnTx/>
                          <a:uFillTx/>
                          <a:latin typeface="Times New Roman" panose="02020603050405020304" pitchFamily="18" charset="0"/>
                          <a:cs typeface="Times New Roman" panose="02020603050405020304" pitchFamily="18" charset="0"/>
                        </a:rPr>
                        <a:t>3</a:t>
                      </a:r>
                      <a:r>
                        <a:rPr kumimoji="0" lang="en-US" altLang="zh-CN" sz="1600" b="1" u="none" strike="noStrike" kern="1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He </a:t>
                      </a:r>
                      <a:r>
                        <a:rPr kumimoji="0" lang="zh-CN" altLang="en-US" sz="1600" b="1" u="none" strike="noStrike" kern="1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极化率</a:t>
                      </a:r>
                      <a:endParaRPr kumimoji="0" lang="zh-CN" altLang="en-US" sz="1200" b="1" i="0" u="none" strike="noStrike" kern="1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50000"/>
                        </a:lnSpc>
                      </a:pPr>
                      <a:r>
                        <a:rPr lang="zh-CN" altLang="en-US" sz="1600" b="1" kern="100" dirty="0">
                          <a:solidFill>
                            <a:schemeClr val="tx1"/>
                          </a:solidFill>
                          <a:effectLst/>
                          <a:latin typeface="Times New Roman" panose="02020603050405020304" pitchFamily="18" charset="0"/>
                          <a:cs typeface="Times New Roman" panose="02020603050405020304" pitchFamily="18" charset="0"/>
                        </a:rPr>
                        <a:t>转运时间</a:t>
                      </a:r>
                      <a:endParaRPr lang="zh-CN" sz="1200" b="1" kern="100" dirty="0">
                        <a:solidFill>
                          <a:schemeClr val="tx1"/>
                        </a:solidFill>
                        <a:effectLst/>
                        <a:latin typeface="Times New Roman" panose="02020603050405020304" pitchFamily="18" charset="0"/>
                        <a:ea typeface="+mj-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50000"/>
                        </a:lnSpc>
                      </a:pPr>
                      <a:r>
                        <a:rPr lang="zh-CN" altLang="en-US" sz="1600" b="1" kern="100" dirty="0">
                          <a:solidFill>
                            <a:schemeClr val="tx1"/>
                          </a:solidFill>
                          <a:effectLst/>
                          <a:latin typeface="Times New Roman" panose="02020603050405020304" pitchFamily="18" charset="0"/>
                          <a:cs typeface="Times New Roman" panose="02020603050405020304" pitchFamily="18" charset="0"/>
                        </a:rPr>
                        <a:t>容器置换率</a:t>
                      </a:r>
                      <a:endParaRPr lang="zh-CN" altLang="en-US" sz="1600" b="1" kern="100" dirty="0">
                        <a:solidFill>
                          <a:schemeClr val="tx1"/>
                        </a:solidFill>
                        <a:effectLst/>
                        <a:latin typeface="Times New Roman" panose="02020603050405020304" pitchFamily="18" charset="0"/>
                        <a:ea typeface="+mj-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4025">
                <a:tc>
                  <a:txBody>
                    <a:bodyPr/>
                    <a:lstStyle/>
                    <a:p>
                      <a:pPr algn="ctr">
                        <a:lnSpc>
                          <a:spcPct val="150000"/>
                        </a:lnSpc>
                      </a:pPr>
                      <a:r>
                        <a:rPr lang="en-US" altLang="zh-CN" sz="1400" b="0" kern="100" dirty="0">
                          <a:solidFill>
                            <a:schemeClr val="tx1"/>
                          </a:solidFill>
                          <a:effectLst/>
                          <a:latin typeface="Times New Roman" panose="02020603050405020304" pitchFamily="18" charset="0"/>
                          <a:cs typeface="Times New Roman" panose="02020603050405020304" pitchFamily="18" charset="0"/>
                        </a:rPr>
                        <a:t>100 - 200 hrs.</a:t>
                      </a:r>
                      <a:endParaRPr lang="zh-CN" sz="1400" b="0" kern="100" dirty="0">
                        <a:solidFill>
                          <a:schemeClr val="tx1"/>
                        </a:solidFill>
                        <a:effectLst/>
                        <a:latin typeface="Times New Roman" panose="02020603050405020304" pitchFamily="18" charset="0"/>
                        <a:ea typeface="+mj-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pPr>
                      <a:r>
                        <a:rPr lang="en-US" altLang="zh-CN" sz="1400" b="0" kern="100" dirty="0">
                          <a:effectLst/>
                          <a:latin typeface="Times New Roman" panose="02020603050405020304" pitchFamily="18" charset="0"/>
                          <a:ea typeface="+mj-ea"/>
                          <a:cs typeface="Times New Roman" panose="02020603050405020304" pitchFamily="18" charset="0"/>
                        </a:rPr>
                        <a:t>60% - 77%</a:t>
                      </a:r>
                      <a:endParaRPr lang="zh-CN" sz="1400" b="0" kern="100" dirty="0">
                        <a:effectLst/>
                        <a:latin typeface="Times New Roman" panose="02020603050405020304" pitchFamily="18" charset="0"/>
                        <a:ea typeface="+mj-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pPr>
                      <a:r>
                        <a:rPr lang="en-US" altLang="zh-CN" sz="1400" b="0" kern="0" dirty="0">
                          <a:effectLst/>
                          <a:latin typeface="Times New Roman" panose="02020603050405020304" pitchFamily="18" charset="0"/>
                          <a:cs typeface="Times New Roman" panose="02020603050405020304" pitchFamily="18" charset="0"/>
                        </a:rPr>
                        <a:t>&lt;30 min</a:t>
                      </a:r>
                      <a:endParaRPr lang="zh-CN" sz="1400" b="0" kern="100" dirty="0">
                        <a:effectLst/>
                        <a:latin typeface="Times New Roman" panose="02020603050405020304" pitchFamily="18" charset="0"/>
                        <a:ea typeface="+mj-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pPr>
                      <a:r>
                        <a:rPr lang="en-US" altLang="zh-CN" sz="1400" b="0" kern="100" dirty="0">
                          <a:effectLst/>
                          <a:latin typeface="Times New Roman" panose="02020603050405020304" pitchFamily="18" charset="0"/>
                          <a:cs typeface="Times New Roman" panose="02020603050405020304" pitchFamily="18" charset="0"/>
                        </a:rPr>
                        <a:t>24 – 48 hrs.</a:t>
                      </a:r>
                      <a:endParaRPr lang="zh-CN" sz="1400" b="0" kern="100" dirty="0">
                        <a:effectLst/>
                        <a:latin typeface="Times New Roman" panose="02020603050405020304" pitchFamily="18" charset="0"/>
                        <a:ea typeface="+mj-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cxnSp>
        <p:nvCxnSpPr>
          <p:cNvPr id="42" name="直接连接符 23"/>
          <p:cNvCxnSpPr/>
          <p:nvPr/>
        </p:nvCxnSpPr>
        <p:spPr bwMode="auto">
          <a:xfrm>
            <a:off x="1850862" y="5482000"/>
            <a:ext cx="8304724" cy="0"/>
          </a:xfrm>
          <a:prstGeom prst="line">
            <a:avLst/>
          </a:prstGeom>
          <a:solidFill>
            <a:schemeClr val="accent1"/>
          </a:solidFill>
          <a:ln w="41275" cap="flat" cmpd="thickThin" algn="ctr">
            <a:solidFill>
              <a:schemeClr val="tx1"/>
            </a:solidFill>
            <a:prstDash val="solid"/>
            <a:round/>
            <a:headEnd type="none" w="med" len="med"/>
            <a:tailEnd type="none" w="med" len="med"/>
          </a:ln>
        </p:spPr>
      </p:cxnSp>
      <p:cxnSp>
        <p:nvCxnSpPr>
          <p:cNvPr id="43" name="直接连接符 24"/>
          <p:cNvCxnSpPr/>
          <p:nvPr/>
        </p:nvCxnSpPr>
        <p:spPr bwMode="auto">
          <a:xfrm>
            <a:off x="1874843" y="6191213"/>
            <a:ext cx="8299099" cy="0"/>
          </a:xfrm>
          <a:prstGeom prst="line">
            <a:avLst/>
          </a:prstGeom>
          <a:solidFill>
            <a:schemeClr val="accent1"/>
          </a:solidFill>
          <a:ln w="41275" cap="flat" cmpd="thinThick" algn="ctr">
            <a:solidFill>
              <a:schemeClr val="tx1"/>
            </a:solidFill>
            <a:prstDash val="solid"/>
            <a:round/>
            <a:headEnd type="none" w="med" len="med"/>
            <a:tailEnd type="none" w="med" len="med"/>
          </a:ln>
        </p:spPr>
      </p:cxnSp>
      <p:grpSp>
        <p:nvGrpSpPr>
          <p:cNvPr id="3" name="Group 2"/>
          <p:cNvGrpSpPr>
            <a:grpSpLocks noChangeAspect="1"/>
          </p:cNvGrpSpPr>
          <p:nvPr/>
        </p:nvGrpSpPr>
        <p:grpSpPr>
          <a:xfrm>
            <a:off x="154866" y="1658130"/>
            <a:ext cx="12012312" cy="3343106"/>
            <a:chOff x="329645" y="1717541"/>
            <a:chExt cx="8482092" cy="2360622"/>
          </a:xfrm>
        </p:grpSpPr>
        <p:sp>
          <p:nvSpPr>
            <p:cNvPr id="26" name="TextBox 11"/>
            <p:cNvSpPr txBox="1"/>
            <p:nvPr/>
          </p:nvSpPr>
          <p:spPr>
            <a:xfrm>
              <a:off x="524861" y="1721879"/>
              <a:ext cx="2512411" cy="338554"/>
            </a:xfrm>
            <a:prstGeom prst="rect">
              <a:avLst/>
            </a:prstGeom>
            <a:noFill/>
            <a:ln w="19050">
              <a:noFill/>
            </a:ln>
            <a:effectLst/>
          </p:spPr>
          <p:txBody>
            <a:bodyPr wrap="square" rtlCol="0">
              <a:spAutoFit/>
            </a:bodyPr>
            <a:lstStyle/>
            <a:p>
              <a:pPr algn="ctr"/>
              <a:r>
                <a:rPr lang="en-US" altLang="zh-CN" sz="1600" u="sng" dirty="0">
                  <a:latin typeface="微软雅黑" panose="020B0503020204020204" pitchFamily="34" charset="-122"/>
                  <a:ea typeface="微软雅黑" panose="020B0503020204020204" pitchFamily="34" charset="-122"/>
                  <a:cs typeface="Times New Roman" panose="02020603050405020304" pitchFamily="18" charset="0"/>
                </a:rPr>
                <a:t>1. SEOP </a:t>
              </a:r>
              <a:r>
                <a:rPr lang="en-US" altLang="zh-CN" sz="1600" u="sng" baseline="30000" dirty="0">
                  <a:latin typeface="微软雅黑" panose="020B0503020204020204" pitchFamily="34" charset="-122"/>
                  <a:ea typeface="微软雅黑" panose="020B0503020204020204" pitchFamily="34" charset="-122"/>
                  <a:cs typeface="Times New Roman" panose="02020603050405020304" pitchFamily="18" charset="0"/>
                </a:rPr>
                <a:t>3</a:t>
              </a:r>
              <a:r>
                <a:rPr lang="en-US" altLang="zh-CN" sz="1600" u="sng" dirty="0">
                  <a:latin typeface="微软雅黑" panose="020B0503020204020204" pitchFamily="34" charset="-122"/>
                  <a:ea typeface="微软雅黑" panose="020B0503020204020204" pitchFamily="34" charset="-122"/>
                  <a:cs typeface="Times New Roman" panose="02020603050405020304" pitchFamily="18" charset="0"/>
                </a:rPr>
                <a:t>He </a:t>
              </a:r>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极化泵浦</a:t>
              </a:r>
            </a:p>
          </p:txBody>
        </p:sp>
        <p:sp>
          <p:nvSpPr>
            <p:cNvPr id="38" name="矩形 16"/>
            <p:cNvSpPr/>
            <p:nvPr/>
          </p:nvSpPr>
          <p:spPr>
            <a:xfrm>
              <a:off x="3870261" y="1717541"/>
              <a:ext cx="1646606" cy="338554"/>
            </a:xfrm>
            <a:prstGeom prst="rect">
              <a:avLst/>
            </a:prstGeom>
          </p:spPr>
          <p:txBody>
            <a:bodyPr wrap="none">
              <a:spAutoFit/>
            </a:bodyPr>
            <a:lstStyle/>
            <a:p>
              <a:pPr lvl="0" algn="ctr"/>
              <a:r>
                <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极化气体转运</a:t>
              </a:r>
            </a:p>
          </p:txBody>
        </p:sp>
        <p:sp>
          <p:nvSpPr>
            <p:cNvPr id="39" name="矩形 17"/>
            <p:cNvSpPr/>
            <p:nvPr/>
          </p:nvSpPr>
          <p:spPr>
            <a:xfrm>
              <a:off x="6399383" y="1717541"/>
              <a:ext cx="2056973" cy="338554"/>
            </a:xfrm>
            <a:prstGeom prst="rect">
              <a:avLst/>
            </a:prstGeom>
          </p:spPr>
          <p:txBody>
            <a:bodyPr wrap="none">
              <a:spAutoFit/>
            </a:bodyPr>
            <a:lstStyle/>
            <a:p>
              <a:pPr lvl="0" algn="ctr"/>
              <a:r>
                <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3. </a:t>
              </a:r>
              <a:r>
                <a:rPr lang="zh-CN" altLang="en-US"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谱仪线上安装使用</a:t>
              </a:r>
            </a:p>
          </p:txBody>
        </p:sp>
        <p:pic>
          <p:nvPicPr>
            <p:cNvPr id="40" name="图片 18" descr="图片包含 室内, 房间, 活, 小&#10;&#10;已生成极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l="11376" b="15791"/>
            <a:stretch>
              <a:fillRect/>
            </a:stretch>
          </p:blipFill>
          <p:spPr>
            <a:xfrm>
              <a:off x="329645" y="2007141"/>
              <a:ext cx="2867303" cy="2043366"/>
            </a:xfrm>
            <a:prstGeom prst="rect">
              <a:avLst/>
            </a:prstGeom>
            <a:effectLst/>
          </p:spPr>
        </p:pic>
        <p:pic>
          <p:nvPicPr>
            <p:cNvPr id="44" name="图片 29"/>
            <p:cNvPicPr>
              <a:picLocks noChangeAspect="1"/>
            </p:cNvPicPr>
            <p:nvPr/>
          </p:nvPicPr>
          <p:blipFill rotWithShape="1">
            <a:blip r:embed="rId4" cstate="screen"/>
            <a:srcRect r="-402"/>
            <a:stretch>
              <a:fillRect/>
            </a:stretch>
          </p:blipFill>
          <p:spPr>
            <a:xfrm>
              <a:off x="3368470" y="2015812"/>
              <a:ext cx="2614638" cy="2053680"/>
            </a:xfrm>
            <a:prstGeom prst="rect">
              <a:avLst/>
            </a:prstGeom>
            <a:effectLst>
              <a:outerShdw blurRad="50800" dist="38100" dir="2700000" algn="ctr" rotWithShape="0">
                <a:srgbClr val="000000">
                  <a:alpha val="43137"/>
                </a:srgbClr>
              </a:outerShdw>
            </a:effectLst>
          </p:spPr>
        </p:pic>
        <p:pic>
          <p:nvPicPr>
            <p:cNvPr id="45" name="图片 30"/>
            <p:cNvPicPr>
              <a:picLocks noChangeAspect="1"/>
            </p:cNvPicPr>
            <p:nvPr/>
          </p:nvPicPr>
          <p:blipFill>
            <a:blip r:embed="rId5"/>
            <a:stretch>
              <a:fillRect/>
            </a:stretch>
          </p:blipFill>
          <p:spPr>
            <a:xfrm>
              <a:off x="6067865" y="2007141"/>
              <a:ext cx="2743872" cy="2071022"/>
            </a:xfrm>
            <a:prstGeom prst="rect">
              <a:avLst/>
            </a:prstGeom>
          </p:spPr>
        </p:pic>
      </p:grpSp>
      <p:sp>
        <p:nvSpPr>
          <p:cNvPr id="46" name="TextBox 11"/>
          <p:cNvSpPr txBox="1"/>
          <p:nvPr/>
        </p:nvSpPr>
        <p:spPr>
          <a:xfrm>
            <a:off x="3651686" y="5148682"/>
            <a:ext cx="5008922" cy="369332"/>
          </a:xfrm>
          <a:prstGeom prst="rect">
            <a:avLst/>
          </a:prstGeom>
          <a:noFill/>
          <a:ln w="19050">
            <a:noFill/>
          </a:ln>
          <a:effectLst/>
        </p:spPr>
        <p:txBody>
          <a:bodyPr wrap="square" rtlCol="0">
            <a:spAutoFit/>
          </a:bodyPr>
          <a:lstStyle/>
          <a:p>
            <a:pPr algn="ctr"/>
            <a:r>
              <a:rPr lang="zh-CN" altLang="en-US" u="sng" dirty="0">
                <a:latin typeface="微软雅黑" panose="020B0503020204020204" pitchFamily="34" charset="-122"/>
                <a:ea typeface="微软雅黑" panose="020B0503020204020204" pitchFamily="34" charset="-122"/>
                <a:cs typeface="Times New Roman" panose="02020603050405020304" pitchFamily="18" charset="0"/>
              </a:rPr>
              <a:t>设备运行关键指标</a:t>
            </a:r>
          </a:p>
        </p:txBody>
      </p:sp>
      <p:sp>
        <p:nvSpPr>
          <p:cNvPr id="47" name="矩形 32"/>
          <p:cNvSpPr/>
          <p:nvPr/>
        </p:nvSpPr>
        <p:spPr>
          <a:xfrm>
            <a:off x="154866" y="6437724"/>
            <a:ext cx="8361906" cy="261610"/>
          </a:xfrm>
          <a:prstGeom prst="rect">
            <a:avLst/>
          </a:prstGeom>
          <a:noFill/>
          <a:ln>
            <a:noFill/>
          </a:ln>
          <a:effectLst/>
        </p:spPr>
        <p:txBody>
          <a:bodyPr wrap="square">
            <a:spAutoFit/>
          </a:bodyPr>
          <a:lstStyle/>
          <a:p>
            <a:pPr algn="just"/>
            <a:r>
              <a:rPr lang="fr-FR" sz="1100" b="1" dirty="0">
                <a:latin typeface="微软雅黑" panose="020B0503020204020204" pitchFamily="34" charset="-122"/>
                <a:ea typeface="微软雅黑" panose="020B0503020204020204" pitchFamily="34" charset="-122"/>
                <a:cs typeface="Times New Roman" panose="02020603050405020304" pitchFamily="18" charset="0"/>
              </a:rPr>
              <a:t>Chin Phys </a:t>
            </a:r>
            <a:r>
              <a:rPr lang="fr-FR" sz="1100" b="1" dirty="0" err="1">
                <a:latin typeface="微软雅黑" panose="020B0503020204020204" pitchFamily="34" charset="-122"/>
                <a:ea typeface="微软雅黑" panose="020B0503020204020204" pitchFamily="34" charset="-122"/>
                <a:cs typeface="Times New Roman" panose="02020603050405020304" pitchFamily="18" charset="0"/>
              </a:rPr>
              <a:t>Lett</a:t>
            </a:r>
            <a:r>
              <a:rPr lang="fr-FR" sz="1100" b="1" dirty="0">
                <a:latin typeface="微软雅黑" panose="020B0503020204020204" pitchFamily="34" charset="-122"/>
                <a:ea typeface="微软雅黑" panose="020B0503020204020204" pitchFamily="34" charset="-122"/>
                <a:cs typeface="Times New Roman" panose="02020603050405020304" pitchFamily="18" charset="0"/>
              </a:rPr>
              <a:t>, 38 (2021), </a:t>
            </a:r>
            <a:r>
              <a:rPr lang="fr-FR" sz="1100" dirty="0">
                <a:latin typeface="微软雅黑" panose="020B0503020204020204" pitchFamily="34" charset="-122"/>
                <a:ea typeface="微软雅黑" panose="020B0503020204020204" pitchFamily="34" charset="-122"/>
                <a:cs typeface="Times New Roman" panose="02020603050405020304" pitchFamily="18" charset="0"/>
              </a:rPr>
              <a:t>DOI: 10.1088/0256-307x/38/9/092801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极化中极化氦三气体关键工艺：在线极化</a:t>
            </a:r>
          </a:p>
        </p:txBody>
      </p:sp>
      <p:sp>
        <p:nvSpPr>
          <p:cNvPr id="20" name="文本框 7"/>
          <p:cNvSpPr txBox="1"/>
          <p:nvPr/>
        </p:nvSpPr>
        <p:spPr>
          <a:xfrm>
            <a:off x="0" y="1112207"/>
            <a:ext cx="11734305" cy="400110"/>
          </a:xfrm>
          <a:prstGeom prst="rect">
            <a:avLst/>
          </a:prstGeom>
          <a:noFill/>
        </p:spPr>
        <p:txBody>
          <a:bodyPr wrap="square" rtlCol="0">
            <a:spAutoFit/>
          </a:bodyPr>
          <a:lstStyle/>
          <a:p>
            <a:pPr marL="285750" indent="-285750" algn="just"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通过将极化系统集成在中子束线上，产生极化率稳定的极化氦三</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中子</a:t>
            </a:r>
          </a:p>
        </p:txBody>
      </p:sp>
      <p:grpSp>
        <p:nvGrpSpPr>
          <p:cNvPr id="4" name="Group 3"/>
          <p:cNvGrpSpPr/>
          <p:nvPr/>
        </p:nvGrpSpPr>
        <p:grpSpPr>
          <a:xfrm>
            <a:off x="-135157" y="1708066"/>
            <a:ext cx="6481788" cy="3624113"/>
            <a:chOff x="-49639" y="1628703"/>
            <a:chExt cx="5759045" cy="3083449"/>
          </a:xfrm>
        </p:grpSpPr>
        <p:pic>
          <p:nvPicPr>
            <p:cNvPr id="17" name="图片 19"/>
            <p:cNvPicPr>
              <a:picLocks noChangeAspect="1"/>
            </p:cNvPicPr>
            <p:nvPr/>
          </p:nvPicPr>
          <p:blipFill rotWithShape="1">
            <a:blip r:embed="rId4" cstate="screen"/>
            <a:srcRect/>
            <a:stretch>
              <a:fillRect/>
            </a:stretch>
          </p:blipFill>
          <p:spPr>
            <a:xfrm rot="5400000">
              <a:off x="162234" y="2016510"/>
              <a:ext cx="2784560" cy="2588946"/>
            </a:xfrm>
            <a:prstGeom prst="rect">
              <a:avLst/>
            </a:prstGeom>
            <a:effectLst>
              <a:softEdge rad="0"/>
            </a:effectLst>
          </p:spPr>
        </p:pic>
        <p:pic>
          <p:nvPicPr>
            <p:cNvPr id="19" name="图片 21"/>
            <p:cNvPicPr>
              <a:picLocks noChangeAspect="1"/>
            </p:cNvPicPr>
            <p:nvPr/>
          </p:nvPicPr>
          <p:blipFill rotWithShape="1">
            <a:blip r:embed="rId5" cstate="screen"/>
            <a:srcRect/>
            <a:stretch>
              <a:fillRect/>
            </a:stretch>
          </p:blipFill>
          <p:spPr>
            <a:xfrm>
              <a:off x="3019880" y="1927592"/>
              <a:ext cx="2466842" cy="2784560"/>
            </a:xfrm>
            <a:prstGeom prst="rect">
              <a:avLst/>
            </a:prstGeom>
          </p:spPr>
        </p:pic>
        <p:sp>
          <p:nvSpPr>
            <p:cNvPr id="21" name="矩形 26"/>
            <p:cNvSpPr/>
            <p:nvPr/>
          </p:nvSpPr>
          <p:spPr>
            <a:xfrm>
              <a:off x="-49639" y="1628703"/>
              <a:ext cx="3023523" cy="261861"/>
            </a:xfrm>
            <a:prstGeom prst="rect">
              <a:avLst/>
            </a:prstGeom>
          </p:spPr>
          <p:txBody>
            <a:bodyPr wrap="square">
              <a:spAutoFit/>
            </a:bodyPr>
            <a:lstStyle/>
            <a:p>
              <a:pPr algn="ctr" fontAlgn="base">
                <a:lnSpc>
                  <a:spcPct val="100000"/>
                </a:lnSpc>
                <a:spcBef>
                  <a:spcPts val="0"/>
                </a:spcBef>
                <a:spcAft>
                  <a:spcPts val="1200"/>
                </a:spcAft>
                <a:defRPr/>
              </a:pPr>
              <a:r>
                <a:rPr lang="en-US" sz="14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4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系统整体吊装</a:t>
              </a:r>
              <a:endParaRPr lang="en-US" sz="14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矩形 27"/>
            <p:cNvSpPr/>
            <p:nvPr/>
          </p:nvSpPr>
          <p:spPr>
            <a:xfrm>
              <a:off x="2685883" y="1656840"/>
              <a:ext cx="3023523" cy="261861"/>
            </a:xfrm>
            <a:prstGeom prst="rect">
              <a:avLst/>
            </a:prstGeom>
          </p:spPr>
          <p:txBody>
            <a:bodyPr wrap="square">
              <a:spAutoFit/>
            </a:bodyPr>
            <a:lstStyle/>
            <a:p>
              <a:pPr algn="ctr" fontAlgn="base">
                <a:lnSpc>
                  <a:spcPct val="100000"/>
                </a:lnSpc>
                <a:spcBef>
                  <a:spcPts val="0"/>
                </a:spcBef>
                <a:spcAft>
                  <a:spcPts val="1200"/>
                </a:spcAft>
                <a:defRPr/>
              </a:pPr>
              <a:r>
                <a:rPr lang="en-US" sz="14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14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谱仪安装、准直与预启动</a:t>
              </a:r>
              <a:endParaRPr lang="en-US" sz="14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aphicFrame>
        <p:nvGraphicFramePr>
          <p:cNvPr id="24" name="表格 37"/>
          <p:cNvGraphicFramePr>
            <a:graphicFrameLocks noGrp="1"/>
          </p:cNvGraphicFramePr>
          <p:nvPr/>
        </p:nvGraphicFramePr>
        <p:xfrm>
          <a:off x="1741669" y="5816642"/>
          <a:ext cx="8324499" cy="768461"/>
        </p:xfrm>
        <a:graphic>
          <a:graphicData uri="http://schemas.openxmlformats.org/drawingml/2006/table">
            <a:tbl>
              <a:tblPr firstRow="1" firstCol="1" bandRow="1">
                <a:tableStyleId>{2D5ABB26-0587-4C30-8999-92F81FD0307C}</a:tableStyleId>
              </a:tblPr>
              <a:tblGrid>
                <a:gridCol w="1573978">
                  <a:extLst>
                    <a:ext uri="{9D8B030D-6E8A-4147-A177-3AD203B41FA5}">
                      <a16:colId xmlns:a16="http://schemas.microsoft.com/office/drawing/2014/main" val="20000"/>
                    </a:ext>
                  </a:extLst>
                </a:gridCol>
                <a:gridCol w="1933609">
                  <a:extLst>
                    <a:ext uri="{9D8B030D-6E8A-4147-A177-3AD203B41FA5}">
                      <a16:colId xmlns:a16="http://schemas.microsoft.com/office/drawing/2014/main" val="20001"/>
                    </a:ext>
                  </a:extLst>
                </a:gridCol>
                <a:gridCol w="2408456">
                  <a:extLst>
                    <a:ext uri="{9D8B030D-6E8A-4147-A177-3AD203B41FA5}">
                      <a16:colId xmlns:a16="http://schemas.microsoft.com/office/drawing/2014/main" val="20002"/>
                    </a:ext>
                  </a:extLst>
                </a:gridCol>
                <a:gridCol w="2408456">
                  <a:extLst>
                    <a:ext uri="{9D8B030D-6E8A-4147-A177-3AD203B41FA5}">
                      <a16:colId xmlns:a16="http://schemas.microsoft.com/office/drawing/2014/main" val="20003"/>
                    </a:ext>
                  </a:extLst>
                </a:gridCol>
              </a:tblGrid>
              <a:tr h="424436">
                <a:tc>
                  <a:txBody>
                    <a:bodyPr/>
                    <a:lstStyle/>
                    <a:p>
                      <a:pPr algn="ctr">
                        <a:lnSpc>
                          <a:spcPct val="150000"/>
                        </a:lnSpc>
                      </a:pPr>
                      <a:r>
                        <a:rPr lang="en-US" altLang="zh-CN" sz="1600" b="1" kern="100" baseline="30000" dirty="0">
                          <a:solidFill>
                            <a:schemeClr val="tx1"/>
                          </a:solidFill>
                          <a:effectLst/>
                          <a:latin typeface="Times New Roman" panose="02020603050405020304" pitchFamily="18" charset="0"/>
                          <a:cs typeface="Times New Roman" panose="02020603050405020304" pitchFamily="18" charset="0"/>
                        </a:rPr>
                        <a:t>3</a:t>
                      </a:r>
                      <a:r>
                        <a:rPr lang="en-US" altLang="zh-CN" sz="1600" b="1" kern="100" baseline="0" dirty="0">
                          <a:solidFill>
                            <a:schemeClr val="tx1"/>
                          </a:solidFill>
                          <a:effectLst/>
                          <a:latin typeface="Times New Roman" panose="02020603050405020304" pitchFamily="18" charset="0"/>
                          <a:cs typeface="Times New Roman" panose="02020603050405020304" pitchFamily="18" charset="0"/>
                        </a:rPr>
                        <a:t>He </a:t>
                      </a:r>
                      <a:r>
                        <a:rPr lang="zh-CN" altLang="en-US" sz="1600" b="1" kern="100" baseline="0" dirty="0">
                          <a:solidFill>
                            <a:schemeClr val="tx1"/>
                          </a:solidFill>
                          <a:effectLst/>
                          <a:latin typeface="Times New Roman" panose="02020603050405020304" pitchFamily="18" charset="0"/>
                          <a:cs typeface="Times New Roman" panose="02020603050405020304" pitchFamily="18" charset="0"/>
                        </a:rPr>
                        <a:t>极化率</a:t>
                      </a:r>
                      <a:endParaRPr lang="zh-CN" altLang="en-US" sz="1600" b="1" kern="100" baseline="30000" dirty="0">
                        <a:solidFill>
                          <a:schemeClr val="tx1"/>
                        </a:solidFill>
                        <a:effectLst/>
                        <a:latin typeface="Times New Roman" panose="02020603050405020304" pitchFamily="18" charset="0"/>
                        <a:ea typeface="+mj-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600" b="1" u="none" strike="noStrike" kern="1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稳定运行时间</a:t>
                      </a:r>
                      <a:endParaRPr kumimoji="0" lang="zh-CN" altLang="en-US" sz="1200" b="1" i="0" u="none" strike="noStrike" kern="1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50000"/>
                        </a:lnSpc>
                      </a:pPr>
                      <a:r>
                        <a:rPr lang="zh-CN" altLang="en-US" sz="1600" b="1" kern="100" dirty="0">
                          <a:solidFill>
                            <a:schemeClr val="tx1"/>
                          </a:solidFill>
                          <a:effectLst/>
                          <a:latin typeface="Times New Roman" panose="02020603050405020304" pitchFamily="18" charset="0"/>
                          <a:cs typeface="Times New Roman" panose="02020603050405020304" pitchFamily="18" charset="0"/>
                        </a:rPr>
                        <a:t>中子极化率</a:t>
                      </a:r>
                      <a:endParaRPr lang="zh-CN" sz="1200" b="1" kern="100" dirty="0">
                        <a:solidFill>
                          <a:schemeClr val="tx1"/>
                        </a:solidFill>
                        <a:effectLst/>
                        <a:latin typeface="Times New Roman" panose="02020603050405020304" pitchFamily="18" charset="0"/>
                        <a:ea typeface="+mj-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50000"/>
                        </a:lnSpc>
                      </a:pPr>
                      <a:r>
                        <a:rPr lang="en-US" altLang="zh-CN" sz="1600" b="1" kern="100" baseline="30000" dirty="0">
                          <a:solidFill>
                            <a:schemeClr val="tx1"/>
                          </a:solidFill>
                          <a:effectLst/>
                          <a:latin typeface="Times New Roman" panose="02020603050405020304" pitchFamily="18" charset="0"/>
                          <a:cs typeface="Times New Roman" panose="02020603050405020304" pitchFamily="18" charset="0"/>
                        </a:rPr>
                        <a:t>3</a:t>
                      </a:r>
                      <a:r>
                        <a:rPr lang="en-US" altLang="zh-CN" sz="1600" b="1" kern="100" baseline="0" dirty="0">
                          <a:solidFill>
                            <a:schemeClr val="tx1"/>
                          </a:solidFill>
                          <a:effectLst/>
                          <a:latin typeface="Times New Roman" panose="02020603050405020304" pitchFamily="18" charset="0"/>
                          <a:cs typeface="Times New Roman" panose="02020603050405020304" pitchFamily="18" charset="0"/>
                        </a:rPr>
                        <a:t>He </a:t>
                      </a:r>
                      <a:r>
                        <a:rPr lang="zh-CN" altLang="en-US" sz="1600" b="1" kern="100" baseline="0" dirty="0">
                          <a:solidFill>
                            <a:schemeClr val="tx1"/>
                          </a:solidFill>
                          <a:effectLst/>
                          <a:latin typeface="Times New Roman" panose="02020603050405020304" pitchFamily="18" charset="0"/>
                          <a:cs typeface="Times New Roman" panose="02020603050405020304" pitchFamily="18" charset="0"/>
                        </a:rPr>
                        <a:t>极化翻转损失</a:t>
                      </a:r>
                      <a:endParaRPr lang="zh-CN" altLang="en-US" sz="1600" b="1" kern="100" dirty="0">
                        <a:solidFill>
                          <a:schemeClr val="tx1"/>
                        </a:solidFill>
                        <a:effectLst/>
                        <a:latin typeface="Times New Roman" panose="02020603050405020304" pitchFamily="18" charset="0"/>
                        <a:ea typeface="+mj-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4025">
                <a:tc>
                  <a:txBody>
                    <a:bodyPr/>
                    <a:lstStyle/>
                    <a:p>
                      <a:pPr algn="ctr">
                        <a:lnSpc>
                          <a:spcPct val="150000"/>
                        </a:lnSpc>
                      </a:pPr>
                      <a:r>
                        <a:rPr lang="en-US" altLang="zh-CN" sz="1400" b="0" kern="100" dirty="0">
                          <a:solidFill>
                            <a:schemeClr val="tx1"/>
                          </a:solidFill>
                          <a:effectLst/>
                          <a:latin typeface="Times New Roman" panose="02020603050405020304" pitchFamily="18" charset="0"/>
                          <a:cs typeface="Times New Roman" panose="02020603050405020304" pitchFamily="18" charset="0"/>
                        </a:rPr>
                        <a:t>65% - 75%</a:t>
                      </a:r>
                      <a:endParaRPr lang="zh-CN" sz="1400" b="0" kern="100" dirty="0">
                        <a:solidFill>
                          <a:schemeClr val="tx1"/>
                        </a:solidFill>
                        <a:effectLst/>
                        <a:latin typeface="Times New Roman" panose="02020603050405020304" pitchFamily="18" charset="0"/>
                        <a:ea typeface="+mj-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pPr>
                      <a:r>
                        <a:rPr lang="en-US" sz="1400" b="0" kern="0" dirty="0">
                          <a:effectLst/>
                          <a:latin typeface="Times New Roman" panose="02020603050405020304" pitchFamily="18" charset="0"/>
                          <a:cs typeface="Times New Roman" panose="02020603050405020304" pitchFamily="18" charset="0"/>
                        </a:rPr>
                        <a:t>&gt; 240h (10days)</a:t>
                      </a:r>
                      <a:endParaRPr lang="zh-CN" sz="1400" b="0" kern="100" dirty="0">
                        <a:effectLst/>
                        <a:latin typeface="Times New Roman" panose="02020603050405020304" pitchFamily="18" charset="0"/>
                        <a:ea typeface="+mj-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pPr>
                      <a:r>
                        <a:rPr lang="en-US" altLang="zh-CN" sz="1400" b="0" kern="0" dirty="0">
                          <a:effectLst/>
                          <a:latin typeface="Times New Roman" panose="02020603050405020304" pitchFamily="18" charset="0"/>
                          <a:cs typeface="Times New Roman" panose="02020603050405020304" pitchFamily="18" charset="0"/>
                        </a:rPr>
                        <a:t>&gt;99% (4Ang)</a:t>
                      </a:r>
                      <a:endParaRPr lang="zh-CN" sz="1400" b="0" kern="100" dirty="0">
                        <a:effectLst/>
                        <a:latin typeface="Times New Roman" panose="02020603050405020304" pitchFamily="18" charset="0"/>
                        <a:ea typeface="+mj-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pPr>
                      <a:r>
                        <a:rPr lang="en-US" altLang="zh-CN" sz="1400" b="0" kern="100" dirty="0">
                          <a:effectLst/>
                          <a:latin typeface="Times New Roman" panose="02020603050405020304" pitchFamily="18" charset="0"/>
                          <a:cs typeface="Times New Roman" panose="02020603050405020304" pitchFamily="18" charset="0"/>
                        </a:rPr>
                        <a:t>&lt;0.1%</a:t>
                      </a:r>
                      <a:endParaRPr lang="zh-CN" sz="1400" b="0" kern="100" dirty="0">
                        <a:effectLst/>
                        <a:latin typeface="Times New Roman" panose="02020603050405020304" pitchFamily="18" charset="0"/>
                        <a:ea typeface="+mj-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cxnSp>
        <p:nvCxnSpPr>
          <p:cNvPr id="25" name="直接连接符 38"/>
          <p:cNvCxnSpPr/>
          <p:nvPr/>
        </p:nvCxnSpPr>
        <p:spPr bwMode="auto">
          <a:xfrm>
            <a:off x="1743089" y="5875888"/>
            <a:ext cx="8304724" cy="0"/>
          </a:xfrm>
          <a:prstGeom prst="line">
            <a:avLst/>
          </a:prstGeom>
          <a:solidFill>
            <a:schemeClr val="accent1"/>
          </a:solidFill>
          <a:ln w="41275" cap="flat" cmpd="thickThin" algn="ctr">
            <a:solidFill>
              <a:schemeClr val="tx1"/>
            </a:solidFill>
            <a:prstDash val="solid"/>
            <a:round/>
            <a:headEnd type="none" w="med" len="med"/>
            <a:tailEnd type="none" w="med" len="med"/>
          </a:ln>
        </p:spPr>
      </p:cxnSp>
      <p:cxnSp>
        <p:nvCxnSpPr>
          <p:cNvPr id="27" name="直接连接符 39"/>
          <p:cNvCxnSpPr/>
          <p:nvPr/>
        </p:nvCxnSpPr>
        <p:spPr bwMode="auto">
          <a:xfrm>
            <a:off x="1767070" y="6585101"/>
            <a:ext cx="8299099" cy="0"/>
          </a:xfrm>
          <a:prstGeom prst="line">
            <a:avLst/>
          </a:prstGeom>
          <a:solidFill>
            <a:schemeClr val="accent1"/>
          </a:solidFill>
          <a:ln w="41275" cap="flat" cmpd="thinThick" algn="ctr">
            <a:solidFill>
              <a:schemeClr val="tx1"/>
            </a:solidFill>
            <a:prstDash val="solid"/>
            <a:round/>
            <a:headEnd type="none" w="med" len="med"/>
            <a:tailEnd type="none" w="med" len="med"/>
          </a:ln>
        </p:spPr>
      </p:cxnSp>
      <p:grpSp>
        <p:nvGrpSpPr>
          <p:cNvPr id="28" name="Group 27"/>
          <p:cNvGrpSpPr>
            <a:grpSpLocks noChangeAspect="1"/>
          </p:cNvGrpSpPr>
          <p:nvPr/>
        </p:nvGrpSpPr>
        <p:grpSpPr>
          <a:xfrm>
            <a:off x="6257535" y="1975277"/>
            <a:ext cx="5638748" cy="3272817"/>
            <a:chOff x="1482146" y="1522952"/>
            <a:chExt cx="8987484" cy="5216475"/>
          </a:xfrm>
        </p:grpSpPr>
        <p:pic>
          <p:nvPicPr>
            <p:cNvPr id="29" name="图片 25" descr="C:\Users\sin\AppData\Local\Temp\WeChat Files\9863ed71f44669103dd8bb54a069b20.png"/>
            <p:cNvPicPr>
              <a:picLocks noChangeAspect="1"/>
            </p:cNvPicPr>
            <p:nvPr/>
          </p:nvPicPr>
          <p:blipFill rotWithShape="1">
            <a:blip r:embed="rId6" cstate="print">
              <a:extLst>
                <a:ext uri="{28A0092B-C50C-407E-A947-70E740481C1C}">
                  <a14:useLocalDpi xmlns:a14="http://schemas.microsoft.com/office/drawing/2010/main" val="0"/>
                </a:ext>
              </a:extLst>
            </a:blip>
            <a:srcRect l="4912" t="5960" r="20250" b="7274"/>
            <a:stretch>
              <a:fillRect/>
            </a:stretch>
          </p:blipFill>
          <p:spPr bwMode="auto">
            <a:xfrm>
              <a:off x="4413399" y="1661745"/>
              <a:ext cx="3331829" cy="3184137"/>
            </a:xfrm>
            <a:prstGeom prst="rect">
              <a:avLst/>
            </a:prstGeom>
            <a:noFill/>
            <a:ln>
              <a:noFill/>
            </a:ln>
          </p:spPr>
        </p:pic>
        <p:pic>
          <p:nvPicPr>
            <p:cNvPr id="30" name="图片 26"/>
            <p:cNvPicPr>
              <a:picLocks noChangeAspect="1"/>
            </p:cNvPicPr>
            <p:nvPr/>
          </p:nvPicPr>
          <p:blipFill>
            <a:blip r:embed="rId7"/>
            <a:stretch>
              <a:fillRect/>
            </a:stretch>
          </p:blipFill>
          <p:spPr>
            <a:xfrm>
              <a:off x="1818775" y="4066719"/>
              <a:ext cx="2786813" cy="2284583"/>
            </a:xfrm>
            <a:prstGeom prst="rect">
              <a:avLst/>
            </a:prstGeom>
          </p:spPr>
        </p:pic>
        <p:sp>
          <p:nvSpPr>
            <p:cNvPr id="31" name="矩形 27"/>
            <p:cNvSpPr/>
            <p:nvPr/>
          </p:nvSpPr>
          <p:spPr>
            <a:xfrm>
              <a:off x="1482146" y="6322384"/>
              <a:ext cx="2926254" cy="417043"/>
            </a:xfrm>
            <a:prstGeom prst="rect">
              <a:avLst/>
            </a:prstGeom>
          </p:spPr>
          <p:txBody>
            <a:bodyPr wrap="none">
              <a:spAutoFit/>
            </a:bodyPr>
            <a:lstStyle/>
            <a:p>
              <a:pPr defTabSz="457200" eaLnBrk="1" fontAlgn="auto" hangingPunct="1">
                <a:spcBef>
                  <a:spcPts val="0"/>
                </a:spcBef>
                <a:spcAft>
                  <a:spcPts val="0"/>
                </a:spcAft>
                <a:defRPr/>
              </a:pPr>
              <a:r>
                <a:rPr lang="zh-CN" altLang="en-US" sz="1400" b="1" dirty="0">
                  <a:solidFill>
                    <a:prstClr val="black"/>
                  </a:solidFill>
                  <a:latin typeface="微软雅黑" panose="020B0503020204020204" pitchFamily="34" charset="-122"/>
                  <a:ea typeface="微软雅黑" panose="020B0503020204020204" pitchFamily="34" charset="-122"/>
                </a:rPr>
                <a:t>圆偏振自旋交换激光系统</a:t>
              </a:r>
            </a:p>
          </p:txBody>
        </p:sp>
        <p:cxnSp>
          <p:nvCxnSpPr>
            <p:cNvPr id="32" name="直接箭头连接符 28"/>
            <p:cNvCxnSpPr/>
            <p:nvPr/>
          </p:nvCxnSpPr>
          <p:spPr>
            <a:xfrm flipH="1">
              <a:off x="4539556" y="3631703"/>
              <a:ext cx="741990" cy="76511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3" name="图片 29" descr="图表, 表面图&#10;&#10;已生成极高可信度的说明"/>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1606056"/>
              <a:ext cx="3331829" cy="1934967"/>
            </a:xfrm>
            <a:prstGeom prst="rect">
              <a:avLst/>
            </a:prstGeom>
          </p:spPr>
        </p:pic>
        <p:sp>
          <p:nvSpPr>
            <p:cNvPr id="34" name="文本框 30"/>
            <p:cNvSpPr txBox="1"/>
            <p:nvPr/>
          </p:nvSpPr>
          <p:spPr>
            <a:xfrm>
              <a:off x="1915808" y="3514561"/>
              <a:ext cx="2358015" cy="466355"/>
            </a:xfrm>
            <a:prstGeom prst="rect">
              <a:avLst/>
            </a:prstGeom>
            <a:noFill/>
          </p:spPr>
          <p:txBody>
            <a:bodyPr wrap="square" rtlCol="0">
              <a:spAutoFit/>
            </a:bodyPr>
            <a:lstStyle/>
            <a:p>
              <a:pPr algn="ctr" defTabSz="457200" eaLnBrk="1" hangingPunct="1">
                <a:defRPr/>
              </a:pPr>
              <a:r>
                <a:rPr lang="zh-CN" altLang="en-US" sz="1400" b="1" dirty="0">
                  <a:solidFill>
                    <a:prstClr val="black"/>
                  </a:solidFill>
                  <a:latin typeface="微软雅黑" panose="020B0503020204020204" pitchFamily="34" charset="-122"/>
                  <a:ea typeface="微软雅黑" panose="020B0503020204020204" pitchFamily="34" charset="-122"/>
                </a:rPr>
                <a:t>高均匀磁场系统</a:t>
              </a:r>
            </a:p>
          </p:txBody>
        </p:sp>
        <p:cxnSp>
          <p:nvCxnSpPr>
            <p:cNvPr id="35" name="直接箭头连接符 31"/>
            <p:cNvCxnSpPr/>
            <p:nvPr/>
          </p:nvCxnSpPr>
          <p:spPr>
            <a:xfrm flipH="1" flipV="1">
              <a:off x="4539557" y="2264169"/>
              <a:ext cx="1428307" cy="78437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6" name="图片 32"/>
            <p:cNvPicPr>
              <a:picLocks noChangeAspect="1"/>
            </p:cNvPicPr>
            <p:nvPr/>
          </p:nvPicPr>
          <p:blipFill>
            <a:blip r:embed="rId9"/>
            <a:stretch>
              <a:fillRect/>
            </a:stretch>
          </p:blipFill>
          <p:spPr>
            <a:xfrm>
              <a:off x="4763397" y="4882918"/>
              <a:ext cx="2957244" cy="1439466"/>
            </a:xfrm>
            <a:prstGeom prst="rect">
              <a:avLst/>
            </a:prstGeom>
          </p:spPr>
        </p:pic>
        <p:sp>
          <p:nvSpPr>
            <p:cNvPr id="37" name="矩形 33"/>
            <p:cNvSpPr/>
            <p:nvPr/>
          </p:nvSpPr>
          <p:spPr>
            <a:xfrm>
              <a:off x="5128911" y="6322384"/>
              <a:ext cx="2196428" cy="417043"/>
            </a:xfrm>
            <a:prstGeom prst="rect">
              <a:avLst/>
            </a:prstGeom>
          </p:spPr>
          <p:txBody>
            <a:bodyPr wrap="none">
              <a:spAutoFit/>
            </a:bodyPr>
            <a:lstStyle/>
            <a:p>
              <a:pPr defTabSz="457200" eaLnBrk="1" fontAlgn="auto" hangingPunct="1">
                <a:spcBef>
                  <a:spcPts val="0"/>
                </a:spcBef>
                <a:spcAft>
                  <a:spcPts val="0"/>
                </a:spcAft>
                <a:defRPr/>
              </a:pPr>
              <a:r>
                <a:rPr lang="zh-CN" altLang="en-US" sz="1400" b="1" dirty="0">
                  <a:solidFill>
                    <a:prstClr val="black"/>
                  </a:solidFill>
                  <a:latin typeface="微软雅黑" panose="020B0503020204020204" pitchFamily="34" charset="-122"/>
                  <a:ea typeface="微软雅黑" panose="020B0503020204020204" pitchFamily="34" charset="-122"/>
                </a:rPr>
                <a:t>精确温度控制系统</a:t>
              </a:r>
            </a:p>
          </p:txBody>
        </p:sp>
        <p:cxnSp>
          <p:nvCxnSpPr>
            <p:cNvPr id="48" name="直接箭头连接符 34"/>
            <p:cNvCxnSpPr/>
            <p:nvPr/>
          </p:nvCxnSpPr>
          <p:spPr>
            <a:xfrm>
              <a:off x="6756661" y="3471361"/>
              <a:ext cx="0" cy="130334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9" name="图片 35"/>
            <p:cNvPicPr>
              <a:picLocks noChangeAspect="1"/>
            </p:cNvPicPr>
            <p:nvPr/>
          </p:nvPicPr>
          <p:blipFill>
            <a:blip r:embed="rId10"/>
            <a:stretch>
              <a:fillRect/>
            </a:stretch>
          </p:blipFill>
          <p:spPr>
            <a:xfrm>
              <a:off x="7884802" y="1522952"/>
              <a:ext cx="2584828" cy="2149936"/>
            </a:xfrm>
            <a:prstGeom prst="rect">
              <a:avLst/>
            </a:prstGeom>
          </p:spPr>
        </p:pic>
        <p:cxnSp>
          <p:nvCxnSpPr>
            <p:cNvPr id="50" name="直接箭头连接符 36"/>
            <p:cNvCxnSpPr/>
            <p:nvPr/>
          </p:nvCxnSpPr>
          <p:spPr>
            <a:xfrm flipV="1">
              <a:off x="7028411" y="2528352"/>
              <a:ext cx="716817" cy="55829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1" name="对象 37"/>
            <p:cNvGraphicFramePr>
              <a:graphicFrameLocks noChangeAspect="1"/>
            </p:cNvGraphicFramePr>
            <p:nvPr/>
          </p:nvGraphicFramePr>
          <p:xfrm>
            <a:off x="7878451" y="5001143"/>
            <a:ext cx="2459196" cy="1261430"/>
          </p:xfrm>
          <a:graphic>
            <a:graphicData uri="http://schemas.openxmlformats.org/presentationml/2006/ole">
              <mc:AlternateContent xmlns:mc="http://schemas.openxmlformats.org/markup-compatibility/2006">
                <mc:Choice xmlns:v="urn:schemas-microsoft-com:vml" Requires="v">
                  <p:oleObj spid="_x0000_s2069" r:id="rId11" imgW="9626600" imgH="4953000" progId="Visio.Drawing.15">
                    <p:embed/>
                  </p:oleObj>
                </mc:Choice>
                <mc:Fallback>
                  <p:oleObj r:id="rId11" imgW="9626600" imgH="4953000" progId="Visio.Drawing.15">
                    <p:embed/>
                    <p:pic>
                      <p:nvPicPr>
                        <p:cNvPr id="0" name="对象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78451" y="5001143"/>
                          <a:ext cx="2459196" cy="1261430"/>
                        </a:xfrm>
                        <a:prstGeom prst="rect">
                          <a:avLst/>
                        </a:prstGeom>
                        <a:noFill/>
                      </p:spPr>
                    </p:pic>
                  </p:oleObj>
                </mc:Fallback>
              </mc:AlternateContent>
            </a:graphicData>
          </a:graphic>
        </p:graphicFrame>
        <p:cxnSp>
          <p:nvCxnSpPr>
            <p:cNvPr id="52" name="直接箭头连接符 38"/>
            <p:cNvCxnSpPr/>
            <p:nvPr/>
          </p:nvCxnSpPr>
          <p:spPr>
            <a:xfrm>
              <a:off x="7325362" y="3993117"/>
              <a:ext cx="1332133" cy="84707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3" name="矩形 39"/>
            <p:cNvSpPr/>
            <p:nvPr/>
          </p:nvSpPr>
          <p:spPr>
            <a:xfrm>
              <a:off x="8001711" y="3623639"/>
              <a:ext cx="2196428" cy="417043"/>
            </a:xfrm>
            <a:prstGeom prst="rect">
              <a:avLst/>
            </a:prstGeom>
          </p:spPr>
          <p:txBody>
            <a:bodyPr wrap="none">
              <a:spAutoFit/>
            </a:bodyPr>
            <a:lstStyle/>
            <a:p>
              <a:pPr defTabSz="457200" eaLnBrk="1" fontAlgn="auto" hangingPunct="1">
                <a:spcBef>
                  <a:spcPts val="0"/>
                </a:spcBef>
                <a:spcAft>
                  <a:spcPts val="0"/>
                </a:spcAft>
                <a:defRPr/>
              </a:pPr>
              <a:r>
                <a:rPr lang="zh-CN" altLang="en-US" sz="1400" b="1" dirty="0">
                  <a:solidFill>
                    <a:prstClr val="black"/>
                  </a:solidFill>
                  <a:latin typeface="微软雅黑" panose="020B0503020204020204" pitchFamily="34" charset="-122"/>
                  <a:ea typeface="微软雅黑" panose="020B0503020204020204" pitchFamily="34" charset="-122"/>
                </a:rPr>
                <a:t>核磁共振测量系统</a:t>
              </a:r>
            </a:p>
          </p:txBody>
        </p:sp>
        <p:sp>
          <p:nvSpPr>
            <p:cNvPr id="54" name="矩形 40"/>
            <p:cNvSpPr/>
            <p:nvPr/>
          </p:nvSpPr>
          <p:spPr>
            <a:xfrm>
              <a:off x="8094305" y="6322384"/>
              <a:ext cx="2196428" cy="417043"/>
            </a:xfrm>
            <a:prstGeom prst="rect">
              <a:avLst/>
            </a:prstGeom>
          </p:spPr>
          <p:txBody>
            <a:bodyPr wrap="none">
              <a:spAutoFit/>
            </a:bodyPr>
            <a:lstStyle/>
            <a:p>
              <a:pPr lvl="0">
                <a:defRPr/>
              </a:pPr>
              <a:r>
                <a:rPr lang="zh-CN" altLang="en-US" sz="1400" b="1" dirty="0">
                  <a:solidFill>
                    <a:prstClr val="black"/>
                  </a:solidFill>
                  <a:latin typeface="微软雅黑" panose="020B0503020204020204" pitchFamily="34" charset="-122"/>
                  <a:ea typeface="微软雅黑" panose="020B0503020204020204" pitchFamily="34" charset="-122"/>
                </a:rPr>
                <a:t>安全运行连锁系统</a:t>
              </a:r>
            </a:p>
          </p:txBody>
        </p:sp>
      </p:grpSp>
      <p:sp>
        <p:nvSpPr>
          <p:cNvPr id="38" name="TextBox 11"/>
          <p:cNvSpPr txBox="1"/>
          <p:nvPr/>
        </p:nvSpPr>
        <p:spPr>
          <a:xfrm>
            <a:off x="3412158" y="5470904"/>
            <a:ext cx="5008922" cy="369332"/>
          </a:xfrm>
          <a:prstGeom prst="rect">
            <a:avLst/>
          </a:prstGeom>
          <a:noFill/>
          <a:ln w="19050">
            <a:noFill/>
          </a:ln>
          <a:effectLst/>
        </p:spPr>
        <p:txBody>
          <a:bodyPr wrap="square" rtlCol="0">
            <a:spAutoFit/>
          </a:bodyPr>
          <a:lstStyle/>
          <a:p>
            <a:pPr algn="ctr"/>
            <a:r>
              <a:rPr lang="zh-CN" altLang="en-US" u="sng" dirty="0">
                <a:latin typeface="微软雅黑" panose="020B0503020204020204" pitchFamily="34" charset="-122"/>
                <a:ea typeface="微软雅黑" panose="020B0503020204020204" pitchFamily="34" charset="-122"/>
                <a:cs typeface="Times New Roman" panose="02020603050405020304" pitchFamily="18" charset="0"/>
              </a:rPr>
              <a:t>设备运行关键指标</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极化氦三设备的技术迭代</a:t>
            </a:r>
          </a:p>
        </p:txBody>
      </p:sp>
      <p:sp>
        <p:nvSpPr>
          <p:cNvPr id="12" name="文本框 7"/>
          <p:cNvSpPr txBox="1"/>
          <p:nvPr/>
        </p:nvSpPr>
        <p:spPr>
          <a:xfrm>
            <a:off x="-6111" y="997361"/>
            <a:ext cx="11734305" cy="499624"/>
          </a:xfrm>
          <a:prstGeom prst="rect">
            <a:avLst/>
          </a:prstGeom>
          <a:noFill/>
        </p:spPr>
        <p:txBody>
          <a:bodyPr wrap="square" rtlCol="0">
            <a:spAutoFit/>
          </a:bodyPr>
          <a:lstStyle/>
          <a:p>
            <a:pPr marL="285750" indent="-285750" algn="just" eaLnBrk="0" fontAlgn="base" hangingPunct="0">
              <a:lnSpc>
                <a:spcPct val="150000"/>
              </a:lnSpc>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持续提升自主建造的极化氦三系统性能与应用范围</a:t>
            </a:r>
            <a:endPar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3" name="图片 10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741" y="4156490"/>
            <a:ext cx="1654948" cy="2207462"/>
          </a:xfrm>
          <a:prstGeom prst="rect">
            <a:avLst/>
          </a:prstGeom>
        </p:spPr>
      </p:pic>
      <p:pic>
        <p:nvPicPr>
          <p:cNvPr id="14" name="图片 1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741" y="1577806"/>
            <a:ext cx="1663287" cy="2218585"/>
          </a:xfrm>
          <a:prstGeom prst="rect">
            <a:avLst/>
          </a:prstGeom>
        </p:spPr>
      </p:pic>
      <p:sp>
        <p:nvSpPr>
          <p:cNvPr id="15" name="箭头: 右 108"/>
          <p:cNvSpPr/>
          <p:nvPr/>
        </p:nvSpPr>
        <p:spPr>
          <a:xfrm>
            <a:off x="2197428" y="2372147"/>
            <a:ext cx="506046" cy="581817"/>
          </a:xfrm>
          <a:prstGeom prst="rightArrow">
            <a:avLst/>
          </a:prstGeom>
          <a:solidFill>
            <a:schemeClr val="accent1"/>
          </a:solidFill>
          <a:ln w="22225">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effectLst>
            <a:outerShdw blurRad="50800" dist="12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文本框 110"/>
          <p:cNvSpPr txBox="1"/>
          <p:nvPr/>
        </p:nvSpPr>
        <p:spPr>
          <a:xfrm>
            <a:off x="201808" y="3747330"/>
            <a:ext cx="1933513" cy="421847"/>
          </a:xfrm>
          <a:prstGeom prst="rect">
            <a:avLst/>
          </a:prstGeom>
          <a:noFill/>
        </p:spPr>
        <p:txBody>
          <a:bodyPr wrap="square">
            <a:spAutoFit/>
          </a:bodyPr>
          <a:lstStyle/>
          <a:p>
            <a:pPr algn="ctr">
              <a:lnSpc>
                <a:spcPct val="130000"/>
              </a:lnSpc>
            </a:pPr>
            <a:r>
              <a:rPr lang="en-US" altLang="zh-CN" b="1" dirty="0">
                <a:ln w="0"/>
                <a:latin typeface="微软雅黑" panose="020B0503020204020204" pitchFamily="34" charset="-122"/>
                <a:ea typeface="微软雅黑" panose="020B0503020204020204" pitchFamily="34" charset="-122"/>
                <a:cs typeface="Times New Roman" panose="02020603050405020304" pitchFamily="18" charset="0"/>
              </a:rPr>
              <a:t>in-situ 1</a:t>
            </a:r>
            <a:endParaRPr lang="zh-CN" altLang="en-US" b="1" dirty="0">
              <a:ln w="0"/>
              <a:latin typeface="微软雅黑" panose="020B0503020204020204" pitchFamily="34" charset="-122"/>
              <a:ea typeface="微软雅黑" panose="020B0503020204020204" pitchFamily="34" charset="-122"/>
            </a:endParaRPr>
          </a:p>
        </p:txBody>
      </p:sp>
      <p:sp>
        <p:nvSpPr>
          <p:cNvPr id="17" name="文本框 111"/>
          <p:cNvSpPr txBox="1"/>
          <p:nvPr/>
        </p:nvSpPr>
        <p:spPr>
          <a:xfrm>
            <a:off x="2858301" y="3730743"/>
            <a:ext cx="1933513" cy="421847"/>
          </a:xfrm>
          <a:prstGeom prst="rect">
            <a:avLst/>
          </a:prstGeom>
          <a:noFill/>
        </p:spPr>
        <p:txBody>
          <a:bodyPr wrap="square">
            <a:spAutoFit/>
          </a:bodyPr>
          <a:lstStyle/>
          <a:p>
            <a:pPr algn="ctr">
              <a:lnSpc>
                <a:spcPct val="130000"/>
              </a:lnSpc>
            </a:pPr>
            <a:r>
              <a:rPr lang="en-US" altLang="zh-CN" b="1" dirty="0">
                <a:ln w="0"/>
                <a:latin typeface="微软雅黑" panose="020B0503020204020204" pitchFamily="34" charset="-122"/>
                <a:ea typeface="微软雅黑" panose="020B0503020204020204" pitchFamily="34" charset="-122"/>
                <a:cs typeface="Times New Roman" panose="02020603050405020304" pitchFamily="18" charset="0"/>
              </a:rPr>
              <a:t>in-situ 2</a:t>
            </a:r>
            <a:endParaRPr lang="zh-CN" altLang="en-US" b="1" dirty="0">
              <a:ln w="0"/>
              <a:latin typeface="微软雅黑" panose="020B0503020204020204" pitchFamily="34" charset="-122"/>
              <a:ea typeface="微软雅黑" panose="020B0503020204020204" pitchFamily="34" charset="-122"/>
            </a:endParaRPr>
          </a:p>
        </p:txBody>
      </p:sp>
      <p:pic>
        <p:nvPicPr>
          <p:cNvPr id="18" name="图片 113"/>
          <p:cNvPicPr>
            <a:picLocks noChangeAspect="1"/>
          </p:cNvPicPr>
          <p:nvPr/>
        </p:nvPicPr>
        <p:blipFill>
          <a:blip r:embed="rId5"/>
          <a:stretch>
            <a:fillRect/>
          </a:stretch>
        </p:blipFill>
        <p:spPr>
          <a:xfrm>
            <a:off x="5547433" y="1561219"/>
            <a:ext cx="1454023" cy="2235173"/>
          </a:xfrm>
          <a:prstGeom prst="rect">
            <a:avLst/>
          </a:prstGeom>
          <a:ln>
            <a:noFill/>
          </a:ln>
          <a:effectLst>
            <a:outerShdw blurRad="292100" dist="139700" dir="2700000" algn="tl" rotWithShape="0">
              <a:srgbClr val="333333">
                <a:alpha val="65000"/>
              </a:srgbClr>
            </a:outerShdw>
          </a:effectLst>
        </p:spPr>
      </p:pic>
      <p:pic>
        <p:nvPicPr>
          <p:cNvPr id="19" name="内容占位符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7267" y="4426347"/>
            <a:ext cx="2276925" cy="1707694"/>
          </a:xfrm>
          <a:prstGeom prst="rect">
            <a:avLst/>
          </a:prstGeom>
        </p:spPr>
      </p:pic>
      <p:pic>
        <p:nvPicPr>
          <p:cNvPr id="20" name="图片 115"/>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rot="5400000">
            <a:off x="2775551" y="1899255"/>
            <a:ext cx="2235171" cy="1559100"/>
          </a:xfrm>
          <a:prstGeom prst="rect">
            <a:avLst/>
          </a:prstGeom>
        </p:spPr>
      </p:pic>
      <p:sp>
        <p:nvSpPr>
          <p:cNvPr id="21" name="箭头: 右 37"/>
          <p:cNvSpPr/>
          <p:nvPr/>
        </p:nvSpPr>
        <p:spPr>
          <a:xfrm>
            <a:off x="4951783" y="2387897"/>
            <a:ext cx="506046" cy="581817"/>
          </a:xfrm>
          <a:prstGeom prst="rightArrow">
            <a:avLst/>
          </a:prstGeom>
          <a:solidFill>
            <a:schemeClr val="accent1"/>
          </a:solidFill>
          <a:ln w="22225">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effectLst>
            <a:outerShdw blurRad="50800" dist="12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箭头: 右 37"/>
          <p:cNvSpPr/>
          <p:nvPr/>
        </p:nvSpPr>
        <p:spPr>
          <a:xfrm>
            <a:off x="2196278" y="5064305"/>
            <a:ext cx="506046" cy="581817"/>
          </a:xfrm>
          <a:prstGeom prst="rightArrow">
            <a:avLst/>
          </a:prstGeom>
          <a:solidFill>
            <a:schemeClr val="accent1"/>
          </a:solidFill>
          <a:ln w="22225">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effectLst>
            <a:outerShdw blurRad="50800" dist="12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3" name="箭头: 右 37"/>
          <p:cNvSpPr/>
          <p:nvPr/>
        </p:nvSpPr>
        <p:spPr>
          <a:xfrm>
            <a:off x="5076047" y="5064302"/>
            <a:ext cx="506046" cy="581817"/>
          </a:xfrm>
          <a:prstGeom prst="rightArrow">
            <a:avLst/>
          </a:prstGeom>
          <a:solidFill>
            <a:schemeClr val="accent1"/>
          </a:solidFill>
          <a:ln w="22225">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effectLst>
            <a:outerShdw blurRad="50800" dist="12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pic>
        <p:nvPicPr>
          <p:cNvPr id="24" name="图片 120"/>
          <p:cNvPicPr>
            <a:picLocks noChangeAspect="1"/>
          </p:cNvPicPr>
          <p:nvPr/>
        </p:nvPicPr>
        <p:blipFill>
          <a:blip r:embed="rId8">
            <a:extLst>
              <a:ext uri="{BEBA8EAE-BF5A-486C-A8C5-ECC9F3942E4B}">
                <a14:imgProps xmlns:a14="http://schemas.microsoft.com/office/drawing/2010/main">
                  <a14:imgLayer r:embed="rId9">
                    <a14:imgEffect>
                      <a14:backgroundRemoval t="3954" b="95371" l="8291" r="95292">
                        <a14:foregroundMark x1="14330" y1="19094" x2="77687" y2="11668"/>
                        <a14:foregroundMark x1="90174" y1="28255" x2="90788" y2="19383"/>
                        <a14:foregroundMark x1="43501" y1="67792" x2="36438" y2="65574"/>
                        <a14:foregroundMark x1="59775" y1="67310" x2="78199" y2="65381"/>
                        <a14:foregroundMark x1="60082" y1="48795" x2="83930" y2="45709"/>
                        <a14:foregroundMark x1="90276" y1="19383" x2="90481" y2="28255"/>
                        <a14:foregroundMark x1="90379" y1="18419" x2="90481" y2="29797"/>
                        <a14:backgroundMark x1="90788" y1="19190" x2="90583" y2="22662"/>
                      </a14:backgroundRemoval>
                    </a14:imgEffect>
                  </a14:imgLayer>
                </a14:imgProps>
              </a:ext>
            </a:extLst>
          </a:blip>
          <a:stretch>
            <a:fillRect/>
          </a:stretch>
        </p:blipFill>
        <p:spPr>
          <a:xfrm>
            <a:off x="5434305" y="4112855"/>
            <a:ext cx="2082121" cy="2209989"/>
          </a:xfrm>
          <a:prstGeom prst="rect">
            <a:avLst/>
          </a:prstGeom>
          <a:effectLst>
            <a:outerShdw blurRad="177800" dist="127000" dir="2820000" algn="tl" rotWithShape="0">
              <a:prstClr val="black">
                <a:alpha val="40000"/>
              </a:prstClr>
            </a:outerShdw>
          </a:effectLst>
        </p:spPr>
      </p:pic>
      <p:sp>
        <p:nvSpPr>
          <p:cNvPr id="25" name="文本框 122"/>
          <p:cNvSpPr txBox="1"/>
          <p:nvPr/>
        </p:nvSpPr>
        <p:spPr>
          <a:xfrm>
            <a:off x="5366591" y="3747330"/>
            <a:ext cx="1933513" cy="421847"/>
          </a:xfrm>
          <a:prstGeom prst="rect">
            <a:avLst/>
          </a:prstGeom>
          <a:noFill/>
        </p:spPr>
        <p:txBody>
          <a:bodyPr wrap="square">
            <a:spAutoFit/>
          </a:bodyPr>
          <a:lstStyle/>
          <a:p>
            <a:pPr algn="ctr">
              <a:lnSpc>
                <a:spcPct val="130000"/>
              </a:lnSpc>
            </a:pPr>
            <a:r>
              <a:rPr lang="en-US" altLang="zh-CN" b="1" dirty="0">
                <a:ln w="0"/>
                <a:latin typeface="微软雅黑" panose="020B0503020204020204" pitchFamily="34" charset="-122"/>
                <a:ea typeface="微软雅黑" panose="020B0503020204020204" pitchFamily="34" charset="-122"/>
                <a:cs typeface="Times New Roman" panose="02020603050405020304" pitchFamily="18" charset="0"/>
              </a:rPr>
              <a:t>in-situ 3</a:t>
            </a:r>
            <a:endParaRPr lang="zh-CN" altLang="en-US" b="1" dirty="0">
              <a:ln w="0"/>
              <a:latin typeface="微软雅黑" panose="020B0503020204020204" pitchFamily="34" charset="-122"/>
              <a:ea typeface="微软雅黑" panose="020B0503020204020204" pitchFamily="34" charset="-122"/>
            </a:endParaRPr>
          </a:p>
        </p:txBody>
      </p:sp>
      <p:sp>
        <p:nvSpPr>
          <p:cNvPr id="26" name="文本框 123"/>
          <p:cNvSpPr txBox="1"/>
          <p:nvPr/>
        </p:nvSpPr>
        <p:spPr>
          <a:xfrm>
            <a:off x="7497560" y="1702755"/>
            <a:ext cx="4463966" cy="777457"/>
          </a:xfrm>
          <a:prstGeom prst="rect">
            <a:avLst/>
          </a:prstGeom>
          <a:noFill/>
        </p:spPr>
        <p:txBody>
          <a:bodyPr wrap="square" rtlCol="0">
            <a:spAutoFit/>
          </a:bodyPr>
          <a:lstStyle/>
          <a:p>
            <a:pPr marL="285750" indent="-285750">
              <a:lnSpc>
                <a:spcPct val="130000"/>
              </a:lnSpc>
              <a:buFont typeface="Wingdings" panose="05000000000000000000" pitchFamily="2" charset="2"/>
              <a:buChar char="q"/>
            </a:pPr>
            <a:r>
              <a:rPr lang="zh-CN" altLang="en-US" b="1" u="sng" dirty="0">
                <a:latin typeface="微软雅黑" panose="020B0503020204020204" pitchFamily="34" charset="-122"/>
                <a:ea typeface="微软雅黑" panose="020B0503020204020204" pitchFamily="34" charset="-122"/>
              </a:rPr>
              <a:t>在线极化氦三成为我国中子源自主具有且广泛使用的极化技术</a:t>
            </a:r>
          </a:p>
        </p:txBody>
      </p:sp>
      <p:sp>
        <p:nvSpPr>
          <p:cNvPr id="27" name="文本框 124"/>
          <p:cNvSpPr txBox="1"/>
          <p:nvPr/>
        </p:nvSpPr>
        <p:spPr>
          <a:xfrm>
            <a:off x="7575023" y="4199636"/>
            <a:ext cx="4386503" cy="777457"/>
          </a:xfrm>
          <a:prstGeom prst="rect">
            <a:avLst/>
          </a:prstGeom>
          <a:noFill/>
        </p:spPr>
        <p:txBody>
          <a:bodyPr wrap="square" rtlCol="0">
            <a:spAutoFit/>
          </a:bodyPr>
          <a:lstStyle/>
          <a:p>
            <a:pPr marL="285750" indent="-285750">
              <a:lnSpc>
                <a:spcPct val="130000"/>
              </a:lnSpc>
              <a:buFont typeface="Wingdings" panose="05000000000000000000" pitchFamily="2" charset="2"/>
              <a:buChar char="q"/>
            </a:pPr>
            <a:r>
              <a:rPr lang="zh-CN" altLang="en-US" b="1" dirty="0">
                <a:latin typeface="微软雅黑" panose="020B0503020204020204" pitchFamily="34" charset="-122"/>
                <a:ea typeface="微软雅黑" panose="020B0503020204020204" pitchFamily="34" charset="-122"/>
              </a:rPr>
              <a:t>离线极化氦三系统作为轻便选择，具有更长的寿命，支持更多的用户应用</a:t>
            </a:r>
            <a:endParaRPr lang="en-US" altLang="zh-CN" b="1" dirty="0">
              <a:latin typeface="微软雅黑" panose="020B0503020204020204" pitchFamily="34" charset="-122"/>
              <a:ea typeface="微软雅黑" panose="020B0503020204020204" pitchFamily="34" charset="-122"/>
            </a:endParaRPr>
          </a:p>
        </p:txBody>
      </p:sp>
      <p:sp>
        <p:nvSpPr>
          <p:cNvPr id="28" name="矩形 125"/>
          <p:cNvSpPr/>
          <p:nvPr/>
        </p:nvSpPr>
        <p:spPr>
          <a:xfrm>
            <a:off x="7298410" y="2475151"/>
            <a:ext cx="4463966" cy="1021433"/>
          </a:xfrm>
          <a:prstGeom prst="rect">
            <a:avLst/>
          </a:prstGeom>
        </p:spPr>
        <p:txBody>
          <a:bodyPr wrap="square">
            <a:spAutoFit/>
          </a:bodyPr>
          <a:lstStyle/>
          <a:p>
            <a:pPr marL="689610" lvl="1" indent="-342900">
              <a:lnSpc>
                <a:spcPct val="130000"/>
              </a:lnSpc>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更高的</a:t>
            </a:r>
            <a:r>
              <a:rPr lang="en-US" altLang="zh-CN" sz="1600" baseline="30000" dirty="0">
                <a:latin typeface="微软雅黑" panose="020B0503020204020204" pitchFamily="34" charset="-122"/>
                <a:ea typeface="微软雅黑" panose="020B0503020204020204" pitchFamily="34" charset="-122"/>
              </a:rPr>
              <a:t>3</a:t>
            </a:r>
            <a:r>
              <a:rPr lang="en-US" altLang="zh-CN" sz="1600" dirty="0">
                <a:latin typeface="微软雅黑" panose="020B0503020204020204" pitchFamily="34" charset="-122"/>
                <a:ea typeface="微软雅黑" panose="020B0503020204020204" pitchFamily="34" charset="-122"/>
              </a:rPr>
              <a:t>He</a:t>
            </a:r>
            <a:r>
              <a:rPr lang="zh-CN" altLang="en-US" sz="1600" dirty="0">
                <a:latin typeface="微软雅黑" panose="020B0503020204020204" pitchFamily="34" charset="-122"/>
                <a:ea typeface="微软雅黑" panose="020B0503020204020204" pitchFamily="34" charset="-122"/>
              </a:rPr>
              <a:t>气体极化率 </a:t>
            </a:r>
            <a:r>
              <a:rPr lang="en-US" altLang="zh-CN" sz="1600" dirty="0">
                <a:latin typeface="微软雅黑" panose="020B0503020204020204" pitchFamily="34" charset="-122"/>
                <a:ea typeface="微软雅黑" panose="020B0503020204020204" pitchFamily="34" charset="-122"/>
              </a:rPr>
              <a:t>(65% - 75%) </a:t>
            </a:r>
            <a:endParaRPr lang="en-US" altLang="zh-CN" sz="1600" dirty="0">
              <a:solidFill>
                <a:schemeClr val="accent2"/>
              </a:solidFill>
              <a:latin typeface="微软雅黑" panose="020B0503020204020204" pitchFamily="34" charset="-122"/>
              <a:ea typeface="微软雅黑" panose="020B0503020204020204" pitchFamily="34" charset="-122"/>
            </a:endParaRPr>
          </a:p>
          <a:p>
            <a:pPr marL="689610" lvl="1" indent="-342900">
              <a:lnSpc>
                <a:spcPct val="130000"/>
              </a:lnSpc>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更轻便、更易于安装的系统，符合谱仪未来应用需求</a:t>
            </a:r>
            <a:endParaRPr lang="en-US" altLang="zh-CN" sz="1600" dirty="0">
              <a:latin typeface="微软雅黑" panose="020B0503020204020204" pitchFamily="34" charset="-122"/>
              <a:ea typeface="微软雅黑" panose="020B0503020204020204" pitchFamily="34" charset="-122"/>
            </a:endParaRPr>
          </a:p>
        </p:txBody>
      </p:sp>
      <p:sp>
        <p:nvSpPr>
          <p:cNvPr id="29" name="矩形 126"/>
          <p:cNvSpPr/>
          <p:nvPr/>
        </p:nvSpPr>
        <p:spPr>
          <a:xfrm>
            <a:off x="7400914" y="5086850"/>
            <a:ext cx="4463965" cy="1341521"/>
          </a:xfrm>
          <a:prstGeom prst="rect">
            <a:avLst/>
          </a:prstGeom>
        </p:spPr>
        <p:txBody>
          <a:bodyPr wrap="square">
            <a:spAutoFit/>
          </a:bodyPr>
          <a:lstStyle/>
          <a:p>
            <a:pPr marL="689610" lvl="1" indent="-342900">
              <a:lnSpc>
                <a:spcPct val="130000"/>
              </a:lnSpc>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提升氦三极化气体的极化率与寿命</a:t>
            </a:r>
            <a:endParaRPr lang="en-US" altLang="zh-CN" sz="1600" dirty="0">
              <a:latin typeface="微软雅黑" panose="020B0503020204020204" pitchFamily="34" charset="-122"/>
              <a:ea typeface="微软雅黑" panose="020B0503020204020204" pitchFamily="34" charset="-122"/>
            </a:endParaRPr>
          </a:p>
          <a:p>
            <a:pPr marL="689610" lvl="1" indent="-342900">
              <a:lnSpc>
                <a:spcPct val="130000"/>
              </a:lnSpc>
              <a:buFont typeface="Wingdings" panose="05000000000000000000" pitchFamily="2" charset="2"/>
              <a:buChar char="l"/>
            </a:pPr>
            <a:r>
              <a:rPr lang="en-US" altLang="zh-CN" sz="1600" dirty="0">
                <a:latin typeface="微软雅黑" panose="020B0503020204020204" pitchFamily="34" charset="-122"/>
                <a:ea typeface="微软雅黑" panose="020B0503020204020204" pitchFamily="34" charset="-122"/>
              </a:rPr>
              <a:t>(65% - 75%, &gt;200h life time) </a:t>
            </a:r>
            <a:endParaRPr lang="en-US" altLang="zh-CN" sz="1600" dirty="0">
              <a:solidFill>
                <a:schemeClr val="accent2"/>
              </a:solidFill>
              <a:latin typeface="微软雅黑" panose="020B0503020204020204" pitchFamily="34" charset="-122"/>
              <a:ea typeface="微软雅黑" panose="020B0503020204020204" pitchFamily="34" charset="-122"/>
            </a:endParaRPr>
          </a:p>
          <a:p>
            <a:pPr marL="689610" lvl="1" indent="-342900">
              <a:lnSpc>
                <a:spcPct val="130000"/>
              </a:lnSpc>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支持大角度散射与广角几何</a:t>
            </a:r>
            <a:endParaRPr lang="en-US" altLang="zh-CN" sz="1600" dirty="0">
              <a:latin typeface="微软雅黑" panose="020B0503020204020204" pitchFamily="34" charset="-122"/>
              <a:ea typeface="微软雅黑" panose="020B0503020204020204" pitchFamily="34" charset="-122"/>
            </a:endParaRPr>
          </a:p>
          <a:p>
            <a:pPr marL="689610" lvl="1" indent="-342900">
              <a:lnSpc>
                <a:spcPct val="130000"/>
              </a:lnSpc>
              <a:buFont typeface="Wingdings" panose="05000000000000000000" pitchFamily="2" charset="2"/>
              <a:buChar char="l"/>
            </a:pPr>
            <a:r>
              <a:rPr lang="en-US" altLang="zh-CN" sz="1600" dirty="0">
                <a:latin typeface="微软雅黑" panose="020B0503020204020204" pitchFamily="34" charset="-122"/>
                <a:ea typeface="微软雅黑" panose="020B0503020204020204" pitchFamily="34" charset="-122"/>
              </a:rPr>
              <a:t>(wide-angle cell and large cell)</a:t>
            </a:r>
          </a:p>
        </p:txBody>
      </p:sp>
    </p:spTree>
    <p:extLst>
      <p:ext uri="{BB962C8B-B14F-4D97-AF65-F5344CB8AC3E}">
        <p14:creationId xmlns:p14="http://schemas.microsoft.com/office/powerpoint/2010/main" val="2308367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5E9139-A00B-4B2A-98A6-095DC08F1345}" type="slidenum">
              <a:rPr lang="zh-CN" altLang="en-US" smtClean="0"/>
              <a:t>16</a:t>
            </a:fld>
            <a:endParaRPr lang="zh-CN" altLang="en-US" dirty="0"/>
          </a:p>
        </p:txBody>
      </p:sp>
      <p:sp>
        <p:nvSpPr>
          <p:cNvPr id="5" name="文本框 10"/>
          <p:cNvSpPr txBox="1"/>
          <p:nvPr/>
        </p:nvSpPr>
        <p:spPr>
          <a:xfrm>
            <a:off x="50522" y="1109388"/>
            <a:ext cx="11981404" cy="461665"/>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 主要指标达到国际先进水平，发展和应用方向得到国际同行评估和支持</a:t>
            </a:r>
            <a:endParaRPr lang="en-US" sz="2400" b="1" dirty="0">
              <a:latin typeface="微软雅黑" panose="020B0503020204020204" pitchFamily="34" charset="-122"/>
              <a:ea typeface="微软雅黑" panose="020B0503020204020204" pitchFamily="34" charset="-122"/>
            </a:endParaRPr>
          </a:p>
        </p:txBody>
      </p:sp>
      <p:graphicFrame>
        <p:nvGraphicFramePr>
          <p:cNvPr id="6" name="表格 17"/>
          <p:cNvGraphicFramePr>
            <a:graphicFrameLocks noGrp="1"/>
          </p:cNvGraphicFramePr>
          <p:nvPr/>
        </p:nvGraphicFramePr>
        <p:xfrm>
          <a:off x="263352" y="1772816"/>
          <a:ext cx="6360602" cy="3685402"/>
        </p:xfrm>
        <a:graphic>
          <a:graphicData uri="http://schemas.openxmlformats.org/drawingml/2006/table">
            <a:tbl>
              <a:tblPr firstRow="1" bandRow="1">
                <a:tableStyleId>{5C22544A-7EE6-4342-B048-85BDC9FD1C3A}</a:tableStyleId>
              </a:tblPr>
              <a:tblGrid>
                <a:gridCol w="910106">
                  <a:extLst>
                    <a:ext uri="{9D8B030D-6E8A-4147-A177-3AD203B41FA5}">
                      <a16:colId xmlns:a16="http://schemas.microsoft.com/office/drawing/2014/main" val="20000"/>
                    </a:ext>
                  </a:extLst>
                </a:gridCol>
                <a:gridCol w="935684">
                  <a:extLst>
                    <a:ext uri="{9D8B030D-6E8A-4147-A177-3AD203B41FA5}">
                      <a16:colId xmlns:a16="http://schemas.microsoft.com/office/drawing/2014/main" val="20001"/>
                    </a:ext>
                  </a:extLst>
                </a:gridCol>
                <a:gridCol w="788508">
                  <a:extLst>
                    <a:ext uri="{9D8B030D-6E8A-4147-A177-3AD203B41FA5}">
                      <a16:colId xmlns:a16="http://schemas.microsoft.com/office/drawing/2014/main" val="20002"/>
                    </a:ext>
                  </a:extLst>
                </a:gridCol>
                <a:gridCol w="927150">
                  <a:extLst>
                    <a:ext uri="{9D8B030D-6E8A-4147-A177-3AD203B41FA5}">
                      <a16:colId xmlns:a16="http://schemas.microsoft.com/office/drawing/2014/main" val="20003"/>
                    </a:ext>
                  </a:extLst>
                </a:gridCol>
                <a:gridCol w="916538">
                  <a:extLst>
                    <a:ext uri="{9D8B030D-6E8A-4147-A177-3AD203B41FA5}">
                      <a16:colId xmlns:a16="http://schemas.microsoft.com/office/drawing/2014/main" val="20004"/>
                    </a:ext>
                  </a:extLst>
                </a:gridCol>
                <a:gridCol w="916538">
                  <a:extLst>
                    <a:ext uri="{9D8B030D-6E8A-4147-A177-3AD203B41FA5}">
                      <a16:colId xmlns:a16="http://schemas.microsoft.com/office/drawing/2014/main" val="20005"/>
                    </a:ext>
                  </a:extLst>
                </a:gridCol>
                <a:gridCol w="966078">
                  <a:extLst>
                    <a:ext uri="{9D8B030D-6E8A-4147-A177-3AD203B41FA5}">
                      <a16:colId xmlns:a16="http://schemas.microsoft.com/office/drawing/2014/main" val="20006"/>
                    </a:ext>
                  </a:extLst>
                </a:gridCol>
              </a:tblGrid>
              <a:tr h="548707">
                <a:tc>
                  <a:txBody>
                    <a:bodyPr/>
                    <a:lstStyle/>
                    <a:p>
                      <a:pPr algn="ct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中子源</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883"/>
                    </a:solidFill>
                  </a:tcPr>
                </a:tc>
                <a:tc>
                  <a:txBody>
                    <a:bodyPr/>
                    <a:lstStyle/>
                    <a:p>
                      <a:pPr algn="ct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国家</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883"/>
                    </a:solidFill>
                  </a:tcPr>
                </a:tc>
                <a:tc>
                  <a:txBody>
                    <a:bodyPr/>
                    <a:lstStyle/>
                    <a:p>
                      <a:pPr algn="ct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气室制备</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883"/>
                    </a:solidFill>
                  </a:tcPr>
                </a:tc>
                <a:tc>
                  <a:txBody>
                    <a:bodyPr/>
                    <a:lstStyle/>
                    <a:p>
                      <a:pPr algn="ct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充装密封</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883"/>
                    </a:solidFill>
                  </a:tcPr>
                </a:tc>
                <a:tc>
                  <a:txBody>
                    <a:bodyPr/>
                    <a:lstStyle/>
                    <a:p>
                      <a:pPr algn="ct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在线极化</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883"/>
                    </a:solidFill>
                  </a:tcPr>
                </a:tc>
                <a:tc>
                  <a:txBody>
                    <a:bodyPr/>
                    <a:lstStyle/>
                    <a:p>
                      <a:pPr algn="ct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极化率</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883"/>
                    </a:solidFill>
                  </a:tcPr>
                </a:tc>
                <a:tc>
                  <a:txBody>
                    <a:bodyPr/>
                    <a:lstStyle/>
                    <a:p>
                      <a:pPr algn="ct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弛豫时间</a:t>
                      </a:r>
                      <a:endParaRPr lang="en-US" altLang="zh-CN" sz="1600" b="1"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小时）</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3883"/>
                    </a:solidFill>
                  </a:tcPr>
                </a:tc>
                <a:extLst>
                  <a:ext uri="{0D108BD9-81ED-4DB2-BD59-A6C34878D82A}">
                    <a16:rowId xmlns:a16="http://schemas.microsoft.com/office/drawing/2014/main" val="10000"/>
                  </a:ext>
                </a:extLst>
              </a:tr>
              <a:tr h="342943">
                <a:tc>
                  <a:txBody>
                    <a:bodyPr/>
                    <a:lstStyle/>
                    <a:p>
                      <a:pPr algn="ctr"/>
                      <a:r>
                        <a:rPr lang="en-US" altLang="zh-CN" sz="1600" b="0" dirty="0">
                          <a:latin typeface="微软雅黑" panose="020B0503020204020204" pitchFamily="34" charset="-122"/>
                          <a:ea typeface="微软雅黑" panose="020B0503020204020204" pitchFamily="34" charset="-122"/>
                          <a:cs typeface="Times New Roman" panose="02020603050405020304" pitchFamily="18" charset="0"/>
                        </a:rPr>
                        <a:t>CSNS</a:t>
                      </a:r>
                      <a:endParaRPr lang="zh-CN" altLang="en-US" sz="16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中国</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1600" b="0" dirty="0">
                          <a:latin typeface="微软雅黑" panose="020B0503020204020204" pitchFamily="34" charset="-122"/>
                          <a:ea typeface="微软雅黑" panose="020B0503020204020204" pitchFamily="34" charset="-122"/>
                          <a:cs typeface="Times New Roman" panose="02020603050405020304" pitchFamily="18" charset="0"/>
                        </a:rPr>
                        <a:t>77.4%</a:t>
                      </a:r>
                      <a:endParaRPr lang="zh-CN" altLang="en-US" sz="16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1600" b="0" dirty="0">
                          <a:latin typeface="微软雅黑" panose="020B0503020204020204" pitchFamily="34" charset="-122"/>
                          <a:ea typeface="微软雅黑" panose="020B0503020204020204" pitchFamily="34" charset="-122"/>
                          <a:cs typeface="Times New Roman" panose="02020603050405020304" pitchFamily="18" charset="0"/>
                        </a:rPr>
                        <a:t>200</a:t>
                      </a:r>
                      <a:endParaRPr lang="zh-CN" altLang="en-US" sz="16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42943">
                <a:tc>
                  <a:txBody>
                    <a:bodyPr/>
                    <a:lstStyle/>
                    <a:p>
                      <a:pPr algn="ctr"/>
                      <a:r>
                        <a:rPr lang="en-US" altLang="zh-CN" sz="1600" b="0" dirty="0">
                          <a:latin typeface="微软雅黑" panose="020B0503020204020204" pitchFamily="34" charset="-122"/>
                          <a:ea typeface="微软雅黑" panose="020B0503020204020204" pitchFamily="34" charset="-122"/>
                          <a:cs typeface="Times New Roman" panose="02020603050405020304" pitchFamily="18" charset="0"/>
                        </a:rPr>
                        <a:t>SNS</a:t>
                      </a:r>
                      <a:endParaRPr lang="zh-CN" altLang="en-US" sz="16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美国</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i="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75-80%</a:t>
                      </a:r>
                      <a:endParaRPr lang="zh-CN" altLang="en-US" sz="1600" b="0" i="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200</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342943">
                <a:tc>
                  <a:txBody>
                    <a:bodyPr/>
                    <a:lstStyle/>
                    <a:p>
                      <a:pPr algn="ctr"/>
                      <a:r>
                        <a:rPr lang="en-US" altLang="zh-CN" sz="1600" b="0" dirty="0">
                          <a:latin typeface="微软雅黑" panose="020B0503020204020204" pitchFamily="34" charset="-122"/>
                          <a:ea typeface="微软雅黑" panose="020B0503020204020204" pitchFamily="34" charset="-122"/>
                          <a:cs typeface="Times New Roman" panose="02020603050405020304" pitchFamily="18" charset="0"/>
                        </a:rPr>
                        <a:t>ISIS</a:t>
                      </a:r>
                      <a:endParaRPr lang="zh-CN" altLang="en-US" sz="16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英国</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70%</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100</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342943">
                <a:tc>
                  <a:txBody>
                    <a:bodyPr/>
                    <a:lstStyle/>
                    <a:p>
                      <a:pPr algn="ctr"/>
                      <a:r>
                        <a:rPr lang="en-US" altLang="zh-CN" sz="1600" b="0" dirty="0">
                          <a:latin typeface="微软雅黑" panose="020B0503020204020204" pitchFamily="34" charset="-122"/>
                          <a:ea typeface="微软雅黑" panose="020B0503020204020204" pitchFamily="34" charset="-122"/>
                          <a:cs typeface="Times New Roman" panose="02020603050405020304" pitchFamily="18" charset="0"/>
                        </a:rPr>
                        <a:t>J-PARC</a:t>
                      </a:r>
                      <a:endParaRPr lang="zh-CN" altLang="en-US" sz="16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日本</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70%</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100</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342943">
                <a:tc>
                  <a:txBody>
                    <a:bodyPr/>
                    <a:lstStyle/>
                    <a:p>
                      <a:pPr algn="ctr"/>
                      <a:r>
                        <a:rPr lang="en-US" altLang="zh-CN" sz="1600" b="0" dirty="0">
                          <a:latin typeface="微软雅黑" panose="020B0503020204020204" pitchFamily="34" charset="-122"/>
                          <a:ea typeface="微软雅黑" panose="020B0503020204020204" pitchFamily="34" charset="-122"/>
                          <a:cs typeface="Times New Roman" panose="02020603050405020304" pitchFamily="18" charset="0"/>
                        </a:rPr>
                        <a:t>NIST</a:t>
                      </a:r>
                      <a:endParaRPr lang="zh-CN" altLang="en-US" sz="16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美国</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2000" b="1"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i="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80%</a:t>
                      </a:r>
                      <a:endParaRPr lang="zh-CN" altLang="en-US" sz="1600" b="0" i="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200</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2943">
                <a:tc>
                  <a:txBody>
                    <a:bodyPr/>
                    <a:lstStyle/>
                    <a:p>
                      <a:pPr algn="ctr"/>
                      <a:r>
                        <a:rPr lang="en-US" altLang="zh-CN" sz="1600" b="0" dirty="0">
                          <a:latin typeface="微软雅黑" panose="020B0503020204020204" pitchFamily="34" charset="-122"/>
                          <a:ea typeface="微软雅黑" panose="020B0503020204020204" pitchFamily="34" charset="-122"/>
                          <a:cs typeface="Times New Roman" panose="02020603050405020304" pitchFamily="18" charset="0"/>
                        </a:rPr>
                        <a:t>ILL</a:t>
                      </a:r>
                      <a:endParaRPr lang="zh-CN" altLang="en-US" sz="16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法国</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75%</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200</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294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latin typeface="微软雅黑" panose="020B0503020204020204" pitchFamily="34" charset="-122"/>
                          <a:ea typeface="微软雅黑" panose="020B0503020204020204" pitchFamily="34" charset="-122"/>
                          <a:cs typeface="Times New Roman" panose="02020603050405020304" pitchFamily="18" charset="0"/>
                        </a:rPr>
                        <a:t>FRM II</a:t>
                      </a:r>
                      <a:endParaRPr lang="zh-CN" altLang="en-US" sz="16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德国</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75%</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100</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93151">
                <a:tc>
                  <a:txBody>
                    <a:bodyPr/>
                    <a:lstStyle/>
                    <a:p>
                      <a:pPr algn="ctr"/>
                      <a:r>
                        <a:rPr lang="en-US" altLang="zh-CN" sz="1600" b="0" dirty="0">
                          <a:latin typeface="微软雅黑" panose="020B0503020204020204" pitchFamily="34" charset="-122"/>
                          <a:ea typeface="微软雅黑" panose="020B0503020204020204" pitchFamily="34" charset="-122"/>
                          <a:cs typeface="Times New Roman" panose="02020603050405020304" pitchFamily="18" charset="0"/>
                        </a:rPr>
                        <a:t>ANSTO</a:t>
                      </a:r>
                      <a:endParaRPr lang="zh-CN" altLang="en-US" sz="16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澳大利亚</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75%</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100</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2943">
                <a:tc>
                  <a:txBody>
                    <a:bodyPr/>
                    <a:lstStyle/>
                    <a:p>
                      <a:pPr algn="ctr"/>
                      <a:r>
                        <a:rPr lang="en-US" altLang="zh-CN" sz="1600" b="0" dirty="0">
                          <a:latin typeface="微软雅黑" panose="020B0503020204020204" pitchFamily="34" charset="-122"/>
                          <a:ea typeface="微软雅黑" panose="020B0503020204020204" pitchFamily="34" charset="-122"/>
                          <a:cs typeface="Times New Roman" panose="02020603050405020304" pitchFamily="18" charset="0"/>
                        </a:rPr>
                        <a:t>PSI</a:t>
                      </a:r>
                      <a:endParaRPr lang="zh-CN" altLang="en-US" sz="16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600" b="0" dirty="0">
                          <a:latin typeface="微软雅黑" panose="020B0503020204020204" pitchFamily="34" charset="-122"/>
                          <a:ea typeface="微软雅黑" panose="020B0503020204020204" pitchFamily="34" charset="-122"/>
                          <a:cs typeface="Times New Roman" panose="02020603050405020304" pitchFamily="18" charset="0"/>
                        </a:rPr>
                        <a:t>瑞士</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a:t>
                      </a:r>
                      <a:endParaRPr lang="zh-CN" altLang="en-US" sz="2000" b="1" i="0" dirty="0">
                        <a:solidFill>
                          <a:srgbClr val="00CC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70%</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100</a:t>
                      </a:r>
                      <a:endPar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7" name="文本框 4"/>
          <p:cNvSpPr txBox="1"/>
          <p:nvPr/>
        </p:nvSpPr>
        <p:spPr>
          <a:xfrm>
            <a:off x="263352" y="5585811"/>
            <a:ext cx="6360602" cy="923330"/>
          </a:xfrm>
          <a:prstGeom prst="rect">
            <a:avLst/>
          </a:prstGeom>
          <a:solidFill>
            <a:srgbClr val="4B76FF"/>
          </a:solidFill>
        </p:spPr>
        <p:txBody>
          <a:bodyPr wrap="square" rtlCol="0" anchor="t">
            <a:spAutoFit/>
          </a:bodyPr>
          <a:lstStyle/>
          <a:p>
            <a:pPr algn="just"/>
            <a:r>
              <a:rPr lang="zh-CN" altLang="en-US" b="1" dirty="0">
                <a:latin typeface="微软雅黑" panose="020B0503020204020204" pitchFamily="34" charset="-122"/>
                <a:ea typeface="微软雅黑" panose="020B0503020204020204" pitchFamily="34" charset="-122"/>
                <a:sym typeface="+mn-ea"/>
              </a:rPr>
              <a:t>三套装置入选中科院自主仪器设备，所研发设备和技术支持广东省重点实验室获批，支持</a:t>
            </a:r>
            <a:r>
              <a:rPr lang="en-US" altLang="zh-CN" b="1" dirty="0">
                <a:latin typeface="微软雅黑" panose="020B0503020204020204" pitchFamily="34" charset="-122"/>
                <a:ea typeface="微软雅黑" panose="020B0503020204020204" pitchFamily="34" charset="-122"/>
                <a:sym typeface="+mn-ea"/>
              </a:rPr>
              <a:t>CSNS</a:t>
            </a:r>
            <a:r>
              <a:rPr lang="zh-CN" altLang="en-US" b="1" dirty="0">
                <a:latin typeface="微软雅黑" panose="020B0503020204020204" pitchFamily="34" charset="-122"/>
                <a:ea typeface="微软雅黑" panose="020B0503020204020204" pitchFamily="34" charset="-122"/>
                <a:sym typeface="+mn-ea"/>
              </a:rPr>
              <a:t>、</a:t>
            </a:r>
            <a:r>
              <a:rPr lang="en-US" altLang="zh-CN" b="1" dirty="0">
                <a:latin typeface="微软雅黑" panose="020B0503020204020204" pitchFamily="34" charset="-122"/>
                <a:ea typeface="微软雅黑" panose="020B0503020204020204" pitchFamily="34" charset="-122"/>
                <a:sym typeface="+mn-ea"/>
              </a:rPr>
              <a:t>CARR</a:t>
            </a:r>
            <a:r>
              <a:rPr lang="zh-CN" altLang="en-US" b="1" dirty="0">
                <a:latin typeface="微软雅黑" panose="020B0503020204020204" pitchFamily="34" charset="-122"/>
                <a:ea typeface="微软雅黑" panose="020B0503020204020204" pitchFamily="34" charset="-122"/>
                <a:sym typeface="+mn-ea"/>
              </a:rPr>
              <a:t>和</a:t>
            </a:r>
            <a:r>
              <a:rPr lang="en-US" altLang="zh-CN" b="1" dirty="0">
                <a:latin typeface="微软雅黑" panose="020B0503020204020204" pitchFamily="34" charset="-122"/>
                <a:ea typeface="微软雅黑" panose="020B0503020204020204" pitchFamily="34" charset="-122"/>
                <a:sym typeface="+mn-ea"/>
              </a:rPr>
              <a:t>CMRR</a:t>
            </a:r>
            <a:r>
              <a:rPr lang="zh-CN" altLang="en-US" b="1" dirty="0">
                <a:latin typeface="微软雅黑" panose="020B0503020204020204" pitchFamily="34" charset="-122"/>
                <a:ea typeface="微软雅黑" panose="020B0503020204020204" pitchFamily="34" charset="-122"/>
                <a:sym typeface="+mn-ea"/>
              </a:rPr>
              <a:t>中子源谱仪线升级</a:t>
            </a:r>
          </a:p>
        </p:txBody>
      </p:sp>
      <p:cxnSp>
        <p:nvCxnSpPr>
          <p:cNvPr id="8" name="直接连接符 25"/>
          <p:cNvCxnSpPr/>
          <p:nvPr/>
        </p:nvCxnSpPr>
        <p:spPr>
          <a:xfrm flipV="1">
            <a:off x="6816080" y="1772816"/>
            <a:ext cx="0" cy="481736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散裂中子源的自选交换光泵（</a:t>
            </a:r>
            <a:r>
              <a:rPr lang="en-US" altLang="zh-CN" sz="4000" dirty="0">
                <a:solidFill>
                  <a:srgbClr val="0000FF"/>
                </a:solidFill>
                <a:latin typeface="微软雅黑" panose="020B0503020204020204" pitchFamily="34" charset="-122"/>
              </a:rPr>
              <a:t>SEOP</a:t>
            </a:r>
            <a:r>
              <a:rPr lang="zh-CN" altLang="en-US" sz="4000" dirty="0">
                <a:solidFill>
                  <a:srgbClr val="0000FF"/>
                </a:solidFill>
                <a:latin typeface="微软雅黑" panose="020B0503020204020204" pitchFamily="34" charset="-122"/>
              </a:rPr>
              <a:t>）</a:t>
            </a:r>
          </a:p>
        </p:txBody>
      </p:sp>
      <p:sp>
        <p:nvSpPr>
          <p:cNvPr id="13" name="矩形 32"/>
          <p:cNvSpPr/>
          <p:nvPr/>
        </p:nvSpPr>
        <p:spPr>
          <a:xfrm>
            <a:off x="7053647" y="2167427"/>
            <a:ext cx="4904816" cy="39857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pPr algn="just"/>
            <a:r>
              <a:rPr lang="en-US" sz="11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Chin. Phys. Lett. 38 052801 (2021) </a:t>
            </a:r>
            <a:r>
              <a:rPr lang="en-US" sz="1100" dirty="0">
                <a:latin typeface="微软雅黑" panose="020B0503020204020204" pitchFamily="34" charset="-122"/>
                <a:ea typeface="微软雅黑" panose="020B0503020204020204" pitchFamily="34" charset="-122"/>
                <a:cs typeface="Arial" panose="020B0604020202020204" pitchFamily="34" charset="0"/>
              </a:rPr>
              <a:t>; Z. Qin, C. Huang, Z. Buck, W. Kreuzpaintner, S. M. Amir, A. Salman, F. Ye, </a:t>
            </a:r>
            <a:r>
              <a:rPr lang="en-US" sz="1100" dirty="0" err="1">
                <a:latin typeface="微软雅黑" panose="020B0503020204020204" pitchFamily="34" charset="-122"/>
                <a:ea typeface="微软雅黑" panose="020B0503020204020204" pitchFamily="34" charset="-122"/>
                <a:cs typeface="Arial" panose="020B0604020202020204" pitchFamily="34" charset="0"/>
              </a:rPr>
              <a:t>J.i</a:t>
            </a:r>
            <a:r>
              <a:rPr lang="en-US" sz="1100" dirty="0">
                <a:latin typeface="微软雅黑" panose="020B0503020204020204" pitchFamily="34" charset="-122"/>
                <a:ea typeface="微软雅黑" panose="020B0503020204020204" pitchFamily="34" charset="-122"/>
                <a:cs typeface="Arial" panose="020B0604020202020204" pitchFamily="34" charset="0"/>
              </a:rPr>
              <a:t> Zhang, C. Jiang, </a:t>
            </a:r>
            <a:r>
              <a:rPr lang="en-US" sz="1100" b="1" dirty="0">
                <a:latin typeface="微软雅黑" panose="020B0503020204020204" pitchFamily="34" charset="-122"/>
                <a:ea typeface="微软雅黑" panose="020B0503020204020204" pitchFamily="34" charset="-122"/>
                <a:cs typeface="Arial" panose="020B0604020202020204" pitchFamily="34" charset="0"/>
              </a:rPr>
              <a:t>T. Wang</a:t>
            </a:r>
            <a:r>
              <a:rPr lang="en-US" sz="1100" dirty="0">
                <a:latin typeface="微软雅黑" panose="020B0503020204020204" pitchFamily="34" charset="-122"/>
                <a:ea typeface="微软雅黑" panose="020B0503020204020204" pitchFamily="34" charset="-122"/>
                <a:cs typeface="Arial" panose="020B0604020202020204" pitchFamily="34" charset="0"/>
              </a:rPr>
              <a:t> and </a:t>
            </a:r>
            <a:r>
              <a:rPr lang="en-US" sz="1100" b="1" dirty="0">
                <a:latin typeface="微软雅黑" panose="020B0503020204020204" pitchFamily="34" charset="-122"/>
                <a:ea typeface="微软雅黑" panose="020B0503020204020204" pitchFamily="34" charset="-122"/>
                <a:cs typeface="Arial" panose="020B0604020202020204" pitchFamily="34" charset="0"/>
              </a:rPr>
              <a:t>X. Tong</a:t>
            </a:r>
          </a:p>
          <a:p>
            <a:pPr algn="just"/>
            <a:endParaRPr lang="en-US" altLang="zh-CN" sz="1100" b="1" dirty="0">
              <a:latin typeface="微软雅黑" panose="020B0503020204020204" pitchFamily="34" charset="-122"/>
              <a:ea typeface="微软雅黑" panose="020B0503020204020204" pitchFamily="34" charset="-122"/>
              <a:cs typeface="Arial" panose="020B0604020202020204" pitchFamily="34" charset="0"/>
            </a:endParaRPr>
          </a:p>
          <a:p>
            <a:pPr algn="just"/>
            <a:r>
              <a:rPr lang="en-US" sz="11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Chin. Phys. Lett. 38 092801 (2021);  </a:t>
            </a:r>
            <a:r>
              <a:rPr lang="fr-FR" sz="1100" dirty="0">
                <a:latin typeface="微软雅黑" panose="020B0503020204020204" pitchFamily="34" charset="-122"/>
                <a:ea typeface="微软雅黑" panose="020B0503020204020204" pitchFamily="34" charset="-122"/>
                <a:cs typeface="Arial" panose="020B0604020202020204" pitchFamily="34" charset="0"/>
              </a:rPr>
              <a:t>C. Huang; J. Zhang; F. </a:t>
            </a:r>
            <a:r>
              <a:rPr lang="fr-FR" sz="1100" dirty="0" err="1">
                <a:latin typeface="微软雅黑" panose="020B0503020204020204" pitchFamily="34" charset="-122"/>
                <a:ea typeface="微软雅黑" panose="020B0503020204020204" pitchFamily="34" charset="-122"/>
                <a:cs typeface="Arial" panose="020B0604020202020204" pitchFamily="34" charset="0"/>
              </a:rPr>
              <a:t>Ye</a:t>
            </a:r>
            <a:r>
              <a:rPr lang="fr-FR" sz="1100" dirty="0">
                <a:latin typeface="微软雅黑" panose="020B0503020204020204" pitchFamily="34" charset="-122"/>
                <a:ea typeface="微软雅黑" panose="020B0503020204020204" pitchFamily="34" charset="-122"/>
                <a:cs typeface="Arial" panose="020B0604020202020204" pitchFamily="34" charset="0"/>
              </a:rPr>
              <a:t>; Z. Qin; S. M. Amir; Z. . Buck; </a:t>
            </a:r>
            <a:r>
              <a:rPr lang="en-US" altLang="zh-CN" sz="1100" dirty="0">
                <a:latin typeface="微软雅黑" panose="020B0503020204020204" pitchFamily="34" charset="-122"/>
                <a:ea typeface="微软雅黑" panose="020B0503020204020204" pitchFamily="34" charset="-122"/>
                <a:cs typeface="Arial" panose="020B0604020202020204" pitchFamily="34" charset="0"/>
              </a:rPr>
              <a:t>A</a:t>
            </a:r>
            <a:r>
              <a:rPr lang="fr-FR" sz="1100" dirty="0">
                <a:latin typeface="微软雅黑" panose="020B0503020204020204" pitchFamily="34" charset="-122"/>
                <a:ea typeface="微软雅黑" panose="020B0503020204020204" pitchFamily="34" charset="-122"/>
                <a:cs typeface="Arial" panose="020B0604020202020204" pitchFamily="34" charset="0"/>
              </a:rPr>
              <a:t>. Salman; W. Kreuzpaintner; X. Qi; </a:t>
            </a:r>
            <a:r>
              <a:rPr lang="fr-FR" sz="1100" b="1" dirty="0">
                <a:latin typeface="微软雅黑" panose="020B0503020204020204" pitchFamily="34" charset="-122"/>
                <a:ea typeface="微软雅黑" panose="020B0503020204020204" pitchFamily="34" charset="-122"/>
                <a:cs typeface="Arial" panose="020B0604020202020204" pitchFamily="34" charset="0"/>
              </a:rPr>
              <a:t>T. Wang; X. Tong</a:t>
            </a:r>
          </a:p>
          <a:p>
            <a:pPr algn="just"/>
            <a:endParaRPr lang="fr-FR" sz="1100" b="1" dirty="0">
              <a:latin typeface="微软雅黑" panose="020B0503020204020204" pitchFamily="34" charset="-122"/>
              <a:ea typeface="微软雅黑" panose="020B0503020204020204" pitchFamily="34" charset="-122"/>
              <a:cs typeface="Arial" panose="020B0604020202020204" pitchFamily="34" charset="0"/>
            </a:endParaRPr>
          </a:p>
          <a:p>
            <a:pPr algn="just"/>
            <a:r>
              <a:rPr lang="it-IT" altLang="zh-CN" sz="11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NUCL SCI TECH (2022) 33:145; </a:t>
            </a:r>
            <a:r>
              <a:rPr lang="en-US" altLang="zh-CN" sz="1100" dirty="0">
                <a:latin typeface="微软雅黑" panose="020B0503020204020204" pitchFamily="34" charset="-122"/>
                <a:ea typeface="微软雅黑" panose="020B0503020204020204" pitchFamily="34" charset="-122"/>
                <a:cs typeface="Times" panose="02020603050405020304" pitchFamily="18" charset="0"/>
              </a:rPr>
              <a:t>L. Tian, A. Salman, C.-Y. Huang, Y.-C. Dong, F. Ye, Z.-C. Qin, W. Kreuzpaintner, J.-P. Zhang, </a:t>
            </a:r>
            <a:r>
              <a:rPr lang="en-US" altLang="zh-CN" sz="1100" b="1" dirty="0">
                <a:latin typeface="微软雅黑" panose="020B0503020204020204" pitchFamily="34" charset="-122"/>
                <a:ea typeface="微软雅黑" panose="020B0503020204020204" pitchFamily="34" charset="-122"/>
                <a:cs typeface="Times" panose="02020603050405020304" pitchFamily="18" charset="0"/>
              </a:rPr>
              <a:t>T. Wang, X. Tong*</a:t>
            </a:r>
          </a:p>
          <a:p>
            <a:pPr algn="just"/>
            <a:endParaRPr lang="en-US" altLang="zh-CN" sz="1100" b="1" dirty="0">
              <a:latin typeface="微软雅黑" panose="020B0503020204020204" pitchFamily="34" charset="-122"/>
              <a:ea typeface="微软雅黑" panose="020B0503020204020204" pitchFamily="34" charset="-122"/>
              <a:cs typeface="Arial" panose="020B0604020202020204" pitchFamily="34" charset="0"/>
            </a:endParaRPr>
          </a:p>
          <a:p>
            <a:pPr algn="just"/>
            <a:r>
              <a:rPr lang="en-US" sz="11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Sci. China Phys. Mech. Astron. 65, 241011 (2022);</a:t>
            </a:r>
            <a:r>
              <a:rPr lang="zh-CN" altLang="en-US" sz="11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1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100" dirty="0">
                <a:latin typeface="微软雅黑" panose="020B0503020204020204" pitchFamily="34" charset="-122"/>
                <a:ea typeface="微软雅黑" panose="020B0503020204020204" pitchFamily="34" charset="-122"/>
                <a:cs typeface="Arial" panose="020B0604020202020204" pitchFamily="34" charset="0"/>
              </a:rPr>
              <a:t>J. </a:t>
            </a:r>
            <a:r>
              <a:rPr lang="en-US" altLang="zh-CN" sz="1100" dirty="0">
                <a:latin typeface="微软雅黑" panose="020B0503020204020204" pitchFamily="34" charset="-122"/>
                <a:ea typeface="微软雅黑" panose="020B0503020204020204" pitchFamily="34" charset="-122"/>
                <a:cs typeface="Times" panose="02020603050405020304" pitchFamily="18" charset="0"/>
              </a:rPr>
              <a:t>Zhang; C. Huang, Z. Qin; F. Ye; S. M. Amir; A. Salman, Y. Dong; L. Tian; Z. Buck; W. Kreuzpaintner; M. Musgrave; X. Qi; </a:t>
            </a:r>
            <a:r>
              <a:rPr lang="en-US" altLang="zh-CN" sz="1100" b="1" dirty="0">
                <a:latin typeface="微软雅黑" panose="020B0503020204020204" pitchFamily="34" charset="-122"/>
                <a:ea typeface="微软雅黑" panose="020B0503020204020204" pitchFamily="34" charset="-122"/>
                <a:cs typeface="Times" panose="02020603050405020304" pitchFamily="18" charset="0"/>
              </a:rPr>
              <a:t>T.</a:t>
            </a:r>
            <a:r>
              <a:rPr lang="en-US" altLang="zh-CN" sz="1100" dirty="0">
                <a:latin typeface="微软雅黑" panose="020B0503020204020204" pitchFamily="34" charset="-122"/>
                <a:ea typeface="微软雅黑" panose="020B0503020204020204" pitchFamily="34" charset="-122"/>
                <a:cs typeface="Times" panose="02020603050405020304" pitchFamily="18" charset="0"/>
              </a:rPr>
              <a:t> </a:t>
            </a:r>
            <a:r>
              <a:rPr lang="en-US" altLang="zh-CN" sz="1100" b="1" dirty="0">
                <a:latin typeface="微软雅黑" panose="020B0503020204020204" pitchFamily="34" charset="-122"/>
                <a:ea typeface="微软雅黑" panose="020B0503020204020204" pitchFamily="34" charset="-122"/>
                <a:cs typeface="Times" panose="02020603050405020304" pitchFamily="18" charset="0"/>
              </a:rPr>
              <a:t>Wang,</a:t>
            </a:r>
            <a:r>
              <a:rPr lang="zh-CN" altLang="en-US" sz="1100" b="1" dirty="0">
                <a:latin typeface="微软雅黑" panose="020B0503020204020204" pitchFamily="34" charset="-122"/>
                <a:ea typeface="微软雅黑" panose="020B0503020204020204" pitchFamily="34" charset="-122"/>
                <a:cs typeface="Times" panose="02020603050405020304" pitchFamily="18" charset="0"/>
              </a:rPr>
              <a:t> </a:t>
            </a:r>
            <a:r>
              <a:rPr lang="en-US" altLang="zh-CN" sz="1100" b="1" dirty="0">
                <a:latin typeface="微软雅黑" panose="020B0503020204020204" pitchFamily="34" charset="-122"/>
                <a:ea typeface="微软雅黑" panose="020B0503020204020204" pitchFamily="34" charset="-122"/>
                <a:cs typeface="Times" panose="02020603050405020304" pitchFamily="18" charset="0"/>
              </a:rPr>
              <a:t> X. Tong</a:t>
            </a:r>
            <a:endParaRPr lang="en-US" altLang="zh-CN" sz="1100" b="1" dirty="0">
              <a:latin typeface="微软雅黑" panose="020B0503020204020204" pitchFamily="34" charset="-122"/>
              <a:ea typeface="微软雅黑" panose="020B0503020204020204" pitchFamily="34" charset="-122"/>
              <a:cs typeface="Arial" panose="020B0604020202020204" pitchFamily="34" charset="0"/>
            </a:endParaRPr>
          </a:p>
          <a:p>
            <a:pPr algn="just"/>
            <a:endParaRPr lang="en-US" altLang="zh-CN" sz="1100" b="1" dirty="0">
              <a:latin typeface="微软雅黑" panose="020B0503020204020204" pitchFamily="34" charset="-122"/>
              <a:ea typeface="微软雅黑" panose="020B0503020204020204" pitchFamily="34" charset="-122"/>
              <a:cs typeface="Arial" panose="020B0604020202020204" pitchFamily="34" charset="0"/>
            </a:endParaRPr>
          </a:p>
          <a:p>
            <a:pPr algn="just"/>
            <a:r>
              <a:rPr lang="en-US" sz="11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Nuclear Science and Techniques (2023) 34:146; </a:t>
            </a:r>
            <a:r>
              <a:rPr lang="en-US" altLang="zh-CN" sz="1100" dirty="0">
                <a:latin typeface="微软雅黑" panose="020B0503020204020204" pitchFamily="34" charset="-122"/>
                <a:ea typeface="微软雅黑" panose="020B0503020204020204" pitchFamily="34" charset="-122"/>
                <a:cs typeface="Arial" panose="020B0604020202020204" pitchFamily="34" charset="0"/>
              </a:rPr>
              <a:t>Y. Dong; T. Wang; W. Kreuzpaintner; X. Liu; Z. Li; Y. Kang; J. Zhang; L. Tian; C. Huang; B. Bai; </a:t>
            </a:r>
            <a:r>
              <a:rPr lang="en-US" altLang="zh-CN" sz="1100" b="1" dirty="0">
                <a:latin typeface="微软雅黑" panose="020B0503020204020204" pitchFamily="34" charset="-122"/>
                <a:ea typeface="微软雅黑" panose="020B0503020204020204" pitchFamily="34" charset="-122"/>
                <a:cs typeface="Arial" panose="020B0604020202020204" pitchFamily="34" charset="0"/>
              </a:rPr>
              <a:t>X. Tong</a:t>
            </a:r>
          </a:p>
          <a:p>
            <a:pPr algn="just"/>
            <a:endParaRPr lang="en-US" altLang="zh-CN" sz="1100" b="1" dirty="0">
              <a:latin typeface="微软雅黑" panose="020B0503020204020204" pitchFamily="34" charset="-122"/>
              <a:ea typeface="微软雅黑" panose="020B0503020204020204" pitchFamily="34" charset="-122"/>
              <a:cs typeface="Arial" panose="020B0604020202020204" pitchFamily="34" charset="0"/>
            </a:endParaRPr>
          </a:p>
          <a:p>
            <a:pPr algn="just"/>
            <a:r>
              <a:rPr lang="en-US" sz="11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Journal of Physics: Conference Series(2023); </a:t>
            </a:r>
            <a:r>
              <a:rPr lang="en-US" altLang="zh-CN" sz="1100" dirty="0">
                <a:latin typeface="微软雅黑" panose="020B0503020204020204" pitchFamily="34" charset="-122"/>
                <a:ea typeface="微软雅黑" panose="020B0503020204020204" pitchFamily="34" charset="-122"/>
                <a:cs typeface="Arial" panose="020B0604020202020204" pitchFamily="34" charset="0"/>
              </a:rPr>
              <a:t>L. Tian, C. Huang, Y. Dong, A. Salman, J. Zhang, Z. Qin, F. Ye, W. Kreuzpaintner, </a:t>
            </a:r>
            <a:r>
              <a:rPr lang="en-US" altLang="zh-CN" sz="1100" b="1" dirty="0">
                <a:latin typeface="微软雅黑" panose="020B0503020204020204" pitchFamily="34" charset="-122"/>
                <a:ea typeface="微软雅黑" panose="020B0503020204020204" pitchFamily="34" charset="-122"/>
                <a:cs typeface="Arial" panose="020B0604020202020204" pitchFamily="34" charset="0"/>
              </a:rPr>
              <a:t>T. Wang</a:t>
            </a:r>
            <a:r>
              <a:rPr lang="en-US" altLang="zh-CN" sz="1100" dirty="0">
                <a:latin typeface="微软雅黑" panose="020B0503020204020204" pitchFamily="34" charset="-122"/>
                <a:ea typeface="微软雅黑" panose="020B0503020204020204" pitchFamily="34" charset="-122"/>
                <a:cs typeface="Arial" panose="020B0604020202020204" pitchFamily="34" charset="0"/>
              </a:rPr>
              <a:t>,</a:t>
            </a:r>
            <a:r>
              <a:rPr lang="en-US" altLang="zh-CN" sz="1100" b="1" dirty="0">
                <a:latin typeface="微软雅黑" panose="020B0503020204020204" pitchFamily="34" charset="-122"/>
                <a:ea typeface="微软雅黑" panose="020B0503020204020204" pitchFamily="34" charset="-122"/>
                <a:cs typeface="Arial" panose="020B0604020202020204" pitchFamily="34" charset="0"/>
              </a:rPr>
              <a:t> X. Tong</a:t>
            </a:r>
          </a:p>
        </p:txBody>
      </p:sp>
      <p:sp>
        <p:nvSpPr>
          <p:cNvPr id="15" name="矩形 51"/>
          <p:cNvSpPr/>
          <p:nvPr/>
        </p:nvSpPr>
        <p:spPr>
          <a:xfrm>
            <a:off x="7053647" y="1727265"/>
            <a:ext cx="4904816" cy="3385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defRPr/>
            </a:pPr>
            <a:r>
              <a:rPr lang="zh-CN" altLang="en-US" sz="1600" u="sng" dirty="0">
                <a:solidFill>
                  <a:srgbClr val="000000"/>
                </a:solidFill>
                <a:latin typeface="微软雅黑" panose="020B0503020204020204" pitchFamily="34" charset="-122"/>
                <a:ea typeface="微软雅黑" panose="020B0503020204020204" pitchFamily="34" charset="-122"/>
                <a:cs typeface="Times" panose="02020603050405020304" pitchFamily="18" charset="0"/>
              </a:rPr>
              <a:t>极化氦三及技术研发代表性文章</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自选交换光泵极化氦三技术项目</a:t>
            </a:r>
          </a:p>
        </p:txBody>
      </p:sp>
      <p:sp>
        <p:nvSpPr>
          <p:cNvPr id="101" name="文本框 10"/>
          <p:cNvSpPr txBox="1"/>
          <p:nvPr/>
        </p:nvSpPr>
        <p:spPr>
          <a:xfrm>
            <a:off x="50522" y="1109388"/>
            <a:ext cx="11981404" cy="830997"/>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 依托中科院重大仪器项目与重点研发计划建立极化中子实验平台</a:t>
            </a:r>
          </a:p>
          <a:p>
            <a:pPr marL="285750" indent="-285750">
              <a:buFont typeface="Wingdings" panose="05000000000000000000" pitchFamily="2" charset="2"/>
              <a:buChar char="q"/>
            </a:pPr>
            <a:endParaRPr lang="en-US" sz="2400" b="1" dirty="0">
              <a:latin typeface="微软雅黑" panose="020B0503020204020204" pitchFamily="34" charset="-122"/>
              <a:ea typeface="微软雅黑" panose="020B0503020204020204" pitchFamily="34" charset="-122"/>
            </a:endParaRPr>
          </a:p>
        </p:txBody>
      </p:sp>
      <p:pic>
        <p:nvPicPr>
          <p:cNvPr id="23" name="Picture 22">
            <a:extLst>
              <a:ext uri="{FF2B5EF4-FFF2-40B4-BE49-F238E27FC236}">
                <a16:creationId xmlns:a16="http://schemas.microsoft.com/office/drawing/2014/main" id="{D58B72C2-BA63-48F2-8A97-6E0C6C3CCBAE}"/>
              </a:ext>
            </a:extLst>
          </p:cNvPr>
          <p:cNvPicPr>
            <a:picLocks noChangeAspect="1"/>
          </p:cNvPicPr>
          <p:nvPr/>
        </p:nvPicPr>
        <p:blipFill>
          <a:blip r:embed="rId3"/>
          <a:stretch>
            <a:fillRect/>
          </a:stretch>
        </p:blipFill>
        <p:spPr>
          <a:xfrm>
            <a:off x="6900945" y="2127630"/>
            <a:ext cx="3369315" cy="4479333"/>
          </a:xfrm>
          <a:prstGeom prst="rect">
            <a:avLst/>
          </a:prstGeom>
          <a:ln>
            <a:solidFill>
              <a:schemeClr val="tx1"/>
            </a:solidFill>
          </a:ln>
          <a:effectLst>
            <a:outerShdw blurRad="50800" dist="38100" dir="2700000" algn="tl" rotWithShape="0">
              <a:prstClr val="black">
                <a:alpha val="40000"/>
              </a:prstClr>
            </a:outerShdw>
          </a:effectLst>
        </p:spPr>
      </p:pic>
      <p:sp>
        <p:nvSpPr>
          <p:cNvPr id="24" name="Rectangle 23">
            <a:extLst>
              <a:ext uri="{FF2B5EF4-FFF2-40B4-BE49-F238E27FC236}">
                <a16:creationId xmlns:a16="http://schemas.microsoft.com/office/drawing/2014/main" id="{9AABF21A-44DE-4859-841F-5DE2A86BA28A}"/>
              </a:ext>
            </a:extLst>
          </p:cNvPr>
          <p:cNvSpPr/>
          <p:nvPr/>
        </p:nvSpPr>
        <p:spPr>
          <a:xfrm>
            <a:off x="6593890" y="3936684"/>
            <a:ext cx="4483408" cy="430612"/>
          </a:xfrm>
          <a:prstGeom prst="rect">
            <a:avLst/>
          </a:prstGeom>
          <a:solidFill>
            <a:schemeClr val="bg1"/>
          </a:solidFill>
          <a:ln w="25400">
            <a:solidFill>
              <a:srgbClr val="14345F"/>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b="1" dirty="0">
                <a:solidFill>
                  <a:schemeClr val="tx1"/>
                </a:solidFill>
                <a:latin typeface="Times New Roman" panose="02020603050405020304" pitchFamily="18" charset="0"/>
                <a:ea typeface="微软雅黑" panose="020B0503020204020204" pitchFamily="34" charset="-122"/>
                <a:sym typeface="+mn-ea"/>
              </a:rPr>
              <a:t>综合绩效评价：</a:t>
            </a:r>
            <a:r>
              <a:rPr lang="en-US" altLang="zh-CN" b="1" dirty="0">
                <a:solidFill>
                  <a:schemeClr val="tx1"/>
                </a:solidFill>
                <a:latin typeface="Times New Roman" panose="02020603050405020304" pitchFamily="18" charset="0"/>
                <a:ea typeface="微软雅黑" panose="020B0503020204020204" pitchFamily="34" charset="-122"/>
                <a:sym typeface="+mn-ea"/>
              </a:rPr>
              <a:t>93.8</a:t>
            </a:r>
            <a:r>
              <a:rPr lang="zh-CN" altLang="en-US" b="1" dirty="0">
                <a:solidFill>
                  <a:schemeClr val="tx1"/>
                </a:solidFill>
                <a:latin typeface="Times New Roman" panose="02020603050405020304" pitchFamily="18" charset="0"/>
                <a:ea typeface="微软雅黑" panose="020B0503020204020204" pitchFamily="34" charset="-122"/>
                <a:sym typeface="+mn-ea"/>
              </a:rPr>
              <a:t>分（</a:t>
            </a:r>
            <a:r>
              <a:rPr lang="en-US" altLang="zh-CN" b="1" dirty="0">
                <a:solidFill>
                  <a:schemeClr val="tx1"/>
                </a:solidFill>
                <a:latin typeface="Times New Roman" panose="02020603050405020304" pitchFamily="18" charset="0"/>
                <a:ea typeface="微软雅黑" panose="020B0503020204020204" pitchFamily="34" charset="-122"/>
                <a:sym typeface="+mn-ea"/>
              </a:rPr>
              <a:t>A</a:t>
            </a:r>
            <a:r>
              <a:rPr lang="zh-CN" altLang="en-US" b="1" dirty="0">
                <a:solidFill>
                  <a:schemeClr val="tx1"/>
                </a:solidFill>
                <a:latin typeface="Times New Roman" panose="02020603050405020304" pitchFamily="18" charset="0"/>
                <a:ea typeface="微软雅黑" panose="020B0503020204020204" pitchFamily="34" charset="-122"/>
                <a:sym typeface="+mn-ea"/>
              </a:rPr>
              <a:t>档），择优通过</a:t>
            </a:r>
          </a:p>
        </p:txBody>
      </p:sp>
      <p:sp>
        <p:nvSpPr>
          <p:cNvPr id="25" name="Rectangle 24">
            <a:extLst>
              <a:ext uri="{FF2B5EF4-FFF2-40B4-BE49-F238E27FC236}">
                <a16:creationId xmlns:a16="http://schemas.microsoft.com/office/drawing/2014/main" id="{84B27582-FBBC-41F2-AB33-F462DCD1108A}"/>
              </a:ext>
            </a:extLst>
          </p:cNvPr>
          <p:cNvSpPr/>
          <p:nvPr/>
        </p:nvSpPr>
        <p:spPr>
          <a:xfrm>
            <a:off x="6348084" y="5379280"/>
            <a:ext cx="5106796" cy="1095376"/>
          </a:xfrm>
          <a:prstGeom prst="rect">
            <a:avLst/>
          </a:prstGeom>
          <a:solidFill>
            <a:schemeClr val="bg1"/>
          </a:solidFill>
          <a:ln w="25400">
            <a:solidFill>
              <a:srgbClr val="14345F"/>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b="1" dirty="0">
                <a:solidFill>
                  <a:schemeClr val="tx1"/>
                </a:solidFill>
                <a:latin typeface="Times New Roman" panose="02020603050405020304" pitchFamily="18" charset="0"/>
                <a:ea typeface="微软雅黑" panose="020B0503020204020204" pitchFamily="34" charset="-122"/>
                <a:sym typeface="+mn-ea"/>
              </a:rPr>
              <a:t>评价意见：</a:t>
            </a:r>
            <a:r>
              <a:rPr lang="en-US" altLang="zh-CN" b="1" dirty="0">
                <a:solidFill>
                  <a:schemeClr val="tx1"/>
                </a:solidFill>
                <a:latin typeface="Times New Roman" panose="02020603050405020304" pitchFamily="18" charset="0"/>
                <a:ea typeface="微软雅黑" panose="020B0503020204020204" pitchFamily="34" charset="-122"/>
                <a:sym typeface="+mn-ea"/>
              </a:rPr>
              <a:t>……</a:t>
            </a:r>
            <a:r>
              <a:rPr lang="zh-CN" altLang="en-US" b="1" dirty="0">
                <a:solidFill>
                  <a:schemeClr val="tx1"/>
                </a:solidFill>
                <a:latin typeface="Times New Roman" panose="02020603050405020304" pitchFamily="18" charset="0"/>
                <a:ea typeface="微软雅黑" panose="020B0503020204020204" pitchFamily="34" charset="-122"/>
                <a:sym typeface="+mn-ea"/>
              </a:rPr>
              <a:t>不仅打破了国外技术垄断，并且在国际上首次实现</a:t>
            </a:r>
            <a:r>
              <a:rPr lang="en-US" altLang="zh-CN" b="1" dirty="0">
                <a:solidFill>
                  <a:schemeClr val="tx1"/>
                </a:solidFill>
                <a:latin typeface="Times New Roman" panose="02020603050405020304" pitchFamily="18" charset="0"/>
                <a:ea typeface="微软雅黑" panose="020B0503020204020204" pitchFamily="34" charset="-122"/>
                <a:sym typeface="+mn-ea"/>
              </a:rPr>
              <a:t>….</a:t>
            </a:r>
            <a:r>
              <a:rPr lang="zh-CN" altLang="en-US" b="1" dirty="0">
                <a:solidFill>
                  <a:schemeClr val="tx1"/>
                </a:solidFill>
                <a:latin typeface="Times New Roman" panose="02020603050405020304" pitchFamily="18" charset="0"/>
                <a:ea typeface="微软雅黑" panose="020B0503020204020204" pitchFamily="34" charset="-122"/>
                <a:sym typeface="+mn-ea"/>
              </a:rPr>
              <a:t>跨越式发展，使得我国在该领域实现对国外中子源的赶超</a:t>
            </a:r>
          </a:p>
        </p:txBody>
      </p:sp>
      <p:pic>
        <p:nvPicPr>
          <p:cNvPr id="27" name="图片 9">
            <a:extLst>
              <a:ext uri="{FF2B5EF4-FFF2-40B4-BE49-F238E27FC236}">
                <a16:creationId xmlns:a16="http://schemas.microsoft.com/office/drawing/2014/main" id="{83E81688-C1D0-421D-8526-C4995D860B51}"/>
              </a:ext>
            </a:extLst>
          </p:cNvPr>
          <p:cNvPicPr>
            <a:picLocks noChangeAspect="1"/>
          </p:cNvPicPr>
          <p:nvPr/>
        </p:nvPicPr>
        <p:blipFill rotWithShape="1">
          <a:blip r:embed="rId4"/>
          <a:srcRect l="12801" t="12894" r="12066" b="21550"/>
          <a:stretch>
            <a:fillRect/>
          </a:stretch>
        </p:blipFill>
        <p:spPr>
          <a:xfrm>
            <a:off x="1263786" y="1742992"/>
            <a:ext cx="3899678" cy="4821770"/>
          </a:xfrm>
          <a:prstGeom prst="rect">
            <a:avLst/>
          </a:prstGeom>
          <a:ln>
            <a:solidFill>
              <a:schemeClr val="tx1"/>
            </a:solidFill>
          </a:ln>
          <a:effectLst>
            <a:outerShdw blurRad="50800" dist="38100" dir="2700000" algn="tl" rotWithShape="0">
              <a:prstClr val="black">
                <a:alpha val="40000"/>
              </a:prstClr>
            </a:outerShdw>
          </a:effectLst>
        </p:spPr>
      </p:pic>
      <p:sp>
        <p:nvSpPr>
          <p:cNvPr id="28" name="文本框 3">
            <a:extLst>
              <a:ext uri="{FF2B5EF4-FFF2-40B4-BE49-F238E27FC236}">
                <a16:creationId xmlns:a16="http://schemas.microsoft.com/office/drawing/2014/main" id="{836CF490-1139-46F8-8EB7-54953156E3AF}"/>
              </a:ext>
            </a:extLst>
          </p:cNvPr>
          <p:cNvSpPr txBox="1"/>
          <p:nvPr/>
        </p:nvSpPr>
        <p:spPr>
          <a:xfrm>
            <a:off x="1114702" y="5379280"/>
            <a:ext cx="2952750" cy="369332"/>
          </a:xfrm>
          <a:prstGeom prst="rect">
            <a:avLst/>
          </a:prstGeom>
          <a:solidFill>
            <a:schemeClr val="bg1"/>
          </a:solidFill>
          <a:ln w="25400">
            <a:solidFill>
              <a:srgbClr val="14345F"/>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just">
              <a:defRPr b="1">
                <a:latin typeface="Times New Roman" panose="02020603050405020304" pitchFamily="18" charset="0"/>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chemeClr val="tx1"/>
                </a:solidFill>
                <a:sym typeface="+mn-ea"/>
              </a:rPr>
              <a:t>综合绩效评价：通过</a:t>
            </a:r>
          </a:p>
        </p:txBody>
      </p:sp>
      <p:sp>
        <p:nvSpPr>
          <p:cNvPr id="29" name="文本框 4">
            <a:extLst>
              <a:ext uri="{FF2B5EF4-FFF2-40B4-BE49-F238E27FC236}">
                <a16:creationId xmlns:a16="http://schemas.microsoft.com/office/drawing/2014/main" id="{F22ABA64-928D-40C0-9675-0826B8FC37C2}"/>
              </a:ext>
            </a:extLst>
          </p:cNvPr>
          <p:cNvSpPr txBox="1"/>
          <p:nvPr/>
        </p:nvSpPr>
        <p:spPr>
          <a:xfrm>
            <a:off x="1187120" y="3540939"/>
            <a:ext cx="4053010" cy="923330"/>
          </a:xfrm>
          <a:prstGeom prst="rect">
            <a:avLst/>
          </a:prstGeom>
          <a:solidFill>
            <a:schemeClr val="bg1"/>
          </a:solidFill>
          <a:ln w="25400">
            <a:solidFill>
              <a:srgbClr val="14345F"/>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just">
              <a:defRPr b="1">
                <a:latin typeface="Times New Roman" panose="02020603050405020304" pitchFamily="18" charset="0"/>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chemeClr val="tx1"/>
                </a:solidFill>
                <a:sym typeface="+mn-ea"/>
              </a:rPr>
              <a:t>实现具有我国自主知识产权的极化中子技术和工程化，装置综合指标达到国际先进水平</a:t>
            </a:r>
          </a:p>
        </p:txBody>
      </p:sp>
      <p:sp>
        <p:nvSpPr>
          <p:cNvPr id="30" name="文本框 4">
            <a:extLst>
              <a:ext uri="{FF2B5EF4-FFF2-40B4-BE49-F238E27FC236}">
                <a16:creationId xmlns:a16="http://schemas.microsoft.com/office/drawing/2014/main" id="{A13FD533-A98E-46FA-9D4D-6070349B302F}"/>
              </a:ext>
            </a:extLst>
          </p:cNvPr>
          <p:cNvSpPr txBox="1"/>
          <p:nvPr/>
        </p:nvSpPr>
        <p:spPr>
          <a:xfrm>
            <a:off x="880844" y="1561619"/>
            <a:ext cx="4528503" cy="646331"/>
          </a:xfrm>
          <a:prstGeom prst="rect">
            <a:avLst/>
          </a:prstGeom>
          <a:solidFill>
            <a:srgbClr val="14345F"/>
          </a:solidFill>
        </p:spPr>
        <p:txBody>
          <a:bodyPr wrap="square" rtlCol="0" anchor="t">
            <a:spAutoFit/>
          </a:bodyPr>
          <a:lstStyle>
            <a:defPPr>
              <a:defRPr lang="en-US"/>
            </a:defPPr>
            <a:lvl1pPr algn="just">
              <a:defRPr b="1">
                <a:solidFill>
                  <a:schemeClr val="bg1"/>
                </a:solidFill>
                <a:latin typeface="Times New Roman" panose="02020603050405020304" pitchFamily="18" charset="0"/>
                <a:ea typeface="微软雅黑" panose="020B0503020204020204" pitchFamily="34" charset="-122"/>
              </a:defRPr>
            </a:lvl1pPr>
          </a:lstStyle>
          <a:p>
            <a:pPr algn="ctr"/>
            <a:r>
              <a:rPr lang="zh-CN" altLang="en-US" dirty="0">
                <a:sym typeface="+mn-ea"/>
              </a:rPr>
              <a:t>中科院院级重大仪器项目</a:t>
            </a:r>
            <a:endParaRPr lang="en-US" altLang="zh-CN" dirty="0">
              <a:sym typeface="+mn-ea"/>
            </a:endParaRPr>
          </a:p>
          <a:p>
            <a:pPr algn="ctr"/>
            <a:r>
              <a:rPr lang="zh-CN" altLang="en-US" dirty="0">
                <a:sym typeface="+mn-ea"/>
              </a:rPr>
              <a:t>“氦三中子极化装置研制”</a:t>
            </a:r>
            <a:endParaRPr lang="en-US" altLang="zh-CN" dirty="0">
              <a:sym typeface="+mn-ea"/>
            </a:endParaRPr>
          </a:p>
        </p:txBody>
      </p:sp>
      <p:sp>
        <p:nvSpPr>
          <p:cNvPr id="31" name="文本框 4">
            <a:extLst>
              <a:ext uri="{FF2B5EF4-FFF2-40B4-BE49-F238E27FC236}">
                <a16:creationId xmlns:a16="http://schemas.microsoft.com/office/drawing/2014/main" id="{1F1B4E90-23BA-49BE-A2FE-9F4A9590AF7C}"/>
              </a:ext>
            </a:extLst>
          </p:cNvPr>
          <p:cNvSpPr txBox="1"/>
          <p:nvPr/>
        </p:nvSpPr>
        <p:spPr>
          <a:xfrm>
            <a:off x="6067865" y="1543340"/>
            <a:ext cx="4738256" cy="646331"/>
          </a:xfrm>
          <a:prstGeom prst="rect">
            <a:avLst/>
          </a:prstGeom>
          <a:solidFill>
            <a:srgbClr val="14345F"/>
          </a:solidFill>
        </p:spPr>
        <p:txBody>
          <a:bodyPr wrap="square" rtlCol="0" anchor="t">
            <a:spAutoFit/>
          </a:bodyPr>
          <a:lstStyle/>
          <a:p>
            <a:pPr algn="ctr"/>
            <a:r>
              <a:rPr lang="zh-CN" altLang="en-US" b="1" dirty="0">
                <a:solidFill>
                  <a:schemeClr val="bg1"/>
                </a:solidFill>
                <a:latin typeface="Times New Roman" panose="02020603050405020304" pitchFamily="18" charset="0"/>
                <a:ea typeface="微软雅黑" panose="020B0503020204020204" pitchFamily="34" charset="-122"/>
                <a:sym typeface="+mn-ea"/>
              </a:rPr>
              <a:t>国家重点研发计划</a:t>
            </a:r>
            <a:endParaRPr lang="en-US" altLang="zh-CN" b="1" dirty="0">
              <a:solidFill>
                <a:schemeClr val="bg1"/>
              </a:solidFill>
              <a:latin typeface="Times New Roman" panose="02020603050405020304" pitchFamily="18" charset="0"/>
              <a:ea typeface="微软雅黑" panose="020B0503020204020204" pitchFamily="34" charset="-122"/>
              <a:sym typeface="+mn-ea"/>
            </a:endParaRPr>
          </a:p>
          <a:p>
            <a:pPr algn="ctr"/>
            <a:r>
              <a:rPr lang="zh-CN" altLang="en-US" b="1" dirty="0">
                <a:solidFill>
                  <a:schemeClr val="bg1"/>
                </a:solidFill>
                <a:latin typeface="Times New Roman" panose="02020603050405020304" pitchFamily="18" charset="0"/>
                <a:ea typeface="微软雅黑" panose="020B0503020204020204" pitchFamily="34" charset="-122"/>
                <a:sym typeface="+mn-ea"/>
              </a:rPr>
              <a:t>“基于氦三极化的先进极化中子技术研发”</a:t>
            </a:r>
          </a:p>
        </p:txBody>
      </p:sp>
    </p:spTree>
    <p:extLst>
      <p:ext uri="{BB962C8B-B14F-4D97-AF65-F5344CB8AC3E}">
        <p14:creationId xmlns:p14="http://schemas.microsoft.com/office/powerpoint/2010/main" val="200280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亚稳态交换光泵（</a:t>
            </a:r>
            <a:r>
              <a:rPr lang="en-US" altLang="zh-CN" sz="4000" dirty="0">
                <a:solidFill>
                  <a:srgbClr val="0000FF"/>
                </a:solidFill>
                <a:latin typeface="微软雅黑" panose="020B0503020204020204" pitchFamily="34" charset="-122"/>
              </a:rPr>
              <a:t>MEOP</a:t>
            </a:r>
            <a:r>
              <a:rPr lang="zh-CN" altLang="en-US" sz="4000" dirty="0">
                <a:solidFill>
                  <a:srgbClr val="0000FF"/>
                </a:solidFill>
                <a:latin typeface="微软雅黑" panose="020B0503020204020204" pitchFamily="34" charset="-122"/>
              </a:rPr>
              <a:t>）</a:t>
            </a:r>
          </a:p>
        </p:txBody>
      </p:sp>
      <p:sp>
        <p:nvSpPr>
          <p:cNvPr id="14" name="文本框 7">
            <a:extLst>
              <a:ext uri="{FF2B5EF4-FFF2-40B4-BE49-F238E27FC236}">
                <a16:creationId xmlns:a16="http://schemas.microsoft.com/office/drawing/2014/main" id="{6BF3FB4F-305D-4AF5-A207-2AD8A138DBFB}"/>
              </a:ext>
            </a:extLst>
          </p:cNvPr>
          <p:cNvSpPr txBox="1"/>
          <p:nvPr/>
        </p:nvSpPr>
        <p:spPr>
          <a:xfrm>
            <a:off x="313436" y="1171759"/>
            <a:ext cx="5579253" cy="450322"/>
          </a:xfrm>
          <a:prstGeom prst="rect">
            <a:avLst/>
          </a:prstGeom>
          <a:noFill/>
        </p:spPr>
        <p:txBody>
          <a:bodyPr wrap="square" rtlCol="0">
            <a:noAutofit/>
          </a:bodyPr>
          <a:lstStyle/>
          <a:p>
            <a:pPr marL="342900" lvl="0" indent="-342900" algn="just" eaLnBrk="0" fontAlgn="base" hangingPunct="0">
              <a:spcBef>
                <a:spcPct val="0"/>
              </a:spcBef>
              <a:spcAft>
                <a:spcPts val="600"/>
              </a:spcAft>
              <a:buFont typeface="Wingdings" panose="05000000000000000000" pitchFamily="2" charset="2"/>
              <a:buChar char="q"/>
              <a:defRPr/>
            </a:pPr>
            <a:r>
              <a:rPr lang="en-US" altLang="zh-CN" sz="2400" b="1" kern="0" spc="300" dirty="0">
                <a:solidFill>
                  <a:srgbClr val="000000">
                    <a:lumMod val="85000"/>
                    <a:lumOff val="15000"/>
                  </a:srgbClr>
                </a:solidFill>
                <a:latin typeface="微软雅黑" panose="020B0503020204020204" charset="-122"/>
                <a:ea typeface="微软雅黑" panose="020B0503020204020204" charset="-122"/>
                <a:cs typeface="思源黑体 CN Light" panose="020B0300000000000000" pitchFamily="34" charset="-122"/>
              </a:rPr>
              <a:t>CSNS</a:t>
            </a:r>
            <a:r>
              <a:rPr lang="zh-CN" altLang="en-US" sz="2400" b="1" kern="0" spc="300" dirty="0">
                <a:solidFill>
                  <a:srgbClr val="000000">
                    <a:lumMod val="85000"/>
                    <a:lumOff val="15000"/>
                  </a:srgbClr>
                </a:solidFill>
                <a:latin typeface="微软雅黑" panose="020B0503020204020204" charset="-122"/>
                <a:ea typeface="微软雅黑" panose="020B0503020204020204" charset="-122"/>
                <a:cs typeface="思源黑体 CN Light" panose="020B0300000000000000" pitchFamily="34" charset="-122"/>
              </a:rPr>
              <a:t>已搭建</a:t>
            </a:r>
            <a:r>
              <a:rPr lang="en-US" altLang="zh-CN" sz="2400" b="1" kern="0" spc="300" dirty="0">
                <a:solidFill>
                  <a:srgbClr val="000000">
                    <a:lumMod val="85000"/>
                    <a:lumOff val="15000"/>
                  </a:srgbClr>
                </a:solidFill>
                <a:latin typeface="微软雅黑" panose="020B0503020204020204" charset="-122"/>
                <a:ea typeface="微软雅黑" panose="020B0503020204020204" charset="-122"/>
                <a:cs typeface="思源黑体 CN Light" panose="020B0300000000000000" pitchFamily="34" charset="-122"/>
              </a:rPr>
              <a:t>MEOP</a:t>
            </a:r>
            <a:r>
              <a:rPr lang="zh-CN" altLang="en-US" sz="2400" b="1" kern="0" spc="300" dirty="0">
                <a:solidFill>
                  <a:srgbClr val="000000">
                    <a:lumMod val="85000"/>
                    <a:lumOff val="15000"/>
                  </a:srgbClr>
                </a:solidFill>
                <a:latin typeface="微软雅黑" panose="020B0503020204020204" charset="-122"/>
                <a:ea typeface="微软雅黑" panose="020B0503020204020204" charset="-122"/>
                <a:cs typeface="思源黑体 CN Light" panose="020B0300000000000000" pitchFamily="34" charset="-122"/>
              </a:rPr>
              <a:t>实验系统</a:t>
            </a:r>
            <a:endParaRPr lang="en-US" altLang="zh-CN" sz="2400" b="1" kern="0" spc="300" dirty="0">
              <a:solidFill>
                <a:srgbClr val="000000">
                  <a:lumMod val="85000"/>
                  <a:lumOff val="15000"/>
                </a:srgbClr>
              </a:solidFill>
              <a:latin typeface="微软雅黑" panose="020B0503020204020204" charset="-122"/>
              <a:ea typeface="微软雅黑" panose="020B0503020204020204" charset="-122"/>
              <a:cs typeface="思源黑体 CN Light" panose="020B0300000000000000" pitchFamily="34" charset="-122"/>
            </a:endParaRPr>
          </a:p>
        </p:txBody>
      </p:sp>
      <p:pic>
        <p:nvPicPr>
          <p:cNvPr id="15" name="图片 17">
            <a:extLst>
              <a:ext uri="{FF2B5EF4-FFF2-40B4-BE49-F238E27FC236}">
                <a16:creationId xmlns:a16="http://schemas.microsoft.com/office/drawing/2014/main" id="{EBD4E730-7EA6-4C96-ABB5-AE0C14266C5A}"/>
              </a:ext>
            </a:extLst>
          </p:cNvPr>
          <p:cNvPicPr/>
          <p:nvPr/>
        </p:nvPicPr>
        <p:blipFill>
          <a:blip r:embed="rId3"/>
          <a:stretch>
            <a:fillRect/>
          </a:stretch>
        </p:blipFill>
        <p:spPr>
          <a:xfrm>
            <a:off x="7916331" y="3530038"/>
            <a:ext cx="4047759" cy="3136973"/>
          </a:xfrm>
          <a:prstGeom prst="rect">
            <a:avLst/>
          </a:prstGeom>
        </p:spPr>
      </p:pic>
      <p:pic>
        <p:nvPicPr>
          <p:cNvPr id="16" name="图片 18">
            <a:extLst>
              <a:ext uri="{FF2B5EF4-FFF2-40B4-BE49-F238E27FC236}">
                <a16:creationId xmlns:a16="http://schemas.microsoft.com/office/drawing/2014/main" id="{6AF0D72A-AC24-4A86-8622-2628F51F3F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0028" y="3474365"/>
            <a:ext cx="6723784" cy="3097178"/>
          </a:xfrm>
          <a:prstGeom prst="rect">
            <a:avLst/>
          </a:prstGeom>
          <a:noFill/>
        </p:spPr>
      </p:pic>
      <p:pic>
        <p:nvPicPr>
          <p:cNvPr id="17" name="图片 19">
            <a:extLst>
              <a:ext uri="{FF2B5EF4-FFF2-40B4-BE49-F238E27FC236}">
                <a16:creationId xmlns:a16="http://schemas.microsoft.com/office/drawing/2014/main" id="{0B4BA315-793C-4A52-A99D-157B239312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121" t="16050" r="16400" b="21872"/>
          <a:stretch>
            <a:fillRect/>
          </a:stretch>
        </p:blipFill>
        <p:spPr>
          <a:xfrm>
            <a:off x="8478423" y="1157238"/>
            <a:ext cx="3364168" cy="2241392"/>
          </a:xfrm>
          <a:prstGeom prst="rect">
            <a:avLst/>
          </a:prstGeom>
        </p:spPr>
      </p:pic>
      <p:sp>
        <p:nvSpPr>
          <p:cNvPr id="18" name="矩形 4">
            <a:extLst>
              <a:ext uri="{FF2B5EF4-FFF2-40B4-BE49-F238E27FC236}">
                <a16:creationId xmlns:a16="http://schemas.microsoft.com/office/drawing/2014/main" id="{7054FDA5-5E9B-4580-8917-4E7BC155EB80}"/>
              </a:ext>
            </a:extLst>
          </p:cNvPr>
          <p:cNvSpPr/>
          <p:nvPr/>
        </p:nvSpPr>
        <p:spPr>
          <a:xfrm>
            <a:off x="380263" y="1622090"/>
            <a:ext cx="4261794" cy="1822895"/>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dirty="0">
                <a:latin typeface="Times New Roman" panose="02020603050405020304" pitchFamily="18" charset="0"/>
                <a:ea typeface="微软雅黑" panose="020B0503020204020204" charset="-122"/>
                <a:cs typeface="Times New Roman" panose="02020603050405020304" pitchFamily="18" charset="0"/>
              </a:rPr>
              <a:t>Cell</a:t>
            </a:r>
            <a:r>
              <a:rPr lang="zh-CN" altLang="en-US" dirty="0">
                <a:latin typeface="Times New Roman" panose="02020603050405020304" pitchFamily="18" charset="0"/>
                <a:ea typeface="微软雅黑" panose="020B0503020204020204" charset="-122"/>
                <a:cs typeface="Times New Roman" panose="02020603050405020304" pitchFamily="18" charset="0"/>
              </a:rPr>
              <a:t>尺寸：直径</a:t>
            </a:r>
            <a:r>
              <a:rPr lang="en-US" altLang="zh-CN" dirty="0">
                <a:latin typeface="Times New Roman" panose="02020603050405020304" pitchFamily="18" charset="0"/>
                <a:ea typeface="微软雅黑" panose="020B0503020204020204" charset="-122"/>
                <a:cs typeface="Times New Roman" panose="02020603050405020304" pitchFamily="18" charset="0"/>
              </a:rPr>
              <a:t>5 cm</a:t>
            </a:r>
            <a:r>
              <a:rPr lang="zh-CN" altLang="en-US" dirty="0">
                <a:latin typeface="Times New Roman" panose="02020603050405020304" pitchFamily="18" charset="0"/>
                <a:ea typeface="微软雅黑" panose="020B0503020204020204" charset="-122"/>
                <a:cs typeface="Times New Roman" panose="02020603050405020304" pitchFamily="18" charset="0"/>
              </a:rPr>
              <a:t>，长度</a:t>
            </a:r>
            <a:r>
              <a:rPr lang="en-US" altLang="zh-CN" dirty="0">
                <a:latin typeface="Times New Roman" panose="02020603050405020304" pitchFamily="18" charset="0"/>
                <a:ea typeface="微软雅黑" panose="020B0503020204020204" charset="-122"/>
                <a:cs typeface="Times New Roman" panose="02020603050405020304" pitchFamily="18" charset="0"/>
              </a:rPr>
              <a:t>10 cm</a:t>
            </a:r>
          </a:p>
          <a:p>
            <a:pPr marL="342900" indent="-342900">
              <a:lnSpc>
                <a:spcPct val="150000"/>
              </a:lnSpc>
              <a:buFont typeface="Arial" panose="020B0604020202020204" pitchFamily="34" charset="0"/>
              <a:buChar char="•"/>
            </a:pPr>
            <a:r>
              <a:rPr lang="en-US" altLang="zh-CN" dirty="0">
                <a:latin typeface="Times New Roman" panose="02020603050405020304" pitchFamily="18" charset="0"/>
                <a:ea typeface="微软雅黑" panose="020B0503020204020204" charset="-122"/>
                <a:cs typeface="Times New Roman" panose="02020603050405020304" pitchFamily="18" charset="0"/>
              </a:rPr>
              <a:t>Cell</a:t>
            </a:r>
            <a:r>
              <a:rPr lang="zh-CN" altLang="en-US" dirty="0">
                <a:latin typeface="Times New Roman" panose="02020603050405020304" pitchFamily="18" charset="0"/>
                <a:ea typeface="微软雅黑" panose="020B0503020204020204" charset="-122"/>
                <a:cs typeface="Times New Roman" panose="02020603050405020304" pitchFamily="18" charset="0"/>
              </a:rPr>
              <a:t>压强：</a:t>
            </a:r>
            <a:r>
              <a:rPr lang="en-US" altLang="zh-CN" dirty="0">
                <a:latin typeface="Times New Roman" panose="02020603050405020304" pitchFamily="18" charset="0"/>
                <a:ea typeface="微软雅黑" panose="020B0503020204020204" charset="-122"/>
                <a:cs typeface="Times New Roman" panose="02020603050405020304" pitchFamily="18" charset="0"/>
              </a:rPr>
              <a:t>~1 mbar</a:t>
            </a:r>
          </a:p>
          <a:p>
            <a:pPr marL="342900" indent="-342900">
              <a:lnSpc>
                <a:spcPct val="150000"/>
              </a:lnSpc>
              <a:buFont typeface="Arial" panose="020B0604020202020204" pitchFamily="34" charset="0"/>
              <a:buChar char="•"/>
            </a:pPr>
            <a:r>
              <a:rPr lang="zh-CN" altLang="en-US" dirty="0">
                <a:latin typeface="Times New Roman" panose="02020603050405020304" pitchFamily="18" charset="0"/>
                <a:ea typeface="微软雅黑" panose="020B0503020204020204" charset="-122"/>
                <a:cs typeface="Times New Roman" panose="02020603050405020304" pitchFamily="18" charset="0"/>
              </a:rPr>
              <a:t>泵浦功率：</a:t>
            </a:r>
            <a:r>
              <a:rPr lang="en-US" altLang="zh-CN" dirty="0">
                <a:latin typeface="Times New Roman" panose="02020603050405020304" pitchFamily="18" charset="0"/>
                <a:ea typeface="微软雅黑" panose="020B0503020204020204" charset="-122"/>
                <a:cs typeface="Times New Roman" panose="02020603050405020304" pitchFamily="18" charset="0"/>
              </a:rPr>
              <a:t>4 W</a:t>
            </a:r>
          </a:p>
          <a:p>
            <a:pPr marL="342900" indent="-342900">
              <a:lnSpc>
                <a:spcPct val="150000"/>
              </a:lnSpc>
              <a:buFont typeface="Arial" panose="020B0604020202020204" pitchFamily="34" charset="0"/>
              <a:buChar char="•"/>
            </a:pPr>
            <a:r>
              <a:rPr lang="zh-CN" altLang="en-US" dirty="0">
                <a:latin typeface="Times New Roman" panose="02020603050405020304" pitchFamily="18" charset="0"/>
                <a:ea typeface="微软雅黑" panose="020B0503020204020204" charset="-122"/>
                <a:cs typeface="Times New Roman" panose="02020603050405020304" pitchFamily="18" charset="0"/>
              </a:rPr>
              <a:t>极化率：</a:t>
            </a:r>
            <a:r>
              <a:rPr lang="en-US" altLang="zh-CN" dirty="0">
                <a:latin typeface="Times New Roman" panose="02020603050405020304" pitchFamily="18" charset="0"/>
                <a:ea typeface="微软雅黑" panose="020B0503020204020204" charset="-122"/>
                <a:cs typeface="Times New Roman" panose="02020603050405020304" pitchFamily="18" charset="0"/>
              </a:rPr>
              <a:t>~</a:t>
            </a:r>
            <a:r>
              <a:rPr lang="zh-CN" altLang="en-US" dirty="0">
                <a:latin typeface="Times New Roman" panose="02020603050405020304" pitchFamily="18" charset="0"/>
                <a:ea typeface="微软雅黑" panose="020B0503020204020204" charset="-122"/>
                <a:cs typeface="Times New Roman" panose="02020603050405020304" pitchFamily="18" charset="0"/>
              </a:rPr>
              <a:t>（</a:t>
            </a:r>
            <a:r>
              <a:rPr lang="en-US" altLang="zh-CN" dirty="0">
                <a:latin typeface="Times New Roman" panose="02020603050405020304" pitchFamily="18" charset="0"/>
                <a:ea typeface="微软雅黑" panose="020B0503020204020204" charset="-122"/>
                <a:cs typeface="Times New Roman" panose="02020603050405020304" pitchFamily="18" charset="0"/>
              </a:rPr>
              <a:t>66.5</a:t>
            </a:r>
            <a:r>
              <a:rPr lang="zh-CN" altLang="en-US" dirty="0">
                <a:latin typeface="Times New Roman" panose="02020603050405020304" pitchFamily="18" charset="0"/>
                <a:ea typeface="微软雅黑" panose="020B0503020204020204" charset="-122"/>
                <a:cs typeface="Times New Roman" panose="02020603050405020304" pitchFamily="18" charset="0"/>
              </a:rPr>
              <a:t>±</a:t>
            </a:r>
            <a:r>
              <a:rPr lang="en-US" altLang="zh-CN" dirty="0">
                <a:latin typeface="Times New Roman" panose="02020603050405020304" pitchFamily="18" charset="0"/>
                <a:ea typeface="微软雅黑" panose="020B0503020204020204" charset="-122"/>
                <a:cs typeface="Times New Roman" panose="02020603050405020304" pitchFamily="18" charset="0"/>
              </a:rPr>
              <a:t>0.2</a:t>
            </a:r>
            <a:r>
              <a:rPr lang="zh-CN" altLang="en-US" dirty="0">
                <a:latin typeface="Times New Roman" panose="02020603050405020304" pitchFamily="18" charset="0"/>
                <a:ea typeface="微软雅黑" panose="020B0503020204020204" charset="-122"/>
                <a:cs typeface="Times New Roman" panose="02020603050405020304" pitchFamily="18" charset="0"/>
              </a:rPr>
              <a:t>）</a:t>
            </a:r>
            <a:r>
              <a:rPr lang="en-US" altLang="zh-CN" dirty="0">
                <a:latin typeface="Times New Roman" panose="02020603050405020304" pitchFamily="18" charset="0"/>
                <a:ea typeface="微软雅黑" panose="020B0503020204020204" charset="-122"/>
                <a:cs typeface="Times New Roman" panose="02020603050405020304" pitchFamily="18" charset="0"/>
              </a:rPr>
              <a:t>%</a:t>
            </a:r>
          </a:p>
        </p:txBody>
      </p:sp>
      <p:pic>
        <p:nvPicPr>
          <p:cNvPr id="19" name="图片 6" descr="2">
            <a:extLst>
              <a:ext uri="{FF2B5EF4-FFF2-40B4-BE49-F238E27FC236}">
                <a16:creationId xmlns:a16="http://schemas.microsoft.com/office/drawing/2014/main" id="{370522CC-BAA7-4636-8AAB-849600206640}"/>
              </a:ext>
            </a:extLst>
          </p:cNvPr>
          <p:cNvPicPr>
            <a:picLocks noChangeAspect="1"/>
          </p:cNvPicPr>
          <p:nvPr/>
        </p:nvPicPr>
        <p:blipFill>
          <a:blip r:embed="rId6"/>
          <a:stretch>
            <a:fillRect/>
          </a:stretch>
        </p:blipFill>
        <p:spPr>
          <a:xfrm>
            <a:off x="5440395" y="1161990"/>
            <a:ext cx="2929909" cy="2234858"/>
          </a:xfrm>
          <a:prstGeom prst="rect">
            <a:avLst/>
          </a:prstGeom>
        </p:spPr>
      </p:pic>
    </p:spTree>
    <p:extLst>
      <p:ext uri="{BB962C8B-B14F-4D97-AF65-F5344CB8AC3E}">
        <p14:creationId xmlns:p14="http://schemas.microsoft.com/office/powerpoint/2010/main" val="2255961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亚稳态交换光泵（</a:t>
            </a:r>
            <a:r>
              <a:rPr lang="en-US" altLang="zh-CN" sz="4000" dirty="0">
                <a:solidFill>
                  <a:srgbClr val="0000FF"/>
                </a:solidFill>
                <a:latin typeface="微软雅黑" panose="020B0503020204020204" pitchFamily="34" charset="-122"/>
              </a:rPr>
              <a:t>MEOP</a:t>
            </a:r>
            <a:r>
              <a:rPr lang="zh-CN" altLang="en-US" sz="4000" dirty="0">
                <a:solidFill>
                  <a:srgbClr val="0000FF"/>
                </a:solidFill>
                <a:latin typeface="微软雅黑" panose="020B0503020204020204" pitchFamily="34" charset="-122"/>
              </a:rPr>
              <a:t>）</a:t>
            </a:r>
          </a:p>
        </p:txBody>
      </p:sp>
      <p:sp>
        <p:nvSpPr>
          <p:cNvPr id="31" name="文本框 7">
            <a:extLst>
              <a:ext uri="{FF2B5EF4-FFF2-40B4-BE49-F238E27FC236}">
                <a16:creationId xmlns:a16="http://schemas.microsoft.com/office/drawing/2014/main" id="{1888208D-58FB-431C-A6EB-E3C4C7B71F82}"/>
              </a:ext>
            </a:extLst>
          </p:cNvPr>
          <p:cNvSpPr txBox="1"/>
          <p:nvPr/>
        </p:nvSpPr>
        <p:spPr>
          <a:xfrm>
            <a:off x="75760" y="1117045"/>
            <a:ext cx="9172575" cy="550545"/>
          </a:xfrm>
          <a:prstGeom prst="rect">
            <a:avLst/>
          </a:prstGeom>
          <a:noFill/>
        </p:spPr>
        <p:txBody>
          <a:bodyPr wrap="square" rtlCol="0">
            <a:noAutofit/>
          </a:bodyPr>
          <a:lstStyle/>
          <a:p>
            <a:pPr marL="342900" lvl="0" indent="-342900" algn="just" eaLnBrk="0" fontAlgn="base" hangingPunct="0">
              <a:spcBef>
                <a:spcPct val="0"/>
              </a:spcBef>
              <a:spcAft>
                <a:spcPts val="600"/>
              </a:spcAft>
              <a:buFont typeface="Wingdings" panose="05000000000000000000" pitchFamily="2" charset="2"/>
              <a:buChar char="q"/>
              <a:defRPr/>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正在搭建用于中子极化的大型可压缩</a:t>
            </a:r>
            <a:r>
              <a:rPr lang="en-US" altLang="zh-CN" sz="2400" b="1" kern="100" dirty="0">
                <a:latin typeface="微软雅黑" panose="020B0503020204020204" pitchFamily="34" charset="-122"/>
                <a:ea typeface="微软雅黑" panose="020B0503020204020204" pitchFamily="34" charset="-122"/>
                <a:cs typeface="Times" panose="02020603050405020304" pitchFamily="18" charset="0"/>
              </a:rPr>
              <a:t>MEOP</a:t>
            </a: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系统</a:t>
            </a:r>
          </a:p>
          <a:p>
            <a:pPr marL="342900" marR="0" lvl="0" indent="-342900" algn="just" defTabSz="914400" rtl="0" eaLnBrk="0" fontAlgn="base" latinLnBrk="0" hangingPunct="0">
              <a:lnSpc>
                <a:spcPct val="100000"/>
              </a:lnSpc>
              <a:spcBef>
                <a:spcPct val="0"/>
              </a:spcBef>
              <a:spcAft>
                <a:spcPts val="600"/>
              </a:spcAft>
              <a:buClrTx/>
              <a:buSzTx/>
              <a:buFont typeface="Wingdings" panose="05000000000000000000" pitchFamily="2" charset="2"/>
              <a:buChar char="q"/>
              <a:defRPr/>
            </a:pPr>
            <a:endParaRPr kumimoji="0" lang="zh-CN" altLang="en-US" sz="2400" b="0" i="0" u="sng"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2" name="矩形 39">
            <a:extLst>
              <a:ext uri="{FF2B5EF4-FFF2-40B4-BE49-F238E27FC236}">
                <a16:creationId xmlns:a16="http://schemas.microsoft.com/office/drawing/2014/main" id="{6E094688-65A3-48B7-AD28-AE385EF12FBB}"/>
              </a:ext>
            </a:extLst>
          </p:cNvPr>
          <p:cNvSpPr/>
          <p:nvPr/>
        </p:nvSpPr>
        <p:spPr>
          <a:xfrm>
            <a:off x="257138" y="1538528"/>
            <a:ext cx="5130165" cy="553085"/>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sz="2000" dirty="0">
                <a:latin typeface="Times New Roman" panose="02020603050405020304" pitchFamily="18" charset="0"/>
                <a:ea typeface="微软雅黑" panose="020B0503020204020204" charset="-122"/>
                <a:cs typeface="Times New Roman" panose="02020603050405020304" pitchFamily="18" charset="0"/>
              </a:rPr>
              <a:t>压缩泵主体设计</a:t>
            </a:r>
            <a:endParaRPr lang="en-US" altLang="zh-CN" sz="2000" dirty="0">
              <a:latin typeface="Times New Roman" panose="02020603050405020304" pitchFamily="18" charset="0"/>
              <a:ea typeface="微软雅黑" panose="020B0503020204020204" charset="-122"/>
              <a:cs typeface="Times New Roman" panose="02020603050405020304" pitchFamily="18" charset="0"/>
            </a:endParaRPr>
          </a:p>
        </p:txBody>
      </p:sp>
      <p:grpSp>
        <p:nvGrpSpPr>
          <p:cNvPr id="33" name="组合 6">
            <a:extLst>
              <a:ext uri="{FF2B5EF4-FFF2-40B4-BE49-F238E27FC236}">
                <a16:creationId xmlns:a16="http://schemas.microsoft.com/office/drawing/2014/main" id="{435BD9D4-838F-4C3A-8A4E-68E9E3A8C3E9}"/>
              </a:ext>
            </a:extLst>
          </p:cNvPr>
          <p:cNvGrpSpPr>
            <a:grpSpLocks noChangeAspect="1"/>
          </p:cNvGrpSpPr>
          <p:nvPr/>
        </p:nvGrpSpPr>
        <p:grpSpPr>
          <a:xfrm>
            <a:off x="791272" y="2985142"/>
            <a:ext cx="4372809" cy="3657600"/>
            <a:chOff x="3589" y="2497"/>
            <a:chExt cx="9551" cy="7853"/>
          </a:xfrm>
        </p:grpSpPr>
        <p:pic>
          <p:nvPicPr>
            <p:cNvPr id="34" name="图片 3">
              <a:extLst>
                <a:ext uri="{FF2B5EF4-FFF2-40B4-BE49-F238E27FC236}">
                  <a16:creationId xmlns:a16="http://schemas.microsoft.com/office/drawing/2014/main" id="{D50DABB5-5E05-4F7E-BE6D-86FF8990AC62}"/>
                </a:ext>
              </a:extLst>
            </p:cNvPr>
            <p:cNvPicPr>
              <a:picLocks noChangeAspect="1"/>
            </p:cNvPicPr>
            <p:nvPr/>
          </p:nvPicPr>
          <p:blipFill>
            <a:blip r:embed="rId3"/>
            <a:stretch>
              <a:fillRect/>
            </a:stretch>
          </p:blipFill>
          <p:spPr>
            <a:xfrm>
              <a:off x="3589" y="2497"/>
              <a:ext cx="9551" cy="4025"/>
            </a:xfrm>
            <a:prstGeom prst="rect">
              <a:avLst/>
            </a:prstGeom>
          </p:spPr>
        </p:pic>
        <p:grpSp>
          <p:nvGrpSpPr>
            <p:cNvPr id="35" name="组合 5">
              <a:extLst>
                <a:ext uri="{FF2B5EF4-FFF2-40B4-BE49-F238E27FC236}">
                  <a16:creationId xmlns:a16="http://schemas.microsoft.com/office/drawing/2014/main" id="{20C2474E-CD06-4E63-AF52-20A935A7E785}"/>
                </a:ext>
              </a:extLst>
            </p:cNvPr>
            <p:cNvGrpSpPr/>
            <p:nvPr/>
          </p:nvGrpSpPr>
          <p:grpSpPr>
            <a:xfrm>
              <a:off x="3589" y="6522"/>
              <a:ext cx="4449" cy="3828"/>
              <a:chOff x="7308682" y="2373650"/>
              <a:chExt cx="4010335" cy="4213582"/>
            </a:xfrm>
          </p:grpSpPr>
          <p:pic>
            <p:nvPicPr>
              <p:cNvPr id="37" name="图片 62">
                <a:extLst>
                  <a:ext uri="{FF2B5EF4-FFF2-40B4-BE49-F238E27FC236}">
                    <a16:creationId xmlns:a16="http://schemas.microsoft.com/office/drawing/2014/main" id="{EAFB4ECD-9B20-4A29-8B74-D0B194A35F50}"/>
                  </a:ext>
                </a:extLst>
              </p:cNvPr>
              <p:cNvPicPr>
                <a:picLocks noChangeAspect="1"/>
              </p:cNvPicPr>
              <p:nvPr/>
            </p:nvPicPr>
            <p:blipFill>
              <a:blip r:embed="rId4"/>
              <a:stretch>
                <a:fillRect/>
              </a:stretch>
            </p:blipFill>
            <p:spPr>
              <a:xfrm>
                <a:off x="7308682" y="2373650"/>
                <a:ext cx="4010335" cy="2646680"/>
              </a:xfrm>
              <a:prstGeom prst="rect">
                <a:avLst/>
              </a:prstGeom>
            </p:spPr>
          </p:pic>
          <p:pic>
            <p:nvPicPr>
              <p:cNvPr id="38" name="图片 4">
                <a:extLst>
                  <a:ext uri="{FF2B5EF4-FFF2-40B4-BE49-F238E27FC236}">
                    <a16:creationId xmlns:a16="http://schemas.microsoft.com/office/drawing/2014/main" id="{743ED39D-0DF3-45A0-9E54-57E066FD5516}"/>
                  </a:ext>
                </a:extLst>
              </p:cNvPr>
              <p:cNvPicPr>
                <a:picLocks noChangeAspect="1"/>
              </p:cNvPicPr>
              <p:nvPr/>
            </p:nvPicPr>
            <p:blipFill>
              <a:blip r:embed="rId5"/>
              <a:stretch>
                <a:fillRect/>
              </a:stretch>
            </p:blipFill>
            <p:spPr>
              <a:xfrm>
                <a:off x="7308682" y="5020330"/>
                <a:ext cx="4009868" cy="1566902"/>
              </a:xfrm>
              <a:prstGeom prst="rect">
                <a:avLst/>
              </a:prstGeom>
            </p:spPr>
          </p:pic>
        </p:grpSp>
        <p:pic>
          <p:nvPicPr>
            <p:cNvPr id="36" name="图片 7">
              <a:extLst>
                <a:ext uri="{FF2B5EF4-FFF2-40B4-BE49-F238E27FC236}">
                  <a16:creationId xmlns:a16="http://schemas.microsoft.com/office/drawing/2014/main" id="{5CFC0584-1B33-403D-8A78-3956CFE3CCE4}"/>
                </a:ext>
              </a:extLst>
            </p:cNvPr>
            <p:cNvPicPr>
              <a:picLocks noChangeAspect="1"/>
            </p:cNvPicPr>
            <p:nvPr/>
          </p:nvPicPr>
          <p:blipFill>
            <a:blip r:embed="rId6"/>
            <a:stretch>
              <a:fillRect/>
            </a:stretch>
          </p:blipFill>
          <p:spPr>
            <a:xfrm>
              <a:off x="8038" y="6542"/>
              <a:ext cx="5102" cy="3807"/>
            </a:xfrm>
            <a:prstGeom prst="rect">
              <a:avLst/>
            </a:prstGeom>
          </p:spPr>
        </p:pic>
      </p:grpSp>
      <p:sp>
        <p:nvSpPr>
          <p:cNvPr id="39" name="矩形 15">
            <a:extLst>
              <a:ext uri="{FF2B5EF4-FFF2-40B4-BE49-F238E27FC236}">
                <a16:creationId xmlns:a16="http://schemas.microsoft.com/office/drawing/2014/main" id="{F08C125F-7D9C-476A-B45A-164923F732ED}"/>
              </a:ext>
            </a:extLst>
          </p:cNvPr>
          <p:cNvSpPr/>
          <p:nvPr/>
        </p:nvSpPr>
        <p:spPr>
          <a:xfrm>
            <a:off x="5445723" y="1537893"/>
            <a:ext cx="3260725" cy="553085"/>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sz="2000" dirty="0">
                <a:latin typeface="Times New Roman" panose="02020603050405020304" pitchFamily="18" charset="0"/>
                <a:ea typeface="微软雅黑" panose="020B0503020204020204" charset="-122"/>
                <a:cs typeface="Times New Roman" panose="02020603050405020304" pitchFamily="18" charset="0"/>
              </a:rPr>
              <a:t>磁场模块的设计</a:t>
            </a:r>
            <a:endParaRPr lang="zh-CN" sz="2000" dirty="0">
              <a:latin typeface="Times New Roman" panose="02020603050405020304" pitchFamily="18" charset="0"/>
              <a:ea typeface="微软雅黑" panose="020B0503020204020204" charset="-122"/>
              <a:cs typeface="Times New Roman" panose="02020603050405020304" pitchFamily="18" charset="0"/>
            </a:endParaRPr>
          </a:p>
        </p:txBody>
      </p:sp>
      <p:grpSp>
        <p:nvGrpSpPr>
          <p:cNvPr id="40" name="组合 19">
            <a:extLst>
              <a:ext uri="{FF2B5EF4-FFF2-40B4-BE49-F238E27FC236}">
                <a16:creationId xmlns:a16="http://schemas.microsoft.com/office/drawing/2014/main" id="{28350768-EC85-4566-9F22-172A975CE98A}"/>
              </a:ext>
            </a:extLst>
          </p:cNvPr>
          <p:cNvGrpSpPr>
            <a:grpSpLocks noChangeAspect="1"/>
          </p:cNvGrpSpPr>
          <p:nvPr/>
        </p:nvGrpSpPr>
        <p:grpSpPr>
          <a:xfrm>
            <a:off x="6405409" y="2984676"/>
            <a:ext cx="4995319" cy="3657600"/>
            <a:chOff x="14370" y="6765"/>
            <a:chExt cx="6153" cy="6634"/>
          </a:xfrm>
        </p:grpSpPr>
        <p:pic>
          <p:nvPicPr>
            <p:cNvPr id="41" name="图片 16">
              <a:extLst>
                <a:ext uri="{FF2B5EF4-FFF2-40B4-BE49-F238E27FC236}">
                  <a16:creationId xmlns:a16="http://schemas.microsoft.com/office/drawing/2014/main" id="{5DA860C1-FE4A-4A21-9A80-CE8E4E51FF63}"/>
                </a:ext>
              </a:extLst>
            </p:cNvPr>
            <p:cNvPicPr>
              <a:picLocks noChangeAspect="1"/>
            </p:cNvPicPr>
            <p:nvPr/>
          </p:nvPicPr>
          <p:blipFill>
            <a:blip r:embed="rId7"/>
            <a:stretch>
              <a:fillRect/>
            </a:stretch>
          </p:blipFill>
          <p:spPr>
            <a:xfrm>
              <a:off x="14370" y="6765"/>
              <a:ext cx="6153" cy="3225"/>
            </a:xfrm>
            <a:prstGeom prst="rect">
              <a:avLst/>
            </a:prstGeom>
          </p:spPr>
        </p:pic>
        <p:pic>
          <p:nvPicPr>
            <p:cNvPr id="42" name="IM 2">
              <a:extLst>
                <a:ext uri="{FF2B5EF4-FFF2-40B4-BE49-F238E27FC236}">
                  <a16:creationId xmlns:a16="http://schemas.microsoft.com/office/drawing/2014/main" id="{E69AD259-888A-4C6F-BD45-38586443CD53}"/>
                </a:ext>
              </a:extLst>
            </p:cNvPr>
            <p:cNvPicPr/>
            <p:nvPr/>
          </p:nvPicPr>
          <p:blipFill>
            <a:blip r:embed="rId8"/>
            <a:stretch>
              <a:fillRect/>
            </a:stretch>
          </p:blipFill>
          <p:spPr>
            <a:xfrm>
              <a:off x="14370" y="10173"/>
              <a:ext cx="6153" cy="3226"/>
            </a:xfrm>
            <a:prstGeom prst="rect">
              <a:avLst/>
            </a:prstGeom>
          </p:spPr>
        </p:pic>
      </p:grpSp>
      <p:sp>
        <p:nvSpPr>
          <p:cNvPr id="43" name="文本框 17">
            <a:extLst>
              <a:ext uri="{FF2B5EF4-FFF2-40B4-BE49-F238E27FC236}">
                <a16:creationId xmlns:a16="http://schemas.microsoft.com/office/drawing/2014/main" id="{D2CE4F46-58BD-45C1-B42C-37C26914A2AE}"/>
              </a:ext>
            </a:extLst>
          </p:cNvPr>
          <p:cNvSpPr txBox="1"/>
          <p:nvPr/>
        </p:nvSpPr>
        <p:spPr>
          <a:xfrm>
            <a:off x="5481134" y="1937984"/>
            <a:ext cx="2968625" cy="1014730"/>
          </a:xfrm>
          <a:prstGeom prst="rect">
            <a:avLst/>
          </a:prstGeom>
          <a:noFill/>
        </p:spPr>
        <p:txBody>
          <a:bodyPr wrap="square" rtlCol="0" anchor="t">
            <a:spAutoFit/>
          </a:bodyPr>
          <a:lstStyle/>
          <a:p>
            <a:pPr marL="342900" indent="-342900">
              <a:lnSpc>
                <a:spcPct val="150000"/>
              </a:lnSpc>
              <a:buFont typeface="Arial" panose="020B0604020202020204" pitchFamily="34" charset="0"/>
              <a:buChar char="•"/>
            </a:pPr>
            <a:r>
              <a:rPr lang="zh-CN" altLang="en-US" sz="2000" dirty="0">
                <a:latin typeface="Times New Roman" panose="02020603050405020304" pitchFamily="18" charset="0"/>
                <a:ea typeface="微软雅黑" panose="020B0503020204020204" charset="-122"/>
                <a:cs typeface="Times New Roman" panose="02020603050405020304" pitchFamily="18" charset="0"/>
                <a:sym typeface="+mn-ea"/>
              </a:rPr>
              <a:t>线圈数量：</a:t>
            </a:r>
            <a:r>
              <a:rPr lang="en-US" altLang="zh-CN" sz="2000" dirty="0">
                <a:latin typeface="Times New Roman" panose="02020603050405020304" pitchFamily="18" charset="0"/>
                <a:ea typeface="微软雅黑" panose="020B0503020204020204" charset="-122"/>
                <a:cs typeface="Times New Roman" panose="02020603050405020304" pitchFamily="18" charset="0"/>
                <a:sym typeface="+mn-ea"/>
              </a:rPr>
              <a:t>9</a:t>
            </a:r>
            <a:r>
              <a:rPr lang="zh-CN" altLang="en-US" sz="2000" dirty="0">
                <a:latin typeface="Times New Roman" panose="02020603050405020304" pitchFamily="18" charset="0"/>
                <a:ea typeface="微软雅黑" panose="020B0503020204020204" charset="-122"/>
                <a:cs typeface="Times New Roman" panose="02020603050405020304" pitchFamily="18" charset="0"/>
                <a:sym typeface="+mn-ea"/>
              </a:rPr>
              <a:t>个</a:t>
            </a:r>
          </a:p>
          <a:p>
            <a:pPr marL="342900" indent="-342900">
              <a:lnSpc>
                <a:spcPct val="150000"/>
              </a:lnSpc>
              <a:buFont typeface="Arial" panose="020B0604020202020204" pitchFamily="34" charset="0"/>
              <a:buChar char="•"/>
            </a:pPr>
            <a:r>
              <a:rPr lang="zh-CN" altLang="en-US" sz="2000" dirty="0">
                <a:latin typeface="Times New Roman" panose="02020603050405020304" pitchFamily="18" charset="0"/>
                <a:ea typeface="微软雅黑" panose="020B0503020204020204" charset="-122"/>
                <a:cs typeface="Times New Roman" panose="02020603050405020304" pitchFamily="18" charset="0"/>
                <a:sym typeface="+mn-ea"/>
              </a:rPr>
              <a:t>磁场强度：</a:t>
            </a:r>
            <a:r>
              <a:rPr lang="en-US" altLang="zh-CN" sz="2000" dirty="0">
                <a:latin typeface="Times New Roman" panose="02020603050405020304" pitchFamily="18" charset="0"/>
                <a:ea typeface="微软雅黑" panose="020B0503020204020204" charset="-122"/>
                <a:cs typeface="Times New Roman" panose="02020603050405020304" pitchFamily="18" charset="0"/>
                <a:sym typeface="+mn-ea"/>
              </a:rPr>
              <a:t>10 G</a:t>
            </a:r>
            <a:endParaRPr lang="en-US" altLang="zh-CN" sz="2000" baseline="30000" dirty="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4" name="文本框 20">
            <a:extLst>
              <a:ext uri="{FF2B5EF4-FFF2-40B4-BE49-F238E27FC236}">
                <a16:creationId xmlns:a16="http://schemas.microsoft.com/office/drawing/2014/main" id="{C33F727E-DA74-47B9-B928-8468C68C25DC}"/>
              </a:ext>
            </a:extLst>
          </p:cNvPr>
          <p:cNvSpPr txBox="1"/>
          <p:nvPr/>
        </p:nvSpPr>
        <p:spPr>
          <a:xfrm>
            <a:off x="7749354" y="1937984"/>
            <a:ext cx="4286250" cy="1014730"/>
          </a:xfrm>
          <a:prstGeom prst="rect">
            <a:avLst/>
          </a:prstGeom>
          <a:noFill/>
        </p:spPr>
        <p:txBody>
          <a:bodyPr wrap="square" rtlCol="0" anchor="t">
            <a:spAutoFit/>
          </a:bodyPr>
          <a:lstStyle/>
          <a:p>
            <a:pPr marL="342900" indent="-342900">
              <a:lnSpc>
                <a:spcPct val="150000"/>
              </a:lnSpc>
              <a:buFont typeface="Arial" panose="020B0604020202020204" pitchFamily="34" charset="0"/>
              <a:buChar char="•"/>
            </a:pPr>
            <a:r>
              <a:rPr lang="zh-CN" altLang="en-US" sz="2000" dirty="0">
                <a:latin typeface="Times New Roman" panose="02020603050405020304" pitchFamily="18" charset="0"/>
                <a:ea typeface="微软雅黑" panose="020B0503020204020204" charset="-122"/>
                <a:cs typeface="Times New Roman" panose="02020603050405020304" pitchFamily="18" charset="0"/>
                <a:sym typeface="+mn-ea"/>
              </a:rPr>
              <a:t>均匀区域：直径</a:t>
            </a:r>
            <a:r>
              <a:rPr lang="en-US" altLang="zh-CN" sz="2000" dirty="0">
                <a:latin typeface="Times New Roman" panose="02020603050405020304" pitchFamily="18" charset="0"/>
                <a:ea typeface="微软雅黑" panose="020B0503020204020204" charset="-122"/>
                <a:cs typeface="Times New Roman" panose="02020603050405020304" pitchFamily="18" charset="0"/>
                <a:sym typeface="+mn-ea"/>
              </a:rPr>
              <a:t>1.2 m</a:t>
            </a:r>
            <a:r>
              <a:rPr lang="zh-CN" altLang="en-US" sz="2000" dirty="0">
                <a:latin typeface="Times New Roman" panose="02020603050405020304" pitchFamily="18" charset="0"/>
                <a:ea typeface="微软雅黑" panose="020B0503020204020204" charset="-122"/>
                <a:cs typeface="Times New Roman" panose="02020603050405020304" pitchFamily="18" charset="0"/>
                <a:sym typeface="+mn-ea"/>
              </a:rPr>
              <a:t>，长度</a:t>
            </a:r>
            <a:r>
              <a:rPr lang="en-US" altLang="zh-CN" sz="2000" dirty="0">
                <a:latin typeface="Times New Roman" panose="02020603050405020304" pitchFamily="18" charset="0"/>
                <a:ea typeface="微软雅黑" panose="020B0503020204020204" charset="-122"/>
                <a:cs typeface="Times New Roman" panose="02020603050405020304" pitchFamily="18" charset="0"/>
                <a:sym typeface="+mn-ea"/>
              </a:rPr>
              <a:t>2.5 m</a:t>
            </a:r>
          </a:p>
          <a:p>
            <a:pPr marL="342900" indent="-342900">
              <a:lnSpc>
                <a:spcPct val="150000"/>
              </a:lnSpc>
              <a:buFont typeface="Arial" panose="020B0604020202020204" pitchFamily="34" charset="0"/>
              <a:buChar char="•"/>
            </a:pPr>
            <a:r>
              <a:rPr lang="zh-CN" altLang="en-US" sz="2000" dirty="0">
                <a:latin typeface="Times New Roman" panose="02020603050405020304" pitchFamily="18" charset="0"/>
                <a:ea typeface="微软雅黑" panose="020B0503020204020204" charset="-122"/>
                <a:cs typeface="Times New Roman" panose="02020603050405020304" pitchFamily="18" charset="0"/>
                <a:sym typeface="+mn-ea"/>
              </a:rPr>
              <a:t>相对磁场梯度：</a:t>
            </a:r>
            <a:r>
              <a:rPr lang="en-US" altLang="zh-CN" sz="2000" dirty="0">
                <a:latin typeface="Times New Roman" panose="02020603050405020304" pitchFamily="18" charset="0"/>
                <a:ea typeface="微软雅黑" panose="020B0503020204020204" charset="-122"/>
                <a:cs typeface="Times New Roman" panose="02020603050405020304" pitchFamily="18" charset="0"/>
                <a:sym typeface="+mn-ea"/>
              </a:rPr>
              <a:t> &lt; 1.5× 10</a:t>
            </a:r>
            <a:r>
              <a:rPr lang="en-US" altLang="zh-CN" sz="2000" baseline="30000" dirty="0">
                <a:latin typeface="Times New Roman" panose="02020603050405020304" pitchFamily="18" charset="0"/>
                <a:ea typeface="微软雅黑" panose="020B0503020204020204" charset="-122"/>
                <a:cs typeface="Times New Roman" panose="02020603050405020304" pitchFamily="18" charset="0"/>
                <a:sym typeface="+mn-ea"/>
              </a:rPr>
              <a:t>-4</a:t>
            </a:r>
            <a:r>
              <a:rPr lang="en-US" altLang="zh-CN" sz="2000" dirty="0">
                <a:latin typeface="Times New Roman" panose="02020603050405020304" pitchFamily="18" charset="0"/>
                <a:ea typeface="微软雅黑" panose="020B0503020204020204" charset="-122"/>
                <a:cs typeface="Times New Roman" panose="02020603050405020304" pitchFamily="18" charset="0"/>
                <a:sym typeface="+mn-ea"/>
              </a:rPr>
              <a:t> cm</a:t>
            </a:r>
            <a:r>
              <a:rPr lang="en-US" altLang="zh-CN" sz="2000" baseline="30000" dirty="0">
                <a:latin typeface="Times New Roman" panose="02020603050405020304" pitchFamily="18" charset="0"/>
                <a:ea typeface="微软雅黑" panose="020B0503020204020204" charset="-122"/>
                <a:cs typeface="Times New Roman" panose="02020603050405020304" pitchFamily="18" charset="0"/>
                <a:sym typeface="+mn-ea"/>
              </a:rPr>
              <a:t>-1</a:t>
            </a:r>
          </a:p>
        </p:txBody>
      </p:sp>
      <p:sp>
        <p:nvSpPr>
          <p:cNvPr id="45" name="矩形 21">
            <a:extLst>
              <a:ext uri="{FF2B5EF4-FFF2-40B4-BE49-F238E27FC236}">
                <a16:creationId xmlns:a16="http://schemas.microsoft.com/office/drawing/2014/main" id="{A067922E-4ADE-4C87-9ADF-257B68A5F16D}"/>
              </a:ext>
            </a:extLst>
          </p:cNvPr>
          <p:cNvSpPr/>
          <p:nvPr/>
        </p:nvSpPr>
        <p:spPr>
          <a:xfrm>
            <a:off x="307005" y="1965755"/>
            <a:ext cx="4917440" cy="1014730"/>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000" dirty="0">
                <a:latin typeface="Times New Roman" panose="02020603050405020304" pitchFamily="18" charset="0"/>
                <a:ea typeface="微软雅黑" panose="020B0503020204020204" charset="-122"/>
                <a:cs typeface="Times New Roman" panose="02020603050405020304" pitchFamily="18" charset="0"/>
              </a:rPr>
              <a:t>优化活塞头及波纹管、端盖死区体积、气动阀等设计</a:t>
            </a:r>
            <a:endParaRPr lang="en-US" altLang="zh-CN" sz="2000" dirty="0">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768238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p:cNvSpPr txBox="1"/>
          <p:nvPr/>
        </p:nvSpPr>
        <p:spPr>
          <a:xfrm>
            <a:off x="100528" y="1052700"/>
            <a:ext cx="11971230" cy="1015663"/>
          </a:xfrm>
          <a:prstGeom prst="rect">
            <a:avLst/>
          </a:prstGeom>
          <a:noFill/>
        </p:spPr>
        <p:txBody>
          <a:bodyPr wrap="square" rtlCol="0">
            <a:spAutoFit/>
          </a:bodyPr>
          <a:lstStyle/>
          <a:p>
            <a:pPr marL="342900" indent="-342900"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散裂中子源为材料科学技术、物理、化学化工、资源环境、新能源、纳米、生命科学、国家安全等前沿研究和国家重大需求，提供先进的中子散射多学科研究平台。</a:t>
            </a:r>
          </a:p>
          <a:p>
            <a:pPr eaLnBrk="0" fontAlgn="base" hangingPunct="0">
              <a:spcBef>
                <a:spcPct val="0"/>
              </a:spcBef>
              <a:spcAft>
                <a:spcPct val="0"/>
              </a:spcAft>
              <a:defRPr/>
            </a:pPr>
            <a:endPar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中国散裂中子源</a:t>
            </a:r>
          </a:p>
        </p:txBody>
      </p:sp>
      <p:sp>
        <p:nvSpPr>
          <p:cNvPr id="62" name="TextBox 61"/>
          <p:cNvSpPr txBox="1"/>
          <p:nvPr/>
        </p:nvSpPr>
        <p:spPr>
          <a:xfrm>
            <a:off x="100528" y="1508181"/>
            <a:ext cx="12123781" cy="889862"/>
          </a:xfrm>
          <a:prstGeom prst="rect">
            <a:avLst/>
          </a:prstGeom>
          <a:noFill/>
        </p:spPr>
        <p:txBody>
          <a:bodyPr wrap="square" lIns="135460" tIns="67730" rIns="135460" bIns="67730">
            <a:noAutofit/>
          </a:bodyPr>
          <a:lstStyle/>
          <a:p>
            <a:pPr algn="just" defTabSz="1354455" eaLnBrk="1" fontAlgn="auto" hangingPunct="1">
              <a:lnSpc>
                <a:spcPct val="110000"/>
              </a:lnSpc>
              <a:spcBef>
                <a:spcPts val="665"/>
              </a:spcBef>
              <a:spcAft>
                <a:spcPts val="0"/>
              </a:spcAft>
            </a:pPr>
            <a:endParaRPr lang="zh-CN" altLang="en-US" sz="2220" b="1" dirty="0">
              <a:solidFill>
                <a:prstClr val="black"/>
              </a:solidFill>
              <a:latin typeface="Calibri" panose="020F0502020204030204"/>
              <a:ea typeface="微软雅黑" panose="020B0503020204020204" pitchFamily="34" charset="-122"/>
            </a:endParaRPr>
          </a:p>
        </p:txBody>
      </p:sp>
      <p:grpSp>
        <p:nvGrpSpPr>
          <p:cNvPr id="4" name="Group 3">
            <a:extLst>
              <a:ext uri="{FF2B5EF4-FFF2-40B4-BE49-F238E27FC236}">
                <a16:creationId xmlns:a16="http://schemas.microsoft.com/office/drawing/2014/main" id="{4CAB6DF4-1328-4A77-8454-65C5539120B9}"/>
              </a:ext>
            </a:extLst>
          </p:cNvPr>
          <p:cNvGrpSpPr>
            <a:grpSpLocks noChangeAspect="1"/>
          </p:cNvGrpSpPr>
          <p:nvPr/>
        </p:nvGrpSpPr>
        <p:grpSpPr>
          <a:xfrm>
            <a:off x="494447" y="1997406"/>
            <a:ext cx="4810595" cy="3241554"/>
            <a:chOff x="514435" y="2005623"/>
            <a:chExt cx="4385544" cy="2955139"/>
          </a:xfrm>
        </p:grpSpPr>
        <p:pic>
          <p:nvPicPr>
            <p:cNvPr id="63" name="图片 6"/>
            <p:cNvPicPr>
              <a:picLocks noChangeAspect="1"/>
            </p:cNvPicPr>
            <p:nvPr>
              <p:custDataLst>
                <p:tags r:id="rId5"/>
              </p:custDataLst>
            </p:nvPr>
          </p:nvPicPr>
          <p:blipFill rotWithShape="1">
            <a:blip r:embed="rId9">
              <a:extLst>
                <a:ext uri="{BEBA8EAE-BF5A-486C-A8C5-ECC9F3942E4B}">
                  <a14:imgProps xmlns:a14="http://schemas.microsoft.com/office/drawing/2010/main">
                    <a14:imgLayer r:embed="rId10">
                      <a14:imgEffect>
                        <a14:colorTemperature colorTemp="7200"/>
                      </a14:imgEffect>
                    </a14:imgLayer>
                  </a14:imgProps>
                </a:ext>
              </a:extLst>
            </a:blip>
            <a:srcRect l="15945" t="17125" r="14874"/>
            <a:stretch>
              <a:fillRect/>
            </a:stretch>
          </p:blipFill>
          <p:spPr>
            <a:xfrm>
              <a:off x="514435" y="2005623"/>
              <a:ext cx="4385544" cy="2955139"/>
            </a:xfrm>
            <a:prstGeom prst="rect">
              <a:avLst/>
            </a:prstGeom>
            <a:effectLst>
              <a:outerShdw blurRad="50800" dist="38100" dir="2700000" algn="tl" rotWithShape="0">
                <a:prstClr val="black">
                  <a:alpha val="40000"/>
                </a:prstClr>
              </a:outerShdw>
            </a:effectLst>
          </p:spPr>
        </p:pic>
        <p:sp>
          <p:nvSpPr>
            <p:cNvPr id="64" name="矩形 15"/>
            <p:cNvSpPr/>
            <p:nvPr>
              <p:custDataLst>
                <p:tags r:id="rId6"/>
              </p:custDataLst>
            </p:nvPr>
          </p:nvSpPr>
          <p:spPr>
            <a:xfrm>
              <a:off x="514435" y="2019633"/>
              <a:ext cx="3331283" cy="364757"/>
            </a:xfrm>
            <a:prstGeom prst="rect">
              <a:avLst/>
            </a:prstGeom>
            <a:solidFill>
              <a:srgbClr val="044A9E"/>
            </a:solidFill>
          </p:spPr>
          <p:txBody>
            <a:bodyPr wrap="square" rtlCol="0" anchor="ctr">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中国散裂中子源，东莞，广东</a:t>
              </a:r>
            </a:p>
          </p:txBody>
        </p:sp>
      </p:grpSp>
      <p:sp>
        <p:nvSpPr>
          <p:cNvPr id="65" name="矩形 1"/>
          <p:cNvSpPr/>
          <p:nvPr>
            <p:custDataLst>
              <p:tags r:id="rId1"/>
            </p:custDataLst>
          </p:nvPr>
        </p:nvSpPr>
        <p:spPr>
          <a:xfrm>
            <a:off x="333497" y="5336068"/>
            <a:ext cx="5220335" cy="1210945"/>
          </a:xfrm>
          <a:prstGeom prst="rect">
            <a:avLst/>
          </a:prstGeom>
        </p:spPr>
        <p:txBody>
          <a:bodyPr wrap="square">
            <a:noAutofit/>
          </a:bodyPr>
          <a:lstStyle/>
          <a:p>
            <a:pPr marL="285750" indent="-285750" algn="just">
              <a:spcAft>
                <a:spcPts val="900"/>
              </a:spcAft>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2011-2018</a:t>
            </a:r>
            <a:r>
              <a:rPr lang="zh-CN" altLang="en-US" sz="2000" dirty="0">
                <a:latin typeface="微软雅黑" panose="020B0503020204020204" pitchFamily="34" charset="-122"/>
                <a:ea typeface="微软雅黑" panose="020B0503020204020204" pitchFamily="34" charset="-122"/>
              </a:rPr>
              <a:t>年，投资</a:t>
            </a:r>
            <a:r>
              <a:rPr lang="en-US" altLang="zh-CN" sz="2000" dirty="0">
                <a:latin typeface="微软雅黑" panose="020B0503020204020204" pitchFamily="34" charset="-122"/>
                <a:ea typeface="微软雅黑" panose="020B0503020204020204" pitchFamily="34" charset="-122"/>
              </a:rPr>
              <a:t>23</a:t>
            </a:r>
            <a:r>
              <a:rPr lang="zh-CN" altLang="en-US" sz="2000" dirty="0">
                <a:latin typeface="微软雅黑" panose="020B0503020204020204" pitchFamily="34" charset="-122"/>
                <a:ea typeface="微软雅黑" panose="020B0503020204020204" pitchFamily="34" charset="-122"/>
              </a:rPr>
              <a:t>亿元</a:t>
            </a:r>
          </a:p>
          <a:p>
            <a:pPr marL="285750" indent="-285750" algn="just">
              <a:spcAft>
                <a:spcPts val="900"/>
              </a:spcAft>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2018-2023</a:t>
            </a:r>
            <a:r>
              <a:rPr lang="zh-CN" altLang="en-US" sz="2000" dirty="0">
                <a:latin typeface="微软雅黑" panose="020B0503020204020204" pitchFamily="34" charset="-122"/>
                <a:ea typeface="微软雅黑" panose="020B0503020204020204" pitchFamily="34" charset="-122"/>
              </a:rPr>
              <a:t>年，运行、新建线站</a:t>
            </a:r>
            <a:r>
              <a:rPr lang="en-US" altLang="zh-CN" sz="2000" dirty="0">
                <a:latin typeface="微软雅黑" panose="020B0503020204020204" pitchFamily="34" charset="-122"/>
                <a:ea typeface="微软雅黑" panose="020B0503020204020204" pitchFamily="34" charset="-122"/>
              </a:rPr>
              <a:t>~20</a:t>
            </a:r>
            <a:r>
              <a:rPr lang="zh-CN" altLang="en-US" sz="2000" dirty="0">
                <a:latin typeface="微软雅黑" panose="020B0503020204020204" pitchFamily="34" charset="-122"/>
                <a:ea typeface="微软雅黑" panose="020B0503020204020204" pitchFamily="34" charset="-122"/>
              </a:rPr>
              <a:t>亿元</a:t>
            </a:r>
            <a:endParaRPr lang="en-US" altLang="zh-CN" sz="2000" dirty="0">
              <a:latin typeface="微软雅黑" panose="020B0503020204020204" pitchFamily="34" charset="-122"/>
              <a:ea typeface="微软雅黑" panose="020B0503020204020204" pitchFamily="34" charset="-122"/>
            </a:endParaRPr>
          </a:p>
          <a:p>
            <a:pPr marL="285750" indent="-285750" algn="just">
              <a:spcAft>
                <a:spcPts val="900"/>
              </a:spcAft>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2024~2029</a:t>
            </a:r>
            <a:r>
              <a:rPr lang="zh-CN" altLang="en-US" sz="2000" dirty="0">
                <a:latin typeface="微软雅黑" panose="020B0503020204020204" pitchFamily="34" charset="-122"/>
                <a:ea typeface="微软雅黑" panose="020B0503020204020204" pitchFamily="34" charset="-122"/>
              </a:rPr>
              <a:t>年，二期升级投资</a:t>
            </a:r>
            <a:r>
              <a:rPr lang="en-US" altLang="zh-CN" sz="2000" dirty="0">
                <a:latin typeface="微软雅黑" panose="020B0503020204020204" pitchFamily="34" charset="-122"/>
                <a:ea typeface="微软雅黑" panose="020B0503020204020204" pitchFamily="34" charset="-122"/>
              </a:rPr>
              <a:t>30</a:t>
            </a:r>
            <a:r>
              <a:rPr lang="zh-CN" altLang="en-US" sz="2000" dirty="0">
                <a:latin typeface="微软雅黑" panose="020B0503020204020204" pitchFamily="34" charset="-122"/>
                <a:ea typeface="微软雅黑" panose="020B0503020204020204" pitchFamily="34" charset="-122"/>
              </a:rPr>
              <a:t>亿元</a:t>
            </a:r>
          </a:p>
        </p:txBody>
      </p:sp>
      <p:cxnSp>
        <p:nvCxnSpPr>
          <p:cNvPr id="66" name="直接连接符 140"/>
          <p:cNvCxnSpPr/>
          <p:nvPr/>
        </p:nvCxnSpPr>
        <p:spPr>
          <a:xfrm>
            <a:off x="9500008" y="2205107"/>
            <a:ext cx="0" cy="1036791"/>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7" name="矩形 36"/>
          <p:cNvSpPr/>
          <p:nvPr/>
        </p:nvSpPr>
        <p:spPr>
          <a:xfrm>
            <a:off x="9267590" y="1789558"/>
            <a:ext cx="2786062" cy="47561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342900">
              <a:lnSpc>
                <a:spcPts val="3000"/>
              </a:lnSpc>
              <a:spcBef>
                <a:spcPct val="0"/>
              </a:spcBef>
              <a:buFont typeface="Wingdings" panose="05000000000000000000" pitchFamily="2" charset="2"/>
              <a:buChar char="u"/>
            </a:pPr>
            <a:r>
              <a:rPr lang="zh-CN" altLang="en-US" sz="2200" b="1" dirty="0">
                <a:solidFill>
                  <a:srgbClr val="003399"/>
                </a:solidFill>
                <a:latin typeface="微软雅黑" panose="020B0503020204020204" pitchFamily="34" charset="-122"/>
                <a:ea typeface="微软雅黑" panose="020B0503020204020204" pitchFamily="34" charset="-122"/>
              </a:rPr>
              <a:t> </a:t>
            </a:r>
            <a:r>
              <a:rPr lang="zh-CN" altLang="en-US" sz="2000" b="1" dirty="0">
                <a:solidFill>
                  <a:srgbClr val="003399"/>
                </a:solidFill>
                <a:latin typeface="微软雅黑" panose="020B0503020204020204" pitchFamily="34" charset="-122"/>
                <a:ea typeface="微软雅黑" panose="020B0503020204020204" pitchFamily="34" charset="-122"/>
              </a:rPr>
              <a:t>对轻元素敏感</a:t>
            </a:r>
            <a:endParaRPr lang="en-US" altLang="zh-CN" sz="2200" b="1" dirty="0">
              <a:latin typeface="Times New Roman" panose="02020603050405020304" pitchFamily="18" charset="0"/>
            </a:endParaRPr>
          </a:p>
        </p:txBody>
      </p:sp>
      <p:sp>
        <p:nvSpPr>
          <p:cNvPr id="68" name="矩形 37"/>
          <p:cNvSpPr/>
          <p:nvPr/>
        </p:nvSpPr>
        <p:spPr>
          <a:xfrm>
            <a:off x="9267590" y="3221939"/>
            <a:ext cx="2786062" cy="47561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342900">
              <a:lnSpc>
                <a:spcPts val="3000"/>
              </a:lnSpc>
              <a:spcBef>
                <a:spcPct val="0"/>
              </a:spcBef>
              <a:buFont typeface="Wingdings" panose="05000000000000000000" pitchFamily="2" charset="2"/>
              <a:buChar char="u"/>
            </a:pPr>
            <a:r>
              <a:rPr lang="zh-CN" altLang="en-US" sz="2200" b="1" dirty="0">
                <a:solidFill>
                  <a:srgbClr val="003399"/>
                </a:solidFill>
                <a:latin typeface="微软雅黑" panose="020B0503020204020204" pitchFamily="34" charset="-122"/>
                <a:ea typeface="微软雅黑" panose="020B0503020204020204" pitchFamily="34" charset="-122"/>
              </a:rPr>
              <a:t> </a:t>
            </a:r>
            <a:r>
              <a:rPr lang="zh-CN" altLang="en-US" sz="2000" b="1" dirty="0">
                <a:solidFill>
                  <a:srgbClr val="003399"/>
                </a:solidFill>
                <a:latin typeface="微软雅黑" panose="020B0503020204020204" pitchFamily="34" charset="-122"/>
                <a:ea typeface="微软雅黑" panose="020B0503020204020204" pitchFamily="34" charset="-122"/>
              </a:rPr>
              <a:t>中子有磁矩</a:t>
            </a:r>
            <a:endParaRPr lang="en-US" altLang="zh-CN" sz="2200" b="1" dirty="0">
              <a:latin typeface="Times New Roman" panose="02020603050405020304" pitchFamily="18" charset="0"/>
            </a:endParaRPr>
          </a:p>
        </p:txBody>
      </p:sp>
      <p:pic>
        <p:nvPicPr>
          <p:cNvPr id="69" name="Picture 15" descr="1311643351_37914100"/>
          <p:cNvPicPr>
            <a:picLocks noChangeAspect="1" noChangeArrowheads="1"/>
          </p:cNvPicPr>
          <p:nvPr/>
        </p:nvPicPr>
        <p:blipFill>
          <a:blip r:embed="rId11"/>
          <a:srcRect t="7469"/>
          <a:stretch>
            <a:fillRect/>
          </a:stretch>
        </p:blipFill>
        <p:spPr bwMode="auto">
          <a:xfrm>
            <a:off x="9768026" y="5076900"/>
            <a:ext cx="1925578" cy="1005208"/>
          </a:xfrm>
          <a:prstGeom prst="roundRect">
            <a:avLst>
              <a:gd name="adj" fmla="val 16667"/>
            </a:avLst>
          </a:prstGeom>
          <a:ln w="25400">
            <a:solidFill>
              <a:schemeClr val="tx1"/>
            </a:solidFill>
          </a:ln>
          <a:effectLst>
            <a:outerShdw blurRad="50800" dist="38100" dir="27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pic>
        <p:nvPicPr>
          <p:cNvPr id="70" name="Picture 363" descr="fem-s"/>
          <p:cNvPicPr>
            <a:picLocks noChangeAspect="1" noChangeArrowheads="1"/>
          </p:cNvPicPr>
          <p:nvPr/>
        </p:nvPicPr>
        <p:blipFill rotWithShape="1">
          <a:blip r:embed="rId12"/>
          <a:srcRect l="3704" r="3726" b="8001"/>
          <a:stretch>
            <a:fillRect/>
          </a:stretch>
        </p:blipFill>
        <p:spPr bwMode="auto">
          <a:xfrm>
            <a:off x="9766383" y="3647156"/>
            <a:ext cx="1927221" cy="1010400"/>
          </a:xfrm>
          <a:prstGeom prst="roundRect">
            <a:avLst>
              <a:gd name="adj" fmla="val 16667"/>
            </a:avLst>
          </a:prstGeom>
          <a:ln w="25400">
            <a:solidFill>
              <a:schemeClr val="tx1"/>
            </a:solidFill>
          </a:ln>
          <a:effectLst>
            <a:outerShdw blurRad="50800" dist="38100" dir="27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sp>
        <p:nvSpPr>
          <p:cNvPr id="71" name="矩形 117"/>
          <p:cNvSpPr/>
          <p:nvPr/>
        </p:nvSpPr>
        <p:spPr>
          <a:xfrm>
            <a:off x="9285696" y="4651001"/>
            <a:ext cx="2786062" cy="47561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342900">
              <a:lnSpc>
                <a:spcPts val="3000"/>
              </a:lnSpc>
              <a:spcBef>
                <a:spcPct val="0"/>
              </a:spcBef>
              <a:buFont typeface="Wingdings" panose="05000000000000000000" pitchFamily="2" charset="2"/>
              <a:buChar char="u"/>
            </a:pPr>
            <a:r>
              <a:rPr lang="zh-CN" altLang="en-US" sz="2000" b="1" dirty="0">
                <a:solidFill>
                  <a:srgbClr val="003399"/>
                </a:solidFill>
                <a:latin typeface="微软雅黑" panose="020B0503020204020204" pitchFamily="34" charset="-122"/>
                <a:ea typeface="微软雅黑" panose="020B0503020204020204" pitchFamily="34" charset="-122"/>
              </a:rPr>
              <a:t> 强穿透力</a:t>
            </a:r>
            <a:endParaRPr lang="en-US" altLang="zh-CN" sz="2000" b="1" dirty="0">
              <a:latin typeface="Times New Roman" panose="02020603050405020304" pitchFamily="18" charset="0"/>
            </a:endParaRPr>
          </a:p>
        </p:txBody>
      </p:sp>
      <p:pic>
        <p:nvPicPr>
          <p:cNvPr id="72" name="Picture 4" descr="Copy of pka_thom"/>
          <p:cNvPicPr>
            <a:picLocks noChangeAspect="1" noChangeArrowheads="1"/>
          </p:cNvPicPr>
          <p:nvPr/>
        </p:nvPicPr>
        <p:blipFill>
          <a:blip r:embed="rId13" cstate="print"/>
          <a:srcRect b="59986"/>
          <a:stretch>
            <a:fillRect/>
          </a:stretch>
        </p:blipFill>
        <p:spPr bwMode="auto">
          <a:xfrm>
            <a:off x="9767667" y="2208359"/>
            <a:ext cx="1929886" cy="1017528"/>
          </a:xfrm>
          <a:prstGeom prst="roundRect">
            <a:avLst>
              <a:gd name="adj" fmla="val 16667"/>
            </a:avLst>
          </a:prstGeom>
          <a:ln w="25400">
            <a:solidFill>
              <a:schemeClr val="tx1"/>
            </a:solidFill>
          </a:ln>
          <a:effectLst>
            <a:outerShdw blurRad="50800" dist="38100" dir="27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cxnSp>
        <p:nvCxnSpPr>
          <p:cNvPr id="73" name="直接连接符 34"/>
          <p:cNvCxnSpPr/>
          <p:nvPr/>
        </p:nvCxnSpPr>
        <p:spPr>
          <a:xfrm>
            <a:off x="9500008" y="3620352"/>
            <a:ext cx="0" cy="1106599"/>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4" name="直接连接符 35"/>
          <p:cNvCxnSpPr/>
          <p:nvPr/>
        </p:nvCxnSpPr>
        <p:spPr>
          <a:xfrm>
            <a:off x="9500008" y="5074241"/>
            <a:ext cx="0" cy="1036791"/>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6295284" y="1988399"/>
            <a:ext cx="2677968" cy="1896533"/>
            <a:chOff x="5161107" y="2250993"/>
            <a:chExt cx="3674380" cy="2582107"/>
          </a:xfrm>
          <a:effectLst>
            <a:outerShdw blurRad="50800" dist="38100" dir="2700000" algn="tl" rotWithShape="0">
              <a:prstClr val="black">
                <a:alpha val="40000"/>
              </a:prstClr>
            </a:outerShdw>
          </a:effectLst>
        </p:grpSpPr>
        <p:pic>
          <p:nvPicPr>
            <p:cNvPr id="75" name="Picture 1"/>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rcRect l="20592" t="15287" r="15370" b="17020"/>
            <a:stretch>
              <a:fillRect/>
            </a:stretch>
          </p:blipFill>
          <p:spPr>
            <a:xfrm>
              <a:off x="5161109" y="2250993"/>
              <a:ext cx="3674378" cy="2582107"/>
            </a:xfrm>
            <a:prstGeom prst="rect">
              <a:avLst/>
            </a:prstGeom>
          </p:spPr>
        </p:pic>
        <p:sp>
          <p:nvSpPr>
            <p:cNvPr id="76" name="矩形 12"/>
            <p:cNvSpPr/>
            <p:nvPr>
              <p:custDataLst>
                <p:tags r:id="rId4"/>
              </p:custDataLst>
            </p:nvPr>
          </p:nvSpPr>
          <p:spPr>
            <a:xfrm>
              <a:off x="5161107" y="2263256"/>
              <a:ext cx="2501581" cy="419035"/>
            </a:xfrm>
            <a:prstGeom prst="rect">
              <a:avLst/>
            </a:prstGeom>
            <a:solidFill>
              <a:srgbClr val="044A9E"/>
            </a:solidFill>
          </p:spPr>
          <p:txBody>
            <a:bodyPr wrap="square" rtlCol="0" anchor="ctr">
              <a:spAutoFit/>
            </a:bodyPr>
            <a:lstStyle/>
            <a:p>
              <a:pPr algn="ctr"/>
              <a:r>
                <a:rPr lang="en-US" altLang="zh-CN" sz="1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SNS, Oak Ridge US</a:t>
              </a:r>
              <a:endParaRPr lang="zh-CN" altLang="en-US" sz="1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grpSp>
      <p:pic>
        <p:nvPicPr>
          <p:cNvPr id="1026" name="Picture 2" descr="European Spallation Source: disintegrating nuclei, integrating neutron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04361" y="4125988"/>
            <a:ext cx="2668889" cy="20016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7" name="矩形 12"/>
          <p:cNvSpPr/>
          <p:nvPr>
            <p:custDataLst>
              <p:tags r:id="rId2"/>
            </p:custDataLst>
          </p:nvPr>
        </p:nvSpPr>
        <p:spPr>
          <a:xfrm>
            <a:off x="6304361" y="4125988"/>
            <a:ext cx="1823207" cy="307777"/>
          </a:xfrm>
          <a:prstGeom prst="rect">
            <a:avLst/>
          </a:prstGeom>
          <a:solidFill>
            <a:srgbClr val="044A9E"/>
          </a:solidFill>
        </p:spPr>
        <p:txBody>
          <a:bodyPr wrap="square" rtlCol="0" anchor="ctr">
            <a:spAutoFit/>
          </a:bodyPr>
          <a:lstStyle/>
          <a:p>
            <a:pPr algn="ctr"/>
            <a:r>
              <a:rPr lang="en-US" altLang="zh-CN" sz="1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ESS, Lund, Sweden</a:t>
            </a:r>
            <a:endParaRPr lang="zh-CN" altLang="en-US" sz="1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15526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标题 9"/>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极化氦三与极化中子</a:t>
            </a:r>
          </a:p>
        </p:txBody>
      </p:sp>
      <p:sp>
        <p:nvSpPr>
          <p:cNvPr id="16" name="文本框 48"/>
          <p:cNvSpPr txBox="1"/>
          <p:nvPr/>
        </p:nvSpPr>
        <p:spPr>
          <a:xfrm>
            <a:off x="2943665" y="2356911"/>
            <a:ext cx="7089738" cy="2144177"/>
          </a:xfrm>
          <a:prstGeom prst="rect">
            <a:avLst/>
          </a:prstGeom>
          <a:noFill/>
        </p:spPr>
        <p:txBody>
          <a:bodyPr wrap="square" rtlCol="0">
            <a:spAutoFit/>
          </a:bodyPr>
          <a:lstStyle/>
          <a:p>
            <a:pPr marL="342900" indent="-342900" algn="l">
              <a:spcAft>
                <a:spcPts val="800"/>
              </a:spcAft>
              <a:buFont typeface="+mj-lt"/>
              <a:buAutoNum type="arabicPeriod"/>
            </a:pPr>
            <a:r>
              <a:rPr lang="zh-CN" altLang="en-US" sz="4000" b="1" dirty="0">
                <a:latin typeface="微软雅黑" panose="020B0503020204020204" pitchFamily="34" charset="-122"/>
                <a:ea typeface="微软雅黑" panose="020B0503020204020204" pitchFamily="34" charset="-122"/>
                <a:cs typeface="Calibri" panose="020F0502020204030204" pitchFamily="34" charset="0"/>
              </a:rPr>
              <a:t> 用于中子源的极化氦三</a:t>
            </a:r>
            <a:endParaRPr lang="en-US" altLang="zh-CN" sz="4000" b="1" dirty="0">
              <a:latin typeface="微软雅黑" panose="020B0503020204020204" pitchFamily="34" charset="-122"/>
              <a:ea typeface="微软雅黑" panose="020B0503020204020204" pitchFamily="34" charset="-122"/>
              <a:cs typeface="Calibri" panose="020F0502020204030204" pitchFamily="34" charset="0"/>
            </a:endParaRPr>
          </a:p>
          <a:p>
            <a:pPr marL="342900" indent="-342900" algn="l">
              <a:spcAft>
                <a:spcPts val="800"/>
              </a:spcAft>
              <a:buFont typeface="+mj-lt"/>
              <a:buAutoNum type="arabicPeriod"/>
            </a:pPr>
            <a:endParaRPr lang="en-US" altLang="zh-CN" sz="4000" b="1" dirty="0">
              <a:latin typeface="微软雅黑" panose="020B0503020204020204" pitchFamily="34" charset="-122"/>
              <a:ea typeface="微软雅黑" panose="020B0503020204020204" pitchFamily="34" charset="-122"/>
              <a:cs typeface="Calibri" panose="020F0502020204030204" pitchFamily="34" charset="0"/>
            </a:endParaRPr>
          </a:p>
          <a:p>
            <a:pPr marL="342900" indent="-342900" algn="l">
              <a:spcAft>
                <a:spcPts val="800"/>
              </a:spcAft>
              <a:buFont typeface="+mj-lt"/>
              <a:buAutoNum type="arabicPeriod"/>
            </a:pPr>
            <a:r>
              <a:rPr lang="zh-CN" altLang="en-US" sz="4000" b="1" dirty="0">
                <a:latin typeface="微软雅黑" panose="020B0503020204020204" pitchFamily="34" charset="-122"/>
                <a:ea typeface="微软雅黑" panose="020B0503020204020204" pitchFamily="34" charset="-122"/>
                <a:cs typeface="Calibri" panose="020F0502020204030204" pitchFamily="34" charset="0"/>
              </a:rPr>
              <a:t> 极化中子应用</a:t>
            </a:r>
          </a:p>
        </p:txBody>
      </p:sp>
    </p:spTree>
    <p:extLst>
      <p:ext uri="{BB962C8B-B14F-4D97-AF65-F5344CB8AC3E}">
        <p14:creationId xmlns:p14="http://schemas.microsoft.com/office/powerpoint/2010/main" val="3673308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中国散裂中子源当前的极化中子应用</a:t>
            </a:r>
          </a:p>
        </p:txBody>
      </p:sp>
      <p:sp>
        <p:nvSpPr>
          <p:cNvPr id="62" name="矩形 26"/>
          <p:cNvSpPr/>
          <p:nvPr/>
        </p:nvSpPr>
        <p:spPr>
          <a:xfrm>
            <a:off x="1398948" y="6350954"/>
            <a:ext cx="3493264" cy="369332"/>
          </a:xfrm>
          <a:prstGeom prst="rect">
            <a:avLst/>
          </a:prstGeom>
        </p:spPr>
        <p:txBody>
          <a:bodyPr wrap="none">
            <a:spAutoFit/>
          </a:bodyPr>
          <a:lstStyle/>
          <a:p>
            <a:r>
              <a:rPr lang="en-US" dirty="0">
                <a:solidFill>
                  <a:srgbClr val="0000FF"/>
                </a:solidFill>
                <a:latin typeface="Times New Roman" panose="02020603050405020304" pitchFamily="18" charset="0"/>
                <a:cs typeface="Times New Roman" panose="02020603050405020304" pitchFamily="18" charset="0"/>
                <a:hlinkClick r:id="rId3"/>
              </a:rPr>
              <a:t>http://english.ihep.cas.cn/csns/fa/in</a:t>
            </a:r>
            <a:r>
              <a:rPr lang="en-US" dirty="0">
                <a:solidFill>
                  <a:srgbClr val="0000FF"/>
                </a:solidFill>
                <a:latin typeface="Times New Roman" panose="02020603050405020304" pitchFamily="18" charset="0"/>
                <a:cs typeface="Times New Roman" panose="02020603050405020304" pitchFamily="18" charset="0"/>
              </a:rPr>
              <a:t> </a:t>
            </a:r>
          </a:p>
        </p:txBody>
      </p:sp>
      <p:graphicFrame>
        <p:nvGraphicFramePr>
          <p:cNvPr id="64" name="表格 12"/>
          <p:cNvGraphicFramePr>
            <a:graphicFrameLocks noGrp="1"/>
          </p:cNvGraphicFramePr>
          <p:nvPr/>
        </p:nvGraphicFramePr>
        <p:xfrm>
          <a:off x="6775252" y="1941501"/>
          <a:ext cx="5329903" cy="4267200"/>
        </p:xfrm>
        <a:graphic>
          <a:graphicData uri="http://schemas.openxmlformats.org/drawingml/2006/table">
            <a:tbl>
              <a:tblPr firstRow="1" bandRow="1">
                <a:tableStyleId>{5C22544A-7EE6-4342-B048-85BDC9FD1C3A}</a:tableStyleId>
              </a:tblPr>
              <a:tblGrid>
                <a:gridCol w="890486">
                  <a:extLst>
                    <a:ext uri="{9D8B030D-6E8A-4147-A177-3AD203B41FA5}">
                      <a16:colId xmlns:a16="http://schemas.microsoft.com/office/drawing/2014/main" val="20000"/>
                    </a:ext>
                  </a:extLst>
                </a:gridCol>
                <a:gridCol w="4439417">
                  <a:extLst>
                    <a:ext uri="{9D8B030D-6E8A-4147-A177-3AD203B41FA5}">
                      <a16:colId xmlns:a16="http://schemas.microsoft.com/office/drawing/2014/main" val="20001"/>
                    </a:ext>
                  </a:extLst>
                </a:gridCol>
              </a:tblGrid>
              <a:tr h="182880">
                <a:tc>
                  <a:txBody>
                    <a:bodyPr/>
                    <a:lstStyle/>
                    <a:p>
                      <a:pPr algn="just"/>
                      <a:r>
                        <a:rPr lang="en-US" sz="1400" b="1" i="0" kern="1200" baseline="0" dirty="0">
                          <a:solidFill>
                            <a:srgbClr val="0000FF"/>
                          </a:solidFill>
                          <a:latin typeface="Times New Roman" panose="02020603050405020304" pitchFamily="18" charset="0"/>
                          <a:ea typeface="+mj-ea"/>
                          <a:cs typeface="Times New Roman" panose="02020603050405020304" pitchFamily="18" charset="0"/>
                        </a:rPr>
                        <a:t>BL-01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en-US" altLang="zh-CN" sz="1400" b="1" i="0" kern="1200" baseline="0" dirty="0">
                          <a:solidFill>
                            <a:srgbClr val="0000FF"/>
                          </a:solidFill>
                          <a:latin typeface="Times New Roman" panose="02020603050405020304" pitchFamily="18" charset="0"/>
                          <a:ea typeface="+mj-ea"/>
                          <a:cs typeface="Times New Roman" panose="02020603050405020304" pitchFamily="18" charset="0"/>
                        </a:rPr>
                        <a:t>Small Angle Neutron Scattering instrument</a:t>
                      </a:r>
                      <a:endParaRPr lang="en-US" sz="1400" b="1" i="0" kern="1200" baseline="0" dirty="0">
                        <a:solidFill>
                          <a:srgbClr val="0000FF"/>
                        </a:solidFill>
                        <a:latin typeface="Times New Roman" panose="02020603050405020304" pitchFamily="18" charset="0"/>
                        <a:ea typeface="+mj-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BL-02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Multi-Purpose Reflectometer</a:t>
                      </a:r>
                      <a:endPar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BL-18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General-Purpose Powder Diffractometer</a:t>
                      </a:r>
                      <a:endPar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1400" b="1" i="0" kern="1200" baseline="0" dirty="0">
                          <a:solidFill>
                            <a:srgbClr val="C00000"/>
                          </a:solidFill>
                          <a:latin typeface="Times New Roman" panose="02020603050405020304" pitchFamily="18" charset="0"/>
                          <a:ea typeface="+mj-ea"/>
                          <a:cs typeface="Times New Roman" panose="02020603050405020304" pitchFamily="18" charset="0"/>
                        </a:rPr>
                        <a:t>BL-05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1400" b="1" i="0" baseline="0" dirty="0">
                          <a:solidFill>
                            <a:srgbClr val="C00000"/>
                          </a:solidFill>
                          <a:latin typeface="Times New Roman" panose="02020603050405020304" pitchFamily="18" charset="0"/>
                          <a:ea typeface="+mj-ea"/>
                          <a:cs typeface="Times New Roman" panose="02020603050405020304" pitchFamily="18" charset="0"/>
                        </a:rPr>
                        <a:t>High-Energy Direct-Geometry Inelastic Spectrometer</a:t>
                      </a:r>
                      <a:endParaRPr lang="en-US" sz="1400" b="1" i="0" kern="1200" baseline="0" dirty="0">
                        <a:solidFill>
                          <a:srgbClr val="C00000"/>
                        </a:solidFill>
                        <a:latin typeface="Times New Roman" panose="02020603050405020304" pitchFamily="18" charset="0"/>
                        <a:ea typeface="+mj-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1400" b="1" i="0" kern="1200" baseline="0" dirty="0">
                          <a:solidFill>
                            <a:srgbClr val="0000FF"/>
                          </a:solidFill>
                          <a:latin typeface="Times New Roman" panose="02020603050405020304" pitchFamily="18" charset="0"/>
                          <a:ea typeface="+mj-ea"/>
                          <a:cs typeface="Times New Roman" panose="02020603050405020304" pitchFamily="18" charset="0"/>
                        </a:rPr>
                        <a:t>BL-09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1400" b="1" i="0" baseline="0" dirty="0">
                          <a:solidFill>
                            <a:srgbClr val="0000FF"/>
                          </a:solidFill>
                          <a:latin typeface="Times New Roman" panose="02020603050405020304" pitchFamily="18" charset="0"/>
                          <a:ea typeface="+mj-ea"/>
                          <a:cs typeface="Times New Roman" panose="02020603050405020304" pitchFamily="18" charset="0"/>
                        </a:rPr>
                        <a:t>High-Resolution Neutron Diffractometer</a:t>
                      </a:r>
                      <a:endParaRPr lang="en-US" sz="1400" b="1" i="0" kern="1200" baseline="0" dirty="0">
                        <a:solidFill>
                          <a:srgbClr val="0000FF"/>
                        </a:solidFill>
                        <a:latin typeface="Times New Roman" panose="02020603050405020304" pitchFamily="18" charset="0"/>
                        <a:ea typeface="+mj-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1400" b="1" i="0" kern="1200" baseline="0" dirty="0">
                          <a:solidFill>
                            <a:srgbClr val="0000FF"/>
                          </a:solidFill>
                          <a:latin typeface="Times New Roman" panose="02020603050405020304" pitchFamily="18" charset="0"/>
                          <a:ea typeface="+mj-ea"/>
                          <a:cs typeface="Times New Roman" panose="02020603050405020304" pitchFamily="18" charset="0"/>
                        </a:rPr>
                        <a:t>BL-13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1400" b="1" i="0" baseline="0" dirty="0">
                          <a:solidFill>
                            <a:srgbClr val="0000FF"/>
                          </a:solidFill>
                          <a:latin typeface="Times New Roman" panose="02020603050405020304" pitchFamily="18" charset="0"/>
                          <a:ea typeface="+mj-ea"/>
                          <a:cs typeface="Times New Roman" panose="02020603050405020304" pitchFamily="18" charset="0"/>
                        </a:rPr>
                        <a:t>Energy-Resolved Neutron Imaging Instrument</a:t>
                      </a:r>
                      <a:endParaRPr lang="en-US" sz="1400" b="1" i="0" kern="1200" baseline="0" dirty="0">
                        <a:solidFill>
                          <a:srgbClr val="0000FF"/>
                        </a:solidFill>
                        <a:latin typeface="Times New Roman" panose="02020603050405020304" pitchFamily="18" charset="0"/>
                        <a:ea typeface="+mj-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BL-14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Very Small-Angle Neutron Scattering instrument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BL-04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en-US" altLang="zh-CN" sz="1400" b="1" i="0" kern="1200" baseline="0" dirty="0">
                          <a:solidFill>
                            <a:srgbClr val="C00000"/>
                          </a:solidFill>
                          <a:latin typeface="Times New Roman" panose="02020603050405020304" pitchFamily="18" charset="0"/>
                          <a:ea typeface="+mn-ea"/>
                          <a:cs typeface="Times New Roman" panose="02020603050405020304" pitchFamily="18" charset="0"/>
                        </a:rPr>
                        <a:t>Cold Neutron Inelastic Spectrometer</a:t>
                      </a:r>
                      <a:endParaRPr lang="en-US" sz="1400" b="1" i="0" kern="1200" baseline="0" dirty="0">
                        <a:solidFill>
                          <a:srgbClr val="C00000"/>
                        </a:solidFill>
                        <a:latin typeface="Times New Roman" panose="02020603050405020304" pitchFamily="18" charset="0"/>
                        <a:ea typeface="+mn-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1400" b="1" i="0" kern="1200" baseline="0" dirty="0">
                          <a:solidFill>
                            <a:schemeClr val="tx1"/>
                          </a:solidFill>
                          <a:latin typeface="Times New Roman" panose="02020603050405020304" pitchFamily="18" charset="0"/>
                          <a:ea typeface="+mj-ea"/>
                          <a:cs typeface="Times New Roman" panose="02020603050405020304" pitchFamily="18" charset="0"/>
                        </a:rPr>
                        <a:t>BL-8A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1400" b="1" i="0" baseline="0" dirty="0">
                          <a:solidFill>
                            <a:schemeClr val="tx1"/>
                          </a:solidFill>
                          <a:latin typeface="Times New Roman" panose="02020603050405020304" pitchFamily="18" charset="0"/>
                          <a:ea typeface="+mj-ea"/>
                          <a:cs typeface="Times New Roman" panose="02020603050405020304" pitchFamily="18" charset="0"/>
                        </a:rPr>
                        <a:t>Neutron Technology Development beamline</a:t>
                      </a:r>
                      <a:endParaRPr lang="en-US" sz="1400" b="1" i="0" kern="1200" baseline="0" dirty="0">
                        <a:solidFill>
                          <a:schemeClr val="tx1"/>
                        </a:solidFill>
                        <a:latin typeface="Times New Roman" panose="02020603050405020304" pitchFamily="18" charset="0"/>
                        <a:ea typeface="+mj-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BL-10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Neutron Backscattering Spectrometer</a:t>
                      </a:r>
                      <a:endParaRPr kumimoji="0" lang="en-US" sz="1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BL-12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Neutron Physics and Application Spectrometer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BL-17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Elastic Diffuse Scattering neutron Diffractometer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BL-19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Macromolecular Single-Crystal Neutron Diffractometer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82880">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BL-20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Direct-Geometry Polarized Inelastic Spectrometer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bl>
          </a:graphicData>
        </a:graphic>
      </p:graphicFrame>
      <p:sp>
        <p:nvSpPr>
          <p:cNvPr id="65" name="Rectangle 64"/>
          <p:cNvSpPr/>
          <p:nvPr/>
        </p:nvSpPr>
        <p:spPr>
          <a:xfrm>
            <a:off x="6775252" y="2245907"/>
            <a:ext cx="5329902" cy="291646"/>
          </a:xfrm>
          <a:prstGeom prst="rect">
            <a:avLst/>
          </a:prstGeom>
          <a:solidFill>
            <a:srgbClr val="0000FF">
              <a:alpha val="20000"/>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775252" y="3779753"/>
            <a:ext cx="5329902" cy="291646"/>
          </a:xfrm>
          <a:prstGeom prst="rect">
            <a:avLst/>
          </a:prstGeom>
          <a:solidFill>
            <a:srgbClr val="0000FF">
              <a:alpha val="20000"/>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6775252" y="6292955"/>
            <a:ext cx="5064323" cy="369332"/>
          </a:xfrm>
          <a:prstGeom prst="rect">
            <a:avLst/>
          </a:prstGeom>
          <a:noFill/>
        </p:spPr>
        <p:txBody>
          <a:bodyPr wrap="square">
            <a:spAutoFit/>
          </a:bodyPr>
          <a:lstStyle/>
          <a:p>
            <a:pPr algn="ctr" defTabSz="705485" eaLnBrk="1" latinLnBrk="0" hangingPunct="1">
              <a:buClrTx/>
            </a:pPr>
            <a:r>
              <a:rPr lang="zh-CN" altLang="en-US" sz="1800" b="1" dirty="0">
                <a:solidFill>
                  <a:srgbClr val="0000FF"/>
                </a:solidFill>
                <a:latin typeface="微软雅黑" panose="020B0503020204020204" pitchFamily="34" charset="-122"/>
                <a:cs typeface="Times New Roman" panose="02020603050405020304" pitchFamily="18" charset="0"/>
              </a:rPr>
              <a:t>衍射</a:t>
            </a:r>
            <a:r>
              <a:rPr lang="en-US" altLang="zh-CN" sz="1800" b="1" dirty="0">
                <a:solidFill>
                  <a:srgbClr val="0000FF"/>
                </a:solidFill>
                <a:latin typeface="微软雅黑" panose="020B0503020204020204" pitchFamily="34" charset="-122"/>
                <a:cs typeface="Times New Roman" panose="02020603050405020304" pitchFamily="18" charset="0"/>
              </a:rPr>
              <a:t>/</a:t>
            </a:r>
            <a:r>
              <a:rPr lang="zh-CN" altLang="en-US" sz="1800" b="1" dirty="0">
                <a:solidFill>
                  <a:srgbClr val="0000FF"/>
                </a:solidFill>
                <a:latin typeface="微软雅黑" panose="020B0503020204020204" pitchFamily="34" charset="-122"/>
                <a:cs typeface="Times New Roman" panose="02020603050405020304" pitchFamily="18" charset="0"/>
              </a:rPr>
              <a:t>结构</a:t>
            </a:r>
            <a:r>
              <a:rPr lang="en-US" altLang="zh-CN" sz="1800" b="1" dirty="0">
                <a:latin typeface="微软雅黑" panose="020B0503020204020204" pitchFamily="34" charset="-122"/>
                <a:cs typeface="Times New Roman" panose="02020603050405020304" pitchFamily="18" charset="0"/>
              </a:rPr>
              <a:t>	</a:t>
            </a:r>
            <a:r>
              <a:rPr lang="zh-CN" altLang="en-US" sz="1800" b="1" dirty="0">
                <a:solidFill>
                  <a:srgbClr val="C00000"/>
                </a:solidFill>
                <a:latin typeface="微软雅黑" panose="020B0503020204020204" pitchFamily="34" charset="-122"/>
                <a:cs typeface="Times New Roman" panose="02020603050405020304" pitchFamily="18" charset="0"/>
              </a:rPr>
              <a:t>非弹</a:t>
            </a:r>
            <a:r>
              <a:rPr lang="en-US" altLang="zh-CN" sz="1800" b="1" dirty="0">
                <a:solidFill>
                  <a:srgbClr val="C00000"/>
                </a:solidFill>
                <a:latin typeface="微软雅黑" panose="020B0503020204020204" pitchFamily="34" charset="-122"/>
                <a:cs typeface="Times New Roman" panose="02020603050405020304" pitchFamily="18" charset="0"/>
              </a:rPr>
              <a:t>/</a:t>
            </a:r>
            <a:r>
              <a:rPr lang="zh-CN" altLang="en-US" sz="1800" b="1" dirty="0">
                <a:solidFill>
                  <a:srgbClr val="C00000"/>
                </a:solidFill>
                <a:latin typeface="微软雅黑" panose="020B0503020204020204" pitchFamily="34" charset="-122"/>
                <a:cs typeface="Times New Roman" panose="02020603050405020304" pitchFamily="18" charset="0"/>
              </a:rPr>
              <a:t>动力学 </a:t>
            </a:r>
            <a:r>
              <a:rPr lang="en-US" altLang="zh-CN" b="1" dirty="0">
                <a:solidFill>
                  <a:srgbClr val="C00000"/>
                </a:solidFill>
                <a:latin typeface="微软雅黑" panose="020B0503020204020204" pitchFamily="34" charset="-122"/>
                <a:cs typeface="Times New Roman" panose="02020603050405020304" pitchFamily="18" charset="0"/>
              </a:rPr>
              <a:t>   </a:t>
            </a:r>
            <a:r>
              <a:rPr lang="zh-CN" altLang="en-US" sz="1800" b="1" dirty="0">
                <a:latin typeface="微软雅黑" panose="020B0503020204020204" pitchFamily="34" charset="-122"/>
                <a:cs typeface="Times New Roman" panose="02020603050405020304" pitchFamily="18" charset="0"/>
              </a:rPr>
              <a:t>其他</a:t>
            </a:r>
            <a:endParaRPr lang="en-US" altLang="zh-CN" sz="1800" b="1" dirty="0">
              <a:latin typeface="微软雅黑" panose="020B0503020204020204" pitchFamily="34" charset="-122"/>
              <a:cs typeface="Times New Roman" panose="02020603050405020304" pitchFamily="18" charset="0"/>
            </a:endParaRPr>
          </a:p>
        </p:txBody>
      </p:sp>
      <p:cxnSp>
        <p:nvCxnSpPr>
          <p:cNvPr id="68" name="Straight Connector 67"/>
          <p:cNvCxnSpPr/>
          <p:nvPr/>
        </p:nvCxnSpPr>
        <p:spPr>
          <a:xfrm>
            <a:off x="7350766" y="6486856"/>
            <a:ext cx="200025"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795857" y="6486856"/>
            <a:ext cx="20002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0340917" y="6486856"/>
            <a:ext cx="2000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文本框 7"/>
          <p:cNvSpPr txBox="1"/>
          <p:nvPr/>
        </p:nvSpPr>
        <p:spPr>
          <a:xfrm>
            <a:off x="0" y="1112207"/>
            <a:ext cx="11734305" cy="400110"/>
          </a:xfrm>
          <a:prstGeom prst="rect">
            <a:avLst/>
          </a:prstGeom>
          <a:noFill/>
        </p:spPr>
        <p:txBody>
          <a:bodyPr wrap="square" rtlCol="0">
            <a:spAutoFit/>
          </a:bodyPr>
          <a:lstStyle/>
          <a:p>
            <a:pPr marL="285750" indent="-285750" algn="just"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持续自主发展（</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In-house</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）极化中子技术，全面覆盖中子散射的全部应用</a:t>
            </a:r>
            <a:endPar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2" name="文本框 7"/>
          <p:cNvSpPr txBox="1"/>
          <p:nvPr/>
        </p:nvSpPr>
        <p:spPr>
          <a:xfrm>
            <a:off x="0" y="1516949"/>
            <a:ext cx="11734305" cy="400110"/>
          </a:xfrm>
          <a:prstGeom prst="rect">
            <a:avLst/>
          </a:prstGeom>
          <a:noFill/>
        </p:spPr>
        <p:txBody>
          <a:bodyPr wrap="square" rtlCol="0">
            <a:spAutoFit/>
          </a:bodyPr>
          <a:lstStyle/>
          <a:p>
            <a:pPr marL="285750" indent="-285750" algn="just"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在建和已运行的</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条中子谱仪中，最终有</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条谱仪将具有极化中子实验能力</a:t>
            </a:r>
            <a:endPar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3" name="Rectangle 72"/>
          <p:cNvSpPr/>
          <p:nvPr/>
        </p:nvSpPr>
        <p:spPr>
          <a:xfrm>
            <a:off x="6775252" y="4379927"/>
            <a:ext cx="5329902" cy="291646"/>
          </a:xfrm>
          <a:prstGeom prst="rect">
            <a:avLst/>
          </a:prstGeom>
          <a:solidFill>
            <a:srgbClr val="0000FF">
              <a:alpha val="20000"/>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直接连接符 149"/>
          <p:cNvCxnSpPr/>
          <p:nvPr/>
        </p:nvCxnSpPr>
        <p:spPr>
          <a:xfrm>
            <a:off x="6321525" y="2028592"/>
            <a:ext cx="1" cy="4507028"/>
          </a:xfrm>
          <a:prstGeom prst="line">
            <a:avLst/>
          </a:prstGeom>
          <a:noFill/>
          <a:ln w="6350" cap="flat" cmpd="sng" algn="ctr">
            <a:solidFill>
              <a:srgbClr val="000000"/>
            </a:solidFill>
            <a:prstDash val="dash"/>
            <a:miter lim="800000"/>
          </a:ln>
          <a:effectLst/>
        </p:spPr>
      </p:cxnSp>
      <p:pic>
        <p:nvPicPr>
          <p:cNvPr id="76" name="Picture 2" descr="http://csns.ihep.cas.cn/pygh/kxyy/201312/W020201117391747013792.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400000"/>
                    </a14:imgEffect>
                    <a14:imgEffect>
                      <a14:sharpenSoften amount="50000"/>
                    </a14:imgEffect>
                  </a14:imgLayer>
                </a14:imgProps>
              </a:ext>
              <a:ext uri="{28A0092B-C50C-407E-A947-70E740481C1C}">
                <a14:useLocalDpi xmlns:a14="http://schemas.microsoft.com/office/drawing/2010/main" val="0"/>
              </a:ext>
            </a:extLst>
          </a:blip>
          <a:srcRect l="9838" t="43071" r="6705" b="5511"/>
          <a:stretch>
            <a:fillRect/>
          </a:stretch>
        </p:blipFill>
        <p:spPr bwMode="auto">
          <a:xfrm>
            <a:off x="738231" y="2028592"/>
            <a:ext cx="5228095" cy="439911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p:cNvSpPr/>
          <p:nvPr/>
        </p:nvSpPr>
        <p:spPr bwMode="auto">
          <a:xfrm>
            <a:off x="6775250" y="1956429"/>
            <a:ext cx="5329897" cy="2114970"/>
          </a:xfrm>
          <a:prstGeom prst="rect">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391298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极化中子实验</a:t>
            </a:r>
          </a:p>
        </p:txBody>
      </p:sp>
      <p:sp>
        <p:nvSpPr>
          <p:cNvPr id="19" name="TextBox 18"/>
          <p:cNvSpPr txBox="1"/>
          <p:nvPr/>
        </p:nvSpPr>
        <p:spPr>
          <a:xfrm>
            <a:off x="146819" y="4733683"/>
            <a:ext cx="3738322" cy="1815882"/>
          </a:xfrm>
          <a:prstGeom prst="rect">
            <a:avLst/>
          </a:prstGeom>
          <a:noFill/>
        </p:spPr>
        <p:txBody>
          <a:bodyPr wrap="square">
            <a:spAutoFit/>
          </a:bodyPr>
          <a:lstStyle/>
          <a:p>
            <a:pPr marL="342900" indent="-342900">
              <a:buFont typeface="+mj-lt"/>
              <a:buAutoNum type="arabicPeriod"/>
            </a:pPr>
            <a:r>
              <a:rPr lang="zh-CN" altLang="en-US" sz="1600" b="1" dirty="0">
                <a:latin typeface="微软雅黑" panose="020B0503020204020204" pitchFamily="34" charset="-122"/>
                <a:ea typeface="微软雅黑" panose="020B0503020204020204" pitchFamily="34" charset="-122"/>
                <a:cs typeface="Arial" panose="020B0604020202020204" pitchFamily="34" charset="0"/>
              </a:rPr>
              <a:t>产生极化中子</a:t>
            </a:r>
            <a:endParaRPr lang="en-US" altLang="zh-CN" sz="1600" b="1" dirty="0">
              <a:latin typeface="微软雅黑" panose="020B0503020204020204" pitchFamily="34" charset="-122"/>
              <a:ea typeface="微软雅黑" panose="020B0503020204020204" pitchFamily="34" charset="-122"/>
              <a:cs typeface="Arial" panose="020B0604020202020204" pitchFamily="34" charset="0"/>
            </a:endParaRPr>
          </a:p>
          <a:p>
            <a:pPr marL="342900" indent="-342900">
              <a:buFont typeface="+mj-lt"/>
              <a:buAutoNum type="arabicPeriod"/>
            </a:pPr>
            <a:r>
              <a:rPr lang="zh-CN" altLang="en-US" sz="1600" b="1" dirty="0">
                <a:latin typeface="微软雅黑" panose="020B0503020204020204" pitchFamily="34" charset="-122"/>
                <a:ea typeface="微软雅黑" panose="020B0503020204020204" pitchFamily="34" charset="-122"/>
                <a:cs typeface="Arial" panose="020B0604020202020204" pitchFamily="34" charset="0"/>
              </a:rPr>
              <a:t>调整入射中子的极化态</a:t>
            </a:r>
            <a:endParaRPr lang="en-US" altLang="zh-CN" sz="1600" b="1" dirty="0">
              <a:latin typeface="微软雅黑" panose="020B0503020204020204" pitchFamily="34" charset="-122"/>
              <a:ea typeface="微软雅黑" panose="020B0503020204020204" pitchFamily="34" charset="-122"/>
              <a:cs typeface="Arial" panose="020B0604020202020204" pitchFamily="34" charset="0"/>
            </a:endParaRPr>
          </a:p>
          <a:p>
            <a:pPr marL="342900" indent="-342900">
              <a:buFont typeface="+mj-lt"/>
              <a:buAutoNum type="arabicPeriod"/>
            </a:pPr>
            <a:r>
              <a:rPr lang="zh-CN" altLang="en-US" sz="1600" b="1" dirty="0">
                <a:latin typeface="微软雅黑" panose="020B0503020204020204" pitchFamily="34" charset="-122"/>
                <a:ea typeface="微软雅黑" panose="020B0503020204020204" pitchFamily="34" charset="-122"/>
                <a:cs typeface="Arial" panose="020B0604020202020204" pitchFamily="34" charset="0"/>
              </a:rPr>
              <a:t>调整入射中子的极化方向</a:t>
            </a:r>
            <a:endParaRPr lang="en-US" altLang="zh-CN" sz="1600" b="1" dirty="0">
              <a:latin typeface="微软雅黑" panose="020B0503020204020204" pitchFamily="34" charset="-122"/>
              <a:ea typeface="微软雅黑" panose="020B0503020204020204" pitchFamily="34" charset="-122"/>
              <a:cs typeface="Arial" panose="020B0604020202020204" pitchFamily="34" charset="0"/>
            </a:endParaRPr>
          </a:p>
          <a:p>
            <a:pPr marL="342900" indent="-342900">
              <a:buFont typeface="+mj-lt"/>
              <a:buAutoNum type="arabicPeriod"/>
            </a:pPr>
            <a:r>
              <a:rPr lang="zh-CN" altLang="en-US" sz="16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极化中子与样品散射</a:t>
            </a:r>
            <a:endParaRPr lang="en-US" altLang="zh-CN" sz="16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a:buFont typeface="+mj-lt"/>
              <a:buAutoNum type="arabicPeriod"/>
            </a:pPr>
            <a:r>
              <a:rPr lang="zh-CN" altLang="en-US" sz="1600" b="1" dirty="0">
                <a:latin typeface="微软雅黑" panose="020B0503020204020204" pitchFamily="34" charset="-122"/>
                <a:ea typeface="微软雅黑" panose="020B0503020204020204" pitchFamily="34" charset="-122"/>
                <a:cs typeface="Arial" panose="020B0604020202020204" pitchFamily="34" charset="0"/>
              </a:rPr>
              <a:t>选择散射中子的极化方向</a:t>
            </a:r>
            <a:endParaRPr lang="en-US" altLang="zh-CN" sz="1600" b="1" dirty="0">
              <a:latin typeface="微软雅黑" panose="020B0503020204020204" pitchFamily="34" charset="-122"/>
              <a:ea typeface="微软雅黑" panose="020B0503020204020204" pitchFamily="34" charset="-122"/>
              <a:cs typeface="Arial" panose="020B0604020202020204" pitchFamily="34" charset="0"/>
            </a:endParaRPr>
          </a:p>
          <a:p>
            <a:pPr marL="342900" indent="-342900">
              <a:buFont typeface="+mj-lt"/>
              <a:buAutoNum type="arabicPeriod"/>
            </a:pPr>
            <a:r>
              <a:rPr lang="zh-CN" altLang="en-US" sz="1600" b="1" dirty="0">
                <a:latin typeface="微软雅黑" panose="020B0503020204020204" pitchFamily="34" charset="-122"/>
                <a:ea typeface="微软雅黑" panose="020B0503020204020204" pitchFamily="34" charset="-122"/>
                <a:cs typeface="Arial" panose="020B0604020202020204" pitchFamily="34" charset="0"/>
              </a:rPr>
              <a:t>选择要测量的散射中子极化态</a:t>
            </a:r>
            <a:endParaRPr lang="en-US" altLang="zh-CN" sz="1600" b="1" dirty="0">
              <a:latin typeface="微软雅黑" panose="020B0503020204020204" pitchFamily="34" charset="-122"/>
              <a:ea typeface="微软雅黑" panose="020B0503020204020204" pitchFamily="34" charset="-122"/>
              <a:cs typeface="Arial" panose="020B0604020202020204" pitchFamily="34" charset="0"/>
            </a:endParaRPr>
          </a:p>
          <a:p>
            <a:pPr marL="342900" indent="-342900">
              <a:buFont typeface="+mj-lt"/>
              <a:buAutoNum type="arabicPeriod"/>
            </a:pPr>
            <a:r>
              <a:rPr lang="zh-CN" altLang="en-US" sz="1600" b="1" dirty="0">
                <a:latin typeface="微软雅黑" panose="020B0503020204020204" pitchFamily="34" charset="-122"/>
                <a:ea typeface="微软雅黑" panose="020B0503020204020204" pitchFamily="34" charset="-122"/>
                <a:cs typeface="Arial" panose="020B0604020202020204" pitchFamily="34" charset="0"/>
              </a:rPr>
              <a:t>测量所选方向上极化态中子的数量</a:t>
            </a:r>
            <a:endParaRPr lang="en-US" altLang="zh-CN" sz="16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文本框 7"/>
          <p:cNvSpPr txBox="1"/>
          <p:nvPr/>
        </p:nvSpPr>
        <p:spPr>
          <a:xfrm>
            <a:off x="0" y="1112207"/>
            <a:ext cx="11734305" cy="400110"/>
          </a:xfrm>
          <a:prstGeom prst="rect">
            <a:avLst/>
          </a:prstGeom>
          <a:noFill/>
        </p:spPr>
        <p:txBody>
          <a:bodyPr wrap="square" rtlCol="0">
            <a:spAutoFit/>
          </a:bodyPr>
          <a:lstStyle/>
          <a:p>
            <a:pPr marL="285750" indent="-285750" algn="just"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进行极化中子实验需要多种设备配合，产生、控制并分析散射过程中的极化中子</a:t>
            </a:r>
            <a:endPar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7" name="object 12">
            <a:extLst>
              <a:ext uri="{FF2B5EF4-FFF2-40B4-BE49-F238E27FC236}">
                <a16:creationId xmlns:a16="http://schemas.microsoft.com/office/drawing/2014/main" id="{03839509-46E8-4B97-A72F-256414347A6B}"/>
              </a:ext>
            </a:extLst>
          </p:cNvPr>
          <p:cNvSpPr txBox="1"/>
          <p:nvPr/>
        </p:nvSpPr>
        <p:spPr>
          <a:xfrm>
            <a:off x="10344708" y="4306683"/>
            <a:ext cx="2497307" cy="316645"/>
          </a:xfrm>
          <a:prstGeom prst="rect">
            <a:avLst/>
          </a:prstGeom>
        </p:spPr>
        <p:txBody>
          <a:bodyPr wrap="square" lIns="0" tIns="8783" rIns="0" bIns="0">
            <a:spAutoFit/>
          </a:bodyPr>
          <a:lstStyle/>
          <a:p>
            <a:pPr marL="10795" algn="ctr">
              <a:spcBef>
                <a:spcPts val="80"/>
              </a:spcBef>
              <a:tabLst>
                <a:tab pos="407035" algn="l"/>
              </a:tabLst>
              <a:defRPr/>
            </a:pPr>
            <a:r>
              <a:rPr lang="zh-CN" altLang="en-US" sz="2000" b="1" u="sng" dirty="0">
                <a:latin typeface="微软雅黑" panose="020B0503020204020204" pitchFamily="34" charset="-122"/>
                <a:ea typeface="微软雅黑" panose="020B0503020204020204" pitchFamily="34" charset="-122"/>
                <a:cs typeface="Times New Roman" panose="02020603050405020304"/>
              </a:rPr>
              <a:t>探测器</a:t>
            </a:r>
          </a:p>
        </p:txBody>
      </p:sp>
      <p:sp>
        <p:nvSpPr>
          <p:cNvPr id="148" name="object 12">
            <a:extLst>
              <a:ext uri="{FF2B5EF4-FFF2-40B4-BE49-F238E27FC236}">
                <a16:creationId xmlns:a16="http://schemas.microsoft.com/office/drawing/2014/main" id="{6065D2BD-A79B-4F99-AD2F-A3512C87BA02}"/>
              </a:ext>
            </a:extLst>
          </p:cNvPr>
          <p:cNvSpPr txBox="1"/>
          <p:nvPr/>
        </p:nvSpPr>
        <p:spPr>
          <a:xfrm>
            <a:off x="4824790" y="4288696"/>
            <a:ext cx="2359135" cy="316645"/>
          </a:xfrm>
          <a:prstGeom prst="rect">
            <a:avLst/>
          </a:prstGeom>
        </p:spPr>
        <p:txBody>
          <a:bodyPr wrap="square" lIns="0" tIns="8783" rIns="0" bIns="0">
            <a:spAutoFit/>
          </a:bodyPr>
          <a:lstStyle/>
          <a:p>
            <a:pPr marL="10795" algn="ctr">
              <a:spcBef>
                <a:spcPts val="80"/>
              </a:spcBef>
              <a:tabLst>
                <a:tab pos="407035" algn="l"/>
              </a:tabLst>
              <a:defRPr/>
            </a:pPr>
            <a:r>
              <a:rPr lang="zh-CN" altLang="en-US" sz="2000" b="1" u="sng" dirty="0">
                <a:latin typeface="微软雅黑" panose="020B0503020204020204" pitchFamily="34" charset="-122"/>
                <a:ea typeface="微软雅黑" panose="020B0503020204020204" pitchFamily="34" charset="-122"/>
                <a:cs typeface="Times New Roman" panose="02020603050405020304"/>
              </a:rPr>
              <a:t>样品</a:t>
            </a:r>
            <a:endParaRPr lang="en-US" altLang="zh-CN" sz="2000" b="1" u="sng" dirty="0">
              <a:latin typeface="微软雅黑" panose="020B0503020204020204" pitchFamily="34" charset="-122"/>
              <a:ea typeface="微软雅黑" panose="020B0503020204020204" pitchFamily="34" charset="-122"/>
              <a:cs typeface="Times New Roman" panose="02020603050405020304"/>
            </a:endParaRPr>
          </a:p>
        </p:txBody>
      </p:sp>
      <p:sp>
        <p:nvSpPr>
          <p:cNvPr id="149" name="TextBox 148">
            <a:extLst>
              <a:ext uri="{FF2B5EF4-FFF2-40B4-BE49-F238E27FC236}">
                <a16:creationId xmlns:a16="http://schemas.microsoft.com/office/drawing/2014/main" id="{C25DEC7B-D9FC-40B2-9959-B41A87F5D7CA}"/>
              </a:ext>
            </a:extLst>
          </p:cNvPr>
          <p:cNvSpPr txBox="1"/>
          <p:nvPr/>
        </p:nvSpPr>
        <p:spPr>
          <a:xfrm>
            <a:off x="4650375" y="2444529"/>
            <a:ext cx="2371749" cy="400110"/>
          </a:xfrm>
          <a:prstGeom prst="rect">
            <a:avLst/>
          </a:prstGeom>
          <a:noFill/>
        </p:spPr>
        <p:txBody>
          <a:bodyPr wrap="square">
            <a:spAutoFit/>
          </a:bodyPr>
          <a:lstStyle/>
          <a:p>
            <a:r>
              <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a:rPr>
              <a:t>入射极化 </a:t>
            </a:r>
            <a:r>
              <a:rPr lang="en-US" sz="2000" b="1" dirty="0">
                <a:solidFill>
                  <a:srgbClr val="FF0000"/>
                </a:solidFill>
                <a:latin typeface="微软雅黑" panose="020B0503020204020204" pitchFamily="34" charset="-122"/>
                <a:ea typeface="微软雅黑" panose="020B0503020204020204" pitchFamily="34" charset="-122"/>
                <a:cs typeface="Times New Roman" panose="02020603050405020304"/>
              </a:rPr>
              <a:t>P</a:t>
            </a:r>
            <a:r>
              <a:rPr lang="en-US" sz="2000" b="1" baseline="-27000" dirty="0">
                <a:solidFill>
                  <a:srgbClr val="FF0000"/>
                </a:solidFill>
                <a:latin typeface="微软雅黑" panose="020B0503020204020204" pitchFamily="34" charset="-122"/>
                <a:ea typeface="微软雅黑" panose="020B0503020204020204" pitchFamily="34" charset="-122"/>
                <a:cs typeface="Times New Roman" panose="02020603050405020304"/>
                <a:sym typeface="+mn-ea"/>
              </a:rPr>
              <a:t>i</a:t>
            </a:r>
            <a:endParaRPr lang="en-US" sz="2000" b="1" dirty="0">
              <a:solidFill>
                <a:srgbClr val="FF0000"/>
              </a:solidFill>
              <a:latin typeface="微软雅黑" panose="020B0503020204020204" pitchFamily="34" charset="-122"/>
              <a:ea typeface="微软雅黑" panose="020B0503020204020204" pitchFamily="34" charset="-122"/>
            </a:endParaRPr>
          </a:p>
        </p:txBody>
      </p:sp>
      <p:sp>
        <p:nvSpPr>
          <p:cNvPr id="150" name="TextBox 149">
            <a:extLst>
              <a:ext uri="{FF2B5EF4-FFF2-40B4-BE49-F238E27FC236}">
                <a16:creationId xmlns:a16="http://schemas.microsoft.com/office/drawing/2014/main" id="{75B8DBB3-7278-4BF8-B463-69F001B11E11}"/>
              </a:ext>
            </a:extLst>
          </p:cNvPr>
          <p:cNvSpPr txBox="1"/>
          <p:nvPr/>
        </p:nvSpPr>
        <p:spPr>
          <a:xfrm>
            <a:off x="6263662" y="2440604"/>
            <a:ext cx="2197690" cy="400110"/>
          </a:xfrm>
          <a:prstGeom prst="rect">
            <a:avLst/>
          </a:prstGeom>
          <a:noFill/>
        </p:spPr>
        <p:txBody>
          <a:bodyPr wrap="square">
            <a:spAutoFit/>
          </a:bodyPr>
          <a:lstStyle/>
          <a:p>
            <a:r>
              <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a:rPr>
              <a:t>散射极化 </a:t>
            </a:r>
            <a:r>
              <a:rPr lang="en-US" sz="2000" b="1" dirty="0" err="1">
                <a:solidFill>
                  <a:srgbClr val="FF0000"/>
                </a:solidFill>
                <a:latin typeface="微软雅黑" panose="020B0503020204020204" pitchFamily="34" charset="-122"/>
                <a:ea typeface="微软雅黑" panose="020B0503020204020204" pitchFamily="34" charset="-122"/>
                <a:cs typeface="Times New Roman" panose="02020603050405020304"/>
              </a:rPr>
              <a:t>P</a:t>
            </a:r>
            <a:r>
              <a:rPr lang="en-US" sz="2000" b="1" baseline="-27000" dirty="0" err="1">
                <a:solidFill>
                  <a:srgbClr val="FF0000"/>
                </a:solidFill>
                <a:latin typeface="微软雅黑" panose="020B0503020204020204" pitchFamily="34" charset="-122"/>
                <a:ea typeface="微软雅黑" panose="020B0503020204020204" pitchFamily="34" charset="-122"/>
                <a:cs typeface="Times New Roman" panose="02020603050405020304"/>
                <a:sym typeface="+mn-ea"/>
              </a:rPr>
              <a:t>f</a:t>
            </a:r>
            <a:endParaRPr lang="en-US" sz="2000" b="1" dirty="0">
              <a:solidFill>
                <a:srgbClr val="FF0000"/>
              </a:solidFill>
              <a:latin typeface="微软雅黑" panose="020B0503020204020204" pitchFamily="34" charset="-122"/>
              <a:ea typeface="微软雅黑" panose="020B0503020204020204" pitchFamily="34" charset="-122"/>
            </a:endParaRPr>
          </a:p>
        </p:txBody>
      </p:sp>
      <p:sp>
        <p:nvSpPr>
          <p:cNvPr id="151" name="Rectangle 150">
            <a:extLst>
              <a:ext uri="{FF2B5EF4-FFF2-40B4-BE49-F238E27FC236}">
                <a16:creationId xmlns:a16="http://schemas.microsoft.com/office/drawing/2014/main" id="{9F52C080-C966-4BBE-BCC8-9DD0746DEA36}"/>
              </a:ext>
            </a:extLst>
          </p:cNvPr>
          <p:cNvSpPr/>
          <p:nvPr/>
        </p:nvSpPr>
        <p:spPr>
          <a:xfrm rot="1040237">
            <a:off x="1539072" y="1879061"/>
            <a:ext cx="510050" cy="1128622"/>
          </a:xfrm>
          <a:prstGeom prst="rect">
            <a:avLst/>
          </a:prstGeom>
          <a:solidFill>
            <a:srgbClr val="002060">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CC22ECF4-9C62-4E48-B5B4-18C5C6AF6486}"/>
              </a:ext>
            </a:extLst>
          </p:cNvPr>
          <p:cNvGrpSpPr>
            <a:grpSpLocks noChangeAspect="1"/>
          </p:cNvGrpSpPr>
          <p:nvPr/>
        </p:nvGrpSpPr>
        <p:grpSpPr>
          <a:xfrm rot="18993962">
            <a:off x="1021558" y="2061839"/>
            <a:ext cx="442867" cy="438523"/>
            <a:chOff x="4205973" y="3855026"/>
            <a:chExt cx="679893" cy="673224"/>
          </a:xfrm>
        </p:grpSpPr>
        <p:sp>
          <p:nvSpPr>
            <p:cNvPr id="153" name="Oval 152">
              <a:extLst>
                <a:ext uri="{FF2B5EF4-FFF2-40B4-BE49-F238E27FC236}">
                  <a16:creationId xmlns:a16="http://schemas.microsoft.com/office/drawing/2014/main" id="{FF6EA90B-9179-42F7-A272-70ECCF1287CB}"/>
                </a:ext>
              </a:extLst>
            </p:cNvPr>
            <p:cNvSpPr/>
            <p:nvPr/>
          </p:nvSpPr>
          <p:spPr>
            <a:xfrm rot="20161911">
              <a:off x="4205973" y="3855026"/>
              <a:ext cx="679893" cy="672099"/>
            </a:xfrm>
            <a:prstGeom prst="ellipse">
              <a:avLst/>
            </a:prstGeom>
            <a:gradFill flip="none" rotWithShape="1">
              <a:gsLst>
                <a:gs pos="67000">
                  <a:srgbClr val="3637FE"/>
                </a:gs>
                <a:gs pos="0">
                  <a:schemeClr val="accent1">
                    <a:lumMod val="5000"/>
                    <a:lumOff val="95000"/>
                  </a:schemeClr>
                </a:gs>
                <a:gs pos="100000">
                  <a:srgbClr val="0000FF"/>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4" name="Oval 28">
              <a:extLst>
                <a:ext uri="{FF2B5EF4-FFF2-40B4-BE49-F238E27FC236}">
                  <a16:creationId xmlns:a16="http://schemas.microsoft.com/office/drawing/2014/main" id="{8B5FE46E-B2A3-4769-A7E9-6A442B7D04FA}"/>
                </a:ext>
              </a:extLst>
            </p:cNvPr>
            <p:cNvSpPr/>
            <p:nvPr/>
          </p:nvSpPr>
          <p:spPr>
            <a:xfrm rot="20161911">
              <a:off x="4205973" y="3856151"/>
              <a:ext cx="679893" cy="672099"/>
            </a:xfrm>
            <a:prstGeom prst="ellipse">
              <a:avLst/>
            </a:prstGeom>
            <a:gradFill flip="none" rotWithShape="1">
              <a:gsLst>
                <a:gs pos="67000">
                  <a:srgbClr val="3637FE"/>
                </a:gs>
                <a:gs pos="0">
                  <a:schemeClr val="accent1">
                    <a:lumMod val="5000"/>
                    <a:lumOff val="95000"/>
                  </a:schemeClr>
                </a:gs>
                <a:gs pos="100000">
                  <a:srgbClr val="0000FF"/>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55" name="object 12">
            <a:extLst>
              <a:ext uri="{FF2B5EF4-FFF2-40B4-BE49-F238E27FC236}">
                <a16:creationId xmlns:a16="http://schemas.microsoft.com/office/drawing/2014/main" id="{65F04E96-9092-4E01-87AF-B63E8C00AAB8}"/>
              </a:ext>
            </a:extLst>
          </p:cNvPr>
          <p:cNvSpPr txBox="1"/>
          <p:nvPr/>
        </p:nvSpPr>
        <p:spPr>
          <a:xfrm>
            <a:off x="63306" y="1543776"/>
            <a:ext cx="2359135" cy="374036"/>
          </a:xfrm>
          <a:prstGeom prst="rect">
            <a:avLst/>
          </a:prstGeom>
        </p:spPr>
        <p:txBody>
          <a:bodyPr wrap="square" lIns="0" tIns="8783" rIns="0" bIns="0">
            <a:spAutoFit/>
          </a:bodyPr>
          <a:lstStyle/>
          <a:p>
            <a:pPr marL="10795" algn="ctr">
              <a:spcBef>
                <a:spcPts val="80"/>
              </a:spcBef>
              <a:tabLst>
                <a:tab pos="407035" algn="l"/>
              </a:tabLst>
              <a:defRPr/>
            </a:pPr>
            <a:r>
              <a:rPr lang="zh-CN" altLang="en-US" sz="2400" b="1" dirty="0">
                <a:latin typeface="微软雅黑" panose="020B0503020204020204" pitchFamily="34" charset="-122"/>
                <a:ea typeface="微软雅黑" panose="020B0503020204020204" pitchFamily="34" charset="-122"/>
                <a:cs typeface="Times New Roman" panose="02020603050405020304"/>
              </a:rPr>
              <a:t>中子</a:t>
            </a:r>
          </a:p>
        </p:txBody>
      </p:sp>
      <p:sp>
        <p:nvSpPr>
          <p:cNvPr id="156" name="object 12">
            <a:extLst>
              <a:ext uri="{FF2B5EF4-FFF2-40B4-BE49-F238E27FC236}">
                <a16:creationId xmlns:a16="http://schemas.microsoft.com/office/drawing/2014/main" id="{9BC2D77F-AC29-4B7A-A2DC-42913A6B4756}"/>
              </a:ext>
            </a:extLst>
          </p:cNvPr>
          <p:cNvSpPr txBox="1"/>
          <p:nvPr/>
        </p:nvSpPr>
        <p:spPr>
          <a:xfrm>
            <a:off x="312364" y="4272028"/>
            <a:ext cx="2359135" cy="316645"/>
          </a:xfrm>
          <a:prstGeom prst="rect">
            <a:avLst/>
          </a:prstGeom>
        </p:spPr>
        <p:txBody>
          <a:bodyPr wrap="square" lIns="0" tIns="8783" rIns="0" bIns="0">
            <a:spAutoFit/>
          </a:bodyPr>
          <a:lstStyle/>
          <a:p>
            <a:pPr marL="10795" algn="ctr">
              <a:spcBef>
                <a:spcPts val="80"/>
              </a:spcBef>
              <a:tabLst>
                <a:tab pos="407035" algn="l"/>
              </a:tabLst>
              <a:defRPr/>
            </a:pPr>
            <a:r>
              <a:rPr lang="zh-CN" altLang="en-US" sz="2000" b="1" u="sng" dirty="0">
                <a:latin typeface="微软雅黑" panose="020B0503020204020204" pitchFamily="34" charset="-122"/>
                <a:ea typeface="微软雅黑" panose="020B0503020204020204" pitchFamily="34" charset="-122"/>
                <a:cs typeface="Times New Roman" panose="02020603050405020304"/>
              </a:rPr>
              <a:t>极化器</a:t>
            </a:r>
          </a:p>
        </p:txBody>
      </p:sp>
      <p:sp>
        <p:nvSpPr>
          <p:cNvPr id="157" name="Rectangle 156">
            <a:extLst>
              <a:ext uri="{FF2B5EF4-FFF2-40B4-BE49-F238E27FC236}">
                <a16:creationId xmlns:a16="http://schemas.microsoft.com/office/drawing/2014/main" id="{E2D80C8D-E678-4894-A234-8AE96E65A330}"/>
              </a:ext>
            </a:extLst>
          </p:cNvPr>
          <p:cNvSpPr/>
          <p:nvPr/>
        </p:nvSpPr>
        <p:spPr>
          <a:xfrm rot="1040237">
            <a:off x="2053069" y="2041867"/>
            <a:ext cx="510050" cy="1128622"/>
          </a:xfrm>
          <a:prstGeom prst="rect">
            <a:avLst/>
          </a:prstGeom>
          <a:solidFill>
            <a:srgbClr val="0000FF">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bject 12">
            <a:extLst>
              <a:ext uri="{FF2B5EF4-FFF2-40B4-BE49-F238E27FC236}">
                <a16:creationId xmlns:a16="http://schemas.microsoft.com/office/drawing/2014/main" id="{5D5A6115-DDC5-47D5-8620-EE7170A6E67D}"/>
              </a:ext>
            </a:extLst>
          </p:cNvPr>
          <p:cNvSpPr txBox="1"/>
          <p:nvPr/>
        </p:nvSpPr>
        <p:spPr>
          <a:xfrm>
            <a:off x="1154395" y="4270689"/>
            <a:ext cx="2359135" cy="316645"/>
          </a:xfrm>
          <a:prstGeom prst="rect">
            <a:avLst/>
          </a:prstGeom>
        </p:spPr>
        <p:txBody>
          <a:bodyPr wrap="square" lIns="0" tIns="8783" rIns="0" bIns="0">
            <a:spAutoFit/>
          </a:bodyPr>
          <a:lstStyle/>
          <a:p>
            <a:pPr marL="10795" algn="ctr">
              <a:spcBef>
                <a:spcPts val="80"/>
              </a:spcBef>
              <a:tabLst>
                <a:tab pos="407035" algn="l"/>
              </a:tabLst>
              <a:defRPr/>
            </a:pPr>
            <a:r>
              <a:rPr lang="zh-CN" altLang="en-US" sz="2000" b="1" u="sng" dirty="0">
                <a:latin typeface="微软雅黑" panose="020B0503020204020204" pitchFamily="34" charset="-122"/>
                <a:ea typeface="微软雅黑" panose="020B0503020204020204" pitchFamily="34" charset="-122"/>
                <a:cs typeface="Times New Roman" panose="02020603050405020304"/>
              </a:rPr>
              <a:t>翻转器</a:t>
            </a:r>
          </a:p>
        </p:txBody>
      </p:sp>
      <p:grpSp>
        <p:nvGrpSpPr>
          <p:cNvPr id="159" name="Group 158">
            <a:extLst>
              <a:ext uri="{FF2B5EF4-FFF2-40B4-BE49-F238E27FC236}">
                <a16:creationId xmlns:a16="http://schemas.microsoft.com/office/drawing/2014/main" id="{05144C00-DD79-424A-B0E3-3F95EC05F8B5}"/>
              </a:ext>
            </a:extLst>
          </p:cNvPr>
          <p:cNvGrpSpPr>
            <a:grpSpLocks noChangeAspect="1"/>
          </p:cNvGrpSpPr>
          <p:nvPr/>
        </p:nvGrpSpPr>
        <p:grpSpPr>
          <a:xfrm rot="18819089">
            <a:off x="2375312" y="2486707"/>
            <a:ext cx="1075535" cy="438524"/>
            <a:chOff x="3763120" y="3855026"/>
            <a:chExt cx="1651168" cy="673224"/>
          </a:xfrm>
        </p:grpSpPr>
        <p:sp>
          <p:nvSpPr>
            <p:cNvPr id="160" name="Oval 159">
              <a:extLst>
                <a:ext uri="{FF2B5EF4-FFF2-40B4-BE49-F238E27FC236}">
                  <a16:creationId xmlns:a16="http://schemas.microsoft.com/office/drawing/2014/main" id="{97F54F51-9390-4D7A-882C-74E659EB7370}"/>
                </a:ext>
              </a:extLst>
            </p:cNvPr>
            <p:cNvSpPr/>
            <p:nvPr/>
          </p:nvSpPr>
          <p:spPr>
            <a:xfrm rot="20161911">
              <a:off x="4205973" y="3855026"/>
              <a:ext cx="679893" cy="672099"/>
            </a:xfrm>
            <a:prstGeom prst="ellipse">
              <a:avLst/>
            </a:prstGeom>
            <a:gradFill flip="none" rotWithShape="1">
              <a:gsLst>
                <a:gs pos="67000">
                  <a:srgbClr val="3637FE"/>
                </a:gs>
                <a:gs pos="0">
                  <a:schemeClr val="accent1">
                    <a:lumMod val="5000"/>
                    <a:lumOff val="95000"/>
                  </a:schemeClr>
                </a:gs>
                <a:gs pos="100000">
                  <a:srgbClr val="0000FF"/>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1" name="Arrow: Right 27">
              <a:extLst>
                <a:ext uri="{FF2B5EF4-FFF2-40B4-BE49-F238E27FC236}">
                  <a16:creationId xmlns:a16="http://schemas.microsoft.com/office/drawing/2014/main" id="{D46F5B20-CB53-4233-B9A0-AFA8B4D48EF7}"/>
                </a:ext>
              </a:extLst>
            </p:cNvPr>
            <p:cNvSpPr/>
            <p:nvPr/>
          </p:nvSpPr>
          <p:spPr>
            <a:xfrm rot="20161911">
              <a:off x="3763120" y="4054290"/>
              <a:ext cx="1651168" cy="233039"/>
            </a:xfrm>
            <a:prstGeom prst="rightArrow">
              <a:avLst>
                <a:gd name="adj1" fmla="val 50000"/>
                <a:gd name="adj2" fmla="val 1592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2" name="Oval 28">
              <a:extLst>
                <a:ext uri="{FF2B5EF4-FFF2-40B4-BE49-F238E27FC236}">
                  <a16:creationId xmlns:a16="http://schemas.microsoft.com/office/drawing/2014/main" id="{319A55CE-A004-4AED-9153-047DBA4234B3}"/>
                </a:ext>
              </a:extLst>
            </p:cNvPr>
            <p:cNvSpPr/>
            <p:nvPr/>
          </p:nvSpPr>
          <p:spPr>
            <a:xfrm rot="20161911">
              <a:off x="4205973" y="3856151"/>
              <a:ext cx="679893" cy="672099"/>
            </a:xfrm>
            <a:prstGeom prst="ellipse">
              <a:avLst/>
            </a:prstGeom>
            <a:gradFill flip="none" rotWithShape="1">
              <a:gsLst>
                <a:gs pos="67000">
                  <a:srgbClr val="3637FE"/>
                </a:gs>
                <a:gs pos="0">
                  <a:schemeClr val="accent1">
                    <a:lumMod val="5000"/>
                    <a:lumOff val="95000"/>
                  </a:schemeClr>
                </a:gs>
                <a:gs pos="100000">
                  <a:srgbClr val="0000FF"/>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63" name="object 12">
            <a:extLst>
              <a:ext uri="{FF2B5EF4-FFF2-40B4-BE49-F238E27FC236}">
                <a16:creationId xmlns:a16="http://schemas.microsoft.com/office/drawing/2014/main" id="{371D8F47-9631-46D5-809F-BD53E90A757A}"/>
              </a:ext>
            </a:extLst>
          </p:cNvPr>
          <p:cNvSpPr txBox="1"/>
          <p:nvPr/>
        </p:nvSpPr>
        <p:spPr>
          <a:xfrm>
            <a:off x="2189672" y="1755307"/>
            <a:ext cx="2359135" cy="374036"/>
          </a:xfrm>
          <a:prstGeom prst="rect">
            <a:avLst/>
          </a:prstGeom>
        </p:spPr>
        <p:txBody>
          <a:bodyPr wrap="square" lIns="0" tIns="8783" rIns="0" bIns="0">
            <a:spAutoFit/>
          </a:bodyPr>
          <a:lstStyle/>
          <a:p>
            <a:pPr marL="10795" algn="ctr">
              <a:spcBef>
                <a:spcPts val="80"/>
              </a:spcBef>
              <a:tabLst>
                <a:tab pos="407035" algn="l"/>
              </a:tabLst>
              <a:defRPr/>
            </a:pPr>
            <a:r>
              <a:rPr lang="zh-CN" altLang="en-US" sz="2400" b="1" dirty="0">
                <a:latin typeface="微软雅黑" panose="020B0503020204020204" pitchFamily="34" charset="-122"/>
                <a:ea typeface="微软雅黑" panose="020B0503020204020204" pitchFamily="34" charset="-122"/>
                <a:cs typeface="Times New Roman" panose="02020603050405020304"/>
              </a:rPr>
              <a:t>极化中子</a:t>
            </a:r>
          </a:p>
        </p:txBody>
      </p:sp>
      <p:sp>
        <p:nvSpPr>
          <p:cNvPr id="164" name="object 12">
            <a:extLst>
              <a:ext uri="{FF2B5EF4-FFF2-40B4-BE49-F238E27FC236}">
                <a16:creationId xmlns:a16="http://schemas.microsoft.com/office/drawing/2014/main" id="{43256D00-A114-4988-8CC0-EAC9C5D0B5AE}"/>
              </a:ext>
            </a:extLst>
          </p:cNvPr>
          <p:cNvSpPr txBox="1"/>
          <p:nvPr/>
        </p:nvSpPr>
        <p:spPr>
          <a:xfrm>
            <a:off x="2705574" y="4283929"/>
            <a:ext cx="2359135" cy="316645"/>
          </a:xfrm>
          <a:prstGeom prst="rect">
            <a:avLst/>
          </a:prstGeom>
        </p:spPr>
        <p:txBody>
          <a:bodyPr wrap="square" lIns="0" tIns="8783" rIns="0" bIns="0">
            <a:spAutoFit/>
          </a:bodyPr>
          <a:lstStyle/>
          <a:p>
            <a:pPr marL="10795" algn="ctr">
              <a:spcBef>
                <a:spcPts val="80"/>
              </a:spcBef>
              <a:tabLst>
                <a:tab pos="407035" algn="l"/>
              </a:tabLst>
              <a:defRPr/>
            </a:pPr>
            <a:r>
              <a:rPr lang="zh-CN" altLang="en-US" sz="2000" b="1" u="sng" dirty="0">
                <a:latin typeface="微软雅黑" panose="020B0503020204020204" pitchFamily="34" charset="-122"/>
                <a:ea typeface="微软雅黑" panose="020B0503020204020204" pitchFamily="34" charset="-122"/>
                <a:cs typeface="Times New Roman" panose="02020603050405020304"/>
              </a:rPr>
              <a:t>引导磁场</a:t>
            </a:r>
          </a:p>
        </p:txBody>
      </p:sp>
      <p:sp>
        <p:nvSpPr>
          <p:cNvPr id="165" name="Rectangle 164">
            <a:extLst>
              <a:ext uri="{FF2B5EF4-FFF2-40B4-BE49-F238E27FC236}">
                <a16:creationId xmlns:a16="http://schemas.microsoft.com/office/drawing/2014/main" id="{18045703-8633-47E1-8DC3-88B6A2DAB085}"/>
              </a:ext>
            </a:extLst>
          </p:cNvPr>
          <p:cNvSpPr/>
          <p:nvPr/>
        </p:nvSpPr>
        <p:spPr>
          <a:xfrm>
            <a:off x="6833865" y="3296012"/>
            <a:ext cx="2349292" cy="641376"/>
          </a:xfrm>
          <a:prstGeom prst="rect">
            <a:avLst/>
          </a:prstGeom>
          <a:noFill/>
          <a:ln w="254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16FA9E4E-9263-422F-B36F-C18E1D1F1C18}"/>
              </a:ext>
            </a:extLst>
          </p:cNvPr>
          <p:cNvSpPr/>
          <p:nvPr/>
        </p:nvSpPr>
        <p:spPr>
          <a:xfrm>
            <a:off x="10446266" y="3057582"/>
            <a:ext cx="510050" cy="1128622"/>
          </a:xfrm>
          <a:prstGeom prst="rect">
            <a:avLst/>
          </a:prstGeom>
          <a:solidFill>
            <a:srgbClr val="002060">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AD4EF94A-8599-4932-944D-14FD613097EA}"/>
              </a:ext>
            </a:extLst>
          </p:cNvPr>
          <p:cNvSpPr/>
          <p:nvPr/>
        </p:nvSpPr>
        <p:spPr>
          <a:xfrm>
            <a:off x="9920206" y="3058771"/>
            <a:ext cx="510050" cy="1128622"/>
          </a:xfrm>
          <a:prstGeom prst="rect">
            <a:avLst/>
          </a:prstGeom>
          <a:solidFill>
            <a:srgbClr val="0000FF">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bject 12">
            <a:extLst>
              <a:ext uri="{FF2B5EF4-FFF2-40B4-BE49-F238E27FC236}">
                <a16:creationId xmlns:a16="http://schemas.microsoft.com/office/drawing/2014/main" id="{AB476C7B-6A0B-431F-B3A1-CA5510FE2F8D}"/>
              </a:ext>
            </a:extLst>
          </p:cNvPr>
          <p:cNvSpPr txBox="1"/>
          <p:nvPr/>
        </p:nvSpPr>
        <p:spPr>
          <a:xfrm>
            <a:off x="9579823" y="4305494"/>
            <a:ext cx="2359135" cy="316645"/>
          </a:xfrm>
          <a:prstGeom prst="rect">
            <a:avLst/>
          </a:prstGeom>
        </p:spPr>
        <p:txBody>
          <a:bodyPr wrap="square" lIns="0" tIns="8783" rIns="0" bIns="0">
            <a:spAutoFit/>
          </a:bodyPr>
          <a:lstStyle/>
          <a:p>
            <a:pPr marL="10795" algn="ctr">
              <a:spcBef>
                <a:spcPts val="80"/>
              </a:spcBef>
              <a:tabLst>
                <a:tab pos="407035" algn="l"/>
              </a:tabLst>
              <a:defRPr/>
            </a:pPr>
            <a:r>
              <a:rPr lang="zh-CN" altLang="en-US" sz="2000" b="1" u="sng" dirty="0">
                <a:latin typeface="微软雅黑" panose="020B0503020204020204" pitchFamily="34" charset="-122"/>
                <a:ea typeface="微软雅黑" panose="020B0503020204020204" pitchFamily="34" charset="-122"/>
                <a:cs typeface="Times New Roman" panose="02020603050405020304"/>
              </a:rPr>
              <a:t>分析器</a:t>
            </a:r>
          </a:p>
        </p:txBody>
      </p:sp>
      <p:grpSp>
        <p:nvGrpSpPr>
          <p:cNvPr id="169" name="Group 168">
            <a:extLst>
              <a:ext uri="{FF2B5EF4-FFF2-40B4-BE49-F238E27FC236}">
                <a16:creationId xmlns:a16="http://schemas.microsoft.com/office/drawing/2014/main" id="{A7CDFD12-B1CA-48DC-830D-08263281EF38}"/>
              </a:ext>
            </a:extLst>
          </p:cNvPr>
          <p:cNvGrpSpPr>
            <a:grpSpLocks noChangeAspect="1"/>
          </p:cNvGrpSpPr>
          <p:nvPr/>
        </p:nvGrpSpPr>
        <p:grpSpPr>
          <a:xfrm rot="17640354">
            <a:off x="8978533" y="3359553"/>
            <a:ext cx="1075536" cy="437791"/>
            <a:chOff x="3881530" y="3854953"/>
            <a:chExt cx="1651170" cy="672099"/>
          </a:xfrm>
        </p:grpSpPr>
        <p:sp>
          <p:nvSpPr>
            <p:cNvPr id="170" name="Arrow: Right 27">
              <a:extLst>
                <a:ext uri="{FF2B5EF4-FFF2-40B4-BE49-F238E27FC236}">
                  <a16:creationId xmlns:a16="http://schemas.microsoft.com/office/drawing/2014/main" id="{738EA976-7191-497D-8EC1-9A7C08ADBB00}"/>
                </a:ext>
              </a:extLst>
            </p:cNvPr>
            <p:cNvSpPr/>
            <p:nvPr/>
          </p:nvSpPr>
          <p:spPr>
            <a:xfrm rot="20161911">
              <a:off x="3881530" y="4053088"/>
              <a:ext cx="1651170" cy="233039"/>
            </a:xfrm>
            <a:prstGeom prst="rightArrow">
              <a:avLst>
                <a:gd name="adj1" fmla="val 50000"/>
                <a:gd name="adj2" fmla="val 1592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1" name="Oval 28">
              <a:extLst>
                <a:ext uri="{FF2B5EF4-FFF2-40B4-BE49-F238E27FC236}">
                  <a16:creationId xmlns:a16="http://schemas.microsoft.com/office/drawing/2014/main" id="{6002F941-D14B-42D4-9441-3721D361A43F}"/>
                </a:ext>
              </a:extLst>
            </p:cNvPr>
            <p:cNvSpPr/>
            <p:nvPr/>
          </p:nvSpPr>
          <p:spPr>
            <a:xfrm rot="20161911">
              <a:off x="4324383" y="3854953"/>
              <a:ext cx="679894" cy="672099"/>
            </a:xfrm>
            <a:prstGeom prst="ellipse">
              <a:avLst/>
            </a:prstGeom>
            <a:gradFill flip="none" rotWithShape="1">
              <a:gsLst>
                <a:gs pos="67000">
                  <a:srgbClr val="3637FE"/>
                </a:gs>
                <a:gs pos="0">
                  <a:schemeClr val="accent1">
                    <a:lumMod val="5000"/>
                    <a:lumOff val="95000"/>
                  </a:schemeClr>
                </a:gs>
                <a:gs pos="100000">
                  <a:srgbClr val="0000FF"/>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2" name="Rectangle 171">
            <a:extLst>
              <a:ext uri="{FF2B5EF4-FFF2-40B4-BE49-F238E27FC236}">
                <a16:creationId xmlns:a16="http://schemas.microsoft.com/office/drawing/2014/main" id="{52F1B4BB-6BFD-4F86-8096-3DD5C53F06B8}"/>
              </a:ext>
            </a:extLst>
          </p:cNvPr>
          <p:cNvSpPr/>
          <p:nvPr/>
        </p:nvSpPr>
        <p:spPr>
          <a:xfrm>
            <a:off x="11139813" y="3055342"/>
            <a:ext cx="510050" cy="11286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bject 12">
            <a:extLst>
              <a:ext uri="{FF2B5EF4-FFF2-40B4-BE49-F238E27FC236}">
                <a16:creationId xmlns:a16="http://schemas.microsoft.com/office/drawing/2014/main" id="{88A132DD-9797-4424-BD90-2EF41AD73BA9}"/>
              </a:ext>
            </a:extLst>
          </p:cNvPr>
          <p:cNvSpPr txBox="1"/>
          <p:nvPr/>
        </p:nvSpPr>
        <p:spPr>
          <a:xfrm>
            <a:off x="6827430" y="4314418"/>
            <a:ext cx="2359135" cy="316645"/>
          </a:xfrm>
          <a:prstGeom prst="rect">
            <a:avLst/>
          </a:prstGeom>
        </p:spPr>
        <p:txBody>
          <a:bodyPr wrap="square" lIns="0" tIns="8783" rIns="0" bIns="0">
            <a:spAutoFit/>
          </a:bodyPr>
          <a:lstStyle/>
          <a:p>
            <a:pPr marL="10795" algn="ctr">
              <a:spcBef>
                <a:spcPts val="80"/>
              </a:spcBef>
              <a:tabLst>
                <a:tab pos="407035" algn="l"/>
              </a:tabLst>
              <a:defRPr/>
            </a:pPr>
            <a:r>
              <a:rPr lang="zh-CN" altLang="en-US" sz="2000" b="1" u="sng" dirty="0">
                <a:latin typeface="微软雅黑" panose="020B0503020204020204" pitchFamily="34" charset="-122"/>
                <a:ea typeface="微软雅黑" panose="020B0503020204020204" pitchFamily="34" charset="-122"/>
                <a:cs typeface="Times New Roman" panose="02020603050405020304"/>
              </a:rPr>
              <a:t>引导磁场</a:t>
            </a:r>
          </a:p>
        </p:txBody>
      </p:sp>
      <p:sp>
        <p:nvSpPr>
          <p:cNvPr id="174" name="object 12">
            <a:extLst>
              <a:ext uri="{FF2B5EF4-FFF2-40B4-BE49-F238E27FC236}">
                <a16:creationId xmlns:a16="http://schemas.microsoft.com/office/drawing/2014/main" id="{90EE13D6-ED29-478D-9AA9-C4CE11CE48FB}"/>
              </a:ext>
            </a:extLst>
          </p:cNvPr>
          <p:cNvSpPr txBox="1"/>
          <p:nvPr/>
        </p:nvSpPr>
        <p:spPr>
          <a:xfrm>
            <a:off x="8793308" y="4314418"/>
            <a:ext cx="2313689" cy="316645"/>
          </a:xfrm>
          <a:prstGeom prst="rect">
            <a:avLst/>
          </a:prstGeom>
        </p:spPr>
        <p:txBody>
          <a:bodyPr wrap="square" lIns="0" tIns="8783" rIns="0" bIns="0">
            <a:spAutoFit/>
          </a:bodyPr>
          <a:lstStyle/>
          <a:p>
            <a:pPr marL="10795" algn="ctr">
              <a:spcBef>
                <a:spcPts val="80"/>
              </a:spcBef>
              <a:tabLst>
                <a:tab pos="407035" algn="l"/>
              </a:tabLst>
              <a:defRPr/>
            </a:pPr>
            <a:r>
              <a:rPr lang="zh-CN" altLang="en-US" sz="2000" b="1" u="sng" dirty="0">
                <a:latin typeface="微软雅黑" panose="020B0503020204020204" pitchFamily="34" charset="-122"/>
                <a:ea typeface="微软雅黑" panose="020B0503020204020204" pitchFamily="34" charset="-122"/>
                <a:cs typeface="Times New Roman" panose="02020603050405020304"/>
              </a:rPr>
              <a:t>翻转器</a:t>
            </a:r>
          </a:p>
        </p:txBody>
      </p:sp>
      <p:sp>
        <p:nvSpPr>
          <p:cNvPr id="175" name="Cube 3">
            <a:extLst>
              <a:ext uri="{FF2B5EF4-FFF2-40B4-BE49-F238E27FC236}">
                <a16:creationId xmlns:a16="http://schemas.microsoft.com/office/drawing/2014/main" id="{8612409E-20FD-4A0B-A5FE-C3C923A0C3C4}"/>
              </a:ext>
            </a:extLst>
          </p:cNvPr>
          <p:cNvSpPr/>
          <p:nvPr/>
        </p:nvSpPr>
        <p:spPr>
          <a:xfrm rot="20133981">
            <a:off x="5785530" y="3430198"/>
            <a:ext cx="338940" cy="340432"/>
          </a:xfrm>
          <a:prstGeom prst="cube">
            <a:avLst>
              <a:gd name="adj" fmla="val 31152"/>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76" name="Group 175">
            <a:extLst>
              <a:ext uri="{FF2B5EF4-FFF2-40B4-BE49-F238E27FC236}">
                <a16:creationId xmlns:a16="http://schemas.microsoft.com/office/drawing/2014/main" id="{6B93EFC4-5EBE-43E9-B4EA-CCA9E7C430DC}"/>
              </a:ext>
            </a:extLst>
          </p:cNvPr>
          <p:cNvGrpSpPr>
            <a:grpSpLocks noChangeAspect="1"/>
          </p:cNvGrpSpPr>
          <p:nvPr/>
        </p:nvGrpSpPr>
        <p:grpSpPr>
          <a:xfrm rot="18819089">
            <a:off x="4972926" y="3240936"/>
            <a:ext cx="1075535" cy="438524"/>
            <a:chOff x="3763120" y="3855026"/>
            <a:chExt cx="1651168" cy="673224"/>
          </a:xfrm>
        </p:grpSpPr>
        <p:sp>
          <p:nvSpPr>
            <p:cNvPr id="177" name="Oval 176">
              <a:extLst>
                <a:ext uri="{FF2B5EF4-FFF2-40B4-BE49-F238E27FC236}">
                  <a16:creationId xmlns:a16="http://schemas.microsoft.com/office/drawing/2014/main" id="{62827633-7EB7-4CE4-8444-C2391AF58989}"/>
                </a:ext>
              </a:extLst>
            </p:cNvPr>
            <p:cNvSpPr/>
            <p:nvPr/>
          </p:nvSpPr>
          <p:spPr>
            <a:xfrm rot="20161911">
              <a:off x="4205973" y="3855026"/>
              <a:ext cx="679893" cy="672099"/>
            </a:xfrm>
            <a:prstGeom prst="ellipse">
              <a:avLst/>
            </a:prstGeom>
            <a:gradFill flip="none" rotWithShape="1">
              <a:gsLst>
                <a:gs pos="67000">
                  <a:srgbClr val="3637FE"/>
                </a:gs>
                <a:gs pos="0">
                  <a:schemeClr val="accent1">
                    <a:lumMod val="5000"/>
                    <a:lumOff val="95000"/>
                  </a:schemeClr>
                </a:gs>
                <a:gs pos="100000">
                  <a:srgbClr val="0000FF"/>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8" name="Arrow: Right 27">
              <a:extLst>
                <a:ext uri="{FF2B5EF4-FFF2-40B4-BE49-F238E27FC236}">
                  <a16:creationId xmlns:a16="http://schemas.microsoft.com/office/drawing/2014/main" id="{A717EC46-CFF7-4F30-A205-C09041689F23}"/>
                </a:ext>
              </a:extLst>
            </p:cNvPr>
            <p:cNvSpPr/>
            <p:nvPr/>
          </p:nvSpPr>
          <p:spPr>
            <a:xfrm rot="20161911">
              <a:off x="3763120" y="4054290"/>
              <a:ext cx="1651168" cy="233039"/>
            </a:xfrm>
            <a:prstGeom prst="rightArrow">
              <a:avLst>
                <a:gd name="adj1" fmla="val 50000"/>
                <a:gd name="adj2" fmla="val 1592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9" name="Oval 28">
              <a:extLst>
                <a:ext uri="{FF2B5EF4-FFF2-40B4-BE49-F238E27FC236}">
                  <a16:creationId xmlns:a16="http://schemas.microsoft.com/office/drawing/2014/main" id="{8666188B-CB5D-467E-AA30-181DB3D54EE6}"/>
                </a:ext>
              </a:extLst>
            </p:cNvPr>
            <p:cNvSpPr/>
            <p:nvPr/>
          </p:nvSpPr>
          <p:spPr>
            <a:xfrm rot="20161911">
              <a:off x="4205973" y="3856151"/>
              <a:ext cx="679893" cy="672099"/>
            </a:xfrm>
            <a:prstGeom prst="ellipse">
              <a:avLst/>
            </a:prstGeom>
            <a:gradFill flip="none" rotWithShape="1">
              <a:gsLst>
                <a:gs pos="67000">
                  <a:srgbClr val="3637FE"/>
                </a:gs>
                <a:gs pos="0">
                  <a:schemeClr val="accent1">
                    <a:lumMod val="5000"/>
                    <a:lumOff val="95000"/>
                  </a:schemeClr>
                </a:gs>
                <a:gs pos="100000">
                  <a:srgbClr val="0000FF"/>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80" name="Group 179">
            <a:extLst>
              <a:ext uri="{FF2B5EF4-FFF2-40B4-BE49-F238E27FC236}">
                <a16:creationId xmlns:a16="http://schemas.microsoft.com/office/drawing/2014/main" id="{F2CB275E-C510-41B5-BFD1-F84C41E40D24}"/>
              </a:ext>
            </a:extLst>
          </p:cNvPr>
          <p:cNvGrpSpPr>
            <a:grpSpLocks noChangeAspect="1"/>
          </p:cNvGrpSpPr>
          <p:nvPr/>
        </p:nvGrpSpPr>
        <p:grpSpPr>
          <a:xfrm rot="17640354">
            <a:off x="5928087" y="3353883"/>
            <a:ext cx="1075536" cy="437791"/>
            <a:chOff x="3881530" y="3854953"/>
            <a:chExt cx="1651170" cy="672099"/>
          </a:xfrm>
        </p:grpSpPr>
        <p:sp>
          <p:nvSpPr>
            <p:cNvPr id="181" name="Arrow: Right 27">
              <a:extLst>
                <a:ext uri="{FF2B5EF4-FFF2-40B4-BE49-F238E27FC236}">
                  <a16:creationId xmlns:a16="http://schemas.microsoft.com/office/drawing/2014/main" id="{39B74FC3-97D7-4BA2-BC98-ECB1670BD607}"/>
                </a:ext>
              </a:extLst>
            </p:cNvPr>
            <p:cNvSpPr/>
            <p:nvPr/>
          </p:nvSpPr>
          <p:spPr>
            <a:xfrm rot="20161911">
              <a:off x="3881530" y="4053088"/>
              <a:ext cx="1651170" cy="233039"/>
            </a:xfrm>
            <a:prstGeom prst="rightArrow">
              <a:avLst>
                <a:gd name="adj1" fmla="val 50000"/>
                <a:gd name="adj2" fmla="val 1592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2" name="Oval 28">
              <a:extLst>
                <a:ext uri="{FF2B5EF4-FFF2-40B4-BE49-F238E27FC236}">
                  <a16:creationId xmlns:a16="http://schemas.microsoft.com/office/drawing/2014/main" id="{1BA1C038-8DA4-46A6-A4B4-36AAC3B1A2C6}"/>
                </a:ext>
              </a:extLst>
            </p:cNvPr>
            <p:cNvSpPr/>
            <p:nvPr/>
          </p:nvSpPr>
          <p:spPr>
            <a:xfrm rot="20161911">
              <a:off x="4324383" y="3854953"/>
              <a:ext cx="679894" cy="672099"/>
            </a:xfrm>
            <a:prstGeom prst="ellipse">
              <a:avLst/>
            </a:prstGeom>
            <a:gradFill flip="none" rotWithShape="1">
              <a:gsLst>
                <a:gs pos="67000">
                  <a:srgbClr val="3637FE"/>
                </a:gs>
                <a:gs pos="0">
                  <a:schemeClr val="accent1">
                    <a:lumMod val="5000"/>
                    <a:lumOff val="95000"/>
                  </a:schemeClr>
                </a:gs>
                <a:gs pos="100000">
                  <a:srgbClr val="0000FF"/>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83" name="Rectangle 182">
            <a:extLst>
              <a:ext uri="{FF2B5EF4-FFF2-40B4-BE49-F238E27FC236}">
                <a16:creationId xmlns:a16="http://schemas.microsoft.com/office/drawing/2014/main" id="{337D93B5-10A1-4B18-B8F5-436CE231CD90}"/>
              </a:ext>
            </a:extLst>
          </p:cNvPr>
          <p:cNvSpPr/>
          <p:nvPr/>
        </p:nvSpPr>
        <p:spPr>
          <a:xfrm rot="945149">
            <a:off x="3178679" y="2786441"/>
            <a:ext cx="2001276" cy="641376"/>
          </a:xfrm>
          <a:prstGeom prst="rect">
            <a:avLst/>
          </a:prstGeom>
          <a:noFill/>
          <a:ln w="254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A2A5F623-02AA-45B1-8D30-EC788C6E7E79}"/>
              </a:ext>
            </a:extLst>
          </p:cNvPr>
          <p:cNvCxnSpPr>
            <a:cxnSpLocks/>
          </p:cNvCxnSpPr>
          <p:nvPr/>
        </p:nvCxnSpPr>
        <p:spPr>
          <a:xfrm>
            <a:off x="1609992" y="3034960"/>
            <a:ext cx="0" cy="1235729"/>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67AD0DD-D485-4716-978D-6188177474DA}"/>
              </a:ext>
            </a:extLst>
          </p:cNvPr>
          <p:cNvCxnSpPr>
            <a:cxnSpLocks/>
          </p:cNvCxnSpPr>
          <p:nvPr/>
        </p:nvCxnSpPr>
        <p:spPr>
          <a:xfrm>
            <a:off x="2286997" y="3296012"/>
            <a:ext cx="0" cy="994549"/>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E1E23D60-DAAD-4829-B65A-8F4CE4B7284F}"/>
              </a:ext>
            </a:extLst>
          </p:cNvPr>
          <p:cNvCxnSpPr>
            <a:cxnSpLocks/>
          </p:cNvCxnSpPr>
          <p:nvPr/>
        </p:nvCxnSpPr>
        <p:spPr>
          <a:xfrm>
            <a:off x="3824770" y="3452548"/>
            <a:ext cx="0" cy="818141"/>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37A72A06-95A9-436A-9A8B-EA7EE531C45C}"/>
              </a:ext>
            </a:extLst>
          </p:cNvPr>
          <p:cNvCxnSpPr>
            <a:cxnSpLocks/>
          </p:cNvCxnSpPr>
          <p:nvPr/>
        </p:nvCxnSpPr>
        <p:spPr>
          <a:xfrm>
            <a:off x="5976981" y="3937388"/>
            <a:ext cx="0" cy="353173"/>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88" name="Straight Arrow Connector 5">
            <a:extLst>
              <a:ext uri="{FF2B5EF4-FFF2-40B4-BE49-F238E27FC236}">
                <a16:creationId xmlns:a16="http://schemas.microsoft.com/office/drawing/2014/main" id="{98876B17-ED14-4620-8BBB-F4B76AB252C8}"/>
              </a:ext>
            </a:extLst>
          </p:cNvPr>
          <p:cNvCxnSpPr>
            <a:cxnSpLocks/>
          </p:cNvCxnSpPr>
          <p:nvPr/>
        </p:nvCxnSpPr>
        <p:spPr>
          <a:xfrm>
            <a:off x="891060" y="2165516"/>
            <a:ext cx="5103745" cy="1457075"/>
          </a:xfrm>
          <a:prstGeom prst="straightConnector1">
            <a:avLst/>
          </a:prstGeom>
          <a:ln w="31750">
            <a:solidFill>
              <a:schemeClr val="tx1"/>
            </a:solidFill>
            <a:prstDash val="sysDash"/>
            <a:headEnd w="lg" len="med"/>
            <a:tailEnd type="stealth"/>
          </a:ln>
        </p:spPr>
        <p:style>
          <a:lnRef idx="1">
            <a:schemeClr val="accent1"/>
          </a:lnRef>
          <a:fillRef idx="0">
            <a:schemeClr val="accent1"/>
          </a:fillRef>
          <a:effectRef idx="0">
            <a:schemeClr val="accent1"/>
          </a:effectRef>
          <a:fontRef idx="minor">
            <a:schemeClr val="tx1"/>
          </a:fontRef>
        </p:style>
      </p:cxnSp>
      <p:cxnSp>
        <p:nvCxnSpPr>
          <p:cNvPr id="189" name="Straight Arrow Connector 20">
            <a:extLst>
              <a:ext uri="{FF2B5EF4-FFF2-40B4-BE49-F238E27FC236}">
                <a16:creationId xmlns:a16="http://schemas.microsoft.com/office/drawing/2014/main" id="{51624D82-646A-4D9B-A74A-89C38949E023}"/>
              </a:ext>
            </a:extLst>
          </p:cNvPr>
          <p:cNvCxnSpPr>
            <a:cxnSpLocks/>
            <a:endCxn id="172" idx="1"/>
          </p:cNvCxnSpPr>
          <p:nvPr/>
        </p:nvCxnSpPr>
        <p:spPr>
          <a:xfrm>
            <a:off x="5992152" y="3583345"/>
            <a:ext cx="5147660" cy="36308"/>
          </a:xfrm>
          <a:prstGeom prst="straightConnector1">
            <a:avLst/>
          </a:prstGeom>
          <a:ln w="31750">
            <a:solidFill>
              <a:schemeClr val="tx1"/>
            </a:solidFill>
            <a:prstDash val="sysDash"/>
            <a:headEnd w="lg" len="med"/>
            <a:tailEnd type="stealth"/>
          </a:ln>
        </p:spPr>
        <p:style>
          <a:lnRef idx="1">
            <a:schemeClr val="accent1"/>
          </a:lnRef>
          <a:fillRef idx="0">
            <a:schemeClr val="accent1"/>
          </a:fillRef>
          <a:effectRef idx="0">
            <a:schemeClr val="accent1"/>
          </a:effectRef>
          <a:fontRef idx="minor">
            <a:schemeClr val="tx1"/>
          </a:fontRef>
        </p:style>
      </p:cxnSp>
      <p:sp>
        <p:nvSpPr>
          <p:cNvPr id="192" name="TextBox 2">
            <a:extLst>
              <a:ext uri="{FF2B5EF4-FFF2-40B4-BE49-F238E27FC236}">
                <a16:creationId xmlns:a16="http://schemas.microsoft.com/office/drawing/2014/main" id="{734D06F5-2662-4473-A966-A7DDDBEF54C0}"/>
              </a:ext>
            </a:extLst>
          </p:cNvPr>
          <p:cNvSpPr txBox="1">
            <a:spLocks noChangeArrowheads="1"/>
          </p:cNvSpPr>
          <p:nvPr/>
        </p:nvSpPr>
        <p:spPr bwMode="auto">
          <a:xfrm>
            <a:off x="5187519" y="5027405"/>
            <a:ext cx="68576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342900" indent="-342900">
              <a:defRPr i="1">
                <a:solidFill>
                  <a:schemeClr val="tx1"/>
                </a:solidFill>
                <a:latin typeface="Arial" charset="0"/>
                <a:ea typeface="华文细黑" charset="-122"/>
              </a:defRPr>
            </a:lvl1pPr>
            <a:lvl2pPr marL="742950" indent="-285750">
              <a:defRPr i="1">
                <a:solidFill>
                  <a:schemeClr val="tx1"/>
                </a:solidFill>
                <a:latin typeface="Arial" charset="0"/>
                <a:ea typeface="华文细黑" charset="-122"/>
              </a:defRPr>
            </a:lvl2pPr>
            <a:lvl3pPr marL="1143000" indent="-228600">
              <a:defRPr i="1">
                <a:solidFill>
                  <a:schemeClr val="tx1"/>
                </a:solidFill>
                <a:latin typeface="Arial" charset="0"/>
                <a:ea typeface="华文细黑" charset="-122"/>
              </a:defRPr>
            </a:lvl3pPr>
            <a:lvl4pPr marL="1600200" indent="-228600">
              <a:defRPr i="1">
                <a:solidFill>
                  <a:schemeClr val="tx1"/>
                </a:solidFill>
                <a:latin typeface="Arial" charset="0"/>
                <a:ea typeface="华文细黑" charset="-122"/>
              </a:defRPr>
            </a:lvl4pPr>
            <a:lvl5pPr marL="2057400" indent="-228600">
              <a:defRPr i="1">
                <a:solidFill>
                  <a:schemeClr val="tx1"/>
                </a:solidFill>
                <a:latin typeface="Arial" charset="0"/>
                <a:ea typeface="华文细黑" charset="-122"/>
              </a:defRPr>
            </a:lvl5pPr>
            <a:lvl6pPr marL="2514600" indent="-228600" eaLnBrk="0" fontAlgn="base" hangingPunct="0">
              <a:spcBef>
                <a:spcPct val="0"/>
              </a:spcBef>
              <a:spcAft>
                <a:spcPct val="0"/>
              </a:spcAft>
              <a:defRPr i="1">
                <a:solidFill>
                  <a:schemeClr val="tx1"/>
                </a:solidFill>
                <a:latin typeface="Arial" charset="0"/>
                <a:ea typeface="华文细黑" charset="-122"/>
              </a:defRPr>
            </a:lvl6pPr>
            <a:lvl7pPr marL="2971800" indent="-228600" eaLnBrk="0" fontAlgn="base" hangingPunct="0">
              <a:spcBef>
                <a:spcPct val="0"/>
              </a:spcBef>
              <a:spcAft>
                <a:spcPct val="0"/>
              </a:spcAft>
              <a:defRPr i="1">
                <a:solidFill>
                  <a:schemeClr val="tx1"/>
                </a:solidFill>
                <a:latin typeface="Arial" charset="0"/>
                <a:ea typeface="华文细黑" charset="-122"/>
              </a:defRPr>
            </a:lvl7pPr>
            <a:lvl8pPr marL="3429000" indent="-228600" eaLnBrk="0" fontAlgn="base" hangingPunct="0">
              <a:spcBef>
                <a:spcPct val="0"/>
              </a:spcBef>
              <a:spcAft>
                <a:spcPct val="0"/>
              </a:spcAft>
              <a:defRPr i="1">
                <a:solidFill>
                  <a:schemeClr val="tx1"/>
                </a:solidFill>
                <a:latin typeface="Arial" charset="0"/>
                <a:ea typeface="华文细黑" charset="-122"/>
              </a:defRPr>
            </a:lvl8pPr>
            <a:lvl9pPr marL="3886200" indent="-228600" eaLnBrk="0" fontAlgn="base" hangingPunct="0">
              <a:spcBef>
                <a:spcPct val="0"/>
              </a:spcBef>
              <a:spcAft>
                <a:spcPct val="0"/>
              </a:spcAft>
              <a:defRPr i="1">
                <a:solidFill>
                  <a:schemeClr val="tx1"/>
                </a:solidFill>
                <a:latin typeface="Arial" charset="0"/>
                <a:ea typeface="华文细黑" charset="-122"/>
              </a:defRPr>
            </a:lvl9pPr>
          </a:lstStyle>
          <a:p>
            <a:pPr>
              <a:buClr>
                <a:srgbClr val="14345F"/>
              </a:buClr>
              <a:buSzPct val="90000"/>
              <a:buFont typeface="Wingdings" pitchFamily="2" charset="2"/>
              <a:buChar char="u"/>
            </a:pPr>
            <a:r>
              <a:rPr lang="zh-CN" altLang="en-US" i="0" dirty="0">
                <a:latin typeface="微软雅黑" pitchFamily="34" charset="-122"/>
                <a:ea typeface="微软雅黑" pitchFamily="34" charset="-122"/>
              </a:rPr>
              <a:t>中子极化需要被全程控制</a:t>
            </a:r>
            <a:r>
              <a:rPr lang="en-US" altLang="zh-CN" i="0" dirty="0">
                <a:latin typeface="微软雅黑" pitchFamily="34" charset="-122"/>
                <a:ea typeface="微软雅黑" pitchFamily="34" charset="-122"/>
              </a:rPr>
              <a:t>		</a:t>
            </a:r>
            <a:r>
              <a:rPr lang="zh-CN" altLang="en-US" b="1" i="0" dirty="0">
                <a:latin typeface="微软雅黑" pitchFamily="34" charset="-122"/>
                <a:ea typeface="微软雅黑" pitchFamily="34" charset="-122"/>
              </a:rPr>
              <a:t>极化矢量追踪模拟</a:t>
            </a:r>
            <a:endParaRPr lang="en-US" altLang="zh-CN" i="0" dirty="0">
              <a:latin typeface="微软雅黑" pitchFamily="34" charset="-122"/>
              <a:ea typeface="微软雅黑" pitchFamily="34" charset="-122"/>
            </a:endParaRPr>
          </a:p>
          <a:p>
            <a:pPr>
              <a:buClr>
                <a:srgbClr val="14345F"/>
              </a:buClr>
              <a:buSzPct val="90000"/>
              <a:buFont typeface="Wingdings" pitchFamily="2" charset="2"/>
              <a:buChar char="u"/>
            </a:pPr>
            <a:r>
              <a:rPr lang="zh-CN" altLang="en-US" i="0" dirty="0">
                <a:latin typeface="微软雅黑" pitchFamily="34" charset="-122"/>
                <a:ea typeface="微软雅黑" pitchFamily="34" charset="-122"/>
              </a:rPr>
              <a:t>中子源只产生非极化中子</a:t>
            </a:r>
            <a:r>
              <a:rPr lang="en-US" altLang="zh-CN" i="0" dirty="0">
                <a:latin typeface="微软雅黑" pitchFamily="34" charset="-122"/>
                <a:ea typeface="微软雅黑" pitchFamily="34" charset="-122"/>
              </a:rPr>
              <a:t>		</a:t>
            </a:r>
            <a:r>
              <a:rPr lang="zh-CN" altLang="en-US" b="1" i="0" dirty="0">
                <a:latin typeface="微软雅黑" pitchFamily="34" charset="-122"/>
                <a:ea typeface="微软雅黑" pitchFamily="34" charset="-122"/>
              </a:rPr>
              <a:t>极化器</a:t>
            </a:r>
            <a:r>
              <a:rPr lang="en-US" altLang="zh-CN" b="1" i="0" dirty="0">
                <a:latin typeface="微软雅黑" pitchFamily="34" charset="-122"/>
                <a:ea typeface="微软雅黑" pitchFamily="34" charset="-122"/>
              </a:rPr>
              <a:t>/</a:t>
            </a:r>
            <a:r>
              <a:rPr lang="zh-CN" altLang="en-US" b="1" i="0" dirty="0">
                <a:latin typeface="微软雅黑" pitchFamily="34" charset="-122"/>
                <a:ea typeface="微软雅黑" pitchFamily="34" charset="-122"/>
              </a:rPr>
              <a:t>翻转器</a:t>
            </a:r>
            <a:endParaRPr lang="en-US" altLang="zh-CN" b="1" i="0" dirty="0">
              <a:latin typeface="微软雅黑" pitchFamily="34" charset="-122"/>
              <a:ea typeface="微软雅黑" pitchFamily="34" charset="-122"/>
            </a:endParaRPr>
          </a:p>
          <a:p>
            <a:pPr>
              <a:buClr>
                <a:srgbClr val="14345F"/>
              </a:buClr>
              <a:buSzPct val="90000"/>
              <a:buFont typeface="Wingdings" pitchFamily="2" charset="2"/>
              <a:buChar char="u"/>
            </a:pPr>
            <a:r>
              <a:rPr lang="zh-CN" altLang="en-US" i="0" dirty="0">
                <a:latin typeface="微软雅黑" pitchFamily="34" charset="-122"/>
                <a:ea typeface="微软雅黑" pitchFamily="34" charset="-122"/>
              </a:rPr>
              <a:t>探测器不区分中子极化</a:t>
            </a:r>
            <a:r>
              <a:rPr lang="en-US" altLang="zh-CN" i="0" dirty="0">
                <a:latin typeface="微软雅黑" pitchFamily="34" charset="-122"/>
                <a:ea typeface="微软雅黑" pitchFamily="34" charset="-122"/>
              </a:rPr>
              <a:t> 			</a:t>
            </a:r>
            <a:r>
              <a:rPr lang="zh-CN" altLang="en-US" b="1" i="0" dirty="0">
                <a:latin typeface="微软雅黑" pitchFamily="34" charset="-122"/>
                <a:ea typeface="微软雅黑" pitchFamily="34" charset="-122"/>
              </a:rPr>
              <a:t>分析器</a:t>
            </a:r>
            <a:r>
              <a:rPr lang="en-US" altLang="zh-CN" b="1" i="0" dirty="0">
                <a:latin typeface="微软雅黑" pitchFamily="34" charset="-122"/>
                <a:ea typeface="微软雅黑" pitchFamily="34" charset="-122"/>
              </a:rPr>
              <a:t>/</a:t>
            </a:r>
            <a:r>
              <a:rPr lang="zh-CN" altLang="en-US" b="1" i="0" dirty="0">
                <a:latin typeface="微软雅黑" pitchFamily="34" charset="-122"/>
                <a:ea typeface="微软雅黑" pitchFamily="34" charset="-122"/>
              </a:rPr>
              <a:t>翻转器</a:t>
            </a:r>
            <a:endParaRPr lang="en-US" altLang="zh-CN" b="1" i="0" dirty="0">
              <a:latin typeface="微软雅黑" pitchFamily="34" charset="-122"/>
              <a:ea typeface="微软雅黑" pitchFamily="34" charset="-122"/>
            </a:endParaRPr>
          </a:p>
          <a:p>
            <a:pPr>
              <a:buClr>
                <a:srgbClr val="14345F"/>
              </a:buClr>
              <a:buSzPct val="90000"/>
              <a:buFont typeface="Wingdings" pitchFamily="2" charset="2"/>
              <a:buChar char="u"/>
            </a:pPr>
            <a:r>
              <a:rPr lang="zh-CN" altLang="en-US" i="0" dirty="0">
                <a:latin typeface="微软雅黑" pitchFamily="34" charset="-122"/>
                <a:ea typeface="微软雅黑" pitchFamily="34" charset="-122"/>
              </a:rPr>
              <a:t>地磁场扰动中子极化</a:t>
            </a:r>
            <a:r>
              <a:rPr lang="en-US" altLang="zh-CN" i="0" dirty="0">
                <a:latin typeface="微软雅黑" pitchFamily="34" charset="-122"/>
                <a:ea typeface="微软雅黑" pitchFamily="34" charset="-122"/>
              </a:rPr>
              <a:t>			</a:t>
            </a:r>
            <a:r>
              <a:rPr lang="zh-CN" altLang="en-US" b="1" i="0" dirty="0">
                <a:latin typeface="微软雅黑" pitchFamily="34" charset="-122"/>
                <a:ea typeface="微软雅黑" pitchFamily="34" charset="-122"/>
              </a:rPr>
              <a:t>引导磁场</a:t>
            </a:r>
            <a:endParaRPr lang="en-US" altLang="zh-CN" b="1" i="0" dirty="0">
              <a:latin typeface="微软雅黑" pitchFamily="34" charset="-122"/>
              <a:ea typeface="微软雅黑" pitchFamily="34" charset="-122"/>
            </a:endParaRPr>
          </a:p>
        </p:txBody>
      </p:sp>
      <p:sp>
        <p:nvSpPr>
          <p:cNvPr id="193" name="Arrow: Right 192">
            <a:extLst>
              <a:ext uri="{FF2B5EF4-FFF2-40B4-BE49-F238E27FC236}">
                <a16:creationId xmlns:a16="http://schemas.microsoft.com/office/drawing/2014/main" id="{45F8B22E-13AB-4EC7-A262-CA678C2E0381}"/>
              </a:ext>
            </a:extLst>
          </p:cNvPr>
          <p:cNvSpPr/>
          <p:nvPr/>
        </p:nvSpPr>
        <p:spPr>
          <a:xfrm>
            <a:off x="8765085" y="5129657"/>
            <a:ext cx="381308" cy="995823"/>
          </a:xfrm>
          <a:prstGeom prst="rightArrow">
            <a:avLst/>
          </a:prstGeom>
          <a:solidFill>
            <a:srgbClr val="14345F">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fontScale="90000"/>
          </a:bodyPr>
          <a:lstStyle/>
          <a:p>
            <a:r>
              <a:rPr lang="zh-CN" altLang="en-US" sz="4000" dirty="0">
                <a:solidFill>
                  <a:srgbClr val="0000FF"/>
                </a:solidFill>
                <a:latin typeface="微软雅黑" panose="020B0503020204020204" pitchFamily="34" charset="-122"/>
              </a:rPr>
              <a:t>国内中子源极化中子技术整合（</a:t>
            </a:r>
            <a:r>
              <a:rPr lang="en-US" altLang="zh-CN" sz="4000" dirty="0">
                <a:solidFill>
                  <a:srgbClr val="0000FF"/>
                </a:solidFill>
                <a:latin typeface="微软雅黑" panose="020B0503020204020204" pitchFamily="34" charset="-122"/>
              </a:rPr>
              <a:t>2020</a:t>
            </a:r>
            <a:r>
              <a:rPr lang="zh-CN" altLang="en-US" sz="4000" dirty="0">
                <a:solidFill>
                  <a:srgbClr val="0000FF"/>
                </a:solidFill>
                <a:latin typeface="微软雅黑" panose="020B0503020204020204" pitchFamily="34" charset="-122"/>
              </a:rPr>
              <a:t>重点研发计划）</a:t>
            </a:r>
          </a:p>
        </p:txBody>
      </p:sp>
      <p:sp>
        <p:nvSpPr>
          <p:cNvPr id="38" name="文本框 7"/>
          <p:cNvSpPr txBox="1"/>
          <p:nvPr/>
        </p:nvSpPr>
        <p:spPr>
          <a:xfrm>
            <a:off x="110752" y="1013950"/>
            <a:ext cx="11734305" cy="2346283"/>
          </a:xfrm>
          <a:prstGeom prst="rect">
            <a:avLst/>
          </a:prstGeom>
          <a:noFill/>
        </p:spPr>
        <p:txBody>
          <a:bodyPr wrap="square" rtlCol="0">
            <a:spAutoFit/>
          </a:bodyPr>
          <a:lstStyle/>
          <a:p>
            <a:pPr marL="285750" indent="-285750" algn="just" eaLnBrk="0" fontAlgn="base" hangingPunct="0">
              <a:lnSpc>
                <a:spcPct val="150000"/>
              </a:lnSpc>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通过国家重点研发极化“基于氦三极化的先进极化中子技术研发”与中国先进研究反应堆（</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CARR</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）和中国绵阳研究反应堆</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(CMRR)</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联合研发极化中子技术和应用</a:t>
            </a:r>
            <a:endPar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eaLnBrk="0" fontAlgn="base" hangingPunct="0">
              <a:lnSpc>
                <a:spcPct val="150000"/>
              </a:lnSpc>
              <a:spcBef>
                <a:spcPct val="0"/>
              </a:spcBef>
              <a:spcAft>
                <a:spcPct val="0"/>
              </a:spcAft>
              <a:buFont typeface="Wingdings" panose="05000000000000000000" pitchFamily="2" charset="2"/>
              <a:buChar char="Ø"/>
              <a:defRPr/>
            </a:pPr>
            <a:r>
              <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SEOP</a:t>
            </a: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极化技术在三大中子源皆得已实现</a:t>
            </a: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eaLnBrk="0" fontAlgn="base" hangingPunct="0">
              <a:lnSpc>
                <a:spcPct val="150000"/>
              </a:lnSpc>
              <a:spcBef>
                <a:spcPct val="0"/>
              </a:spcBef>
              <a:spcAft>
                <a:spcPct val="0"/>
              </a:spcAft>
              <a:buFont typeface="Wingdings" panose="05000000000000000000" pitchFamily="2" charset="2"/>
              <a:buChar char="Ø"/>
              <a:defRPr/>
            </a:pP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协同技术合作，支持各个中子源开展极化中子实验</a:t>
            </a: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eaLnBrk="0" fontAlgn="base" hangingPunct="0">
              <a:lnSpc>
                <a:spcPct val="150000"/>
              </a:lnSpc>
              <a:spcBef>
                <a:spcPct val="0"/>
              </a:spcBef>
              <a:spcAft>
                <a:spcPct val="0"/>
              </a:spcAft>
              <a:buFont typeface="Wingdings" panose="05000000000000000000" pitchFamily="2" charset="2"/>
              <a:buChar char="Ø"/>
              <a:defRPr/>
            </a:pPr>
            <a:r>
              <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1-2</a:t>
            </a: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天完成谱仪线安装，可以使用</a:t>
            </a:r>
            <a:r>
              <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12-14</a:t>
            </a: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天</a:t>
            </a: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9" name="图片 4"/>
          <p:cNvPicPr>
            <a:picLocks noChangeAspect="1"/>
          </p:cNvPicPr>
          <p:nvPr/>
        </p:nvPicPr>
        <p:blipFill rotWithShape="1">
          <a:blip r:embed="rId3" cstate="print">
            <a:extLst>
              <a:ext uri="{28A0092B-C50C-407E-A947-70E740481C1C}">
                <a14:useLocalDpi xmlns:a14="http://schemas.microsoft.com/office/drawing/2010/main" val="0"/>
              </a:ext>
            </a:extLst>
          </a:blip>
          <a:srcRect r="9159" b="14786"/>
          <a:stretch>
            <a:fillRect/>
          </a:stretch>
        </p:blipFill>
        <p:spPr>
          <a:xfrm>
            <a:off x="4257193" y="3940886"/>
            <a:ext cx="4010757" cy="2508222"/>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628" y="3940886"/>
            <a:ext cx="3310430" cy="2482823"/>
          </a:xfrm>
          <a:prstGeom prst="rect">
            <a:avLst/>
          </a:prstGeom>
        </p:spPr>
      </p:pic>
      <p:pic>
        <p:nvPicPr>
          <p:cNvPr id="41" name="图片 2"/>
          <p:cNvPicPr>
            <a:picLocks noChangeAspect="1"/>
          </p:cNvPicPr>
          <p:nvPr/>
        </p:nvPicPr>
        <p:blipFill rotWithShape="1">
          <a:blip r:embed="rId5" cstate="print">
            <a:extLst>
              <a:ext uri="{28A0092B-C50C-407E-A947-70E740481C1C}">
                <a14:useLocalDpi xmlns:a14="http://schemas.microsoft.com/office/drawing/2010/main" val="0"/>
              </a:ext>
            </a:extLst>
          </a:blip>
          <a:srcRect t="11206"/>
          <a:stretch>
            <a:fillRect/>
          </a:stretch>
        </p:blipFill>
        <p:spPr>
          <a:xfrm>
            <a:off x="280342" y="3940886"/>
            <a:ext cx="3732612" cy="2482823"/>
          </a:xfrm>
          <a:prstGeom prst="rect">
            <a:avLst/>
          </a:prstGeom>
        </p:spPr>
      </p:pic>
      <p:sp>
        <p:nvSpPr>
          <p:cNvPr id="43" name="文本框 20"/>
          <p:cNvSpPr txBox="1"/>
          <p:nvPr/>
        </p:nvSpPr>
        <p:spPr>
          <a:xfrm>
            <a:off x="601213" y="3497768"/>
            <a:ext cx="2932569" cy="338554"/>
          </a:xfrm>
          <a:prstGeom prst="rect">
            <a:avLst/>
          </a:prstGeom>
          <a:noFill/>
        </p:spPr>
        <p:txBody>
          <a:bodyPr wrap="square" rtlCol="0">
            <a:spAutoFit/>
          </a:bodyPr>
          <a:lstStyle/>
          <a:p>
            <a:pPr algn="ctr" eaLnBrk="0" fontAlgn="base" hangingPunct="0">
              <a:spcBef>
                <a:spcPct val="0"/>
              </a:spcBef>
              <a:spcAft>
                <a:spcPct val="0"/>
              </a:spcAft>
              <a:defRPr/>
            </a:pPr>
            <a:r>
              <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CSNS </a:t>
            </a:r>
            <a:r>
              <a:rPr lang="zh-CN" altLang="en-US"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在线系统吊装至谱仪线</a:t>
            </a:r>
            <a:endPar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文本框 20"/>
          <p:cNvSpPr txBox="1"/>
          <p:nvPr/>
        </p:nvSpPr>
        <p:spPr>
          <a:xfrm>
            <a:off x="4796286" y="3356110"/>
            <a:ext cx="2932569" cy="584775"/>
          </a:xfrm>
          <a:prstGeom prst="rect">
            <a:avLst/>
          </a:prstGeom>
          <a:noFill/>
        </p:spPr>
        <p:txBody>
          <a:bodyPr wrap="square" rtlCol="0">
            <a:spAutoFit/>
          </a:bodyPr>
          <a:lstStyle/>
          <a:p>
            <a:pPr algn="ctr" eaLnBrk="0" fontAlgn="base" hangingPunct="0">
              <a:spcBef>
                <a:spcPct val="0"/>
              </a:spcBef>
              <a:spcAft>
                <a:spcPct val="0"/>
              </a:spcAft>
              <a:defRPr/>
            </a:pPr>
            <a:r>
              <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CMRR</a:t>
            </a:r>
            <a:r>
              <a:rPr lang="zh-CN" altLang="en-US"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在自旋回波谱仪上安装极化氦三系统</a:t>
            </a:r>
            <a:endPar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5" name="文本框 20"/>
          <p:cNvSpPr txBox="1"/>
          <p:nvPr/>
        </p:nvSpPr>
        <p:spPr>
          <a:xfrm>
            <a:off x="8512187" y="3351262"/>
            <a:ext cx="3261828" cy="584775"/>
          </a:xfrm>
          <a:prstGeom prst="rect">
            <a:avLst/>
          </a:prstGeom>
          <a:noFill/>
        </p:spPr>
        <p:txBody>
          <a:bodyPr wrap="square" rtlCol="0">
            <a:spAutoFit/>
          </a:bodyPr>
          <a:lstStyle/>
          <a:p>
            <a:pPr algn="ctr" eaLnBrk="0" fontAlgn="base" hangingPunct="0">
              <a:spcBef>
                <a:spcPct val="0"/>
              </a:spcBef>
              <a:spcAft>
                <a:spcPct val="0"/>
              </a:spcAft>
              <a:defRPr/>
            </a:pPr>
            <a:r>
              <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CSNS</a:t>
            </a:r>
            <a:r>
              <a:rPr lang="zh-CN" altLang="en-US"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与</a:t>
            </a:r>
            <a:r>
              <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CARR</a:t>
            </a:r>
            <a:r>
              <a:rPr lang="zh-CN" altLang="en-US"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成像谱仪联合完成极化中子成像实验能力建设</a:t>
            </a:r>
            <a:endParaRPr lang="en-US" altLang="zh-CN" sz="1600"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极化中子实验的主要技术设备</a:t>
            </a:r>
          </a:p>
        </p:txBody>
      </p:sp>
      <p:sp>
        <p:nvSpPr>
          <p:cNvPr id="10" name="文本框 7"/>
          <p:cNvSpPr txBox="1"/>
          <p:nvPr/>
        </p:nvSpPr>
        <p:spPr>
          <a:xfrm>
            <a:off x="0" y="1092262"/>
            <a:ext cx="11734305" cy="400110"/>
          </a:xfrm>
          <a:prstGeom prst="rect">
            <a:avLst/>
          </a:prstGeom>
          <a:noFill/>
        </p:spPr>
        <p:txBody>
          <a:bodyPr wrap="square" rtlCol="0">
            <a:spAutoFit/>
          </a:bodyPr>
          <a:lstStyle/>
          <a:p>
            <a:pPr marL="285750" indent="-285750" algn="just"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支持散裂中子源二期工程所需极化中子设备设备全部实现国产化</a:t>
            </a:r>
            <a:endPar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6" name="图片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8447" y="2001067"/>
            <a:ext cx="4983531" cy="1858126"/>
          </a:xfrm>
          <a:prstGeom prst="rect">
            <a:avLst/>
          </a:prstGeom>
          <a:noFill/>
        </p:spPr>
      </p:pic>
      <p:pic>
        <p:nvPicPr>
          <p:cNvPr id="57" name="图片 11"/>
          <p:cNvPicPr>
            <a:picLocks noChangeAspect="1"/>
          </p:cNvPicPr>
          <p:nvPr/>
        </p:nvPicPr>
        <p:blipFill rotWithShape="1">
          <a:blip r:embed="rId4"/>
          <a:srcRect r="6826" b="13034"/>
          <a:stretch>
            <a:fillRect/>
          </a:stretch>
        </p:blipFill>
        <p:spPr>
          <a:xfrm>
            <a:off x="9124435" y="2062169"/>
            <a:ext cx="2754200" cy="1945760"/>
          </a:xfrm>
          <a:prstGeom prst="rect">
            <a:avLst/>
          </a:prstGeom>
        </p:spPr>
      </p:pic>
      <p:pic>
        <p:nvPicPr>
          <p:cNvPr id="59" name="图片 105"/>
          <p:cNvPicPr>
            <a:picLocks noChangeAspect="1"/>
          </p:cNvPicPr>
          <p:nvPr/>
        </p:nvPicPr>
        <p:blipFill rotWithShape="1">
          <a:blip r:embed="rId5"/>
          <a:srcRect l="1244" t="719" r="1387"/>
          <a:stretch>
            <a:fillRect/>
          </a:stretch>
        </p:blipFill>
        <p:spPr>
          <a:xfrm>
            <a:off x="9370858" y="4420092"/>
            <a:ext cx="2059179" cy="2022817"/>
          </a:xfrm>
          <a:prstGeom prst="rect">
            <a:avLst/>
          </a:prstGeom>
        </p:spPr>
      </p:pic>
      <p:pic>
        <p:nvPicPr>
          <p:cNvPr id="60" name="Picture 59"/>
          <p:cNvPicPr>
            <a:picLocks noChangeAspect="1"/>
          </p:cNvPicPr>
          <p:nvPr/>
        </p:nvPicPr>
        <p:blipFill rotWithShape="1">
          <a:blip r:embed="rId6">
            <a:clrChange>
              <a:clrFrom>
                <a:srgbClr val="FFFFFF"/>
              </a:clrFrom>
              <a:clrTo>
                <a:srgbClr val="FFFFFF">
                  <a:alpha val="0"/>
                </a:srgbClr>
              </a:clrTo>
            </a:clrChange>
          </a:blip>
          <a:srcRect t="9924"/>
          <a:stretch>
            <a:fillRect/>
          </a:stretch>
        </p:blipFill>
        <p:spPr>
          <a:xfrm>
            <a:off x="164385" y="2125745"/>
            <a:ext cx="3475903" cy="1794940"/>
          </a:xfrm>
          <a:prstGeom prst="rect">
            <a:avLst/>
          </a:prstGeom>
        </p:spPr>
      </p:pic>
      <p:pic>
        <p:nvPicPr>
          <p:cNvPr id="61" name="Picture 60"/>
          <p:cNvPicPr>
            <a:picLocks noChangeAspect="1"/>
          </p:cNvPicPr>
          <p:nvPr/>
        </p:nvPicPr>
        <p:blipFill rotWithShape="1">
          <a:blip r:embed="rId7"/>
          <a:srcRect t="12903"/>
          <a:stretch>
            <a:fillRect/>
          </a:stretch>
        </p:blipFill>
        <p:spPr>
          <a:xfrm>
            <a:off x="128962" y="4822121"/>
            <a:ext cx="3557061" cy="1434582"/>
          </a:xfrm>
          <a:prstGeom prst="rect">
            <a:avLst/>
          </a:prstGeom>
        </p:spPr>
      </p:pic>
      <p:sp>
        <p:nvSpPr>
          <p:cNvPr id="64" name="矩形 46"/>
          <p:cNvSpPr/>
          <p:nvPr/>
        </p:nvSpPr>
        <p:spPr>
          <a:xfrm>
            <a:off x="263352" y="1787191"/>
            <a:ext cx="2581986" cy="338554"/>
          </a:xfrm>
          <a:prstGeom prst="rect">
            <a:avLst/>
          </a:prstGeom>
        </p:spPr>
        <p:txBody>
          <a:bodyPr wrap="square">
            <a:spAutoFit/>
          </a:bodyPr>
          <a:lstStyle/>
          <a:p>
            <a:pPr algn="ctr"/>
            <a:r>
              <a:rPr lang="zh-CN" altLang="en-US" sz="1600" u="sng" dirty="0">
                <a:latin typeface="微软雅黑" panose="020B0503020204020204" pitchFamily="34" charset="-122"/>
                <a:ea typeface="微软雅黑" panose="020B0503020204020204" pitchFamily="34" charset="-122"/>
                <a:cs typeface="Arial" panose="020B0604020202020204" pitchFamily="34" charset="0"/>
              </a:rPr>
              <a:t>中子射频翻转器</a:t>
            </a:r>
            <a:endParaRPr lang="en-US" altLang="zh-CN" sz="1600" u="sng"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5" name="矩形 46"/>
          <p:cNvSpPr/>
          <p:nvPr/>
        </p:nvSpPr>
        <p:spPr>
          <a:xfrm>
            <a:off x="268509" y="4449414"/>
            <a:ext cx="2581986" cy="338554"/>
          </a:xfrm>
          <a:prstGeom prst="rect">
            <a:avLst/>
          </a:prstGeom>
        </p:spPr>
        <p:txBody>
          <a:bodyPr wrap="square">
            <a:spAutoFit/>
          </a:bodyPr>
          <a:lstStyle/>
          <a:p>
            <a:pPr algn="ctr"/>
            <a:r>
              <a:rPr lang="zh-CN" altLang="en-US" sz="1600" u="sng" dirty="0">
                <a:latin typeface="微软雅黑" panose="020B0503020204020204" pitchFamily="34" charset="-122"/>
                <a:ea typeface="微软雅黑" panose="020B0503020204020204" pitchFamily="34" charset="-122"/>
                <a:cs typeface="Arial" panose="020B0604020202020204" pitchFamily="34" charset="0"/>
              </a:rPr>
              <a:t>极化中子导管</a:t>
            </a:r>
          </a:p>
        </p:txBody>
      </p:sp>
      <p:sp>
        <p:nvSpPr>
          <p:cNvPr id="67" name="矩形 46"/>
          <p:cNvSpPr/>
          <p:nvPr/>
        </p:nvSpPr>
        <p:spPr>
          <a:xfrm>
            <a:off x="9124435" y="4143650"/>
            <a:ext cx="2581986" cy="338554"/>
          </a:xfrm>
          <a:prstGeom prst="rect">
            <a:avLst/>
          </a:prstGeom>
        </p:spPr>
        <p:txBody>
          <a:bodyPr wrap="square">
            <a:spAutoFit/>
          </a:bodyPr>
          <a:lstStyle/>
          <a:p>
            <a:pPr algn="ctr"/>
            <a:r>
              <a:rPr lang="en-US" altLang="zh-CN" sz="1600" u="sng" dirty="0">
                <a:latin typeface="微软雅黑" panose="020B0503020204020204" pitchFamily="34" charset="-122"/>
                <a:ea typeface="微软雅黑" panose="020B0503020204020204" pitchFamily="34" charset="-122"/>
                <a:cs typeface="Arial" panose="020B0604020202020204" pitchFamily="34" charset="0"/>
              </a:rPr>
              <a:t>XYZ</a:t>
            </a:r>
            <a:r>
              <a:rPr lang="zh-CN" altLang="en-US" sz="1600" u="sng" dirty="0">
                <a:latin typeface="微软雅黑" panose="020B0503020204020204" pitchFamily="34" charset="-122"/>
                <a:ea typeface="微软雅黑" panose="020B0503020204020204" pitchFamily="34" charset="-122"/>
                <a:cs typeface="Arial" panose="020B0604020202020204" pitchFamily="34" charset="0"/>
              </a:rPr>
              <a:t>极化分析技术</a:t>
            </a:r>
          </a:p>
        </p:txBody>
      </p:sp>
      <p:sp>
        <p:nvSpPr>
          <p:cNvPr id="68" name="矩形 46"/>
          <p:cNvSpPr/>
          <p:nvPr/>
        </p:nvSpPr>
        <p:spPr>
          <a:xfrm>
            <a:off x="9247945" y="1646458"/>
            <a:ext cx="2581986" cy="338554"/>
          </a:xfrm>
          <a:prstGeom prst="rect">
            <a:avLst/>
          </a:prstGeom>
        </p:spPr>
        <p:txBody>
          <a:bodyPr wrap="square">
            <a:spAutoFit/>
          </a:bodyPr>
          <a:lstStyle/>
          <a:p>
            <a:pPr algn="ctr"/>
            <a:r>
              <a:rPr lang="zh-CN" altLang="en-US" sz="1600" u="sng" dirty="0">
                <a:latin typeface="微软雅黑" panose="020B0503020204020204" pitchFamily="34" charset="-122"/>
                <a:ea typeface="微软雅黑" panose="020B0503020204020204" pitchFamily="34" charset="-122"/>
                <a:cs typeface="Arial" panose="020B0604020202020204" pitchFamily="34" charset="0"/>
              </a:rPr>
              <a:t>完全极化分析技术</a:t>
            </a:r>
          </a:p>
        </p:txBody>
      </p:sp>
      <p:cxnSp>
        <p:nvCxnSpPr>
          <p:cNvPr id="69" name="直接连接符 25"/>
          <p:cNvCxnSpPr/>
          <p:nvPr/>
        </p:nvCxnSpPr>
        <p:spPr>
          <a:xfrm>
            <a:off x="3640288" y="2348880"/>
            <a:ext cx="1015552" cy="258097"/>
          </a:xfrm>
          <a:prstGeom prst="line">
            <a:avLst/>
          </a:prstGeom>
          <a:ln w="22225">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70" name="直接连接符 25"/>
          <p:cNvCxnSpPr/>
          <p:nvPr/>
        </p:nvCxnSpPr>
        <p:spPr>
          <a:xfrm flipV="1">
            <a:off x="2764117" y="3240651"/>
            <a:ext cx="1640512" cy="1492730"/>
          </a:xfrm>
          <a:prstGeom prst="line">
            <a:avLst/>
          </a:prstGeom>
          <a:ln w="22225">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72" name="直接连接符 25"/>
          <p:cNvCxnSpPr/>
          <p:nvPr/>
        </p:nvCxnSpPr>
        <p:spPr>
          <a:xfrm flipH="1" flipV="1">
            <a:off x="7250914" y="3594833"/>
            <a:ext cx="2222796" cy="662724"/>
          </a:xfrm>
          <a:prstGeom prst="line">
            <a:avLst/>
          </a:prstGeom>
          <a:ln w="22225">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73" name="直接连接符 25"/>
          <p:cNvCxnSpPr/>
          <p:nvPr/>
        </p:nvCxnSpPr>
        <p:spPr>
          <a:xfrm flipH="1">
            <a:off x="7400090" y="1836038"/>
            <a:ext cx="2134997" cy="709093"/>
          </a:xfrm>
          <a:prstGeom prst="line">
            <a:avLst/>
          </a:prstGeom>
          <a:ln w="22225">
            <a:solidFill>
              <a:srgbClr val="FF0000"/>
            </a:solidFill>
            <a:prstDash val="sysDash"/>
          </a:ln>
        </p:spPr>
        <p:style>
          <a:lnRef idx="1">
            <a:schemeClr val="dk1"/>
          </a:lnRef>
          <a:fillRef idx="0">
            <a:schemeClr val="dk1"/>
          </a:fillRef>
          <a:effectRef idx="0">
            <a:schemeClr val="dk1"/>
          </a:effectRef>
          <a:fontRef idx="minor">
            <a:schemeClr val="tx1"/>
          </a:fontRef>
        </p:style>
      </p:cxnSp>
      <p:sp>
        <p:nvSpPr>
          <p:cNvPr id="78" name="矩形 46"/>
          <p:cNvSpPr/>
          <p:nvPr/>
        </p:nvSpPr>
        <p:spPr>
          <a:xfrm>
            <a:off x="4414764" y="1559956"/>
            <a:ext cx="2985326" cy="338554"/>
          </a:xfrm>
          <a:prstGeom prst="rect">
            <a:avLst/>
          </a:prstGeom>
        </p:spPr>
        <p:txBody>
          <a:bodyPr wrap="square">
            <a:spAutoFit/>
          </a:bodyPr>
          <a:lstStyle/>
          <a:p>
            <a:pPr algn="ctr"/>
            <a:r>
              <a:rPr lang="zh-CN" altLang="en-US" sz="1600" b="1" u="sng" dirty="0">
                <a:latin typeface="微软雅黑" panose="020B0503020204020204" pitchFamily="34" charset="-122"/>
                <a:ea typeface="微软雅黑" panose="020B0503020204020204" pitchFamily="34" charset="-122"/>
                <a:cs typeface="Arial" panose="020B0604020202020204" pitchFamily="34" charset="0"/>
              </a:rPr>
              <a:t>中子散射谱仪主要极化设备</a:t>
            </a:r>
          </a:p>
        </p:txBody>
      </p:sp>
      <p:sp>
        <p:nvSpPr>
          <p:cNvPr id="58" name="矩形 56"/>
          <p:cNvSpPr/>
          <p:nvPr/>
        </p:nvSpPr>
        <p:spPr>
          <a:xfrm>
            <a:off x="3686023" y="4618648"/>
            <a:ext cx="5168194" cy="161582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pPr algn="just"/>
            <a:r>
              <a:rPr lang="it-IT" altLang="zh-CN" sz="1100" dirty="0">
                <a:latin typeface="微软雅黑" panose="020B0503020204020204" pitchFamily="34" charset="-122"/>
                <a:ea typeface="微软雅黑" panose="020B0503020204020204" pitchFamily="34" charset="-122"/>
                <a:cs typeface="Times" panose="02020603050405020304" pitchFamily="18" charset="0"/>
              </a:rPr>
              <a:t>Nucl Sci Tech 33 (11) (2022)</a:t>
            </a:r>
            <a:r>
              <a:rPr lang="zh-CN" altLang="en-US" sz="1100" dirty="0">
                <a:latin typeface="微软雅黑" panose="020B0503020204020204" pitchFamily="34" charset="-122"/>
                <a:ea typeface="微软雅黑" panose="020B0503020204020204" pitchFamily="34" charset="-122"/>
                <a:cs typeface="Times" panose="02020603050405020304" pitchFamily="18" charset="0"/>
              </a:rPr>
              <a:t>；</a:t>
            </a:r>
            <a:r>
              <a:rPr lang="it-IT" altLang="zh-CN" sz="1100" dirty="0">
                <a:latin typeface="微软雅黑" panose="020B0503020204020204" pitchFamily="34" charset="-122"/>
                <a:ea typeface="微软雅黑" panose="020B0503020204020204" pitchFamily="34" charset="-122"/>
                <a:cs typeface="Times" panose="02020603050405020304" pitchFamily="18" charset="0"/>
              </a:rPr>
              <a:t>Y. Dong, T Wang, W. Kreuzpaintner, X.. Liu, Z. Li, Y. Kang, J. Zhang, L. Tian, C. Huang, B. Bai, </a:t>
            </a:r>
            <a:r>
              <a:rPr lang="it-IT" altLang="zh-CN" sz="1100" b="1" dirty="0">
                <a:latin typeface="微软雅黑" panose="020B0503020204020204" pitchFamily="34" charset="-122"/>
                <a:ea typeface="微软雅黑" panose="020B0503020204020204" pitchFamily="34" charset="-122"/>
                <a:cs typeface="Times" panose="02020603050405020304" pitchFamily="18" charset="0"/>
              </a:rPr>
              <a:t>X. Tong</a:t>
            </a:r>
            <a:r>
              <a:rPr lang="it-IT" altLang="zh-CN" sz="1100" dirty="0">
                <a:latin typeface="微软雅黑" panose="020B0503020204020204" pitchFamily="34" charset="-122"/>
                <a:ea typeface="微软雅黑" panose="020B0503020204020204" pitchFamily="34" charset="-122"/>
                <a:cs typeface="Times" panose="02020603050405020304" pitchFamily="18" charset="0"/>
              </a:rPr>
              <a:t>.</a:t>
            </a:r>
          </a:p>
          <a:p>
            <a:pPr algn="just"/>
            <a:r>
              <a:rPr lang="en-US" altLang="zh-CN" sz="1100" dirty="0">
                <a:latin typeface="微软雅黑" panose="020B0503020204020204" pitchFamily="34" charset="-122"/>
                <a:ea typeface="微软雅黑" panose="020B0503020204020204" pitchFamily="34" charset="-122"/>
                <a:cs typeface="Times" panose="02020603050405020304" pitchFamily="18" charset="0"/>
              </a:rPr>
              <a:t>Chinese Phys Lett 39 (6) (2022)</a:t>
            </a:r>
            <a:r>
              <a:rPr lang="zh-CN" altLang="en-US" sz="1100" dirty="0">
                <a:latin typeface="微软雅黑" panose="020B0503020204020204" pitchFamily="34" charset="-122"/>
                <a:ea typeface="微软雅黑" panose="020B0503020204020204" pitchFamily="34" charset="-122"/>
                <a:cs typeface="Times" panose="02020603050405020304" pitchFamily="18" charset="0"/>
              </a:rPr>
              <a:t>；</a:t>
            </a:r>
            <a:r>
              <a:rPr lang="en-US" altLang="zh-CN" sz="1100" dirty="0">
                <a:latin typeface="微软雅黑" panose="020B0503020204020204" pitchFamily="34" charset="-122"/>
                <a:ea typeface="微软雅黑" panose="020B0503020204020204" pitchFamily="34" charset="-122"/>
                <a:cs typeface="Times" panose="02020603050405020304" pitchFamily="18" charset="0"/>
              </a:rPr>
              <a:t>A. Salman, J. R. Zhou, J. Q. Yang, J. P. Zhang, C. Y. Huang, F. Ye, Z. C. Qin, X. F. Jiang, S. M. Amir, W. Kreuzpaintner, Z. J. Sun, </a:t>
            </a:r>
            <a:r>
              <a:rPr lang="en-US" altLang="zh-CN" sz="1100" b="1" dirty="0">
                <a:latin typeface="微软雅黑" panose="020B0503020204020204" pitchFamily="34" charset="-122"/>
                <a:ea typeface="微软雅黑" panose="020B0503020204020204" pitchFamily="34" charset="-122"/>
                <a:cs typeface="Times" panose="02020603050405020304" pitchFamily="18" charset="0"/>
              </a:rPr>
              <a:t>T. Wang, X. Tong</a:t>
            </a:r>
          </a:p>
          <a:p>
            <a:pPr algn="just"/>
            <a:r>
              <a:rPr lang="en-US" altLang="zh-CN" sz="1100" dirty="0" err="1">
                <a:latin typeface="微软雅黑" panose="020B0503020204020204" pitchFamily="34" charset="-122"/>
                <a:ea typeface="微软雅黑" panose="020B0503020204020204" pitchFamily="34" charset="-122"/>
                <a:cs typeface="Times" panose="02020603050405020304" pitchFamily="18" charset="0"/>
              </a:rPr>
              <a:t>Nucl</a:t>
            </a:r>
            <a:r>
              <a:rPr lang="en-US" altLang="zh-CN" sz="1100" dirty="0">
                <a:latin typeface="微软雅黑" panose="020B0503020204020204" pitchFamily="34" charset="-122"/>
                <a:ea typeface="微软雅黑" panose="020B0503020204020204" pitchFamily="34" charset="-122"/>
                <a:cs typeface="Times" panose="02020603050405020304" pitchFamily="18" charset="0"/>
              </a:rPr>
              <a:t> Instrum Meth A 1073 (2025)</a:t>
            </a:r>
            <a:r>
              <a:rPr lang="zh-CN" altLang="en-US" sz="1100" dirty="0">
                <a:latin typeface="微软雅黑" panose="020B0503020204020204" pitchFamily="34" charset="-122"/>
                <a:ea typeface="微软雅黑" panose="020B0503020204020204" pitchFamily="34" charset="-122"/>
                <a:cs typeface="Times" panose="02020603050405020304" pitchFamily="18" charset="0"/>
              </a:rPr>
              <a:t>；</a:t>
            </a:r>
            <a:r>
              <a:rPr lang="en-US" altLang="zh-CN" sz="1100" dirty="0">
                <a:latin typeface="微软雅黑" panose="020B0503020204020204" pitchFamily="34" charset="-122"/>
                <a:ea typeface="微软雅黑" panose="020B0503020204020204" pitchFamily="34" charset="-122"/>
                <a:cs typeface="Times" panose="02020603050405020304" pitchFamily="18" charset="0"/>
              </a:rPr>
              <a:t> A. Salman, J. Tang, S. Q. Meng, J. P. Zhang, L. J. Hao, L. Tian, Z. Y. Li, X. Qin, L. F. He</a:t>
            </a:r>
            <a:r>
              <a:rPr lang="en-US" altLang="zh-CN" sz="1100" b="1" dirty="0">
                <a:latin typeface="微软雅黑" panose="020B0503020204020204" pitchFamily="34" charset="-122"/>
                <a:ea typeface="微软雅黑" panose="020B0503020204020204" pitchFamily="34" charset="-122"/>
                <a:cs typeface="Times" panose="02020603050405020304" pitchFamily="18" charset="0"/>
              </a:rPr>
              <a:t>, T. Wang, X. Tong</a:t>
            </a:r>
          </a:p>
          <a:p>
            <a:pPr algn="just"/>
            <a:r>
              <a:rPr lang="en-US" sz="1100" dirty="0" err="1">
                <a:latin typeface="微软雅黑" panose="020B0503020204020204" pitchFamily="34" charset="-122"/>
                <a:ea typeface="微软雅黑" panose="020B0503020204020204" pitchFamily="34" charset="-122"/>
                <a:cs typeface="Times" panose="02020603050405020304" pitchFamily="18" charset="0"/>
              </a:rPr>
              <a:t>Nucl</a:t>
            </a:r>
            <a:r>
              <a:rPr lang="en-US" sz="1100" dirty="0">
                <a:latin typeface="微软雅黑" panose="020B0503020204020204" pitchFamily="34" charset="-122"/>
                <a:ea typeface="微软雅黑" panose="020B0503020204020204" pitchFamily="34" charset="-122"/>
                <a:cs typeface="Times" panose="02020603050405020304" pitchFamily="18" charset="0"/>
              </a:rPr>
              <a:t> Sci Tech 34 (10) (2023). L. Tian, A. Salman, C. Y. Huang, Y. C. Dong, F. Ye, Z. C. Qin, W. Kreuzpaintner, J. P. Zhang</a:t>
            </a:r>
            <a:r>
              <a:rPr lang="en-US" sz="1100" b="1" dirty="0">
                <a:latin typeface="微软雅黑" panose="020B0503020204020204" pitchFamily="34" charset="-122"/>
                <a:ea typeface="微软雅黑" panose="020B0503020204020204" pitchFamily="34" charset="-122"/>
                <a:cs typeface="Times" panose="02020603050405020304" pitchFamily="18" charset="0"/>
              </a:rPr>
              <a:t>, T. Wang, X. Tong  </a:t>
            </a:r>
            <a:endParaRPr lang="en-US" altLang="zh-CN" sz="1100" b="1" dirty="0">
              <a:latin typeface="微软雅黑" panose="020B0503020204020204" pitchFamily="34" charset="-122"/>
              <a:ea typeface="微软雅黑" panose="020B0503020204020204" pitchFamily="34" charset="-122"/>
              <a:cs typeface="Times" panose="02020603050405020304" pitchFamily="18" charset="0"/>
            </a:endParaRPr>
          </a:p>
        </p:txBody>
      </p:sp>
    </p:spTree>
    <p:extLst>
      <p:ext uri="{BB962C8B-B14F-4D97-AF65-F5344CB8AC3E}">
        <p14:creationId xmlns:p14="http://schemas.microsoft.com/office/powerpoint/2010/main" val="2634618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极化中子散射应用：极化中子反射</a:t>
            </a:r>
          </a:p>
        </p:txBody>
      </p:sp>
      <p:pic>
        <p:nvPicPr>
          <p:cNvPr id="16" name="图片 19"/>
          <p:cNvPicPr>
            <a:picLocks noChangeAspect="1"/>
          </p:cNvPicPr>
          <p:nvPr/>
        </p:nvPicPr>
        <p:blipFill rotWithShape="1">
          <a:blip r:embed="rId3"/>
          <a:srcRect l="6306"/>
          <a:stretch>
            <a:fillRect/>
          </a:stretch>
        </p:blipFill>
        <p:spPr>
          <a:xfrm>
            <a:off x="743362" y="1753234"/>
            <a:ext cx="5769843" cy="2324428"/>
          </a:xfrm>
          <a:prstGeom prst="rect">
            <a:avLst/>
          </a:prstGeom>
        </p:spPr>
      </p:pic>
      <p:pic>
        <p:nvPicPr>
          <p:cNvPr id="4" name="Picture 3"/>
          <p:cNvPicPr>
            <a:picLocks noChangeAspect="1"/>
          </p:cNvPicPr>
          <p:nvPr/>
        </p:nvPicPr>
        <p:blipFill>
          <a:blip r:embed="rId4"/>
          <a:stretch>
            <a:fillRect/>
          </a:stretch>
        </p:blipFill>
        <p:spPr>
          <a:xfrm>
            <a:off x="265652" y="4161240"/>
            <a:ext cx="6574263" cy="2360976"/>
          </a:xfrm>
          <a:prstGeom prst="rect">
            <a:avLst/>
          </a:prstGeom>
        </p:spPr>
      </p:pic>
      <p:sp>
        <p:nvSpPr>
          <p:cNvPr id="62" name="文本框 10"/>
          <p:cNvSpPr txBox="1"/>
          <p:nvPr/>
        </p:nvSpPr>
        <p:spPr>
          <a:xfrm>
            <a:off x="0" y="1065378"/>
            <a:ext cx="11981404" cy="461665"/>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 在多功能反射谱仪线上测试原位氦三中子过滤系统</a:t>
            </a:r>
          </a:p>
        </p:txBody>
      </p:sp>
      <p:cxnSp>
        <p:nvCxnSpPr>
          <p:cNvPr id="63" name="直接连接符 20"/>
          <p:cNvCxnSpPr/>
          <p:nvPr/>
        </p:nvCxnSpPr>
        <p:spPr>
          <a:xfrm>
            <a:off x="7317596" y="1724852"/>
            <a:ext cx="0" cy="4872776"/>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4" name="图片 9"/>
          <p:cNvPicPr>
            <a:picLocks noChangeAspect="1"/>
          </p:cNvPicPr>
          <p:nvPr/>
        </p:nvPicPr>
        <p:blipFill rotWithShape="1">
          <a:blip r:embed="rId5"/>
          <a:srcRect r="48146"/>
          <a:stretch>
            <a:fillRect/>
          </a:stretch>
        </p:blipFill>
        <p:spPr>
          <a:xfrm>
            <a:off x="8098562" y="2179098"/>
            <a:ext cx="3022695" cy="2209265"/>
          </a:xfrm>
          <a:prstGeom prst="rect">
            <a:avLst/>
          </a:prstGeom>
        </p:spPr>
      </p:pic>
      <p:pic>
        <p:nvPicPr>
          <p:cNvPr id="65" name="图片 9"/>
          <p:cNvPicPr>
            <a:picLocks noChangeAspect="1"/>
          </p:cNvPicPr>
          <p:nvPr/>
        </p:nvPicPr>
        <p:blipFill rotWithShape="1">
          <a:blip r:embed="rId5"/>
          <a:srcRect l="51650"/>
          <a:stretch>
            <a:fillRect/>
          </a:stretch>
        </p:blipFill>
        <p:spPr>
          <a:xfrm>
            <a:off x="8235124" y="4388363"/>
            <a:ext cx="2818429" cy="2209265"/>
          </a:xfrm>
          <a:prstGeom prst="rect">
            <a:avLst/>
          </a:prstGeom>
        </p:spPr>
      </p:pic>
      <p:sp>
        <p:nvSpPr>
          <p:cNvPr id="66" name="TextBox 65"/>
          <p:cNvSpPr txBox="1"/>
          <p:nvPr/>
        </p:nvSpPr>
        <p:spPr>
          <a:xfrm>
            <a:off x="7798456" y="1522578"/>
            <a:ext cx="3691763" cy="646331"/>
          </a:xfrm>
          <a:prstGeom prst="rect">
            <a:avLst/>
          </a:prstGeom>
          <a:noFill/>
        </p:spPr>
        <p:txBody>
          <a:bodyPr wrap="square">
            <a:spAutoFit/>
          </a:bodyPr>
          <a:lstStyle/>
          <a:p>
            <a:pPr algn="ctr" eaLnBrk="0" fontAlgn="base" hangingPunct="0">
              <a:spcBef>
                <a:spcPct val="0"/>
              </a:spcBef>
              <a:spcAft>
                <a:spcPct val="0"/>
              </a:spcAft>
              <a:defRPr/>
            </a:pPr>
            <a:r>
              <a:rPr lang="zh-CN" altLang="en-US" u="sng" dirty="0">
                <a:latin typeface="微软雅黑" panose="020B0503020204020204" pitchFamily="34" charset="-122"/>
                <a:ea typeface="微软雅黑" panose="020B0503020204020204" pitchFamily="34" charset="-122"/>
                <a:cs typeface="Times" panose="02020603050405020304" pitchFamily="18" charset="0"/>
              </a:rPr>
              <a:t>通过极化中子反射测量薄膜样品沿深度与反射平面反向的分布</a:t>
            </a:r>
            <a:endParaRPr lang="en-US" altLang="zh-CN" u="sng" dirty="0">
              <a:latin typeface="微软雅黑" panose="020B0503020204020204" pitchFamily="34" charset="-122"/>
              <a:ea typeface="微软雅黑" panose="020B0503020204020204" pitchFamily="34" charset="-122"/>
              <a:cs typeface="Times"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极化中子散射应用：极化小角中子散射</a:t>
            </a:r>
          </a:p>
        </p:txBody>
      </p:sp>
      <p:sp>
        <p:nvSpPr>
          <p:cNvPr id="62" name="文本框 10"/>
          <p:cNvSpPr txBox="1"/>
          <p:nvPr/>
        </p:nvSpPr>
        <p:spPr>
          <a:xfrm>
            <a:off x="0" y="1065378"/>
            <a:ext cx="11981404" cy="461665"/>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 极化小角中子散射可以用来精确表征表征纳米材料的磁性，或者去除本底</a:t>
            </a:r>
          </a:p>
        </p:txBody>
      </p:sp>
      <p:pic>
        <p:nvPicPr>
          <p:cNvPr id="16" name="图片 47"/>
          <p:cNvPicPr>
            <a:picLocks noChangeAspect="1"/>
          </p:cNvPicPr>
          <p:nvPr/>
        </p:nvPicPr>
        <p:blipFill rotWithShape="1">
          <a:blip r:embed="rId3"/>
          <a:srcRect r="15337"/>
          <a:stretch>
            <a:fillRect/>
          </a:stretch>
        </p:blipFill>
        <p:spPr>
          <a:xfrm>
            <a:off x="357931" y="1958020"/>
            <a:ext cx="5713840" cy="2497417"/>
          </a:xfrm>
          <a:prstGeom prst="rect">
            <a:avLst/>
          </a:prstGeom>
        </p:spPr>
      </p:pic>
      <p:sp>
        <p:nvSpPr>
          <p:cNvPr id="20" name="文本框 48"/>
          <p:cNvSpPr txBox="1"/>
          <p:nvPr/>
        </p:nvSpPr>
        <p:spPr>
          <a:xfrm>
            <a:off x="861997" y="2341672"/>
            <a:ext cx="1083046" cy="314433"/>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中子极化器</a:t>
            </a:r>
            <a:endParaRPr lang="en-US" sz="12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文本框 49"/>
          <p:cNvSpPr txBox="1"/>
          <p:nvPr/>
        </p:nvSpPr>
        <p:spPr>
          <a:xfrm>
            <a:off x="2338668" y="2341672"/>
            <a:ext cx="1083046" cy="314433"/>
          </a:xfrm>
          <a:prstGeom prst="rect">
            <a:avLst/>
          </a:prstGeom>
          <a:noFill/>
        </p:spPr>
        <p:txBody>
          <a:bodyPr wrap="none" rtlCol="0">
            <a:spAutoFit/>
          </a:bodyPr>
          <a:lstStyle/>
          <a:p>
            <a:pPr algn="ct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极化翻转器</a:t>
            </a:r>
            <a:endParaRPr lang="en-US" sz="12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文本框 50"/>
          <p:cNvSpPr txBox="1"/>
          <p:nvPr/>
        </p:nvSpPr>
        <p:spPr>
          <a:xfrm>
            <a:off x="3497795" y="2099300"/>
            <a:ext cx="558992" cy="314433"/>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样品</a:t>
            </a:r>
            <a:endParaRPr lang="en-US" sz="12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51"/>
          <p:cNvSpPr txBox="1"/>
          <p:nvPr/>
        </p:nvSpPr>
        <p:spPr>
          <a:xfrm>
            <a:off x="3899722" y="2335355"/>
            <a:ext cx="1432416" cy="314433"/>
          </a:xfrm>
          <a:prstGeom prst="rect">
            <a:avLst/>
          </a:prstGeom>
          <a:noFill/>
        </p:spPr>
        <p:txBody>
          <a:bodyPr wrap="none" rtlCol="0">
            <a:spAutoFit/>
          </a:bodyPr>
          <a:lstStyle/>
          <a:p>
            <a:pPr algn="ct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极化氦三过滤器</a:t>
            </a:r>
            <a:endParaRPr lang="en-US" sz="1200" b="1"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4" name="图片 1"/>
          <p:cNvPicPr>
            <a:picLocks noChangeAspect="1"/>
          </p:cNvPicPr>
          <p:nvPr/>
        </p:nvPicPr>
        <p:blipFill>
          <a:blip r:embed="rId4"/>
          <a:stretch>
            <a:fillRect/>
          </a:stretch>
        </p:blipFill>
        <p:spPr>
          <a:xfrm>
            <a:off x="556270" y="4909617"/>
            <a:ext cx="5553548" cy="1534466"/>
          </a:xfrm>
          <a:prstGeom prst="rect">
            <a:avLst/>
          </a:prstGeom>
        </p:spPr>
      </p:pic>
      <p:pic>
        <p:nvPicPr>
          <p:cNvPr id="25" name="图片 96"/>
          <p:cNvPicPr>
            <a:picLocks noChangeAspect="1"/>
          </p:cNvPicPr>
          <p:nvPr/>
        </p:nvPicPr>
        <p:blipFill rotWithShape="1">
          <a:blip r:embed="rId5"/>
          <a:srcRect l="19961" t="22271" r="20031" b="23414"/>
          <a:stretch>
            <a:fillRect/>
          </a:stretch>
        </p:blipFill>
        <p:spPr>
          <a:xfrm>
            <a:off x="6794927" y="1909337"/>
            <a:ext cx="2810510" cy="2119885"/>
          </a:xfrm>
          <a:prstGeom prst="rect">
            <a:avLst/>
          </a:prstGeom>
        </p:spPr>
      </p:pic>
      <p:pic>
        <p:nvPicPr>
          <p:cNvPr id="26" name="图片 98"/>
          <p:cNvPicPr>
            <a:picLocks noChangeAspect="1"/>
          </p:cNvPicPr>
          <p:nvPr/>
        </p:nvPicPr>
        <p:blipFill rotWithShape="1">
          <a:blip r:embed="rId6"/>
          <a:srcRect b="22411"/>
          <a:stretch>
            <a:fillRect/>
          </a:stretch>
        </p:blipFill>
        <p:spPr>
          <a:xfrm>
            <a:off x="6186596" y="4150622"/>
            <a:ext cx="3841738" cy="2636306"/>
          </a:xfrm>
          <a:prstGeom prst="rect">
            <a:avLst/>
          </a:prstGeom>
        </p:spPr>
      </p:pic>
      <p:sp>
        <p:nvSpPr>
          <p:cNvPr id="28" name="文本框 116"/>
          <p:cNvSpPr txBox="1">
            <a:spLocks noChangeAspect="1"/>
          </p:cNvSpPr>
          <p:nvPr/>
        </p:nvSpPr>
        <p:spPr>
          <a:xfrm>
            <a:off x="841100" y="1636155"/>
            <a:ext cx="4747500" cy="384307"/>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极化小角中子散射（</a:t>
            </a:r>
            <a:r>
              <a:rPr lang="en-US" altLang="zh-CN" sz="1600" u="sng" dirty="0">
                <a:latin typeface="微软雅黑" panose="020B0503020204020204" pitchFamily="34" charset="-122"/>
                <a:ea typeface="微软雅黑" panose="020B0503020204020204" pitchFamily="34" charset="-122"/>
                <a:cs typeface="Times New Roman" panose="02020603050405020304" pitchFamily="18" charset="0"/>
              </a:rPr>
              <a:t>PSANS</a:t>
            </a:r>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）的实验设置</a:t>
            </a:r>
            <a:endParaRPr lang="en-US" altLang="zh-CN" sz="1600" u="sng"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文本框 117"/>
          <p:cNvSpPr txBox="1">
            <a:spLocks noChangeAspect="1"/>
          </p:cNvSpPr>
          <p:nvPr/>
        </p:nvSpPr>
        <p:spPr>
          <a:xfrm>
            <a:off x="788238" y="4534464"/>
            <a:ext cx="5256512" cy="384307"/>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铁磁核</a:t>
            </a:r>
            <a:r>
              <a:rPr lang="en-US" altLang="zh-CN" sz="1600" u="sng"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壳纳米小球</a:t>
            </a:r>
            <a:endParaRPr lang="en-US" altLang="zh-CN" sz="1600" u="sng"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文本框 120"/>
          <p:cNvSpPr txBox="1">
            <a:spLocks noChangeAspect="1"/>
          </p:cNvSpPr>
          <p:nvPr/>
        </p:nvSpPr>
        <p:spPr>
          <a:xfrm>
            <a:off x="9554046" y="1886118"/>
            <a:ext cx="3551913" cy="338554"/>
          </a:xfrm>
          <a:prstGeom prst="rect">
            <a:avLst/>
          </a:prstGeom>
          <a:noFill/>
        </p:spPr>
        <p:txBody>
          <a:bodyPr wrap="square" rtlCol="0">
            <a:spAutoFit/>
          </a:bodyPr>
          <a:lstStyle/>
          <a:p>
            <a:pPr algn="just" eaLnBrk="0" fontAlgn="base" hangingPunct="0">
              <a:spcBef>
                <a:spcPct val="0"/>
              </a:spcBef>
              <a:spcAft>
                <a:spcPct val="0"/>
              </a:spcAft>
              <a:defRPr/>
            </a:pPr>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三维磁性结构纳米阵列</a:t>
            </a:r>
            <a:endParaRPr lang="en-US" altLang="zh-CN" sz="1600" u="sng"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矩形 3"/>
          <p:cNvSpPr/>
          <p:nvPr/>
        </p:nvSpPr>
        <p:spPr>
          <a:xfrm>
            <a:off x="9551240" y="2207655"/>
            <a:ext cx="2367956" cy="261610"/>
          </a:xfrm>
          <a:prstGeom prst="rect">
            <a:avLst/>
          </a:prstGeom>
        </p:spPr>
        <p:txBody>
          <a:bodyPr wrap="none">
            <a:spAutoFit/>
          </a:bodyPr>
          <a:lstStyle/>
          <a:p>
            <a:pPr algn="just"/>
            <a:r>
              <a:rPr lang="en-US" altLang="zh-CN" sz="1100" dirty="0">
                <a:latin typeface="微软雅黑" panose="020B0503020204020204" pitchFamily="34" charset="-122"/>
                <a:ea typeface="微软雅黑" panose="020B0503020204020204" pitchFamily="34" charset="-122"/>
                <a:cs typeface="Times New Roman" panose="02020603050405020304" pitchFamily="18" charset="0"/>
              </a:rPr>
              <a:t>ACS Nano 11, 8311–8319 (2017)</a:t>
            </a:r>
            <a:endParaRPr lang="en-US" sz="1100" dirty="0">
              <a:latin typeface="微软雅黑" panose="020B0503020204020204" pitchFamily="34" charset="-122"/>
              <a:ea typeface="微软雅黑" panose="020B0503020204020204" pitchFamily="34" charset="-122"/>
            </a:endParaRPr>
          </a:p>
        </p:txBody>
      </p:sp>
      <p:sp>
        <p:nvSpPr>
          <p:cNvPr id="32" name="矩形 4"/>
          <p:cNvSpPr/>
          <p:nvPr/>
        </p:nvSpPr>
        <p:spPr>
          <a:xfrm>
            <a:off x="9605437" y="4195910"/>
            <a:ext cx="1415772" cy="338554"/>
          </a:xfrm>
          <a:prstGeom prst="rect">
            <a:avLst/>
          </a:prstGeom>
        </p:spPr>
        <p:txBody>
          <a:bodyPr wrap="none">
            <a:spAutoFit/>
          </a:bodyPr>
          <a:lstStyle/>
          <a:p>
            <a:pPr algn="just"/>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无序铁磁合金</a:t>
            </a:r>
            <a:endParaRPr lang="en-US" sz="1600" u="sng"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矩形 7"/>
          <p:cNvSpPr/>
          <p:nvPr/>
        </p:nvSpPr>
        <p:spPr>
          <a:xfrm>
            <a:off x="9612671" y="4490197"/>
            <a:ext cx="2241319" cy="253916"/>
          </a:xfrm>
          <a:prstGeom prst="rect">
            <a:avLst/>
          </a:prstGeom>
        </p:spPr>
        <p:txBody>
          <a:bodyPr wrap="none">
            <a:spAutoFit/>
          </a:bodyPr>
          <a:lstStyle/>
          <a:p>
            <a:pPr algn="just"/>
            <a:r>
              <a:rPr lang="en-US" altLang="zh-CN" sz="1050" dirty="0">
                <a:latin typeface="微软雅黑" panose="020B0503020204020204" pitchFamily="34" charset="-122"/>
                <a:ea typeface="微软雅黑" panose="020B0503020204020204" pitchFamily="34" charset="-122"/>
                <a:cs typeface="Times New Roman" panose="02020603050405020304" pitchFamily="18" charset="0"/>
              </a:rPr>
              <a:t>AIP Advances 10, 015036 (2020)</a:t>
            </a:r>
            <a:endParaRPr lang="en-US" sz="1050" dirty="0">
              <a:latin typeface="微软雅黑" panose="020B0503020204020204" pitchFamily="34" charset="-122"/>
              <a:ea typeface="微软雅黑" panose="020B0503020204020204" pitchFamily="34" charset="-122"/>
            </a:endParaRPr>
          </a:p>
        </p:txBody>
      </p:sp>
      <p:cxnSp>
        <p:nvCxnSpPr>
          <p:cNvPr id="34" name="直接连接符 121"/>
          <p:cNvCxnSpPr>
            <a:cxnSpLocks/>
          </p:cNvCxnSpPr>
          <p:nvPr/>
        </p:nvCxnSpPr>
        <p:spPr>
          <a:xfrm flipV="1">
            <a:off x="6713779" y="1787163"/>
            <a:ext cx="0" cy="4739645"/>
          </a:xfrm>
          <a:prstGeom prst="line">
            <a:avLst/>
          </a:prstGeom>
          <a:ln>
            <a:prstDash val="dash"/>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极化中子散射应用：极化小角中子散射</a:t>
            </a:r>
          </a:p>
        </p:txBody>
      </p:sp>
      <p:sp>
        <p:nvSpPr>
          <p:cNvPr id="27" name="文本框 10"/>
          <p:cNvSpPr txBox="1"/>
          <p:nvPr/>
        </p:nvSpPr>
        <p:spPr>
          <a:xfrm>
            <a:off x="0" y="1065378"/>
            <a:ext cx="11981404" cy="461665"/>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在国内首次实现极化小角散射分析，向国内外用户开放运行（散裂中子源微小角谱仪</a:t>
            </a:r>
            <a:r>
              <a:rPr lang="en-US" altLang="zh-CN" sz="2400" b="1" kern="100" dirty="0">
                <a:latin typeface="微软雅黑" panose="020B0503020204020204" pitchFamily="34" charset="-122"/>
                <a:ea typeface="微软雅黑" panose="020B0503020204020204" pitchFamily="34" charset="-122"/>
                <a:cs typeface="Times" panose="02020603050405020304" pitchFamily="18" charset="0"/>
              </a:rPr>
              <a:t>)</a:t>
            </a:r>
          </a:p>
        </p:txBody>
      </p:sp>
      <p:grpSp>
        <p:nvGrpSpPr>
          <p:cNvPr id="3" name="Group 2"/>
          <p:cNvGrpSpPr/>
          <p:nvPr/>
        </p:nvGrpSpPr>
        <p:grpSpPr>
          <a:xfrm>
            <a:off x="337316" y="1527043"/>
            <a:ext cx="11517368" cy="5278427"/>
            <a:chOff x="0" y="1436532"/>
            <a:chExt cx="12047919" cy="5368938"/>
          </a:xfrm>
        </p:grpSpPr>
        <p:grpSp>
          <p:nvGrpSpPr>
            <p:cNvPr id="64" name="组合 126"/>
            <p:cNvGrpSpPr/>
            <p:nvPr/>
          </p:nvGrpSpPr>
          <p:grpSpPr>
            <a:xfrm>
              <a:off x="0" y="1527043"/>
              <a:ext cx="7190358" cy="4561382"/>
              <a:chOff x="611560" y="699542"/>
              <a:chExt cx="7128790" cy="4348407"/>
            </a:xfrm>
          </p:grpSpPr>
          <p:sp>
            <p:nvSpPr>
              <p:cNvPr id="65" name="文本框 40"/>
              <p:cNvSpPr txBox="1"/>
              <p:nvPr/>
            </p:nvSpPr>
            <p:spPr>
              <a:xfrm rot="1723460">
                <a:off x="1851019" y="4233269"/>
                <a:ext cx="2210047" cy="311389"/>
              </a:xfrm>
              <a:prstGeom prst="rect">
                <a:avLst/>
              </a:prstGeom>
              <a:noFill/>
            </p:spPr>
            <p:txBody>
              <a:bodyPr wrap="square" rtlCol="0">
                <a:spAutoFit/>
              </a:bodyPr>
              <a:lstStyle/>
              <a:p>
                <a:pPr algn="ct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极化超镜</a:t>
                </a:r>
              </a:p>
            </p:txBody>
          </p:sp>
          <p:cxnSp>
            <p:nvCxnSpPr>
              <p:cNvPr id="66" name="直接连接符 7"/>
              <p:cNvCxnSpPr/>
              <p:nvPr/>
            </p:nvCxnSpPr>
            <p:spPr>
              <a:xfrm>
                <a:off x="4136580" y="2033337"/>
                <a:ext cx="1103292" cy="594757"/>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67" name="直接连接符 8"/>
              <p:cNvCxnSpPr/>
              <p:nvPr/>
            </p:nvCxnSpPr>
            <p:spPr>
              <a:xfrm>
                <a:off x="1968360" y="3270992"/>
                <a:ext cx="1069016" cy="576278"/>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68" name="直接连接符 9"/>
              <p:cNvCxnSpPr/>
              <p:nvPr/>
            </p:nvCxnSpPr>
            <p:spPr>
              <a:xfrm>
                <a:off x="2478237" y="2940296"/>
                <a:ext cx="1086441" cy="585671"/>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10"/>
              <p:cNvCxnSpPr/>
              <p:nvPr/>
            </p:nvCxnSpPr>
            <p:spPr>
              <a:xfrm>
                <a:off x="2930441" y="2704270"/>
                <a:ext cx="1053484" cy="567907"/>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70" name="直接连接符 11"/>
              <p:cNvCxnSpPr/>
              <p:nvPr/>
            </p:nvCxnSpPr>
            <p:spPr>
              <a:xfrm>
                <a:off x="3445685" y="2432609"/>
                <a:ext cx="1103292" cy="594757"/>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grpSp>
            <p:nvGrpSpPr>
              <p:cNvPr id="71" name="组合 12"/>
              <p:cNvGrpSpPr/>
              <p:nvPr/>
            </p:nvGrpSpPr>
            <p:grpSpPr>
              <a:xfrm>
                <a:off x="4457413" y="1508195"/>
                <a:ext cx="1062059" cy="1066341"/>
                <a:chOff x="5645670" y="2367515"/>
                <a:chExt cx="1418219" cy="1423941"/>
              </a:xfrm>
              <a:scene3d>
                <a:camera prst="isometricLeftDown"/>
                <a:lightRig rig="threePt" dir="t"/>
              </a:scene3d>
            </p:grpSpPr>
            <p:sp>
              <p:nvSpPr>
                <p:cNvPr id="176" name="矩形 118"/>
                <p:cNvSpPr/>
                <p:nvPr/>
              </p:nvSpPr>
              <p:spPr>
                <a:xfrm>
                  <a:off x="6131877" y="2367515"/>
                  <a:ext cx="450850" cy="474101"/>
                </a:xfrm>
                <a:prstGeom prst="rect">
                  <a:avLst/>
                </a:prstGeom>
                <a:solidFill>
                  <a:schemeClr val="accent1">
                    <a:lumMod val="50000"/>
                  </a:schemeClr>
                </a:solidFill>
                <a:ln>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7" name="矩形 119"/>
                <p:cNvSpPr/>
                <p:nvPr/>
              </p:nvSpPr>
              <p:spPr>
                <a:xfrm>
                  <a:off x="6613039" y="2662135"/>
                  <a:ext cx="450850" cy="834698"/>
                </a:xfrm>
                <a:prstGeom prst="rect">
                  <a:avLst/>
                </a:prstGeom>
                <a:solidFill>
                  <a:schemeClr val="accent1">
                    <a:lumMod val="50000"/>
                  </a:schemeClr>
                </a:solidFill>
                <a:ln>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8" name="矩形 120"/>
                <p:cNvSpPr/>
                <p:nvPr/>
              </p:nvSpPr>
              <p:spPr>
                <a:xfrm>
                  <a:off x="6131881" y="3317355"/>
                  <a:ext cx="450850" cy="474101"/>
                </a:xfrm>
                <a:prstGeom prst="rect">
                  <a:avLst/>
                </a:prstGeom>
                <a:solidFill>
                  <a:schemeClr val="accent1">
                    <a:lumMod val="50000"/>
                  </a:schemeClr>
                </a:solidFill>
                <a:ln>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9" name="矩形 121"/>
                <p:cNvSpPr/>
                <p:nvPr/>
              </p:nvSpPr>
              <p:spPr>
                <a:xfrm>
                  <a:off x="5645670" y="2662135"/>
                  <a:ext cx="450850" cy="834698"/>
                </a:xfrm>
                <a:prstGeom prst="rect">
                  <a:avLst/>
                </a:prstGeom>
                <a:solidFill>
                  <a:schemeClr val="accent1">
                    <a:lumMod val="50000"/>
                  </a:schemeClr>
                </a:solidFill>
                <a:ln>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72" name="组合 13"/>
              <p:cNvGrpSpPr/>
              <p:nvPr/>
            </p:nvGrpSpPr>
            <p:grpSpPr>
              <a:xfrm>
                <a:off x="5064774" y="1230531"/>
                <a:ext cx="1062059" cy="1066341"/>
                <a:chOff x="7693529" y="3269811"/>
                <a:chExt cx="690025" cy="692807"/>
              </a:xfrm>
            </p:grpSpPr>
            <p:grpSp>
              <p:nvGrpSpPr>
                <p:cNvPr id="168" name="组合 110"/>
                <p:cNvGrpSpPr/>
                <p:nvPr/>
              </p:nvGrpSpPr>
              <p:grpSpPr>
                <a:xfrm>
                  <a:off x="7693529" y="3269811"/>
                  <a:ext cx="690025" cy="692807"/>
                  <a:chOff x="5645670" y="2367515"/>
                  <a:chExt cx="1418226" cy="1423941"/>
                </a:xfrm>
                <a:scene3d>
                  <a:camera prst="isometricLeftDown"/>
                  <a:lightRig rig="threePt" dir="t"/>
                </a:scene3d>
              </p:grpSpPr>
              <p:grpSp>
                <p:nvGrpSpPr>
                  <p:cNvPr id="170" name="组合 112"/>
                  <p:cNvGrpSpPr/>
                  <p:nvPr/>
                </p:nvGrpSpPr>
                <p:grpSpPr>
                  <a:xfrm>
                    <a:off x="5645670" y="2367515"/>
                    <a:ext cx="1418226" cy="1423941"/>
                    <a:chOff x="5645670" y="2367515"/>
                    <a:chExt cx="1418226" cy="1423941"/>
                  </a:xfrm>
                </p:grpSpPr>
                <p:sp>
                  <p:nvSpPr>
                    <p:cNvPr id="172" name="矩形 114"/>
                    <p:cNvSpPr/>
                    <p:nvPr/>
                  </p:nvSpPr>
                  <p:spPr>
                    <a:xfrm>
                      <a:off x="6131884" y="2367515"/>
                      <a:ext cx="450850" cy="474101"/>
                    </a:xfrm>
                    <a:prstGeom prst="rect">
                      <a:avLst/>
                    </a:prstGeom>
                    <a:solidFill>
                      <a:schemeClr val="accent1">
                        <a:lumMod val="50000"/>
                      </a:schemeClr>
                    </a:solidFill>
                    <a:ln>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3" name="矩形 115"/>
                    <p:cNvSpPr/>
                    <p:nvPr/>
                  </p:nvSpPr>
                  <p:spPr>
                    <a:xfrm>
                      <a:off x="6613046" y="2662135"/>
                      <a:ext cx="450850" cy="834698"/>
                    </a:xfrm>
                    <a:prstGeom prst="rect">
                      <a:avLst/>
                    </a:prstGeom>
                    <a:solidFill>
                      <a:schemeClr val="accent1">
                        <a:lumMod val="50000"/>
                      </a:schemeClr>
                    </a:solidFill>
                    <a:ln>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4" name="矩形 116"/>
                    <p:cNvSpPr/>
                    <p:nvPr/>
                  </p:nvSpPr>
                  <p:spPr>
                    <a:xfrm>
                      <a:off x="6131884" y="3317355"/>
                      <a:ext cx="450850" cy="474101"/>
                    </a:xfrm>
                    <a:prstGeom prst="rect">
                      <a:avLst/>
                    </a:prstGeom>
                    <a:solidFill>
                      <a:schemeClr val="accent1">
                        <a:lumMod val="50000"/>
                      </a:schemeClr>
                    </a:solidFill>
                    <a:ln>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5" name="矩形 117"/>
                    <p:cNvSpPr/>
                    <p:nvPr/>
                  </p:nvSpPr>
                  <p:spPr>
                    <a:xfrm>
                      <a:off x="5645670" y="2662135"/>
                      <a:ext cx="450850" cy="834698"/>
                    </a:xfrm>
                    <a:prstGeom prst="rect">
                      <a:avLst/>
                    </a:prstGeom>
                    <a:solidFill>
                      <a:schemeClr val="accent1">
                        <a:lumMod val="50000"/>
                      </a:schemeClr>
                    </a:solidFill>
                    <a:ln>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71" name="椭圆 113"/>
                  <p:cNvSpPr/>
                  <p:nvPr/>
                </p:nvSpPr>
                <p:spPr>
                  <a:xfrm>
                    <a:off x="5937434" y="2669732"/>
                    <a:ext cx="834696" cy="834698"/>
                  </a:xfrm>
                  <a:prstGeom prst="ellipse">
                    <a:avLst/>
                  </a:prstGeom>
                  <a:gradFill flip="none" rotWithShape="1">
                    <a:gsLst>
                      <a:gs pos="82000">
                        <a:schemeClr val="accent2"/>
                      </a:gs>
                      <a:gs pos="41000">
                        <a:schemeClr val="accent1">
                          <a:lumMod val="50000"/>
                        </a:schemeClr>
                      </a:gs>
                      <a:gs pos="60000">
                        <a:schemeClr val="accent1">
                          <a:lumMod val="50000"/>
                        </a:schemeClr>
                      </a:gs>
                      <a:gs pos="100000">
                        <a:schemeClr val="accent1">
                          <a:lumMod val="50000"/>
                        </a:schemeClr>
                      </a:gs>
                    </a:gsLst>
                    <a:path path="shape">
                      <a:fillToRect l="50000" t="50000" r="50000" b="50000"/>
                    </a:path>
                    <a:tileRect/>
                  </a:gradFill>
                  <a:ln w="57150">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no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69" name="矩形 111"/>
                <p:cNvSpPr/>
                <p:nvPr/>
              </p:nvSpPr>
              <p:spPr>
                <a:xfrm rot="10800000">
                  <a:off x="7958085" y="3508745"/>
                  <a:ext cx="180475" cy="181972"/>
                </a:xfrm>
                <a:prstGeom prst="rect">
                  <a:avLst/>
                </a:prstGeom>
                <a:solidFill>
                  <a:schemeClr val="bg1"/>
                </a:solidFill>
                <a:ln>
                  <a:solidFill>
                    <a:schemeClr val="bg1"/>
                  </a:solidFill>
                </a:ln>
                <a:scene3d>
                  <a:camera prst="isometricLeftDown"/>
                  <a:lightRig rig="threePt" dir="t"/>
                </a:scene3d>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3" name="矩形 14"/>
              <p:cNvSpPr/>
              <p:nvPr/>
            </p:nvSpPr>
            <p:spPr>
              <a:xfrm>
                <a:off x="6384657" y="1171455"/>
                <a:ext cx="183407" cy="183407"/>
              </a:xfrm>
              <a:prstGeom prst="rect">
                <a:avLst/>
              </a:prstGeom>
              <a:solidFill>
                <a:schemeClr val="accent1">
                  <a:lumMod val="50000"/>
                </a:schemeClr>
              </a:solidFill>
              <a:ln>
                <a:solidFill>
                  <a:schemeClr val="accent1">
                    <a:lumMod val="50000"/>
                  </a:schemeClr>
                </a:solidFill>
              </a:ln>
              <a:scene3d>
                <a:camera prst="isometricLeftDown"/>
                <a:lightRig rig="threePt" dir="t"/>
              </a:scene3d>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4" name="组合 105"/>
              <p:cNvGrpSpPr/>
              <p:nvPr/>
            </p:nvGrpSpPr>
            <p:grpSpPr>
              <a:xfrm>
                <a:off x="5851597" y="1084203"/>
                <a:ext cx="633867" cy="625076"/>
                <a:chOff x="3105398" y="3622192"/>
                <a:chExt cx="925404" cy="834698"/>
              </a:xfrm>
              <a:scene3d>
                <a:camera prst="isometricLeftDown"/>
                <a:lightRig rig="threePt" dir="t"/>
              </a:scene3d>
            </p:grpSpPr>
            <p:sp>
              <p:nvSpPr>
                <p:cNvPr id="165" name="矩形 107"/>
                <p:cNvSpPr/>
                <p:nvPr/>
              </p:nvSpPr>
              <p:spPr>
                <a:xfrm>
                  <a:off x="3105398" y="3622192"/>
                  <a:ext cx="450850" cy="834697"/>
                </a:xfrm>
                <a:prstGeom prst="rect">
                  <a:avLst/>
                </a:prstGeom>
                <a:solidFill>
                  <a:schemeClr val="accent1">
                    <a:lumMod val="50000"/>
                  </a:schemeClr>
                </a:solidFill>
                <a:ln>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6" name="矩形 108"/>
                <p:cNvSpPr/>
                <p:nvPr/>
              </p:nvSpPr>
              <p:spPr>
                <a:xfrm>
                  <a:off x="3579952" y="3622192"/>
                  <a:ext cx="450850" cy="834698"/>
                </a:xfrm>
                <a:prstGeom prst="rect">
                  <a:avLst/>
                </a:prstGeom>
                <a:solidFill>
                  <a:schemeClr val="accent1">
                    <a:lumMod val="50000"/>
                  </a:schemeClr>
                </a:solidFill>
                <a:ln>
                  <a:noFill/>
                </a:ln>
                <a:sp3d extrusionH="63500">
                  <a:bevelT w="0" h="0"/>
                  <a:bevelB w="0" h="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7" name="椭圆 109"/>
                <p:cNvSpPr/>
                <p:nvPr/>
              </p:nvSpPr>
              <p:spPr>
                <a:xfrm>
                  <a:off x="3351324" y="3814114"/>
                  <a:ext cx="450850" cy="450850"/>
                </a:xfrm>
                <a:prstGeom prst="ellipse">
                  <a:avLst/>
                </a:prstGeom>
                <a:gradFill flip="none" rotWithShape="1">
                  <a:gsLst>
                    <a:gs pos="82000">
                      <a:schemeClr val="accent2"/>
                    </a:gs>
                    <a:gs pos="41000">
                      <a:schemeClr val="accent1">
                        <a:lumMod val="50000"/>
                      </a:schemeClr>
                    </a:gs>
                    <a:gs pos="60000">
                      <a:schemeClr val="accent1">
                        <a:lumMod val="50000"/>
                      </a:schemeClr>
                    </a:gs>
                    <a:gs pos="100000">
                      <a:schemeClr val="accent1">
                        <a:lumMod val="50000"/>
                      </a:schemeClr>
                    </a:gs>
                  </a:gsLst>
                  <a:path path="shape">
                    <a:fillToRect l="50000" t="50000" r="50000" b="50000"/>
                  </a:path>
                  <a:tileRect/>
                </a:gradFill>
                <a:ln w="57150">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no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5" name="椭圆 16"/>
              <p:cNvSpPr/>
              <p:nvPr/>
            </p:nvSpPr>
            <p:spPr>
              <a:xfrm>
                <a:off x="4026686" y="2547332"/>
                <a:ext cx="138399" cy="138399"/>
              </a:xfrm>
              <a:prstGeom prst="ellipse">
                <a:avLst/>
              </a:prstGeom>
              <a:gradFill flip="none" rotWithShape="1">
                <a:gsLst>
                  <a:gs pos="0">
                    <a:schemeClr val="accent1">
                      <a:lumMod val="5000"/>
                      <a:lumOff val="95000"/>
                    </a:schemeClr>
                  </a:gs>
                  <a:gs pos="89000">
                    <a:srgbClr val="7030A0"/>
                  </a:gs>
                  <a:gs pos="60000">
                    <a:srgbClr val="8E78C2">
                      <a:alpha val="96000"/>
                    </a:srgbClr>
                  </a:gs>
                  <a:gs pos="100000">
                    <a:srgbClr val="7030A0"/>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6" name="组合 17"/>
              <p:cNvGrpSpPr/>
              <p:nvPr/>
            </p:nvGrpSpPr>
            <p:grpSpPr>
              <a:xfrm>
                <a:off x="3183390" y="2841824"/>
                <a:ext cx="535645" cy="362418"/>
                <a:chOff x="2597764" y="4951427"/>
                <a:chExt cx="1955765" cy="227671"/>
              </a:xfrm>
            </p:grpSpPr>
            <p:sp>
              <p:nvSpPr>
                <p:cNvPr id="160" name="矩形 100"/>
                <p:cNvSpPr/>
                <p:nvPr/>
              </p:nvSpPr>
              <p:spPr>
                <a:xfrm>
                  <a:off x="3285117" y="5038141"/>
                  <a:ext cx="1062849" cy="140957"/>
                </a:xfrm>
                <a:custGeom>
                  <a:avLst/>
                  <a:gdLst>
                    <a:gd name="connsiteX0" fmla="*/ 0 w 353708"/>
                    <a:gd name="connsiteY0" fmla="*/ 0 h 349474"/>
                    <a:gd name="connsiteX1" fmla="*/ 353708 w 353708"/>
                    <a:gd name="connsiteY1" fmla="*/ 0 h 349474"/>
                    <a:gd name="connsiteX2" fmla="*/ 353708 w 353708"/>
                    <a:gd name="connsiteY2" fmla="*/ 349474 h 349474"/>
                    <a:gd name="connsiteX3" fmla="*/ 0 w 353708"/>
                    <a:gd name="connsiteY3" fmla="*/ 349474 h 349474"/>
                    <a:gd name="connsiteX4" fmla="*/ 0 w 353708"/>
                    <a:gd name="connsiteY4" fmla="*/ 0 h 349474"/>
                    <a:gd name="connsiteX0-1" fmla="*/ 0 w 353708"/>
                    <a:gd name="connsiteY0-2" fmla="*/ 0 h 543359"/>
                    <a:gd name="connsiteX1-3" fmla="*/ 353708 w 353708"/>
                    <a:gd name="connsiteY1-4" fmla="*/ 0 h 543359"/>
                    <a:gd name="connsiteX2-5" fmla="*/ 340608 w 353708"/>
                    <a:gd name="connsiteY2-6" fmla="*/ 543359 h 543359"/>
                    <a:gd name="connsiteX3-7" fmla="*/ 0 w 353708"/>
                    <a:gd name="connsiteY3-8" fmla="*/ 349474 h 543359"/>
                    <a:gd name="connsiteX4-9" fmla="*/ 0 w 353708"/>
                    <a:gd name="connsiteY4-10" fmla="*/ 0 h 543359"/>
                    <a:gd name="connsiteX0-11" fmla="*/ 0 w 579033"/>
                    <a:gd name="connsiteY0-12" fmla="*/ 0 h 543359"/>
                    <a:gd name="connsiteX1-13" fmla="*/ 579033 w 579033"/>
                    <a:gd name="connsiteY1-14" fmla="*/ 400868 h 543359"/>
                    <a:gd name="connsiteX2-15" fmla="*/ 340608 w 579033"/>
                    <a:gd name="connsiteY2-16" fmla="*/ 543359 h 543359"/>
                    <a:gd name="connsiteX3-17" fmla="*/ 0 w 579033"/>
                    <a:gd name="connsiteY3-18" fmla="*/ 349474 h 543359"/>
                    <a:gd name="connsiteX4-19" fmla="*/ 0 w 579033"/>
                    <a:gd name="connsiteY4-20" fmla="*/ 0 h 543359"/>
                    <a:gd name="connsiteX0-21" fmla="*/ 288206 w 579033"/>
                    <a:gd name="connsiteY0-22" fmla="*/ 0 h 344235"/>
                    <a:gd name="connsiteX1-23" fmla="*/ 579033 w 579033"/>
                    <a:gd name="connsiteY1-24" fmla="*/ 201744 h 344235"/>
                    <a:gd name="connsiteX2-25" fmla="*/ 340608 w 579033"/>
                    <a:gd name="connsiteY2-26" fmla="*/ 344235 h 344235"/>
                    <a:gd name="connsiteX3-27" fmla="*/ 0 w 579033"/>
                    <a:gd name="connsiteY3-28" fmla="*/ 150350 h 344235"/>
                    <a:gd name="connsiteX4-29" fmla="*/ 288206 w 579033"/>
                    <a:gd name="connsiteY4-30" fmla="*/ 0 h 344235"/>
                    <a:gd name="connsiteX0-31" fmla="*/ 280346 w 579033"/>
                    <a:gd name="connsiteY0-32" fmla="*/ 0 h 357335"/>
                    <a:gd name="connsiteX1-33" fmla="*/ 579033 w 579033"/>
                    <a:gd name="connsiteY1-34" fmla="*/ 214844 h 357335"/>
                    <a:gd name="connsiteX2-35" fmla="*/ 340608 w 579033"/>
                    <a:gd name="connsiteY2-36" fmla="*/ 357335 h 357335"/>
                    <a:gd name="connsiteX3-37" fmla="*/ 0 w 579033"/>
                    <a:gd name="connsiteY3-38" fmla="*/ 163450 h 357335"/>
                    <a:gd name="connsiteX4-39" fmla="*/ 280346 w 579033"/>
                    <a:gd name="connsiteY4-40" fmla="*/ 0 h 357335"/>
                    <a:gd name="connsiteX0-41" fmla="*/ 280346 w 597373"/>
                    <a:gd name="connsiteY0-42" fmla="*/ 0 h 357335"/>
                    <a:gd name="connsiteX1-43" fmla="*/ 597373 w 597373"/>
                    <a:gd name="connsiteY1-44" fmla="*/ 199124 h 357335"/>
                    <a:gd name="connsiteX2-45" fmla="*/ 340608 w 597373"/>
                    <a:gd name="connsiteY2-46" fmla="*/ 357335 h 357335"/>
                    <a:gd name="connsiteX3-47" fmla="*/ 0 w 597373"/>
                    <a:gd name="connsiteY3-48" fmla="*/ 163450 h 357335"/>
                    <a:gd name="connsiteX4-49" fmla="*/ 280346 w 597373"/>
                    <a:gd name="connsiteY4-50" fmla="*/ 0 h 357335"/>
                    <a:gd name="connsiteX0-51" fmla="*/ 280346 w 618334"/>
                    <a:gd name="connsiteY0-52" fmla="*/ 0 h 357335"/>
                    <a:gd name="connsiteX1-53" fmla="*/ 618334 w 618334"/>
                    <a:gd name="connsiteY1-54" fmla="*/ 191264 h 357335"/>
                    <a:gd name="connsiteX2-55" fmla="*/ 340608 w 618334"/>
                    <a:gd name="connsiteY2-56" fmla="*/ 357335 h 357335"/>
                    <a:gd name="connsiteX3-57" fmla="*/ 0 w 618334"/>
                    <a:gd name="connsiteY3-58" fmla="*/ 163450 h 357335"/>
                    <a:gd name="connsiteX4-59" fmla="*/ 280346 w 618334"/>
                    <a:gd name="connsiteY4-60" fmla="*/ 0 h 357335"/>
                    <a:gd name="connsiteX0-61" fmla="*/ 280346 w 641914"/>
                    <a:gd name="connsiteY0-62" fmla="*/ 0 h 357335"/>
                    <a:gd name="connsiteX1-63" fmla="*/ 641914 w 641914"/>
                    <a:gd name="connsiteY1-64" fmla="*/ 183404 h 357335"/>
                    <a:gd name="connsiteX2-65" fmla="*/ 340608 w 641914"/>
                    <a:gd name="connsiteY2-66" fmla="*/ 357335 h 357335"/>
                    <a:gd name="connsiteX3-67" fmla="*/ 0 w 641914"/>
                    <a:gd name="connsiteY3-68" fmla="*/ 163450 h 357335"/>
                    <a:gd name="connsiteX4-69" fmla="*/ 280346 w 641914"/>
                    <a:gd name="connsiteY4-70" fmla="*/ 0 h 357335"/>
                    <a:gd name="connsiteX0-71" fmla="*/ 280346 w 628813"/>
                    <a:gd name="connsiteY0-72" fmla="*/ 0 h 357335"/>
                    <a:gd name="connsiteX1-73" fmla="*/ 628813 w 628813"/>
                    <a:gd name="connsiteY1-74" fmla="*/ 193884 h 357335"/>
                    <a:gd name="connsiteX2-75" fmla="*/ 340608 w 628813"/>
                    <a:gd name="connsiteY2-76" fmla="*/ 357335 h 357335"/>
                    <a:gd name="connsiteX3-77" fmla="*/ 0 w 628813"/>
                    <a:gd name="connsiteY3-78" fmla="*/ 163450 h 357335"/>
                    <a:gd name="connsiteX4-79" fmla="*/ 280346 w 628813"/>
                    <a:gd name="connsiteY4-80" fmla="*/ 0 h 357335"/>
                    <a:gd name="connsiteX0-81" fmla="*/ 280346 w 631433"/>
                    <a:gd name="connsiteY0-82" fmla="*/ 0 h 357335"/>
                    <a:gd name="connsiteX1-83" fmla="*/ 631433 w 631433"/>
                    <a:gd name="connsiteY1-84" fmla="*/ 191264 h 357335"/>
                    <a:gd name="connsiteX2-85" fmla="*/ 340608 w 631433"/>
                    <a:gd name="connsiteY2-86" fmla="*/ 357335 h 357335"/>
                    <a:gd name="connsiteX3-87" fmla="*/ 0 w 631433"/>
                    <a:gd name="connsiteY3-88" fmla="*/ 163450 h 357335"/>
                    <a:gd name="connsiteX4-89" fmla="*/ 280346 w 631433"/>
                    <a:gd name="connsiteY4-90" fmla="*/ 0 h 357335"/>
                    <a:gd name="connsiteX0-91" fmla="*/ 280346 w 623573"/>
                    <a:gd name="connsiteY0-92" fmla="*/ 0 h 357335"/>
                    <a:gd name="connsiteX1-93" fmla="*/ 623573 w 623573"/>
                    <a:gd name="connsiteY1-94" fmla="*/ 196504 h 357335"/>
                    <a:gd name="connsiteX2-95" fmla="*/ 340608 w 623573"/>
                    <a:gd name="connsiteY2-96" fmla="*/ 357335 h 357335"/>
                    <a:gd name="connsiteX3-97" fmla="*/ 0 w 623573"/>
                    <a:gd name="connsiteY3-98" fmla="*/ 163450 h 357335"/>
                    <a:gd name="connsiteX4-99" fmla="*/ 280346 w 623573"/>
                    <a:gd name="connsiteY4-100" fmla="*/ 0 h 357335"/>
                    <a:gd name="connsiteX0-101" fmla="*/ 280346 w 628813"/>
                    <a:gd name="connsiteY0-102" fmla="*/ 0 h 357335"/>
                    <a:gd name="connsiteX1-103" fmla="*/ 628813 w 628813"/>
                    <a:gd name="connsiteY1-104" fmla="*/ 188644 h 357335"/>
                    <a:gd name="connsiteX2-105" fmla="*/ 340608 w 628813"/>
                    <a:gd name="connsiteY2-106" fmla="*/ 357335 h 357335"/>
                    <a:gd name="connsiteX3-107" fmla="*/ 0 w 628813"/>
                    <a:gd name="connsiteY3-108" fmla="*/ 163450 h 357335"/>
                    <a:gd name="connsiteX4-109" fmla="*/ 280346 w 628813"/>
                    <a:gd name="connsiteY4-110" fmla="*/ 0 h 357335"/>
                    <a:gd name="connsiteX0-111" fmla="*/ 280346 w 623573"/>
                    <a:gd name="connsiteY0-112" fmla="*/ 0 h 357335"/>
                    <a:gd name="connsiteX1-113" fmla="*/ 623573 w 623573"/>
                    <a:gd name="connsiteY1-114" fmla="*/ 188644 h 357335"/>
                    <a:gd name="connsiteX2-115" fmla="*/ 340608 w 623573"/>
                    <a:gd name="connsiteY2-116" fmla="*/ 357335 h 357335"/>
                    <a:gd name="connsiteX3-117" fmla="*/ 0 w 623573"/>
                    <a:gd name="connsiteY3-118" fmla="*/ 163450 h 357335"/>
                    <a:gd name="connsiteX4-119" fmla="*/ 280346 w 623573"/>
                    <a:gd name="connsiteY4-120" fmla="*/ 0 h 357335"/>
                    <a:gd name="connsiteX0-121" fmla="*/ 282920 w 623573"/>
                    <a:gd name="connsiteY0-122" fmla="*/ 0 h 349613"/>
                    <a:gd name="connsiteX1-123" fmla="*/ 623573 w 623573"/>
                    <a:gd name="connsiteY1-124" fmla="*/ 180922 h 349613"/>
                    <a:gd name="connsiteX2-125" fmla="*/ 340608 w 623573"/>
                    <a:gd name="connsiteY2-126" fmla="*/ 349613 h 349613"/>
                    <a:gd name="connsiteX3-127" fmla="*/ 0 w 623573"/>
                    <a:gd name="connsiteY3-128" fmla="*/ 155728 h 349613"/>
                    <a:gd name="connsiteX4-129" fmla="*/ 282920 w 623573"/>
                    <a:gd name="connsiteY4-130" fmla="*/ 0 h 349613"/>
                    <a:gd name="connsiteX0-131" fmla="*/ 282920 w 610703"/>
                    <a:gd name="connsiteY0-132" fmla="*/ 0 h 349613"/>
                    <a:gd name="connsiteX1-133" fmla="*/ 610703 w 610703"/>
                    <a:gd name="connsiteY1-134" fmla="*/ 186070 h 349613"/>
                    <a:gd name="connsiteX2-135" fmla="*/ 340608 w 610703"/>
                    <a:gd name="connsiteY2-136" fmla="*/ 349613 h 349613"/>
                    <a:gd name="connsiteX3-137" fmla="*/ 0 w 610703"/>
                    <a:gd name="connsiteY3-138" fmla="*/ 155728 h 349613"/>
                    <a:gd name="connsiteX4-139" fmla="*/ 282920 w 610703"/>
                    <a:gd name="connsiteY4-140" fmla="*/ 0 h 3496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10703" h="349613">
                      <a:moveTo>
                        <a:pt x="282920" y="0"/>
                      </a:moveTo>
                      <a:lnTo>
                        <a:pt x="610703" y="186070"/>
                      </a:lnTo>
                      <a:lnTo>
                        <a:pt x="340608" y="349613"/>
                      </a:lnTo>
                      <a:lnTo>
                        <a:pt x="0" y="155728"/>
                      </a:lnTo>
                      <a:lnTo>
                        <a:pt x="28292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61" name="直接连接符 102"/>
                <p:cNvCxnSpPr/>
                <p:nvPr/>
              </p:nvCxnSpPr>
              <p:spPr>
                <a:xfrm>
                  <a:off x="3720290" y="4970123"/>
                  <a:ext cx="0" cy="141891"/>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直接连接符 103"/>
                <p:cNvCxnSpPr/>
                <p:nvPr/>
              </p:nvCxnSpPr>
              <p:spPr>
                <a:xfrm>
                  <a:off x="4145667" y="5047364"/>
                  <a:ext cx="0" cy="9538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直接连接符 104"/>
                <p:cNvCxnSpPr/>
                <p:nvPr/>
              </p:nvCxnSpPr>
              <p:spPr>
                <a:xfrm>
                  <a:off x="2597764" y="4983672"/>
                  <a:ext cx="0" cy="14189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4" name="矩形 100"/>
                <p:cNvSpPr/>
                <p:nvPr/>
              </p:nvSpPr>
              <p:spPr>
                <a:xfrm>
                  <a:off x="3293598" y="4951427"/>
                  <a:ext cx="1259931" cy="151861"/>
                </a:xfrm>
                <a:custGeom>
                  <a:avLst/>
                  <a:gdLst>
                    <a:gd name="connsiteX0" fmla="*/ 0 w 353708"/>
                    <a:gd name="connsiteY0" fmla="*/ 0 h 349474"/>
                    <a:gd name="connsiteX1" fmla="*/ 353708 w 353708"/>
                    <a:gd name="connsiteY1" fmla="*/ 0 h 349474"/>
                    <a:gd name="connsiteX2" fmla="*/ 353708 w 353708"/>
                    <a:gd name="connsiteY2" fmla="*/ 349474 h 349474"/>
                    <a:gd name="connsiteX3" fmla="*/ 0 w 353708"/>
                    <a:gd name="connsiteY3" fmla="*/ 349474 h 349474"/>
                    <a:gd name="connsiteX4" fmla="*/ 0 w 353708"/>
                    <a:gd name="connsiteY4" fmla="*/ 0 h 349474"/>
                    <a:gd name="connsiteX0-1" fmla="*/ 0 w 353708"/>
                    <a:gd name="connsiteY0-2" fmla="*/ 0 h 543359"/>
                    <a:gd name="connsiteX1-3" fmla="*/ 353708 w 353708"/>
                    <a:gd name="connsiteY1-4" fmla="*/ 0 h 543359"/>
                    <a:gd name="connsiteX2-5" fmla="*/ 340608 w 353708"/>
                    <a:gd name="connsiteY2-6" fmla="*/ 543359 h 543359"/>
                    <a:gd name="connsiteX3-7" fmla="*/ 0 w 353708"/>
                    <a:gd name="connsiteY3-8" fmla="*/ 349474 h 543359"/>
                    <a:gd name="connsiteX4-9" fmla="*/ 0 w 353708"/>
                    <a:gd name="connsiteY4-10" fmla="*/ 0 h 543359"/>
                    <a:gd name="connsiteX0-11" fmla="*/ 0 w 579033"/>
                    <a:gd name="connsiteY0-12" fmla="*/ 0 h 543359"/>
                    <a:gd name="connsiteX1-13" fmla="*/ 579033 w 579033"/>
                    <a:gd name="connsiteY1-14" fmla="*/ 400868 h 543359"/>
                    <a:gd name="connsiteX2-15" fmla="*/ 340608 w 579033"/>
                    <a:gd name="connsiteY2-16" fmla="*/ 543359 h 543359"/>
                    <a:gd name="connsiteX3-17" fmla="*/ 0 w 579033"/>
                    <a:gd name="connsiteY3-18" fmla="*/ 349474 h 543359"/>
                    <a:gd name="connsiteX4-19" fmla="*/ 0 w 579033"/>
                    <a:gd name="connsiteY4-20" fmla="*/ 0 h 543359"/>
                    <a:gd name="connsiteX0-21" fmla="*/ 288206 w 579033"/>
                    <a:gd name="connsiteY0-22" fmla="*/ 0 h 344235"/>
                    <a:gd name="connsiteX1-23" fmla="*/ 579033 w 579033"/>
                    <a:gd name="connsiteY1-24" fmla="*/ 201744 h 344235"/>
                    <a:gd name="connsiteX2-25" fmla="*/ 340608 w 579033"/>
                    <a:gd name="connsiteY2-26" fmla="*/ 344235 h 344235"/>
                    <a:gd name="connsiteX3-27" fmla="*/ 0 w 579033"/>
                    <a:gd name="connsiteY3-28" fmla="*/ 150350 h 344235"/>
                    <a:gd name="connsiteX4-29" fmla="*/ 288206 w 579033"/>
                    <a:gd name="connsiteY4-30" fmla="*/ 0 h 344235"/>
                    <a:gd name="connsiteX0-31" fmla="*/ 280346 w 579033"/>
                    <a:gd name="connsiteY0-32" fmla="*/ 0 h 357335"/>
                    <a:gd name="connsiteX1-33" fmla="*/ 579033 w 579033"/>
                    <a:gd name="connsiteY1-34" fmla="*/ 214844 h 357335"/>
                    <a:gd name="connsiteX2-35" fmla="*/ 340608 w 579033"/>
                    <a:gd name="connsiteY2-36" fmla="*/ 357335 h 357335"/>
                    <a:gd name="connsiteX3-37" fmla="*/ 0 w 579033"/>
                    <a:gd name="connsiteY3-38" fmla="*/ 163450 h 357335"/>
                    <a:gd name="connsiteX4-39" fmla="*/ 280346 w 579033"/>
                    <a:gd name="connsiteY4-40" fmla="*/ 0 h 357335"/>
                    <a:gd name="connsiteX0-41" fmla="*/ 280346 w 597373"/>
                    <a:gd name="connsiteY0-42" fmla="*/ 0 h 357335"/>
                    <a:gd name="connsiteX1-43" fmla="*/ 597373 w 597373"/>
                    <a:gd name="connsiteY1-44" fmla="*/ 199124 h 357335"/>
                    <a:gd name="connsiteX2-45" fmla="*/ 340608 w 597373"/>
                    <a:gd name="connsiteY2-46" fmla="*/ 357335 h 357335"/>
                    <a:gd name="connsiteX3-47" fmla="*/ 0 w 597373"/>
                    <a:gd name="connsiteY3-48" fmla="*/ 163450 h 357335"/>
                    <a:gd name="connsiteX4-49" fmla="*/ 280346 w 597373"/>
                    <a:gd name="connsiteY4-50" fmla="*/ 0 h 357335"/>
                    <a:gd name="connsiteX0-51" fmla="*/ 280346 w 618334"/>
                    <a:gd name="connsiteY0-52" fmla="*/ 0 h 357335"/>
                    <a:gd name="connsiteX1-53" fmla="*/ 618334 w 618334"/>
                    <a:gd name="connsiteY1-54" fmla="*/ 191264 h 357335"/>
                    <a:gd name="connsiteX2-55" fmla="*/ 340608 w 618334"/>
                    <a:gd name="connsiteY2-56" fmla="*/ 357335 h 357335"/>
                    <a:gd name="connsiteX3-57" fmla="*/ 0 w 618334"/>
                    <a:gd name="connsiteY3-58" fmla="*/ 163450 h 357335"/>
                    <a:gd name="connsiteX4-59" fmla="*/ 280346 w 618334"/>
                    <a:gd name="connsiteY4-60" fmla="*/ 0 h 357335"/>
                    <a:gd name="connsiteX0-61" fmla="*/ 280346 w 641914"/>
                    <a:gd name="connsiteY0-62" fmla="*/ 0 h 357335"/>
                    <a:gd name="connsiteX1-63" fmla="*/ 641914 w 641914"/>
                    <a:gd name="connsiteY1-64" fmla="*/ 183404 h 357335"/>
                    <a:gd name="connsiteX2-65" fmla="*/ 340608 w 641914"/>
                    <a:gd name="connsiteY2-66" fmla="*/ 357335 h 357335"/>
                    <a:gd name="connsiteX3-67" fmla="*/ 0 w 641914"/>
                    <a:gd name="connsiteY3-68" fmla="*/ 163450 h 357335"/>
                    <a:gd name="connsiteX4-69" fmla="*/ 280346 w 641914"/>
                    <a:gd name="connsiteY4-70" fmla="*/ 0 h 357335"/>
                    <a:gd name="connsiteX0-71" fmla="*/ 280346 w 628813"/>
                    <a:gd name="connsiteY0-72" fmla="*/ 0 h 357335"/>
                    <a:gd name="connsiteX1-73" fmla="*/ 628813 w 628813"/>
                    <a:gd name="connsiteY1-74" fmla="*/ 193884 h 357335"/>
                    <a:gd name="connsiteX2-75" fmla="*/ 340608 w 628813"/>
                    <a:gd name="connsiteY2-76" fmla="*/ 357335 h 357335"/>
                    <a:gd name="connsiteX3-77" fmla="*/ 0 w 628813"/>
                    <a:gd name="connsiteY3-78" fmla="*/ 163450 h 357335"/>
                    <a:gd name="connsiteX4-79" fmla="*/ 280346 w 628813"/>
                    <a:gd name="connsiteY4-80" fmla="*/ 0 h 357335"/>
                    <a:gd name="connsiteX0-81" fmla="*/ 280346 w 631433"/>
                    <a:gd name="connsiteY0-82" fmla="*/ 0 h 357335"/>
                    <a:gd name="connsiteX1-83" fmla="*/ 631433 w 631433"/>
                    <a:gd name="connsiteY1-84" fmla="*/ 191264 h 357335"/>
                    <a:gd name="connsiteX2-85" fmla="*/ 340608 w 631433"/>
                    <a:gd name="connsiteY2-86" fmla="*/ 357335 h 357335"/>
                    <a:gd name="connsiteX3-87" fmla="*/ 0 w 631433"/>
                    <a:gd name="connsiteY3-88" fmla="*/ 163450 h 357335"/>
                    <a:gd name="connsiteX4-89" fmla="*/ 280346 w 631433"/>
                    <a:gd name="connsiteY4-90" fmla="*/ 0 h 357335"/>
                    <a:gd name="connsiteX0-91" fmla="*/ 280346 w 623573"/>
                    <a:gd name="connsiteY0-92" fmla="*/ 0 h 357335"/>
                    <a:gd name="connsiteX1-93" fmla="*/ 623573 w 623573"/>
                    <a:gd name="connsiteY1-94" fmla="*/ 196504 h 357335"/>
                    <a:gd name="connsiteX2-95" fmla="*/ 340608 w 623573"/>
                    <a:gd name="connsiteY2-96" fmla="*/ 357335 h 357335"/>
                    <a:gd name="connsiteX3-97" fmla="*/ 0 w 623573"/>
                    <a:gd name="connsiteY3-98" fmla="*/ 163450 h 357335"/>
                    <a:gd name="connsiteX4-99" fmla="*/ 280346 w 623573"/>
                    <a:gd name="connsiteY4-100" fmla="*/ 0 h 357335"/>
                    <a:gd name="connsiteX0-101" fmla="*/ 280346 w 628813"/>
                    <a:gd name="connsiteY0-102" fmla="*/ 0 h 357335"/>
                    <a:gd name="connsiteX1-103" fmla="*/ 628813 w 628813"/>
                    <a:gd name="connsiteY1-104" fmla="*/ 188644 h 357335"/>
                    <a:gd name="connsiteX2-105" fmla="*/ 340608 w 628813"/>
                    <a:gd name="connsiteY2-106" fmla="*/ 357335 h 357335"/>
                    <a:gd name="connsiteX3-107" fmla="*/ 0 w 628813"/>
                    <a:gd name="connsiteY3-108" fmla="*/ 163450 h 357335"/>
                    <a:gd name="connsiteX4-109" fmla="*/ 280346 w 628813"/>
                    <a:gd name="connsiteY4-110" fmla="*/ 0 h 357335"/>
                    <a:gd name="connsiteX0-111" fmla="*/ 280346 w 623573"/>
                    <a:gd name="connsiteY0-112" fmla="*/ 0 h 357335"/>
                    <a:gd name="connsiteX1-113" fmla="*/ 623573 w 623573"/>
                    <a:gd name="connsiteY1-114" fmla="*/ 188644 h 357335"/>
                    <a:gd name="connsiteX2-115" fmla="*/ 340608 w 623573"/>
                    <a:gd name="connsiteY2-116" fmla="*/ 357335 h 357335"/>
                    <a:gd name="connsiteX3-117" fmla="*/ 0 w 623573"/>
                    <a:gd name="connsiteY3-118" fmla="*/ 163450 h 357335"/>
                    <a:gd name="connsiteX4-119" fmla="*/ 280346 w 623573"/>
                    <a:gd name="connsiteY4-120" fmla="*/ 0 h 357335"/>
                    <a:gd name="connsiteX0-121" fmla="*/ 282920 w 623573"/>
                    <a:gd name="connsiteY0-122" fmla="*/ 0 h 349613"/>
                    <a:gd name="connsiteX1-123" fmla="*/ 623573 w 623573"/>
                    <a:gd name="connsiteY1-124" fmla="*/ 180922 h 349613"/>
                    <a:gd name="connsiteX2-125" fmla="*/ 340608 w 623573"/>
                    <a:gd name="connsiteY2-126" fmla="*/ 349613 h 349613"/>
                    <a:gd name="connsiteX3-127" fmla="*/ 0 w 623573"/>
                    <a:gd name="connsiteY3-128" fmla="*/ 155728 h 349613"/>
                    <a:gd name="connsiteX4-129" fmla="*/ 282920 w 623573"/>
                    <a:gd name="connsiteY4-130" fmla="*/ 0 h 349613"/>
                    <a:gd name="connsiteX0-131" fmla="*/ 282920 w 610703"/>
                    <a:gd name="connsiteY0-132" fmla="*/ 0 h 349613"/>
                    <a:gd name="connsiteX1-133" fmla="*/ 610703 w 610703"/>
                    <a:gd name="connsiteY1-134" fmla="*/ 186070 h 349613"/>
                    <a:gd name="connsiteX2-135" fmla="*/ 340608 w 610703"/>
                    <a:gd name="connsiteY2-136" fmla="*/ 349613 h 349613"/>
                    <a:gd name="connsiteX3-137" fmla="*/ 0 w 610703"/>
                    <a:gd name="connsiteY3-138" fmla="*/ 155728 h 349613"/>
                    <a:gd name="connsiteX4-139" fmla="*/ 282920 w 610703"/>
                    <a:gd name="connsiteY4-140" fmla="*/ 0 h 3496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10703" h="349613">
                      <a:moveTo>
                        <a:pt x="282920" y="0"/>
                      </a:moveTo>
                      <a:lnTo>
                        <a:pt x="610703" y="186070"/>
                      </a:lnTo>
                      <a:lnTo>
                        <a:pt x="340608" y="349613"/>
                      </a:lnTo>
                      <a:lnTo>
                        <a:pt x="0" y="155728"/>
                      </a:lnTo>
                      <a:lnTo>
                        <a:pt x="28292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7" name="椭圆 18"/>
              <p:cNvSpPr/>
              <p:nvPr/>
            </p:nvSpPr>
            <p:spPr>
              <a:xfrm>
                <a:off x="2804730" y="3181225"/>
                <a:ext cx="216727" cy="216727"/>
              </a:xfrm>
              <a:prstGeom prst="ellipse">
                <a:avLst/>
              </a:prstGeom>
              <a:solidFill>
                <a:schemeClr val="accent2"/>
              </a:solidFill>
              <a:ln>
                <a:solidFill>
                  <a:schemeClr val="accent2"/>
                </a:solidFill>
              </a:ln>
              <a:scene3d>
                <a:camera prst="isometricLeftDown"/>
                <a:lightRig rig="threePt" dir="t"/>
              </a:scene3d>
              <a:sp3d extrusionH="254000" contourW="12700">
                <a:extrusionClr>
                  <a:schemeClr val="accent2"/>
                </a:extrusionClr>
                <a:contourClr>
                  <a:schemeClr val="accent2"/>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8" name="矩形 86"/>
              <p:cNvSpPr/>
              <p:nvPr/>
            </p:nvSpPr>
            <p:spPr>
              <a:xfrm rot="21592791">
                <a:off x="2954245" y="3035703"/>
                <a:ext cx="491483" cy="476438"/>
              </a:xfrm>
              <a:custGeom>
                <a:avLst/>
                <a:gdLst>
                  <a:gd name="connsiteX0" fmla="*/ 0 w 313102"/>
                  <a:gd name="connsiteY0" fmla="*/ 0 h 309544"/>
                  <a:gd name="connsiteX1" fmla="*/ 313102 w 313102"/>
                  <a:gd name="connsiteY1" fmla="*/ 0 h 309544"/>
                  <a:gd name="connsiteX2" fmla="*/ 313102 w 313102"/>
                  <a:gd name="connsiteY2" fmla="*/ 309544 h 309544"/>
                  <a:gd name="connsiteX3" fmla="*/ 0 w 313102"/>
                  <a:gd name="connsiteY3" fmla="*/ 309544 h 309544"/>
                  <a:gd name="connsiteX4" fmla="*/ 0 w 313102"/>
                  <a:gd name="connsiteY4" fmla="*/ 0 h 309544"/>
                  <a:gd name="connsiteX0-1" fmla="*/ 0 w 316514"/>
                  <a:gd name="connsiteY0-2" fmla="*/ 109182 h 309544"/>
                  <a:gd name="connsiteX1-3" fmla="*/ 316514 w 316514"/>
                  <a:gd name="connsiteY1-4" fmla="*/ 0 h 309544"/>
                  <a:gd name="connsiteX2-5" fmla="*/ 316514 w 316514"/>
                  <a:gd name="connsiteY2-6" fmla="*/ 309544 h 309544"/>
                  <a:gd name="connsiteX3-7" fmla="*/ 3412 w 316514"/>
                  <a:gd name="connsiteY3-8" fmla="*/ 309544 h 309544"/>
                  <a:gd name="connsiteX4-9" fmla="*/ 0 w 316514"/>
                  <a:gd name="connsiteY4-10" fmla="*/ 109182 h 309544"/>
                  <a:gd name="connsiteX0-11" fmla="*/ 0 w 319319"/>
                  <a:gd name="connsiteY0-12" fmla="*/ 61499 h 309544"/>
                  <a:gd name="connsiteX1-13" fmla="*/ 319319 w 319319"/>
                  <a:gd name="connsiteY1-14" fmla="*/ 0 h 309544"/>
                  <a:gd name="connsiteX2-15" fmla="*/ 319319 w 319319"/>
                  <a:gd name="connsiteY2-16" fmla="*/ 309544 h 309544"/>
                  <a:gd name="connsiteX3-17" fmla="*/ 6217 w 319319"/>
                  <a:gd name="connsiteY3-18" fmla="*/ 309544 h 309544"/>
                  <a:gd name="connsiteX4-19" fmla="*/ 0 w 319319"/>
                  <a:gd name="connsiteY4-20" fmla="*/ 61499 h 309544"/>
                  <a:gd name="connsiteX0-21" fmla="*/ 0 w 319319"/>
                  <a:gd name="connsiteY0-22" fmla="*/ 61499 h 309544"/>
                  <a:gd name="connsiteX1-23" fmla="*/ 319319 w 319319"/>
                  <a:gd name="connsiteY1-24" fmla="*/ 0 h 309544"/>
                  <a:gd name="connsiteX2-25" fmla="*/ 319319 w 319319"/>
                  <a:gd name="connsiteY2-26" fmla="*/ 309544 h 309544"/>
                  <a:gd name="connsiteX3-27" fmla="*/ 607 w 319319"/>
                  <a:gd name="connsiteY3-28" fmla="*/ 256250 h 309544"/>
                  <a:gd name="connsiteX4-29" fmla="*/ 0 w 319319"/>
                  <a:gd name="connsiteY4-30" fmla="*/ 61499 h 3095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9319" h="309544">
                    <a:moveTo>
                      <a:pt x="0" y="61499"/>
                    </a:moveTo>
                    <a:lnTo>
                      <a:pt x="319319" y="0"/>
                    </a:lnTo>
                    <a:lnTo>
                      <a:pt x="319319" y="309544"/>
                    </a:lnTo>
                    <a:lnTo>
                      <a:pt x="607" y="256250"/>
                    </a:lnTo>
                    <a:cubicBezTo>
                      <a:pt x="-530" y="189463"/>
                      <a:pt x="1137" y="128286"/>
                      <a:pt x="0" y="61499"/>
                    </a:cubicBezTo>
                    <a:close/>
                  </a:path>
                </a:pathLst>
              </a:custGeom>
              <a:solidFill>
                <a:schemeClr val="accent1">
                  <a:alpha val="50000"/>
                </a:schemeClr>
              </a:solidFill>
              <a:ln>
                <a:noFill/>
              </a:ln>
              <a:scene3d>
                <a:camera prst="isometricRightUp"/>
                <a:lightRig rig="threePt" dir="t"/>
              </a:scene3d>
              <a:sp3d extrusionH="254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9" name="椭圆 20"/>
              <p:cNvSpPr/>
              <p:nvPr/>
            </p:nvSpPr>
            <p:spPr>
              <a:xfrm>
                <a:off x="4206579" y="2310247"/>
                <a:ext cx="276633" cy="276633"/>
              </a:xfrm>
              <a:prstGeom prst="ellipse">
                <a:avLst/>
              </a:prstGeom>
              <a:solidFill>
                <a:schemeClr val="accent5">
                  <a:lumMod val="60000"/>
                  <a:lumOff val="40000"/>
                </a:schemeClr>
              </a:solidFill>
              <a:ln>
                <a:noFill/>
              </a:ln>
              <a:scene3d>
                <a:camera prst="isometricLeftDown"/>
                <a:lightRig rig="threePt" dir="t"/>
              </a:scene3d>
              <a:sp3d extrusionH="127000" prstMaterial="translucentPowder">
                <a:extrusionClr>
                  <a:schemeClr val="accent5">
                    <a:lumMod val="40000"/>
                    <a:lumOff val="6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80" name="组合 21"/>
              <p:cNvGrpSpPr/>
              <p:nvPr/>
            </p:nvGrpSpPr>
            <p:grpSpPr>
              <a:xfrm>
                <a:off x="1663077" y="3617116"/>
                <a:ext cx="499113" cy="515396"/>
                <a:chOff x="2297863" y="5018719"/>
                <a:chExt cx="324276" cy="334855"/>
              </a:xfrm>
            </p:grpSpPr>
            <p:sp>
              <p:nvSpPr>
                <p:cNvPr id="158" name="矩形 98"/>
                <p:cNvSpPr/>
                <p:nvPr/>
              </p:nvSpPr>
              <p:spPr>
                <a:xfrm>
                  <a:off x="2297863" y="5018719"/>
                  <a:ext cx="324276" cy="334855"/>
                </a:xfrm>
                <a:prstGeom prst="rect">
                  <a:avLst/>
                </a:prstGeom>
                <a:solidFill>
                  <a:schemeClr val="tx2">
                    <a:lumMod val="60000"/>
                    <a:lumOff val="40000"/>
                    <a:alpha val="60000"/>
                  </a:schemeClr>
                </a:solidFill>
                <a:ln>
                  <a:solidFill>
                    <a:schemeClr val="tx2">
                      <a:lumMod val="60000"/>
                      <a:lumOff val="40000"/>
                    </a:schemeClr>
                  </a:solidFill>
                </a:ln>
                <a:scene3d>
                  <a:camera prst="isometricLeftDown"/>
                  <a:lightRig rig="threePt" dir="t"/>
                </a:scene3d>
                <a:sp3d extrusionH="762000" contourW="12700" prstMaterial="clear">
                  <a:extrusionClr>
                    <a:schemeClr val="tx2">
                      <a:lumMod val="60000"/>
                      <a:lumOff val="40000"/>
                    </a:schemeClr>
                  </a:extrusionClr>
                  <a:contourClr>
                    <a:schemeClr val="tx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9" name="矩形 99"/>
                <p:cNvSpPr/>
                <p:nvPr/>
              </p:nvSpPr>
              <p:spPr>
                <a:xfrm>
                  <a:off x="2371656" y="5089682"/>
                  <a:ext cx="176691" cy="182455"/>
                </a:xfrm>
                <a:prstGeom prst="rect">
                  <a:avLst/>
                </a:prstGeom>
                <a:solidFill>
                  <a:schemeClr val="tx2">
                    <a:lumMod val="60000"/>
                    <a:lumOff val="40000"/>
                    <a:alpha val="60000"/>
                  </a:schemeClr>
                </a:solidFill>
                <a:ln>
                  <a:solidFill>
                    <a:schemeClr val="tx2">
                      <a:lumMod val="60000"/>
                      <a:lumOff val="40000"/>
                    </a:schemeClr>
                  </a:solidFill>
                </a:ln>
                <a:scene3d>
                  <a:camera prst="isometricLeftDown"/>
                  <a:lightRig rig="threePt" dir="t"/>
                </a:scene3d>
                <a:sp3d extrusionH="762000" contourW="12700" prstMaterial="clear">
                  <a:extrusionClr>
                    <a:schemeClr val="tx2">
                      <a:lumMod val="60000"/>
                      <a:lumOff val="40000"/>
                    </a:schemeClr>
                  </a:extrusionClr>
                  <a:contourClr>
                    <a:schemeClr val="tx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81" name="直接箭头连接符 22"/>
              <p:cNvCxnSpPr/>
              <p:nvPr/>
            </p:nvCxnSpPr>
            <p:spPr>
              <a:xfrm>
                <a:off x="2529256" y="3384592"/>
                <a:ext cx="0" cy="236242"/>
              </a:xfrm>
              <a:prstGeom prst="straightConnector1">
                <a:avLst/>
              </a:prstGeom>
              <a:ln w="19050">
                <a:solidFill>
                  <a:schemeClr val="accent5">
                    <a:lumMod val="75000"/>
                  </a:schemeClr>
                </a:solidFill>
                <a:headEnd type="none" w="med" len="med"/>
                <a:tailEnd type="stealth"/>
              </a:ln>
            </p:spPr>
            <p:style>
              <a:lnRef idx="1">
                <a:schemeClr val="accent1"/>
              </a:lnRef>
              <a:fillRef idx="0">
                <a:schemeClr val="accent1"/>
              </a:fillRef>
              <a:effectRef idx="0">
                <a:schemeClr val="accent1"/>
              </a:effectRef>
              <a:fontRef idx="minor">
                <a:schemeClr val="tx1"/>
              </a:fontRef>
            </p:style>
          </p:cxnSp>
          <p:cxnSp>
            <p:nvCxnSpPr>
              <p:cNvPr id="82" name="直接箭头连接符 23"/>
              <p:cNvCxnSpPr/>
              <p:nvPr/>
            </p:nvCxnSpPr>
            <p:spPr>
              <a:xfrm>
                <a:off x="2679226" y="3313560"/>
                <a:ext cx="0" cy="236242"/>
              </a:xfrm>
              <a:prstGeom prst="straightConnector1">
                <a:avLst/>
              </a:prstGeom>
              <a:ln w="19050">
                <a:solidFill>
                  <a:schemeClr val="accent5">
                    <a:lumMod val="75000"/>
                  </a:schemeClr>
                </a:solidFill>
                <a:headEnd type="none" w="med" len="med"/>
                <a:tailEnd type="stealth"/>
              </a:ln>
            </p:spPr>
            <p:style>
              <a:lnRef idx="1">
                <a:schemeClr val="accent1"/>
              </a:lnRef>
              <a:fillRef idx="0">
                <a:schemeClr val="accent1"/>
              </a:fillRef>
              <a:effectRef idx="0">
                <a:schemeClr val="accent1"/>
              </a:effectRef>
              <a:fontRef idx="minor">
                <a:schemeClr val="tx1"/>
              </a:fontRef>
            </p:style>
          </p:cxnSp>
          <p:cxnSp>
            <p:nvCxnSpPr>
              <p:cNvPr id="83" name="直接箭头连接符 24"/>
              <p:cNvCxnSpPr/>
              <p:nvPr/>
            </p:nvCxnSpPr>
            <p:spPr>
              <a:xfrm>
                <a:off x="2829197" y="3228287"/>
                <a:ext cx="0" cy="236242"/>
              </a:xfrm>
              <a:prstGeom prst="straightConnector1">
                <a:avLst/>
              </a:prstGeom>
              <a:ln w="19050">
                <a:solidFill>
                  <a:schemeClr val="accent5">
                    <a:lumMod val="75000"/>
                  </a:schemeClr>
                </a:solidFill>
                <a:headEnd type="none" w="med" len="med"/>
                <a:tailEnd type="stealth"/>
              </a:ln>
            </p:spPr>
            <p:style>
              <a:lnRef idx="1">
                <a:schemeClr val="accent1"/>
              </a:lnRef>
              <a:fillRef idx="0">
                <a:schemeClr val="accent1"/>
              </a:fillRef>
              <a:effectRef idx="0">
                <a:schemeClr val="accent1"/>
              </a:effectRef>
              <a:fontRef idx="minor">
                <a:schemeClr val="tx1"/>
              </a:fontRef>
            </p:style>
          </p:cxnSp>
          <p:cxnSp>
            <p:nvCxnSpPr>
              <p:cNvPr id="84" name="直接箭头连接符 25"/>
              <p:cNvCxnSpPr/>
              <p:nvPr/>
            </p:nvCxnSpPr>
            <p:spPr>
              <a:xfrm>
                <a:off x="3289792" y="2918670"/>
                <a:ext cx="0" cy="255405"/>
              </a:xfrm>
              <a:prstGeom prst="straightConnector1">
                <a:avLst/>
              </a:prstGeom>
              <a:ln w="31750">
                <a:solidFill>
                  <a:srgbClr val="FF0000"/>
                </a:solidFill>
                <a:headEnd type="stealth" w="med" len="med"/>
                <a:tailEnd type="none"/>
              </a:ln>
            </p:spPr>
            <p:style>
              <a:lnRef idx="1">
                <a:schemeClr val="accent1"/>
              </a:lnRef>
              <a:fillRef idx="0">
                <a:schemeClr val="accent1"/>
              </a:fillRef>
              <a:effectRef idx="0">
                <a:schemeClr val="accent1"/>
              </a:effectRef>
              <a:fontRef idx="minor">
                <a:schemeClr val="tx1"/>
              </a:fontRef>
            </p:style>
          </p:cxnSp>
          <p:cxnSp>
            <p:nvCxnSpPr>
              <p:cNvPr id="85" name="直接连接符 26"/>
              <p:cNvCxnSpPr/>
              <p:nvPr/>
            </p:nvCxnSpPr>
            <p:spPr>
              <a:xfrm flipV="1">
                <a:off x="4088654" y="1649420"/>
                <a:ext cx="1343799" cy="953773"/>
              </a:xfrm>
              <a:prstGeom prst="line">
                <a:avLst/>
              </a:prstGeom>
              <a:ln w="3175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6" name="直接连接符 27"/>
              <p:cNvCxnSpPr/>
              <p:nvPr/>
            </p:nvCxnSpPr>
            <p:spPr>
              <a:xfrm flipV="1">
                <a:off x="4065161" y="1340219"/>
                <a:ext cx="2005475" cy="1299845"/>
              </a:xfrm>
              <a:prstGeom prst="line">
                <a:avLst/>
              </a:prstGeom>
              <a:ln w="317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87" name="组合 28"/>
              <p:cNvGrpSpPr/>
              <p:nvPr/>
            </p:nvGrpSpPr>
            <p:grpSpPr>
              <a:xfrm rot="3308171">
                <a:off x="4759417" y="1970021"/>
                <a:ext cx="2271" cy="303871"/>
                <a:chOff x="3832765" y="4769733"/>
                <a:chExt cx="1314" cy="197413"/>
              </a:xfrm>
            </p:grpSpPr>
            <p:cxnSp>
              <p:nvCxnSpPr>
                <p:cNvPr id="156" name="直接箭头连接符 96"/>
                <p:cNvCxnSpPr/>
                <p:nvPr/>
              </p:nvCxnSpPr>
              <p:spPr>
                <a:xfrm>
                  <a:off x="3832821" y="4813659"/>
                  <a:ext cx="0" cy="153487"/>
                </a:xfrm>
                <a:prstGeom prst="straightConnector1">
                  <a:avLst/>
                </a:prstGeom>
                <a:ln w="31750">
                  <a:solidFill>
                    <a:schemeClr val="accent5">
                      <a:lumMod val="75000"/>
                    </a:schemeClr>
                  </a:solidFill>
                  <a:headEnd type="none" w="med" len="med"/>
                  <a:tailEnd type="stealth"/>
                </a:ln>
              </p:spPr>
              <p:style>
                <a:lnRef idx="1">
                  <a:schemeClr val="accent1"/>
                </a:lnRef>
                <a:fillRef idx="0">
                  <a:schemeClr val="accent1"/>
                </a:fillRef>
                <a:effectRef idx="0">
                  <a:schemeClr val="accent1"/>
                </a:effectRef>
                <a:fontRef idx="minor">
                  <a:schemeClr val="tx1"/>
                </a:fontRef>
              </p:style>
            </p:cxnSp>
            <p:cxnSp>
              <p:nvCxnSpPr>
                <p:cNvPr id="157" name="直接箭头连接符 97"/>
                <p:cNvCxnSpPr/>
                <p:nvPr/>
              </p:nvCxnSpPr>
              <p:spPr>
                <a:xfrm flipH="1">
                  <a:off x="3832765" y="4769733"/>
                  <a:ext cx="1314" cy="111596"/>
                </a:xfrm>
                <a:prstGeom prst="straightConnector1">
                  <a:avLst/>
                </a:prstGeom>
                <a:ln w="31750">
                  <a:solidFill>
                    <a:srgbClr val="FF0000"/>
                  </a:solidFill>
                  <a:headEnd type="stealth" w="med" len="med"/>
                  <a:tailEnd type="none"/>
                </a:ln>
              </p:spPr>
              <p:style>
                <a:lnRef idx="1">
                  <a:schemeClr val="accent1"/>
                </a:lnRef>
                <a:fillRef idx="0">
                  <a:schemeClr val="accent1"/>
                </a:fillRef>
                <a:effectRef idx="0">
                  <a:schemeClr val="accent1"/>
                </a:effectRef>
                <a:fontRef idx="minor">
                  <a:schemeClr val="tx1"/>
                </a:fontRef>
              </p:style>
            </p:cxnSp>
          </p:grpSp>
          <p:grpSp>
            <p:nvGrpSpPr>
              <p:cNvPr id="88" name="组合 29"/>
              <p:cNvGrpSpPr/>
              <p:nvPr/>
            </p:nvGrpSpPr>
            <p:grpSpPr>
              <a:xfrm rot="3321376">
                <a:off x="5284565" y="1617264"/>
                <a:ext cx="2269" cy="303867"/>
                <a:chOff x="3824871" y="4786184"/>
                <a:chExt cx="2033" cy="197424"/>
              </a:xfrm>
            </p:grpSpPr>
            <p:cxnSp>
              <p:nvCxnSpPr>
                <p:cNvPr id="154" name="直接箭头连接符 94"/>
                <p:cNvCxnSpPr/>
                <p:nvPr/>
              </p:nvCxnSpPr>
              <p:spPr>
                <a:xfrm>
                  <a:off x="3824871" y="4830121"/>
                  <a:ext cx="0" cy="153487"/>
                </a:xfrm>
                <a:prstGeom prst="straightConnector1">
                  <a:avLst/>
                </a:prstGeom>
                <a:ln w="31750">
                  <a:solidFill>
                    <a:schemeClr val="accent5">
                      <a:lumMod val="75000"/>
                    </a:schemeClr>
                  </a:solidFill>
                  <a:headEnd type="none" w="med" len="med"/>
                  <a:tailEnd type="stealth"/>
                </a:ln>
              </p:spPr>
              <p:style>
                <a:lnRef idx="1">
                  <a:schemeClr val="accent1"/>
                </a:lnRef>
                <a:fillRef idx="0">
                  <a:schemeClr val="accent1"/>
                </a:fillRef>
                <a:effectRef idx="0">
                  <a:schemeClr val="accent1"/>
                </a:effectRef>
                <a:fontRef idx="minor">
                  <a:schemeClr val="tx1"/>
                </a:fontRef>
              </p:style>
            </p:cxnSp>
            <p:cxnSp>
              <p:nvCxnSpPr>
                <p:cNvPr id="155" name="直接箭头连接符 95"/>
                <p:cNvCxnSpPr/>
                <p:nvPr/>
              </p:nvCxnSpPr>
              <p:spPr>
                <a:xfrm flipH="1">
                  <a:off x="3825590" y="4786184"/>
                  <a:ext cx="1314" cy="111596"/>
                </a:xfrm>
                <a:prstGeom prst="straightConnector1">
                  <a:avLst/>
                </a:prstGeom>
                <a:ln w="31750">
                  <a:solidFill>
                    <a:srgbClr val="FF0000"/>
                  </a:solidFill>
                  <a:headEnd type="stealth" w="med" len="med"/>
                  <a:tailEnd type="none"/>
                </a:ln>
              </p:spPr>
              <p:style>
                <a:lnRef idx="1">
                  <a:schemeClr val="accent1"/>
                </a:lnRef>
                <a:fillRef idx="0">
                  <a:schemeClr val="accent1"/>
                </a:fillRef>
                <a:effectRef idx="0">
                  <a:schemeClr val="accent1"/>
                </a:effectRef>
                <a:fontRef idx="minor">
                  <a:schemeClr val="tx1"/>
                </a:fontRef>
              </p:style>
            </p:cxnSp>
          </p:grpSp>
          <p:grpSp>
            <p:nvGrpSpPr>
              <p:cNvPr id="89" name="组合 30"/>
              <p:cNvGrpSpPr/>
              <p:nvPr/>
            </p:nvGrpSpPr>
            <p:grpSpPr>
              <a:xfrm rot="3512216">
                <a:off x="5938219" y="1294469"/>
                <a:ext cx="2718" cy="303874"/>
                <a:chOff x="3831879" y="4888960"/>
                <a:chExt cx="1314" cy="197417"/>
              </a:xfrm>
            </p:grpSpPr>
            <p:cxnSp>
              <p:nvCxnSpPr>
                <p:cNvPr id="152" name="直接箭头连接符 92"/>
                <p:cNvCxnSpPr/>
                <p:nvPr/>
              </p:nvCxnSpPr>
              <p:spPr>
                <a:xfrm>
                  <a:off x="3832348" y="4932891"/>
                  <a:ext cx="0" cy="153486"/>
                </a:xfrm>
                <a:prstGeom prst="straightConnector1">
                  <a:avLst/>
                </a:prstGeom>
                <a:ln w="19050">
                  <a:solidFill>
                    <a:schemeClr val="accent5">
                      <a:lumMod val="75000"/>
                    </a:schemeClr>
                  </a:solidFill>
                  <a:headEnd type="none" w="med" len="med"/>
                  <a:tailEnd type="stealth"/>
                </a:ln>
              </p:spPr>
              <p:style>
                <a:lnRef idx="1">
                  <a:schemeClr val="accent1"/>
                </a:lnRef>
                <a:fillRef idx="0">
                  <a:schemeClr val="accent1"/>
                </a:fillRef>
                <a:effectRef idx="0">
                  <a:schemeClr val="accent1"/>
                </a:effectRef>
                <a:fontRef idx="minor">
                  <a:schemeClr val="tx1"/>
                </a:fontRef>
              </p:style>
            </p:cxnSp>
            <p:cxnSp>
              <p:nvCxnSpPr>
                <p:cNvPr id="153" name="直接箭头连接符 93"/>
                <p:cNvCxnSpPr/>
                <p:nvPr/>
              </p:nvCxnSpPr>
              <p:spPr>
                <a:xfrm flipH="1">
                  <a:off x="3831879" y="4888960"/>
                  <a:ext cx="1314" cy="111596"/>
                </a:xfrm>
                <a:prstGeom prst="straightConnector1">
                  <a:avLst/>
                </a:prstGeom>
                <a:ln w="19050">
                  <a:solidFill>
                    <a:srgbClr val="FF0000"/>
                  </a:solidFill>
                  <a:headEnd type="stealth" w="med" len="med"/>
                  <a:tailEnd type="none"/>
                </a:ln>
              </p:spPr>
              <p:style>
                <a:lnRef idx="1">
                  <a:schemeClr val="accent1"/>
                </a:lnRef>
                <a:fillRef idx="0">
                  <a:schemeClr val="accent1"/>
                </a:fillRef>
                <a:effectRef idx="0">
                  <a:schemeClr val="accent1"/>
                </a:effectRef>
                <a:fontRef idx="minor">
                  <a:schemeClr val="tx1"/>
                </a:fontRef>
              </p:style>
            </p:cxnSp>
          </p:grpSp>
          <p:cxnSp>
            <p:nvCxnSpPr>
              <p:cNvPr id="90" name="直接箭头连接符 31"/>
              <p:cNvCxnSpPr/>
              <p:nvPr/>
            </p:nvCxnSpPr>
            <p:spPr>
              <a:xfrm flipH="1">
                <a:off x="4034628" y="2523188"/>
                <a:ext cx="215654" cy="131961"/>
              </a:xfrm>
              <a:prstGeom prst="straightConnector1">
                <a:avLst/>
              </a:prstGeom>
              <a:ln w="19050">
                <a:solidFill>
                  <a:srgbClr val="FF0000"/>
                </a:solidFill>
                <a:headEnd type="stealth" w="med" len="med"/>
                <a:tailEnd type="none"/>
              </a:ln>
            </p:spPr>
            <p:style>
              <a:lnRef idx="1">
                <a:schemeClr val="accent1"/>
              </a:lnRef>
              <a:fillRef idx="0">
                <a:schemeClr val="accent1"/>
              </a:fillRef>
              <a:effectRef idx="0">
                <a:schemeClr val="accent1"/>
              </a:effectRef>
              <a:fontRef idx="minor">
                <a:schemeClr val="tx1"/>
              </a:fontRef>
            </p:style>
          </p:cxnSp>
          <p:cxnSp>
            <p:nvCxnSpPr>
              <p:cNvPr id="91" name="直接箭头连接符 32"/>
              <p:cNvCxnSpPr/>
              <p:nvPr/>
            </p:nvCxnSpPr>
            <p:spPr>
              <a:xfrm>
                <a:off x="1508960" y="4001193"/>
                <a:ext cx="0" cy="236242"/>
              </a:xfrm>
              <a:prstGeom prst="straightConnector1">
                <a:avLst/>
              </a:prstGeom>
              <a:ln w="31750">
                <a:solidFill>
                  <a:schemeClr val="accent5">
                    <a:lumMod val="75000"/>
                  </a:schemeClr>
                </a:solidFill>
                <a:headEnd type="none" w="med" len="med"/>
                <a:tailEnd type="stealth"/>
              </a:ln>
            </p:spPr>
            <p:style>
              <a:lnRef idx="1">
                <a:schemeClr val="accent1"/>
              </a:lnRef>
              <a:fillRef idx="0">
                <a:schemeClr val="accent1"/>
              </a:fillRef>
              <a:effectRef idx="0">
                <a:schemeClr val="accent1"/>
              </a:effectRef>
              <a:fontRef idx="minor">
                <a:schemeClr val="tx1"/>
              </a:fontRef>
            </p:style>
          </p:cxnSp>
          <p:cxnSp>
            <p:nvCxnSpPr>
              <p:cNvPr id="92" name="直接连接符 33"/>
              <p:cNvCxnSpPr/>
              <p:nvPr/>
            </p:nvCxnSpPr>
            <p:spPr>
              <a:xfrm>
                <a:off x="5867263" y="1257721"/>
                <a:ext cx="675286" cy="377347"/>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直接连接符 34"/>
              <p:cNvCxnSpPr/>
              <p:nvPr/>
            </p:nvCxnSpPr>
            <p:spPr>
              <a:xfrm>
                <a:off x="6168531" y="908975"/>
                <a:ext cx="5138" cy="947526"/>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文本框 35"/>
                  <p:cNvSpPr txBox="1"/>
                  <p:nvPr/>
                </p:nvSpPr>
                <p:spPr>
                  <a:xfrm>
                    <a:off x="6528871" y="1542013"/>
                    <a:ext cx="118560" cy="1712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100" b="1" i="1">
                              <a:latin typeface="Cambria Math" panose="02040503050406030204" pitchFamily="18" charset="0"/>
                            </a:rPr>
                            <m:t>𝒙</m:t>
                          </m:r>
                        </m:oMath>
                      </m:oMathPara>
                    </a14:m>
                    <a:endParaRPr lang="zh-CN" altLang="en-US" sz="1100" b="1"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94" name="文本框 35"/>
                  <p:cNvSpPr txBox="1">
                    <a:spLocks noRot="1" noChangeAspect="1" noMove="1" noResize="1" noEditPoints="1" noAdjustHandles="1" noChangeArrowheads="1" noChangeShapeType="1" noTextEdit="1"/>
                  </p:cNvSpPr>
                  <p:nvPr/>
                </p:nvSpPr>
                <p:spPr>
                  <a:xfrm>
                    <a:off x="6528871" y="1542013"/>
                    <a:ext cx="118560" cy="171264"/>
                  </a:xfrm>
                  <a:prstGeom prst="rect">
                    <a:avLst/>
                  </a:prstGeom>
                  <a:blipFill rotWithShape="1">
                    <a:blip r:embed="rId3"/>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5" name="文本框 36"/>
                  <p:cNvSpPr txBox="1"/>
                  <p:nvPr/>
                </p:nvSpPr>
                <p:spPr>
                  <a:xfrm>
                    <a:off x="6096756" y="699542"/>
                    <a:ext cx="121808" cy="1712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100" b="1" i="1">
                              <a:latin typeface="Cambria Math" panose="02040503050406030204" pitchFamily="18" charset="0"/>
                            </a:rPr>
                            <m:t>𝒚</m:t>
                          </m:r>
                        </m:oMath>
                      </m:oMathPara>
                    </a14:m>
                    <a:endParaRPr lang="zh-CN" altLang="en-US" sz="1100" b="1"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95" name="文本框 36"/>
                  <p:cNvSpPr txBox="1">
                    <a:spLocks noRot="1" noChangeAspect="1" noMove="1" noResize="1" noEditPoints="1" noAdjustHandles="1" noChangeArrowheads="1" noChangeShapeType="1" noTextEdit="1"/>
                  </p:cNvSpPr>
                  <p:nvPr/>
                </p:nvSpPr>
                <p:spPr>
                  <a:xfrm>
                    <a:off x="6096756" y="699542"/>
                    <a:ext cx="121808" cy="171264"/>
                  </a:xfrm>
                  <a:prstGeom prst="rect">
                    <a:avLst/>
                  </a:prstGeom>
                  <a:blipFill rotWithShape="1">
                    <a:blip r:embed="rId4"/>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6" name="文本框 37"/>
                  <p:cNvSpPr txBox="1"/>
                  <p:nvPr/>
                </p:nvSpPr>
                <p:spPr>
                  <a:xfrm>
                    <a:off x="5998370" y="1057604"/>
                    <a:ext cx="199767" cy="2802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1" i="1" smtClean="0">
                              <a:solidFill>
                                <a:srgbClr val="92D050"/>
                              </a:solidFill>
                              <a:latin typeface="Cambria Math" panose="02040503050406030204" pitchFamily="18" charset="0"/>
                            </a:rPr>
                            <m:t>𝒒</m:t>
                          </m:r>
                        </m:oMath>
                      </m:oMathPara>
                    </a14:m>
                    <a:endParaRPr lang="zh-CN" altLang="en-US" b="1"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96" name="文本框 37"/>
                  <p:cNvSpPr txBox="1">
                    <a:spLocks noRot="1" noChangeAspect="1" noMove="1" noResize="1" noEditPoints="1" noAdjustHandles="1" noChangeArrowheads="1" noChangeShapeType="1" noTextEdit="1"/>
                  </p:cNvSpPr>
                  <p:nvPr/>
                </p:nvSpPr>
                <p:spPr>
                  <a:xfrm>
                    <a:off x="5998370" y="1057604"/>
                    <a:ext cx="199767" cy="280250"/>
                  </a:xfrm>
                  <a:prstGeom prst="rect">
                    <a:avLst/>
                  </a:prstGeom>
                  <a:blipFill rotWithShape="1">
                    <a:blip r:embed="rId5"/>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7" name="文本框 38"/>
                  <p:cNvSpPr txBox="1"/>
                  <p:nvPr/>
                </p:nvSpPr>
                <p:spPr>
                  <a:xfrm>
                    <a:off x="3881884" y="2201943"/>
                    <a:ext cx="177028" cy="2179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400" b="1" i="1">
                              <a:solidFill>
                                <a:schemeClr val="accent2">
                                  <a:lumMod val="60000"/>
                                  <a:lumOff val="40000"/>
                                </a:schemeClr>
                              </a:solidFill>
                              <a:latin typeface="Cambria Math" panose="02040503050406030204" pitchFamily="18" charset="0"/>
                            </a:rPr>
                            <m:t>𝑩</m:t>
                          </m:r>
                        </m:oMath>
                      </m:oMathPara>
                    </a14:m>
                    <a:endParaRPr lang="zh-CN" altLang="en-US" sz="1400" b="1" dirty="0">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97" name="文本框 38"/>
                  <p:cNvSpPr txBox="1">
                    <a:spLocks noRot="1" noChangeAspect="1" noMove="1" noResize="1" noEditPoints="1" noAdjustHandles="1" noChangeArrowheads="1" noChangeShapeType="1" noTextEdit="1"/>
                  </p:cNvSpPr>
                  <p:nvPr/>
                </p:nvSpPr>
                <p:spPr>
                  <a:xfrm>
                    <a:off x="3881884" y="2201943"/>
                    <a:ext cx="177028" cy="217972"/>
                  </a:xfrm>
                  <a:prstGeom prst="rect">
                    <a:avLst/>
                  </a:prstGeom>
                  <a:blipFill rotWithShape="1">
                    <a:blip r:embed="rId6"/>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8" name="文本框 39"/>
                  <p:cNvSpPr txBox="1"/>
                  <p:nvPr/>
                </p:nvSpPr>
                <p:spPr>
                  <a:xfrm>
                    <a:off x="5951558" y="1541851"/>
                    <a:ext cx="222504" cy="1712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100" b="1" i="1">
                              <a:latin typeface="Cambria Math" panose="02040503050406030204" pitchFamily="18" charset="0"/>
                            </a:rPr>
                            <m:t>−</m:t>
                          </m:r>
                          <m:r>
                            <a:rPr lang="en-US" altLang="zh-CN" sz="1100" b="1" i="1">
                              <a:latin typeface="Cambria Math" panose="02040503050406030204" pitchFamily="18" charset="0"/>
                            </a:rPr>
                            <m:t>𝒛</m:t>
                          </m:r>
                        </m:oMath>
                      </m:oMathPara>
                    </a14:m>
                    <a:endParaRPr lang="zh-CN" altLang="en-US" sz="1100" b="1"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98" name="文本框 39"/>
                  <p:cNvSpPr txBox="1">
                    <a:spLocks noRot="1" noChangeAspect="1" noMove="1" noResize="1" noEditPoints="1" noAdjustHandles="1" noChangeArrowheads="1" noChangeShapeType="1" noTextEdit="1"/>
                  </p:cNvSpPr>
                  <p:nvPr/>
                </p:nvSpPr>
                <p:spPr>
                  <a:xfrm>
                    <a:off x="5951558" y="1541851"/>
                    <a:ext cx="222504" cy="171264"/>
                  </a:xfrm>
                  <a:prstGeom prst="rect">
                    <a:avLst/>
                  </a:prstGeom>
                  <a:blipFill rotWithShape="1">
                    <a:blip r:embed="rId7"/>
                  </a:blipFill>
                </p:spPr>
                <p:txBody>
                  <a:bodyPr/>
                  <a:lstStyle/>
                  <a:p>
                    <a:r>
                      <a:rPr lang="zh-CN" altLang="en-US">
                        <a:noFill/>
                      </a:rPr>
                      <a:t> </a:t>
                    </a:r>
                  </a:p>
                </p:txBody>
              </p:sp>
            </mc:Fallback>
          </mc:AlternateContent>
          <p:sp>
            <p:nvSpPr>
              <p:cNvPr id="99" name="文本框 43"/>
              <p:cNvSpPr txBox="1"/>
              <p:nvPr/>
            </p:nvSpPr>
            <p:spPr>
              <a:xfrm rot="1756368">
                <a:off x="4053405" y="3280003"/>
                <a:ext cx="1517564" cy="311389"/>
              </a:xfrm>
              <a:prstGeom prst="rect">
                <a:avLst/>
              </a:prstGeom>
              <a:noFill/>
            </p:spPr>
            <p:txBody>
              <a:bodyPr wrap="square" rtlCol="0">
                <a:spAutoFit/>
              </a:bodyPr>
              <a:lstStyle/>
              <a:p>
                <a:pPr algn="ct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电磁铁导向场</a:t>
                </a:r>
              </a:p>
            </p:txBody>
          </p:sp>
          <p:sp>
            <p:nvSpPr>
              <p:cNvPr id="100" name="文本框 44"/>
              <p:cNvSpPr txBox="1"/>
              <p:nvPr/>
            </p:nvSpPr>
            <p:spPr>
              <a:xfrm rot="19804565">
                <a:off x="1083334" y="4116161"/>
                <a:ext cx="1072373" cy="311389"/>
              </a:xfrm>
              <a:prstGeom prst="rect">
                <a:avLst/>
              </a:prstGeom>
              <a:noFill/>
            </p:spPr>
            <p:txBody>
              <a:bodyPr wrap="square" rtlCol="0">
                <a:spAutoFit/>
              </a:bodyPr>
              <a:lstStyle/>
              <a:p>
                <a:pPr algn="ct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中子</a:t>
                </a:r>
              </a:p>
            </p:txBody>
          </p:sp>
          <p:sp>
            <p:nvSpPr>
              <p:cNvPr id="101" name="文本框 45"/>
              <p:cNvSpPr txBox="1"/>
              <p:nvPr/>
            </p:nvSpPr>
            <p:spPr>
              <a:xfrm rot="1703152">
                <a:off x="5125290" y="2631713"/>
                <a:ext cx="1295095" cy="311389"/>
              </a:xfrm>
              <a:prstGeom prst="rect">
                <a:avLst/>
              </a:prstGeom>
              <a:noFill/>
            </p:spPr>
            <p:txBody>
              <a:bodyPr wrap="square" rtlCol="0">
                <a:spAutoFit/>
              </a:bodyPr>
              <a:lstStyle/>
              <a:p>
                <a:pPr algn="ct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探测器</a:t>
                </a: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2" name="文本框 46"/>
              <p:cNvSpPr txBox="1"/>
              <p:nvPr/>
            </p:nvSpPr>
            <p:spPr>
              <a:xfrm rot="1694429">
                <a:off x="5625450" y="2357080"/>
                <a:ext cx="1334808" cy="311389"/>
              </a:xfrm>
              <a:prstGeom prst="rect">
                <a:avLst/>
              </a:prstGeom>
              <a:noFill/>
            </p:spPr>
            <p:txBody>
              <a:bodyPr wrap="square" rtlCol="0">
                <a:spAutoFit/>
              </a:bodyPr>
              <a:lstStyle/>
              <a:p>
                <a:pPr algn="ct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探测器</a:t>
                </a: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3" name="文本框 47"/>
              <p:cNvSpPr txBox="1"/>
              <p:nvPr/>
            </p:nvSpPr>
            <p:spPr>
              <a:xfrm rot="1713156">
                <a:off x="6200866" y="1992184"/>
                <a:ext cx="1258314" cy="311389"/>
              </a:xfrm>
              <a:prstGeom prst="rect">
                <a:avLst/>
              </a:prstGeom>
              <a:noFill/>
            </p:spPr>
            <p:txBody>
              <a:bodyPr wrap="square" rtlCol="0">
                <a:spAutoFit/>
              </a:bodyPr>
              <a:lstStyle/>
              <a:p>
                <a:pPr algn="ct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探测器</a:t>
                </a: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 name="文本框 48"/>
              <p:cNvSpPr txBox="1"/>
              <p:nvPr/>
            </p:nvSpPr>
            <p:spPr>
              <a:xfrm rot="1765040">
                <a:off x="6506265" y="1835898"/>
                <a:ext cx="1234085" cy="311389"/>
              </a:xfrm>
              <a:prstGeom prst="rect">
                <a:avLst/>
              </a:prstGeom>
              <a:noFill/>
            </p:spPr>
            <p:txBody>
              <a:bodyPr wrap="square" rtlCol="0">
                <a:spAutoFit/>
              </a:bodyPr>
              <a:lstStyle/>
              <a:p>
                <a:pPr algn="ct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探测器</a:t>
                </a: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5" name="文本框 49"/>
              <p:cNvSpPr txBox="1"/>
              <p:nvPr/>
            </p:nvSpPr>
            <p:spPr>
              <a:xfrm rot="1824576">
                <a:off x="3960934" y="2634746"/>
                <a:ext cx="910803" cy="311389"/>
              </a:xfrm>
              <a:prstGeom prst="rect">
                <a:avLst/>
              </a:prstGeom>
              <a:noFill/>
            </p:spPr>
            <p:txBody>
              <a:bodyPr wrap="square" rtlCol="0">
                <a:spAutoFit/>
              </a:bodyPr>
              <a:lstStyle/>
              <a:p>
                <a:pPr algn="ct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样品</a:t>
                </a:r>
              </a:p>
            </p:txBody>
          </p:sp>
          <p:cxnSp>
            <p:nvCxnSpPr>
              <p:cNvPr id="106" name="直接箭头连接符 51"/>
              <p:cNvCxnSpPr/>
              <p:nvPr/>
            </p:nvCxnSpPr>
            <p:spPr>
              <a:xfrm>
                <a:off x="5409079" y="1654004"/>
                <a:ext cx="197062" cy="104695"/>
              </a:xfrm>
              <a:prstGeom prst="straightConnector1">
                <a:avLst/>
              </a:prstGeom>
              <a:ln w="12700">
                <a:solidFill>
                  <a:srgbClr val="92D050"/>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文本框 52"/>
                  <p:cNvSpPr txBox="1"/>
                  <p:nvPr/>
                </p:nvSpPr>
                <p:spPr>
                  <a:xfrm>
                    <a:off x="5288046" y="1362566"/>
                    <a:ext cx="199767" cy="2802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1" i="1" smtClean="0">
                              <a:solidFill>
                                <a:srgbClr val="92D050"/>
                              </a:solidFill>
                              <a:latin typeface="Cambria Math" panose="02040503050406030204" pitchFamily="18" charset="0"/>
                            </a:rPr>
                            <m:t>𝒒</m:t>
                          </m:r>
                        </m:oMath>
                      </m:oMathPara>
                    </a14:m>
                    <a:endParaRPr lang="zh-CN" altLang="en-US" b="1"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107" name="文本框 52"/>
                  <p:cNvSpPr txBox="1">
                    <a:spLocks noRot="1" noChangeAspect="1" noMove="1" noResize="1" noEditPoints="1" noAdjustHandles="1" noChangeArrowheads="1" noChangeShapeType="1" noTextEdit="1"/>
                  </p:cNvSpPr>
                  <p:nvPr/>
                </p:nvSpPr>
                <p:spPr>
                  <a:xfrm>
                    <a:off x="5288046" y="1362566"/>
                    <a:ext cx="199767" cy="280250"/>
                  </a:xfrm>
                  <a:prstGeom prst="rect">
                    <a:avLst/>
                  </a:prstGeom>
                  <a:blipFill rotWithShape="1">
                    <a:blip r:embed="rId5"/>
                  </a:blipFill>
                </p:spPr>
                <p:txBody>
                  <a:bodyPr/>
                  <a:lstStyle/>
                  <a:p>
                    <a:r>
                      <a:rPr lang="zh-CN" altLang="en-US">
                        <a:noFill/>
                      </a:rPr>
                      <a:t> </a:t>
                    </a:r>
                  </a:p>
                </p:txBody>
              </p:sp>
            </mc:Fallback>
          </mc:AlternateContent>
          <p:grpSp>
            <p:nvGrpSpPr>
              <p:cNvPr id="108" name="组合 53"/>
              <p:cNvGrpSpPr/>
              <p:nvPr/>
            </p:nvGrpSpPr>
            <p:grpSpPr>
              <a:xfrm>
                <a:off x="3487589" y="2461449"/>
                <a:ext cx="608181" cy="608181"/>
                <a:chOff x="2699918" y="3827783"/>
                <a:chExt cx="536629" cy="536629"/>
              </a:xfrm>
              <a:scene3d>
                <a:camera prst="isometricLeftDown"/>
                <a:lightRig rig="threePt" dir="t"/>
              </a:scene3d>
            </p:grpSpPr>
            <p:sp>
              <p:nvSpPr>
                <p:cNvPr id="150" name="椭圆 90"/>
                <p:cNvSpPr/>
                <p:nvPr/>
              </p:nvSpPr>
              <p:spPr>
                <a:xfrm>
                  <a:off x="2699918" y="3827783"/>
                  <a:ext cx="536629" cy="536629"/>
                </a:xfrm>
                <a:prstGeom prst="ellipse">
                  <a:avLst/>
                </a:prstGeom>
                <a:solidFill>
                  <a:schemeClr val="accent4">
                    <a:lumMod val="75000"/>
                  </a:schemeClr>
                </a:solidFill>
                <a:ln>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1" name="椭圆 91"/>
                <p:cNvSpPr/>
                <p:nvPr/>
              </p:nvSpPr>
              <p:spPr>
                <a:xfrm>
                  <a:off x="2766077" y="3906704"/>
                  <a:ext cx="394643" cy="394643"/>
                </a:xfrm>
                <a:prstGeom prst="ellipse">
                  <a:avLst/>
                </a:prstGeom>
                <a:solidFill>
                  <a:schemeClr val="bg1"/>
                </a:solidFill>
                <a:ln>
                  <a:noFill/>
                </a:ln>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09" name="直接箭头连接符 54"/>
              <p:cNvCxnSpPr/>
              <p:nvPr/>
            </p:nvCxnSpPr>
            <p:spPr>
              <a:xfrm flipH="1">
                <a:off x="3739805" y="2680558"/>
                <a:ext cx="121648" cy="159101"/>
              </a:xfrm>
              <a:prstGeom prst="straightConnector1">
                <a:avLst/>
              </a:prstGeom>
              <a:ln w="31750">
                <a:solidFill>
                  <a:srgbClr val="FF0000"/>
                </a:solidFill>
                <a:headEnd type="stealth" w="med" len="med"/>
                <a:tailEnd type="none"/>
              </a:ln>
            </p:spPr>
            <p:style>
              <a:lnRef idx="1">
                <a:schemeClr val="accent1"/>
              </a:lnRef>
              <a:fillRef idx="0">
                <a:schemeClr val="accent1"/>
              </a:fillRef>
              <a:effectRef idx="0">
                <a:schemeClr val="accent1"/>
              </a:effectRef>
              <a:fontRef idx="minor">
                <a:schemeClr val="tx1"/>
              </a:fontRef>
            </p:style>
          </p:cxnSp>
          <p:cxnSp>
            <p:nvCxnSpPr>
              <p:cNvPr id="110" name="直接连接符 55"/>
              <p:cNvCxnSpPr/>
              <p:nvPr/>
            </p:nvCxnSpPr>
            <p:spPr>
              <a:xfrm flipV="1">
                <a:off x="1313807" y="1428076"/>
                <a:ext cx="4869648" cy="2792561"/>
              </a:xfrm>
              <a:prstGeom prst="line">
                <a:avLst/>
              </a:prstGeom>
              <a:ln w="31750">
                <a:solidFill>
                  <a:schemeClr val="bg1">
                    <a:lumMod val="85000"/>
                  </a:schemeClr>
                </a:solidFill>
                <a:prstDash val="lgDash"/>
                <a:tailEnd type="triangle" w="sm" len="sm"/>
              </a:ln>
            </p:spPr>
            <p:style>
              <a:lnRef idx="1">
                <a:schemeClr val="accent1"/>
              </a:lnRef>
              <a:fillRef idx="0">
                <a:schemeClr val="accent1"/>
              </a:fillRef>
              <a:effectRef idx="0">
                <a:schemeClr val="accent1"/>
              </a:effectRef>
              <a:fontRef idx="minor">
                <a:schemeClr val="tx1"/>
              </a:fontRef>
            </p:style>
          </p:cxnSp>
          <p:sp>
            <p:nvSpPr>
              <p:cNvPr id="111" name="箭头: 下 56"/>
              <p:cNvSpPr/>
              <p:nvPr/>
            </p:nvSpPr>
            <p:spPr>
              <a:xfrm rot="14292768">
                <a:off x="4006913" y="2273626"/>
                <a:ext cx="185583" cy="310846"/>
              </a:xfrm>
              <a:prstGeom prst="downArrow">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2" name="组合 57"/>
              <p:cNvGrpSpPr/>
              <p:nvPr/>
            </p:nvGrpSpPr>
            <p:grpSpPr>
              <a:xfrm>
                <a:off x="611560" y="1924190"/>
                <a:ext cx="4146502" cy="1051270"/>
                <a:chOff x="3025260" y="3165772"/>
                <a:chExt cx="4146503" cy="683016"/>
              </a:xfrm>
              <a:scene3d>
                <a:camera prst="isometricRightUp"/>
                <a:lightRig rig="threePt" dir="t"/>
              </a:scene3d>
            </p:grpSpPr>
            <p:pic>
              <p:nvPicPr>
                <p:cNvPr id="143" name="图片 83"/>
                <p:cNvPicPr>
                  <a:picLocks noChangeAspect="1"/>
                </p:cNvPicPr>
                <p:nvPr/>
              </p:nvPicPr>
              <p:blipFill rotWithShape="1">
                <a:blip r:embed="rId8"/>
                <a:srcRect l="5751" t="38602" r="10457" b="33144"/>
                <a:stretch>
                  <a:fillRect/>
                </a:stretch>
              </p:blipFill>
              <p:spPr>
                <a:xfrm>
                  <a:off x="3025260" y="3174010"/>
                  <a:ext cx="4146503" cy="651922"/>
                </a:xfrm>
                <a:prstGeom prst="rect">
                  <a:avLst/>
                </a:prstGeom>
              </p:spPr>
            </p:pic>
            <p:cxnSp>
              <p:nvCxnSpPr>
                <p:cNvPr id="144" name="直接连接符 84"/>
                <p:cNvCxnSpPr/>
                <p:nvPr/>
              </p:nvCxnSpPr>
              <p:spPr>
                <a:xfrm>
                  <a:off x="4097874" y="3174010"/>
                  <a:ext cx="0" cy="669748"/>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45" name="直接连接符 85"/>
                <p:cNvCxnSpPr/>
                <p:nvPr/>
              </p:nvCxnSpPr>
              <p:spPr>
                <a:xfrm>
                  <a:off x="3030155" y="3174010"/>
                  <a:ext cx="0" cy="669748"/>
                </a:xfrm>
                <a:prstGeom prst="line">
                  <a:avLst/>
                </a:prstGeom>
                <a:ln w="158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46" name="直接连接符 86"/>
                <p:cNvCxnSpPr/>
                <p:nvPr/>
              </p:nvCxnSpPr>
              <p:spPr>
                <a:xfrm>
                  <a:off x="4832547" y="3165772"/>
                  <a:ext cx="0" cy="669748"/>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47" name="直接连接符 87"/>
                <p:cNvCxnSpPr/>
                <p:nvPr/>
              </p:nvCxnSpPr>
              <p:spPr>
                <a:xfrm>
                  <a:off x="5455435" y="3172184"/>
                  <a:ext cx="0" cy="669748"/>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48" name="直接连接符 88"/>
                <p:cNvCxnSpPr/>
                <p:nvPr/>
              </p:nvCxnSpPr>
              <p:spPr>
                <a:xfrm>
                  <a:off x="6173061" y="3179040"/>
                  <a:ext cx="0" cy="669748"/>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49" name="直接连接符 89"/>
                <p:cNvCxnSpPr/>
                <p:nvPr/>
              </p:nvCxnSpPr>
              <p:spPr>
                <a:xfrm>
                  <a:off x="4025641" y="3170370"/>
                  <a:ext cx="0" cy="669748"/>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grpSp>
          <p:cxnSp>
            <p:nvCxnSpPr>
              <p:cNvPr id="113" name="直接连接符 58"/>
              <p:cNvCxnSpPr/>
              <p:nvPr/>
            </p:nvCxnSpPr>
            <p:spPr>
              <a:xfrm>
                <a:off x="1228514" y="3719509"/>
                <a:ext cx="1055651" cy="573644"/>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14" name="直接箭头连接符 59"/>
              <p:cNvCxnSpPr/>
              <p:nvPr/>
            </p:nvCxnSpPr>
            <p:spPr>
              <a:xfrm>
                <a:off x="6056637" y="1348267"/>
                <a:ext cx="142716" cy="75822"/>
              </a:xfrm>
              <a:prstGeom prst="straightConnector1">
                <a:avLst/>
              </a:prstGeom>
              <a:ln w="12700">
                <a:solidFill>
                  <a:srgbClr val="92D050"/>
                </a:solidFill>
                <a:headEnd type="triangle" w="sm" len="sm"/>
                <a:tailEnd type="none" w="sm" len="med"/>
              </a:ln>
            </p:spPr>
            <p:style>
              <a:lnRef idx="1">
                <a:schemeClr val="accent1"/>
              </a:lnRef>
              <a:fillRef idx="0">
                <a:schemeClr val="accent1"/>
              </a:fillRef>
              <a:effectRef idx="0">
                <a:schemeClr val="accent1"/>
              </a:effectRef>
              <a:fontRef idx="minor">
                <a:schemeClr val="tx1"/>
              </a:fontRef>
            </p:style>
          </p:cxnSp>
          <p:cxnSp>
            <p:nvCxnSpPr>
              <p:cNvPr id="115" name="直接箭头连接符 60"/>
              <p:cNvCxnSpPr/>
              <p:nvPr/>
            </p:nvCxnSpPr>
            <p:spPr>
              <a:xfrm>
                <a:off x="1605096" y="3890762"/>
                <a:ext cx="0" cy="236242"/>
              </a:xfrm>
              <a:prstGeom prst="straightConnector1">
                <a:avLst/>
              </a:prstGeom>
              <a:ln w="31750">
                <a:solidFill>
                  <a:srgbClr val="FF0000"/>
                </a:solidFill>
                <a:headEnd type="stealth" w="med" len="med"/>
                <a:tailEnd type="none"/>
              </a:ln>
            </p:spPr>
            <p:style>
              <a:lnRef idx="1">
                <a:schemeClr val="accent1"/>
              </a:lnRef>
              <a:fillRef idx="0">
                <a:schemeClr val="accent1"/>
              </a:fillRef>
              <a:effectRef idx="0">
                <a:schemeClr val="accent1"/>
              </a:effectRef>
              <a:fontRef idx="minor">
                <a:schemeClr val="tx1"/>
              </a:fontRef>
            </p:style>
          </p:cxnSp>
          <p:grpSp>
            <p:nvGrpSpPr>
              <p:cNvPr id="116" name="组合 61"/>
              <p:cNvGrpSpPr/>
              <p:nvPr/>
            </p:nvGrpSpPr>
            <p:grpSpPr>
              <a:xfrm>
                <a:off x="4444780" y="3063411"/>
                <a:ext cx="2899176" cy="1984538"/>
                <a:chOff x="5190848" y="4068626"/>
                <a:chExt cx="1485426" cy="1016801"/>
              </a:xfrm>
            </p:grpSpPr>
            <p:cxnSp>
              <p:nvCxnSpPr>
                <p:cNvPr id="124" name="直接连接符 71"/>
                <p:cNvCxnSpPr/>
                <p:nvPr/>
              </p:nvCxnSpPr>
              <p:spPr>
                <a:xfrm>
                  <a:off x="5838453" y="4531602"/>
                  <a:ext cx="545150" cy="304628"/>
                </a:xfrm>
                <a:prstGeom prst="line">
                  <a:avLst/>
                </a:prstGeom>
                <a:ln w="25400">
                  <a:solidFill>
                    <a:schemeClr val="bg1">
                      <a:lumMod val="85000"/>
                    </a:schemeClr>
                  </a:solidFill>
                  <a:prstDash val="dash"/>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5" name="直接连接符 64"/>
                <p:cNvCxnSpPr/>
                <p:nvPr/>
              </p:nvCxnSpPr>
              <p:spPr>
                <a:xfrm flipV="1">
                  <a:off x="6070152" y="4116031"/>
                  <a:ext cx="530493" cy="545927"/>
                </a:xfrm>
                <a:prstGeom prst="line">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6" name="直接箭头连接符 65"/>
                <p:cNvCxnSpPr/>
                <p:nvPr/>
              </p:nvCxnSpPr>
              <p:spPr>
                <a:xfrm>
                  <a:off x="5853632" y="4546291"/>
                  <a:ext cx="221372" cy="113559"/>
                </a:xfrm>
                <a:prstGeom prst="straightConnector1">
                  <a:avLst/>
                </a:prstGeom>
                <a:ln w="25400">
                  <a:solidFill>
                    <a:srgbClr val="92D050"/>
                  </a:solidFill>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127" name="直接连接符 66"/>
                <p:cNvCxnSpPr/>
                <p:nvPr/>
              </p:nvCxnSpPr>
              <p:spPr>
                <a:xfrm>
                  <a:off x="5964318" y="4468020"/>
                  <a:ext cx="0" cy="214040"/>
                </a:xfrm>
                <a:prstGeom prst="line">
                  <a:avLst/>
                </a:prstGeom>
                <a:ln w="25400">
                  <a:solidFill>
                    <a:srgbClr val="0070C0"/>
                  </a:solidFill>
                  <a:prstDash val="sysDot"/>
                  <a:headEnd type="stealth" w="med" len="sm"/>
                  <a:tailEnd type="none" w="sm"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 name="文本框 67"/>
                    <p:cNvSpPr txBox="1"/>
                    <p:nvPr/>
                  </p:nvSpPr>
                  <p:spPr>
                    <a:xfrm>
                      <a:off x="5732212" y="4447922"/>
                      <a:ext cx="118072" cy="150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solidFill>
                                  <a:srgbClr val="92D050"/>
                                </a:solidFill>
                                <a:latin typeface="Cambria Math" panose="02040503050406030204" pitchFamily="18" charset="0"/>
                              </a:rPr>
                              <m:t>𝒒</m:t>
                            </m:r>
                          </m:oMath>
                        </m:oMathPara>
                      </a14:m>
                      <a:endParaRPr lang="zh-CN" altLang="en-US" sz="2000" b="1" dirty="0">
                        <a:solidFill>
                          <a:srgbClr val="92D050"/>
                        </a:solidFill>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28" name="文本框 67"/>
                    <p:cNvSpPr txBox="1">
                      <a:spLocks noRot="1" noChangeAspect="1" noMove="1" noResize="1" noEditPoints="1" noAdjustHandles="1" noChangeArrowheads="1" noChangeShapeType="1" noTextEdit="1"/>
                    </p:cNvSpPr>
                    <p:nvPr/>
                  </p:nvSpPr>
                  <p:spPr>
                    <a:xfrm>
                      <a:off x="5732212" y="4447922"/>
                      <a:ext cx="118072" cy="150330"/>
                    </a:xfrm>
                    <a:prstGeom prst="rect">
                      <a:avLst/>
                    </a:prstGeom>
                    <a:blipFill rotWithShape="1">
                      <a:blip r:embed="rId9"/>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9" name="文本框 68"/>
                    <p:cNvSpPr txBox="1"/>
                    <p:nvPr/>
                  </p:nvSpPr>
                  <p:spPr>
                    <a:xfrm>
                      <a:off x="5761616" y="4350788"/>
                      <a:ext cx="532249" cy="120264"/>
                    </a:xfrm>
                    <a:prstGeom prst="rect">
                      <a:avLst/>
                    </a:prstGeom>
                    <a:noFill/>
                  </p:spPr>
                  <p:txBody>
                    <a:bodyPr wrap="none" lIns="0" tIns="0" rIns="0" bIns="0" rtlCol="0">
                      <a:spAutoFit/>
                    </a:bodyPr>
                    <a:lstStyle/>
                    <a:p>
                      <a14:m>
                        <m:oMath xmlns:m="http://schemas.openxmlformats.org/officeDocument/2006/math">
                          <m:sSub>
                            <m:sSubPr>
                              <m:ctrlPr>
                                <a:rPr lang="en-US" altLang="zh-CN" sz="1600" b="1" i="1" dirty="0">
                                  <a:solidFill>
                                    <a:srgbClr val="0070C0"/>
                                  </a:solidFill>
                                  <a:latin typeface="Cambria Math" panose="02040503050406030204" pitchFamily="18" charset="0"/>
                                  <a:cs typeface="Times" panose="02020603050405020304" pitchFamily="18" charset="0"/>
                                </a:rPr>
                              </m:ctrlPr>
                            </m:sSubPr>
                            <m:e>
                              <m:r>
                                <a:rPr lang="zh-CN" altLang="en-US" sz="1600" b="1" i="1" dirty="0">
                                  <a:solidFill>
                                    <a:srgbClr val="0070C0"/>
                                  </a:solidFill>
                                  <a:latin typeface="Cambria Math" panose="02040503050406030204" pitchFamily="18" charset="0"/>
                                  <a:cs typeface="Times" panose="02020603050405020304" pitchFamily="18" charset="0"/>
                                </a:rPr>
                                <m:t>𝝈</m:t>
                              </m:r>
                            </m:e>
                            <m:sub>
                              <m:r>
                                <a:rPr lang="en-US" altLang="zh-CN" sz="1600" b="1" dirty="0">
                                  <a:solidFill>
                                    <a:srgbClr val="0070C0"/>
                                  </a:solidFill>
                                  <a:latin typeface="Cambria Math" panose="02040503050406030204" pitchFamily="18" charset="0"/>
                                  <a:cs typeface="Times" panose="02020603050405020304" pitchFamily="18" charset="0"/>
                                </a:rPr>
                                <m:t>𝐒𝐅</m:t>
                              </m:r>
                            </m:sub>
                          </m:sSub>
                        </m:oMath>
                      </a14:m>
                      <a:r>
                        <a:rPr lang="en-US" altLang="zh-CN"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 ~ </a:t>
                      </a:r>
                      <a14:m>
                        <m:oMath xmlns:m="http://schemas.openxmlformats.org/officeDocument/2006/math">
                          <m:sSub>
                            <m:sSubPr>
                              <m:ctrlPr>
                                <a:rPr lang="en-US" altLang="zh-CN" sz="1600" b="1" i="1" dirty="0">
                                  <a:solidFill>
                                    <a:srgbClr val="0070C0"/>
                                  </a:solidFill>
                                  <a:latin typeface="Cambria Math" panose="02040503050406030204" pitchFamily="18" charset="0"/>
                                  <a:cs typeface="Times" panose="02020603050405020304" pitchFamily="18" charset="0"/>
                                </a:rPr>
                              </m:ctrlPr>
                            </m:sSubPr>
                            <m:e>
                              <m:r>
                                <a:rPr lang="en-US" altLang="zh-CN" sz="1600" b="1" i="1" dirty="0">
                                  <a:solidFill>
                                    <a:srgbClr val="0070C0"/>
                                  </a:solidFill>
                                  <a:latin typeface="Cambria Math" panose="02040503050406030204" pitchFamily="18" charset="0"/>
                                  <a:cs typeface="Times" panose="02020603050405020304" pitchFamily="18" charset="0"/>
                                </a:rPr>
                                <m:t>𝑴</m:t>
                              </m:r>
                            </m:e>
                            <m:sub>
                              <m:r>
                                <a:rPr lang="zh-CN" altLang="en-US" sz="1600" b="1" i="1" dirty="0">
                                  <a:solidFill>
                                    <a:srgbClr val="0070C0"/>
                                  </a:solidFill>
                                  <a:latin typeface="Cambria Math" panose="02040503050406030204" pitchFamily="18" charset="0"/>
                                  <a:cs typeface="Times" panose="02020603050405020304" pitchFamily="18" charset="0"/>
                                </a:rPr>
                                <m:t>⊥⊥</m:t>
                              </m:r>
                            </m:sub>
                          </m:sSub>
                        </m:oMath>
                      </a14:m>
                      <a:r>
                        <a:rPr lang="en-US" altLang="zh-CN"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29" name="文本框 68"/>
                    <p:cNvSpPr txBox="1">
                      <a:spLocks noRot="1" noChangeAspect="1" noMove="1" noResize="1" noEditPoints="1" noAdjustHandles="1" noChangeArrowheads="1" noChangeShapeType="1" noTextEdit="1"/>
                    </p:cNvSpPr>
                    <p:nvPr/>
                  </p:nvSpPr>
                  <p:spPr>
                    <a:xfrm>
                      <a:off x="5761616" y="4350788"/>
                      <a:ext cx="532249" cy="120264"/>
                    </a:xfrm>
                    <a:prstGeom prst="rect">
                      <a:avLst/>
                    </a:prstGeom>
                    <a:blipFill rotWithShape="1">
                      <a:blip r:embed="rId10"/>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0" name="文本框 69"/>
                    <p:cNvSpPr txBox="1"/>
                    <p:nvPr/>
                  </p:nvSpPr>
                  <p:spPr>
                    <a:xfrm>
                      <a:off x="5190848" y="4611300"/>
                      <a:ext cx="658463" cy="122832"/>
                    </a:xfrm>
                    <a:prstGeom prst="rect">
                      <a:avLst/>
                    </a:prstGeom>
                    <a:noFill/>
                  </p:spPr>
                  <p:txBody>
                    <a:bodyPr wrap="none" lIns="0" tIns="0" rIns="0" bIns="0" rtlCol="0">
                      <a:spAutoFit/>
                    </a:bodyPr>
                    <a:lstStyle/>
                    <a:p>
                      <a14:m>
                        <m:oMath xmlns:m="http://schemas.openxmlformats.org/officeDocument/2006/math">
                          <m:sSub>
                            <m:sSubPr>
                              <m:ctrlPr>
                                <a:rPr lang="en-US" altLang="zh-CN" sz="1600" b="1" i="1" dirty="0">
                                  <a:solidFill>
                                    <a:srgbClr val="FF0000"/>
                                  </a:solidFill>
                                  <a:latin typeface="Cambria Math" panose="02040503050406030204" pitchFamily="18" charset="0"/>
                                  <a:cs typeface="Times" panose="02020603050405020304" pitchFamily="18" charset="0"/>
                                </a:rPr>
                              </m:ctrlPr>
                            </m:sSubPr>
                            <m:e>
                              <m:r>
                                <a:rPr lang="zh-CN" altLang="en-US" sz="1600" b="1" i="1" dirty="0">
                                  <a:solidFill>
                                    <a:srgbClr val="FF0000"/>
                                  </a:solidFill>
                                  <a:latin typeface="Cambria Math" panose="02040503050406030204" pitchFamily="18" charset="0"/>
                                  <a:cs typeface="Times" panose="02020603050405020304" pitchFamily="18" charset="0"/>
                                </a:rPr>
                                <m:t>𝝈</m:t>
                              </m:r>
                            </m:e>
                            <m:sub>
                              <m:r>
                                <a:rPr lang="en-US" altLang="zh-CN" sz="1600" b="1" dirty="0">
                                  <a:solidFill>
                                    <a:srgbClr val="FF0000"/>
                                  </a:solidFill>
                                  <a:latin typeface="Cambria Math" panose="02040503050406030204" pitchFamily="18" charset="0"/>
                                  <a:cs typeface="Times" panose="02020603050405020304" pitchFamily="18" charset="0"/>
                                </a:rPr>
                                <m:t>𝐍𝐨𝐧𝐒𝐅</m:t>
                              </m:r>
                            </m:sub>
                          </m:sSub>
                        </m:oMath>
                      </a14:m>
                      <a:r>
                        <a:rPr lang="en-US" altLang="zh-CN" sz="160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14:m>
                        <m:oMath xmlns:m="http://schemas.openxmlformats.org/officeDocument/2006/math">
                          <m:sSub>
                            <m:sSubPr>
                              <m:ctrlPr>
                                <a:rPr lang="en-US" altLang="zh-CN" sz="1600" b="1" i="1" dirty="0">
                                  <a:solidFill>
                                    <a:srgbClr val="FF0000"/>
                                  </a:solidFill>
                                  <a:latin typeface="Cambria Math" panose="02040503050406030204" pitchFamily="18" charset="0"/>
                                  <a:cs typeface="Times" panose="02020603050405020304" pitchFamily="18" charset="0"/>
                                </a:rPr>
                              </m:ctrlPr>
                            </m:sSubPr>
                            <m:e>
                              <m:r>
                                <a:rPr lang="en-US" altLang="zh-CN" sz="1600" b="1" i="1" dirty="0">
                                  <a:solidFill>
                                    <a:srgbClr val="FF0000"/>
                                  </a:solidFill>
                                  <a:latin typeface="Cambria Math" panose="02040503050406030204" pitchFamily="18" charset="0"/>
                                  <a:cs typeface="Times" panose="02020603050405020304" pitchFamily="18" charset="0"/>
                                </a:rPr>
                                <m:t>𝑴</m:t>
                              </m:r>
                            </m:e>
                            <m:sub>
                              <m:r>
                                <a:rPr lang="zh-CN" altLang="en-US" sz="1600" b="1" i="1" dirty="0">
                                  <a:solidFill>
                                    <a:srgbClr val="FF0000"/>
                                  </a:solidFill>
                                  <a:latin typeface="Cambria Math" panose="02040503050406030204" pitchFamily="18" charset="0"/>
                                  <a:cs typeface="Times" panose="02020603050405020304" pitchFamily="18" charset="0"/>
                                </a:rPr>
                                <m:t>⊥∥</m:t>
                              </m:r>
                            </m:sub>
                          </m:sSub>
                        </m:oMath>
                      </a14:m>
                      <a:r>
                        <a:rPr lang="en-US" altLang="zh-CN" sz="160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1600"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30" name="文本框 69"/>
                    <p:cNvSpPr txBox="1">
                      <a:spLocks noRot="1" noChangeAspect="1" noMove="1" noResize="1" noEditPoints="1" noAdjustHandles="1" noChangeArrowheads="1" noChangeShapeType="1" noTextEdit="1"/>
                    </p:cNvSpPr>
                    <p:nvPr/>
                  </p:nvSpPr>
                  <p:spPr>
                    <a:xfrm>
                      <a:off x="5190848" y="4611300"/>
                      <a:ext cx="658463" cy="122832"/>
                    </a:xfrm>
                    <a:prstGeom prst="rect">
                      <a:avLst/>
                    </a:prstGeom>
                    <a:blipFill rotWithShape="1">
                      <a:blip r:embed="rId11"/>
                    </a:blipFill>
                  </p:spPr>
                  <p:txBody>
                    <a:bodyPr/>
                    <a:lstStyle/>
                    <a:p>
                      <a:r>
                        <a:rPr lang="zh-CN" altLang="en-US">
                          <a:noFill/>
                        </a:rPr>
                        <a:t> </a:t>
                      </a:r>
                    </a:p>
                  </p:txBody>
                </p:sp>
              </mc:Fallback>
            </mc:AlternateContent>
            <p:cxnSp>
              <p:nvCxnSpPr>
                <p:cNvPr id="131" name="直接连接符 70"/>
                <p:cNvCxnSpPr/>
                <p:nvPr/>
              </p:nvCxnSpPr>
              <p:spPr>
                <a:xfrm flipV="1">
                  <a:off x="5807318" y="4393478"/>
                  <a:ext cx="736595" cy="422411"/>
                </a:xfrm>
                <a:prstGeom prst="line">
                  <a:avLst/>
                </a:prstGeom>
                <a:ln w="25400">
                  <a:solidFill>
                    <a:schemeClr val="bg1">
                      <a:lumMod val="85000"/>
                    </a:schemeClr>
                  </a:solidFill>
                  <a:prstDash val="lgDash"/>
                  <a:tailEnd type="triangle" w="sm" len="sm"/>
                </a:ln>
              </p:spPr>
              <p:style>
                <a:lnRef idx="1">
                  <a:schemeClr val="accent1"/>
                </a:lnRef>
                <a:fillRef idx="0">
                  <a:schemeClr val="accent1"/>
                </a:fillRef>
                <a:effectRef idx="0">
                  <a:schemeClr val="accent1"/>
                </a:effectRef>
                <a:fontRef idx="minor">
                  <a:schemeClr val="tx1"/>
                </a:fontRef>
              </p:style>
            </p:cxnSp>
            <p:cxnSp>
              <p:nvCxnSpPr>
                <p:cNvPr id="132" name="直接连接符 72"/>
                <p:cNvCxnSpPr/>
                <p:nvPr/>
              </p:nvCxnSpPr>
              <p:spPr>
                <a:xfrm>
                  <a:off x="6076187" y="4198814"/>
                  <a:ext cx="3338" cy="615612"/>
                </a:xfrm>
                <a:prstGeom prst="line">
                  <a:avLst/>
                </a:prstGeom>
                <a:ln w="28575">
                  <a:solidFill>
                    <a:schemeClr val="bg1">
                      <a:lumMod val="85000"/>
                    </a:schemeClr>
                  </a:solidFill>
                  <a:prstDash val="dash"/>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3" name="直接连接符 73"/>
                <p:cNvCxnSpPr/>
                <p:nvPr/>
              </p:nvCxnSpPr>
              <p:spPr>
                <a:xfrm flipV="1">
                  <a:off x="5328365" y="4655894"/>
                  <a:ext cx="749020" cy="429533"/>
                </a:xfrm>
                <a:prstGeom prst="line">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4" name="文本框 74"/>
                    <p:cNvSpPr txBox="1"/>
                    <p:nvPr/>
                  </p:nvSpPr>
                  <p:spPr>
                    <a:xfrm>
                      <a:off x="5394977" y="4760592"/>
                      <a:ext cx="155235" cy="150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𝒌</m:t>
                                </m:r>
                              </m:e>
                              <m:sub>
                                <m:r>
                                  <a:rPr lang="en-US" altLang="zh-CN" sz="2000" b="1">
                                    <a:latin typeface="Cambria Math" panose="02040503050406030204" pitchFamily="18" charset="0"/>
                                  </a:rPr>
                                  <m:t>𝐢</m:t>
                                </m:r>
                              </m:sub>
                            </m:sSub>
                          </m:oMath>
                        </m:oMathPara>
                      </a14:m>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34" name="文本框 74"/>
                    <p:cNvSpPr txBox="1">
                      <a:spLocks noRot="1" noChangeAspect="1" noMove="1" noResize="1" noEditPoints="1" noAdjustHandles="1" noChangeArrowheads="1" noChangeShapeType="1" noTextEdit="1"/>
                    </p:cNvSpPr>
                    <p:nvPr/>
                  </p:nvSpPr>
                  <p:spPr>
                    <a:xfrm>
                      <a:off x="5394977" y="4760592"/>
                      <a:ext cx="155235" cy="150330"/>
                    </a:xfrm>
                    <a:prstGeom prst="rect">
                      <a:avLst/>
                    </a:prstGeom>
                    <a:blipFill rotWithShape="1">
                      <a:blip r:embed="rId12"/>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5" name="文本框 75"/>
                    <p:cNvSpPr txBox="1"/>
                    <p:nvPr/>
                  </p:nvSpPr>
                  <p:spPr>
                    <a:xfrm>
                      <a:off x="6383601" y="4068626"/>
                      <a:ext cx="133839" cy="1503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𝒌</m:t>
                                </m:r>
                              </m:e>
                              <m:sub>
                                <m:r>
                                  <a:rPr lang="en-US" altLang="zh-CN" sz="2000" b="1">
                                    <a:latin typeface="Cambria Math" panose="02040503050406030204" pitchFamily="18" charset="0"/>
                                  </a:rPr>
                                  <m:t>𝐟</m:t>
                                </m:r>
                              </m:sub>
                            </m:sSub>
                          </m:oMath>
                        </m:oMathPara>
                      </a14:m>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35" name="文本框 75"/>
                    <p:cNvSpPr txBox="1">
                      <a:spLocks noRot="1" noChangeAspect="1" noMove="1" noResize="1" noEditPoints="1" noAdjustHandles="1" noChangeArrowheads="1" noChangeShapeType="1" noTextEdit="1"/>
                    </p:cNvSpPr>
                    <p:nvPr/>
                  </p:nvSpPr>
                  <p:spPr>
                    <a:xfrm>
                      <a:off x="6383601" y="4068626"/>
                      <a:ext cx="133839" cy="150330"/>
                    </a:xfrm>
                    <a:prstGeom prst="rect">
                      <a:avLst/>
                    </a:prstGeom>
                    <a:blipFill rotWithShape="1">
                      <a:blip r:embed="rId13"/>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6" name="文本框 76"/>
                    <p:cNvSpPr txBox="1"/>
                    <p:nvPr/>
                  </p:nvSpPr>
                  <p:spPr>
                    <a:xfrm>
                      <a:off x="6285398" y="4805937"/>
                      <a:ext cx="114000" cy="150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𝒙</m:t>
                            </m:r>
                          </m:oMath>
                        </m:oMathPara>
                      </a14:m>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36" name="文本框 76"/>
                    <p:cNvSpPr txBox="1">
                      <a:spLocks noRot="1" noChangeAspect="1" noMove="1" noResize="1" noEditPoints="1" noAdjustHandles="1" noChangeArrowheads="1" noChangeShapeType="1" noTextEdit="1"/>
                    </p:cNvSpPr>
                    <p:nvPr/>
                  </p:nvSpPr>
                  <p:spPr>
                    <a:xfrm>
                      <a:off x="6285398" y="4805937"/>
                      <a:ext cx="114000" cy="150330"/>
                    </a:xfrm>
                    <a:prstGeom prst="rect">
                      <a:avLst/>
                    </a:prstGeom>
                    <a:blipFill rotWithShape="1">
                      <a:blip r:embed="rId14"/>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7" name="文本框 77"/>
                    <p:cNvSpPr txBox="1"/>
                    <p:nvPr/>
                  </p:nvSpPr>
                  <p:spPr>
                    <a:xfrm>
                      <a:off x="6110462" y="4179848"/>
                      <a:ext cx="117257" cy="150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𝒚</m:t>
                            </m:r>
                          </m:oMath>
                        </m:oMathPara>
                      </a14:m>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37" name="文本框 77"/>
                    <p:cNvSpPr txBox="1">
                      <a:spLocks noRot="1" noChangeAspect="1" noMove="1" noResize="1" noEditPoints="1" noAdjustHandles="1" noChangeArrowheads="1" noChangeShapeType="1" noTextEdit="1"/>
                    </p:cNvSpPr>
                    <p:nvPr/>
                  </p:nvSpPr>
                  <p:spPr>
                    <a:xfrm>
                      <a:off x="6110462" y="4179848"/>
                      <a:ext cx="117257" cy="150330"/>
                    </a:xfrm>
                    <a:prstGeom prst="rect">
                      <a:avLst/>
                    </a:prstGeom>
                    <a:blipFill rotWithShape="1">
                      <a:blip r:embed="rId15"/>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8" name="文本框 78"/>
                    <p:cNvSpPr txBox="1"/>
                    <p:nvPr/>
                  </p:nvSpPr>
                  <p:spPr>
                    <a:xfrm>
                      <a:off x="6471888" y="4397330"/>
                      <a:ext cx="204386" cy="150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m:t>
                            </m:r>
                            <m:r>
                              <a:rPr lang="en-US" altLang="zh-CN" sz="2000" b="1" i="1">
                                <a:latin typeface="Cambria Math" panose="02040503050406030204" pitchFamily="18" charset="0"/>
                              </a:rPr>
                              <m:t>𝒛</m:t>
                            </m:r>
                          </m:oMath>
                        </m:oMathPara>
                      </a14:m>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38" name="文本框 78"/>
                    <p:cNvSpPr txBox="1">
                      <a:spLocks noRot="1" noChangeAspect="1" noMove="1" noResize="1" noEditPoints="1" noAdjustHandles="1" noChangeArrowheads="1" noChangeShapeType="1" noTextEdit="1"/>
                    </p:cNvSpPr>
                    <p:nvPr/>
                  </p:nvSpPr>
                  <p:spPr>
                    <a:xfrm>
                      <a:off x="6471888" y="4397330"/>
                      <a:ext cx="204386" cy="150330"/>
                    </a:xfrm>
                    <a:prstGeom prst="rect">
                      <a:avLst/>
                    </a:prstGeom>
                    <a:blipFill rotWithShape="1">
                      <a:blip r:embed="rId16"/>
                    </a:blipFill>
                  </p:spPr>
                  <p:txBody>
                    <a:bodyPr/>
                    <a:lstStyle/>
                    <a:p>
                      <a:r>
                        <a:rPr lang="zh-CN" altLang="en-US">
                          <a:noFill/>
                        </a:rPr>
                        <a:t> </a:t>
                      </a:r>
                    </a:p>
                  </p:txBody>
                </p:sp>
              </mc:Fallback>
            </mc:AlternateContent>
            <p:cxnSp>
              <p:nvCxnSpPr>
                <p:cNvPr id="139" name="直接箭头连接符 79"/>
                <p:cNvCxnSpPr/>
                <p:nvPr/>
              </p:nvCxnSpPr>
              <p:spPr>
                <a:xfrm flipH="1">
                  <a:off x="5753734" y="4768490"/>
                  <a:ext cx="123675" cy="71045"/>
                </a:xfrm>
                <a:prstGeom prst="straightConnector1">
                  <a:avLst/>
                </a:prstGeom>
                <a:ln w="25400">
                  <a:solidFill>
                    <a:srgbClr val="FF0000"/>
                  </a:solidFill>
                  <a:headEnd type="stealth" w="med" len="med"/>
                  <a:tailEnd type="none"/>
                </a:ln>
              </p:spPr>
              <p:style>
                <a:lnRef idx="1">
                  <a:schemeClr val="accent1"/>
                </a:lnRef>
                <a:fillRef idx="0">
                  <a:schemeClr val="accent1"/>
                </a:fillRef>
                <a:effectRef idx="0">
                  <a:schemeClr val="accent1"/>
                </a:effectRef>
                <a:fontRef idx="minor">
                  <a:schemeClr val="tx1"/>
                </a:fontRef>
              </p:style>
            </p:cxnSp>
            <p:cxnSp>
              <p:nvCxnSpPr>
                <p:cNvPr id="140" name="直接箭头连接符 80"/>
                <p:cNvCxnSpPr/>
                <p:nvPr/>
              </p:nvCxnSpPr>
              <p:spPr>
                <a:xfrm rot="3512216">
                  <a:off x="6328139" y="4318157"/>
                  <a:ext cx="0" cy="153487"/>
                </a:xfrm>
                <a:prstGeom prst="straightConnector1">
                  <a:avLst/>
                </a:prstGeom>
                <a:ln w="12700">
                  <a:solidFill>
                    <a:schemeClr val="accent5">
                      <a:lumMod val="75000"/>
                    </a:schemeClr>
                  </a:solidFill>
                  <a:headEnd type="none" w="med" len="med"/>
                  <a:tailEnd type="stealth"/>
                </a:ln>
              </p:spPr>
              <p:style>
                <a:lnRef idx="1">
                  <a:schemeClr val="accent1"/>
                </a:lnRef>
                <a:fillRef idx="0">
                  <a:schemeClr val="accent1"/>
                </a:fillRef>
                <a:effectRef idx="0">
                  <a:schemeClr val="accent1"/>
                </a:effectRef>
                <a:fontRef idx="minor">
                  <a:schemeClr val="tx1"/>
                </a:fontRef>
              </p:style>
            </p:cxnSp>
            <p:cxnSp>
              <p:nvCxnSpPr>
                <p:cNvPr id="141" name="直接箭头连接符 81"/>
                <p:cNvCxnSpPr/>
                <p:nvPr/>
              </p:nvCxnSpPr>
              <p:spPr>
                <a:xfrm rot="3512216" flipH="1">
                  <a:off x="6383251" y="4305935"/>
                  <a:ext cx="1314" cy="111596"/>
                </a:xfrm>
                <a:prstGeom prst="straightConnector1">
                  <a:avLst/>
                </a:prstGeom>
                <a:ln w="25400">
                  <a:solidFill>
                    <a:srgbClr val="FF0000"/>
                  </a:solidFill>
                  <a:headEnd type="stealth" w="med" len="med"/>
                  <a:tailEnd type="none"/>
                </a:ln>
              </p:spPr>
              <p:style>
                <a:lnRef idx="1">
                  <a:schemeClr val="accent1"/>
                </a:lnRef>
                <a:fillRef idx="0">
                  <a:schemeClr val="accent1"/>
                </a:fillRef>
                <a:effectRef idx="0">
                  <a:schemeClr val="accent1"/>
                </a:effectRef>
                <a:fontRef idx="minor">
                  <a:schemeClr val="tx1"/>
                </a:fontRef>
              </p:style>
            </p:cxnSp>
            <p:cxnSp>
              <p:nvCxnSpPr>
                <p:cNvPr id="142" name="直接连接符 82"/>
                <p:cNvCxnSpPr/>
                <p:nvPr/>
              </p:nvCxnSpPr>
              <p:spPr>
                <a:xfrm flipH="1">
                  <a:off x="5876557" y="4544136"/>
                  <a:ext cx="184119" cy="108677"/>
                </a:xfrm>
                <a:prstGeom prst="line">
                  <a:avLst/>
                </a:prstGeom>
                <a:ln w="25400">
                  <a:solidFill>
                    <a:srgbClr val="FF0000"/>
                  </a:solidFill>
                  <a:prstDash val="sysDot"/>
                  <a:headEnd type="stealth" w="med" len="sm"/>
                  <a:tailEnd type="none" w="sm" len="lg"/>
                </a:ln>
              </p:spPr>
              <p:style>
                <a:lnRef idx="1">
                  <a:schemeClr val="accent1"/>
                </a:lnRef>
                <a:fillRef idx="0">
                  <a:schemeClr val="accent1"/>
                </a:fillRef>
                <a:effectRef idx="0">
                  <a:schemeClr val="accent1"/>
                </a:effectRef>
                <a:fontRef idx="minor">
                  <a:schemeClr val="tx1"/>
                </a:fontRef>
              </p:style>
            </p:cxnSp>
          </p:grpSp>
          <p:cxnSp>
            <p:nvCxnSpPr>
              <p:cNvPr id="117" name="直接连接符 63"/>
              <p:cNvCxnSpPr/>
              <p:nvPr/>
            </p:nvCxnSpPr>
            <p:spPr>
              <a:xfrm flipV="1">
                <a:off x="2216270" y="1557541"/>
                <a:ext cx="4869648" cy="2792561"/>
              </a:xfrm>
              <a:prstGeom prst="line">
                <a:avLst/>
              </a:prstGeom>
              <a:ln w="25400">
                <a:solidFill>
                  <a:schemeClr val="bg1">
                    <a:lumMod val="85000"/>
                  </a:schemeClr>
                </a:solidFill>
                <a:prstDash val="lgDash"/>
                <a:tailEnd type="triangle" w="sm" len="sm"/>
              </a:ln>
            </p:spPr>
            <p:style>
              <a:lnRef idx="1">
                <a:schemeClr val="accent1"/>
              </a:lnRef>
              <a:fillRef idx="0">
                <a:schemeClr val="accent1"/>
              </a:fillRef>
              <a:effectRef idx="0">
                <a:schemeClr val="accent1"/>
              </a:effectRef>
              <a:fontRef idx="minor">
                <a:schemeClr val="tx1"/>
              </a:fontRef>
            </p:style>
          </p:cxnSp>
          <p:sp>
            <p:nvSpPr>
              <p:cNvPr id="118" name="文本框 5"/>
              <p:cNvSpPr txBox="1"/>
              <p:nvPr/>
            </p:nvSpPr>
            <p:spPr>
              <a:xfrm>
                <a:off x="6541087" y="3626325"/>
                <a:ext cx="334067" cy="352088"/>
              </a:xfrm>
              <a:prstGeom prst="rect">
                <a:avLst/>
              </a:prstGeom>
              <a:noFill/>
            </p:spPr>
            <p:txBody>
              <a:bodyPr wrap="none" rtlCol="0">
                <a:spAutoFit/>
              </a:bodyPr>
              <a:lstStyle/>
              <a:p>
                <a:r>
                  <a:rPr lang="el-GR" altLang="zh-CN" b="1" i="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θ</a:t>
                </a:r>
                <a:endParaRPr lang="zh-CN" altLang="en-US" b="1" i="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9" name="弧形 6"/>
              <p:cNvSpPr/>
              <p:nvPr/>
            </p:nvSpPr>
            <p:spPr>
              <a:xfrm>
                <a:off x="6401820" y="3903528"/>
                <a:ext cx="166246" cy="166246"/>
              </a:xfrm>
              <a:prstGeom prst="arc">
                <a:avLst/>
              </a:prstGeom>
              <a:noFill/>
              <a:ln w="952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0" name="文本框 41"/>
              <p:cNvSpPr txBox="1"/>
              <p:nvPr/>
            </p:nvSpPr>
            <p:spPr>
              <a:xfrm rot="1682434">
                <a:off x="3081576" y="3634735"/>
                <a:ext cx="1302187" cy="529360"/>
              </a:xfrm>
              <a:prstGeom prst="rect">
                <a:avLst/>
              </a:prstGeom>
              <a:noFill/>
            </p:spPr>
            <p:txBody>
              <a:bodyPr wrap="square" rtlCol="0">
                <a:spAutoFit/>
              </a:bodyPr>
              <a:lstStyle/>
              <a:p>
                <a:pPr algn="ct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射频中子自旋翻转器</a:t>
                </a:r>
              </a:p>
            </p:txBody>
          </p:sp>
          <p:sp>
            <p:nvSpPr>
              <p:cNvPr id="121" name="文本框 42"/>
              <p:cNvSpPr txBox="1"/>
              <p:nvPr/>
            </p:nvSpPr>
            <p:spPr>
              <a:xfrm rot="1735407">
                <a:off x="3566277" y="3486737"/>
                <a:ext cx="1472845" cy="311389"/>
              </a:xfrm>
              <a:prstGeom prst="rect">
                <a:avLst/>
              </a:prstGeom>
              <a:noFill/>
            </p:spPr>
            <p:txBody>
              <a:bodyPr wrap="square" rtlCol="0">
                <a:spAutoFit/>
              </a:bodyPr>
              <a:lstStyle/>
              <a:p>
                <a:pPr algn="ct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永磁铁导向场</a:t>
                </a:r>
              </a:p>
            </p:txBody>
          </p:sp>
          <p:sp>
            <p:nvSpPr>
              <p:cNvPr id="122" name="文本框 50"/>
              <p:cNvSpPr txBox="1"/>
              <p:nvPr/>
            </p:nvSpPr>
            <p:spPr>
              <a:xfrm rot="1723613">
                <a:off x="4596365" y="2818432"/>
                <a:ext cx="1431971" cy="529360"/>
              </a:xfrm>
              <a:prstGeom prst="rect">
                <a:avLst/>
              </a:prstGeom>
              <a:noFill/>
            </p:spPr>
            <p:txBody>
              <a:bodyPr wrap="square" rtlCol="0">
                <a:spAutoFit/>
              </a:bodyPr>
              <a:lstStyle/>
              <a:p>
                <a:pPr algn="ct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氦三中子自旋过滤装置</a:t>
                </a:r>
              </a:p>
            </p:txBody>
          </p:sp>
          <p:cxnSp>
            <p:nvCxnSpPr>
              <p:cNvPr id="123" name="直接箭头连接符 62"/>
              <p:cNvCxnSpPr/>
              <p:nvPr/>
            </p:nvCxnSpPr>
            <p:spPr>
              <a:xfrm>
                <a:off x="3638713" y="2733022"/>
                <a:ext cx="0" cy="255405"/>
              </a:xfrm>
              <a:prstGeom prst="straightConnector1">
                <a:avLst/>
              </a:prstGeom>
              <a:ln w="31750">
                <a:solidFill>
                  <a:srgbClr val="FF0000"/>
                </a:solidFill>
                <a:headEnd type="stealth" w="med" len="med"/>
                <a:tailEnd type="none"/>
              </a:ln>
            </p:spPr>
            <p:style>
              <a:lnRef idx="1">
                <a:schemeClr val="accent1"/>
              </a:lnRef>
              <a:fillRef idx="0">
                <a:schemeClr val="accent1"/>
              </a:fillRef>
              <a:effectRef idx="0">
                <a:schemeClr val="accent1"/>
              </a:effectRef>
              <a:fontRef idx="minor">
                <a:schemeClr val="tx1"/>
              </a:fontRef>
            </p:style>
          </p:cxnSp>
        </p:grpSp>
        <p:grpSp>
          <p:nvGrpSpPr>
            <p:cNvPr id="180" name="组合 143"/>
            <p:cNvGrpSpPr>
              <a:grpSpLocks noChangeAspect="1"/>
            </p:cNvGrpSpPr>
            <p:nvPr/>
          </p:nvGrpSpPr>
          <p:grpSpPr>
            <a:xfrm>
              <a:off x="7508431" y="1436532"/>
              <a:ext cx="4539488" cy="2454957"/>
              <a:chOff x="3536748" y="866414"/>
              <a:chExt cx="3365392" cy="1883190"/>
            </a:xfrm>
            <a:noFill/>
            <a:effectLst/>
          </p:grpSpPr>
          <p:grpSp>
            <p:nvGrpSpPr>
              <p:cNvPr id="181" name="组合 170"/>
              <p:cNvGrpSpPr/>
              <p:nvPr/>
            </p:nvGrpSpPr>
            <p:grpSpPr>
              <a:xfrm>
                <a:off x="3536748" y="866414"/>
                <a:ext cx="3365392" cy="1883190"/>
                <a:chOff x="3187516" y="1127671"/>
                <a:chExt cx="3365392" cy="1883190"/>
              </a:xfrm>
              <a:grpFill/>
            </p:grpSpPr>
            <p:grpSp>
              <p:nvGrpSpPr>
                <p:cNvPr id="183" name="组合 172"/>
                <p:cNvGrpSpPr/>
                <p:nvPr/>
              </p:nvGrpSpPr>
              <p:grpSpPr>
                <a:xfrm>
                  <a:off x="3187516" y="1127671"/>
                  <a:ext cx="3365392" cy="1883190"/>
                  <a:chOff x="4316839" y="1561425"/>
                  <a:chExt cx="3365392" cy="1883190"/>
                </a:xfrm>
                <a:grpFill/>
              </p:grpSpPr>
              <p:pic>
                <p:nvPicPr>
                  <p:cNvPr id="186" name="图片 177"/>
                  <p:cNvPicPr>
                    <a:picLocks noChangeAspect="1"/>
                  </p:cNvPicPr>
                  <p:nvPr/>
                </p:nvPicPr>
                <p:blipFill rotWithShape="1">
                  <a:blip r:embed="rId17"/>
                  <a:srcRect l="14354" t="26445" r="14160" b="18578"/>
                  <a:stretch>
                    <a:fillRect/>
                  </a:stretch>
                </p:blipFill>
                <p:spPr>
                  <a:xfrm>
                    <a:off x="4316839" y="1561425"/>
                    <a:ext cx="3264878" cy="1883190"/>
                  </a:xfrm>
                  <a:prstGeom prst="rect">
                    <a:avLst/>
                  </a:prstGeom>
                  <a:grpFill/>
                </p:spPr>
              </p:pic>
              <p:sp>
                <p:nvSpPr>
                  <p:cNvPr id="187" name="文本框 178"/>
                  <p:cNvSpPr txBox="1"/>
                  <p:nvPr/>
                </p:nvSpPr>
                <p:spPr>
                  <a:xfrm>
                    <a:off x="4759033" y="2803080"/>
                    <a:ext cx="741957" cy="319323"/>
                  </a:xfrm>
                  <a:prstGeom prst="rect">
                    <a:avLst/>
                  </a:prstGeom>
                  <a:grpFill/>
                </p:spPr>
                <p:txBody>
                  <a:bodyPr wrap="none" rtlCol="0">
                    <a:spAutoFit/>
                  </a:bodyPr>
                  <a:lstStyle/>
                  <a:p>
                    <a:pPr algn="ctr"/>
                    <a:r>
                      <a:rPr lang="zh-CN" altLang="en-US" sz="1100" b="1" dirty="0">
                        <a:solidFill>
                          <a:schemeClr val="bg1"/>
                        </a:solidFill>
                        <a:effectLst>
                          <a:glow rad="139700">
                            <a:schemeClr val="bg2">
                              <a:lumMod val="50000"/>
                              <a:alpha val="40000"/>
                            </a:schemeClr>
                          </a:glow>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翻转器</a:t>
                    </a:r>
                  </a:p>
                </p:txBody>
              </p:sp>
              <p:sp>
                <p:nvSpPr>
                  <p:cNvPr id="188" name="文本框 179"/>
                  <p:cNvSpPr txBox="1"/>
                  <p:nvPr/>
                </p:nvSpPr>
                <p:spPr>
                  <a:xfrm>
                    <a:off x="5338999" y="2805404"/>
                    <a:ext cx="807082" cy="319323"/>
                  </a:xfrm>
                  <a:prstGeom prst="rect">
                    <a:avLst/>
                  </a:prstGeom>
                  <a:grpFill/>
                </p:spPr>
                <p:txBody>
                  <a:bodyPr wrap="square" rtlCol="0">
                    <a:spAutoFit/>
                  </a:bodyPr>
                  <a:lstStyle>
                    <a:defPPr>
                      <a:defRPr lang="zh-CN"/>
                    </a:defPPr>
                    <a:lvl1pPr algn="ctr">
                      <a:defRPr sz="1100" b="1">
                        <a:solidFill>
                          <a:schemeClr val="bg1"/>
                        </a:solidFill>
                        <a:effectLst>
                          <a:glow rad="139700">
                            <a:schemeClr val="bg2">
                              <a:lumMod val="50000"/>
                              <a:alpha val="40000"/>
                            </a:schemeClr>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panose="02020603050405020304" pitchFamily="18" charset="0"/>
                      </a:defRPr>
                    </a:lvl1pPr>
                  </a:lstStyle>
                  <a:p>
                    <a:r>
                      <a:rPr lang="zh-CN" altLang="en-US" dirty="0">
                        <a:latin typeface="Times New Roman" panose="02020603050405020304" pitchFamily="18" charset="0"/>
                        <a:cs typeface="Times New Roman" panose="02020603050405020304" pitchFamily="18" charset="0"/>
                      </a:rPr>
                      <a:t>永磁铁</a:t>
                    </a:r>
                  </a:p>
                </p:txBody>
              </p:sp>
              <p:sp>
                <p:nvSpPr>
                  <p:cNvPr id="189" name="文本框 180"/>
                  <p:cNvSpPr txBox="1"/>
                  <p:nvPr/>
                </p:nvSpPr>
                <p:spPr>
                  <a:xfrm rot="11181">
                    <a:off x="5851639" y="2787405"/>
                    <a:ext cx="807337" cy="319323"/>
                  </a:xfrm>
                  <a:prstGeom prst="rect">
                    <a:avLst/>
                  </a:prstGeom>
                  <a:grpFill/>
                </p:spPr>
                <p:txBody>
                  <a:bodyPr wrap="square" rtlCol="0">
                    <a:spAutoFit/>
                  </a:bodyPr>
                  <a:lstStyle/>
                  <a:p>
                    <a:pPr algn="ctr"/>
                    <a:r>
                      <a:rPr lang="zh-CN" altLang="en-US" sz="1100" b="1" dirty="0">
                        <a:solidFill>
                          <a:schemeClr val="bg1"/>
                        </a:solidFill>
                        <a:effectLst>
                          <a:glow rad="139700">
                            <a:schemeClr val="bg2">
                              <a:lumMod val="50000"/>
                              <a:alpha val="40000"/>
                            </a:schemeClr>
                          </a:glow>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电磁铁</a:t>
                    </a:r>
                  </a:p>
                </p:txBody>
              </p:sp>
              <p:sp>
                <p:nvSpPr>
                  <p:cNvPr id="190" name="文本框 181"/>
                  <p:cNvSpPr txBox="1"/>
                  <p:nvPr/>
                </p:nvSpPr>
                <p:spPr>
                  <a:xfrm rot="11181">
                    <a:off x="6384956" y="2013342"/>
                    <a:ext cx="1297275" cy="525943"/>
                  </a:xfrm>
                  <a:prstGeom prst="rect">
                    <a:avLst/>
                  </a:prstGeom>
                  <a:grpFill/>
                </p:spPr>
                <p:txBody>
                  <a:bodyPr wrap="square" rtlCol="0">
                    <a:spAutoFit/>
                  </a:bodyPr>
                  <a:lstStyle/>
                  <a:p>
                    <a:pPr algn="ctr"/>
                    <a:r>
                      <a:rPr lang="zh-CN" altLang="en-US" sz="1100" b="1" dirty="0">
                        <a:solidFill>
                          <a:schemeClr val="bg1"/>
                        </a:solidFill>
                        <a:effectLst>
                          <a:glow rad="139700">
                            <a:schemeClr val="bg2">
                              <a:lumMod val="50000"/>
                              <a:alpha val="40000"/>
                            </a:schemeClr>
                          </a:glow>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在线氦三中子自旋过滤器</a:t>
                    </a:r>
                  </a:p>
                </p:txBody>
              </p:sp>
              <p:cxnSp>
                <p:nvCxnSpPr>
                  <p:cNvPr id="191" name="直接箭头连接符 182"/>
                  <p:cNvCxnSpPr/>
                  <p:nvPr/>
                </p:nvCxnSpPr>
                <p:spPr>
                  <a:xfrm flipV="1">
                    <a:off x="5136319" y="2374234"/>
                    <a:ext cx="0" cy="481698"/>
                  </a:xfrm>
                  <a:prstGeom prst="straightConnector1">
                    <a:avLst/>
                  </a:prstGeom>
                  <a:grpFill/>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2" name="直接箭头连接符 183"/>
                  <p:cNvCxnSpPr/>
                  <p:nvPr/>
                </p:nvCxnSpPr>
                <p:spPr>
                  <a:xfrm flipV="1">
                    <a:off x="5776956" y="2327074"/>
                    <a:ext cx="0" cy="528860"/>
                  </a:xfrm>
                  <a:prstGeom prst="straightConnector1">
                    <a:avLst/>
                  </a:prstGeom>
                  <a:grpFill/>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3" name="直接箭头连接符 184"/>
                  <p:cNvCxnSpPr/>
                  <p:nvPr/>
                </p:nvCxnSpPr>
                <p:spPr>
                  <a:xfrm flipV="1">
                    <a:off x="6206823" y="2394353"/>
                    <a:ext cx="0" cy="450365"/>
                  </a:xfrm>
                  <a:prstGeom prst="straightConnector1">
                    <a:avLst/>
                  </a:prstGeom>
                  <a:grpFill/>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4" name="直接箭头连接符 185"/>
                  <p:cNvCxnSpPr/>
                  <p:nvPr/>
                </p:nvCxnSpPr>
                <p:spPr>
                  <a:xfrm flipV="1">
                    <a:off x="7111256" y="2503020"/>
                    <a:ext cx="0" cy="352914"/>
                  </a:xfrm>
                  <a:prstGeom prst="straightConnector1">
                    <a:avLst/>
                  </a:prstGeom>
                  <a:grpFill/>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95" name="组合 186"/>
                  <p:cNvGrpSpPr/>
                  <p:nvPr/>
                </p:nvGrpSpPr>
                <p:grpSpPr>
                  <a:xfrm>
                    <a:off x="6692050" y="2575406"/>
                    <a:ext cx="3207" cy="325049"/>
                    <a:chOff x="6100472" y="773739"/>
                    <a:chExt cx="3207" cy="325049"/>
                  </a:xfrm>
                  <a:grpFill/>
                </p:grpSpPr>
                <p:cxnSp>
                  <p:nvCxnSpPr>
                    <p:cNvPr id="200" name="直接箭头连接符 191"/>
                    <p:cNvCxnSpPr/>
                    <p:nvPr/>
                  </p:nvCxnSpPr>
                  <p:spPr>
                    <a:xfrm>
                      <a:off x="6103679" y="881378"/>
                      <a:ext cx="0" cy="217410"/>
                    </a:xfrm>
                    <a:prstGeom prst="straightConnector1">
                      <a:avLst/>
                    </a:prstGeom>
                    <a:grpFill/>
                    <a:ln w="19050">
                      <a:solidFill>
                        <a:srgbClr val="FF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1" name="直接箭头连接符 192"/>
                    <p:cNvCxnSpPr/>
                    <p:nvPr/>
                  </p:nvCxnSpPr>
                  <p:spPr>
                    <a:xfrm flipV="1">
                      <a:off x="6100472" y="773739"/>
                      <a:ext cx="0" cy="215278"/>
                    </a:xfrm>
                    <a:prstGeom prst="straightConnector1">
                      <a:avLst/>
                    </a:prstGeom>
                    <a:grpFill/>
                    <a:ln w="19050">
                      <a:solidFill>
                        <a:srgbClr val="FF00FF"/>
                      </a:solidFill>
                      <a:prstDash val="sysDot"/>
                      <a:tailEnd type="triangle"/>
                    </a:ln>
                  </p:spPr>
                  <p:style>
                    <a:lnRef idx="1">
                      <a:schemeClr val="accent1"/>
                    </a:lnRef>
                    <a:fillRef idx="0">
                      <a:schemeClr val="accent1"/>
                    </a:fillRef>
                    <a:effectRef idx="0">
                      <a:schemeClr val="accent1"/>
                    </a:effectRef>
                    <a:fontRef idx="minor">
                      <a:schemeClr val="tx1"/>
                    </a:fontRef>
                  </p:style>
                </p:cxnSp>
              </p:grpSp>
              <p:cxnSp>
                <p:nvCxnSpPr>
                  <p:cNvPr id="196" name="直接连接符 187"/>
                  <p:cNvCxnSpPr/>
                  <p:nvPr/>
                </p:nvCxnSpPr>
                <p:spPr>
                  <a:xfrm flipV="1">
                    <a:off x="4654062" y="2244822"/>
                    <a:ext cx="1762369" cy="59884"/>
                  </a:xfrm>
                  <a:prstGeom prst="line">
                    <a:avLst/>
                  </a:prstGeom>
                  <a:grpFill/>
                  <a:ln w="28575">
                    <a:solidFill>
                      <a:srgbClr val="FFC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7" name="文本框 188"/>
                  <p:cNvSpPr txBox="1"/>
                  <p:nvPr/>
                </p:nvSpPr>
                <p:spPr>
                  <a:xfrm>
                    <a:off x="4431369" y="2274764"/>
                    <a:ext cx="569774" cy="319323"/>
                  </a:xfrm>
                  <a:prstGeom prst="rect">
                    <a:avLst/>
                  </a:prstGeom>
                  <a:grpFill/>
                </p:spPr>
                <p:txBody>
                  <a:bodyPr wrap="none" rtlCol="0">
                    <a:spAutoFit/>
                  </a:bodyPr>
                  <a:lstStyle/>
                  <a:p>
                    <a:pPr algn="ctr"/>
                    <a:r>
                      <a:rPr lang="zh-CN" altLang="en-US" sz="1100" b="1" dirty="0">
                        <a:solidFill>
                          <a:srgbClr val="FFC000"/>
                        </a:solidFill>
                        <a:effectLst>
                          <a:glow rad="139700">
                            <a:schemeClr val="bg1">
                              <a:lumMod val="65000"/>
                              <a:alpha val="40000"/>
                            </a:schemeClr>
                          </a:glow>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中子</a:t>
                    </a:r>
                  </a:p>
                </p:txBody>
              </p:sp>
              <p:sp>
                <p:nvSpPr>
                  <p:cNvPr id="198" name="文本框 189"/>
                  <p:cNvSpPr txBox="1"/>
                  <p:nvPr/>
                </p:nvSpPr>
                <p:spPr>
                  <a:xfrm>
                    <a:off x="5983693" y="1738662"/>
                    <a:ext cx="569774" cy="319323"/>
                  </a:xfrm>
                  <a:prstGeom prst="rect">
                    <a:avLst/>
                  </a:prstGeom>
                  <a:grpFill/>
                </p:spPr>
                <p:txBody>
                  <a:bodyPr wrap="none" rtlCol="0">
                    <a:spAutoFit/>
                  </a:bodyPr>
                  <a:lstStyle/>
                  <a:p>
                    <a:pPr algn="ctr"/>
                    <a:r>
                      <a:rPr lang="zh-CN" altLang="en-US" sz="1100" b="1" dirty="0">
                        <a:solidFill>
                          <a:schemeClr val="bg1"/>
                        </a:solidFill>
                        <a:effectLst>
                          <a:glow rad="139700">
                            <a:schemeClr val="bg2">
                              <a:lumMod val="50000"/>
                              <a:alpha val="40000"/>
                            </a:schemeClr>
                          </a:glow>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样品</a:t>
                    </a:r>
                  </a:p>
                </p:txBody>
              </p:sp>
              <p:cxnSp>
                <p:nvCxnSpPr>
                  <p:cNvPr id="199" name="直接箭头连接符 190"/>
                  <p:cNvCxnSpPr/>
                  <p:nvPr/>
                </p:nvCxnSpPr>
                <p:spPr>
                  <a:xfrm>
                    <a:off x="6290800" y="1920439"/>
                    <a:ext cx="0" cy="219420"/>
                  </a:xfrm>
                  <a:prstGeom prst="straightConnector1">
                    <a:avLst/>
                  </a:prstGeom>
                  <a:grpFill/>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84" name="文本框 174"/>
                <p:cNvSpPr txBox="1"/>
                <p:nvPr/>
              </p:nvSpPr>
              <p:spPr>
                <a:xfrm>
                  <a:off x="4259020" y="1456349"/>
                  <a:ext cx="724279" cy="525943"/>
                </a:xfrm>
                <a:prstGeom prst="rect">
                  <a:avLst/>
                </a:prstGeom>
                <a:grpFill/>
                <a:effectLst>
                  <a:glow rad="127000">
                    <a:schemeClr val="accent5">
                      <a:lumMod val="40000"/>
                      <a:lumOff val="60000"/>
                    </a:schemeClr>
                  </a:glow>
                  <a:softEdge rad="635000"/>
                </a:effectLst>
              </p:spPr>
              <p:txBody>
                <a:bodyPr wrap="square" rtlCol="0">
                  <a:spAutoFit/>
                </a:bodyPr>
                <a:lstStyle/>
                <a:p>
                  <a:pPr algn="ctr"/>
                  <a:r>
                    <a:rPr lang="zh-CN" altLang="en-US" sz="1100" b="1" dirty="0">
                      <a:solidFill>
                        <a:schemeClr val="bg1"/>
                      </a:solidFill>
                      <a:effectLst>
                        <a:glow rad="139700">
                          <a:schemeClr val="bg2">
                            <a:lumMod val="50000"/>
                            <a:alpha val="40000"/>
                          </a:schemeClr>
                        </a:glow>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飞行管</a:t>
                  </a:r>
                </a:p>
              </p:txBody>
            </p:sp>
            <p:cxnSp>
              <p:nvCxnSpPr>
                <p:cNvPr id="185" name="直接箭头连接符 175"/>
                <p:cNvCxnSpPr/>
                <p:nvPr/>
              </p:nvCxnSpPr>
              <p:spPr>
                <a:xfrm>
                  <a:off x="4704278" y="1612156"/>
                  <a:ext cx="0" cy="152400"/>
                </a:xfrm>
                <a:prstGeom prst="straightConnector1">
                  <a:avLst/>
                </a:prstGeom>
                <a:grpFill/>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82" name="文本框 171"/>
              <p:cNvSpPr txBox="1"/>
              <p:nvPr/>
            </p:nvSpPr>
            <p:spPr>
              <a:xfrm rot="11181">
                <a:off x="5771914" y="2356991"/>
                <a:ext cx="934794" cy="319323"/>
              </a:xfrm>
              <a:prstGeom prst="rect">
                <a:avLst/>
              </a:prstGeom>
              <a:grpFill/>
            </p:spPr>
            <p:txBody>
              <a:bodyPr wrap="square" rtlCol="0">
                <a:spAutoFit/>
              </a:bodyPr>
              <a:lstStyle/>
              <a:p>
                <a:pPr algn="ctr"/>
                <a:r>
                  <a:rPr lang="zh-CN" altLang="en-US" sz="1100" b="1" dirty="0">
                    <a:solidFill>
                      <a:schemeClr val="bg1"/>
                    </a:solidFill>
                    <a:effectLst>
                      <a:glow rad="139700">
                        <a:schemeClr val="bg2">
                          <a:lumMod val="50000"/>
                          <a:alpha val="40000"/>
                        </a:schemeClr>
                      </a:glow>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支撑平台</a:t>
                </a:r>
              </a:p>
            </p:txBody>
          </p:sp>
        </p:grpSp>
        <p:sp>
          <p:nvSpPr>
            <p:cNvPr id="202" name="文本框 195"/>
            <p:cNvSpPr txBox="1"/>
            <p:nvPr/>
          </p:nvSpPr>
          <p:spPr>
            <a:xfrm>
              <a:off x="547961" y="1592053"/>
              <a:ext cx="2693366" cy="338554"/>
            </a:xfrm>
            <a:prstGeom prst="rect">
              <a:avLst/>
            </a:prstGeom>
            <a:noFill/>
          </p:spPr>
          <p:txBody>
            <a:bodyPr wrap="none" rtlCol="0">
              <a:spAutoFit/>
            </a:bodyPr>
            <a:lstStyle/>
            <a:p>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散射覆盖角度：</a:t>
              </a:r>
              <a:r>
                <a:rPr lang="en-US" altLang="zh-CN"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2</a:t>
              </a:r>
              <a:r>
                <a:rPr lang="el-GR" altLang="zh-CN" sz="1600" b="1" i="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θ</a:t>
              </a:r>
              <a:r>
                <a:rPr lang="en-US" altLang="zh-CN" sz="1600" b="1" i="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2×4.8 °</a:t>
              </a:r>
              <a:endPar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3" name="TextBox 11"/>
            <p:cNvSpPr txBox="1"/>
            <p:nvPr/>
          </p:nvSpPr>
          <p:spPr>
            <a:xfrm>
              <a:off x="7610239" y="3991925"/>
              <a:ext cx="4415804" cy="369332"/>
            </a:xfrm>
            <a:prstGeom prst="rect">
              <a:avLst/>
            </a:prstGeom>
            <a:noFill/>
            <a:ln w="19050">
              <a:noFill/>
            </a:ln>
            <a:effectLst/>
          </p:spPr>
          <p:txBody>
            <a:bodyPr wrap="square" rtlCol="0">
              <a:spAutoFit/>
            </a:bodyPr>
            <a:lstStyle/>
            <a:p>
              <a:pPr algn="ctr"/>
              <a:r>
                <a:rPr lang="zh-CN" altLang="en-US" b="1" u="sng" dirty="0">
                  <a:latin typeface="微软雅黑" panose="020B0503020204020204" pitchFamily="34" charset="-122"/>
                  <a:ea typeface="微软雅黑" panose="020B0503020204020204" pitchFamily="34" charset="-122"/>
                  <a:cs typeface="Times New Roman" panose="02020603050405020304" pitchFamily="18" charset="0"/>
                </a:rPr>
                <a:t>极化中子分离非相干散射（二十二酸银）</a:t>
              </a:r>
            </a:p>
          </p:txBody>
        </p:sp>
        <p:cxnSp>
          <p:nvCxnSpPr>
            <p:cNvPr id="204" name="直接连接符 32"/>
            <p:cNvCxnSpPr/>
            <p:nvPr/>
          </p:nvCxnSpPr>
          <p:spPr>
            <a:xfrm flipH="1" flipV="1">
              <a:off x="7232229" y="1436532"/>
              <a:ext cx="145" cy="5176023"/>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205" name="图片 4"/>
            <p:cNvPicPr>
              <a:picLocks noChangeAspect="1"/>
            </p:cNvPicPr>
            <p:nvPr/>
          </p:nvPicPr>
          <p:blipFill>
            <a:blip r:embed="rId18"/>
            <a:stretch>
              <a:fillRect/>
            </a:stretch>
          </p:blipFill>
          <p:spPr>
            <a:xfrm>
              <a:off x="7384830" y="4393039"/>
              <a:ext cx="1721454" cy="2412431"/>
            </a:xfrm>
            <a:prstGeom prst="rect">
              <a:avLst/>
            </a:prstGeom>
          </p:spPr>
        </p:pic>
        <p:pic>
          <p:nvPicPr>
            <p:cNvPr id="206" name="图片 5"/>
            <p:cNvPicPr>
              <a:picLocks noChangeAspect="1"/>
            </p:cNvPicPr>
            <p:nvPr/>
          </p:nvPicPr>
          <p:blipFill>
            <a:blip r:embed="rId19"/>
            <a:stretch>
              <a:fillRect/>
            </a:stretch>
          </p:blipFill>
          <p:spPr>
            <a:xfrm>
              <a:off x="9110878" y="4393039"/>
              <a:ext cx="2804515" cy="2346492"/>
            </a:xfrm>
            <a:prstGeom prst="rect">
              <a:avLst/>
            </a:prstGeom>
          </p:spPr>
        </p:pic>
      </p:grpSp>
      <p:sp>
        <p:nvSpPr>
          <p:cNvPr id="207" name="灯片编号占位符 5"/>
          <p:cNvSpPr>
            <a:spLocks noGrp="1"/>
          </p:cNvSpPr>
          <p:nvPr>
            <p:ph type="sldNum" sz="quarter" idx="12"/>
          </p:nvPr>
        </p:nvSpPr>
        <p:spPr bwMode="auto">
          <a:xfrm>
            <a:off x="9609891" y="6467465"/>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2CAE04F-E95D-4F68-B3D7-AA34ECC9E2F4}" type="slidenum">
              <a:rPr kumimoji="0" lang="en-US" altLang="zh-CN" sz="1000">
                <a:solidFill>
                  <a:srgbClr val="4D5E68"/>
                </a:solidFill>
                <a:latin typeface="Impact" panose="020B0806030902050204" pitchFamily="34" charset="0"/>
              </a:rPr>
              <a:t>27</a:t>
            </a:fld>
            <a:endParaRPr kumimoji="0" lang="en-US" altLang="zh-CN" sz="1000">
              <a:solidFill>
                <a:srgbClr val="4D5E68"/>
              </a:solidFill>
              <a:latin typeface="Impact" panose="020B0806030902050204" pitchFamily="34" charset="0"/>
            </a:endParaRPr>
          </a:p>
        </p:txBody>
      </p:sp>
      <p:sp>
        <p:nvSpPr>
          <p:cNvPr id="208" name="TextBox 207">
            <a:extLst>
              <a:ext uri="{FF2B5EF4-FFF2-40B4-BE49-F238E27FC236}">
                <a16:creationId xmlns:a16="http://schemas.microsoft.com/office/drawing/2014/main" id="{BCE564B9-8935-4E0C-93F8-D64D07CF34BA}"/>
              </a:ext>
            </a:extLst>
          </p:cNvPr>
          <p:cNvSpPr txBox="1"/>
          <p:nvPr/>
        </p:nvSpPr>
        <p:spPr>
          <a:xfrm>
            <a:off x="337316" y="6197900"/>
            <a:ext cx="6749781"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US" sz="1200" dirty="0"/>
              <a:t>NST-2025-0455; Polarization-analyzed small-angle neutron scattering with an in-situ 3He neutron spin filter at the China Spallation Neutron Source; </a:t>
            </a:r>
            <a:r>
              <a:rPr lang="en-US" sz="1200" b="1" dirty="0"/>
              <a:t>L. Tian; T. Wang, et. al., H. Cheng, X. Tong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极化中子散射应用：极化中子成像</a:t>
            </a:r>
          </a:p>
        </p:txBody>
      </p:sp>
      <p:pic>
        <p:nvPicPr>
          <p:cNvPr id="27" name="Picture 5"/>
          <p:cNvPicPr>
            <a:picLocks noChangeAspect="1"/>
          </p:cNvPicPr>
          <p:nvPr/>
        </p:nvPicPr>
        <p:blipFill rotWithShape="1">
          <a:blip r:embed="rId3"/>
          <a:srcRect l="3062" t="4851" r="2628" b="3653"/>
          <a:stretch>
            <a:fillRect/>
          </a:stretch>
        </p:blipFill>
        <p:spPr>
          <a:xfrm>
            <a:off x="1479336" y="1951188"/>
            <a:ext cx="6452568" cy="2228164"/>
          </a:xfrm>
          <a:prstGeom prst="rect">
            <a:avLst/>
          </a:prstGeom>
        </p:spPr>
      </p:pic>
      <p:pic>
        <p:nvPicPr>
          <p:cNvPr id="37" name="Picture 5"/>
          <p:cNvPicPr>
            <a:picLocks noChangeAspect="1"/>
          </p:cNvPicPr>
          <p:nvPr/>
        </p:nvPicPr>
        <p:blipFill rotWithShape="1">
          <a:blip r:embed="rId4"/>
          <a:srcRect r="22308" b="17016"/>
          <a:stretch>
            <a:fillRect/>
          </a:stretch>
        </p:blipFill>
        <p:spPr>
          <a:xfrm>
            <a:off x="1135312" y="4690695"/>
            <a:ext cx="4466411" cy="1620878"/>
          </a:xfrm>
          <a:prstGeom prst="rect">
            <a:avLst/>
          </a:prstGeom>
        </p:spPr>
      </p:pic>
      <p:pic>
        <p:nvPicPr>
          <p:cNvPr id="38" name="图片 36"/>
          <p:cNvPicPr>
            <a:picLocks noChangeAspect="1"/>
          </p:cNvPicPr>
          <p:nvPr/>
        </p:nvPicPr>
        <p:blipFill rotWithShape="1">
          <a:blip r:embed="rId5"/>
          <a:srcRect t="4711" r="7614" b="52238"/>
          <a:stretch>
            <a:fillRect/>
          </a:stretch>
        </p:blipFill>
        <p:spPr>
          <a:xfrm>
            <a:off x="6664304" y="4675309"/>
            <a:ext cx="3982156" cy="1680987"/>
          </a:xfrm>
          <a:prstGeom prst="rect">
            <a:avLst/>
          </a:prstGeom>
        </p:spPr>
      </p:pic>
      <p:cxnSp>
        <p:nvCxnSpPr>
          <p:cNvPr id="39" name="直接连接符 37"/>
          <p:cNvCxnSpPr/>
          <p:nvPr/>
        </p:nvCxnSpPr>
        <p:spPr>
          <a:xfrm flipH="1">
            <a:off x="984217" y="4243049"/>
            <a:ext cx="10472677"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0" name="矩形 38"/>
          <p:cNvSpPr/>
          <p:nvPr/>
        </p:nvSpPr>
        <p:spPr>
          <a:xfrm>
            <a:off x="7601203" y="6426430"/>
            <a:ext cx="2370791" cy="279925"/>
          </a:xfrm>
          <a:prstGeom prst="rect">
            <a:avLst/>
          </a:prstGeom>
        </p:spPr>
        <p:txBody>
          <a:bodyPr wrap="none">
            <a:spAutoFit/>
          </a:bodyPr>
          <a:lstStyle/>
          <a:p>
            <a:r>
              <a:rPr lang="en-US" sz="1100" dirty="0">
                <a:latin typeface="微软雅黑" panose="020B0503020204020204" pitchFamily="34" charset="-122"/>
                <a:ea typeface="微软雅黑" panose="020B0503020204020204" pitchFamily="34" charset="-122"/>
                <a:cs typeface="Times New Roman" panose="02020603050405020304" pitchFamily="18" charset="0"/>
              </a:rPr>
              <a:t>J Phys D Appl Phys, 52 (</a:t>
            </a:r>
            <a:r>
              <a:rPr lang="en-US" sz="1100" b="1" dirty="0">
                <a:latin typeface="微软雅黑" panose="020B0503020204020204" pitchFamily="34" charset="-122"/>
                <a:ea typeface="微软雅黑" panose="020B0503020204020204" pitchFamily="34" charset="-122"/>
                <a:cs typeface="Times New Roman" panose="02020603050405020304" pitchFamily="18" charset="0"/>
              </a:rPr>
              <a:t>2019</a:t>
            </a:r>
            <a:r>
              <a:rPr lang="en-US" sz="1100" dirty="0">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41" name="矩形 39"/>
          <p:cNvSpPr/>
          <p:nvPr/>
        </p:nvSpPr>
        <p:spPr>
          <a:xfrm>
            <a:off x="2977590" y="3905092"/>
            <a:ext cx="2584062" cy="276999"/>
          </a:xfrm>
          <a:prstGeom prst="rect">
            <a:avLst/>
          </a:prstGeom>
        </p:spPr>
        <p:txBody>
          <a:bodyPr wrap="square">
            <a:spAutoFit/>
          </a:bodyPr>
          <a:lstStyle/>
          <a:p>
            <a:r>
              <a:rPr lang="en-US" sz="1200" u="sng" dirty="0">
                <a:latin typeface="微软雅黑" panose="020B0503020204020204" pitchFamily="34" charset="-122"/>
                <a:ea typeface="微软雅黑" panose="020B0503020204020204" pitchFamily="34" charset="-122"/>
                <a:cs typeface="Times New Roman" panose="02020603050405020304" pitchFamily="18" charset="0"/>
              </a:rPr>
              <a:t>Nat Phys, 4 (</a:t>
            </a:r>
            <a:r>
              <a:rPr lang="en-US" sz="1200" b="1" u="sng" dirty="0">
                <a:latin typeface="微软雅黑" panose="020B0503020204020204" pitchFamily="34" charset="-122"/>
                <a:ea typeface="微软雅黑" panose="020B0503020204020204" pitchFamily="34" charset="-122"/>
                <a:cs typeface="Times New Roman" panose="02020603050405020304" pitchFamily="18" charset="0"/>
              </a:rPr>
              <a:t>2008</a:t>
            </a:r>
            <a:r>
              <a:rPr lang="en-US" sz="1200" u="sng" dirty="0">
                <a:latin typeface="微软雅黑" panose="020B0503020204020204" pitchFamily="34" charset="-122"/>
                <a:ea typeface="微软雅黑" panose="020B0503020204020204" pitchFamily="34" charset="-122"/>
                <a:cs typeface="Times New Roman" panose="02020603050405020304" pitchFamily="18" charset="0"/>
              </a:rPr>
              <a:t>) 399-403.</a:t>
            </a:r>
          </a:p>
        </p:txBody>
      </p:sp>
      <p:pic>
        <p:nvPicPr>
          <p:cNvPr id="42" name="图片 40"/>
          <p:cNvPicPr>
            <a:picLocks noChangeAspect="1"/>
          </p:cNvPicPr>
          <p:nvPr/>
        </p:nvPicPr>
        <p:blipFill>
          <a:blip r:embed="rId6"/>
          <a:stretch>
            <a:fillRect/>
          </a:stretch>
        </p:blipFill>
        <p:spPr>
          <a:xfrm>
            <a:off x="8001694" y="3069643"/>
            <a:ext cx="1307376" cy="992820"/>
          </a:xfrm>
          <a:prstGeom prst="rect">
            <a:avLst/>
          </a:prstGeom>
        </p:spPr>
      </p:pic>
      <p:pic>
        <p:nvPicPr>
          <p:cNvPr id="43" name="图片 41"/>
          <p:cNvPicPr>
            <a:picLocks noChangeAspect="1"/>
          </p:cNvPicPr>
          <p:nvPr/>
        </p:nvPicPr>
        <p:blipFill rotWithShape="1">
          <a:blip r:embed="rId7"/>
          <a:srcRect l="6107" t="6043" r="57645" b="58337"/>
          <a:stretch>
            <a:fillRect/>
          </a:stretch>
        </p:blipFill>
        <p:spPr>
          <a:xfrm>
            <a:off x="8001694" y="1977916"/>
            <a:ext cx="1368188" cy="1073143"/>
          </a:xfrm>
          <a:prstGeom prst="rect">
            <a:avLst/>
          </a:prstGeom>
        </p:spPr>
      </p:pic>
      <p:sp>
        <p:nvSpPr>
          <p:cNvPr id="44" name="矩形 42"/>
          <p:cNvSpPr/>
          <p:nvPr/>
        </p:nvSpPr>
        <p:spPr>
          <a:xfrm>
            <a:off x="2716004" y="6394703"/>
            <a:ext cx="2043182" cy="296392"/>
          </a:xfrm>
          <a:prstGeom prst="rect">
            <a:avLst/>
          </a:prstGeom>
        </p:spPr>
        <p:txBody>
          <a:bodyPr wrap="none">
            <a:spAutoFit/>
          </a:bodyPr>
          <a:lstStyle/>
          <a:p>
            <a:pPr marL="0" marR="0" algn="just">
              <a:spcBef>
                <a:spcPts val="0"/>
              </a:spcBef>
              <a:spcAft>
                <a:spcPts val="800"/>
              </a:spcAft>
            </a:pPr>
            <a:r>
              <a:rPr lang="en-US" sz="1200" dirty="0">
                <a:latin typeface="微软雅黑" panose="020B0503020204020204" pitchFamily="34" charset="-122"/>
                <a:ea typeface="微软雅黑" panose="020B0503020204020204" pitchFamily="34" charset="-122"/>
                <a:cs typeface="Times New Roman" panose="02020603050405020304" pitchFamily="18" charset="0"/>
              </a:rPr>
              <a:t>Nat </a:t>
            </a:r>
            <a:r>
              <a:rPr lang="en-US" sz="1200" dirty="0" err="1">
                <a:latin typeface="微软雅黑" panose="020B0503020204020204" pitchFamily="34" charset="-122"/>
                <a:ea typeface="微软雅黑" panose="020B0503020204020204" pitchFamily="34" charset="-122"/>
                <a:cs typeface="Times New Roman" panose="02020603050405020304" pitchFamily="18" charset="0"/>
              </a:rPr>
              <a:t>Commun</a:t>
            </a:r>
            <a:r>
              <a:rPr lang="en-US" sz="1200" dirty="0">
                <a:latin typeface="微软雅黑" panose="020B0503020204020204" pitchFamily="34" charset="-122"/>
                <a:ea typeface="微软雅黑" panose="020B0503020204020204" pitchFamily="34" charset="-122"/>
                <a:cs typeface="Times New Roman" panose="02020603050405020304" pitchFamily="18" charset="0"/>
              </a:rPr>
              <a:t>, 9 (</a:t>
            </a:r>
            <a:r>
              <a:rPr lang="en-US" sz="1200" b="1" dirty="0">
                <a:latin typeface="微软雅黑" panose="020B0503020204020204" pitchFamily="34" charset="-122"/>
                <a:ea typeface="微软雅黑" panose="020B0503020204020204" pitchFamily="34" charset="-122"/>
                <a:cs typeface="Times New Roman" panose="02020603050405020304" pitchFamily="18" charset="0"/>
              </a:rPr>
              <a:t>2018</a:t>
            </a:r>
            <a:r>
              <a:rPr lang="en-US" sz="1200" dirty="0">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45" name="文本框 43"/>
          <p:cNvSpPr txBox="1">
            <a:spLocks noChangeAspect="1"/>
          </p:cNvSpPr>
          <p:nvPr/>
        </p:nvSpPr>
        <p:spPr>
          <a:xfrm>
            <a:off x="1058133" y="1527043"/>
            <a:ext cx="9065839" cy="338554"/>
          </a:xfrm>
          <a:prstGeom prst="rect">
            <a:avLst/>
          </a:prstGeom>
          <a:noFill/>
        </p:spPr>
        <p:txBody>
          <a:bodyPr wrap="square" rtlCol="0">
            <a:spAutoFit/>
          </a:bodyPr>
          <a:lstStyle/>
          <a:p>
            <a:pPr algn="ctr" eaLnBrk="0" fontAlgn="base" hangingPunct="0">
              <a:spcBef>
                <a:spcPct val="0"/>
              </a:spcBef>
              <a:spcAft>
                <a:spcPct val="0"/>
              </a:spcAft>
              <a:defRPr/>
            </a:pPr>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通过在线极化氦三系统产生的选择性过滤产生大视野的磁场观测</a:t>
            </a:r>
            <a:endParaRPr lang="en-US" altLang="zh-CN" sz="1600" u="sng"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6" name="矩形 44"/>
          <p:cNvSpPr/>
          <p:nvPr/>
        </p:nvSpPr>
        <p:spPr>
          <a:xfrm rot="5400000">
            <a:off x="9089956" y="2351298"/>
            <a:ext cx="856243" cy="296392"/>
          </a:xfrm>
          <a:prstGeom prst="rect">
            <a:avLst/>
          </a:prstGeom>
        </p:spPr>
        <p:txBody>
          <a:bodyPr wrap="none">
            <a:spAutoFit/>
          </a:bodyPr>
          <a:lstStyle/>
          <a:p>
            <a:pPr marL="0" marR="0" algn="just">
              <a:spcBef>
                <a:spcPts val="0"/>
              </a:spcBef>
              <a:spcAft>
                <a:spcPts val="800"/>
              </a:spcAft>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透射成像</a:t>
            </a:r>
            <a:endParaRPr 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7" name="矩形 45"/>
          <p:cNvSpPr/>
          <p:nvPr/>
        </p:nvSpPr>
        <p:spPr>
          <a:xfrm rot="5400000">
            <a:off x="9089957" y="3374107"/>
            <a:ext cx="856243" cy="296392"/>
          </a:xfrm>
          <a:prstGeom prst="rect">
            <a:avLst/>
          </a:prstGeom>
        </p:spPr>
        <p:txBody>
          <a:bodyPr wrap="none">
            <a:spAutoFit/>
          </a:bodyPr>
          <a:lstStyle/>
          <a:p>
            <a:pPr marL="0" marR="0" algn="just">
              <a:spcBef>
                <a:spcPts val="0"/>
              </a:spcBef>
              <a:spcAft>
                <a:spcPts val="800"/>
              </a:spcAft>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极化成像</a:t>
            </a:r>
            <a:endParaRPr 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8" name="矩形 46"/>
          <p:cNvSpPr/>
          <p:nvPr/>
        </p:nvSpPr>
        <p:spPr>
          <a:xfrm>
            <a:off x="2977588" y="2006778"/>
            <a:ext cx="2118652" cy="329325"/>
          </a:xfrm>
          <a:prstGeom prst="rect">
            <a:avLst/>
          </a:prstGeom>
        </p:spPr>
        <p:txBody>
          <a:bodyPr wrap="none">
            <a:spAutoFit/>
          </a:bodyPr>
          <a:lstStyle/>
          <a:p>
            <a:pPr marL="0" marR="0" algn="just">
              <a:spcBef>
                <a:spcPts val="0"/>
              </a:spcBef>
              <a:spcAft>
                <a:spcPts val="800"/>
              </a:spcAft>
            </a:pPr>
            <a:r>
              <a:rPr lang="zh-CN" altLang="en-US" sz="1400" u="sng" dirty="0">
                <a:latin typeface="微软雅黑" panose="020B0503020204020204" pitchFamily="34" charset="-122"/>
                <a:ea typeface="微软雅黑" panose="020B0503020204020204" pitchFamily="34" charset="-122"/>
                <a:cs typeface="Times New Roman" panose="02020603050405020304" pitchFamily="18" charset="0"/>
              </a:rPr>
              <a:t>极化中子成像实验原理</a:t>
            </a:r>
            <a:endParaRPr lang="en-US" sz="1400" u="sng"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9" name="矩形 47"/>
          <p:cNvSpPr/>
          <p:nvPr/>
        </p:nvSpPr>
        <p:spPr>
          <a:xfrm>
            <a:off x="1968144" y="4314039"/>
            <a:ext cx="2887075" cy="329325"/>
          </a:xfrm>
          <a:prstGeom prst="rect">
            <a:avLst/>
          </a:prstGeom>
        </p:spPr>
        <p:txBody>
          <a:bodyPr wrap="none">
            <a:spAutoFit/>
          </a:bodyPr>
          <a:lstStyle/>
          <a:p>
            <a:pPr marL="0" marR="0" algn="just">
              <a:spcBef>
                <a:spcPts val="0"/>
              </a:spcBef>
              <a:spcAft>
                <a:spcPts val="800"/>
              </a:spcAft>
            </a:pPr>
            <a:r>
              <a:rPr lang="zh-CN" altLang="en-US" sz="1400" u="sng" dirty="0">
                <a:latin typeface="微软雅黑" panose="020B0503020204020204" pitchFamily="34" charset="-122"/>
                <a:ea typeface="微软雅黑" panose="020B0503020204020204" pitchFamily="34" charset="-122"/>
                <a:cs typeface="Times New Roman" panose="02020603050405020304" pitchFamily="18" charset="0"/>
              </a:rPr>
              <a:t>观测超导体内部的钉扎磁场分布</a:t>
            </a:r>
            <a:endParaRPr lang="en-US" sz="1400" u="sng"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0" name="矩形 48"/>
          <p:cNvSpPr/>
          <p:nvPr/>
        </p:nvSpPr>
        <p:spPr>
          <a:xfrm>
            <a:off x="7435264" y="4334567"/>
            <a:ext cx="2310758" cy="329325"/>
          </a:xfrm>
          <a:prstGeom prst="rect">
            <a:avLst/>
          </a:prstGeom>
        </p:spPr>
        <p:txBody>
          <a:bodyPr wrap="none">
            <a:spAutoFit/>
          </a:bodyPr>
          <a:lstStyle/>
          <a:p>
            <a:pPr marL="0" marR="0" algn="just">
              <a:spcBef>
                <a:spcPts val="0"/>
              </a:spcBef>
              <a:spcAft>
                <a:spcPts val="800"/>
              </a:spcAft>
            </a:pPr>
            <a:r>
              <a:rPr lang="zh-CN" altLang="en-US" sz="1400" u="sng" dirty="0">
                <a:latin typeface="微软雅黑" panose="020B0503020204020204" pitchFamily="34" charset="-122"/>
                <a:ea typeface="微软雅黑" panose="020B0503020204020204" pitchFamily="34" charset="-122"/>
                <a:cs typeface="Times New Roman" panose="02020603050405020304" pitchFamily="18" charset="0"/>
              </a:rPr>
              <a:t>观测铁磁性样品相变分布</a:t>
            </a:r>
            <a:endParaRPr lang="en-US" sz="1400" u="sng"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1" name="矩形 49"/>
          <p:cNvSpPr/>
          <p:nvPr/>
        </p:nvSpPr>
        <p:spPr>
          <a:xfrm>
            <a:off x="5752117" y="3720432"/>
            <a:ext cx="966017" cy="329325"/>
          </a:xfrm>
          <a:prstGeom prst="rect">
            <a:avLst/>
          </a:prstGeom>
        </p:spPr>
        <p:txBody>
          <a:bodyPr wrap="none">
            <a:spAutoFit/>
          </a:bodyPr>
          <a:lstStyle/>
          <a:p>
            <a:pPr marL="0" marR="0" algn="just">
              <a:spcBef>
                <a:spcPts val="0"/>
              </a:spcBef>
              <a:spcAft>
                <a:spcPts val="800"/>
              </a:spcAft>
            </a:pPr>
            <a:r>
              <a:rPr lang="zh-CN" altLang="en-US" sz="1400" b="1" u="sng"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极化氦三</a:t>
            </a:r>
            <a:endParaRPr lang="en-US" sz="1400" b="1" u="sng"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2" name="文本框 10"/>
          <p:cNvSpPr txBox="1"/>
          <p:nvPr/>
        </p:nvSpPr>
        <p:spPr>
          <a:xfrm>
            <a:off x="0" y="1065378"/>
            <a:ext cx="11981404" cy="461665"/>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极化中子成像技术可以直接观察空间中的磁场分布</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极化中子散射应用：极化中子成像</a:t>
            </a:r>
          </a:p>
        </p:txBody>
      </p:sp>
      <p:sp>
        <p:nvSpPr>
          <p:cNvPr id="52" name="文本框 10"/>
          <p:cNvSpPr txBox="1"/>
          <p:nvPr/>
        </p:nvSpPr>
        <p:spPr>
          <a:xfrm>
            <a:off x="0" y="1065378"/>
            <a:ext cx="11981404" cy="461665"/>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 极化中子成像技术：从定性测量到定量重塑</a:t>
            </a:r>
          </a:p>
        </p:txBody>
      </p:sp>
      <p:cxnSp>
        <p:nvCxnSpPr>
          <p:cNvPr id="20" name="直接连接符 28"/>
          <p:cNvCxnSpPr/>
          <p:nvPr/>
        </p:nvCxnSpPr>
        <p:spPr>
          <a:xfrm flipV="1">
            <a:off x="5888940" y="1718499"/>
            <a:ext cx="0" cy="4948512"/>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75" y="1972289"/>
            <a:ext cx="4770553" cy="2924557"/>
          </a:xfrm>
          <a:prstGeom prst="rect">
            <a:avLst/>
          </a:prstGeom>
        </p:spPr>
      </p:pic>
      <p:sp>
        <p:nvSpPr>
          <p:cNvPr id="22" name="Rectangle 18"/>
          <p:cNvSpPr/>
          <p:nvPr/>
        </p:nvSpPr>
        <p:spPr>
          <a:xfrm>
            <a:off x="124205" y="1644633"/>
            <a:ext cx="5396392" cy="369332"/>
          </a:xfrm>
          <a:prstGeom prst="rect">
            <a:avLst/>
          </a:prstGeom>
        </p:spPr>
        <p:txBody>
          <a:bodyPr wrap="square">
            <a:spAutoFit/>
          </a:bodyPr>
          <a:lstStyle/>
          <a:p>
            <a:pPr algn="ctr"/>
            <a:r>
              <a:rPr lang="zh-CN" altLang="en-US" b="1" u="sng" dirty="0">
                <a:latin typeface="微软雅黑" panose="020B0503020204020204" pitchFamily="34" charset="-122"/>
                <a:ea typeface="微软雅黑" panose="020B0503020204020204" pitchFamily="34" charset="-122"/>
                <a:cs typeface="Times New Roman" panose="02020603050405020304" pitchFamily="18" charset="0"/>
              </a:rPr>
              <a:t>极化中子成像测量磁场分布</a:t>
            </a:r>
            <a:endParaRPr lang="en-US" b="1" u="sng"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矩形 4"/>
          <p:cNvSpPr/>
          <p:nvPr/>
        </p:nvSpPr>
        <p:spPr>
          <a:xfrm>
            <a:off x="216635" y="5810561"/>
            <a:ext cx="5521488" cy="7694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pPr algn="just"/>
            <a:r>
              <a:rPr lang="en-US" sz="1100" dirty="0">
                <a:latin typeface="微软雅黑" panose="020B0503020204020204" pitchFamily="34" charset="-122"/>
                <a:ea typeface="微软雅黑" panose="020B0503020204020204" pitchFamily="34" charset="-122"/>
              </a:rPr>
              <a:t>Rev. Sci. Instrum., </a:t>
            </a:r>
            <a:r>
              <a:rPr lang="en-US" sz="1100" b="1" dirty="0">
                <a:latin typeface="微软雅黑" panose="020B0503020204020204" pitchFamily="34" charset="-122"/>
                <a:ea typeface="微软雅黑" panose="020B0503020204020204" pitchFamily="34" charset="-122"/>
              </a:rPr>
              <a:t>90 </a:t>
            </a:r>
            <a:r>
              <a:rPr lang="en-US" sz="1100" dirty="0">
                <a:latin typeface="微软雅黑" panose="020B0503020204020204" pitchFamily="34" charset="-122"/>
                <a:ea typeface="微软雅黑" panose="020B0503020204020204" pitchFamily="34" charset="-122"/>
              </a:rPr>
              <a:t>3</a:t>
            </a:r>
            <a:r>
              <a:rPr lang="en-US" sz="1100" b="1" dirty="0">
                <a:latin typeface="微软雅黑" panose="020B0503020204020204" pitchFamily="34" charset="-122"/>
                <a:ea typeface="微软雅黑" panose="020B0503020204020204" pitchFamily="34" charset="-122"/>
              </a:rPr>
              <a:t> </a:t>
            </a:r>
            <a:r>
              <a:rPr lang="en-US" sz="1100" dirty="0">
                <a:latin typeface="微软雅黑" panose="020B0503020204020204" pitchFamily="34" charset="-122"/>
                <a:ea typeface="微软雅黑" panose="020B0503020204020204" pitchFamily="34" charset="-122"/>
              </a:rPr>
              <a:t>(2019)</a:t>
            </a:r>
            <a:r>
              <a:rPr lang="en-US" altLang="zh-CN" sz="1100" dirty="0">
                <a:latin typeface="微软雅黑" panose="020B0503020204020204" pitchFamily="34" charset="-122"/>
                <a:ea typeface="微软雅黑" panose="020B0503020204020204" pitchFamily="34" charset="-122"/>
              </a:rPr>
              <a:t>; </a:t>
            </a:r>
            <a:r>
              <a:rPr lang="en-US" sz="1100" dirty="0">
                <a:latin typeface="微软雅黑" panose="020B0503020204020204" pitchFamily="34" charset="-122"/>
                <a:ea typeface="微软雅黑" panose="020B0503020204020204" pitchFamily="34" charset="-122"/>
              </a:rPr>
              <a:t>  </a:t>
            </a:r>
            <a:r>
              <a:rPr lang="en-US" altLang="zh-CN" sz="1100" dirty="0">
                <a:latin typeface="微软雅黑" panose="020B0503020204020204" pitchFamily="34" charset="-122"/>
                <a:ea typeface="微软雅黑" panose="020B0503020204020204" pitchFamily="34" charset="-122"/>
              </a:rPr>
              <a:t>T. Wang, et. al, </a:t>
            </a:r>
            <a:r>
              <a:rPr lang="en-US" altLang="zh-CN" sz="1100" b="1" dirty="0">
                <a:latin typeface="微软雅黑" panose="020B0503020204020204" pitchFamily="34" charset="-122"/>
                <a:ea typeface="微软雅黑" panose="020B0503020204020204" pitchFamily="34" charset="-122"/>
              </a:rPr>
              <a:t>X. Tong</a:t>
            </a:r>
            <a:endParaRPr lang="en-US" sz="1100" dirty="0">
              <a:latin typeface="微软雅黑" panose="020B0503020204020204" pitchFamily="34" charset="-122"/>
              <a:ea typeface="微软雅黑" panose="020B0503020204020204" pitchFamily="34" charset="-122"/>
              <a:cs typeface="Arial" panose="020B0604020202020204" pitchFamily="34" charset="0"/>
            </a:endParaRPr>
          </a:p>
          <a:p>
            <a:pPr algn="just"/>
            <a:r>
              <a:rPr lang="en-US" sz="1100" dirty="0">
                <a:latin typeface="微软雅黑" panose="020B0503020204020204" pitchFamily="34" charset="-122"/>
                <a:ea typeface="微软雅黑" panose="020B0503020204020204" pitchFamily="34" charset="-122"/>
                <a:cs typeface="Arial" panose="020B0604020202020204" pitchFamily="34" charset="0"/>
              </a:rPr>
              <a:t>Chin. Phys. Lett., </a:t>
            </a:r>
            <a:r>
              <a:rPr lang="en-US" sz="1100" b="1" dirty="0">
                <a:latin typeface="微软雅黑" panose="020B0503020204020204" pitchFamily="34" charset="-122"/>
                <a:ea typeface="微软雅黑" panose="020B0503020204020204" pitchFamily="34" charset="-122"/>
                <a:cs typeface="Arial" panose="020B0604020202020204" pitchFamily="34" charset="0"/>
              </a:rPr>
              <a:t>39 </a:t>
            </a:r>
            <a:r>
              <a:rPr lang="en-US" sz="1100" dirty="0">
                <a:latin typeface="微软雅黑" panose="020B0503020204020204" pitchFamily="34" charset="-122"/>
                <a:ea typeface="微软雅黑" panose="020B0503020204020204" pitchFamily="34" charset="-122"/>
                <a:cs typeface="Arial" panose="020B0604020202020204" pitchFamily="34" charset="0"/>
              </a:rPr>
              <a:t>062901</a:t>
            </a:r>
            <a:r>
              <a:rPr lang="en-US" sz="1100" b="1" dirty="0">
                <a:latin typeface="微软雅黑" panose="020B0503020204020204" pitchFamily="34" charset="-122"/>
                <a:ea typeface="微软雅黑" panose="020B0503020204020204" pitchFamily="34" charset="-122"/>
                <a:cs typeface="Arial" panose="020B0604020202020204" pitchFamily="34" charset="0"/>
              </a:rPr>
              <a:t> </a:t>
            </a:r>
            <a:r>
              <a:rPr lang="en-US" sz="1100" dirty="0">
                <a:latin typeface="微软雅黑" panose="020B0503020204020204" pitchFamily="34" charset="-122"/>
                <a:ea typeface="微软雅黑" panose="020B0503020204020204" pitchFamily="34" charset="-122"/>
                <a:cs typeface="Arial" panose="020B0604020202020204" pitchFamily="34" charset="0"/>
              </a:rPr>
              <a:t>(2022);</a:t>
            </a:r>
            <a:r>
              <a:rPr lang="en-US" altLang="zh-CN" sz="1100" dirty="0">
                <a:latin typeface="微软雅黑" panose="020B0503020204020204" pitchFamily="34" charset="-122"/>
                <a:ea typeface="微软雅黑" panose="020B0503020204020204" pitchFamily="34" charset="-122"/>
              </a:rPr>
              <a:t> A. Salman, et. al.</a:t>
            </a:r>
            <a:r>
              <a:rPr lang="en-US" sz="1100" dirty="0">
                <a:latin typeface="微软雅黑" panose="020B0503020204020204" pitchFamily="34" charset="-122"/>
                <a:ea typeface="微软雅黑" panose="020B0503020204020204" pitchFamily="34" charset="-122"/>
              </a:rPr>
              <a:t> </a:t>
            </a:r>
            <a:r>
              <a:rPr lang="en-US" altLang="zh-CN" sz="1100" b="1" dirty="0">
                <a:latin typeface="微软雅黑" panose="020B0503020204020204" pitchFamily="34" charset="-122"/>
                <a:ea typeface="微软雅黑" panose="020B0503020204020204" pitchFamily="34" charset="-122"/>
              </a:rPr>
              <a:t>T. Wang</a:t>
            </a:r>
            <a:r>
              <a:rPr lang="en-US" altLang="zh-CN" sz="1100" dirty="0">
                <a:latin typeface="微软雅黑" panose="020B0503020204020204" pitchFamily="34" charset="-122"/>
                <a:ea typeface="微软雅黑" panose="020B0503020204020204" pitchFamily="34" charset="-122"/>
              </a:rPr>
              <a:t>, </a:t>
            </a:r>
            <a:r>
              <a:rPr lang="en-US" altLang="zh-CN" sz="1100" b="1" dirty="0">
                <a:latin typeface="微软雅黑" panose="020B0503020204020204" pitchFamily="34" charset="-122"/>
                <a:ea typeface="微软雅黑" panose="020B0503020204020204" pitchFamily="34" charset="-122"/>
              </a:rPr>
              <a:t>X. Tong </a:t>
            </a:r>
          </a:p>
          <a:p>
            <a:pPr algn="just"/>
            <a:r>
              <a:rPr lang="en-US" sz="1100" dirty="0" err="1">
                <a:latin typeface="微软雅黑" panose="020B0503020204020204" pitchFamily="34" charset="-122"/>
                <a:ea typeface="微软雅黑" panose="020B0503020204020204" pitchFamily="34" charset="-122"/>
              </a:rPr>
              <a:t>Nucl</a:t>
            </a:r>
            <a:r>
              <a:rPr lang="en-US" sz="1100" dirty="0">
                <a:latin typeface="微软雅黑" panose="020B0503020204020204" pitchFamily="34" charset="-122"/>
                <a:ea typeface="微软雅黑" panose="020B0503020204020204" pitchFamily="34" charset="-122"/>
              </a:rPr>
              <a:t>. Instr. Meth. A.</a:t>
            </a:r>
            <a:r>
              <a:rPr lang="en-US" altLang="zh-CN" sz="1100" dirty="0">
                <a:latin typeface="微软雅黑" panose="020B0503020204020204" pitchFamily="34" charset="-122"/>
                <a:ea typeface="微软雅黑" panose="020B0503020204020204" pitchFamily="34" charset="-122"/>
              </a:rPr>
              <a:t>,</a:t>
            </a:r>
            <a:r>
              <a:rPr lang="en-US" sz="1100" b="1" dirty="0">
                <a:latin typeface="微软雅黑" panose="020B0503020204020204" pitchFamily="34" charset="-122"/>
                <a:ea typeface="微软雅黑" panose="020B0503020204020204" pitchFamily="34" charset="-122"/>
              </a:rPr>
              <a:t>1073 </a:t>
            </a:r>
            <a:r>
              <a:rPr lang="en-US" sz="1100" dirty="0">
                <a:latin typeface="微软雅黑" panose="020B0503020204020204" pitchFamily="34" charset="-122"/>
                <a:ea typeface="微软雅黑" panose="020B0503020204020204" pitchFamily="34" charset="-122"/>
              </a:rPr>
              <a:t>170233 (2025)</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Z. Li, et. at. </a:t>
            </a:r>
            <a:r>
              <a:rPr lang="en-US" altLang="zh-CN" sz="1100" b="1" dirty="0">
                <a:latin typeface="微软雅黑" panose="020B0503020204020204" pitchFamily="34" charset="-122"/>
                <a:ea typeface="微软雅黑" panose="020B0503020204020204" pitchFamily="34" charset="-122"/>
              </a:rPr>
              <a:t>L. He, X. Tong, D. Chen</a:t>
            </a:r>
            <a:endParaRPr lang="en-US" sz="1100" b="1" dirty="0">
              <a:latin typeface="微软雅黑" panose="020B0503020204020204" pitchFamily="34" charset="-122"/>
              <a:ea typeface="微软雅黑" panose="020B0503020204020204" pitchFamily="34" charset="-122"/>
            </a:endParaRPr>
          </a:p>
          <a:p>
            <a:pPr algn="just"/>
            <a:r>
              <a:rPr lang="en-US" altLang="zh-CN" sz="1100" dirty="0">
                <a:latin typeface="微软雅黑" panose="020B0503020204020204" pitchFamily="34" charset="-122"/>
                <a:ea typeface="微软雅黑" panose="020B0503020204020204" pitchFamily="34" charset="-122"/>
              </a:rPr>
              <a:t>NST-2024-0519.R2 </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2025).</a:t>
            </a:r>
            <a:r>
              <a:rPr lang="zh-CN" altLang="en-US" sz="1100" dirty="0">
                <a:latin typeface="微软雅黑" panose="020B0503020204020204" pitchFamily="34" charset="-122"/>
                <a:ea typeface="微软雅黑" panose="020B0503020204020204" pitchFamily="34" charset="-122"/>
              </a:rPr>
              <a:t> </a:t>
            </a:r>
            <a:r>
              <a:rPr lang="en-US" altLang="zh-CN" sz="1100" dirty="0">
                <a:latin typeface="微软雅黑" panose="020B0503020204020204" pitchFamily="34" charset="-122"/>
                <a:ea typeface="微软雅黑" panose="020B0503020204020204" pitchFamily="34" charset="-122"/>
              </a:rPr>
              <a:t>A. Salman, et. al.,</a:t>
            </a:r>
            <a:r>
              <a:rPr lang="en-US" altLang="zh-CN" sz="1100" b="1" dirty="0">
                <a:latin typeface="微软雅黑" panose="020B0503020204020204" pitchFamily="34" charset="-122"/>
                <a:ea typeface="微软雅黑" panose="020B0503020204020204" pitchFamily="34" charset="-122"/>
              </a:rPr>
              <a:t>  T. Wang</a:t>
            </a:r>
            <a:r>
              <a:rPr lang="en-US" altLang="zh-CN" sz="1100" dirty="0">
                <a:latin typeface="微软雅黑" panose="020B0503020204020204" pitchFamily="34" charset="-122"/>
                <a:ea typeface="微软雅黑" panose="020B0503020204020204" pitchFamily="34" charset="-122"/>
              </a:rPr>
              <a:t>, </a:t>
            </a:r>
            <a:r>
              <a:rPr lang="en-US" altLang="zh-CN" sz="1100" b="1" dirty="0">
                <a:latin typeface="微软雅黑" panose="020B0503020204020204" pitchFamily="34" charset="-122"/>
                <a:ea typeface="微软雅黑" panose="020B0503020204020204" pitchFamily="34" charset="-122"/>
              </a:rPr>
              <a:t>X. Tong</a:t>
            </a:r>
          </a:p>
        </p:txBody>
      </p:sp>
      <p:sp>
        <p:nvSpPr>
          <p:cNvPr id="24" name="文本框 12"/>
          <p:cNvSpPr txBox="1"/>
          <p:nvPr/>
        </p:nvSpPr>
        <p:spPr>
          <a:xfrm>
            <a:off x="216635" y="4924259"/>
            <a:ext cx="1479678"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spcAft>
                <a:spcPts val="800"/>
              </a:spcAft>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不可见磁场</a:t>
            </a:r>
          </a:p>
        </p:txBody>
      </p:sp>
      <p:sp>
        <p:nvSpPr>
          <p:cNvPr id="25" name="文本框 13"/>
          <p:cNvSpPr txBox="1"/>
          <p:nvPr/>
        </p:nvSpPr>
        <p:spPr>
          <a:xfrm>
            <a:off x="2128219" y="4924259"/>
            <a:ext cx="1585267"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spcAft>
                <a:spcPts val="800"/>
              </a:spcAft>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定性可视磁场</a:t>
            </a:r>
          </a:p>
        </p:txBody>
      </p:sp>
      <p:sp>
        <p:nvSpPr>
          <p:cNvPr id="26" name="Arrow: Right 17"/>
          <p:cNvSpPr/>
          <p:nvPr/>
        </p:nvSpPr>
        <p:spPr>
          <a:xfrm>
            <a:off x="1768322" y="4964314"/>
            <a:ext cx="275975" cy="276726"/>
          </a:xfrm>
          <a:prstGeom prst="rightArrow">
            <a:avLst/>
          </a:prstGeom>
          <a:solidFill>
            <a:srgbClr val="92D050"/>
          </a:solidFill>
          <a:ln w="127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8" name="Arrow: Right 17"/>
          <p:cNvSpPr/>
          <p:nvPr/>
        </p:nvSpPr>
        <p:spPr>
          <a:xfrm>
            <a:off x="3797717" y="4964314"/>
            <a:ext cx="275975" cy="276726"/>
          </a:xfrm>
          <a:prstGeom prst="rightArrow">
            <a:avLst/>
          </a:prstGeom>
          <a:solidFill>
            <a:srgbClr val="92D050"/>
          </a:solidFill>
          <a:ln w="127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文本框 13"/>
          <p:cNvSpPr txBox="1"/>
          <p:nvPr/>
        </p:nvSpPr>
        <p:spPr>
          <a:xfrm>
            <a:off x="4152856" y="4926186"/>
            <a:ext cx="1585267"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spcAft>
                <a:spcPts val="800"/>
              </a:spcAft>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定量三维磁场</a:t>
            </a:r>
          </a:p>
        </p:txBody>
      </p:sp>
      <p:sp>
        <p:nvSpPr>
          <p:cNvPr id="30" name="矩形 39"/>
          <p:cNvSpPr/>
          <p:nvPr/>
        </p:nvSpPr>
        <p:spPr>
          <a:xfrm>
            <a:off x="2499727" y="5361059"/>
            <a:ext cx="964408" cy="276999"/>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2008</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a:t>
            </a:r>
            <a:endParaRPr 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矩形 39"/>
          <p:cNvSpPr/>
          <p:nvPr/>
        </p:nvSpPr>
        <p:spPr>
          <a:xfrm>
            <a:off x="4516900" y="5361059"/>
            <a:ext cx="964408" cy="276999"/>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a:t>
            </a:r>
            <a:endParaRPr 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2" name="Group 31"/>
          <p:cNvGrpSpPr>
            <a:grpSpLocks noChangeAspect="1"/>
          </p:cNvGrpSpPr>
          <p:nvPr/>
        </p:nvGrpSpPr>
        <p:grpSpPr>
          <a:xfrm>
            <a:off x="5942434" y="2147950"/>
            <a:ext cx="6166720" cy="3432655"/>
            <a:chOff x="1968647" y="1951944"/>
            <a:chExt cx="7387441" cy="4288893"/>
          </a:xfrm>
        </p:grpSpPr>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t="9970" r="6734"/>
            <a:stretch>
              <a:fillRect/>
            </a:stretch>
          </p:blipFill>
          <p:spPr>
            <a:xfrm>
              <a:off x="6335877" y="2374698"/>
              <a:ext cx="3020211" cy="2186551"/>
            </a:xfrm>
            <a:prstGeom prst="rect">
              <a:avLst/>
            </a:prstGeom>
            <a:scene3d>
              <a:camera prst="orthographicFront">
                <a:rot lat="600000" lon="2400000" rev="0"/>
              </a:camera>
              <a:lightRig rig="threePt" dir="t"/>
            </a:scene3d>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l="7329" t="9078" r="6957"/>
            <a:stretch>
              <a:fillRect/>
            </a:stretch>
          </p:blipFill>
          <p:spPr>
            <a:xfrm>
              <a:off x="4992582" y="3089285"/>
              <a:ext cx="2443016" cy="1943600"/>
            </a:xfrm>
            <a:prstGeom prst="rect">
              <a:avLst/>
            </a:prstGeom>
            <a:scene3d>
              <a:camera prst="orthographicFront">
                <a:rot lat="600000" lon="2400000" rev="0"/>
              </a:camera>
              <a:lightRig rig="threePt" dir="t"/>
            </a:scene3d>
          </p:spPr>
        </p:pic>
        <p:pic>
          <p:nvPicPr>
            <p:cNvPr id="35" name="Picture 34"/>
            <p:cNvPicPr>
              <a:picLocks noChangeAspect="1"/>
            </p:cNvPicPr>
            <p:nvPr/>
          </p:nvPicPr>
          <p:blipFill rotWithShape="1">
            <a:blip r:embed="rId6"/>
            <a:srcRect l="20710" r="23020"/>
            <a:stretch>
              <a:fillRect/>
            </a:stretch>
          </p:blipFill>
          <p:spPr>
            <a:xfrm>
              <a:off x="3415310" y="3739997"/>
              <a:ext cx="2200138" cy="1781633"/>
            </a:xfrm>
            <a:prstGeom prst="rect">
              <a:avLst/>
            </a:prstGeom>
            <a:scene3d>
              <a:camera prst="orthographicFront">
                <a:rot lat="600000" lon="2400000" rev="0"/>
              </a:camera>
              <a:lightRig rig="threePt" dir="t"/>
            </a:scene3d>
          </p:spPr>
        </p:pic>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t="26190" b="29791"/>
            <a:stretch>
              <a:fillRect/>
            </a:stretch>
          </p:blipFill>
          <p:spPr>
            <a:xfrm>
              <a:off x="1968647" y="4378220"/>
              <a:ext cx="2003800" cy="1862617"/>
            </a:xfrm>
            <a:prstGeom prst="rect">
              <a:avLst/>
            </a:prstGeom>
            <a:scene3d>
              <a:camera prst="isometricLeftDown">
                <a:rot lat="600000" lon="2400000" rev="0"/>
              </a:camera>
              <a:lightRig rig="threePt" dir="t"/>
            </a:scene3d>
          </p:spPr>
        </p:pic>
        <p:sp>
          <p:nvSpPr>
            <p:cNvPr id="53" name="箭头: 上弧形 95"/>
            <p:cNvSpPr/>
            <p:nvPr/>
          </p:nvSpPr>
          <p:spPr bwMode="auto">
            <a:xfrm rot="20737363">
              <a:off x="2727724" y="3528731"/>
              <a:ext cx="890430" cy="368211"/>
            </a:xfrm>
            <a:prstGeom prst="curvedDownArrow">
              <a:avLst>
                <a:gd name="adj1" fmla="val 25000"/>
                <a:gd name="adj2" fmla="val 58370"/>
                <a:gd name="adj3" fmla="val 53076"/>
              </a:avLst>
            </a:prstGeom>
            <a:solidFill>
              <a:srgbClr val="C0C0C0"/>
            </a:solidFill>
            <a:ln w="9525" cap="flat" cmpd="sng" algn="ctr">
              <a:solidFill>
                <a:srgbClr val="000000"/>
              </a:solidFill>
              <a:prstDash val="solid"/>
              <a:round/>
              <a:headEnd type="none" w="med" len="med"/>
              <a:tailEnd type="none" w="med" len="med"/>
            </a:ln>
          </p:spPr>
          <p:txBody>
            <a:bodyPr vert="horz" wrap="square" lIns="91440" tIns="45720" rIns="91440" bIns="45720" numCol="1" rtlCol="0" anchor="ctr"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4" name="箭头: 上弧形 95"/>
            <p:cNvSpPr/>
            <p:nvPr/>
          </p:nvSpPr>
          <p:spPr bwMode="auto">
            <a:xfrm rot="20737363">
              <a:off x="4354001" y="2848581"/>
              <a:ext cx="890430" cy="351388"/>
            </a:xfrm>
            <a:prstGeom prst="curvedDownArrow">
              <a:avLst>
                <a:gd name="adj1" fmla="val 25000"/>
                <a:gd name="adj2" fmla="val 58370"/>
                <a:gd name="adj3" fmla="val 53076"/>
              </a:avLst>
            </a:prstGeom>
            <a:solidFill>
              <a:srgbClr val="C0C0C0"/>
            </a:solidFill>
            <a:ln w="9525" cap="flat" cmpd="sng" algn="ctr">
              <a:solidFill>
                <a:srgbClr val="000000"/>
              </a:solidFill>
              <a:prstDash val="solid"/>
              <a:round/>
              <a:headEnd type="none" w="med" len="med"/>
              <a:tailEnd type="none" w="med" len="med"/>
            </a:ln>
          </p:spPr>
          <p:txBody>
            <a:bodyPr vert="horz" wrap="square" lIns="91440" tIns="45720" rIns="91440" bIns="45720" numCol="1" rtlCol="0" anchor="ctr"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5" name="箭头: 上弧形 95"/>
            <p:cNvSpPr/>
            <p:nvPr/>
          </p:nvSpPr>
          <p:spPr bwMode="auto">
            <a:xfrm rot="20737363">
              <a:off x="5890663" y="2291875"/>
              <a:ext cx="890430" cy="351388"/>
            </a:xfrm>
            <a:prstGeom prst="curvedDownArrow">
              <a:avLst>
                <a:gd name="adj1" fmla="val 25000"/>
                <a:gd name="adj2" fmla="val 58370"/>
                <a:gd name="adj3" fmla="val 53076"/>
              </a:avLst>
            </a:prstGeom>
            <a:solidFill>
              <a:srgbClr val="C0C0C0"/>
            </a:solidFill>
            <a:ln w="9525" cap="flat" cmpd="sng" algn="ctr">
              <a:solidFill>
                <a:srgbClr val="000000"/>
              </a:solidFill>
              <a:prstDash val="solid"/>
              <a:round/>
              <a:headEnd type="none" w="med" len="med"/>
              <a:tailEnd type="none" w="med" len="med"/>
            </a:ln>
          </p:spPr>
          <p:txBody>
            <a:bodyPr vert="horz" wrap="square" lIns="91440" tIns="45720" rIns="91440" bIns="45720" numCol="1" rtlCol="0" anchor="ctr"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6" name="箭头: 上弧形 99"/>
            <p:cNvSpPr/>
            <p:nvPr/>
          </p:nvSpPr>
          <p:spPr bwMode="auto">
            <a:xfrm rot="9194122">
              <a:off x="5548949" y="5206581"/>
              <a:ext cx="890430" cy="351388"/>
            </a:xfrm>
            <a:prstGeom prst="curvedDownArrow">
              <a:avLst>
                <a:gd name="adj1" fmla="val 25000"/>
                <a:gd name="adj2" fmla="val 58370"/>
                <a:gd name="adj3" fmla="val 53076"/>
              </a:avLst>
            </a:prstGeom>
            <a:solidFill>
              <a:srgbClr val="C0C0C0"/>
            </a:solidFill>
            <a:ln w="9525" cap="flat" cmpd="sng" algn="ctr">
              <a:solidFill>
                <a:srgbClr val="000000"/>
              </a:solidFill>
              <a:prstDash val="solid"/>
              <a:round/>
              <a:headEnd type="none" w="med" len="med"/>
              <a:tailEnd type="none" w="med" len="med"/>
            </a:ln>
          </p:spPr>
          <p:txBody>
            <a:bodyPr vert="horz" wrap="square" lIns="91440" tIns="45720" rIns="91440" bIns="45720" numCol="1" rtlCol="0" anchor="ctr"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7" name="箭头: 上弧形 99"/>
            <p:cNvSpPr/>
            <p:nvPr/>
          </p:nvSpPr>
          <p:spPr bwMode="auto">
            <a:xfrm rot="9194122">
              <a:off x="7173549" y="4714521"/>
              <a:ext cx="890430" cy="351388"/>
            </a:xfrm>
            <a:prstGeom prst="curvedDownArrow">
              <a:avLst>
                <a:gd name="adj1" fmla="val 25000"/>
                <a:gd name="adj2" fmla="val 58370"/>
                <a:gd name="adj3" fmla="val 53076"/>
              </a:avLst>
            </a:prstGeom>
            <a:solidFill>
              <a:srgbClr val="C0C0C0"/>
            </a:solidFill>
            <a:ln w="9525" cap="flat" cmpd="sng" algn="ctr">
              <a:solidFill>
                <a:srgbClr val="000000"/>
              </a:solidFill>
              <a:prstDash val="solid"/>
              <a:round/>
              <a:headEnd type="none" w="med" len="med"/>
              <a:tailEnd type="none" w="med" len="med"/>
            </a:ln>
          </p:spPr>
          <p:txBody>
            <a:bodyPr vert="horz" wrap="square" lIns="91440" tIns="45720" rIns="91440" bIns="45720" numCol="1" rtlCol="0" anchor="ctr"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8" name="TextBox 18"/>
            <p:cNvSpPr txBox="1"/>
            <p:nvPr/>
          </p:nvSpPr>
          <p:spPr>
            <a:xfrm>
              <a:off x="6335877" y="2074491"/>
              <a:ext cx="3013738" cy="372654"/>
            </a:xfrm>
            <a:prstGeom prst="rect">
              <a:avLst/>
            </a:prstGeom>
            <a:noFill/>
            <a:scene3d>
              <a:camera prst="orthographicFront">
                <a:rot lat="600000" lon="2400000" rev="0"/>
              </a:camera>
              <a:lightRig rig="threePt" dir="t"/>
            </a:scene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sng"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中子极化成像测量结果</a:t>
              </a:r>
              <a:endParaRPr kumimoji="0" lang="en-US" sz="1400" b="0" i="0" u="sng"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9" name="TextBox 19"/>
            <p:cNvSpPr txBox="1"/>
            <p:nvPr/>
          </p:nvSpPr>
          <p:spPr>
            <a:xfrm>
              <a:off x="3539405" y="3405442"/>
              <a:ext cx="1997323" cy="372654"/>
            </a:xfrm>
            <a:prstGeom prst="rect">
              <a:avLst/>
            </a:prstGeom>
            <a:noFill/>
            <a:scene3d>
              <a:camera prst="orthographicFront">
                <a:rot lat="600000" lon="2400000" rev="0"/>
              </a:camera>
              <a:lightRig rig="threePt" dir="t"/>
            </a:scene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sng"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三维磁场分布</a:t>
              </a:r>
              <a:endParaRPr kumimoji="0" lang="en-US" sz="1400" b="0" i="0" u="sng"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0" name="TextBox 20"/>
            <p:cNvSpPr txBox="1"/>
            <p:nvPr/>
          </p:nvSpPr>
          <p:spPr>
            <a:xfrm>
              <a:off x="2287002" y="4072529"/>
              <a:ext cx="1292738" cy="372654"/>
            </a:xfrm>
            <a:prstGeom prst="rect">
              <a:avLst/>
            </a:prstGeom>
            <a:noFill/>
            <a:scene3d>
              <a:camera prst="orthographicFront">
                <a:rot lat="600000" lon="2400000" rev="0"/>
              </a:camera>
              <a:lightRig rig="threePt" dir="t"/>
            </a:scene3d>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sng"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磁性样品</a:t>
              </a:r>
              <a:endParaRPr kumimoji="0" lang="en-US" sz="1400" b="0" i="0" u="sng"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cxnSp>
          <p:nvCxnSpPr>
            <p:cNvPr id="61" name="Straight Arrow Connector 60"/>
            <p:cNvCxnSpPr/>
            <p:nvPr/>
          </p:nvCxnSpPr>
          <p:spPr>
            <a:xfrm flipV="1">
              <a:off x="2970547" y="3977859"/>
              <a:ext cx="4932279" cy="1497759"/>
            </a:xfrm>
            <a:prstGeom prst="straightConnector1">
              <a:avLst/>
            </a:prstGeom>
            <a:noFill/>
            <a:ln w="12700" cap="flat" cmpd="sng" algn="ctr">
              <a:solidFill>
                <a:srgbClr val="FFFF00"/>
              </a:solidFill>
              <a:prstDash val="sysDash"/>
              <a:miter lim="800000"/>
              <a:tailEnd type="triangle"/>
            </a:ln>
            <a:effectLst/>
          </p:spPr>
        </p:cxnSp>
        <p:cxnSp>
          <p:nvCxnSpPr>
            <p:cNvPr id="62" name="Straight Arrow Connector 61"/>
            <p:cNvCxnSpPr/>
            <p:nvPr/>
          </p:nvCxnSpPr>
          <p:spPr>
            <a:xfrm flipV="1">
              <a:off x="2999436" y="3423947"/>
              <a:ext cx="4890676" cy="1739322"/>
            </a:xfrm>
            <a:prstGeom prst="straightConnector1">
              <a:avLst/>
            </a:prstGeom>
            <a:noFill/>
            <a:ln w="12700" cap="flat" cmpd="sng" algn="ctr">
              <a:solidFill>
                <a:srgbClr val="FFFF00"/>
              </a:solidFill>
              <a:prstDash val="sysDash"/>
              <a:miter lim="800000"/>
              <a:tailEnd type="triangle"/>
            </a:ln>
            <a:effectLst/>
          </p:spPr>
        </p:cxnSp>
        <p:cxnSp>
          <p:nvCxnSpPr>
            <p:cNvPr id="63" name="Straight Arrow Connector 62"/>
            <p:cNvCxnSpPr/>
            <p:nvPr/>
          </p:nvCxnSpPr>
          <p:spPr>
            <a:xfrm flipV="1">
              <a:off x="2999436" y="2832783"/>
              <a:ext cx="4991696" cy="2015421"/>
            </a:xfrm>
            <a:prstGeom prst="straightConnector1">
              <a:avLst/>
            </a:prstGeom>
            <a:noFill/>
            <a:ln w="12700" cap="flat" cmpd="sng" algn="ctr">
              <a:solidFill>
                <a:srgbClr val="FFFF00"/>
              </a:solidFill>
              <a:prstDash val="sysDash"/>
              <a:miter lim="800000"/>
              <a:tailEnd type="triangle"/>
            </a:ln>
            <a:effectLst/>
          </p:spPr>
        </p:cxnSp>
        <p:sp>
          <p:nvSpPr>
            <p:cNvPr id="64" name="TextBox 18"/>
            <p:cNvSpPr txBox="1"/>
            <p:nvPr/>
          </p:nvSpPr>
          <p:spPr>
            <a:xfrm>
              <a:off x="4625994" y="2758092"/>
              <a:ext cx="3013738" cy="372654"/>
            </a:xfrm>
            <a:prstGeom prst="rect">
              <a:avLst/>
            </a:prstGeom>
            <a:noFill/>
            <a:scene3d>
              <a:camera prst="orthographicFront">
                <a:rot lat="600000" lon="2400000" rev="0"/>
              </a:camera>
              <a:lightRig rig="threePt" dir="t"/>
            </a:scene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sng"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中子极化分布计算</a:t>
              </a:r>
              <a:endParaRPr kumimoji="0" lang="en-US" sz="1400" b="0" i="0" u="sng"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5" name="矩形 16"/>
            <p:cNvSpPr/>
            <p:nvPr/>
          </p:nvSpPr>
          <p:spPr>
            <a:xfrm>
              <a:off x="2440010" y="3186831"/>
              <a:ext cx="1454190" cy="372654"/>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初始建模</a:t>
              </a:r>
              <a:endParaRPr kumimoji="0" lang="en-US" altLang="zh-CN"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6" name="矩形 16"/>
            <p:cNvSpPr/>
            <p:nvPr/>
          </p:nvSpPr>
          <p:spPr>
            <a:xfrm>
              <a:off x="3824212" y="2524229"/>
              <a:ext cx="1271079" cy="372654"/>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数值计算</a:t>
              </a:r>
              <a:endParaRPr kumimoji="0" lang="en-US" altLang="zh-CN"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7" name="矩形 16"/>
            <p:cNvSpPr/>
            <p:nvPr/>
          </p:nvSpPr>
          <p:spPr>
            <a:xfrm>
              <a:off x="5294229" y="1951944"/>
              <a:ext cx="1544785" cy="372654"/>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与实验对比</a:t>
              </a:r>
              <a:endParaRPr kumimoji="0" lang="en-US" altLang="zh-CN"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8" name="矩形 16"/>
            <p:cNvSpPr/>
            <p:nvPr/>
          </p:nvSpPr>
          <p:spPr>
            <a:xfrm>
              <a:off x="7692227" y="4924723"/>
              <a:ext cx="1402286" cy="372654"/>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统计误差</a:t>
              </a:r>
              <a:endParaRPr kumimoji="0" lang="en-US" altLang="zh-CN"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9" name="矩形 16"/>
            <p:cNvSpPr/>
            <p:nvPr/>
          </p:nvSpPr>
          <p:spPr>
            <a:xfrm>
              <a:off x="6204114" y="5440088"/>
              <a:ext cx="1402286" cy="372654"/>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模型修正</a:t>
              </a:r>
              <a:endParaRPr kumimoji="0" lang="en-US" altLang="zh-CN"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70" name="矩形 16"/>
          <p:cNvSpPr/>
          <p:nvPr/>
        </p:nvSpPr>
        <p:spPr>
          <a:xfrm>
            <a:off x="6649156" y="1642239"/>
            <a:ext cx="4596113" cy="369332"/>
          </a:xfrm>
          <a:prstGeom prst="rect">
            <a:avLst/>
          </a:prstGeom>
        </p:spPr>
        <p:txBody>
          <a:bodyPr wrap="square">
            <a:spAutoFit/>
          </a:bodyPr>
          <a:lstStyle/>
          <a:p>
            <a:pPr algn="ctr"/>
            <a:r>
              <a:rPr lang="zh-CN" altLang="en-US" b="1" u="sng" dirty="0">
                <a:latin typeface="微软雅黑" panose="020B0503020204020204" pitchFamily="34" charset="-122"/>
                <a:ea typeface="微软雅黑" panose="020B0503020204020204" pitchFamily="34" charset="-122"/>
                <a:cs typeface="Times New Roman" panose="02020603050405020304" pitchFamily="18" charset="0"/>
              </a:rPr>
              <a:t>通过极化中子成像进行三维磁场重塑流程</a:t>
            </a:r>
            <a:endParaRPr lang="en-US" altLang="zh-CN" b="1" u="sng"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1" name="矩形 16"/>
          <p:cNvSpPr/>
          <p:nvPr/>
        </p:nvSpPr>
        <p:spPr>
          <a:xfrm>
            <a:off x="5990702" y="5899903"/>
            <a:ext cx="5480358" cy="646331"/>
          </a:xfrm>
          <a:prstGeom prst="rect">
            <a:avLst/>
          </a:prstGeom>
        </p:spPr>
        <p:txBody>
          <a:bodyPr wrap="square">
            <a:spAutoFit/>
          </a:bodyPr>
          <a:lstStyle/>
          <a:p>
            <a:pPr marL="342900" indent="-342900" algn="just">
              <a:buFont typeface="Wingdings" panose="05000000000000000000" pitchFamily="2" charset="2"/>
              <a:buChar char="q"/>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模拟磁场分布的实验结果检验</a:t>
            </a:r>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a:buFont typeface="Wingdings" panose="05000000000000000000" pitchFamily="2" charset="2"/>
              <a:buChar char="q"/>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通过机器学习加速磁场修正过程</a:t>
            </a:r>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p:cNvSpPr txBox="1"/>
          <p:nvPr/>
        </p:nvSpPr>
        <p:spPr>
          <a:xfrm>
            <a:off x="100528" y="1052700"/>
            <a:ext cx="11971230" cy="400110"/>
          </a:xfrm>
          <a:prstGeom prst="rect">
            <a:avLst/>
          </a:prstGeom>
          <a:noFill/>
        </p:spPr>
        <p:txBody>
          <a:bodyPr wrap="square" rtlCol="0">
            <a:spAutoFit/>
          </a:bodyPr>
          <a:lstStyle/>
          <a:p>
            <a:pPr marL="342900" indent="-342900"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通过加速器加速质子，轰击靶体（钨）产生散射实验的中子</a:t>
            </a: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散裂中子源产：自由中子产生过程</a:t>
            </a:r>
          </a:p>
        </p:txBody>
      </p:sp>
      <p:sp>
        <p:nvSpPr>
          <p:cNvPr id="24" name="矩形 17"/>
          <p:cNvSpPr/>
          <p:nvPr/>
        </p:nvSpPr>
        <p:spPr>
          <a:xfrm>
            <a:off x="292617" y="5963896"/>
            <a:ext cx="8280920" cy="732155"/>
          </a:xfrm>
          <a:prstGeom prst="rect">
            <a:avLst/>
          </a:prstGeom>
        </p:spPr>
        <p:txBody>
          <a:bodyPr wrap="square">
            <a:spAutoFit/>
          </a:bodyPr>
          <a:lstStyle/>
          <a:p>
            <a:pPr marL="285750" indent="-285750" algn="just">
              <a:lnSpc>
                <a:spcPts val="2500"/>
              </a:lnSpc>
              <a:spcAft>
                <a:spcPts val="0"/>
              </a:spcAft>
              <a:buClr>
                <a:prstClr val="black"/>
              </a:buClr>
              <a:buFont typeface="Wingdings" panose="05000000000000000000" pitchFamily="2" charset="2"/>
              <a:buChar char="q"/>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80MeV</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300MeV</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）直线加速器和</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 1.6GeV </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回旋加速器</a:t>
            </a:r>
            <a:endPar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285750" indent="-285750" algn="just">
              <a:lnSpc>
                <a:spcPts val="2500"/>
              </a:lnSpc>
              <a:spcAft>
                <a:spcPts val="0"/>
              </a:spcAft>
              <a:buClr>
                <a:prstClr val="black"/>
              </a:buClr>
              <a:buFont typeface="Wingdings" panose="05000000000000000000" pitchFamily="2" charset="2"/>
              <a:buChar char="q"/>
              <a:defRPr/>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一号靶站（现建成）共有</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20</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个中子束窗</a:t>
            </a:r>
          </a:p>
        </p:txBody>
      </p:sp>
      <p:grpSp>
        <p:nvGrpSpPr>
          <p:cNvPr id="4" name="Group 3"/>
          <p:cNvGrpSpPr/>
          <p:nvPr/>
        </p:nvGrpSpPr>
        <p:grpSpPr>
          <a:xfrm>
            <a:off x="1445106" y="1537140"/>
            <a:ext cx="9301788" cy="4404401"/>
            <a:chOff x="1819469" y="1848803"/>
            <a:chExt cx="8687578" cy="4008408"/>
          </a:xfrm>
        </p:grpSpPr>
        <p:pic>
          <p:nvPicPr>
            <p:cNvPr id="23" name="Picture 2" descr="C:\Users\windows\Desktop\装置原理.gif"/>
            <p:cNvPicPr>
              <a:picLocks noChangeAspect="1" noChangeArrowheads="1" noCrop="1"/>
            </p:cNvPicPr>
            <p:nvPr/>
          </p:nvPicPr>
          <p:blipFill>
            <a:blip r:embed="rId3"/>
            <a:srcRect/>
            <a:stretch>
              <a:fillRect/>
            </a:stretch>
          </p:blipFill>
          <p:spPr bwMode="auto">
            <a:xfrm>
              <a:off x="1819469" y="1848803"/>
              <a:ext cx="8687578" cy="4008408"/>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3"/>
            <p:cNvSpPr/>
            <p:nvPr/>
          </p:nvSpPr>
          <p:spPr>
            <a:xfrm>
              <a:off x="3060580" y="2695004"/>
              <a:ext cx="881973" cy="369332"/>
            </a:xfrm>
            <a:prstGeom prst="rect">
              <a:avLst/>
            </a:prstGeom>
          </p:spPr>
          <p:txBody>
            <a:bodyPr wrap="none">
              <a:spAutoFit/>
            </a:bodyPr>
            <a:lstStyle/>
            <a:p>
              <a:r>
                <a:rPr lang="zh-CN" altLang="en-US"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rPr>
                <a:t>质子源</a:t>
              </a:r>
              <a:endParaRPr lang="en-US"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6" name="矩形 18"/>
            <p:cNvSpPr/>
            <p:nvPr/>
          </p:nvSpPr>
          <p:spPr>
            <a:xfrm>
              <a:off x="3944393" y="3839486"/>
              <a:ext cx="1107996" cy="369332"/>
            </a:xfrm>
            <a:prstGeom prst="rect">
              <a:avLst/>
            </a:prstGeom>
          </p:spPr>
          <p:txBody>
            <a:bodyPr wrap="none">
              <a:spAutoFit/>
            </a:bodyPr>
            <a:lstStyle/>
            <a:p>
              <a:r>
                <a:rPr lang="zh-CN" altLang="en-US"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sym typeface="+mn-ea"/>
                </a:rPr>
                <a:t>中子靶站</a:t>
              </a:r>
              <a:endParaRPr lang="en-US"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7" name="矩形 4"/>
            <p:cNvSpPr/>
            <p:nvPr/>
          </p:nvSpPr>
          <p:spPr>
            <a:xfrm>
              <a:off x="5483089" y="2695004"/>
              <a:ext cx="1338828" cy="369332"/>
            </a:xfrm>
            <a:prstGeom prst="rect">
              <a:avLst/>
            </a:prstGeom>
          </p:spPr>
          <p:txBody>
            <a:bodyPr wrap="none">
              <a:spAutoFit/>
            </a:bodyPr>
            <a:lstStyle/>
            <a:p>
              <a:r>
                <a:rPr lang="zh-CN" altLang="en-US"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sym typeface="+mn-ea"/>
                </a:rPr>
                <a:t>直线加速器</a:t>
              </a:r>
              <a:endParaRPr lang="en-US"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8" name="矩形 4"/>
            <p:cNvSpPr/>
            <p:nvPr/>
          </p:nvSpPr>
          <p:spPr>
            <a:xfrm>
              <a:off x="7995068" y="2923596"/>
              <a:ext cx="1338828" cy="369332"/>
            </a:xfrm>
            <a:prstGeom prst="rect">
              <a:avLst/>
            </a:prstGeom>
          </p:spPr>
          <p:txBody>
            <a:bodyPr wrap="none">
              <a:spAutoFit/>
            </a:bodyPr>
            <a:lstStyle/>
            <a:p>
              <a:r>
                <a:rPr lang="zh-CN" altLang="en-US"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sym typeface="+mn-ea"/>
                </a:rPr>
                <a:t>回旋加速器</a:t>
              </a:r>
              <a:endParaRPr lang="en-US"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1545245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极化中子散射应用：极化中子成像</a:t>
            </a:r>
          </a:p>
        </p:txBody>
      </p:sp>
      <p:sp>
        <p:nvSpPr>
          <p:cNvPr id="52" name="文本框 10"/>
          <p:cNvSpPr txBox="1"/>
          <p:nvPr/>
        </p:nvSpPr>
        <p:spPr>
          <a:xfrm>
            <a:off x="0" y="1065378"/>
            <a:ext cx="11981404" cy="461665"/>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 解决共性科学问题：电磁器件模拟与实际结果存在差异，且无法直接实验</a:t>
            </a:r>
          </a:p>
        </p:txBody>
      </p:sp>
      <p:grpSp>
        <p:nvGrpSpPr>
          <p:cNvPr id="39" name="Group 38"/>
          <p:cNvGrpSpPr/>
          <p:nvPr/>
        </p:nvGrpSpPr>
        <p:grpSpPr>
          <a:xfrm>
            <a:off x="0" y="1527043"/>
            <a:ext cx="4999822" cy="5159862"/>
            <a:chOff x="399336" y="2419410"/>
            <a:chExt cx="2772640" cy="3227370"/>
          </a:xfrm>
        </p:grpSpPr>
        <p:pic>
          <p:nvPicPr>
            <p:cNvPr id="40" name="Picture 39"/>
            <p:cNvPicPr>
              <a:picLocks noChangeAspect="1"/>
            </p:cNvPicPr>
            <p:nvPr/>
          </p:nvPicPr>
          <p:blipFill>
            <a:blip r:embed="rId3"/>
            <a:stretch>
              <a:fillRect/>
            </a:stretch>
          </p:blipFill>
          <p:spPr>
            <a:xfrm>
              <a:off x="399336" y="2419410"/>
              <a:ext cx="2772640" cy="1452335"/>
            </a:xfrm>
            <a:prstGeom prst="rect">
              <a:avLst/>
            </a:prstGeom>
          </p:spPr>
        </p:pic>
        <p:pic>
          <p:nvPicPr>
            <p:cNvPr id="41" name="Picture 40"/>
            <p:cNvPicPr>
              <a:picLocks noChangeAspect="1"/>
            </p:cNvPicPr>
            <p:nvPr/>
          </p:nvPicPr>
          <p:blipFill>
            <a:blip r:embed="rId4"/>
            <a:stretch>
              <a:fillRect/>
            </a:stretch>
          </p:blipFill>
          <p:spPr>
            <a:xfrm>
              <a:off x="675767" y="3818447"/>
              <a:ext cx="2430968" cy="1828333"/>
            </a:xfrm>
            <a:prstGeom prst="rect">
              <a:avLst/>
            </a:prstGeom>
          </p:spPr>
        </p:pic>
      </p:grpSp>
      <p:pic>
        <p:nvPicPr>
          <p:cNvPr id="42" name="Picture 41"/>
          <p:cNvPicPr>
            <a:picLocks noChangeAspect="1"/>
          </p:cNvPicPr>
          <p:nvPr/>
        </p:nvPicPr>
        <p:blipFill>
          <a:blip r:embed="rId5"/>
          <a:stretch>
            <a:fillRect/>
          </a:stretch>
        </p:blipFill>
        <p:spPr>
          <a:xfrm>
            <a:off x="5218961" y="2020629"/>
            <a:ext cx="3312404" cy="2789007"/>
          </a:xfrm>
          <a:prstGeom prst="rect">
            <a:avLst/>
          </a:prstGeom>
        </p:spPr>
      </p:pic>
      <p:cxnSp>
        <p:nvCxnSpPr>
          <p:cNvPr id="43" name="直接连接符 23"/>
          <p:cNvCxnSpPr/>
          <p:nvPr/>
        </p:nvCxnSpPr>
        <p:spPr bwMode="auto">
          <a:xfrm flipV="1">
            <a:off x="5037366" y="1630660"/>
            <a:ext cx="0" cy="4836823"/>
          </a:xfrm>
          <a:prstGeom prst="line">
            <a:avLst/>
          </a:prstGeom>
          <a:noFill/>
          <a:ln w="6350" algn="ctr">
            <a:solidFill>
              <a:srgbClr val="000000"/>
            </a:solidFill>
            <a:prstDash val="dash"/>
            <a:miter lim="800000"/>
          </a:ln>
          <a:extLst>
            <a:ext uri="{909E8E84-426E-40DD-AFC4-6F175D3DCCD1}">
              <a14:hiddenFill xmlns:a14="http://schemas.microsoft.com/office/drawing/2010/main">
                <a:noFill/>
              </a14:hiddenFill>
            </a:ext>
          </a:extLst>
        </p:spPr>
      </p:cxnSp>
      <p:sp>
        <p:nvSpPr>
          <p:cNvPr id="44" name="矩形 37"/>
          <p:cNvSpPr/>
          <p:nvPr/>
        </p:nvSpPr>
        <p:spPr>
          <a:xfrm>
            <a:off x="5226881" y="4879095"/>
            <a:ext cx="6651242" cy="1384995"/>
          </a:xfrm>
          <a:prstGeom prst="rect">
            <a:avLst/>
          </a:prstGeom>
        </p:spPr>
        <p:txBody>
          <a:bodyPr wrap="square">
            <a:spAutoFit/>
          </a:bodyPr>
          <a:lstStyle/>
          <a:p>
            <a:pPr algn="just"/>
            <a:r>
              <a:rPr lang="en-US" sz="1400" dirty="0">
                <a:latin typeface="微软雅黑" panose="020B0503020204020204" pitchFamily="34" charset="-122"/>
                <a:ea typeface="微软雅黑" panose="020B0503020204020204" pitchFamily="34" charset="-122"/>
              </a:rPr>
              <a:t>…… Experimental measurements of electrical machine performances reveal a </a:t>
            </a:r>
            <a:r>
              <a:rPr lang="en-US" sz="1400" dirty="0">
                <a:solidFill>
                  <a:srgbClr val="C00000"/>
                </a:solidFill>
                <a:latin typeface="微软雅黑" panose="020B0503020204020204" pitchFamily="34" charset="-122"/>
                <a:ea typeface="微软雅黑" panose="020B0503020204020204" pitchFamily="34" charset="-122"/>
              </a:rPr>
              <a:t>significant difference between simulations and measurements</a:t>
            </a:r>
            <a:r>
              <a:rPr lang="en-US" sz="1400" dirty="0">
                <a:latin typeface="微软雅黑" panose="020B0503020204020204" pitchFamily="34" charset="-122"/>
                <a:ea typeface="微软雅黑" panose="020B0503020204020204" pitchFamily="34" charset="-122"/>
              </a:rPr>
              <a:t>. It is known that the manufacturing processes of machines, particularly, the cutting of core laminations adversely affects material properties. </a:t>
            </a:r>
            <a:r>
              <a:rPr lang="en-US" sz="1400" dirty="0">
                <a:solidFill>
                  <a:srgbClr val="C00000"/>
                </a:solidFill>
                <a:latin typeface="微软雅黑" panose="020B0503020204020204" pitchFamily="34" charset="-122"/>
                <a:ea typeface="微软雅黑" panose="020B0503020204020204" pitchFamily="34" charset="-122"/>
              </a:rPr>
              <a:t>The current techniques for considering the effects of cutting lack accuracy</a:t>
            </a:r>
            <a:r>
              <a:rPr lang="en-US" sz="1400" dirty="0">
                <a:latin typeface="微软雅黑" panose="020B0503020204020204" pitchFamily="34" charset="-122"/>
                <a:ea typeface="微软雅黑" panose="020B0503020204020204" pitchFamily="34" charset="-122"/>
              </a:rPr>
              <a:t>, computation efficiency and applicability for finite element (FE) software.</a:t>
            </a:r>
          </a:p>
        </p:txBody>
      </p:sp>
      <p:pic>
        <p:nvPicPr>
          <p:cNvPr id="45" name="图片 39"/>
          <p:cNvPicPr>
            <a:picLocks noChangeAspect="1"/>
          </p:cNvPicPr>
          <p:nvPr/>
        </p:nvPicPr>
        <p:blipFill>
          <a:blip r:embed="rId6"/>
          <a:stretch>
            <a:fillRect/>
          </a:stretch>
        </p:blipFill>
        <p:spPr>
          <a:xfrm>
            <a:off x="9722282" y="2856957"/>
            <a:ext cx="2081387" cy="1813684"/>
          </a:xfrm>
          <a:prstGeom prst="rect">
            <a:avLst/>
          </a:prstGeom>
        </p:spPr>
      </p:pic>
      <p:pic>
        <p:nvPicPr>
          <p:cNvPr id="46" name="图片 40"/>
          <p:cNvPicPr>
            <a:picLocks noChangeAspect="1"/>
          </p:cNvPicPr>
          <p:nvPr/>
        </p:nvPicPr>
        <p:blipFill>
          <a:blip r:embed="rId7"/>
          <a:stretch>
            <a:fillRect/>
          </a:stretch>
        </p:blipFill>
        <p:spPr>
          <a:xfrm>
            <a:off x="8597253" y="2856957"/>
            <a:ext cx="1125030" cy="1813684"/>
          </a:xfrm>
          <a:prstGeom prst="rect">
            <a:avLst/>
          </a:prstGeom>
        </p:spPr>
      </p:pic>
      <p:pic>
        <p:nvPicPr>
          <p:cNvPr id="47" name="图片 36"/>
          <p:cNvPicPr>
            <a:picLocks noChangeAspect="1"/>
          </p:cNvPicPr>
          <p:nvPr/>
        </p:nvPicPr>
        <p:blipFill>
          <a:blip r:embed="rId8"/>
          <a:stretch>
            <a:fillRect/>
          </a:stretch>
        </p:blipFill>
        <p:spPr>
          <a:xfrm>
            <a:off x="8758821" y="1980394"/>
            <a:ext cx="3044452" cy="811854"/>
          </a:xfrm>
          <a:prstGeom prst="rect">
            <a:avLst/>
          </a:prstGeom>
        </p:spPr>
      </p:pic>
      <p:sp>
        <p:nvSpPr>
          <p:cNvPr id="48" name="Arrow: Down 47"/>
          <p:cNvSpPr/>
          <p:nvPr/>
        </p:nvSpPr>
        <p:spPr bwMode="auto">
          <a:xfrm rot="16200000">
            <a:off x="4275463" y="4001429"/>
            <a:ext cx="1516062" cy="386773"/>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4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49" name="矩形 46"/>
          <p:cNvSpPr/>
          <p:nvPr/>
        </p:nvSpPr>
        <p:spPr>
          <a:xfrm>
            <a:off x="5560776" y="1627551"/>
            <a:ext cx="2492990" cy="369332"/>
          </a:xfrm>
          <a:prstGeom prst="rect">
            <a:avLst/>
          </a:prstGeom>
        </p:spPr>
        <p:txBody>
          <a:bodyPr wrap="none">
            <a:spAutoFit/>
          </a:bodyPr>
          <a:lstStyle/>
          <a:p>
            <a:pPr algn="just">
              <a:spcAft>
                <a:spcPts val="800"/>
              </a:spcAft>
            </a:pPr>
            <a:r>
              <a:rPr lang="zh-CN" altLang="en-US" b="1" u="sng" dirty="0">
                <a:latin typeface="微软雅黑" panose="020B0503020204020204" pitchFamily="34" charset="-122"/>
                <a:ea typeface="微软雅黑" panose="020B0503020204020204" pitchFamily="34" charset="-122"/>
                <a:cs typeface="Times" panose="02020603050405020304" pitchFamily="18" charset="0"/>
              </a:rPr>
              <a:t>定量极化中子成像观测</a:t>
            </a:r>
            <a:endParaRPr lang="en-US" b="1" u="sng" dirty="0">
              <a:latin typeface="微软雅黑" panose="020B0503020204020204" pitchFamily="34" charset="-122"/>
              <a:ea typeface="微软雅黑" panose="020B0503020204020204" pitchFamily="34" charset="-122"/>
              <a:cs typeface="Times" panose="02020603050405020304" pitchFamily="18" charset="0"/>
            </a:endParaRPr>
          </a:p>
        </p:txBody>
      </p:sp>
      <p:sp>
        <p:nvSpPr>
          <p:cNvPr id="50" name="矩形 46"/>
          <p:cNvSpPr/>
          <p:nvPr/>
        </p:nvSpPr>
        <p:spPr>
          <a:xfrm>
            <a:off x="9034551" y="1620519"/>
            <a:ext cx="2492990" cy="369332"/>
          </a:xfrm>
          <a:prstGeom prst="rect">
            <a:avLst/>
          </a:prstGeom>
        </p:spPr>
        <p:txBody>
          <a:bodyPr wrap="none">
            <a:spAutoFit/>
          </a:bodyPr>
          <a:lstStyle/>
          <a:p>
            <a:pPr algn="just">
              <a:spcAft>
                <a:spcPts val="800"/>
              </a:spcAft>
            </a:pPr>
            <a:r>
              <a:rPr lang="zh-CN" altLang="en-US" b="1" u="sng" dirty="0">
                <a:latin typeface="微软雅黑" panose="020B0503020204020204" pitchFamily="34" charset="-122"/>
                <a:ea typeface="微软雅黑" panose="020B0503020204020204" pitchFamily="34" charset="-122"/>
                <a:cs typeface="Times" panose="02020603050405020304" pitchFamily="18" charset="0"/>
              </a:rPr>
              <a:t>同类型电动机研究文章</a:t>
            </a:r>
            <a:endParaRPr lang="en-US" b="1" u="sng" dirty="0">
              <a:latin typeface="微软雅黑" panose="020B0503020204020204" pitchFamily="34" charset="-122"/>
              <a:ea typeface="微软雅黑" panose="020B0503020204020204" pitchFamily="34" charset="-122"/>
              <a:cs typeface="Times"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极化中子散射应用：极化中子成像</a:t>
            </a:r>
          </a:p>
        </p:txBody>
      </p:sp>
      <p:sp>
        <p:nvSpPr>
          <p:cNvPr id="52" name="文本框 10"/>
          <p:cNvSpPr txBox="1"/>
          <p:nvPr/>
        </p:nvSpPr>
        <p:spPr>
          <a:xfrm>
            <a:off x="0" y="1065378"/>
            <a:ext cx="11981404" cy="461665"/>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解决原理性问题：在迈斯纳效应隔绝外界磁场的条件下</a:t>
            </a:r>
            <a:r>
              <a:rPr lang="en-US" altLang="zh-CN" sz="2400" b="1" kern="100" dirty="0">
                <a:latin typeface="微软雅黑" panose="020B0503020204020204" pitchFamily="34" charset="-122"/>
                <a:ea typeface="微软雅黑" panose="020B0503020204020204" pitchFamily="34" charset="-122"/>
                <a:cs typeface="Times" panose="02020603050405020304" pitchFamily="18" charset="0"/>
              </a:rPr>
              <a:t>,</a:t>
            </a: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观测到内部的磁场</a:t>
            </a:r>
          </a:p>
        </p:txBody>
      </p:sp>
      <p:pic>
        <p:nvPicPr>
          <p:cNvPr id="16" name="Picture 15"/>
          <p:cNvPicPr>
            <a:picLocks noChangeAspect="1"/>
          </p:cNvPicPr>
          <p:nvPr/>
        </p:nvPicPr>
        <p:blipFill>
          <a:blip r:embed="rId3"/>
          <a:stretch>
            <a:fillRect/>
          </a:stretch>
        </p:blipFill>
        <p:spPr>
          <a:xfrm>
            <a:off x="544716" y="2614892"/>
            <a:ext cx="4061801" cy="3702015"/>
          </a:xfrm>
          <a:prstGeom prst="rect">
            <a:avLst/>
          </a:prstGeom>
        </p:spPr>
      </p:pic>
      <p:sp>
        <p:nvSpPr>
          <p:cNvPr id="17" name="矩形 1"/>
          <p:cNvSpPr/>
          <p:nvPr/>
        </p:nvSpPr>
        <p:spPr>
          <a:xfrm>
            <a:off x="331985" y="1625313"/>
            <a:ext cx="10528051" cy="369332"/>
          </a:xfrm>
          <a:prstGeom prst="rect">
            <a:avLst/>
          </a:prstGeom>
        </p:spPr>
        <p:txBody>
          <a:bodyPr wrap="square">
            <a:spAutoFit/>
          </a:bodyPr>
          <a:lstStyle/>
          <a:p>
            <a:pPr marL="285750" indent="-285750">
              <a:spcAft>
                <a:spcPts val="600"/>
              </a:spcAft>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极化中子对磁性敏感且可以穿透样品，可以原位观测迈斯纳效应</a:t>
            </a:r>
            <a:endParaRPr lang="en-US"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矩形 46"/>
          <p:cNvSpPr/>
          <p:nvPr/>
        </p:nvSpPr>
        <p:spPr>
          <a:xfrm>
            <a:off x="767004" y="2118259"/>
            <a:ext cx="3647152" cy="369332"/>
          </a:xfrm>
          <a:prstGeom prst="rect">
            <a:avLst/>
          </a:prstGeom>
        </p:spPr>
        <p:txBody>
          <a:bodyPr wrap="none">
            <a:spAutoFit/>
          </a:bodyPr>
          <a:lstStyle/>
          <a:p>
            <a:pPr algn="just">
              <a:spcAft>
                <a:spcPts val="800"/>
              </a:spcAft>
            </a:pPr>
            <a:r>
              <a:rPr lang="zh-CN" altLang="en-US" b="1" u="sng" dirty="0">
                <a:latin typeface="微软雅黑" panose="020B0503020204020204" pitchFamily="34" charset="-122"/>
                <a:ea typeface="微软雅黑" panose="020B0503020204020204" pitchFamily="34" charset="-122"/>
                <a:cs typeface="Times" panose="02020603050405020304" pitchFamily="18" charset="0"/>
              </a:rPr>
              <a:t>第一类与第二类超导体迈斯纳效应</a:t>
            </a:r>
            <a:endParaRPr lang="en-US" b="1" u="sng" dirty="0">
              <a:latin typeface="微软雅黑" panose="020B0503020204020204" pitchFamily="34" charset="-122"/>
              <a:ea typeface="微软雅黑" panose="020B0503020204020204" pitchFamily="34" charset="-122"/>
              <a:cs typeface="Times" panose="02020603050405020304" pitchFamily="18" charset="0"/>
            </a:endParaRPr>
          </a:p>
        </p:txBody>
      </p:sp>
      <p:cxnSp>
        <p:nvCxnSpPr>
          <p:cNvPr id="19" name="直接连接符 23"/>
          <p:cNvCxnSpPr/>
          <p:nvPr/>
        </p:nvCxnSpPr>
        <p:spPr bwMode="auto">
          <a:xfrm flipV="1">
            <a:off x="4962974" y="2240137"/>
            <a:ext cx="0" cy="4277898"/>
          </a:xfrm>
          <a:prstGeom prst="line">
            <a:avLst/>
          </a:prstGeom>
          <a:noFill/>
          <a:ln w="6350" algn="ctr">
            <a:solidFill>
              <a:srgbClr val="000000"/>
            </a:solidFill>
            <a:prstDash val="dash"/>
            <a:miter lim="800000"/>
          </a:ln>
          <a:extLst>
            <a:ext uri="{909E8E84-426E-40DD-AFC4-6F175D3DCCD1}">
              <a14:hiddenFill xmlns:a14="http://schemas.microsoft.com/office/drawing/2010/main">
                <a:noFill/>
              </a14:hiddenFill>
            </a:ext>
          </a:extLst>
        </p:spPr>
      </p:cxnSp>
      <p:pic>
        <p:nvPicPr>
          <p:cNvPr id="20" name="图片 1"/>
          <p:cNvPicPr/>
          <p:nvPr/>
        </p:nvPicPr>
        <p:blipFill>
          <a:blip r:embed="rId4">
            <a:extLst>
              <a:ext uri="{28A0092B-C50C-407E-A947-70E740481C1C}">
                <a14:useLocalDpi xmlns:a14="http://schemas.microsoft.com/office/drawing/2010/main" val="0"/>
              </a:ext>
            </a:extLst>
          </a:blip>
          <a:srcRect/>
          <a:stretch>
            <a:fillRect/>
          </a:stretch>
        </p:blipFill>
        <p:spPr bwMode="auto">
          <a:xfrm>
            <a:off x="5319881" y="4531621"/>
            <a:ext cx="6111697" cy="1987460"/>
          </a:xfrm>
          <a:prstGeom prst="rect">
            <a:avLst/>
          </a:prstGeom>
          <a:noFill/>
          <a:ln>
            <a:noFill/>
          </a:ln>
        </p:spPr>
      </p:pic>
      <p:pic>
        <p:nvPicPr>
          <p:cNvPr id="21" name="图片 2"/>
          <p:cNvPicPr/>
          <p:nvPr/>
        </p:nvPicPr>
        <p:blipFill rotWithShape="1">
          <a:blip r:embed="rId5">
            <a:extLst>
              <a:ext uri="{28A0092B-C50C-407E-A947-70E740481C1C}">
                <a14:useLocalDpi xmlns:a14="http://schemas.microsoft.com/office/drawing/2010/main" val="0"/>
              </a:ext>
            </a:extLst>
          </a:blip>
          <a:srcRect b="52315"/>
          <a:stretch>
            <a:fillRect/>
          </a:stretch>
        </p:blipFill>
        <p:spPr bwMode="auto">
          <a:xfrm>
            <a:off x="5300780" y="2500872"/>
            <a:ext cx="6111696" cy="1987460"/>
          </a:xfrm>
          <a:prstGeom prst="rect">
            <a:avLst/>
          </a:prstGeom>
          <a:noFill/>
          <a:ln>
            <a:noFill/>
          </a:ln>
        </p:spPr>
      </p:pic>
      <p:sp>
        <p:nvSpPr>
          <p:cNvPr id="22" name="矩形 46"/>
          <p:cNvSpPr/>
          <p:nvPr/>
        </p:nvSpPr>
        <p:spPr>
          <a:xfrm>
            <a:off x="5455795" y="2122348"/>
            <a:ext cx="5724644" cy="369332"/>
          </a:xfrm>
          <a:prstGeom prst="rect">
            <a:avLst/>
          </a:prstGeom>
        </p:spPr>
        <p:txBody>
          <a:bodyPr wrap="none">
            <a:spAutoFit/>
          </a:bodyPr>
          <a:lstStyle/>
          <a:p>
            <a:pPr algn="just">
              <a:spcAft>
                <a:spcPts val="800"/>
              </a:spcAft>
            </a:pPr>
            <a:r>
              <a:rPr lang="zh-CN" altLang="en-US" b="1" u="sng" dirty="0">
                <a:latin typeface="微软雅黑" panose="020B0503020204020204" pitchFamily="34" charset="-122"/>
                <a:ea typeface="微软雅黑" panose="020B0503020204020204" pitchFamily="34" charset="-122"/>
                <a:cs typeface="Times" panose="02020603050405020304" pitchFamily="18" charset="0"/>
              </a:rPr>
              <a:t>展示实验：定量观测第一类与第二类超导体迈斯纳效应</a:t>
            </a:r>
            <a:endParaRPr lang="en-US" b="1" u="sng" dirty="0">
              <a:latin typeface="微软雅黑" panose="020B0503020204020204" pitchFamily="34" charset="-122"/>
              <a:ea typeface="微软雅黑" panose="020B0503020204020204" pitchFamily="34" charset="-122"/>
              <a:cs typeface="Times" panose="02020603050405020304" pitchFamily="18" charset="0"/>
            </a:endParaRPr>
          </a:p>
        </p:txBody>
      </p:sp>
      <p:cxnSp>
        <p:nvCxnSpPr>
          <p:cNvPr id="23" name="直接连接符 25"/>
          <p:cNvCxnSpPr>
            <a:endCxn id="21" idx="1"/>
          </p:cNvCxnSpPr>
          <p:nvPr/>
        </p:nvCxnSpPr>
        <p:spPr>
          <a:xfrm flipV="1">
            <a:off x="2817618" y="3494602"/>
            <a:ext cx="2483162" cy="1540451"/>
          </a:xfrm>
          <a:prstGeom prst="line">
            <a:avLst/>
          </a:prstGeom>
          <a:ln w="22225">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24" name="直接连接符 25"/>
          <p:cNvCxnSpPr/>
          <p:nvPr/>
        </p:nvCxnSpPr>
        <p:spPr>
          <a:xfrm>
            <a:off x="2601594" y="5827141"/>
            <a:ext cx="2699186" cy="0"/>
          </a:xfrm>
          <a:prstGeom prst="line">
            <a:avLst/>
          </a:prstGeom>
          <a:ln w="22225">
            <a:solidFill>
              <a:srgbClr val="FF0000"/>
            </a:solidFill>
            <a:prstDash val="sysDash"/>
          </a:ln>
        </p:spPr>
        <p:style>
          <a:lnRef idx="1">
            <a:schemeClr val="dk1"/>
          </a:lnRef>
          <a:fillRef idx="0">
            <a:schemeClr val="dk1"/>
          </a:fillRef>
          <a:effectRef idx="0">
            <a:schemeClr val="dk1"/>
          </a:effectRef>
          <a:fontRef idx="minor">
            <a:schemeClr val="tx1"/>
          </a:fontRef>
        </p:style>
      </p:cxnSp>
      <p:sp>
        <p:nvSpPr>
          <p:cNvPr id="25" name="矩形 46"/>
          <p:cNvSpPr/>
          <p:nvPr/>
        </p:nvSpPr>
        <p:spPr>
          <a:xfrm>
            <a:off x="5339252" y="2547771"/>
            <a:ext cx="877163" cy="369332"/>
          </a:xfrm>
          <a:prstGeom prst="rect">
            <a:avLst/>
          </a:prstGeom>
        </p:spPr>
        <p:txBody>
          <a:bodyPr wrap="none">
            <a:spAutoFit/>
          </a:bodyPr>
          <a:lstStyle/>
          <a:p>
            <a:pPr algn="just">
              <a:spcAft>
                <a:spcPts val="800"/>
              </a:spcAft>
            </a:pPr>
            <a:r>
              <a:rPr lang="zh-CN" altLang="en-US" b="1" dirty="0">
                <a:solidFill>
                  <a:schemeClr val="bg1"/>
                </a:solidFill>
                <a:latin typeface="微软雅黑" panose="020B0503020204020204" pitchFamily="34" charset="-122"/>
                <a:ea typeface="微软雅黑" panose="020B0503020204020204" pitchFamily="34" charset="-122"/>
                <a:cs typeface="Times" panose="02020603050405020304" pitchFamily="18" charset="0"/>
              </a:rPr>
              <a:t>磁感线</a:t>
            </a:r>
            <a:endParaRPr lang="en-US" b="1" dirty="0">
              <a:solidFill>
                <a:schemeClr val="bg1"/>
              </a:solidFill>
              <a:latin typeface="微软雅黑" panose="020B0503020204020204" pitchFamily="34" charset="-122"/>
              <a:ea typeface="微软雅黑" panose="020B0503020204020204" pitchFamily="34" charset="-122"/>
              <a:cs typeface="Times" panose="02020603050405020304" pitchFamily="18" charset="0"/>
            </a:endParaRPr>
          </a:p>
        </p:txBody>
      </p:sp>
      <p:sp>
        <p:nvSpPr>
          <p:cNvPr id="26" name="矩形 46"/>
          <p:cNvSpPr/>
          <p:nvPr/>
        </p:nvSpPr>
        <p:spPr>
          <a:xfrm>
            <a:off x="8375729" y="2542587"/>
            <a:ext cx="1107996" cy="369332"/>
          </a:xfrm>
          <a:prstGeom prst="rect">
            <a:avLst/>
          </a:prstGeom>
        </p:spPr>
        <p:txBody>
          <a:bodyPr wrap="none">
            <a:spAutoFit/>
          </a:bodyPr>
          <a:lstStyle/>
          <a:p>
            <a:pPr algn="just">
              <a:spcAft>
                <a:spcPts val="800"/>
              </a:spcAft>
            </a:pPr>
            <a:r>
              <a:rPr lang="zh-CN" altLang="en-US" b="1" dirty="0">
                <a:solidFill>
                  <a:schemeClr val="bg1"/>
                </a:solidFill>
                <a:latin typeface="微软雅黑" panose="020B0503020204020204" pitchFamily="34" charset="-122"/>
                <a:ea typeface="微软雅黑" panose="020B0503020204020204" pitchFamily="34" charset="-122"/>
                <a:cs typeface="Times" panose="02020603050405020304" pitchFamily="18" charset="0"/>
              </a:rPr>
              <a:t>感应电流</a:t>
            </a:r>
            <a:endParaRPr lang="en-US" b="1" dirty="0">
              <a:solidFill>
                <a:schemeClr val="bg1"/>
              </a:solidFill>
              <a:latin typeface="微软雅黑" panose="020B0503020204020204" pitchFamily="34" charset="-122"/>
              <a:ea typeface="微软雅黑" panose="020B0503020204020204" pitchFamily="34" charset="-122"/>
              <a:cs typeface="Times" panose="02020603050405020304" pitchFamily="18" charset="0"/>
            </a:endParaRPr>
          </a:p>
        </p:txBody>
      </p:sp>
      <p:sp>
        <p:nvSpPr>
          <p:cNvPr id="27" name="矩形 46"/>
          <p:cNvSpPr/>
          <p:nvPr/>
        </p:nvSpPr>
        <p:spPr>
          <a:xfrm>
            <a:off x="5339252" y="4555231"/>
            <a:ext cx="877163" cy="369332"/>
          </a:xfrm>
          <a:prstGeom prst="rect">
            <a:avLst/>
          </a:prstGeom>
        </p:spPr>
        <p:txBody>
          <a:bodyPr wrap="none">
            <a:spAutoFit/>
          </a:bodyPr>
          <a:lstStyle/>
          <a:p>
            <a:pPr algn="just">
              <a:spcAft>
                <a:spcPts val="800"/>
              </a:spcAft>
            </a:pPr>
            <a:r>
              <a:rPr lang="zh-CN" altLang="en-US" b="1" dirty="0">
                <a:solidFill>
                  <a:schemeClr val="bg1"/>
                </a:solidFill>
                <a:latin typeface="微软雅黑" panose="020B0503020204020204" pitchFamily="34" charset="-122"/>
                <a:ea typeface="微软雅黑" panose="020B0503020204020204" pitchFamily="34" charset="-122"/>
                <a:cs typeface="Times" panose="02020603050405020304" pitchFamily="18" charset="0"/>
              </a:rPr>
              <a:t>磁感线</a:t>
            </a:r>
            <a:endParaRPr lang="en-US" b="1" dirty="0">
              <a:solidFill>
                <a:schemeClr val="bg1"/>
              </a:solidFill>
              <a:latin typeface="微软雅黑" panose="020B0503020204020204" pitchFamily="34" charset="-122"/>
              <a:ea typeface="微软雅黑" panose="020B0503020204020204" pitchFamily="34" charset="-122"/>
              <a:cs typeface="Times" panose="02020603050405020304" pitchFamily="18" charset="0"/>
            </a:endParaRPr>
          </a:p>
        </p:txBody>
      </p:sp>
      <p:sp>
        <p:nvSpPr>
          <p:cNvPr id="28" name="矩形 46"/>
          <p:cNvSpPr/>
          <p:nvPr/>
        </p:nvSpPr>
        <p:spPr>
          <a:xfrm>
            <a:off x="8375729" y="4550047"/>
            <a:ext cx="1107996" cy="369332"/>
          </a:xfrm>
          <a:prstGeom prst="rect">
            <a:avLst/>
          </a:prstGeom>
        </p:spPr>
        <p:txBody>
          <a:bodyPr wrap="none">
            <a:spAutoFit/>
          </a:bodyPr>
          <a:lstStyle/>
          <a:p>
            <a:pPr algn="just">
              <a:spcAft>
                <a:spcPts val="800"/>
              </a:spcAft>
            </a:pPr>
            <a:r>
              <a:rPr lang="zh-CN" altLang="en-US" b="1" dirty="0">
                <a:solidFill>
                  <a:schemeClr val="bg1"/>
                </a:solidFill>
                <a:latin typeface="微软雅黑" panose="020B0503020204020204" pitchFamily="34" charset="-122"/>
                <a:ea typeface="微软雅黑" panose="020B0503020204020204" pitchFamily="34" charset="-122"/>
                <a:cs typeface="Times" panose="02020603050405020304" pitchFamily="18" charset="0"/>
              </a:rPr>
              <a:t>感应电流</a:t>
            </a:r>
            <a:endParaRPr lang="en-US" b="1" dirty="0">
              <a:solidFill>
                <a:schemeClr val="bg1"/>
              </a:solidFill>
              <a:latin typeface="微软雅黑" panose="020B0503020204020204" pitchFamily="34" charset="-122"/>
              <a:ea typeface="微软雅黑" panose="020B0503020204020204" pitchFamily="34" charset="-122"/>
              <a:cs typeface="Times"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极化中子在高能物理中的应用</a:t>
            </a:r>
          </a:p>
        </p:txBody>
      </p:sp>
      <p:sp>
        <p:nvSpPr>
          <p:cNvPr id="52" name="文本框 10"/>
          <p:cNvSpPr txBox="1"/>
          <p:nvPr/>
        </p:nvSpPr>
        <p:spPr>
          <a:xfrm>
            <a:off x="0" y="1065378"/>
            <a:ext cx="11981404" cy="461665"/>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 在国内首次实现</a:t>
            </a:r>
            <a:r>
              <a:rPr lang="en-US" altLang="zh-CN" sz="2400" b="1" kern="100" dirty="0">
                <a:latin typeface="微软雅黑" panose="020B0503020204020204" pitchFamily="34" charset="-122"/>
                <a:ea typeface="微软雅黑" panose="020B0503020204020204" pitchFamily="34" charset="-122"/>
                <a:cs typeface="Times" panose="02020603050405020304" pitchFamily="18" charset="0"/>
              </a:rPr>
              <a:t>1eV</a:t>
            </a: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极化中子实验，为高能粒子物理与核物理研究打开新路径</a:t>
            </a:r>
          </a:p>
        </p:txBody>
      </p:sp>
      <p:grpSp>
        <p:nvGrpSpPr>
          <p:cNvPr id="3" name="Group 2"/>
          <p:cNvGrpSpPr/>
          <p:nvPr/>
        </p:nvGrpSpPr>
        <p:grpSpPr>
          <a:xfrm>
            <a:off x="6039086" y="1527042"/>
            <a:ext cx="5668820" cy="5076612"/>
            <a:chOff x="6159393" y="1364978"/>
            <a:chExt cx="5792302" cy="5238637"/>
          </a:xfrm>
        </p:grpSpPr>
        <p:cxnSp>
          <p:nvCxnSpPr>
            <p:cNvPr id="31" name="直接连接符 32"/>
            <p:cNvCxnSpPr/>
            <p:nvPr/>
          </p:nvCxnSpPr>
          <p:spPr>
            <a:xfrm flipV="1">
              <a:off x="6159393" y="1523352"/>
              <a:ext cx="1" cy="5080263"/>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32" name="Picture 31"/>
            <p:cNvPicPr>
              <a:picLocks noChangeAspect="1"/>
            </p:cNvPicPr>
            <p:nvPr/>
          </p:nvPicPr>
          <p:blipFill>
            <a:blip r:embed="rId3"/>
            <a:stretch>
              <a:fillRect/>
            </a:stretch>
          </p:blipFill>
          <p:spPr>
            <a:xfrm>
              <a:off x="6322372" y="1364978"/>
              <a:ext cx="5629323" cy="2520289"/>
            </a:xfrm>
            <a:prstGeom prst="rect">
              <a:avLst/>
            </a:prstGeom>
          </p:spPr>
        </p:pic>
        <p:pic>
          <p:nvPicPr>
            <p:cNvPr id="33" name="Picture 32"/>
            <p:cNvPicPr>
              <a:picLocks noChangeAspect="1"/>
            </p:cNvPicPr>
            <p:nvPr/>
          </p:nvPicPr>
          <p:blipFill>
            <a:blip r:embed="rId4"/>
            <a:stretch>
              <a:fillRect/>
            </a:stretch>
          </p:blipFill>
          <p:spPr>
            <a:xfrm>
              <a:off x="6653322" y="3965167"/>
              <a:ext cx="5042117" cy="2182932"/>
            </a:xfrm>
            <a:prstGeom prst="rect">
              <a:avLst/>
            </a:prstGeom>
          </p:spPr>
        </p:pic>
        <p:sp>
          <p:nvSpPr>
            <p:cNvPr id="34" name="TextBox 10"/>
            <p:cNvSpPr txBox="1">
              <a:spLocks noChangeArrowheads="1"/>
            </p:cNvSpPr>
            <p:nvPr/>
          </p:nvSpPr>
          <p:spPr bwMode="auto">
            <a:xfrm>
              <a:off x="6790031" y="6227999"/>
              <a:ext cx="4768697" cy="37561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fontAlgn="auto" hangingPunct="1">
                <a:lnSpc>
                  <a:spcPct val="110000"/>
                </a:lnSpc>
                <a:spcBef>
                  <a:spcPct val="0"/>
                </a:spcBef>
                <a:spcAft>
                  <a:spcPts val="600"/>
                </a:spcAft>
                <a:buClr>
                  <a:srgbClr val="000000"/>
                </a:buClr>
                <a:buNone/>
                <a:defRPr/>
              </a:pPr>
              <a:r>
                <a:rPr lang="zh-CN" altLang="en-US" sz="1800" b="1" u="sng" kern="0" dirty="0">
                  <a:latin typeface="Times New Roman" panose="02020603050405020304" pitchFamily="18" charset="0"/>
                  <a:ea typeface="微软雅黑" panose="020B0503020204020204" pitchFamily="34" charset="-122"/>
                  <a:cs typeface="Times New Roman" panose="02020603050405020304" pitchFamily="18" charset="0"/>
                </a:rPr>
                <a:t>宇称不守恒实验测量原理</a:t>
              </a:r>
            </a:p>
          </p:txBody>
        </p:sp>
      </p:grpSp>
      <p:pic>
        <p:nvPicPr>
          <p:cNvPr id="12" name="Picture 11">
            <a:extLst>
              <a:ext uri="{FF2B5EF4-FFF2-40B4-BE49-F238E27FC236}">
                <a16:creationId xmlns:a16="http://schemas.microsoft.com/office/drawing/2014/main" id="{C9E80872-B778-4ED2-931A-CEF21AE9864D}"/>
              </a:ext>
            </a:extLst>
          </p:cNvPr>
          <p:cNvPicPr>
            <a:picLocks noChangeAspect="1"/>
          </p:cNvPicPr>
          <p:nvPr/>
        </p:nvPicPr>
        <p:blipFill>
          <a:blip r:embed="rId5"/>
          <a:stretch>
            <a:fillRect/>
          </a:stretch>
        </p:blipFill>
        <p:spPr>
          <a:xfrm>
            <a:off x="85438" y="3634793"/>
            <a:ext cx="5761137" cy="2794284"/>
          </a:xfrm>
          <a:prstGeom prst="rect">
            <a:avLst/>
          </a:prstGeom>
        </p:spPr>
      </p:pic>
      <p:sp>
        <p:nvSpPr>
          <p:cNvPr id="16" name="TextBox 15">
            <a:extLst>
              <a:ext uri="{FF2B5EF4-FFF2-40B4-BE49-F238E27FC236}">
                <a16:creationId xmlns:a16="http://schemas.microsoft.com/office/drawing/2014/main" id="{AB047DC1-2D9A-49EE-928C-30FE698DFB32}"/>
              </a:ext>
            </a:extLst>
          </p:cNvPr>
          <p:cNvSpPr txBox="1"/>
          <p:nvPr/>
        </p:nvSpPr>
        <p:spPr>
          <a:xfrm>
            <a:off x="0" y="1495725"/>
            <a:ext cx="6124574" cy="369332"/>
          </a:xfrm>
          <a:prstGeom prst="rect">
            <a:avLst/>
          </a:prstGeom>
          <a:noFill/>
        </p:spPr>
        <p:txBody>
          <a:bodyPr wrap="square">
            <a:spAutoFit/>
          </a:bodyPr>
          <a:lstStyle/>
          <a:p>
            <a:r>
              <a:rPr lang="zh-CN" altLang="en-US" sz="1800" dirty="0">
                <a:latin typeface="微软雅黑"/>
                <a:ea typeface="微软雅黑"/>
              </a:rPr>
              <a:t>（</a:t>
            </a:r>
            <a:r>
              <a:rPr lang="en-US" altLang="zh-CN" sz="1800" dirty="0">
                <a:latin typeface="微软雅黑"/>
                <a:ea typeface="微软雅黑"/>
              </a:rPr>
              <a:t>Neutron Optics Time-reversal violation experiment</a:t>
            </a:r>
            <a:r>
              <a:rPr lang="zh-CN" altLang="en-US" sz="1800" dirty="0">
                <a:latin typeface="微软雅黑"/>
                <a:ea typeface="微软雅黑"/>
              </a:rPr>
              <a:t>）</a:t>
            </a:r>
            <a:endParaRPr lang="en-US" dirty="0"/>
          </a:p>
        </p:txBody>
      </p:sp>
      <p:sp>
        <p:nvSpPr>
          <p:cNvPr id="17" name="TextBox 16">
            <a:extLst>
              <a:ext uri="{FF2B5EF4-FFF2-40B4-BE49-F238E27FC236}">
                <a16:creationId xmlns:a16="http://schemas.microsoft.com/office/drawing/2014/main" id="{B5F6B3B2-E114-409A-BE4D-0C700551F0BE}"/>
              </a:ext>
            </a:extLst>
          </p:cNvPr>
          <p:cNvSpPr txBox="1"/>
          <p:nvPr/>
        </p:nvSpPr>
        <p:spPr>
          <a:xfrm>
            <a:off x="159504" y="1716671"/>
            <a:ext cx="6124574" cy="458908"/>
          </a:xfrm>
          <a:prstGeom prst="rect">
            <a:avLst/>
          </a:prstGeom>
          <a:noFill/>
        </p:spPr>
        <p:txBody>
          <a:bodyPr wrap="square">
            <a:spAutoFit/>
          </a:bodyPr>
          <a:lstStyle/>
          <a:p>
            <a:pPr>
              <a:lnSpc>
                <a:spcPct val="150000"/>
              </a:lnSpc>
              <a:buClr>
                <a:srgbClr val="14345F"/>
              </a:buClr>
              <a:buSzPct val="90000"/>
            </a:pPr>
            <a:r>
              <a:rPr lang="zh-CN" altLang="en-US" sz="1800" i="0" dirty="0">
                <a:latin typeface="微软雅黑" pitchFamily="34" charset="-122"/>
                <a:ea typeface="微软雅黑" pitchFamily="34" charset="-122"/>
              </a:rPr>
              <a:t>极化中子与原子核的前向散射包含时间反演不对称信息</a:t>
            </a:r>
          </a:p>
        </p:txBody>
      </p:sp>
      <p:pic>
        <p:nvPicPr>
          <p:cNvPr id="18" name="Picture 17">
            <a:extLst>
              <a:ext uri="{FF2B5EF4-FFF2-40B4-BE49-F238E27FC236}">
                <a16:creationId xmlns:a16="http://schemas.microsoft.com/office/drawing/2014/main" id="{1175F795-585D-414F-A733-D2095712FB8B}"/>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25" t="22760"/>
          <a:stretch/>
        </p:blipFill>
        <p:spPr>
          <a:xfrm>
            <a:off x="284674" y="2211732"/>
            <a:ext cx="2076643" cy="1564877"/>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FBDAC603-9DC6-4BF6-9865-A42665460499}"/>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0492" r="14395" b="13604"/>
          <a:stretch/>
        </p:blipFill>
        <p:spPr>
          <a:xfrm rot="10800000">
            <a:off x="3526437" y="2211732"/>
            <a:ext cx="2353145" cy="1564876"/>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极化中子在高能物理中的应用</a:t>
            </a:r>
          </a:p>
        </p:txBody>
      </p:sp>
      <p:sp>
        <p:nvSpPr>
          <p:cNvPr id="52" name="文本框 10"/>
          <p:cNvSpPr txBox="1"/>
          <p:nvPr/>
        </p:nvSpPr>
        <p:spPr>
          <a:xfrm>
            <a:off x="0" y="1065378"/>
            <a:ext cx="11981404" cy="461665"/>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研制了中子极化传输系统，成功压制本底与系统性误差</a:t>
            </a:r>
          </a:p>
        </p:txBody>
      </p:sp>
      <p:pic>
        <p:nvPicPr>
          <p:cNvPr id="12" name="Picture 11">
            <a:extLst>
              <a:ext uri="{FF2B5EF4-FFF2-40B4-BE49-F238E27FC236}">
                <a16:creationId xmlns:a16="http://schemas.microsoft.com/office/drawing/2014/main" id="{9D0EEF4C-4673-4F6B-89B9-749AFF9734BA}"/>
              </a:ext>
            </a:extLst>
          </p:cNvPr>
          <p:cNvPicPr>
            <a:picLocks noChangeAspect="1"/>
          </p:cNvPicPr>
          <p:nvPr/>
        </p:nvPicPr>
        <p:blipFill rotWithShape="1">
          <a:blip r:embed="rId3"/>
          <a:srcRect l="4304" r="1815" b="40003"/>
          <a:stretch/>
        </p:blipFill>
        <p:spPr>
          <a:xfrm>
            <a:off x="357931" y="1560282"/>
            <a:ext cx="5363133" cy="2525704"/>
          </a:xfrm>
          <a:prstGeom prst="rect">
            <a:avLst/>
          </a:prstGeom>
        </p:spPr>
      </p:pic>
      <p:grpSp>
        <p:nvGrpSpPr>
          <p:cNvPr id="14" name="组合 94">
            <a:extLst>
              <a:ext uri="{FF2B5EF4-FFF2-40B4-BE49-F238E27FC236}">
                <a16:creationId xmlns:a16="http://schemas.microsoft.com/office/drawing/2014/main" id="{6A46BEC7-C8F8-42F7-B45C-DD1ED7043F1F}"/>
              </a:ext>
            </a:extLst>
          </p:cNvPr>
          <p:cNvGrpSpPr/>
          <p:nvPr/>
        </p:nvGrpSpPr>
        <p:grpSpPr>
          <a:xfrm>
            <a:off x="6189522" y="4126601"/>
            <a:ext cx="5573933" cy="1510017"/>
            <a:chOff x="-293318" y="3597281"/>
            <a:chExt cx="1993024" cy="384102"/>
          </a:xfrm>
          <a:solidFill>
            <a:schemeClr val="bg1">
              <a:lumMod val="95000"/>
            </a:schemeClr>
          </a:solidFill>
        </p:grpSpPr>
        <p:sp>
          <p:nvSpPr>
            <p:cNvPr id="15" name="Rounded Rectangle 27">
              <a:extLst>
                <a:ext uri="{FF2B5EF4-FFF2-40B4-BE49-F238E27FC236}">
                  <a16:creationId xmlns:a16="http://schemas.microsoft.com/office/drawing/2014/main" id="{5A41F28B-0382-4415-90E5-ECD4CABDAF59}"/>
                </a:ext>
              </a:extLst>
            </p:cNvPr>
            <p:cNvSpPr>
              <a:spLocks noChangeArrowheads="1"/>
            </p:cNvSpPr>
            <p:nvPr/>
          </p:nvSpPr>
          <p:spPr bwMode="auto">
            <a:xfrm>
              <a:off x="-293318" y="3597281"/>
              <a:ext cx="1993024" cy="384102"/>
            </a:xfrm>
            <a:prstGeom prst="roundRect">
              <a:avLst>
                <a:gd name="adj" fmla="val 10583"/>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anchor="ctr">
              <a:noAutofit/>
            </a:bodyPr>
            <a:lstStyle/>
            <a:p>
              <a:pPr algn="ctr" defTabSz="914400"/>
              <a:endParaRPr lang="en-US" kern="0" dirty="0">
                <a:solidFill>
                  <a:schemeClr val="bg1"/>
                </a:solidFill>
                <a:latin typeface="微软雅黑" charset="-122"/>
                <a:ea typeface="微软雅黑" pitchFamily="34" charset="-122"/>
              </a:endParaRPr>
            </a:p>
          </p:txBody>
        </p:sp>
        <p:sp>
          <p:nvSpPr>
            <p:cNvPr id="16" name="矩形 102">
              <a:extLst>
                <a:ext uri="{FF2B5EF4-FFF2-40B4-BE49-F238E27FC236}">
                  <a16:creationId xmlns:a16="http://schemas.microsoft.com/office/drawing/2014/main" id="{5F6A2B0A-FC92-4505-8A7B-B810B6B33710}"/>
                </a:ext>
              </a:extLst>
            </p:cNvPr>
            <p:cNvSpPr/>
            <p:nvPr/>
          </p:nvSpPr>
          <p:spPr>
            <a:xfrm>
              <a:off x="-274995" y="3626503"/>
              <a:ext cx="1956378" cy="323477"/>
            </a:xfrm>
            <a:prstGeom prst="rect">
              <a:avLst/>
            </a:prstGeom>
            <a:solidFill>
              <a:schemeClr val="bg1"/>
            </a:solidFill>
            <a:ln>
              <a:noFill/>
            </a:ln>
            <a:effectLst/>
          </p:spPr>
          <p:txBody>
            <a:bodyPr wrap="square" anchor="ctr">
              <a:noAutofit/>
            </a:bodyPr>
            <a:lstStyle/>
            <a:p>
              <a:pPr algn="just" defTabSz="914400"/>
              <a:r>
                <a:rPr lang="zh-CN" altLang="en-US" b="1" kern="0" dirty="0">
                  <a:latin typeface="微软雅黑" charset="-122"/>
                  <a:ea typeface="微软雅黑" pitchFamily="34" charset="-122"/>
                </a:rPr>
                <a:t>中子</a:t>
              </a:r>
              <a:r>
                <a:rPr lang="en-US" altLang="zh-CN" b="1" kern="0" dirty="0">
                  <a:latin typeface="微软雅黑" charset="-122"/>
                  <a:ea typeface="微软雅黑" pitchFamily="34" charset="-122"/>
                </a:rPr>
                <a:t>-</a:t>
              </a:r>
              <a:r>
                <a:rPr lang="zh-CN" altLang="en-US" b="1" kern="0" dirty="0">
                  <a:latin typeface="微软雅黑" charset="-122"/>
                  <a:ea typeface="微软雅黑" pitchFamily="34" charset="-122"/>
                </a:rPr>
                <a:t>伽马射线测量中的</a:t>
              </a:r>
              <a:r>
                <a:rPr lang="en-US" altLang="zh-CN" b="1" kern="0" dirty="0">
                  <a:latin typeface="微软雅黑" charset="-122"/>
                  <a:ea typeface="微软雅黑" pitchFamily="34" charset="-122"/>
                </a:rPr>
                <a:t>”1/v</a:t>
              </a:r>
              <a:r>
                <a:rPr lang="zh-CN" altLang="en-US" b="1" kern="0" dirty="0">
                  <a:latin typeface="微软雅黑" charset="-122"/>
                  <a:ea typeface="微软雅黑" pitchFamily="34" charset="-122"/>
                </a:rPr>
                <a:t>线</a:t>
              </a:r>
              <a:r>
                <a:rPr lang="en-US" altLang="zh-CN" b="1" kern="0" dirty="0">
                  <a:latin typeface="微软雅黑" charset="-122"/>
                  <a:ea typeface="微软雅黑" pitchFamily="34" charset="-122"/>
                </a:rPr>
                <a:t>”</a:t>
              </a:r>
              <a:r>
                <a:rPr lang="zh-CN" altLang="en-US" b="1" kern="0" dirty="0">
                  <a:latin typeface="微软雅黑" charset="-122"/>
                  <a:ea typeface="微软雅黑" pitchFamily="34" charset="-122"/>
                </a:rPr>
                <a:t>（</a:t>
              </a:r>
              <a:r>
                <a:rPr lang="zh-CN" altLang="en-US" kern="0" dirty="0">
                  <a:latin typeface="微软雅黑" charset="-122"/>
                  <a:ea typeface="微软雅黑" pitchFamily="34" charset="-122"/>
                </a:rPr>
                <a:t>由于速度越慢的中子在原子核附近停留的时间越长导致其被俘获的概率跟其本身的运动速度成反比，在</a:t>
              </a:r>
              <a:r>
                <a:rPr lang="en-US" altLang="zh-CN" kern="0" dirty="0">
                  <a:latin typeface="微软雅黑" charset="-122"/>
                  <a:ea typeface="微软雅黑" pitchFamily="34" charset="-122"/>
                </a:rPr>
                <a:t>E&lt;10eV</a:t>
              </a:r>
              <a:r>
                <a:rPr lang="zh-CN" altLang="en-US" kern="0" dirty="0">
                  <a:latin typeface="微软雅黑" charset="-122"/>
                  <a:ea typeface="微软雅黑" pitchFamily="34" charset="-122"/>
                </a:rPr>
                <a:t>产生的一条曲线）</a:t>
              </a:r>
              <a:r>
                <a:rPr lang="zh-CN" altLang="en-US" b="1" kern="0" dirty="0">
                  <a:latin typeface="微软雅黑" charset="-122"/>
                  <a:ea typeface="微软雅黑" pitchFamily="34" charset="-122"/>
                </a:rPr>
                <a:t>由完全淹没在本底变为清晰可见。</a:t>
              </a:r>
            </a:p>
          </p:txBody>
        </p:sp>
      </p:grpSp>
      <p:pic>
        <p:nvPicPr>
          <p:cNvPr id="17" name="Picture 16">
            <a:extLst>
              <a:ext uri="{FF2B5EF4-FFF2-40B4-BE49-F238E27FC236}">
                <a16:creationId xmlns:a16="http://schemas.microsoft.com/office/drawing/2014/main" id="{9E1E71A9-BC33-48B7-BEBD-A2247CE70BEE}"/>
              </a:ext>
            </a:extLst>
          </p:cNvPr>
          <p:cNvPicPr>
            <a:picLocks noChangeAspect="1"/>
          </p:cNvPicPr>
          <p:nvPr/>
        </p:nvPicPr>
        <p:blipFill>
          <a:blip r:embed="rId4"/>
          <a:stretch>
            <a:fillRect/>
          </a:stretch>
        </p:blipFill>
        <p:spPr>
          <a:xfrm>
            <a:off x="3422445" y="4150380"/>
            <a:ext cx="2680699" cy="1942535"/>
          </a:xfrm>
          <a:prstGeom prst="rect">
            <a:avLst/>
          </a:prstGeom>
        </p:spPr>
      </p:pic>
      <p:sp>
        <p:nvSpPr>
          <p:cNvPr id="18" name="Rounded Rectangle 27">
            <a:extLst>
              <a:ext uri="{FF2B5EF4-FFF2-40B4-BE49-F238E27FC236}">
                <a16:creationId xmlns:a16="http://schemas.microsoft.com/office/drawing/2014/main" id="{1EF24D11-CF1E-4023-861A-37BED7D422C8}"/>
              </a:ext>
            </a:extLst>
          </p:cNvPr>
          <p:cNvSpPr>
            <a:spLocks noChangeArrowheads="1"/>
          </p:cNvSpPr>
          <p:nvPr/>
        </p:nvSpPr>
        <p:spPr bwMode="auto">
          <a:xfrm>
            <a:off x="493575" y="4174586"/>
            <a:ext cx="2903248" cy="1211433"/>
          </a:xfrm>
          <a:prstGeom prst="roundRect">
            <a:avLst>
              <a:gd name="adj" fmla="val 10583"/>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anchor="ctr">
            <a:noAutofit/>
          </a:bodyPr>
          <a:lstStyle/>
          <a:p>
            <a:pPr algn="ctr" defTabSz="914400"/>
            <a:endParaRPr lang="en-US" kern="0" dirty="0">
              <a:latin typeface="微软雅黑" charset="-122"/>
              <a:ea typeface="微软雅黑" pitchFamily="34" charset="-122"/>
            </a:endParaRPr>
          </a:p>
        </p:txBody>
      </p:sp>
      <p:sp>
        <p:nvSpPr>
          <p:cNvPr id="19" name="矩形 102">
            <a:extLst>
              <a:ext uri="{FF2B5EF4-FFF2-40B4-BE49-F238E27FC236}">
                <a16:creationId xmlns:a16="http://schemas.microsoft.com/office/drawing/2014/main" id="{EF7A09FB-4F71-4BFD-B2F1-797FEA0823EB}"/>
              </a:ext>
            </a:extLst>
          </p:cNvPr>
          <p:cNvSpPr/>
          <p:nvPr/>
        </p:nvSpPr>
        <p:spPr>
          <a:xfrm>
            <a:off x="519198" y="4284663"/>
            <a:ext cx="2816869" cy="970968"/>
          </a:xfrm>
          <a:prstGeom prst="rect">
            <a:avLst/>
          </a:prstGeom>
          <a:solidFill>
            <a:schemeClr val="bg1"/>
          </a:solidFill>
          <a:ln>
            <a:noFill/>
          </a:ln>
          <a:effectLst/>
        </p:spPr>
        <p:txBody>
          <a:bodyPr wrap="square" anchor="ctr">
            <a:noAutofit/>
          </a:bodyPr>
          <a:lstStyle/>
          <a:p>
            <a:pPr algn="just" defTabSz="914400"/>
            <a:r>
              <a:rPr lang="zh-CN" altLang="en-US" sz="1600" b="1" kern="0" dirty="0">
                <a:solidFill>
                  <a:srgbClr val="C00000"/>
                </a:solidFill>
                <a:latin typeface="微软雅黑" charset="-122"/>
                <a:ea typeface="微软雅黑" pitchFamily="34" charset="-122"/>
              </a:rPr>
              <a:t>成功测量</a:t>
            </a:r>
            <a:r>
              <a:rPr lang="en-US" altLang="zh-CN" sz="1600" b="1" kern="0" dirty="0">
                <a:latin typeface="微软雅黑" charset="-122"/>
                <a:ea typeface="微软雅黑" pitchFamily="34" charset="-122"/>
              </a:rPr>
              <a:t>NOPTREX</a:t>
            </a:r>
            <a:r>
              <a:rPr lang="zh-CN" altLang="en-US" sz="1600" b="1" kern="0" dirty="0">
                <a:latin typeface="微软雅黑" charset="-122"/>
                <a:ea typeface="微软雅黑" pitchFamily="34" charset="-122"/>
              </a:rPr>
              <a:t>实验中的</a:t>
            </a:r>
            <a:r>
              <a:rPr lang="en-US" altLang="zh-CN" sz="1600" b="1" kern="0" dirty="0">
                <a:latin typeface="微软雅黑" charset="-122"/>
                <a:ea typeface="微软雅黑" pitchFamily="34" charset="-122"/>
              </a:rPr>
              <a:t>P-Odd/T-even</a:t>
            </a:r>
            <a:r>
              <a:rPr lang="zh-CN" altLang="en-US" sz="1600" b="1" kern="0" dirty="0">
                <a:latin typeface="微软雅黑" charset="-122"/>
                <a:ea typeface="微软雅黑" pitchFamily="34" charset="-122"/>
              </a:rPr>
              <a:t>项导致的</a:t>
            </a:r>
            <a:r>
              <a:rPr lang="en-US" altLang="zh-CN" sz="1600" b="1" kern="0" dirty="0">
                <a:latin typeface="微软雅黑" charset="-122"/>
                <a:ea typeface="微软雅黑" pitchFamily="34" charset="-122"/>
              </a:rPr>
              <a:t>n-γ</a:t>
            </a:r>
            <a:r>
              <a:rPr lang="zh-CN" altLang="en-US" sz="1600" b="1" kern="0" dirty="0">
                <a:latin typeface="微软雅黑" charset="-122"/>
                <a:ea typeface="微软雅黑" pitchFamily="34" charset="-122"/>
              </a:rPr>
              <a:t>信号不对称</a:t>
            </a:r>
            <a:r>
              <a:rPr lang="zh-CN" altLang="en-US" sz="1600" kern="0" dirty="0">
                <a:latin typeface="微软雅黑" charset="-122"/>
                <a:ea typeface="微软雅黑" pitchFamily="34" charset="-122"/>
              </a:rPr>
              <a:t>（</a:t>
            </a:r>
            <a:r>
              <a:rPr lang="en-US" altLang="zh-CN" sz="1600" kern="0" dirty="0">
                <a:latin typeface="微软雅黑" charset="-122"/>
                <a:ea typeface="微软雅黑" pitchFamily="34" charset="-122"/>
              </a:rPr>
              <a:t>4.64%±1.27%</a:t>
            </a:r>
            <a:r>
              <a:rPr lang="zh-CN" altLang="en-US" sz="1600" kern="0" dirty="0">
                <a:latin typeface="微软雅黑" charset="-122"/>
                <a:ea typeface="微软雅黑" pitchFamily="34" charset="-122"/>
              </a:rPr>
              <a:t>）</a:t>
            </a:r>
          </a:p>
        </p:txBody>
      </p:sp>
      <p:grpSp>
        <p:nvGrpSpPr>
          <p:cNvPr id="20" name="Group 19">
            <a:extLst>
              <a:ext uri="{FF2B5EF4-FFF2-40B4-BE49-F238E27FC236}">
                <a16:creationId xmlns:a16="http://schemas.microsoft.com/office/drawing/2014/main" id="{7A79255E-5C31-4D7A-BCAA-81B60494C272}"/>
              </a:ext>
            </a:extLst>
          </p:cNvPr>
          <p:cNvGrpSpPr/>
          <p:nvPr/>
        </p:nvGrpSpPr>
        <p:grpSpPr>
          <a:xfrm>
            <a:off x="5814514" y="1527043"/>
            <a:ext cx="5918059" cy="2541886"/>
            <a:chOff x="6150667" y="2365107"/>
            <a:chExt cx="5413543" cy="2221680"/>
          </a:xfrm>
        </p:grpSpPr>
        <p:pic>
          <p:nvPicPr>
            <p:cNvPr id="21" name="Picture 20">
              <a:extLst>
                <a:ext uri="{FF2B5EF4-FFF2-40B4-BE49-F238E27FC236}">
                  <a16:creationId xmlns:a16="http://schemas.microsoft.com/office/drawing/2014/main" id="{8B971535-8605-492B-85B0-BB61D2442E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8954" y="2365107"/>
              <a:ext cx="2627493" cy="2212841"/>
            </a:xfrm>
            <a:prstGeom prst="rect">
              <a:avLst/>
            </a:prstGeom>
          </p:spPr>
        </p:pic>
        <p:pic>
          <p:nvPicPr>
            <p:cNvPr id="22" name="Picture 21">
              <a:extLst>
                <a:ext uri="{FF2B5EF4-FFF2-40B4-BE49-F238E27FC236}">
                  <a16:creationId xmlns:a16="http://schemas.microsoft.com/office/drawing/2014/main" id="{AF842AEF-4A96-4650-BA43-6509F524A3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3922" y="2473739"/>
              <a:ext cx="2640288" cy="2113048"/>
            </a:xfrm>
            <a:prstGeom prst="rect">
              <a:avLst/>
            </a:prstGeom>
          </p:spPr>
        </p:pic>
        <p:sp>
          <p:nvSpPr>
            <p:cNvPr id="23" name="文本框 4">
              <a:extLst>
                <a:ext uri="{FF2B5EF4-FFF2-40B4-BE49-F238E27FC236}">
                  <a16:creationId xmlns:a16="http://schemas.microsoft.com/office/drawing/2014/main" id="{4276D98E-0DB9-4244-8A08-290353DD0928}"/>
                </a:ext>
              </a:extLst>
            </p:cNvPr>
            <p:cNvSpPr txBox="1"/>
            <p:nvPr/>
          </p:nvSpPr>
          <p:spPr>
            <a:xfrm>
              <a:off x="6150667" y="2647434"/>
              <a:ext cx="1534397" cy="322807"/>
            </a:xfrm>
            <a:prstGeom prst="rect">
              <a:avLst/>
            </a:prstGeom>
            <a:solidFill>
              <a:srgbClr val="14345F"/>
            </a:solidFill>
          </p:spPr>
          <p:txBody>
            <a:bodyPr wrap="square" rtlCol="0" anchor="ctr">
              <a:spAutoFit/>
            </a:bodyPr>
            <a:lstStyle/>
            <a:p>
              <a:pPr algn="ctr"/>
              <a:r>
                <a:rPr lang="zh-CN" altLang="en-US" b="1" dirty="0">
                  <a:solidFill>
                    <a:schemeClr val="bg1"/>
                  </a:solidFill>
                  <a:latin typeface="Times New Roman" panose="02020603050405020304" pitchFamily="18" charset="0"/>
                  <a:ea typeface="微软雅黑" panose="020B0503020204020204" pitchFamily="34" charset="-122"/>
                  <a:sym typeface="+mn-ea"/>
                </a:rPr>
                <a:t>本底压制前</a:t>
              </a:r>
            </a:p>
          </p:txBody>
        </p:sp>
        <p:sp>
          <p:nvSpPr>
            <p:cNvPr id="24" name="文本框 4">
              <a:extLst>
                <a:ext uri="{FF2B5EF4-FFF2-40B4-BE49-F238E27FC236}">
                  <a16:creationId xmlns:a16="http://schemas.microsoft.com/office/drawing/2014/main" id="{735D3FEC-1BE0-4357-A0D2-CE953AE67885}"/>
                </a:ext>
              </a:extLst>
            </p:cNvPr>
            <p:cNvSpPr txBox="1"/>
            <p:nvPr/>
          </p:nvSpPr>
          <p:spPr>
            <a:xfrm>
              <a:off x="8996429" y="2647434"/>
              <a:ext cx="1534397" cy="322807"/>
            </a:xfrm>
            <a:prstGeom prst="rect">
              <a:avLst/>
            </a:prstGeom>
            <a:solidFill>
              <a:srgbClr val="14345F"/>
            </a:solidFill>
          </p:spPr>
          <p:txBody>
            <a:bodyPr wrap="square" rtlCol="0" anchor="ctr">
              <a:spAutoFit/>
            </a:bodyPr>
            <a:lstStyle/>
            <a:p>
              <a:pPr algn="ctr"/>
              <a:r>
                <a:rPr lang="zh-CN" altLang="en-US" b="1" dirty="0">
                  <a:solidFill>
                    <a:schemeClr val="bg1"/>
                  </a:solidFill>
                  <a:latin typeface="Times New Roman" panose="02020603050405020304" pitchFamily="18" charset="0"/>
                  <a:ea typeface="微软雅黑" panose="020B0503020204020204" pitchFamily="34" charset="-122"/>
                  <a:sym typeface="+mn-ea"/>
                </a:rPr>
                <a:t>本底压制后</a:t>
              </a:r>
            </a:p>
          </p:txBody>
        </p:sp>
        <p:sp>
          <p:nvSpPr>
            <p:cNvPr id="25" name="矩形 102">
              <a:extLst>
                <a:ext uri="{FF2B5EF4-FFF2-40B4-BE49-F238E27FC236}">
                  <a16:creationId xmlns:a16="http://schemas.microsoft.com/office/drawing/2014/main" id="{308A3D00-2C8D-408A-97EF-6947ED8888B9}"/>
                </a:ext>
              </a:extLst>
            </p:cNvPr>
            <p:cNvSpPr/>
            <p:nvPr/>
          </p:nvSpPr>
          <p:spPr>
            <a:xfrm>
              <a:off x="6609471" y="3354621"/>
              <a:ext cx="886313" cy="369332"/>
            </a:xfrm>
            <a:prstGeom prst="rect">
              <a:avLst/>
            </a:prstGeom>
            <a:noFill/>
            <a:ln>
              <a:noFill/>
            </a:ln>
            <a:effectLst/>
          </p:spPr>
          <p:txBody>
            <a:bodyPr wrap="square" anchor="ctr">
              <a:noAutofit/>
            </a:bodyPr>
            <a:lstStyle/>
            <a:p>
              <a:pPr algn="just" defTabSz="914400"/>
              <a:r>
                <a:rPr lang="zh-CN" altLang="en-US" sz="1600" b="1" kern="0" dirty="0">
                  <a:latin typeface="微软雅黑" charset="-122"/>
                  <a:ea typeface="微软雅黑" pitchFamily="34" charset="-122"/>
                </a:rPr>
                <a:t>共振峰</a:t>
              </a:r>
              <a:endParaRPr lang="zh-CN" altLang="en-US" sz="1600" kern="0" dirty="0">
                <a:latin typeface="微软雅黑" charset="-122"/>
                <a:ea typeface="微软雅黑" pitchFamily="34" charset="-122"/>
              </a:endParaRPr>
            </a:p>
          </p:txBody>
        </p:sp>
        <p:cxnSp>
          <p:nvCxnSpPr>
            <p:cNvPr id="26" name="Straight Arrow Connector 25">
              <a:extLst>
                <a:ext uri="{FF2B5EF4-FFF2-40B4-BE49-F238E27FC236}">
                  <a16:creationId xmlns:a16="http://schemas.microsoft.com/office/drawing/2014/main" id="{5CCD2C85-E693-4314-A465-5EFF6DBDE78B}"/>
                </a:ext>
              </a:extLst>
            </p:cNvPr>
            <p:cNvCxnSpPr>
              <a:cxnSpLocks/>
            </p:cNvCxnSpPr>
            <p:nvPr/>
          </p:nvCxnSpPr>
          <p:spPr>
            <a:xfrm>
              <a:off x="7052628" y="3701292"/>
              <a:ext cx="0" cy="2774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102">
              <a:extLst>
                <a:ext uri="{FF2B5EF4-FFF2-40B4-BE49-F238E27FC236}">
                  <a16:creationId xmlns:a16="http://schemas.microsoft.com/office/drawing/2014/main" id="{438AA6AF-B3A9-4976-8285-E349B2DC1D4A}"/>
                </a:ext>
              </a:extLst>
            </p:cNvPr>
            <p:cNvSpPr/>
            <p:nvPr/>
          </p:nvSpPr>
          <p:spPr>
            <a:xfrm>
              <a:off x="7090337" y="3099849"/>
              <a:ext cx="886313" cy="369332"/>
            </a:xfrm>
            <a:prstGeom prst="rect">
              <a:avLst/>
            </a:prstGeom>
            <a:noFill/>
            <a:ln>
              <a:noFill/>
            </a:ln>
            <a:effectLst/>
          </p:spPr>
          <p:txBody>
            <a:bodyPr wrap="square" anchor="ctr">
              <a:noAutofit/>
            </a:bodyPr>
            <a:lstStyle/>
            <a:p>
              <a:pPr algn="just" defTabSz="914400"/>
              <a:r>
                <a:rPr lang="zh-CN" altLang="en-US" sz="1600" b="1" kern="0" dirty="0">
                  <a:latin typeface="微软雅黑" charset="-122"/>
                  <a:ea typeface="微软雅黑" pitchFamily="34" charset="-122"/>
                </a:rPr>
                <a:t>共振峰</a:t>
              </a:r>
              <a:endParaRPr lang="zh-CN" altLang="en-US" sz="1600" kern="0" dirty="0">
                <a:latin typeface="微软雅黑" charset="-122"/>
                <a:ea typeface="微软雅黑" pitchFamily="34" charset="-122"/>
              </a:endParaRPr>
            </a:p>
          </p:txBody>
        </p:sp>
        <p:cxnSp>
          <p:nvCxnSpPr>
            <p:cNvPr id="28" name="Straight Arrow Connector 27">
              <a:extLst>
                <a:ext uri="{FF2B5EF4-FFF2-40B4-BE49-F238E27FC236}">
                  <a16:creationId xmlns:a16="http://schemas.microsoft.com/office/drawing/2014/main" id="{6AF777DD-4963-4380-9708-A5EADB0515C3}"/>
                </a:ext>
              </a:extLst>
            </p:cNvPr>
            <p:cNvCxnSpPr>
              <a:cxnSpLocks/>
            </p:cNvCxnSpPr>
            <p:nvPr/>
          </p:nvCxnSpPr>
          <p:spPr>
            <a:xfrm>
              <a:off x="7533494" y="3446520"/>
              <a:ext cx="0" cy="2774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102">
              <a:extLst>
                <a:ext uri="{FF2B5EF4-FFF2-40B4-BE49-F238E27FC236}">
                  <a16:creationId xmlns:a16="http://schemas.microsoft.com/office/drawing/2014/main" id="{1F44981C-C08C-49CA-9F77-3E1DA13F0859}"/>
                </a:ext>
              </a:extLst>
            </p:cNvPr>
            <p:cNvSpPr/>
            <p:nvPr/>
          </p:nvSpPr>
          <p:spPr>
            <a:xfrm>
              <a:off x="9317313" y="3215904"/>
              <a:ext cx="886313" cy="369332"/>
            </a:xfrm>
            <a:prstGeom prst="rect">
              <a:avLst/>
            </a:prstGeom>
            <a:noFill/>
            <a:ln>
              <a:noFill/>
            </a:ln>
            <a:effectLst/>
          </p:spPr>
          <p:txBody>
            <a:bodyPr wrap="square" anchor="ctr">
              <a:noAutofit/>
            </a:bodyPr>
            <a:lstStyle/>
            <a:p>
              <a:pPr algn="just" defTabSz="914400"/>
              <a:r>
                <a:rPr lang="zh-CN" altLang="en-US" sz="1600" b="1" kern="0" dirty="0">
                  <a:latin typeface="微软雅黑" charset="-122"/>
                  <a:ea typeface="微软雅黑" pitchFamily="34" charset="-122"/>
                </a:rPr>
                <a:t>共振峰</a:t>
              </a:r>
              <a:endParaRPr lang="zh-CN" altLang="en-US" sz="1600" kern="0" dirty="0">
                <a:latin typeface="微软雅黑" charset="-122"/>
                <a:ea typeface="微软雅黑" pitchFamily="34" charset="-122"/>
              </a:endParaRPr>
            </a:p>
          </p:txBody>
        </p:sp>
        <p:cxnSp>
          <p:nvCxnSpPr>
            <p:cNvPr id="37" name="Straight Arrow Connector 36">
              <a:extLst>
                <a:ext uri="{FF2B5EF4-FFF2-40B4-BE49-F238E27FC236}">
                  <a16:creationId xmlns:a16="http://schemas.microsoft.com/office/drawing/2014/main" id="{E5F99D72-642F-473D-B550-392C3B23891E}"/>
                </a:ext>
              </a:extLst>
            </p:cNvPr>
            <p:cNvCxnSpPr>
              <a:cxnSpLocks/>
            </p:cNvCxnSpPr>
            <p:nvPr/>
          </p:nvCxnSpPr>
          <p:spPr>
            <a:xfrm>
              <a:off x="9760470" y="3585236"/>
              <a:ext cx="0" cy="1571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102">
              <a:extLst>
                <a:ext uri="{FF2B5EF4-FFF2-40B4-BE49-F238E27FC236}">
                  <a16:creationId xmlns:a16="http://schemas.microsoft.com/office/drawing/2014/main" id="{23E1E2F9-817A-4300-A21A-D4ACB23135E1}"/>
                </a:ext>
              </a:extLst>
            </p:cNvPr>
            <p:cNvSpPr/>
            <p:nvPr/>
          </p:nvSpPr>
          <p:spPr>
            <a:xfrm>
              <a:off x="9881648" y="2975494"/>
              <a:ext cx="886313" cy="369332"/>
            </a:xfrm>
            <a:prstGeom prst="rect">
              <a:avLst/>
            </a:prstGeom>
            <a:noFill/>
            <a:ln>
              <a:noFill/>
            </a:ln>
            <a:effectLst/>
          </p:spPr>
          <p:txBody>
            <a:bodyPr wrap="square" anchor="ctr">
              <a:noAutofit/>
            </a:bodyPr>
            <a:lstStyle/>
            <a:p>
              <a:pPr algn="just" defTabSz="914400"/>
              <a:r>
                <a:rPr lang="zh-CN" altLang="en-US" sz="1600" b="1" kern="0" dirty="0">
                  <a:latin typeface="微软雅黑" charset="-122"/>
                  <a:ea typeface="微软雅黑" pitchFamily="34" charset="-122"/>
                </a:rPr>
                <a:t>共振峰</a:t>
              </a:r>
              <a:endParaRPr lang="zh-CN" altLang="en-US" sz="1600" kern="0" dirty="0">
                <a:latin typeface="微软雅黑" charset="-122"/>
                <a:ea typeface="微软雅黑" pitchFamily="34" charset="-122"/>
              </a:endParaRPr>
            </a:p>
          </p:txBody>
        </p:sp>
        <p:cxnSp>
          <p:nvCxnSpPr>
            <p:cNvPr id="39" name="Straight Arrow Connector 38">
              <a:extLst>
                <a:ext uri="{FF2B5EF4-FFF2-40B4-BE49-F238E27FC236}">
                  <a16:creationId xmlns:a16="http://schemas.microsoft.com/office/drawing/2014/main" id="{A1905A4A-6FF5-4535-A21E-C04C91128466}"/>
                </a:ext>
              </a:extLst>
            </p:cNvPr>
            <p:cNvCxnSpPr>
              <a:cxnSpLocks/>
            </p:cNvCxnSpPr>
            <p:nvPr/>
          </p:nvCxnSpPr>
          <p:spPr>
            <a:xfrm>
              <a:off x="10246510" y="3340438"/>
              <a:ext cx="0" cy="2774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矩形 102">
              <a:extLst>
                <a:ext uri="{FF2B5EF4-FFF2-40B4-BE49-F238E27FC236}">
                  <a16:creationId xmlns:a16="http://schemas.microsoft.com/office/drawing/2014/main" id="{3DC3A94E-5082-4BA3-89E4-B7318B3CEA11}"/>
                </a:ext>
              </a:extLst>
            </p:cNvPr>
            <p:cNvSpPr/>
            <p:nvPr/>
          </p:nvSpPr>
          <p:spPr>
            <a:xfrm>
              <a:off x="9190029" y="3927070"/>
              <a:ext cx="1023382" cy="369332"/>
            </a:xfrm>
            <a:prstGeom prst="rect">
              <a:avLst/>
            </a:prstGeom>
            <a:noFill/>
            <a:ln>
              <a:noFill/>
            </a:ln>
            <a:effectLst/>
          </p:spPr>
          <p:txBody>
            <a:bodyPr wrap="square" anchor="ctr">
              <a:noAutofit/>
            </a:bodyPr>
            <a:lstStyle/>
            <a:p>
              <a:pPr algn="just" defTabSz="914400"/>
              <a:r>
                <a:rPr lang="en-US" altLang="zh-CN" sz="1600" b="1" kern="0" dirty="0">
                  <a:solidFill>
                    <a:srgbClr val="C00000"/>
                  </a:solidFill>
                  <a:latin typeface="微软雅黑" charset="-122"/>
                  <a:ea typeface="微软雅黑" pitchFamily="34" charset="-122"/>
                </a:rPr>
                <a:t>1/v</a:t>
              </a:r>
              <a:r>
                <a:rPr lang="zh-CN" altLang="en-US" sz="1600" b="1" kern="0" dirty="0">
                  <a:solidFill>
                    <a:srgbClr val="C00000"/>
                  </a:solidFill>
                  <a:latin typeface="微软雅黑" charset="-122"/>
                  <a:ea typeface="微软雅黑" pitchFamily="34" charset="-122"/>
                </a:rPr>
                <a:t>线</a:t>
              </a:r>
              <a:endParaRPr lang="zh-CN" altLang="en-US" sz="1600" kern="0" dirty="0">
                <a:solidFill>
                  <a:srgbClr val="C00000"/>
                </a:solidFill>
                <a:latin typeface="微软雅黑" charset="-122"/>
                <a:ea typeface="微软雅黑" pitchFamily="34" charset="-122"/>
              </a:endParaRPr>
            </a:p>
          </p:txBody>
        </p:sp>
      </p:grpSp>
    </p:spTree>
    <p:extLst>
      <p:ext uri="{BB962C8B-B14F-4D97-AF65-F5344CB8AC3E}">
        <p14:creationId xmlns:p14="http://schemas.microsoft.com/office/powerpoint/2010/main" val="1026255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bwMode="auto">
          <a:xfrm>
            <a:off x="2764331" y="891091"/>
            <a:ext cx="67596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文本框 6"/>
          <p:cNvSpPr txBox="1"/>
          <p:nvPr/>
        </p:nvSpPr>
        <p:spPr>
          <a:xfrm>
            <a:off x="221713" y="1033770"/>
            <a:ext cx="10230967" cy="400110"/>
          </a:xfrm>
          <a:prstGeom prst="rect">
            <a:avLst/>
          </a:prstGeom>
          <a:noFill/>
        </p:spPr>
        <p:txBody>
          <a:bodyPr wrap="square" rtlCol="0">
            <a:spAutoFit/>
          </a:bodyPr>
          <a:lstStyle/>
          <a:p>
            <a:pPr marL="342900" indent="-342900"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以科学需求驱动（</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Science Driven</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）开展自主（</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In-house</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）关键技术研发</a:t>
            </a:r>
            <a:endPar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p:cNvSpPr txBox="1"/>
          <p:nvPr/>
        </p:nvSpPr>
        <p:spPr>
          <a:xfrm>
            <a:off x="1412696" y="1471397"/>
            <a:ext cx="1926744" cy="584776"/>
          </a:xfrm>
          <a:prstGeom prst="rect">
            <a:avLst/>
          </a:prstGeom>
          <a:noFill/>
        </p:spPr>
        <p:txBody>
          <a:bodyPr wrap="square" rtlCol="0">
            <a:spAutoFit/>
          </a:bodyPr>
          <a:lstStyle/>
          <a:p>
            <a:pPr algn="ctr">
              <a:spcAft>
                <a:spcPts val="800"/>
              </a:spcAft>
            </a:pPr>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氦三核心玻璃容器制作与灌装</a:t>
            </a:r>
          </a:p>
        </p:txBody>
      </p:sp>
      <p:pic>
        <p:nvPicPr>
          <p:cNvPr id="16" name="图片 15"/>
          <p:cNvPicPr>
            <a:picLocks noChangeAspect="1"/>
          </p:cNvPicPr>
          <p:nvPr/>
        </p:nvPicPr>
        <p:blipFill>
          <a:blip r:embed="rId3" cstate="screen"/>
          <a:stretch>
            <a:fillRect/>
          </a:stretch>
        </p:blipFill>
        <p:spPr>
          <a:xfrm>
            <a:off x="1312673" y="3584427"/>
            <a:ext cx="2104868" cy="1403176"/>
          </a:xfrm>
          <a:prstGeom prst="rect">
            <a:avLst/>
          </a:prstGeom>
          <a:effectLst/>
        </p:spPr>
      </p:pic>
      <p:pic>
        <p:nvPicPr>
          <p:cNvPr id="17" name="图片 2"/>
          <p:cNvPicPr>
            <a:picLocks noChangeAspect="1" noChangeArrowheads="1"/>
          </p:cNvPicPr>
          <p:nvPr/>
        </p:nvPicPr>
        <p:blipFill rotWithShape="1">
          <a:blip r:embed="rId4" cstate="screen"/>
          <a:srcRect/>
          <a:stretch>
            <a:fillRect/>
          </a:stretch>
        </p:blipFill>
        <p:spPr bwMode="auto">
          <a:xfrm>
            <a:off x="3744039" y="2112485"/>
            <a:ext cx="2082562" cy="1393664"/>
          </a:xfrm>
          <a:prstGeom prst="rect">
            <a:avLst/>
          </a:prstGeom>
          <a:ln w="6350" cap="sq">
            <a:solidFill>
              <a:srgbClr val="000000"/>
            </a:solidFill>
            <a:prstDash val="solid"/>
            <a:miter lim="800000"/>
            <a:headEnd/>
            <a:tailEnd/>
          </a:ln>
          <a:effectLst/>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rotWithShape="1">
          <a:blip r:embed="rId5" cstate="screen"/>
          <a:srcRect/>
          <a:stretch>
            <a:fillRect/>
          </a:stretch>
        </p:blipFill>
        <p:spPr>
          <a:xfrm>
            <a:off x="3744039" y="3594916"/>
            <a:ext cx="2082562" cy="1392688"/>
          </a:xfrm>
          <a:prstGeom prst="rect">
            <a:avLst/>
          </a:prstGeom>
          <a:effectLst/>
        </p:spPr>
      </p:pic>
      <p:sp>
        <p:nvSpPr>
          <p:cNvPr id="30" name="文本框 29"/>
          <p:cNvSpPr txBox="1"/>
          <p:nvPr/>
        </p:nvSpPr>
        <p:spPr>
          <a:xfrm>
            <a:off x="3744630" y="1457660"/>
            <a:ext cx="2191828" cy="584776"/>
          </a:xfrm>
          <a:prstGeom prst="rect">
            <a:avLst/>
          </a:prstGeom>
          <a:noFill/>
        </p:spPr>
        <p:txBody>
          <a:bodyPr wrap="square" rtlCol="0">
            <a:spAutoFit/>
          </a:bodyPr>
          <a:lstStyle/>
          <a:p>
            <a:pPr algn="ctr">
              <a:spcAft>
                <a:spcPts val="800"/>
              </a:spcAft>
            </a:pPr>
            <a:r>
              <a:rPr lang="en-US" altLang="zh-CN" sz="1600" u="sng" dirty="0">
                <a:latin typeface="微软雅黑" panose="020B0503020204020204" pitchFamily="34" charset="-122"/>
                <a:ea typeface="微软雅黑" panose="020B0503020204020204" pitchFamily="34" charset="-122"/>
                <a:cs typeface="Times New Roman" panose="02020603050405020304" pitchFamily="18" charset="0"/>
              </a:rPr>
              <a:t>SEOP </a:t>
            </a:r>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600" u="sng" dirty="0">
                <a:latin typeface="微软雅黑" panose="020B0503020204020204" pitchFamily="34" charset="-122"/>
                <a:ea typeface="微软雅黑" panose="020B0503020204020204" pitchFamily="34" charset="-122"/>
                <a:cs typeface="Times New Roman" panose="02020603050405020304" pitchFamily="18" charset="0"/>
              </a:rPr>
              <a:t> MEOP </a:t>
            </a:r>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氦三极化气体生产</a:t>
            </a:r>
          </a:p>
        </p:txBody>
      </p:sp>
      <p:sp>
        <p:nvSpPr>
          <p:cNvPr id="31" name="文本框 30"/>
          <p:cNvSpPr txBox="1"/>
          <p:nvPr/>
        </p:nvSpPr>
        <p:spPr>
          <a:xfrm>
            <a:off x="7204945" y="1458287"/>
            <a:ext cx="3787766" cy="338554"/>
          </a:xfrm>
          <a:prstGeom prst="rect">
            <a:avLst/>
          </a:prstGeom>
          <a:noFill/>
        </p:spPr>
        <p:txBody>
          <a:bodyPr wrap="square" rtlCol="0">
            <a:spAutoFit/>
          </a:bodyPr>
          <a:lstStyle/>
          <a:p>
            <a:pPr algn="ctr">
              <a:spcAft>
                <a:spcPts val="800"/>
              </a:spcAft>
            </a:pPr>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谱仪线应用：科学研究与工业</a:t>
            </a:r>
            <a:r>
              <a:rPr lang="en-US" altLang="zh-CN" sz="1600" u="sng"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u="sng" dirty="0">
                <a:latin typeface="微软雅黑" panose="020B0503020204020204" pitchFamily="34" charset="-122"/>
                <a:ea typeface="微软雅黑" panose="020B0503020204020204" pitchFamily="34" charset="-122"/>
                <a:cs typeface="Times New Roman" panose="02020603050405020304" pitchFamily="18" charset="0"/>
              </a:rPr>
              <a:t>医学检测</a:t>
            </a:r>
          </a:p>
        </p:txBody>
      </p:sp>
      <p:pic>
        <p:nvPicPr>
          <p:cNvPr id="36" name="图片 35"/>
          <p:cNvPicPr>
            <a:picLocks noChangeAspect="1"/>
          </p:cNvPicPr>
          <p:nvPr/>
        </p:nvPicPr>
        <p:blipFill rotWithShape="1">
          <a:blip r:embed="rId6" cstate="screen"/>
          <a:srcRect/>
          <a:stretch>
            <a:fillRect/>
          </a:stretch>
        </p:blipFill>
        <p:spPr>
          <a:xfrm>
            <a:off x="1312674" y="2106897"/>
            <a:ext cx="2082562" cy="1399252"/>
          </a:xfrm>
          <a:prstGeom prst="rect">
            <a:avLst/>
          </a:prstGeom>
        </p:spPr>
      </p:pic>
      <p:pic>
        <p:nvPicPr>
          <p:cNvPr id="37" name="图片 36"/>
          <p:cNvPicPr>
            <a:picLocks noChangeAspect="1"/>
          </p:cNvPicPr>
          <p:nvPr/>
        </p:nvPicPr>
        <p:blipFill rotWithShape="1">
          <a:blip r:embed="rId7" cstate="screen"/>
          <a:srcRect/>
          <a:stretch>
            <a:fillRect/>
          </a:stretch>
        </p:blipFill>
        <p:spPr>
          <a:xfrm>
            <a:off x="1323880" y="5065882"/>
            <a:ext cx="2104867" cy="1444056"/>
          </a:xfrm>
          <a:prstGeom prst="rect">
            <a:avLst/>
          </a:prstGeom>
        </p:spPr>
      </p:pic>
      <p:pic>
        <p:nvPicPr>
          <p:cNvPr id="2" name="图片 1"/>
          <p:cNvPicPr>
            <a:picLocks noChangeAspect="1"/>
          </p:cNvPicPr>
          <p:nvPr/>
        </p:nvPicPr>
        <p:blipFill rotWithShape="1">
          <a:blip r:embed="rId8" cstate="screen"/>
          <a:srcRect/>
          <a:stretch>
            <a:fillRect/>
          </a:stretch>
        </p:blipFill>
        <p:spPr>
          <a:xfrm>
            <a:off x="3711259" y="5076368"/>
            <a:ext cx="2115342" cy="1393664"/>
          </a:xfrm>
          <a:prstGeom prst="rect">
            <a:avLst/>
          </a:prstGeom>
        </p:spPr>
      </p:pic>
      <p:cxnSp>
        <p:nvCxnSpPr>
          <p:cNvPr id="38" name="Straight Connector 84"/>
          <p:cNvCxnSpPr/>
          <p:nvPr/>
        </p:nvCxnSpPr>
        <p:spPr bwMode="auto">
          <a:xfrm>
            <a:off x="3579210" y="2056974"/>
            <a:ext cx="0" cy="4672335"/>
          </a:xfrm>
          <a:prstGeom prst="line">
            <a:avLst/>
          </a:prstGeom>
          <a:solidFill>
            <a:schemeClr val="accent1"/>
          </a:solidFill>
          <a:ln w="6350" cap="flat" cmpd="sng" algn="ctr">
            <a:solidFill>
              <a:schemeClr val="tx1"/>
            </a:solidFill>
            <a:prstDash val="dash"/>
            <a:round/>
            <a:headEnd type="none" w="med" len="med"/>
            <a:tailEnd type="none" w="med" len="med"/>
          </a:ln>
        </p:spPr>
      </p:cxnSp>
      <p:cxnSp>
        <p:nvCxnSpPr>
          <p:cNvPr id="39" name="Straight Connector 84"/>
          <p:cNvCxnSpPr/>
          <p:nvPr/>
        </p:nvCxnSpPr>
        <p:spPr bwMode="auto">
          <a:xfrm>
            <a:off x="6403625" y="1926506"/>
            <a:ext cx="0" cy="4672335"/>
          </a:xfrm>
          <a:prstGeom prst="line">
            <a:avLst/>
          </a:prstGeom>
          <a:solidFill>
            <a:schemeClr val="accent1"/>
          </a:solidFill>
          <a:ln w="6350" cap="flat" cmpd="sng" algn="ctr">
            <a:solidFill>
              <a:schemeClr val="tx1"/>
            </a:solidFill>
            <a:prstDash val="dash"/>
            <a:round/>
            <a:headEnd type="none" w="med" len="med"/>
            <a:tailEnd type="none" w="med" len="med"/>
          </a:ln>
        </p:spPr>
      </p:cxnSp>
      <p:pic>
        <p:nvPicPr>
          <p:cNvPr id="42" name="图片 41"/>
          <p:cNvPicPr>
            <a:picLocks noChangeAspect="1"/>
          </p:cNvPicPr>
          <p:nvPr/>
        </p:nvPicPr>
        <p:blipFill>
          <a:blip r:embed="rId9" cstate="screen"/>
          <a:stretch>
            <a:fillRect/>
          </a:stretch>
        </p:blipFill>
        <p:spPr>
          <a:xfrm>
            <a:off x="9361936" y="1919870"/>
            <a:ext cx="1878525" cy="1746489"/>
          </a:xfrm>
          <a:prstGeom prst="rect">
            <a:avLst/>
          </a:prstGeom>
        </p:spPr>
      </p:pic>
      <p:pic>
        <p:nvPicPr>
          <p:cNvPr id="46" name="图片 45"/>
          <p:cNvPicPr>
            <a:picLocks noChangeAspect="1"/>
          </p:cNvPicPr>
          <p:nvPr/>
        </p:nvPicPr>
        <p:blipFill>
          <a:blip r:embed="rId10" cstate="screen"/>
          <a:stretch>
            <a:fillRect/>
          </a:stretch>
        </p:blipFill>
        <p:spPr>
          <a:xfrm>
            <a:off x="7400837" y="2749945"/>
            <a:ext cx="1828245" cy="916204"/>
          </a:xfrm>
          <a:prstGeom prst="rect">
            <a:avLst/>
          </a:prstGeom>
        </p:spPr>
      </p:pic>
      <p:pic>
        <p:nvPicPr>
          <p:cNvPr id="47" name="图片 46"/>
          <p:cNvPicPr>
            <a:picLocks noChangeAspect="1"/>
          </p:cNvPicPr>
          <p:nvPr/>
        </p:nvPicPr>
        <p:blipFill rotWithShape="1">
          <a:blip r:embed="rId11" cstate="screen"/>
          <a:srcRect/>
          <a:stretch>
            <a:fillRect/>
          </a:stretch>
        </p:blipFill>
        <p:spPr>
          <a:xfrm>
            <a:off x="7608524" y="5255393"/>
            <a:ext cx="2046867" cy="1380392"/>
          </a:xfrm>
          <a:prstGeom prst="rect">
            <a:avLst/>
          </a:prstGeom>
        </p:spPr>
      </p:pic>
      <p:pic>
        <p:nvPicPr>
          <p:cNvPr id="48" name="Picture 2"/>
          <p:cNvPicPr>
            <a:picLocks noChangeAspect="1"/>
          </p:cNvPicPr>
          <p:nvPr/>
        </p:nvPicPr>
        <p:blipFill rotWithShape="1">
          <a:blip r:embed="rId12" cstate="screen"/>
          <a:srcRect/>
          <a:stretch>
            <a:fillRect/>
          </a:stretch>
        </p:blipFill>
        <p:spPr>
          <a:xfrm>
            <a:off x="7660315" y="3768555"/>
            <a:ext cx="3403241" cy="1417096"/>
          </a:xfrm>
          <a:prstGeom prst="rect">
            <a:avLst/>
          </a:prstGeom>
        </p:spPr>
      </p:pic>
      <p:pic>
        <p:nvPicPr>
          <p:cNvPr id="49" name="图片 48"/>
          <p:cNvPicPr>
            <a:picLocks noChangeAspect="1"/>
          </p:cNvPicPr>
          <p:nvPr/>
        </p:nvPicPr>
        <p:blipFill>
          <a:blip r:embed="rId13" cstate="screen"/>
          <a:srcRect/>
          <a:stretch>
            <a:fillRect/>
          </a:stretch>
        </p:blipFill>
        <p:spPr bwMode="auto">
          <a:xfrm>
            <a:off x="9785136" y="5292337"/>
            <a:ext cx="1260908" cy="1306505"/>
          </a:xfrm>
          <a:prstGeom prst="rect">
            <a:avLst/>
          </a:prstGeom>
          <a:noFill/>
          <a:ln>
            <a:noFill/>
          </a:ln>
        </p:spPr>
      </p:pic>
      <p:sp>
        <p:nvSpPr>
          <p:cNvPr id="50" name="文本框 49"/>
          <p:cNvSpPr txBox="1"/>
          <p:nvPr/>
        </p:nvSpPr>
        <p:spPr>
          <a:xfrm rot="16200000">
            <a:off x="6202268" y="2673026"/>
            <a:ext cx="1678464" cy="307777"/>
          </a:xfrm>
          <a:prstGeom prst="rect">
            <a:avLst/>
          </a:prstGeom>
          <a:noFill/>
          <a:ln>
            <a:solidFill>
              <a:schemeClr val="dk1"/>
            </a:solidFill>
          </a:ln>
        </p:spPr>
        <p:txBody>
          <a:bodyPr wrap="square" rtlCol="0">
            <a:spAutoFit/>
          </a:bodyPr>
          <a:lstStyle/>
          <a:p>
            <a:pPr algn="ctr">
              <a:spcAft>
                <a:spcPts val="800"/>
              </a:spcAft>
            </a:pPr>
            <a:r>
              <a:rPr lang="zh-CN" altLang="en-US" sz="1400" b="1" dirty="0">
                <a:latin typeface="微软雅黑" panose="020B0503020204020204" pitchFamily="34" charset="-122"/>
                <a:ea typeface="微软雅黑" panose="020B0503020204020204" pitchFamily="34" charset="-122"/>
                <a:cs typeface="Times New Roman" panose="02020603050405020304" pitchFamily="18" charset="0"/>
              </a:rPr>
              <a:t>凝聚态物理</a:t>
            </a:r>
          </a:p>
        </p:txBody>
      </p:sp>
      <p:sp>
        <p:nvSpPr>
          <p:cNvPr id="51" name="文本框 50"/>
          <p:cNvSpPr txBox="1"/>
          <p:nvPr/>
        </p:nvSpPr>
        <p:spPr>
          <a:xfrm rot="16200000">
            <a:off x="6375934" y="4275185"/>
            <a:ext cx="1321038" cy="307777"/>
          </a:xfrm>
          <a:prstGeom prst="rect">
            <a:avLst/>
          </a:prstGeom>
          <a:noFill/>
          <a:ln>
            <a:solidFill>
              <a:schemeClr val="dk1"/>
            </a:solidFill>
          </a:ln>
        </p:spPr>
        <p:txBody>
          <a:bodyPr wrap="square" rtlCol="0">
            <a:spAutoFit/>
          </a:bodyPr>
          <a:lstStyle/>
          <a:p>
            <a:pPr algn="ctr">
              <a:spcAft>
                <a:spcPts val="800"/>
              </a:spcAft>
            </a:pPr>
            <a:r>
              <a:rPr lang="zh-CN" altLang="en-US" sz="1400" b="1" dirty="0">
                <a:latin typeface="微软雅黑" panose="020B0503020204020204" pitchFamily="34" charset="-122"/>
                <a:ea typeface="微软雅黑" panose="020B0503020204020204" pitchFamily="34" charset="-122"/>
                <a:cs typeface="Times New Roman" panose="02020603050405020304" pitchFamily="18" charset="0"/>
              </a:rPr>
              <a:t>核物理</a:t>
            </a:r>
          </a:p>
        </p:txBody>
      </p:sp>
      <p:sp>
        <p:nvSpPr>
          <p:cNvPr id="52" name="文本框 51"/>
          <p:cNvSpPr txBox="1"/>
          <p:nvPr/>
        </p:nvSpPr>
        <p:spPr>
          <a:xfrm rot="16200000">
            <a:off x="6334130" y="5754756"/>
            <a:ext cx="1380392" cy="307777"/>
          </a:xfrm>
          <a:prstGeom prst="rect">
            <a:avLst/>
          </a:prstGeom>
          <a:noFill/>
          <a:ln>
            <a:solidFill>
              <a:schemeClr val="dk1"/>
            </a:solidFill>
          </a:ln>
        </p:spPr>
        <p:txBody>
          <a:bodyPr wrap="square" rtlCol="0">
            <a:spAutoFit/>
          </a:bodyPr>
          <a:lstStyle/>
          <a:p>
            <a:pPr algn="ctr">
              <a:spcAft>
                <a:spcPts val="800"/>
              </a:spcAft>
            </a:pPr>
            <a:r>
              <a:rPr lang="zh-CN" altLang="en-US" sz="1400" b="1" dirty="0">
                <a:latin typeface="微软雅黑" panose="020B0503020204020204" pitchFamily="34" charset="-122"/>
                <a:ea typeface="微软雅黑" panose="020B0503020204020204" pitchFamily="34" charset="-122"/>
                <a:cs typeface="Times New Roman" panose="02020603050405020304" pitchFamily="18" charset="0"/>
              </a:rPr>
              <a:t>工业</a:t>
            </a: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b="1" dirty="0">
                <a:latin typeface="微软雅黑" panose="020B0503020204020204" pitchFamily="34" charset="-122"/>
                <a:ea typeface="微软雅黑" panose="020B0503020204020204" pitchFamily="34" charset="-122"/>
                <a:cs typeface="Times New Roman" panose="02020603050405020304" pitchFamily="18" charset="0"/>
              </a:rPr>
              <a:t>医学应用</a:t>
            </a:r>
          </a:p>
        </p:txBody>
      </p:sp>
      <p:pic>
        <p:nvPicPr>
          <p:cNvPr id="53" name="图片 52"/>
          <p:cNvPicPr>
            <a:picLocks noChangeAspect="1"/>
          </p:cNvPicPr>
          <p:nvPr/>
        </p:nvPicPr>
        <p:blipFill>
          <a:blip r:embed="rId14" cstate="screen"/>
          <a:stretch>
            <a:fillRect/>
          </a:stretch>
        </p:blipFill>
        <p:spPr>
          <a:xfrm>
            <a:off x="7443560" y="1873451"/>
            <a:ext cx="1876674" cy="868153"/>
          </a:xfrm>
          <a:prstGeom prst="rect">
            <a:avLst/>
          </a:prstGeom>
        </p:spPr>
      </p:pic>
      <p:sp>
        <p:nvSpPr>
          <p:cNvPr id="3" name="标题 2"/>
          <p:cNvSpPr>
            <a:spLocks noGrp="1"/>
          </p:cNvSpPr>
          <p:nvPr>
            <p:ph type="title"/>
          </p:nvPr>
        </p:nvSpPr>
        <p:spPr/>
        <p:txBody>
          <a:bodyPr>
            <a:noAutofit/>
          </a:bodyPr>
          <a:lstStyle/>
          <a:p>
            <a:r>
              <a:rPr lang="zh-CN" altLang="en-US" sz="4000" dirty="0">
                <a:solidFill>
                  <a:srgbClr val="0000FF"/>
                </a:solidFill>
                <a:latin typeface="微软雅黑" panose="020B0503020204020204" pitchFamily="34" charset="-122"/>
                <a:sym typeface="+mn-ea"/>
              </a:rPr>
              <a:t>极化中子技术现状及应用总结</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总结与展望</a:t>
            </a:r>
          </a:p>
        </p:txBody>
      </p:sp>
      <p:sp>
        <p:nvSpPr>
          <p:cNvPr id="52" name="文本框 10"/>
          <p:cNvSpPr txBox="1"/>
          <p:nvPr/>
        </p:nvSpPr>
        <p:spPr>
          <a:xfrm>
            <a:off x="105298" y="1119166"/>
            <a:ext cx="11981404" cy="523220"/>
          </a:xfrm>
          <a:prstGeom prst="rect">
            <a:avLst/>
          </a:prstGeom>
          <a:noFill/>
        </p:spPr>
        <p:txBody>
          <a:bodyPr wrap="square" rtlCol="0">
            <a:spAutoFit/>
          </a:bodyPr>
          <a:lstStyle/>
          <a:p>
            <a:pPr marL="457200" indent="-457200" algn="just">
              <a:buFont typeface="Wingdings" panose="05000000000000000000" pitchFamily="2" charset="2"/>
              <a:buChar char="q"/>
            </a:pPr>
            <a:r>
              <a:rPr lang="zh-CN" altLang="en-US" sz="2800" b="1" kern="100" dirty="0">
                <a:solidFill>
                  <a:srgbClr val="0000FF"/>
                </a:solidFill>
                <a:latin typeface="微软雅黑" panose="020B0503020204020204" pitchFamily="34" charset="-122"/>
                <a:ea typeface="微软雅黑" panose="020B0503020204020204" pitchFamily="34" charset="-122"/>
                <a:cs typeface="Times" panose="02020603050405020304" pitchFamily="18" charset="0"/>
              </a:rPr>
              <a:t>中国散裂中子源建立了一套极化氦三设备与技术用于极化中子研究</a:t>
            </a:r>
            <a:endParaRPr lang="en-US" altLang="zh-CN" sz="2800" b="1" kern="100" dirty="0">
              <a:solidFill>
                <a:srgbClr val="0000FF"/>
              </a:solidFill>
              <a:latin typeface="微软雅黑" panose="020B0503020204020204" pitchFamily="34" charset="-122"/>
              <a:ea typeface="微软雅黑" panose="020B0503020204020204" pitchFamily="34" charset="-122"/>
              <a:cs typeface="Times" panose="02020603050405020304" pitchFamily="18" charset="0"/>
            </a:endParaRPr>
          </a:p>
        </p:txBody>
      </p:sp>
      <p:sp>
        <p:nvSpPr>
          <p:cNvPr id="13" name="内容占位符 2"/>
          <p:cNvSpPr txBox="1"/>
          <p:nvPr/>
        </p:nvSpPr>
        <p:spPr bwMode="auto">
          <a:xfrm>
            <a:off x="105298" y="1764411"/>
            <a:ext cx="10792774" cy="449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marL="342900" indent="-342900" algn="l" rtl="0" eaLnBrk="0" fontAlgn="base" hangingPunct="0">
              <a:lnSpc>
                <a:spcPct val="120000"/>
              </a:lnSpc>
              <a:spcBef>
                <a:spcPct val="30000"/>
              </a:spcBef>
              <a:spcAft>
                <a:spcPct val="20000"/>
              </a:spcAft>
              <a:buClr>
                <a:schemeClr val="tx1"/>
              </a:buClr>
              <a:buChar char="•"/>
              <a:defRPr sz="2100" b="1" kern="1200">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kern="1200">
                <a:solidFill>
                  <a:srgbClr val="4D5E68"/>
                </a:solidFill>
                <a:latin typeface="+mn-lt"/>
                <a:ea typeface="+mn-ea"/>
                <a:cs typeface="+mn-cs"/>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kern="1200">
                <a:solidFill>
                  <a:srgbClr val="4D5E68"/>
                </a:solidFill>
                <a:latin typeface="+mn-lt"/>
                <a:ea typeface="+mn-ea"/>
                <a:cs typeface="+mn-cs"/>
              </a:defRPr>
            </a:lvl3pPr>
            <a:lvl4pPr marL="1600200" indent="-228600" algn="l" rtl="0" eaLnBrk="0" fontAlgn="base" hangingPunct="0">
              <a:spcBef>
                <a:spcPct val="20000"/>
              </a:spcBef>
              <a:spcAft>
                <a:spcPct val="0"/>
              </a:spcAft>
              <a:buChar char="–"/>
              <a:defRPr b="1" kern="1200">
                <a:solidFill>
                  <a:srgbClr val="4D5E68"/>
                </a:solidFill>
                <a:latin typeface="+mn-lt"/>
                <a:ea typeface="+mn-ea"/>
                <a:cs typeface="+mn-cs"/>
              </a:defRPr>
            </a:lvl4pPr>
            <a:lvl5pPr marL="2057400" indent="-228600" algn="l" rtl="0" eaLnBrk="0" fontAlgn="base" hangingPunct="0">
              <a:spcBef>
                <a:spcPct val="20000"/>
              </a:spcBef>
              <a:spcAft>
                <a:spcPct val="0"/>
              </a:spcAft>
              <a:buChar char="»"/>
              <a:defRPr b="1" kern="1200">
                <a:solidFill>
                  <a:srgbClr val="4D5E6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ct val="30000"/>
              </a:spcBef>
              <a:spcAft>
                <a:spcPts val="800"/>
              </a:spcAft>
              <a:buClr>
                <a:srgbClr val="000000"/>
              </a:buClr>
              <a:buSzPct val="100000"/>
              <a:buFont typeface="+mj-lt"/>
              <a:buAutoNum type="arabicPeriod"/>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panose="02020603050405020304" pitchFamily="18" charset="0"/>
              </a:rPr>
              <a:t>中国散裂中子源研发自旋交换光泵（</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panose="02020603050405020304" pitchFamily="18" charset="0"/>
              </a:rPr>
              <a:t>SEOP</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panose="02020603050405020304" pitchFamily="18" charset="0"/>
              </a:rPr>
              <a:t>）与亚稳态交换光泵（</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panose="02020603050405020304" pitchFamily="18" charset="0"/>
              </a:rPr>
              <a:t>MEOP</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panose="02020603050405020304" pitchFamily="18" charset="0"/>
              </a:rPr>
              <a:t>）</a:t>
            </a:r>
            <a:endPar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panose="02020603050405020304" pitchFamily="18" charset="0"/>
            </a:endParaRPr>
          </a:p>
          <a:p>
            <a:pPr lvl="1" algn="just">
              <a:spcAft>
                <a:spcPts val="800"/>
              </a:spcAft>
              <a:buClr>
                <a:srgbClr val="000000"/>
              </a:buClr>
              <a:buSzPct val="100000"/>
              <a:buFont typeface="Arial" panose="020B0604020202020204" pitchFamily="34" charset="0"/>
              <a:buChar char="•"/>
              <a:defRPr/>
            </a:pPr>
            <a:r>
              <a:rPr lang="zh-CN" altLang="en-US" sz="17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rPr>
              <a:t>自旋交换光泵（</a:t>
            </a:r>
            <a:r>
              <a:rPr lang="en-US" altLang="zh-CN" sz="17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rPr>
              <a:t>SEOP</a:t>
            </a:r>
            <a:r>
              <a:rPr lang="zh-CN" altLang="en-US" sz="17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rPr>
              <a:t>）氦三气体容器灌装</a:t>
            </a:r>
            <a:endParaRPr lang="en-US" altLang="zh-CN" sz="17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endParaRPr>
          </a:p>
          <a:p>
            <a:pPr lvl="1" algn="just">
              <a:spcAft>
                <a:spcPts val="800"/>
              </a:spcAft>
              <a:buClr>
                <a:srgbClr val="000000"/>
              </a:buClr>
              <a:buSzPct val="100000"/>
              <a:buFont typeface="Arial" panose="020B0604020202020204" pitchFamily="34" charset="0"/>
              <a:buChar char="•"/>
              <a:defRPr/>
            </a:pPr>
            <a:r>
              <a:rPr kumimoji="0" lang="zh-CN" altLang="en-US" sz="17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panose="02020603050405020304" pitchFamily="18" charset="0"/>
              </a:rPr>
              <a:t>离线与在线自旋交换光泵（</a:t>
            </a:r>
            <a:r>
              <a:rPr kumimoji="0" lang="en-US" altLang="zh-CN" sz="17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panose="02020603050405020304" pitchFamily="18" charset="0"/>
              </a:rPr>
              <a:t>SEOP</a:t>
            </a:r>
            <a:r>
              <a:rPr kumimoji="0" lang="zh-CN" altLang="en-US" sz="17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panose="02020603050405020304" pitchFamily="18" charset="0"/>
              </a:rPr>
              <a:t>）极化泵浦用于中子极化产生与分析</a:t>
            </a:r>
            <a:endParaRPr kumimoji="0" lang="en-US" altLang="zh-CN" sz="17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panose="02020603050405020304" pitchFamily="18" charset="0"/>
            </a:endParaRPr>
          </a:p>
          <a:p>
            <a:pPr lvl="1" algn="just">
              <a:spcAft>
                <a:spcPts val="800"/>
              </a:spcAft>
              <a:buClr>
                <a:srgbClr val="000000"/>
              </a:buClr>
              <a:buSzPct val="100000"/>
              <a:buFont typeface="Arial" panose="020B0604020202020204" pitchFamily="34" charset="0"/>
              <a:buChar char="•"/>
              <a:defRPr/>
            </a:pPr>
            <a:r>
              <a:rPr lang="zh-CN" altLang="en-US" sz="17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rPr>
              <a:t>研发亚稳态自旋光泵与氦气回收技术</a:t>
            </a:r>
            <a:endParaRPr kumimoji="0" lang="en-US" altLang="zh-CN" sz="17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panose="02020603050405020304" pitchFamily="18" charset="0"/>
            </a:endParaRPr>
          </a:p>
          <a:p>
            <a:pPr marL="0" marR="0" lvl="0" indent="0" algn="just" defTabSz="914400" rtl="0" eaLnBrk="0" fontAlgn="base" latinLnBrk="0" hangingPunct="0">
              <a:lnSpc>
                <a:spcPct val="100000"/>
              </a:lnSpc>
              <a:spcBef>
                <a:spcPct val="30000"/>
              </a:spcBef>
              <a:spcAft>
                <a:spcPts val="800"/>
              </a:spcAft>
              <a:buClr>
                <a:srgbClr val="000000"/>
              </a:buClr>
              <a:buSzPct val="100000"/>
              <a:buNone/>
              <a:defRPr/>
            </a:pP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panose="02020603050405020304" pitchFamily="18" charset="0"/>
              </a:rPr>
              <a:t>	</a:t>
            </a:r>
          </a:p>
          <a:p>
            <a:pPr marL="457200" marR="0" lvl="0" indent="-457200" algn="just" defTabSz="914400" rtl="0" eaLnBrk="0" fontAlgn="base" latinLnBrk="0" hangingPunct="0">
              <a:lnSpc>
                <a:spcPct val="100000"/>
              </a:lnSpc>
              <a:spcBef>
                <a:spcPct val="30000"/>
              </a:spcBef>
              <a:spcAft>
                <a:spcPts val="800"/>
              </a:spcAft>
              <a:buClr>
                <a:srgbClr val="000000"/>
              </a:buClr>
              <a:buSzPct val="100000"/>
              <a:buFont typeface="+mj-lt"/>
              <a:buAutoNum type="arabicPeriod" startAt="2"/>
              <a:defRPr/>
            </a:pPr>
            <a:r>
              <a:rPr lang="zh-CN" altLang="en-US" sz="2000" dirty="0">
                <a:solidFill>
                  <a:srgbClr val="000000"/>
                </a:solidFill>
                <a:latin typeface="微软雅黑" panose="020B0503020204020204" pitchFamily="34" charset="-122"/>
                <a:ea typeface="微软雅黑" panose="020B0503020204020204" pitchFamily="34" charset="-122"/>
                <a:cs typeface="Times" panose="02020603050405020304" pitchFamily="18" charset="0"/>
              </a:rPr>
              <a:t>通过极化氦三自旋过滤产生极化中子开展物理实验</a:t>
            </a:r>
            <a:endParaRPr lang="en-US" altLang="zh-CN" sz="2000" dirty="0">
              <a:solidFill>
                <a:srgbClr val="000000"/>
              </a:solidFill>
              <a:latin typeface="微软雅黑" panose="020B0503020204020204" pitchFamily="34" charset="-122"/>
              <a:ea typeface="微软雅黑" panose="020B0503020204020204" pitchFamily="34" charset="-122"/>
              <a:cs typeface="Times" panose="02020603050405020304" pitchFamily="18" charset="0"/>
            </a:endParaRPr>
          </a:p>
          <a:p>
            <a:pPr lvl="1" indent="-228600" algn="just">
              <a:lnSpc>
                <a:spcPct val="100000"/>
              </a:lnSpc>
              <a:spcAft>
                <a:spcPts val="400"/>
              </a:spcAft>
              <a:buClr>
                <a:srgbClr val="000000"/>
              </a:buClr>
              <a:buSzPct val="100000"/>
              <a:buFont typeface="Arial" panose="020B0604020202020204" pitchFamily="34" charset="0"/>
              <a:buChar char="•"/>
              <a:defRPr/>
            </a:pPr>
            <a:r>
              <a:rPr lang="zh-CN" altLang="en-US" sz="18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rPr>
              <a:t>极化中子衍射测量磁性结构（中子衍射、中子反射与小角散射）</a:t>
            </a:r>
            <a:endParaRPr lang="en-US" altLang="zh-CN" sz="18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endParaRPr>
          </a:p>
          <a:p>
            <a:pPr lvl="1" indent="-228600" algn="just">
              <a:lnSpc>
                <a:spcPct val="100000"/>
              </a:lnSpc>
              <a:spcAft>
                <a:spcPts val="400"/>
              </a:spcAft>
              <a:buClr>
                <a:srgbClr val="000000"/>
              </a:buClr>
              <a:buSzPct val="100000"/>
              <a:buFont typeface="Arial" panose="020B0604020202020204" pitchFamily="34" charset="0"/>
              <a:buChar char="•"/>
              <a:defRPr/>
            </a:pPr>
            <a:r>
              <a:rPr lang="zh-CN" altLang="en-US" sz="18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rPr>
              <a:t>极化中子能谱测量材料动力学（非弹性散射）</a:t>
            </a:r>
            <a:endParaRPr lang="en-US" altLang="zh-CN" sz="18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endParaRPr>
          </a:p>
          <a:p>
            <a:pPr lvl="1" indent="-228600" algn="just">
              <a:lnSpc>
                <a:spcPct val="100000"/>
              </a:lnSpc>
              <a:spcAft>
                <a:spcPts val="400"/>
              </a:spcAft>
              <a:buClr>
                <a:srgbClr val="000000"/>
              </a:buClr>
              <a:buSzPct val="100000"/>
              <a:buFont typeface="Arial" panose="020B0604020202020204" pitchFamily="34" charset="0"/>
              <a:buChar char="•"/>
              <a:defRPr/>
            </a:pPr>
            <a:r>
              <a:rPr lang="zh-CN" altLang="en-US" sz="18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rPr>
              <a:t>极化中子成像观测磁场分布</a:t>
            </a:r>
            <a:endParaRPr lang="en-US" altLang="zh-CN" sz="18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endParaRPr>
          </a:p>
          <a:p>
            <a:pPr lvl="1" indent="-228600" algn="just">
              <a:lnSpc>
                <a:spcPct val="100000"/>
              </a:lnSpc>
              <a:spcAft>
                <a:spcPts val="400"/>
              </a:spcAft>
              <a:buClr>
                <a:srgbClr val="000000"/>
              </a:buClr>
              <a:buSzPct val="100000"/>
              <a:buFont typeface="Arial" panose="020B0604020202020204" pitchFamily="34" charset="0"/>
              <a:buChar char="•"/>
              <a:defRPr/>
            </a:pPr>
            <a:r>
              <a:rPr lang="zh-CN" altLang="en-US" sz="18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rPr>
              <a:t>极化白光中子用于宇称</a:t>
            </a:r>
            <a:r>
              <a:rPr lang="en-US" altLang="zh-CN" sz="18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rPr>
              <a:t>/</a:t>
            </a:r>
            <a:r>
              <a:rPr lang="zh-CN" altLang="en-US" sz="18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rPr>
              <a:t>时间反演不守恒测量</a:t>
            </a:r>
            <a:endParaRPr lang="en-US" altLang="zh-CN" sz="1800" b="0" dirty="0">
              <a:solidFill>
                <a:srgbClr val="000000"/>
              </a:solidFill>
              <a:latin typeface="微软雅黑" panose="020B0503020204020204" pitchFamily="34" charset="-122"/>
              <a:ea typeface="微软雅黑" panose="020B0503020204020204" pitchFamily="34" charset="-122"/>
              <a:cs typeface="Times"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总结与展望</a:t>
            </a:r>
          </a:p>
        </p:txBody>
      </p:sp>
      <p:sp>
        <p:nvSpPr>
          <p:cNvPr id="5" name="灯片编号占位符 5"/>
          <p:cNvSpPr>
            <a:spLocks noGrp="1"/>
          </p:cNvSpPr>
          <p:nvPr>
            <p:ph type="sldNum" sz="quarter" idx="12"/>
          </p:nvPr>
        </p:nvSpPr>
        <p:spPr bwMode="auto">
          <a:xfrm>
            <a:off x="8809317" y="6507419"/>
            <a:ext cx="2811332" cy="3505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2CAE04F-E95D-4F68-B3D7-AA34ECC9E2F4}" type="slidenum">
              <a:rPr kumimoji="0" lang="en-US" altLang="zh-CN" sz="1000">
                <a:solidFill>
                  <a:srgbClr val="4D5E68"/>
                </a:solidFill>
                <a:latin typeface="微软雅黑" panose="020B0503020204020204" pitchFamily="34" charset="-122"/>
                <a:ea typeface="微软雅黑" panose="020B0503020204020204" pitchFamily="34" charset="-122"/>
              </a:rPr>
              <a:t>36</a:t>
            </a:fld>
            <a:endParaRPr kumimoji="0" lang="en-US" altLang="zh-CN" sz="1000">
              <a:solidFill>
                <a:srgbClr val="4D5E68"/>
              </a:solidFill>
              <a:latin typeface="微软雅黑" panose="020B0503020204020204" pitchFamily="34" charset="-122"/>
              <a:ea typeface="微软雅黑" panose="020B0503020204020204" pitchFamily="34" charset="-122"/>
            </a:endParaRPr>
          </a:p>
        </p:txBody>
      </p:sp>
      <p:pic>
        <p:nvPicPr>
          <p:cNvPr id="6" name="图片 2" descr="201709 DJI_0030_副本BEST.jpg"/>
          <p:cNvPicPr>
            <a:picLocks noChangeAspect="1"/>
          </p:cNvPicPr>
          <p:nvPr/>
        </p:nvPicPr>
        <p:blipFill rotWithShape="1">
          <a:blip r:embed="rId3">
            <a:extLst>
              <a:ext uri="{28A0092B-C50C-407E-A947-70E740481C1C}">
                <a14:useLocalDpi xmlns:a14="http://schemas.microsoft.com/office/drawing/2010/main" val="0"/>
              </a:ext>
            </a:extLst>
          </a:blip>
          <a:srcRect l="208" t="-465" b="2526"/>
          <a:stretch>
            <a:fillRect/>
          </a:stretch>
        </p:blipFill>
        <p:spPr bwMode="auto">
          <a:xfrm>
            <a:off x="5452" y="1026351"/>
            <a:ext cx="11818248" cy="571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6"/>
          <p:cNvSpPr>
            <a:spLocks noChangeArrowheads="1"/>
          </p:cNvSpPr>
          <p:nvPr/>
        </p:nvSpPr>
        <p:spPr bwMode="auto">
          <a:xfrm>
            <a:off x="4666352" y="3581593"/>
            <a:ext cx="6819527" cy="24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22860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defTabSz="22860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defTabSz="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defTabSz="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defTabSz="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defTabSz="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defTabSz="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defTabSz="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defTabSz="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kumimoji="0" lang="zh-CN" altLang="en-US" sz="5400" b="1" dirty="0">
                <a:solidFill>
                  <a:srgbClr val="FFFF00"/>
                </a:solidFill>
                <a:latin typeface="微软雅黑" panose="020B0503020204020204" pitchFamily="34" charset="-122"/>
                <a:ea typeface="微软雅黑" panose="020B0503020204020204" pitchFamily="34" charset="-122"/>
              </a:rPr>
              <a:t>感谢各位领导与专家</a:t>
            </a:r>
            <a:endParaRPr kumimoji="0" lang="en-US" altLang="zh-CN" sz="5400" b="1" dirty="0">
              <a:solidFill>
                <a:srgbClr val="FFFF00"/>
              </a:solidFill>
              <a:latin typeface="微软雅黑" panose="020B0503020204020204" pitchFamily="34" charset="-122"/>
              <a:ea typeface="微软雅黑" panose="020B0503020204020204" pitchFamily="34" charset="-122"/>
            </a:endParaRPr>
          </a:p>
          <a:p>
            <a:pPr algn="ctr" eaLnBrk="1" hangingPunct="1">
              <a:lnSpc>
                <a:spcPct val="150000"/>
              </a:lnSpc>
              <a:spcBef>
                <a:spcPct val="0"/>
              </a:spcBef>
              <a:buFontTx/>
              <a:buNone/>
            </a:pPr>
            <a:r>
              <a:rPr kumimoji="0" lang="zh-CN" altLang="en-US" sz="5400" b="1" dirty="0">
                <a:solidFill>
                  <a:srgbClr val="FFFF00"/>
                </a:solidFill>
                <a:latin typeface="微软雅黑" panose="020B0503020204020204" pitchFamily="34" charset="-122"/>
                <a:ea typeface="微软雅黑" panose="020B0503020204020204" pitchFamily="34" charset="-122"/>
              </a:rPr>
              <a:t>敬请批评指正</a:t>
            </a:r>
            <a:endParaRPr kumimoji="0" lang="en-US" altLang="zh-CN" sz="5400" b="1" dirty="0">
              <a:solidFill>
                <a:srgbClr val="FFFF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极化中子散射应用：极化中子非弹性散射</a:t>
            </a:r>
          </a:p>
        </p:txBody>
      </p:sp>
      <p:sp>
        <p:nvSpPr>
          <p:cNvPr id="27" name="文本框 10"/>
          <p:cNvSpPr txBox="1"/>
          <p:nvPr/>
        </p:nvSpPr>
        <p:spPr>
          <a:xfrm>
            <a:off x="0" y="1065378"/>
            <a:ext cx="11981404" cy="461665"/>
          </a:xfrm>
          <a:prstGeom prst="rect">
            <a:avLst/>
          </a:prstGeom>
          <a:noFill/>
        </p:spPr>
        <p:txBody>
          <a:bodyPr wrap="square" rtlCol="0">
            <a:spAutoFit/>
          </a:bodyPr>
          <a:lstStyle/>
          <a:p>
            <a:pPr marL="285750" indent="-285750">
              <a:buFont typeface="Wingdings" panose="05000000000000000000" pitchFamily="2" charset="2"/>
              <a:buChar char="q"/>
            </a:pPr>
            <a:r>
              <a:rPr lang="zh-CN" altLang="en-US" sz="2400" b="1" kern="100" dirty="0">
                <a:latin typeface="微软雅黑" panose="020B0503020204020204" pitchFamily="34" charset="-122"/>
                <a:ea typeface="微软雅黑" panose="020B0503020204020204" pitchFamily="34" charset="-122"/>
                <a:cs typeface="Times" panose="02020603050405020304" pitchFamily="18" charset="0"/>
              </a:rPr>
              <a:t> 通过极化中子能谱研究声子与磁振子之间的耦合</a:t>
            </a:r>
          </a:p>
        </p:txBody>
      </p:sp>
      <p:grpSp>
        <p:nvGrpSpPr>
          <p:cNvPr id="216" name="组合 10"/>
          <p:cNvGrpSpPr/>
          <p:nvPr/>
        </p:nvGrpSpPr>
        <p:grpSpPr>
          <a:xfrm>
            <a:off x="357931" y="4270452"/>
            <a:ext cx="3437082" cy="2199631"/>
            <a:chOff x="5354189" y="2181035"/>
            <a:chExt cx="2643217" cy="1691581"/>
          </a:xfrm>
        </p:grpSpPr>
        <p:pic>
          <p:nvPicPr>
            <p:cNvPr id="217" name="图片 5"/>
            <p:cNvPicPr>
              <a:picLocks noChangeAspect="1"/>
            </p:cNvPicPr>
            <p:nvPr/>
          </p:nvPicPr>
          <p:blipFill>
            <a:blip r:embed="rId3"/>
            <a:srcRect r="55308"/>
            <a:stretch>
              <a:fillRect/>
            </a:stretch>
          </p:blipFill>
          <p:spPr>
            <a:xfrm>
              <a:off x="5354189" y="2181035"/>
              <a:ext cx="1987906" cy="1691581"/>
            </a:xfrm>
            <a:prstGeom prst="rect">
              <a:avLst/>
            </a:prstGeom>
          </p:spPr>
        </p:pic>
        <p:pic>
          <p:nvPicPr>
            <p:cNvPr id="218" name="图片 8"/>
            <p:cNvPicPr>
              <a:picLocks noChangeAspect="1"/>
            </p:cNvPicPr>
            <p:nvPr/>
          </p:nvPicPr>
          <p:blipFill>
            <a:blip r:embed="rId3"/>
            <a:srcRect l="85742"/>
            <a:stretch>
              <a:fillRect/>
            </a:stretch>
          </p:blipFill>
          <p:spPr>
            <a:xfrm>
              <a:off x="7363186" y="2181035"/>
              <a:ext cx="634220" cy="1691581"/>
            </a:xfrm>
            <a:prstGeom prst="rect">
              <a:avLst/>
            </a:prstGeom>
          </p:spPr>
        </p:pic>
      </p:grpSp>
      <p:grpSp>
        <p:nvGrpSpPr>
          <p:cNvPr id="219" name="组合 11"/>
          <p:cNvGrpSpPr/>
          <p:nvPr/>
        </p:nvGrpSpPr>
        <p:grpSpPr>
          <a:xfrm>
            <a:off x="3822438" y="4270452"/>
            <a:ext cx="3304669" cy="2258561"/>
            <a:chOff x="7279151" y="3973858"/>
            <a:chExt cx="2541388" cy="1736900"/>
          </a:xfrm>
        </p:grpSpPr>
        <p:pic>
          <p:nvPicPr>
            <p:cNvPr id="220" name="图片 6"/>
            <p:cNvPicPr>
              <a:picLocks noChangeAspect="1"/>
            </p:cNvPicPr>
            <p:nvPr/>
          </p:nvPicPr>
          <p:blipFill>
            <a:blip r:embed="rId3"/>
            <a:srcRect l="46094"/>
            <a:stretch>
              <a:fillRect/>
            </a:stretch>
          </p:blipFill>
          <p:spPr>
            <a:xfrm>
              <a:off x="7422776" y="3973858"/>
              <a:ext cx="2397763" cy="1691581"/>
            </a:xfrm>
            <a:prstGeom prst="rect">
              <a:avLst/>
            </a:prstGeom>
          </p:spPr>
        </p:pic>
        <p:pic>
          <p:nvPicPr>
            <p:cNvPr id="221" name="图片 7"/>
            <p:cNvPicPr>
              <a:picLocks noChangeAspect="1"/>
            </p:cNvPicPr>
            <p:nvPr/>
          </p:nvPicPr>
          <p:blipFill>
            <a:blip r:embed="rId3"/>
            <a:srcRect r="96221"/>
            <a:stretch>
              <a:fillRect/>
            </a:stretch>
          </p:blipFill>
          <p:spPr>
            <a:xfrm>
              <a:off x="7279151" y="4019177"/>
              <a:ext cx="168070" cy="1691581"/>
            </a:xfrm>
            <a:prstGeom prst="rect">
              <a:avLst/>
            </a:prstGeom>
          </p:spPr>
        </p:pic>
      </p:grpSp>
      <p:cxnSp>
        <p:nvCxnSpPr>
          <p:cNvPr id="366" name="直接连接符 32"/>
          <p:cNvCxnSpPr/>
          <p:nvPr/>
        </p:nvCxnSpPr>
        <p:spPr>
          <a:xfrm flipH="1" flipV="1">
            <a:off x="7582771" y="1464086"/>
            <a:ext cx="139" cy="5088764"/>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67" name="文本框 5"/>
          <p:cNvSpPr txBox="1"/>
          <p:nvPr/>
        </p:nvSpPr>
        <p:spPr>
          <a:xfrm>
            <a:off x="8435338" y="1201675"/>
            <a:ext cx="2492990" cy="369332"/>
          </a:xfrm>
          <a:prstGeom prst="rect">
            <a:avLst/>
          </a:prstGeom>
          <a:noFill/>
        </p:spPr>
        <p:txBody>
          <a:bodyPr wrap="none" rtlCol="0">
            <a:spAutoFit/>
          </a:bodyPr>
          <a:lstStyle/>
          <a:p>
            <a:pPr defTabSz="914400"/>
            <a:r>
              <a:rPr lang="en-US" altLang="zh-CN"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rPr>
              <a:t>XYZ</a:t>
            </a:r>
            <a:r>
              <a:rPr lang="zh-CN" altLang="en-US"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rPr>
              <a:t>中子极化分析方法</a:t>
            </a:r>
            <a:endParaRPr lang="en-US" b="1" dirty="0">
              <a:solidFill>
                <a:srgbClr val="000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368" name="文本框 14"/>
          <p:cNvSpPr txBox="1"/>
          <p:nvPr/>
        </p:nvSpPr>
        <p:spPr>
          <a:xfrm>
            <a:off x="7915224" y="1622787"/>
            <a:ext cx="3416320" cy="646331"/>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精确解析磁散射沿轴向分量特征</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定量分析三维磁性特征</a:t>
            </a:r>
          </a:p>
        </p:txBody>
      </p:sp>
      <p:pic>
        <p:nvPicPr>
          <p:cNvPr id="369" name="图片 15"/>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Effect>
                      <a14:sharpenSoften amount="50000"/>
                    </a14:imgEffect>
                  </a14:imgLayer>
                </a14:imgProps>
              </a:ext>
            </a:extLst>
          </a:blip>
          <a:stretch>
            <a:fillRect/>
          </a:stretch>
        </p:blipFill>
        <p:spPr>
          <a:xfrm>
            <a:off x="7820798" y="2284968"/>
            <a:ext cx="4010476" cy="2117424"/>
          </a:xfrm>
          <a:prstGeom prst="rect">
            <a:avLst/>
          </a:prstGeom>
        </p:spPr>
      </p:pic>
      <p:pic>
        <p:nvPicPr>
          <p:cNvPr id="370" name="图片 16"/>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868426" y="4556471"/>
            <a:ext cx="3772026" cy="1996379"/>
          </a:xfrm>
          <a:prstGeom prst="rect">
            <a:avLst/>
          </a:prstGeom>
        </p:spPr>
      </p:pic>
      <p:pic>
        <p:nvPicPr>
          <p:cNvPr id="3" name="图片 2"/>
          <p:cNvPicPr>
            <a:picLocks noChangeAspect="1"/>
          </p:cNvPicPr>
          <p:nvPr/>
        </p:nvPicPr>
        <p:blipFill rotWithShape="1">
          <a:blip r:embed="rId8"/>
          <a:srcRect r="6369"/>
          <a:stretch/>
        </p:blipFill>
        <p:spPr>
          <a:xfrm>
            <a:off x="240645" y="1571007"/>
            <a:ext cx="7096137" cy="2491284"/>
          </a:xfrm>
          <a:prstGeom prst="rect">
            <a:avLst/>
          </a:prstGeom>
        </p:spPr>
      </p:pic>
    </p:spTree>
    <p:extLst>
      <p:ext uri="{BB962C8B-B14F-4D97-AF65-F5344CB8AC3E}">
        <p14:creationId xmlns:p14="http://schemas.microsoft.com/office/powerpoint/2010/main" val="3607641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Times" panose="02020603050405020304" pitchFamily="18" charset="0"/>
              <a:ea typeface="微软雅黑" panose="020B0503020204020204" pitchFamily="34" charset="-122"/>
              <a:cs typeface="Times" panose="02020603050405020304" pitchFamily="18" charset="0"/>
            </a:endParaRPr>
          </a:p>
        </p:txBody>
      </p:sp>
      <p:sp>
        <p:nvSpPr>
          <p:cNvPr id="2" name="标题 1"/>
          <p:cNvSpPr>
            <a:spLocks noGrp="1"/>
          </p:cNvSpPr>
          <p:nvPr>
            <p:ph type="title"/>
          </p:nvPr>
        </p:nvSpPr>
        <p:spPr/>
        <p:txBody>
          <a:bodyPr>
            <a:normAutofit/>
          </a:bodyPr>
          <a:lstStyle/>
          <a:p>
            <a:r>
              <a:rPr lang="zh-CN" altLang="en-US" sz="4445" dirty="0">
                <a:solidFill>
                  <a:srgbClr val="0000FF"/>
                </a:solidFill>
                <a:latin typeface="Times" panose="02020603050405020304" pitchFamily="18" charset="0"/>
                <a:cs typeface="Times" panose="02020603050405020304" pitchFamily="18" charset="0"/>
                <a:sym typeface="+mn-ea"/>
              </a:rPr>
              <a:t>自由中子的性质</a:t>
            </a:r>
          </a:p>
        </p:txBody>
      </p:sp>
      <mc:AlternateContent xmlns:mc="http://schemas.openxmlformats.org/markup-compatibility/2006" xmlns:a14="http://schemas.microsoft.com/office/drawing/2010/main">
        <mc:Choice Requires="a14">
          <p:sp>
            <p:nvSpPr>
              <p:cNvPr id="10" name="TextBox 2"/>
              <p:cNvSpPr txBox="1"/>
              <p:nvPr/>
            </p:nvSpPr>
            <p:spPr>
              <a:xfrm>
                <a:off x="4617720" y="1230330"/>
                <a:ext cx="6400800" cy="2677656"/>
              </a:xfrm>
              <a:prstGeom prst="rect">
                <a:avLst/>
              </a:prstGeom>
              <a:noFill/>
              <a:ln w="19050" cmpd="sng">
                <a:solidFill>
                  <a:schemeClr val="tx1"/>
                </a:solidFill>
                <a:prstDash val="solid"/>
              </a:ln>
            </p:spPr>
            <p:txBody>
              <a:bodyPr wrap="square">
                <a:spAutoFit/>
              </a:bodyPr>
              <a:lstStyle/>
              <a:p>
                <a:pPr marL="285750" indent="-285750">
                  <a:buFont typeface="Arial" panose="020B0604020202020204" pitchFamily="34" charset="0"/>
                  <a:buChar char="•"/>
                  <a:defRPr/>
                </a:pPr>
                <a:r>
                  <a:rPr lang="en-US" sz="2400" dirty="0">
                    <a:latin typeface="Times" panose="02020603050405020304" pitchFamily="18" charset="0"/>
                    <a:ea typeface="微软雅黑" panose="020B0503020204020204" pitchFamily="34" charset="-122"/>
                    <a:cs typeface="Times" panose="02020603050405020304" pitchFamily="18" charset="0"/>
                  </a:rPr>
                  <a:t>Baryons</a:t>
                </a:r>
              </a:p>
              <a:p>
                <a:pPr marL="285750" indent="-285750">
                  <a:buFont typeface="Arial" panose="020B0604020202020204" pitchFamily="34" charset="0"/>
                  <a:buChar char="•"/>
                  <a:defRPr/>
                </a:pPr>
                <a:r>
                  <a:rPr lang="en-US" sz="2400" dirty="0">
                    <a:latin typeface="Times" panose="02020603050405020304" pitchFamily="18" charset="0"/>
                    <a:ea typeface="微软雅黑" panose="020B0503020204020204" pitchFamily="34" charset="-122"/>
                    <a:cs typeface="Times" panose="02020603050405020304" pitchFamily="18" charset="0"/>
                  </a:rPr>
                  <a:t>Electrical Neutral (&lt;10</a:t>
                </a:r>
                <a:r>
                  <a:rPr lang="en-US" sz="2400" baseline="30000" dirty="0">
                    <a:latin typeface="Times" panose="02020603050405020304" pitchFamily="18" charset="0"/>
                    <a:ea typeface="微软雅黑" panose="020B0503020204020204" pitchFamily="34" charset="-122"/>
                    <a:cs typeface="Times" panose="02020603050405020304" pitchFamily="18" charset="0"/>
                  </a:rPr>
                  <a:t>-22</a:t>
                </a:r>
                <a:r>
                  <a:rPr lang="en-US" sz="2400" dirty="0">
                    <a:latin typeface="Times" panose="02020603050405020304" pitchFamily="18" charset="0"/>
                    <a:ea typeface="微软雅黑" panose="020B0503020204020204" pitchFamily="34" charset="-122"/>
                    <a:cs typeface="Times" panose="02020603050405020304" pitchFamily="18" charset="0"/>
                  </a:rPr>
                  <a:t>e)</a:t>
                </a:r>
              </a:p>
              <a:p>
                <a:pPr marL="285750" indent="-285750">
                  <a:buFont typeface="Arial" panose="020B0604020202020204" pitchFamily="34" charset="0"/>
                  <a:buChar char="•"/>
                  <a:defRPr/>
                </a:pPr>
                <a:r>
                  <a:rPr lang="en-US" sz="2400" b="1" dirty="0">
                    <a:solidFill>
                      <a:srgbClr val="FF0000"/>
                    </a:solidFill>
                    <a:latin typeface="Times" panose="02020603050405020304" pitchFamily="18" charset="0"/>
                    <a:ea typeface="微软雅黑" panose="020B0503020204020204" pitchFamily="34" charset="-122"/>
                    <a:cs typeface="Times" panose="02020603050405020304" pitchFamily="18" charset="0"/>
                  </a:rPr>
                  <a:t>Spin = ½</a:t>
                </a:r>
              </a:p>
              <a:p>
                <a:pPr marL="285750" indent="-285750">
                  <a:buFont typeface="Arial" panose="020B0604020202020204" pitchFamily="34" charset="0"/>
                  <a:buChar char="•"/>
                  <a:defRPr/>
                </a:pPr>
                <a:r>
                  <a:rPr lang="en-US" sz="2400" dirty="0">
                    <a:latin typeface="Times" panose="02020603050405020304" pitchFamily="18" charset="0"/>
                    <a:ea typeface="微软雅黑" panose="020B0503020204020204" pitchFamily="34" charset="-122"/>
                    <a:cs typeface="Times" panose="02020603050405020304" pitchFamily="18" charset="0"/>
                  </a:rPr>
                  <a:t>Magnetic moment:  -1.913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𝜇</m:t>
                        </m:r>
                      </m:e>
                      <m:sub>
                        <m:r>
                          <a:rPr lang="en-US" sz="2400" i="1">
                            <a:latin typeface="Cambria Math" panose="02040503050406030204" pitchFamily="18" charset="0"/>
                            <a:ea typeface="Cambria Math" panose="02040503050406030204" pitchFamily="18" charset="0"/>
                          </a:rPr>
                          <m:t>𝑁</m:t>
                        </m:r>
                      </m:sub>
                    </m:sSub>
                  </m:oMath>
                </a14:m>
                <a:endParaRPr lang="en-US" sz="2400" dirty="0">
                  <a:latin typeface="Times" panose="02020603050405020304" pitchFamily="18" charset="0"/>
                  <a:ea typeface="微软雅黑" panose="020B0503020204020204" pitchFamily="34" charset="-122"/>
                  <a:cs typeface="Times" panose="02020603050405020304" pitchFamily="18" charset="0"/>
                </a:endParaRPr>
              </a:p>
              <a:p>
                <a:pPr marL="285750" indent="-285750">
                  <a:buFont typeface="Arial" panose="020B0604020202020204" pitchFamily="34" charset="0"/>
                  <a:buChar char="•"/>
                  <a:defRPr/>
                </a:pPr>
                <a:r>
                  <a:rPr lang="en-US" sz="2400" dirty="0">
                    <a:latin typeface="Times" panose="02020603050405020304" pitchFamily="18" charset="0"/>
                    <a:ea typeface="微软雅黑" panose="020B0503020204020204" pitchFamily="34" charset="-122"/>
                    <a:cs typeface="Times" panose="02020603050405020304" pitchFamily="18" charset="0"/>
                  </a:rPr>
                  <a:t>Mass = 939.566 MeV</a:t>
                </a:r>
              </a:p>
              <a:p>
                <a:pPr marL="285750" indent="-285750">
                  <a:buFont typeface="Arial" panose="020B0604020202020204" pitchFamily="34" charset="0"/>
                  <a:buChar char="•"/>
                  <a:defRPr/>
                </a:pPr>
                <a:r>
                  <a:rPr lang="en-US" sz="2400" dirty="0">
                    <a:latin typeface="Times" panose="02020603050405020304" pitchFamily="18" charset="0"/>
                    <a:ea typeface="微软雅黑" panose="020B0503020204020204" pitchFamily="34" charset="-122"/>
                    <a:cs typeface="Times" panose="02020603050405020304" pitchFamily="18" charset="0"/>
                  </a:rPr>
                  <a:t>Lifetime ~ 880s</a:t>
                </a:r>
              </a:p>
              <a:p>
                <a:pPr marL="285750" indent="-285750">
                  <a:buFont typeface="Arial" panose="020B0604020202020204" pitchFamily="34" charset="0"/>
                  <a:buChar char="•"/>
                  <a:defRPr/>
                </a:pPr>
                <a:r>
                  <a:rPr lang="en-US" sz="2400" dirty="0">
                    <a:latin typeface="Times" panose="02020603050405020304" pitchFamily="18" charset="0"/>
                    <a:ea typeface="微软雅黑" panose="020B0503020204020204" pitchFamily="34" charset="-122"/>
                    <a:cs typeface="Times" panose="02020603050405020304" pitchFamily="18" charset="0"/>
                  </a:rPr>
                  <a:t>Electrical dipole moment: &lt; 1.3 x 10</a:t>
                </a:r>
                <a:r>
                  <a:rPr lang="en-US" sz="2400" baseline="30000" dirty="0">
                    <a:latin typeface="Times" panose="02020603050405020304" pitchFamily="18" charset="0"/>
                    <a:ea typeface="微软雅黑" panose="020B0503020204020204" pitchFamily="34" charset="-122"/>
                    <a:cs typeface="Times" panose="02020603050405020304" pitchFamily="18" charset="0"/>
                  </a:rPr>
                  <a:t>-26</a:t>
                </a:r>
                <a:r>
                  <a:rPr lang="en-US" sz="2400" dirty="0">
                    <a:latin typeface="Times" panose="02020603050405020304" pitchFamily="18" charset="0"/>
                    <a:ea typeface="微软雅黑" panose="020B0503020204020204" pitchFamily="34" charset="-122"/>
                    <a:cs typeface="Times" panose="02020603050405020304" pitchFamily="18" charset="0"/>
                  </a:rPr>
                  <a:t> </a:t>
                </a:r>
                <a:r>
                  <a:rPr lang="en-US" sz="2400" i="1" dirty="0">
                    <a:latin typeface="Times" panose="02020603050405020304" pitchFamily="18" charset="0"/>
                    <a:ea typeface="微软雅黑" panose="020B0503020204020204" pitchFamily="34" charset="-122"/>
                    <a:cs typeface="Times" panose="02020603050405020304" pitchFamily="18" charset="0"/>
                  </a:rPr>
                  <a:t>e</a:t>
                </a:r>
                <a:r>
                  <a:rPr lang="en-US" sz="2400" dirty="0">
                    <a:latin typeface="Times" panose="02020603050405020304" pitchFamily="18" charset="0"/>
                    <a:ea typeface="微软雅黑" panose="020B0503020204020204" pitchFamily="34" charset="-122"/>
                    <a:cs typeface="Times" panose="02020603050405020304" pitchFamily="18" charset="0"/>
                  </a:rPr>
                  <a:t>*cm</a:t>
                </a:r>
              </a:p>
            </p:txBody>
          </p:sp>
        </mc:Choice>
        <mc:Fallback xmlns="">
          <p:sp>
            <p:nvSpPr>
              <p:cNvPr id="10" name="TextBox 2"/>
              <p:cNvSpPr txBox="1">
                <a:spLocks noRot="1" noChangeAspect="1" noMove="1" noResize="1" noEditPoints="1" noAdjustHandles="1" noChangeArrowheads="1" noChangeShapeType="1" noTextEdit="1"/>
              </p:cNvSpPr>
              <p:nvPr/>
            </p:nvSpPr>
            <p:spPr>
              <a:xfrm>
                <a:off x="4617720" y="1230330"/>
                <a:ext cx="6400800" cy="2677656"/>
              </a:xfrm>
              <a:prstGeom prst="rect">
                <a:avLst/>
              </a:prstGeom>
              <a:blipFill>
                <a:blip r:embed="rId6"/>
                <a:stretch>
                  <a:fillRect l="-1235" t="-1584" b="-3846"/>
                </a:stretch>
              </a:blipFill>
              <a:ln w="19050" cmpd="sng">
                <a:solidFill>
                  <a:schemeClr val="tx1"/>
                </a:solidFill>
                <a:prstDash val="solid"/>
              </a:ln>
            </p:spPr>
            <p:txBody>
              <a:bodyPr/>
              <a:lstStyle/>
              <a:p>
                <a:r>
                  <a:rPr lang="en-US">
                    <a:noFill/>
                  </a:rPr>
                  <a:t> </a:t>
                </a:r>
              </a:p>
            </p:txBody>
          </p:sp>
        </mc:Fallback>
      </mc:AlternateContent>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4477" y="3798570"/>
            <a:ext cx="2691447" cy="2691447"/>
          </a:xfrm>
          <a:prstGeom prst="rect">
            <a:avLst/>
          </a:prstGeom>
        </p:spPr>
      </p:pic>
      <p:sp>
        <p:nvSpPr>
          <p:cNvPr id="12" name="Text Box 1"/>
          <p:cNvSpPr txBox="1"/>
          <p:nvPr/>
        </p:nvSpPr>
        <p:spPr>
          <a:xfrm>
            <a:off x="292546" y="4259685"/>
            <a:ext cx="7994015" cy="1089529"/>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2400" b="1" dirty="0">
                <a:solidFill>
                  <a:srgbClr val="0E03E3"/>
                </a:solidFill>
                <a:latin typeface="Times" panose="02020603050405020304" pitchFamily="18" charset="0"/>
                <a:ea typeface="微软雅黑" panose="020B0503020204020204" pitchFamily="34" charset="-122"/>
                <a:cs typeface="Times" panose="02020603050405020304" pitchFamily="18" charset="0"/>
              </a:rPr>
              <a:t>Difficult to handle, can’t accelerate/guide/focus</a:t>
            </a:r>
          </a:p>
          <a:p>
            <a:pPr marL="285750" indent="-285750" algn="l">
              <a:lnSpc>
                <a:spcPct val="90000"/>
              </a:lnSpc>
              <a:buFont typeface="Arial" panose="020B0604020202020204" pitchFamily="34" charset="0"/>
              <a:buChar char="•"/>
            </a:pPr>
            <a:r>
              <a:rPr lang="en-US" sz="2400" b="1" dirty="0">
                <a:solidFill>
                  <a:srgbClr val="0E03E3"/>
                </a:solidFill>
                <a:latin typeface="Times" panose="02020603050405020304" pitchFamily="18" charset="0"/>
                <a:ea typeface="微软雅黑" panose="020B0503020204020204" pitchFamily="34" charset="-122"/>
                <a:cs typeface="Times" panose="02020603050405020304" pitchFamily="18" charset="0"/>
              </a:rPr>
              <a:t>Destruction to detect</a:t>
            </a:r>
          </a:p>
          <a:p>
            <a:pPr marL="285750" indent="-285750" algn="l">
              <a:lnSpc>
                <a:spcPct val="90000"/>
              </a:lnSpc>
              <a:buFont typeface="Arial" panose="020B0604020202020204" pitchFamily="34" charset="0"/>
              <a:buChar char="•"/>
            </a:pPr>
            <a:r>
              <a:rPr lang="en-US" sz="2400" b="1" dirty="0">
                <a:solidFill>
                  <a:srgbClr val="0E03E3"/>
                </a:solidFill>
                <a:latin typeface="Times" panose="02020603050405020304" pitchFamily="18" charset="0"/>
                <a:ea typeface="微软雅黑" panose="020B0503020204020204" pitchFamily="34" charset="-122"/>
                <a:cs typeface="Times" panose="02020603050405020304" pitchFamily="18" charset="0"/>
              </a:rPr>
              <a:t>Low flux</a:t>
            </a:r>
          </a:p>
        </p:txBody>
      </p:sp>
      <p:sp>
        <p:nvSpPr>
          <p:cNvPr id="13" name="Text Box 3"/>
          <p:cNvSpPr txBox="1"/>
          <p:nvPr/>
        </p:nvSpPr>
        <p:spPr>
          <a:xfrm>
            <a:off x="292546" y="5414611"/>
            <a:ext cx="8534400" cy="1089529"/>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2400" b="1" dirty="0">
                <a:solidFill>
                  <a:srgbClr val="FF0000"/>
                </a:solidFill>
                <a:latin typeface="Times" panose="02020603050405020304" pitchFamily="18" charset="0"/>
                <a:ea typeface="微软雅黑" panose="020B0503020204020204" pitchFamily="34" charset="-122"/>
                <a:cs typeface="Times" panose="02020603050405020304" pitchFamily="18" charset="0"/>
              </a:rPr>
              <a:t>Respond to all four forces, and possibly “fifth” force</a:t>
            </a:r>
          </a:p>
          <a:p>
            <a:pPr marL="285750" indent="-285750" algn="l">
              <a:lnSpc>
                <a:spcPct val="90000"/>
              </a:lnSpc>
              <a:buFont typeface="Arial" panose="020B0604020202020204" pitchFamily="34" charset="0"/>
              <a:buChar char="•"/>
            </a:pPr>
            <a:r>
              <a:rPr lang="en-US" sz="2400" b="1" dirty="0">
                <a:solidFill>
                  <a:srgbClr val="FF0000"/>
                </a:solidFill>
                <a:latin typeface="Times" panose="02020603050405020304" pitchFamily="18" charset="0"/>
                <a:ea typeface="微软雅黑" panose="020B0503020204020204" pitchFamily="34" charset="-122"/>
                <a:cs typeface="Times" panose="02020603050405020304" pitchFamily="18" charset="0"/>
              </a:rPr>
              <a:t>Simpler compare to nucleus</a:t>
            </a:r>
          </a:p>
          <a:p>
            <a:pPr marL="285750" indent="-285750" algn="l">
              <a:lnSpc>
                <a:spcPct val="90000"/>
              </a:lnSpc>
              <a:buFont typeface="Arial" panose="020B0604020202020204" pitchFamily="34" charset="0"/>
              <a:buChar char="•"/>
            </a:pPr>
            <a:r>
              <a:rPr lang="en-US" sz="2400" b="1" dirty="0">
                <a:solidFill>
                  <a:srgbClr val="FF0000"/>
                </a:solidFill>
                <a:latin typeface="Times" panose="02020603050405020304" pitchFamily="18" charset="0"/>
                <a:ea typeface="微软雅黑" panose="020B0503020204020204" pitchFamily="34" charset="-122"/>
                <a:cs typeface="Times" panose="02020603050405020304" pitchFamily="18" charset="0"/>
              </a:rPr>
              <a:t>Polarization is a unique feature</a:t>
            </a:r>
          </a:p>
        </p:txBody>
      </p:sp>
      <p:pic>
        <p:nvPicPr>
          <p:cNvPr id="4" name="图片 3"/>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246260" y="1163883"/>
            <a:ext cx="1796272" cy="2274052"/>
          </a:xfrm>
          <a:prstGeom prst="rect">
            <a:avLst/>
          </a:prstGeom>
        </p:spPr>
      </p:pic>
      <p:sp>
        <p:nvSpPr>
          <p:cNvPr id="3" name="文本框 2"/>
          <p:cNvSpPr txBox="1"/>
          <p:nvPr>
            <p:custDataLst>
              <p:tags r:id="rId2"/>
            </p:custDataLst>
          </p:nvPr>
        </p:nvSpPr>
        <p:spPr>
          <a:xfrm>
            <a:off x="222922" y="3504248"/>
            <a:ext cx="3538148" cy="590931"/>
          </a:xfrm>
          <a:prstGeom prst="rect">
            <a:avLst/>
          </a:prstGeom>
          <a:noFill/>
        </p:spPr>
        <p:txBody>
          <a:bodyPr wrap="none" rtlCol="0">
            <a:spAutoFit/>
          </a:bodyPr>
          <a:lstStyle/>
          <a:p>
            <a:pPr algn="ctr">
              <a:lnSpc>
                <a:spcPct val="90000"/>
              </a:lnSpc>
            </a:pPr>
            <a:r>
              <a:rPr lang="en-US" b="1" dirty="0">
                <a:latin typeface="Times" panose="02020603050405020304" pitchFamily="18" charset="0"/>
                <a:ea typeface="微软雅黑" panose="020B0503020204020204" pitchFamily="34" charset="-122"/>
                <a:cs typeface="Times" panose="02020603050405020304" pitchFamily="18" charset="0"/>
              </a:rPr>
              <a:t>James Chadwick</a:t>
            </a:r>
          </a:p>
          <a:p>
            <a:pPr algn="ctr">
              <a:lnSpc>
                <a:spcPct val="90000"/>
              </a:lnSpc>
            </a:pPr>
            <a:r>
              <a:rPr lang="en-US" b="1" dirty="0">
                <a:latin typeface="Times" panose="02020603050405020304" pitchFamily="18" charset="0"/>
                <a:ea typeface="微软雅黑" panose="020B0503020204020204" pitchFamily="34" charset="-122"/>
                <a:cs typeface="Times" panose="02020603050405020304" pitchFamily="18" charset="0"/>
              </a:rPr>
              <a:t>1932 discovery</a:t>
            </a:r>
            <a:r>
              <a:rPr lang="zh-CN" altLang="en-US" b="1" dirty="0">
                <a:latin typeface="Times" panose="02020603050405020304" pitchFamily="18" charset="0"/>
                <a:ea typeface="微软雅黑" panose="020B0503020204020204" pitchFamily="34" charset="-122"/>
                <a:cs typeface="Times" panose="02020603050405020304" pitchFamily="18" charset="0"/>
              </a:rPr>
              <a:t>，</a:t>
            </a:r>
            <a:r>
              <a:rPr lang="en-US" altLang="zh-CN" b="1" dirty="0">
                <a:latin typeface="Times" panose="02020603050405020304" pitchFamily="18" charset="0"/>
                <a:ea typeface="微软雅黑" panose="020B0503020204020204" pitchFamily="34" charset="-122"/>
                <a:cs typeface="Times" panose="02020603050405020304" pitchFamily="18" charset="0"/>
              </a:rPr>
              <a:t>1935 Nobel Prize</a:t>
            </a:r>
          </a:p>
        </p:txBody>
      </p:sp>
      <p:sp>
        <p:nvSpPr>
          <p:cNvPr id="14" name="文本框 2">
            <a:extLst>
              <a:ext uri="{FF2B5EF4-FFF2-40B4-BE49-F238E27FC236}">
                <a16:creationId xmlns:a16="http://schemas.microsoft.com/office/drawing/2014/main" id="{913E459E-C42A-4D45-8286-6DDDFFED16AB}"/>
              </a:ext>
            </a:extLst>
          </p:cNvPr>
          <p:cNvSpPr txBox="1"/>
          <p:nvPr>
            <p:custDataLst>
              <p:tags r:id="rId3"/>
            </p:custDataLst>
          </p:nvPr>
        </p:nvSpPr>
        <p:spPr>
          <a:xfrm>
            <a:off x="9449584" y="6269235"/>
            <a:ext cx="1001235" cy="341632"/>
          </a:xfrm>
          <a:prstGeom prst="rect">
            <a:avLst/>
          </a:prstGeom>
          <a:noFill/>
        </p:spPr>
        <p:txBody>
          <a:bodyPr wrap="none" rtlCol="0">
            <a:spAutoFit/>
          </a:bodyPr>
          <a:lstStyle/>
          <a:p>
            <a:pPr algn="ctr">
              <a:lnSpc>
                <a:spcPct val="90000"/>
              </a:lnSpc>
            </a:pPr>
            <a:r>
              <a:rPr lang="en-US" b="1" dirty="0">
                <a:latin typeface="Times" panose="02020603050405020304" pitchFamily="18" charset="0"/>
                <a:ea typeface="微软雅黑" panose="020B0503020204020204" pitchFamily="34" charset="-122"/>
                <a:cs typeface="Times" panose="02020603050405020304" pitchFamily="18" charset="0"/>
              </a:rPr>
              <a:t>Neutron</a:t>
            </a:r>
            <a:endParaRPr lang="en-US" altLang="zh-CN" b="1" dirty="0">
              <a:latin typeface="Times" panose="02020603050405020304" pitchFamily="18" charset="0"/>
              <a:ea typeface="微软雅黑" panose="020B0503020204020204" pitchFamily="34" charset="-122"/>
              <a:cs typeface="Times"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F15E9139-A00B-4B2A-98A6-095DC08F1345}" type="slidenum">
              <a:rPr lang="zh-CN" altLang="en-US" smtClean="0"/>
              <a:t>5</a:t>
            </a:fld>
            <a:endParaRPr lang="zh-CN" altLang="en-US" dirty="0"/>
          </a:p>
        </p:txBody>
      </p:sp>
      <p:sp>
        <p:nvSpPr>
          <p:cNvPr id="5" name="标题 4"/>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中子、</a:t>
            </a:r>
            <a:r>
              <a:rPr lang="en-US" altLang="zh-CN" sz="4000" dirty="0">
                <a:solidFill>
                  <a:srgbClr val="0000FF"/>
                </a:solidFill>
                <a:latin typeface="微软雅黑" panose="020B0503020204020204" pitchFamily="34" charset="-122"/>
              </a:rPr>
              <a:t>X-ray</a:t>
            </a:r>
            <a:r>
              <a:rPr lang="zh-CN" altLang="en-US" sz="4000" dirty="0">
                <a:solidFill>
                  <a:srgbClr val="0000FF"/>
                </a:solidFill>
                <a:latin typeface="微软雅黑" panose="020B0503020204020204" pitchFamily="34" charset="-122"/>
              </a:rPr>
              <a:t>、电子和物质的相互作用</a:t>
            </a:r>
          </a:p>
        </p:txBody>
      </p:sp>
      <p:pic>
        <p:nvPicPr>
          <p:cNvPr id="7" name="图片 24"/>
          <p:cNvPicPr>
            <a:picLocks noChangeAspect="1"/>
          </p:cNvPicPr>
          <p:nvPr/>
        </p:nvPicPr>
        <p:blipFill>
          <a:blip r:embed="rId2"/>
          <a:stretch>
            <a:fillRect/>
          </a:stretch>
        </p:blipFill>
        <p:spPr>
          <a:xfrm>
            <a:off x="5849632" y="1310677"/>
            <a:ext cx="5869385" cy="5228235"/>
          </a:xfrm>
          <a:prstGeom prst="rect">
            <a:avLst/>
          </a:prstGeom>
        </p:spPr>
      </p:pic>
      <p:grpSp>
        <p:nvGrpSpPr>
          <p:cNvPr id="2" name="Group 1">
            <a:extLst>
              <a:ext uri="{FF2B5EF4-FFF2-40B4-BE49-F238E27FC236}">
                <a16:creationId xmlns:a16="http://schemas.microsoft.com/office/drawing/2014/main" id="{4FB56E58-4770-4A9F-ACB1-E1AA07831B8E}"/>
              </a:ext>
            </a:extLst>
          </p:cNvPr>
          <p:cNvGrpSpPr/>
          <p:nvPr/>
        </p:nvGrpSpPr>
        <p:grpSpPr>
          <a:xfrm>
            <a:off x="472983" y="1164371"/>
            <a:ext cx="1026252" cy="1452335"/>
            <a:chOff x="357931" y="1157324"/>
            <a:chExt cx="1225194" cy="1731705"/>
          </a:xfrm>
        </p:grpSpPr>
        <p:pic>
          <p:nvPicPr>
            <p:cNvPr id="10246" name="Picture 5" descr="C:\Users\x6t\Desktop\neutron4.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7931" y="1157324"/>
              <a:ext cx="1142741" cy="92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descr="C:\Users\x6t\Desktop\neutron5.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1821" y="1968013"/>
              <a:ext cx="1141304" cy="92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 Box 6"/>
          <p:cNvSpPr txBox="1"/>
          <p:nvPr/>
        </p:nvSpPr>
        <p:spPr>
          <a:xfrm>
            <a:off x="1499235" y="1425851"/>
            <a:ext cx="4144645" cy="1089529"/>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rPr>
              <a:t>波长</a:t>
            </a:r>
            <a:r>
              <a:rPr lang="en-US" altLang="zh-CN" sz="2400" b="1" dirty="0">
                <a:latin typeface="微软雅黑" panose="020B0503020204020204" pitchFamily="34" charset="-122"/>
                <a:ea typeface="微软雅黑" panose="020B0503020204020204" pitchFamily="34" charset="-122"/>
              </a:rPr>
              <a:t>(wavelength)</a:t>
            </a:r>
            <a:r>
              <a:rPr lang="en-US" sz="2400" b="1" dirty="0">
                <a:latin typeface="微软雅黑" panose="020B0503020204020204" pitchFamily="34" charset="-122"/>
                <a:ea typeface="微软雅黑" panose="020B0503020204020204" pitchFamily="34" charset="-122"/>
              </a:rPr>
              <a:t>~ Å</a:t>
            </a:r>
          </a:p>
          <a:p>
            <a:pPr algn="l">
              <a:lnSpc>
                <a:spcPct val="90000"/>
              </a:lnSpc>
            </a:pPr>
            <a:endParaRPr lang="en-US" sz="2400" b="1" dirty="0">
              <a:latin typeface="微软雅黑" panose="020B0503020204020204" pitchFamily="34" charset="-122"/>
              <a:ea typeface="微软雅黑" panose="020B0503020204020204" pitchFamily="34" charset="-122"/>
            </a:endParaRPr>
          </a:p>
          <a:p>
            <a:pPr marL="285750" indent="-285750" algn="l">
              <a:lnSpc>
                <a:spcPct val="90000"/>
              </a:lnSpc>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rPr>
              <a:t>能量</a:t>
            </a:r>
            <a:r>
              <a:rPr lang="en-US" altLang="zh-CN" sz="2400" b="1" dirty="0">
                <a:latin typeface="微软雅黑" panose="020B0503020204020204" pitchFamily="34" charset="-122"/>
                <a:ea typeface="微软雅黑" panose="020B0503020204020204" pitchFamily="34" charset="-122"/>
              </a:rPr>
              <a:t>(</a:t>
            </a:r>
            <a:r>
              <a:rPr lang="en-US" sz="2400" b="1" dirty="0">
                <a:latin typeface="微软雅黑" panose="020B0503020204020204" pitchFamily="34" charset="-122"/>
                <a:ea typeface="微软雅黑" panose="020B0503020204020204" pitchFamily="34" charset="-122"/>
              </a:rPr>
              <a:t>Energy) ~ meV</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000" y="2864619"/>
            <a:ext cx="5031105" cy="35604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p:cNvSpPr txBox="1"/>
          <p:nvPr/>
        </p:nvSpPr>
        <p:spPr>
          <a:xfrm>
            <a:off x="100528" y="1052700"/>
            <a:ext cx="11971230" cy="398780"/>
          </a:xfrm>
          <a:prstGeom prst="rect">
            <a:avLst/>
          </a:prstGeom>
          <a:noFill/>
        </p:spPr>
        <p:txBody>
          <a:bodyPr wrap="square" rtlCol="0">
            <a:spAutoFit/>
          </a:bodyPr>
          <a:lstStyle/>
          <a:p>
            <a:pPr marL="342900" indent="-342900"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通过中子散射探测原子的结构与动力学性质：</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1994 Nobel in Physics </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Shull &amp; Brockhouse</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7" name="图片 16"/>
          <p:cNvPicPr>
            <a:picLocks noChangeAspect="1"/>
          </p:cNvPicPr>
          <p:nvPr/>
        </p:nvPicPr>
        <p:blipFill>
          <a:blip r:embed="rId3"/>
          <a:stretch>
            <a:fillRect/>
          </a:stretch>
        </p:blipFill>
        <p:spPr>
          <a:xfrm>
            <a:off x="2328387" y="1509900"/>
            <a:ext cx="7535225" cy="5242292"/>
          </a:xfrm>
          <a:prstGeom prst="rect">
            <a:avLst/>
          </a:prstGeom>
        </p:spPr>
      </p:pic>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中子散射，</a:t>
            </a:r>
            <a:r>
              <a:rPr lang="en-US" altLang="zh-CN" sz="4000" dirty="0">
                <a:solidFill>
                  <a:srgbClr val="0000FF"/>
                </a:solidFill>
                <a:latin typeface="微软雅黑" panose="020B0503020204020204" pitchFamily="34" charset="-122"/>
              </a:rPr>
              <a:t>1994</a:t>
            </a:r>
            <a:r>
              <a:rPr lang="zh-CN" altLang="en-US" sz="4000" dirty="0">
                <a:solidFill>
                  <a:srgbClr val="0000FF"/>
                </a:solidFill>
                <a:latin typeface="微软雅黑" panose="020B0503020204020204" pitchFamily="34" charset="-122"/>
              </a:rPr>
              <a:t>年物理系诺贝尔奖</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2" name="直接连接符 1"/>
          <p:cNvCxnSpPr>
            <a:cxnSpLocks/>
          </p:cNvCxnSpPr>
          <p:nvPr>
            <p:custDataLst>
              <p:tags r:id="rId1"/>
            </p:custDataLst>
          </p:nvPr>
        </p:nvCxnSpPr>
        <p:spPr>
          <a:xfrm flipH="1">
            <a:off x="2424398" y="1535773"/>
            <a:ext cx="27511" cy="496729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2"/>
            </p:custDataLst>
          </p:nvPr>
        </p:nvSpPr>
        <p:spPr>
          <a:xfrm>
            <a:off x="-163605" y="6057707"/>
            <a:ext cx="2334953" cy="338554"/>
          </a:xfrm>
          <a:prstGeom prst="rect">
            <a:avLst/>
          </a:prstGeom>
          <a:noFill/>
        </p:spPr>
        <p:txBody>
          <a:bodyPr wrap="square" rtlCol="0">
            <a:spAutoFit/>
          </a:bodyPr>
          <a:lstStyle/>
          <a:p>
            <a:pPr algn="ctr">
              <a:spcAft>
                <a:spcPts val="800"/>
              </a:spcAft>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极化中子</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22"/>
          <p:cNvSpPr txBox="1"/>
          <p:nvPr>
            <p:custDataLst>
              <p:tags r:id="rId3"/>
            </p:custDataLst>
          </p:nvPr>
        </p:nvSpPr>
        <p:spPr>
          <a:xfrm>
            <a:off x="-132815" y="2872421"/>
            <a:ext cx="2358937" cy="338554"/>
          </a:xfrm>
          <a:prstGeom prst="rect">
            <a:avLst/>
          </a:prstGeom>
          <a:noFill/>
        </p:spPr>
        <p:txBody>
          <a:bodyPr wrap="square" rtlCol="0">
            <a:spAutoFit/>
          </a:bodyPr>
          <a:lstStyle/>
          <a:p>
            <a:pPr algn="ctr">
              <a:spcAft>
                <a:spcPts val="800"/>
              </a:spcAft>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常规中子</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Arrow: Right 17"/>
          <p:cNvSpPr/>
          <p:nvPr>
            <p:custDataLst>
              <p:tags r:id="rId4"/>
            </p:custDataLst>
          </p:nvPr>
        </p:nvSpPr>
        <p:spPr>
          <a:xfrm rot="5400000">
            <a:off x="443760" y="3528898"/>
            <a:ext cx="1130439" cy="1333221"/>
          </a:xfrm>
          <a:prstGeom prst="rightArrow">
            <a:avLst>
              <a:gd name="adj1" fmla="val 50000"/>
              <a:gd name="adj2" fmla="val 52442"/>
            </a:avLst>
          </a:prstGeom>
          <a:solidFill>
            <a:schemeClr val="bg1">
              <a:lumMod val="95000"/>
            </a:schemeClr>
          </a:solidFill>
          <a:ln w="6350" cap="flat" cmpd="sng" algn="ctr">
            <a:solidFill>
              <a:schemeClr val="bg1">
                <a:lumMod val="50000"/>
              </a:schemeClr>
            </a:solidFill>
            <a:prstDash val="solid"/>
            <a:miter lim="800000"/>
          </a:ln>
          <a:effectLst>
            <a:outerShdw blurRad="50800" dist="38100" dir="2700000" algn="tl" rotWithShape="0">
              <a:prstClr val="black">
                <a:alpha val="40000"/>
              </a:prstClr>
            </a:outerShdw>
          </a:effectLst>
        </p:spPr>
        <p:txBody>
          <a:bodyPr rtlCol="0" anchor="ctr"/>
          <a:lstStyle/>
          <a:p>
            <a:pPr algn="ctr" eaLnBrk="0" fontAlgn="base" hangingPunct="0">
              <a:spcBef>
                <a:spcPct val="0"/>
              </a:spcBef>
              <a:spcAft>
                <a:spcPct val="0"/>
              </a:spcAft>
              <a:defRPr/>
            </a:pPr>
            <a:endParaRPr lang="en-US" sz="1400" kern="0">
              <a:solidFill>
                <a:srgbClr val="FFFFFF"/>
              </a:solidFill>
              <a:latin typeface="微软雅黑" panose="020B0503020204020204" pitchFamily="34" charset="-122"/>
              <a:ea typeface="微软雅黑" panose="020B0503020204020204" pitchFamily="34" charset="-122"/>
            </a:endParaRPr>
          </a:p>
        </p:txBody>
      </p:sp>
      <p:cxnSp>
        <p:nvCxnSpPr>
          <p:cNvPr id="34" name="直接连接符 33"/>
          <p:cNvCxnSpPr/>
          <p:nvPr>
            <p:custDataLst>
              <p:tags r:id="rId5"/>
            </p:custDataLst>
          </p:nvPr>
        </p:nvCxnSpPr>
        <p:spPr>
          <a:xfrm>
            <a:off x="7024279" y="1562736"/>
            <a:ext cx="0" cy="48682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62" name="Group 189"/>
          <p:cNvGrpSpPr/>
          <p:nvPr/>
        </p:nvGrpSpPr>
        <p:grpSpPr>
          <a:xfrm>
            <a:off x="759787" y="1646404"/>
            <a:ext cx="339067" cy="886426"/>
            <a:chOff x="2073716" y="3697357"/>
            <a:chExt cx="278292" cy="727541"/>
          </a:xfrm>
        </p:grpSpPr>
        <p:cxnSp>
          <p:nvCxnSpPr>
            <p:cNvPr id="63" name="Straight Arrow Connector 190"/>
            <p:cNvCxnSpPr/>
            <p:nvPr>
              <p:custDataLst>
                <p:tags r:id="rId17"/>
              </p:custDataLst>
            </p:nvPr>
          </p:nvCxnSpPr>
          <p:spPr>
            <a:xfrm flipH="1" flipV="1">
              <a:off x="2208686" y="369735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64" name="Flowchart: Connector 191"/>
            <p:cNvSpPr/>
            <p:nvPr>
              <p:custDataLst>
                <p:tags r:id="rId18"/>
              </p:custDataLst>
            </p:nvPr>
          </p:nvSpPr>
          <p:spPr>
            <a:xfrm>
              <a:off x="2073716" y="3975569"/>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65" name="Group 189"/>
          <p:cNvGrpSpPr/>
          <p:nvPr/>
        </p:nvGrpSpPr>
        <p:grpSpPr>
          <a:xfrm rot="10800000">
            <a:off x="370152" y="1933689"/>
            <a:ext cx="339067" cy="886426"/>
            <a:chOff x="2068953" y="3697357"/>
            <a:chExt cx="278292" cy="727541"/>
          </a:xfrm>
        </p:grpSpPr>
        <p:cxnSp>
          <p:nvCxnSpPr>
            <p:cNvPr id="66" name="Straight Arrow Connector 190"/>
            <p:cNvCxnSpPr/>
            <p:nvPr>
              <p:custDataLst>
                <p:tags r:id="rId15"/>
              </p:custDataLst>
            </p:nvPr>
          </p:nvCxnSpPr>
          <p:spPr>
            <a:xfrm flipH="1" flipV="1">
              <a:off x="2208686" y="3697357"/>
              <a:ext cx="3974" cy="727541"/>
            </a:xfrm>
            <a:prstGeom prst="straightConnector1">
              <a:avLst/>
            </a:prstGeom>
            <a:ln w="508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67" name="Flowchart: Connector 191"/>
            <p:cNvSpPr/>
            <p:nvPr>
              <p:custDataLst>
                <p:tags r:id="rId16"/>
              </p:custDataLst>
            </p:nvPr>
          </p:nvSpPr>
          <p:spPr>
            <a:xfrm>
              <a:off x="2068953" y="3975569"/>
              <a:ext cx="278292" cy="270344"/>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68" name="Group 189"/>
          <p:cNvGrpSpPr/>
          <p:nvPr/>
        </p:nvGrpSpPr>
        <p:grpSpPr>
          <a:xfrm>
            <a:off x="1538299" y="1646404"/>
            <a:ext cx="339067" cy="886426"/>
            <a:chOff x="2073716" y="3697357"/>
            <a:chExt cx="278292" cy="727541"/>
          </a:xfrm>
        </p:grpSpPr>
        <p:cxnSp>
          <p:nvCxnSpPr>
            <p:cNvPr id="69" name="Straight Arrow Connector 190"/>
            <p:cNvCxnSpPr/>
            <p:nvPr>
              <p:custDataLst>
                <p:tags r:id="rId13"/>
              </p:custDataLst>
            </p:nvPr>
          </p:nvCxnSpPr>
          <p:spPr>
            <a:xfrm flipH="1" flipV="1">
              <a:off x="2208686" y="369735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70" name="Flowchart: Connector 191"/>
            <p:cNvSpPr/>
            <p:nvPr>
              <p:custDataLst>
                <p:tags r:id="rId14"/>
              </p:custDataLst>
            </p:nvPr>
          </p:nvSpPr>
          <p:spPr>
            <a:xfrm>
              <a:off x="2073716" y="3975569"/>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71" name="Group 189"/>
          <p:cNvGrpSpPr/>
          <p:nvPr/>
        </p:nvGrpSpPr>
        <p:grpSpPr>
          <a:xfrm rot="10800000">
            <a:off x="1148664" y="1933689"/>
            <a:ext cx="339067" cy="886426"/>
            <a:chOff x="2068953" y="3697357"/>
            <a:chExt cx="278292" cy="727541"/>
          </a:xfrm>
        </p:grpSpPr>
        <p:cxnSp>
          <p:nvCxnSpPr>
            <p:cNvPr id="72" name="Straight Arrow Connector 190"/>
            <p:cNvCxnSpPr/>
            <p:nvPr>
              <p:custDataLst>
                <p:tags r:id="rId11"/>
              </p:custDataLst>
            </p:nvPr>
          </p:nvCxnSpPr>
          <p:spPr>
            <a:xfrm flipH="1" flipV="1">
              <a:off x="2208686" y="3697357"/>
              <a:ext cx="3974" cy="727541"/>
            </a:xfrm>
            <a:prstGeom prst="straightConnector1">
              <a:avLst/>
            </a:prstGeom>
            <a:ln w="508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73" name="Flowchart: Connector 191"/>
            <p:cNvSpPr/>
            <p:nvPr>
              <p:custDataLst>
                <p:tags r:id="rId12"/>
              </p:custDataLst>
            </p:nvPr>
          </p:nvSpPr>
          <p:spPr>
            <a:xfrm>
              <a:off x="2068953" y="3975569"/>
              <a:ext cx="278292" cy="270344"/>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74" name="Group 189"/>
          <p:cNvGrpSpPr/>
          <p:nvPr/>
        </p:nvGrpSpPr>
        <p:grpSpPr>
          <a:xfrm>
            <a:off x="534128" y="5044711"/>
            <a:ext cx="339067" cy="886426"/>
            <a:chOff x="2073716" y="3697357"/>
            <a:chExt cx="278292" cy="727541"/>
          </a:xfrm>
        </p:grpSpPr>
        <p:cxnSp>
          <p:nvCxnSpPr>
            <p:cNvPr id="75" name="Straight Arrow Connector 190"/>
            <p:cNvCxnSpPr/>
            <p:nvPr>
              <p:custDataLst>
                <p:tags r:id="rId9"/>
              </p:custDataLst>
            </p:nvPr>
          </p:nvCxnSpPr>
          <p:spPr>
            <a:xfrm flipH="1" flipV="1">
              <a:off x="2208686" y="369735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76" name="Flowchart: Connector 191"/>
            <p:cNvSpPr/>
            <p:nvPr>
              <p:custDataLst>
                <p:tags r:id="rId10"/>
              </p:custDataLst>
            </p:nvPr>
          </p:nvSpPr>
          <p:spPr>
            <a:xfrm>
              <a:off x="2073716" y="3975569"/>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grpSp>
        <p:nvGrpSpPr>
          <p:cNvPr id="77" name="Group 189"/>
          <p:cNvGrpSpPr/>
          <p:nvPr/>
        </p:nvGrpSpPr>
        <p:grpSpPr>
          <a:xfrm>
            <a:off x="1312641" y="5044711"/>
            <a:ext cx="339067" cy="886426"/>
            <a:chOff x="2073716" y="3697357"/>
            <a:chExt cx="278292" cy="727541"/>
          </a:xfrm>
        </p:grpSpPr>
        <p:cxnSp>
          <p:nvCxnSpPr>
            <p:cNvPr id="78" name="Straight Arrow Connector 190"/>
            <p:cNvCxnSpPr/>
            <p:nvPr>
              <p:custDataLst>
                <p:tags r:id="rId7"/>
              </p:custDataLst>
            </p:nvPr>
          </p:nvCxnSpPr>
          <p:spPr>
            <a:xfrm flipH="1" flipV="1">
              <a:off x="2208686" y="3697357"/>
              <a:ext cx="3974" cy="727541"/>
            </a:xfrm>
            <a:prstGeom prst="straightConnector1">
              <a:avLst/>
            </a:prstGeom>
            <a:ln w="50800">
              <a:solidFill>
                <a:srgbClr val="0033CC"/>
              </a:solidFill>
              <a:tailEnd type="stealth" w="lg" len="lg"/>
            </a:ln>
          </p:spPr>
          <p:style>
            <a:lnRef idx="1">
              <a:schemeClr val="accent1"/>
            </a:lnRef>
            <a:fillRef idx="0">
              <a:schemeClr val="accent1"/>
            </a:fillRef>
            <a:effectRef idx="0">
              <a:schemeClr val="accent1"/>
            </a:effectRef>
            <a:fontRef idx="minor">
              <a:schemeClr val="tx1"/>
            </a:fontRef>
          </p:style>
        </p:cxnSp>
        <p:sp>
          <p:nvSpPr>
            <p:cNvPr id="79" name="Flowchart: Connector 191"/>
            <p:cNvSpPr/>
            <p:nvPr>
              <p:custDataLst>
                <p:tags r:id="rId8"/>
              </p:custDataLst>
            </p:nvPr>
          </p:nvSpPr>
          <p:spPr>
            <a:xfrm>
              <a:off x="2073716" y="3975569"/>
              <a:ext cx="278292" cy="270344"/>
            </a:xfrm>
            <a:prstGeom prst="flowChartConnector">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grpSp>
      <p:sp>
        <p:nvSpPr>
          <p:cNvPr id="85" name="矩形 84"/>
          <p:cNvSpPr/>
          <p:nvPr>
            <p:custDataLst>
              <p:tags r:id="rId6"/>
            </p:custDataLst>
          </p:nvPr>
        </p:nvSpPr>
        <p:spPr>
          <a:xfrm>
            <a:off x="7494133" y="4853117"/>
            <a:ext cx="3747684" cy="1390509"/>
          </a:xfrm>
          <a:prstGeom prst="rect">
            <a:avLst/>
          </a:prstGeom>
        </p:spPr>
        <p:txBody>
          <a:bodyPr wrap="square">
            <a:spAutoFit/>
          </a:bodyPr>
          <a:lstStyle/>
          <a:p>
            <a:pPr>
              <a:lnSpc>
                <a:spcPts val="2600"/>
              </a:lnSpc>
            </a:pPr>
            <a:r>
              <a:rPr lang="zh-CN" altLang="en-US" sz="16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 测量材料磁性结构</a:t>
            </a:r>
            <a:endParaRPr lang="en-US" altLang="zh-CN" sz="16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ts val="2600"/>
              </a:lnSpc>
            </a:pPr>
            <a:r>
              <a:rPr lang="zh-CN" altLang="en-US" sz="16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 对磁场进行成像</a:t>
            </a:r>
            <a:endParaRPr lang="en-US" sz="16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a:p>
            <a:pPr>
              <a:lnSpc>
                <a:spcPts val="2600"/>
              </a:lnSpc>
            </a:pPr>
            <a:r>
              <a:rPr lang="zh-CN" altLang="en-US" sz="16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 </a:t>
            </a:r>
            <a:r>
              <a:rPr lang="zh-CN" altLang="en-US" sz="16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通过拉莫尔标定提升测量确度与尺度</a:t>
            </a:r>
            <a:endParaRPr lang="en-US" altLang="zh-CN" sz="16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ts val="2600"/>
              </a:lnSpc>
            </a:pPr>
            <a:r>
              <a:rPr lang="zh-CN" altLang="en-US" sz="16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 进行基础物理学常数测量</a:t>
            </a:r>
            <a:endParaRPr lang="en-US" altLang="zh-CN" sz="16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endParaRPr>
          </a:p>
        </p:txBody>
      </p:sp>
      <p:sp>
        <p:nvSpPr>
          <p:cNvPr id="10" name="标题 9"/>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中子技术和极化中子技术</a:t>
            </a:r>
          </a:p>
        </p:txBody>
      </p:sp>
      <p:sp>
        <p:nvSpPr>
          <p:cNvPr id="161" name="Cube 3"/>
          <p:cNvSpPr/>
          <p:nvPr/>
        </p:nvSpPr>
        <p:spPr>
          <a:xfrm rot="20133981">
            <a:off x="5824083" y="2826304"/>
            <a:ext cx="511554" cy="469381"/>
          </a:xfrm>
          <a:prstGeom prst="cube">
            <a:avLst>
              <a:gd name="adj" fmla="val 31152"/>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62" name="object 12"/>
          <p:cNvSpPr txBox="1"/>
          <p:nvPr/>
        </p:nvSpPr>
        <p:spPr>
          <a:xfrm>
            <a:off x="5273477" y="3415243"/>
            <a:ext cx="1456145" cy="255090"/>
          </a:xfrm>
          <a:prstGeom prst="rect">
            <a:avLst/>
          </a:prstGeom>
        </p:spPr>
        <p:txBody>
          <a:bodyPr wrap="square" lIns="0" tIns="8783" rIns="0" bIns="0">
            <a:spAutoFit/>
          </a:bodyPr>
          <a:lstStyle/>
          <a:p>
            <a:pPr marL="10795" algn="ctr" defTabSz="457200">
              <a:spcBef>
                <a:spcPts val="80"/>
              </a:spcBef>
              <a:tabLst>
                <a:tab pos="407035" algn="l"/>
              </a:tabLst>
              <a:defRPr/>
            </a:pPr>
            <a:r>
              <a:rPr lang="zh-CN" altLang="en-US" sz="1600" b="1" dirty="0">
                <a:solidFill>
                  <a:prstClr val="black"/>
                </a:solidFill>
                <a:latin typeface="微软雅黑" panose="020B0503020204020204" pitchFamily="34" charset="-122"/>
                <a:ea typeface="微软雅黑" panose="020B0503020204020204" pitchFamily="34" charset="-122"/>
                <a:cs typeface="Times New Roman" panose="02020603050405020304"/>
              </a:rPr>
              <a:t>样品</a:t>
            </a:r>
          </a:p>
        </p:txBody>
      </p:sp>
      <p:sp>
        <p:nvSpPr>
          <p:cNvPr id="163" name="TextBox 162"/>
          <p:cNvSpPr txBox="1"/>
          <p:nvPr/>
        </p:nvSpPr>
        <p:spPr>
          <a:xfrm>
            <a:off x="3918154" y="1780825"/>
            <a:ext cx="758776" cy="461665"/>
          </a:xfrm>
          <a:prstGeom prst="rect">
            <a:avLst/>
          </a:prstGeom>
          <a:noFill/>
        </p:spPr>
        <p:txBody>
          <a:bodyPr wrap="square">
            <a:spAutoFit/>
          </a:bodyPr>
          <a:lstStyle/>
          <a:p>
            <a:pPr defTabSz="457200"/>
            <a:r>
              <a:rPr lang="en-US" sz="2400" b="1" dirty="0">
                <a:solidFill>
                  <a:srgbClr val="FF0000"/>
                </a:solidFill>
                <a:latin typeface="微软雅黑" panose="020B0503020204020204" pitchFamily="34" charset="-122"/>
                <a:ea typeface="微软雅黑" panose="020B0503020204020204" pitchFamily="34" charset="-122"/>
                <a:cs typeface="Times New Roman" panose="02020603050405020304"/>
              </a:rPr>
              <a:t>P</a:t>
            </a:r>
            <a:r>
              <a:rPr lang="en-US" sz="2400" b="1" baseline="-27000" dirty="0">
                <a:solidFill>
                  <a:srgbClr val="FF0000"/>
                </a:solidFill>
                <a:latin typeface="微软雅黑" panose="020B0503020204020204" pitchFamily="34" charset="-122"/>
                <a:ea typeface="微软雅黑" panose="020B0503020204020204" pitchFamily="34" charset="-122"/>
                <a:cs typeface="Times New Roman" panose="02020603050405020304"/>
                <a:sym typeface="+mn-ea"/>
              </a:rPr>
              <a:t>i</a:t>
            </a:r>
            <a:endParaRPr lang="en-US" sz="2400" b="1" dirty="0">
              <a:solidFill>
                <a:srgbClr val="FF0000"/>
              </a:solidFill>
              <a:latin typeface="微软雅黑" panose="020B0503020204020204" pitchFamily="34" charset="-122"/>
              <a:ea typeface="微软雅黑" panose="020B0503020204020204" pitchFamily="34" charset="-122"/>
            </a:endParaRPr>
          </a:p>
        </p:txBody>
      </p:sp>
      <p:cxnSp>
        <p:nvCxnSpPr>
          <p:cNvPr id="164" name="Straight Arrow Connector 5"/>
          <p:cNvCxnSpPr/>
          <p:nvPr/>
        </p:nvCxnSpPr>
        <p:spPr>
          <a:xfrm>
            <a:off x="2862022" y="2198808"/>
            <a:ext cx="3216903" cy="899578"/>
          </a:xfrm>
          <a:prstGeom prst="straightConnector1">
            <a:avLst/>
          </a:prstGeom>
          <a:noFill/>
          <a:ln w="31750" cap="flat" cmpd="sng" algn="ctr">
            <a:solidFill>
              <a:sysClr val="windowText" lastClr="000000"/>
            </a:solidFill>
            <a:prstDash val="sysDash"/>
            <a:miter lim="800000"/>
            <a:tailEnd type="stealth"/>
          </a:ln>
          <a:effectLst/>
        </p:spPr>
      </p:cxnSp>
      <p:cxnSp>
        <p:nvCxnSpPr>
          <p:cNvPr id="165" name="Straight Arrow Connector 20"/>
          <p:cNvCxnSpPr/>
          <p:nvPr/>
        </p:nvCxnSpPr>
        <p:spPr>
          <a:xfrm flipH="1">
            <a:off x="2999549" y="3098385"/>
            <a:ext cx="3055378" cy="949351"/>
          </a:xfrm>
          <a:prstGeom prst="straightConnector1">
            <a:avLst/>
          </a:prstGeom>
          <a:noFill/>
          <a:ln w="31750" cap="flat" cmpd="sng" algn="ctr">
            <a:solidFill>
              <a:sysClr val="windowText" lastClr="000000"/>
            </a:solidFill>
            <a:prstDash val="sysDash"/>
            <a:miter lim="800000"/>
            <a:tailEnd type="stealth"/>
          </a:ln>
          <a:effectLst/>
        </p:spPr>
      </p:cxnSp>
      <p:grpSp>
        <p:nvGrpSpPr>
          <p:cNvPr id="166" name="Group 165"/>
          <p:cNvGrpSpPr/>
          <p:nvPr/>
        </p:nvGrpSpPr>
        <p:grpSpPr>
          <a:xfrm>
            <a:off x="3512431" y="2835944"/>
            <a:ext cx="1498483" cy="1577342"/>
            <a:chOff x="920796" y="3185429"/>
            <a:chExt cx="1498483" cy="1577342"/>
          </a:xfrm>
        </p:grpSpPr>
        <p:sp>
          <p:nvSpPr>
            <p:cNvPr id="167" name="Oval 166"/>
            <p:cNvSpPr/>
            <p:nvPr/>
          </p:nvSpPr>
          <p:spPr>
            <a:xfrm rot="14622712">
              <a:off x="1684170" y="3713700"/>
              <a:ext cx="401195" cy="421386"/>
            </a:xfrm>
            <a:prstGeom prst="ellipse">
              <a:avLst/>
            </a:prstGeom>
            <a:gradFill flip="none" rotWithShape="1">
              <a:gsLst>
                <a:gs pos="67000">
                  <a:srgbClr val="3637FE"/>
                </a:gs>
                <a:gs pos="0">
                  <a:srgbClr val="4472C4">
                    <a:lumMod val="5000"/>
                    <a:lumOff val="95000"/>
                  </a:srgbClr>
                </a:gs>
                <a:gs pos="100000">
                  <a:srgbClr val="0000FF"/>
                </a:gs>
              </a:gsLst>
              <a:path path="circle">
                <a:fillToRect l="50000" t="50000" r="50000" b="50000"/>
              </a:path>
              <a:tileRect/>
            </a:grad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68" name="Arrow: Right 167"/>
            <p:cNvSpPr/>
            <p:nvPr/>
          </p:nvSpPr>
          <p:spPr>
            <a:xfrm rot="15462711">
              <a:off x="1389132" y="3781745"/>
              <a:ext cx="974331" cy="146108"/>
            </a:xfrm>
            <a:prstGeom prst="rightArrow">
              <a:avLst>
                <a:gd name="adj1" fmla="val 50000"/>
                <a:gd name="adj2" fmla="val 159242"/>
              </a:avLst>
            </a:prstGeom>
            <a:solidFill>
              <a:srgbClr val="FF00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69" name="TextBox 168"/>
            <p:cNvSpPr txBox="1"/>
            <p:nvPr/>
          </p:nvSpPr>
          <p:spPr>
            <a:xfrm>
              <a:off x="1289931" y="3185429"/>
              <a:ext cx="758776" cy="461665"/>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err="1">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a:rPr>
                <a:t>P</a:t>
              </a:r>
              <a:r>
                <a:rPr kumimoji="0" lang="en-US" sz="2400" b="1" i="0" u="none" strike="noStrike" kern="0" cap="none" spc="0" normalizeH="0" baseline="-27000" noProof="0" dirty="0" err="1">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a:sym typeface="+mn-ea"/>
                </a:rPr>
                <a:t>f</a:t>
              </a:r>
              <a:endParaRPr kumimoji="0" lang="en-US"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70" name="Oval 32"/>
            <p:cNvSpPr/>
            <p:nvPr/>
          </p:nvSpPr>
          <p:spPr>
            <a:xfrm rot="14622712">
              <a:off x="1684170" y="3714383"/>
              <a:ext cx="401195" cy="421386"/>
            </a:xfrm>
            <a:prstGeom prst="ellipse">
              <a:avLst/>
            </a:prstGeom>
            <a:gradFill flip="none" rotWithShape="1">
              <a:gsLst>
                <a:gs pos="67000">
                  <a:srgbClr val="3637FE"/>
                </a:gs>
                <a:gs pos="0">
                  <a:srgbClr val="4472C4">
                    <a:lumMod val="5000"/>
                    <a:lumOff val="95000"/>
                  </a:srgbClr>
                </a:gs>
                <a:gs pos="100000">
                  <a:srgbClr val="0000FF"/>
                </a:gs>
              </a:gsLst>
              <a:path path="circle">
                <a:fillToRect l="50000" t="50000" r="50000" b="50000"/>
              </a:path>
              <a:tileRect/>
            </a:grad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71" name="TextBox 102"/>
            <p:cNvSpPr txBox="1"/>
            <p:nvPr/>
          </p:nvSpPr>
          <p:spPr>
            <a:xfrm>
              <a:off x="920796" y="4256475"/>
              <a:ext cx="758776" cy="461665"/>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a:rPr>
                <a:t>k</a:t>
              </a:r>
              <a:r>
                <a:rPr kumimoji="0" lang="en-US" sz="2400" b="1" i="0" u="none" strike="noStrike" kern="0" cap="none" spc="0" normalizeH="0" baseline="-27000" noProof="0" dirty="0" err="1">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a:sym typeface="+mn-ea"/>
                </a:rPr>
                <a:t>f</a:t>
              </a:r>
              <a:endParaRPr kumimoji="0" lang="en-US"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72" name="Group 171"/>
            <p:cNvGrpSpPr/>
            <p:nvPr/>
          </p:nvGrpSpPr>
          <p:grpSpPr>
            <a:xfrm>
              <a:off x="1820022" y="4435242"/>
              <a:ext cx="599257" cy="288615"/>
              <a:chOff x="5409035" y="2485959"/>
              <a:chExt cx="316721" cy="159303"/>
            </a:xfrm>
          </p:grpSpPr>
          <p:cxnSp>
            <p:nvCxnSpPr>
              <p:cNvPr id="174" name="Connector: Curved 173"/>
              <p:cNvCxnSpPr/>
              <p:nvPr/>
            </p:nvCxnSpPr>
            <p:spPr>
              <a:xfrm>
                <a:off x="5409035" y="2485959"/>
                <a:ext cx="45731" cy="159303"/>
              </a:xfrm>
              <a:prstGeom prst="curvedConnector3">
                <a:avLst/>
              </a:prstGeom>
              <a:noFill/>
              <a:ln w="22225" cap="flat" cmpd="sng" algn="ctr">
                <a:solidFill>
                  <a:srgbClr val="00B050"/>
                </a:solidFill>
                <a:prstDash val="solid"/>
                <a:miter lim="800000"/>
              </a:ln>
              <a:effectLst/>
            </p:spPr>
          </p:cxnSp>
          <p:cxnSp>
            <p:nvCxnSpPr>
              <p:cNvPr id="175" name="Connector: Curved 174"/>
              <p:cNvCxnSpPr/>
              <p:nvPr/>
            </p:nvCxnSpPr>
            <p:spPr>
              <a:xfrm flipH="1">
                <a:off x="5454766" y="2485959"/>
                <a:ext cx="45731" cy="159303"/>
              </a:xfrm>
              <a:prstGeom prst="curvedConnector3">
                <a:avLst>
                  <a:gd name="adj1" fmla="val 50001"/>
                </a:avLst>
              </a:prstGeom>
              <a:noFill/>
              <a:ln w="22225" cap="flat" cmpd="sng" algn="ctr">
                <a:solidFill>
                  <a:srgbClr val="00B050"/>
                </a:solidFill>
                <a:prstDash val="solid"/>
                <a:miter lim="800000"/>
              </a:ln>
              <a:effectLst/>
            </p:spPr>
          </p:cxnSp>
          <p:cxnSp>
            <p:nvCxnSpPr>
              <p:cNvPr id="176" name="Connector: Curved 175"/>
              <p:cNvCxnSpPr/>
              <p:nvPr/>
            </p:nvCxnSpPr>
            <p:spPr>
              <a:xfrm>
                <a:off x="5500496" y="2485959"/>
                <a:ext cx="45731" cy="159303"/>
              </a:xfrm>
              <a:prstGeom prst="curvedConnector3">
                <a:avLst/>
              </a:prstGeom>
              <a:noFill/>
              <a:ln w="22225" cap="flat" cmpd="sng" algn="ctr">
                <a:solidFill>
                  <a:srgbClr val="00B050"/>
                </a:solidFill>
                <a:prstDash val="solid"/>
                <a:miter lim="800000"/>
              </a:ln>
              <a:effectLst/>
            </p:spPr>
          </p:cxnSp>
          <p:cxnSp>
            <p:nvCxnSpPr>
              <p:cNvPr id="177" name="Connector: Curved 176"/>
              <p:cNvCxnSpPr/>
              <p:nvPr/>
            </p:nvCxnSpPr>
            <p:spPr>
              <a:xfrm flipH="1">
                <a:off x="5544813" y="2485959"/>
                <a:ext cx="45731" cy="159303"/>
              </a:xfrm>
              <a:prstGeom prst="curvedConnector3">
                <a:avLst/>
              </a:prstGeom>
              <a:noFill/>
              <a:ln w="22225" cap="flat" cmpd="sng" algn="ctr">
                <a:solidFill>
                  <a:srgbClr val="00B050"/>
                </a:solidFill>
                <a:prstDash val="solid"/>
                <a:miter lim="800000"/>
              </a:ln>
              <a:effectLst/>
            </p:spPr>
          </p:cxnSp>
          <p:cxnSp>
            <p:nvCxnSpPr>
              <p:cNvPr id="178" name="Connector: Curved 177"/>
              <p:cNvCxnSpPr/>
              <p:nvPr/>
            </p:nvCxnSpPr>
            <p:spPr>
              <a:xfrm>
                <a:off x="5588563" y="2485959"/>
                <a:ext cx="45731" cy="159303"/>
              </a:xfrm>
              <a:prstGeom prst="curvedConnector3">
                <a:avLst/>
              </a:prstGeom>
              <a:noFill/>
              <a:ln w="22225" cap="flat" cmpd="sng" algn="ctr">
                <a:solidFill>
                  <a:srgbClr val="00B050"/>
                </a:solidFill>
                <a:prstDash val="solid"/>
                <a:miter lim="800000"/>
              </a:ln>
              <a:effectLst/>
            </p:spPr>
          </p:cxnSp>
          <p:cxnSp>
            <p:nvCxnSpPr>
              <p:cNvPr id="179" name="Connector: Curved 178"/>
              <p:cNvCxnSpPr/>
              <p:nvPr/>
            </p:nvCxnSpPr>
            <p:spPr>
              <a:xfrm flipH="1">
                <a:off x="5634294" y="2485959"/>
                <a:ext cx="45731" cy="159303"/>
              </a:xfrm>
              <a:prstGeom prst="curvedConnector3">
                <a:avLst/>
              </a:prstGeom>
              <a:noFill/>
              <a:ln w="22225" cap="flat" cmpd="sng" algn="ctr">
                <a:solidFill>
                  <a:srgbClr val="00B050"/>
                </a:solidFill>
                <a:prstDash val="solid"/>
                <a:miter lim="800000"/>
              </a:ln>
              <a:effectLst/>
            </p:spPr>
          </p:cxnSp>
          <p:cxnSp>
            <p:nvCxnSpPr>
              <p:cNvPr id="180" name="Connector: Curved 179"/>
              <p:cNvCxnSpPr/>
              <p:nvPr/>
            </p:nvCxnSpPr>
            <p:spPr>
              <a:xfrm>
                <a:off x="5680025" y="2485959"/>
                <a:ext cx="45731" cy="159303"/>
              </a:xfrm>
              <a:prstGeom prst="curvedConnector3">
                <a:avLst/>
              </a:prstGeom>
              <a:noFill/>
              <a:ln w="22225" cap="flat" cmpd="sng" algn="ctr">
                <a:solidFill>
                  <a:srgbClr val="00B050"/>
                </a:solidFill>
                <a:prstDash val="solid"/>
                <a:miter lim="800000"/>
              </a:ln>
              <a:effectLst/>
            </p:spPr>
          </p:cxnSp>
        </p:grpSp>
        <p:sp>
          <p:nvSpPr>
            <p:cNvPr id="173" name="TextBox 172"/>
            <p:cNvSpPr txBox="1"/>
            <p:nvPr/>
          </p:nvSpPr>
          <p:spPr>
            <a:xfrm>
              <a:off x="1324499" y="4301106"/>
              <a:ext cx="758776" cy="461665"/>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err="1">
                  <a:ln>
                    <a:noFill/>
                  </a:ln>
                  <a:solidFill>
                    <a:srgbClr val="00B050"/>
                  </a:solidFill>
                  <a:effectLst/>
                  <a:uLnTx/>
                  <a:uFillTx/>
                  <a:latin typeface="微软雅黑" panose="020B0503020204020204" pitchFamily="34" charset="-122"/>
                  <a:ea typeface="微软雅黑" panose="020B0503020204020204" pitchFamily="34" charset="-122"/>
                  <a:cs typeface="Times New Roman" panose="02020603050405020304"/>
                </a:rPr>
                <a:t>E</a:t>
              </a:r>
              <a:r>
                <a:rPr kumimoji="0" lang="en-US" sz="2400" b="1" i="0" u="none" strike="noStrike" kern="0" cap="none" spc="0" normalizeH="0" baseline="-27000" noProof="0" dirty="0" err="1">
                  <a:ln>
                    <a:noFill/>
                  </a:ln>
                  <a:solidFill>
                    <a:srgbClr val="00B050"/>
                  </a:solidFill>
                  <a:effectLst/>
                  <a:uLnTx/>
                  <a:uFillTx/>
                  <a:latin typeface="微软雅黑" panose="020B0503020204020204" pitchFamily="34" charset="-122"/>
                  <a:ea typeface="微软雅黑" panose="020B0503020204020204" pitchFamily="34" charset="-122"/>
                  <a:cs typeface="Times New Roman" panose="02020603050405020304"/>
                  <a:sym typeface="+mn-ea"/>
                </a:rPr>
                <a:t>f</a:t>
              </a:r>
              <a:endParaRPr kumimoji="0" lang="en-US" sz="2400" b="1" i="0" u="none" strike="noStrike" kern="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endParaRPr>
            </a:p>
          </p:txBody>
        </p:sp>
      </p:grpSp>
      <p:grpSp>
        <p:nvGrpSpPr>
          <p:cNvPr id="181" name="Group 180"/>
          <p:cNvGrpSpPr/>
          <p:nvPr/>
        </p:nvGrpSpPr>
        <p:grpSpPr>
          <a:xfrm>
            <a:off x="2789503" y="1535773"/>
            <a:ext cx="1275039" cy="1496060"/>
            <a:chOff x="960071" y="1685178"/>
            <a:chExt cx="1275039" cy="1496060"/>
          </a:xfrm>
        </p:grpSpPr>
        <p:sp>
          <p:nvSpPr>
            <p:cNvPr id="182" name="Oval 181"/>
            <p:cNvSpPr/>
            <p:nvPr/>
          </p:nvSpPr>
          <p:spPr>
            <a:xfrm rot="20161911">
              <a:off x="1497508" y="2345252"/>
              <a:ext cx="415033" cy="407336"/>
            </a:xfrm>
            <a:prstGeom prst="ellipse">
              <a:avLst/>
            </a:prstGeom>
            <a:gradFill flip="none" rotWithShape="1">
              <a:gsLst>
                <a:gs pos="67000">
                  <a:srgbClr val="3637FE"/>
                </a:gs>
                <a:gs pos="0">
                  <a:srgbClr val="4472C4">
                    <a:lumMod val="5000"/>
                    <a:lumOff val="95000"/>
                  </a:srgbClr>
                </a:gs>
                <a:gs pos="100000">
                  <a:srgbClr val="0000FF"/>
                </a:gs>
              </a:gsLst>
              <a:path path="circle">
                <a:fillToRect l="50000" t="50000" r="50000" b="50000"/>
              </a:path>
              <a:tileRect/>
            </a:grad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83" name="Arrow: Right 27"/>
            <p:cNvSpPr/>
            <p:nvPr/>
          </p:nvSpPr>
          <p:spPr>
            <a:xfrm rot="20161911">
              <a:off x="1227173" y="2466019"/>
              <a:ext cx="1007937" cy="141237"/>
            </a:xfrm>
            <a:prstGeom prst="rightArrow">
              <a:avLst>
                <a:gd name="adj1" fmla="val 50000"/>
                <a:gd name="adj2" fmla="val 159242"/>
              </a:avLst>
            </a:prstGeom>
            <a:solidFill>
              <a:srgbClr val="FF00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84" name="TextBox 73"/>
            <p:cNvSpPr txBox="1"/>
            <p:nvPr/>
          </p:nvSpPr>
          <p:spPr>
            <a:xfrm>
              <a:off x="1078126" y="1685178"/>
              <a:ext cx="758776" cy="461665"/>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a:rPr>
                <a:t>k</a:t>
              </a:r>
              <a:r>
                <a:rPr kumimoji="0" lang="en-US" sz="2400" b="1" i="0" u="none" strike="noStrike" kern="0" cap="none" spc="0" normalizeH="0" baseline="-2700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a:sym typeface="+mn-ea"/>
                </a:rPr>
                <a:t>i</a:t>
              </a:r>
              <a:endParaRPr kumimoji="0" lang="en-US" sz="2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5" name="Oval 28"/>
            <p:cNvSpPr/>
            <p:nvPr/>
          </p:nvSpPr>
          <p:spPr>
            <a:xfrm rot="20161911">
              <a:off x="1497508" y="2345934"/>
              <a:ext cx="415033" cy="407336"/>
            </a:xfrm>
            <a:prstGeom prst="ellipse">
              <a:avLst/>
            </a:prstGeom>
            <a:gradFill flip="none" rotWithShape="1">
              <a:gsLst>
                <a:gs pos="67000">
                  <a:srgbClr val="3637FE"/>
                </a:gs>
                <a:gs pos="0">
                  <a:srgbClr val="4472C4">
                    <a:lumMod val="5000"/>
                    <a:lumOff val="95000"/>
                  </a:srgbClr>
                </a:gs>
                <a:gs pos="100000">
                  <a:srgbClr val="0000FF"/>
                </a:gs>
              </a:gsLst>
              <a:path path="circle">
                <a:fillToRect l="50000" t="50000" r="50000" b="50000"/>
              </a:path>
              <a:tileRect/>
            </a:grad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86" name="TextBox 185"/>
            <p:cNvSpPr txBox="1"/>
            <p:nvPr/>
          </p:nvSpPr>
          <p:spPr>
            <a:xfrm>
              <a:off x="960071" y="2719573"/>
              <a:ext cx="758776" cy="461665"/>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err="1">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a:rPr>
                <a:t>E</a:t>
              </a:r>
              <a:r>
                <a:rPr kumimoji="0" lang="en-US" sz="2400" b="1" i="0" u="none" strike="noStrike" kern="0" cap="none" spc="0" normalizeH="0" baseline="-27000" noProof="0" dirty="0" err="1">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a:sym typeface="+mn-ea"/>
                </a:rPr>
                <a:t>i</a:t>
              </a:r>
              <a:endParaRPr kumimoji="0" lang="en-US" sz="2400" b="1" i="0" u="none" strike="noStrike" kern="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endParaRPr>
            </a:p>
          </p:txBody>
        </p:sp>
        <p:grpSp>
          <p:nvGrpSpPr>
            <p:cNvPr id="187" name="Group 186"/>
            <p:cNvGrpSpPr/>
            <p:nvPr/>
          </p:nvGrpSpPr>
          <p:grpSpPr>
            <a:xfrm>
              <a:off x="1407473" y="2865415"/>
              <a:ext cx="599962" cy="293391"/>
              <a:chOff x="2544692" y="3410811"/>
              <a:chExt cx="661093" cy="273263"/>
            </a:xfrm>
          </p:grpSpPr>
          <p:cxnSp>
            <p:nvCxnSpPr>
              <p:cNvPr id="188" name="Connector: Curved 187"/>
              <p:cNvCxnSpPr/>
              <p:nvPr/>
            </p:nvCxnSpPr>
            <p:spPr>
              <a:xfrm>
                <a:off x="2666357" y="3410811"/>
                <a:ext cx="60645" cy="268506"/>
              </a:xfrm>
              <a:prstGeom prst="curvedConnector3">
                <a:avLst/>
              </a:prstGeom>
              <a:noFill/>
              <a:ln w="22225" cap="flat" cmpd="sng" algn="ctr">
                <a:solidFill>
                  <a:srgbClr val="0000FF"/>
                </a:solidFill>
                <a:prstDash val="solid"/>
                <a:miter lim="800000"/>
              </a:ln>
              <a:effectLst/>
            </p:spPr>
          </p:cxnSp>
          <p:cxnSp>
            <p:nvCxnSpPr>
              <p:cNvPr id="189" name="Connector: Curved 188"/>
              <p:cNvCxnSpPr/>
              <p:nvPr/>
            </p:nvCxnSpPr>
            <p:spPr>
              <a:xfrm flipH="1">
                <a:off x="2727002" y="3410811"/>
                <a:ext cx="60645" cy="268506"/>
              </a:xfrm>
              <a:prstGeom prst="curvedConnector3">
                <a:avLst>
                  <a:gd name="adj1" fmla="val 50001"/>
                </a:avLst>
              </a:prstGeom>
              <a:noFill/>
              <a:ln w="22225" cap="flat" cmpd="sng" algn="ctr">
                <a:solidFill>
                  <a:srgbClr val="0000FF"/>
                </a:solidFill>
                <a:prstDash val="solid"/>
                <a:miter lim="800000"/>
              </a:ln>
              <a:effectLst/>
            </p:spPr>
          </p:cxnSp>
          <p:cxnSp>
            <p:nvCxnSpPr>
              <p:cNvPr id="190" name="Connector: Curved 189"/>
              <p:cNvCxnSpPr/>
              <p:nvPr/>
            </p:nvCxnSpPr>
            <p:spPr>
              <a:xfrm>
                <a:off x="2787647" y="3410811"/>
                <a:ext cx="60645" cy="268506"/>
              </a:xfrm>
              <a:prstGeom prst="curvedConnector3">
                <a:avLst/>
              </a:prstGeom>
              <a:noFill/>
              <a:ln w="22225" cap="flat" cmpd="sng" algn="ctr">
                <a:solidFill>
                  <a:srgbClr val="0000FF"/>
                </a:solidFill>
                <a:prstDash val="solid"/>
                <a:miter lim="800000"/>
              </a:ln>
              <a:effectLst/>
            </p:spPr>
          </p:cxnSp>
          <p:cxnSp>
            <p:nvCxnSpPr>
              <p:cNvPr id="191" name="Connector: Curved 190"/>
              <p:cNvCxnSpPr/>
              <p:nvPr/>
            </p:nvCxnSpPr>
            <p:spPr>
              <a:xfrm flipH="1">
                <a:off x="2846416" y="3410811"/>
                <a:ext cx="60645" cy="268506"/>
              </a:xfrm>
              <a:prstGeom prst="curvedConnector3">
                <a:avLst/>
              </a:prstGeom>
              <a:noFill/>
              <a:ln w="22225" cap="flat" cmpd="sng" algn="ctr">
                <a:solidFill>
                  <a:srgbClr val="0000FF"/>
                </a:solidFill>
                <a:prstDash val="solid"/>
                <a:miter lim="800000"/>
              </a:ln>
              <a:effectLst/>
            </p:spPr>
          </p:cxnSp>
          <p:cxnSp>
            <p:nvCxnSpPr>
              <p:cNvPr id="192" name="Connector: Curved 191"/>
              <p:cNvCxnSpPr/>
              <p:nvPr/>
            </p:nvCxnSpPr>
            <p:spPr>
              <a:xfrm>
                <a:off x="2904435" y="3410811"/>
                <a:ext cx="60645" cy="268506"/>
              </a:xfrm>
              <a:prstGeom prst="curvedConnector3">
                <a:avLst/>
              </a:prstGeom>
              <a:noFill/>
              <a:ln w="22225" cap="flat" cmpd="sng" algn="ctr">
                <a:solidFill>
                  <a:srgbClr val="0000FF"/>
                </a:solidFill>
                <a:prstDash val="solid"/>
                <a:miter lim="800000"/>
              </a:ln>
              <a:effectLst/>
            </p:spPr>
          </p:cxnSp>
          <p:cxnSp>
            <p:nvCxnSpPr>
              <p:cNvPr id="193" name="Connector: Curved 192"/>
              <p:cNvCxnSpPr/>
              <p:nvPr/>
            </p:nvCxnSpPr>
            <p:spPr>
              <a:xfrm flipH="1">
                <a:off x="2965080" y="3410811"/>
                <a:ext cx="60645" cy="268506"/>
              </a:xfrm>
              <a:prstGeom prst="curvedConnector3">
                <a:avLst/>
              </a:prstGeom>
              <a:noFill/>
              <a:ln w="22225" cap="flat" cmpd="sng" algn="ctr">
                <a:solidFill>
                  <a:srgbClr val="0000FF"/>
                </a:solidFill>
                <a:prstDash val="solid"/>
                <a:miter lim="800000"/>
              </a:ln>
              <a:effectLst/>
            </p:spPr>
          </p:cxnSp>
          <p:cxnSp>
            <p:nvCxnSpPr>
              <p:cNvPr id="194" name="Connector: Curved 193"/>
              <p:cNvCxnSpPr/>
              <p:nvPr/>
            </p:nvCxnSpPr>
            <p:spPr>
              <a:xfrm>
                <a:off x="3025725" y="3410811"/>
                <a:ext cx="60645" cy="268506"/>
              </a:xfrm>
              <a:prstGeom prst="curvedConnector3">
                <a:avLst/>
              </a:prstGeom>
              <a:noFill/>
              <a:ln w="22225" cap="flat" cmpd="sng" algn="ctr">
                <a:solidFill>
                  <a:srgbClr val="0000FF"/>
                </a:solidFill>
                <a:prstDash val="solid"/>
                <a:miter lim="800000"/>
              </a:ln>
              <a:effectLst/>
            </p:spPr>
          </p:cxnSp>
          <p:cxnSp>
            <p:nvCxnSpPr>
              <p:cNvPr id="195" name="Connector: Curved 194"/>
              <p:cNvCxnSpPr/>
              <p:nvPr/>
            </p:nvCxnSpPr>
            <p:spPr>
              <a:xfrm flipH="1">
                <a:off x="3084494" y="3410811"/>
                <a:ext cx="60645" cy="268506"/>
              </a:xfrm>
              <a:prstGeom prst="curvedConnector3">
                <a:avLst/>
              </a:prstGeom>
              <a:noFill/>
              <a:ln w="22225" cap="flat" cmpd="sng" algn="ctr">
                <a:solidFill>
                  <a:srgbClr val="0000FF"/>
                </a:solidFill>
                <a:prstDash val="solid"/>
                <a:miter lim="800000"/>
              </a:ln>
              <a:effectLst/>
            </p:spPr>
          </p:cxnSp>
          <p:cxnSp>
            <p:nvCxnSpPr>
              <p:cNvPr id="196" name="Connector: Curved 195"/>
              <p:cNvCxnSpPr/>
              <p:nvPr/>
            </p:nvCxnSpPr>
            <p:spPr>
              <a:xfrm>
                <a:off x="3145139" y="3410811"/>
                <a:ext cx="60646" cy="268506"/>
              </a:xfrm>
              <a:prstGeom prst="curvedConnector3">
                <a:avLst/>
              </a:prstGeom>
              <a:noFill/>
              <a:ln w="22225" cap="flat" cmpd="sng" algn="ctr">
                <a:solidFill>
                  <a:srgbClr val="0000FF"/>
                </a:solidFill>
                <a:prstDash val="solid"/>
                <a:miter lim="800000"/>
              </a:ln>
              <a:effectLst/>
            </p:spPr>
          </p:cxnSp>
          <p:cxnSp>
            <p:nvCxnSpPr>
              <p:cNvPr id="197" name="Connector: Curved 196"/>
              <p:cNvCxnSpPr/>
              <p:nvPr/>
            </p:nvCxnSpPr>
            <p:spPr>
              <a:xfrm>
                <a:off x="2544692" y="3415568"/>
                <a:ext cx="60645" cy="268506"/>
              </a:xfrm>
              <a:prstGeom prst="curvedConnector3">
                <a:avLst/>
              </a:prstGeom>
              <a:noFill/>
              <a:ln w="22225" cap="flat" cmpd="sng" algn="ctr">
                <a:solidFill>
                  <a:srgbClr val="0000FF"/>
                </a:solidFill>
                <a:prstDash val="solid"/>
                <a:miter lim="800000"/>
              </a:ln>
              <a:effectLst/>
            </p:spPr>
          </p:cxnSp>
          <p:cxnSp>
            <p:nvCxnSpPr>
              <p:cNvPr id="198" name="Connector: Curved 197"/>
              <p:cNvCxnSpPr/>
              <p:nvPr/>
            </p:nvCxnSpPr>
            <p:spPr>
              <a:xfrm flipH="1">
                <a:off x="2605337" y="3415568"/>
                <a:ext cx="60645" cy="268506"/>
              </a:xfrm>
              <a:prstGeom prst="curvedConnector3">
                <a:avLst>
                  <a:gd name="adj1" fmla="val 50001"/>
                </a:avLst>
              </a:prstGeom>
              <a:noFill/>
              <a:ln w="22225" cap="flat" cmpd="sng" algn="ctr">
                <a:solidFill>
                  <a:srgbClr val="0000FF"/>
                </a:solidFill>
                <a:prstDash val="solid"/>
                <a:miter lim="800000"/>
              </a:ln>
              <a:effectLst/>
            </p:spPr>
          </p:cxnSp>
        </p:grpSp>
      </p:grpSp>
      <p:sp>
        <p:nvSpPr>
          <p:cNvPr id="90" name="文本框 7">
            <a:extLst>
              <a:ext uri="{FF2B5EF4-FFF2-40B4-BE49-F238E27FC236}">
                <a16:creationId xmlns:a16="http://schemas.microsoft.com/office/drawing/2014/main" id="{F9797729-A784-4C8D-9889-EF50C21CF3E0}"/>
              </a:ext>
            </a:extLst>
          </p:cNvPr>
          <p:cNvSpPr txBox="1"/>
          <p:nvPr/>
        </p:nvSpPr>
        <p:spPr>
          <a:xfrm>
            <a:off x="100528" y="1052700"/>
            <a:ext cx="11971230" cy="398780"/>
          </a:xfrm>
          <a:prstGeom prst="rect">
            <a:avLst/>
          </a:prstGeom>
          <a:noFill/>
        </p:spPr>
        <p:txBody>
          <a:bodyPr wrap="square" rtlCol="0">
            <a:spAutoFit/>
          </a:bodyPr>
          <a:lstStyle/>
          <a:p>
            <a:pPr marL="342900" indent="-342900"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从常规中子散射到极化中子散射</a:t>
            </a:r>
            <a:endPar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91" name="Picture 90">
            <a:extLst>
              <a:ext uri="{FF2B5EF4-FFF2-40B4-BE49-F238E27FC236}">
                <a16:creationId xmlns:a16="http://schemas.microsoft.com/office/drawing/2014/main" id="{B2778E6C-8745-499D-8F6E-DB4A25576962}"/>
              </a:ext>
            </a:extLst>
          </p:cNvPr>
          <p:cNvPicPr>
            <a:picLocks noChangeAspect="1"/>
          </p:cNvPicPr>
          <p:nvPr/>
        </p:nvPicPr>
        <p:blipFill>
          <a:blip r:embed="rId21"/>
          <a:stretch>
            <a:fillRect/>
          </a:stretch>
        </p:blipFill>
        <p:spPr>
          <a:xfrm>
            <a:off x="7217851" y="2025146"/>
            <a:ext cx="2286000" cy="1381728"/>
          </a:xfrm>
          <a:prstGeom prst="rect">
            <a:avLst/>
          </a:prstGeom>
        </p:spPr>
      </p:pic>
      <p:pic>
        <p:nvPicPr>
          <p:cNvPr id="92" name="Picture 4" descr="磁场电磁学和理论入门指南 - 知乎">
            <a:extLst>
              <a:ext uri="{FF2B5EF4-FFF2-40B4-BE49-F238E27FC236}">
                <a16:creationId xmlns:a16="http://schemas.microsoft.com/office/drawing/2014/main" id="{5FF80D29-E749-4317-A061-D5653469E2C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722283" y="3578360"/>
            <a:ext cx="2286000" cy="1283791"/>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73">
            <a:extLst>
              <a:ext uri="{FF2B5EF4-FFF2-40B4-BE49-F238E27FC236}">
                <a16:creationId xmlns:a16="http://schemas.microsoft.com/office/drawing/2014/main" id="{B61AA31A-9228-4E5E-AE92-E3FCB5C3DDB5}"/>
              </a:ext>
            </a:extLst>
          </p:cNvPr>
          <p:cNvSpPr txBox="1"/>
          <p:nvPr/>
        </p:nvSpPr>
        <p:spPr>
          <a:xfrm>
            <a:off x="7065494" y="1498621"/>
            <a:ext cx="2558282" cy="461665"/>
          </a:xfrm>
          <a:prstGeom prst="rect">
            <a:avLst/>
          </a:prstGeom>
          <a:noFill/>
        </p:spPr>
        <p:txBody>
          <a:bodyPr wrap="square">
            <a:spAutoFit/>
          </a:bodyPr>
          <a:lstStyle/>
          <a:p>
            <a:pPr algn="r"/>
            <a:r>
              <a:rPr lang="zh-CN" altLang="en-US" sz="2400" b="1" u="sng" dirty="0">
                <a:latin typeface="微软雅黑" panose="020B0503020204020204" pitchFamily="34" charset="-122"/>
                <a:ea typeface="微软雅黑" panose="020B0503020204020204" pitchFamily="34" charset="-122"/>
                <a:cs typeface="Times New Roman" panose="02020603050405020304"/>
              </a:rPr>
              <a:t>原子的磁性排布</a:t>
            </a:r>
            <a:endParaRPr lang="en-US" sz="2400" b="1" u="sng" dirty="0">
              <a:latin typeface="微软雅黑" panose="020B0503020204020204" pitchFamily="34" charset="-122"/>
              <a:ea typeface="微软雅黑" panose="020B0503020204020204" pitchFamily="34" charset="-122"/>
            </a:endParaRPr>
          </a:p>
        </p:txBody>
      </p:sp>
      <p:sp>
        <p:nvSpPr>
          <p:cNvPr id="94" name="TextBox 73">
            <a:extLst>
              <a:ext uri="{FF2B5EF4-FFF2-40B4-BE49-F238E27FC236}">
                <a16:creationId xmlns:a16="http://schemas.microsoft.com/office/drawing/2014/main" id="{45ED6EB3-3593-444F-8663-AC4675112A40}"/>
              </a:ext>
            </a:extLst>
          </p:cNvPr>
          <p:cNvSpPr txBox="1"/>
          <p:nvPr/>
        </p:nvSpPr>
        <p:spPr>
          <a:xfrm>
            <a:off x="9371629" y="3004789"/>
            <a:ext cx="2558282" cy="461665"/>
          </a:xfrm>
          <a:prstGeom prst="rect">
            <a:avLst/>
          </a:prstGeom>
          <a:noFill/>
        </p:spPr>
        <p:txBody>
          <a:bodyPr wrap="square">
            <a:spAutoFit/>
          </a:bodyPr>
          <a:lstStyle/>
          <a:p>
            <a:pPr algn="r"/>
            <a:r>
              <a:rPr lang="zh-CN" altLang="en-US" sz="2400" b="1" u="sng" dirty="0">
                <a:latin typeface="微软雅黑" panose="020B0503020204020204" pitchFamily="34" charset="-122"/>
                <a:ea typeface="微软雅黑" panose="020B0503020204020204" pitchFamily="34" charset="-122"/>
                <a:cs typeface="Times New Roman" panose="02020603050405020304"/>
              </a:rPr>
              <a:t>宏观磁场分布</a:t>
            </a:r>
            <a:endParaRPr lang="en-US" sz="2400" b="1" u="sng" dirty="0">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4F153A07-EB46-4992-824D-AAB09FA6DAF6}"/>
              </a:ext>
            </a:extLst>
          </p:cNvPr>
          <p:cNvPicPr>
            <a:picLocks noChangeAspect="1"/>
          </p:cNvPicPr>
          <p:nvPr/>
        </p:nvPicPr>
        <p:blipFill>
          <a:blip r:embed="rId23"/>
          <a:stretch>
            <a:fillRect/>
          </a:stretch>
        </p:blipFill>
        <p:spPr>
          <a:xfrm>
            <a:off x="2596742" y="4825176"/>
            <a:ext cx="4342754" cy="155683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标题 9"/>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极化氦三与极化中子</a:t>
            </a:r>
          </a:p>
        </p:txBody>
      </p:sp>
      <p:sp>
        <p:nvSpPr>
          <p:cNvPr id="16" name="文本框 48"/>
          <p:cNvSpPr txBox="1"/>
          <p:nvPr/>
        </p:nvSpPr>
        <p:spPr>
          <a:xfrm>
            <a:off x="2943665" y="2356911"/>
            <a:ext cx="7089738" cy="2144177"/>
          </a:xfrm>
          <a:prstGeom prst="rect">
            <a:avLst/>
          </a:prstGeom>
          <a:noFill/>
        </p:spPr>
        <p:txBody>
          <a:bodyPr wrap="square" rtlCol="0">
            <a:spAutoFit/>
          </a:bodyPr>
          <a:lstStyle/>
          <a:p>
            <a:pPr marL="342900" indent="-342900" algn="l">
              <a:spcAft>
                <a:spcPts val="800"/>
              </a:spcAft>
              <a:buFont typeface="+mj-lt"/>
              <a:buAutoNum type="arabicPeriod"/>
            </a:pPr>
            <a:r>
              <a:rPr lang="zh-CN" altLang="en-US" sz="4000" b="1" dirty="0">
                <a:solidFill>
                  <a:srgbClr val="0000FF"/>
                </a:solidFill>
                <a:latin typeface="微软雅黑" panose="020B0503020204020204" pitchFamily="34" charset="-122"/>
                <a:ea typeface="微软雅黑" panose="020B0503020204020204" pitchFamily="34" charset="-122"/>
                <a:cs typeface="Calibri" panose="020F0502020204030204" pitchFamily="34" charset="0"/>
              </a:rPr>
              <a:t> 用于中子源的极化氦三</a:t>
            </a:r>
            <a:endParaRPr lang="en-US" altLang="zh-CN" sz="4000" b="1" dirty="0">
              <a:solidFill>
                <a:srgbClr val="0000FF"/>
              </a:solidFill>
              <a:latin typeface="微软雅黑" panose="020B0503020204020204" pitchFamily="34" charset="-122"/>
              <a:ea typeface="微软雅黑" panose="020B0503020204020204" pitchFamily="34" charset="-122"/>
              <a:cs typeface="Calibri" panose="020F0502020204030204" pitchFamily="34" charset="0"/>
            </a:endParaRPr>
          </a:p>
          <a:p>
            <a:pPr marL="342900" indent="-342900" algn="l">
              <a:spcAft>
                <a:spcPts val="800"/>
              </a:spcAft>
              <a:buFont typeface="+mj-lt"/>
              <a:buAutoNum type="arabicPeriod"/>
            </a:pPr>
            <a:endParaRPr lang="en-US" altLang="zh-CN" sz="4000" b="1" dirty="0">
              <a:latin typeface="微软雅黑" panose="020B0503020204020204" pitchFamily="34" charset="-122"/>
              <a:ea typeface="微软雅黑" panose="020B0503020204020204" pitchFamily="34" charset="-122"/>
              <a:cs typeface="Calibri" panose="020F0502020204030204" pitchFamily="34" charset="0"/>
            </a:endParaRPr>
          </a:p>
          <a:p>
            <a:pPr marL="342900" indent="-342900" algn="l">
              <a:spcAft>
                <a:spcPts val="800"/>
              </a:spcAft>
              <a:buFont typeface="+mj-lt"/>
              <a:buAutoNum type="arabicPeriod"/>
            </a:pPr>
            <a:r>
              <a:rPr lang="zh-CN" altLang="en-US" sz="4000" b="1" dirty="0">
                <a:latin typeface="微软雅黑" panose="020B0503020204020204" pitchFamily="34" charset="-122"/>
                <a:ea typeface="微软雅黑" panose="020B0503020204020204" pitchFamily="34" charset="-122"/>
                <a:cs typeface="Calibri" panose="020F0502020204030204" pitchFamily="34" charset="0"/>
              </a:rPr>
              <a:t> 极化中子应用</a:t>
            </a:r>
          </a:p>
        </p:txBody>
      </p:sp>
    </p:spTree>
    <p:extLst>
      <p:ext uri="{BB962C8B-B14F-4D97-AF65-F5344CB8AC3E}">
        <p14:creationId xmlns:p14="http://schemas.microsoft.com/office/powerpoint/2010/main" val="3044903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2943665" y="916459"/>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l" rtl="0" eaLnBrk="0" fontAlgn="base" hangingPunct="0">
              <a:spcBef>
                <a:spcPct val="0"/>
              </a:spcBef>
              <a:spcAft>
                <a:spcPct val="0"/>
              </a:spcAft>
              <a:defRPr sz="2200" b="1" kern="1200">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algn="ctr">
              <a:defRPr/>
            </a:pPr>
            <a:endParaRPr lang="en-US" u="sng"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p:cNvSpPr>
            <a:spLocks noGrp="1"/>
          </p:cNvSpPr>
          <p:nvPr>
            <p:ph type="title"/>
          </p:nvPr>
        </p:nvSpPr>
        <p:spPr>
          <a:xfrm>
            <a:off x="357931" y="190989"/>
            <a:ext cx="10763326" cy="725470"/>
          </a:xfrm>
        </p:spPr>
        <p:txBody>
          <a:bodyPr>
            <a:normAutofit/>
          </a:bodyPr>
          <a:lstStyle/>
          <a:p>
            <a:r>
              <a:rPr lang="zh-CN" altLang="en-US" sz="4000" dirty="0">
                <a:solidFill>
                  <a:srgbClr val="0000FF"/>
                </a:solidFill>
                <a:latin typeface="微软雅黑" panose="020B0503020204020204" pitchFamily="34" charset="-122"/>
              </a:rPr>
              <a:t>极化中子产生的关键技术：极化氦三气体</a:t>
            </a:r>
          </a:p>
        </p:txBody>
      </p:sp>
      <p:sp>
        <p:nvSpPr>
          <p:cNvPr id="20" name="文本框 7"/>
          <p:cNvSpPr txBox="1"/>
          <p:nvPr/>
        </p:nvSpPr>
        <p:spPr>
          <a:xfrm>
            <a:off x="0" y="1112207"/>
            <a:ext cx="11734305" cy="400110"/>
          </a:xfrm>
          <a:prstGeom prst="rect">
            <a:avLst/>
          </a:prstGeom>
          <a:noFill/>
        </p:spPr>
        <p:txBody>
          <a:bodyPr wrap="square" rtlCol="0">
            <a:spAutoFit/>
          </a:bodyPr>
          <a:lstStyle/>
          <a:p>
            <a:pPr marL="285750" indent="-285750" algn="just" eaLnBrk="0" fontAlgn="base" hangingPunct="0">
              <a:spcBef>
                <a:spcPct val="0"/>
              </a:spcBef>
              <a:spcAft>
                <a:spcPct val="0"/>
              </a:spcAft>
              <a:buFont typeface="Wingdings" panose="05000000000000000000" pitchFamily="2" charset="2"/>
              <a:buChar char="q"/>
              <a:defRPr/>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通过极化氦三气体原子核对于中子的选择性吸收，产生极化中子</a:t>
            </a:r>
          </a:p>
        </p:txBody>
      </p:sp>
      <p:cxnSp>
        <p:nvCxnSpPr>
          <p:cNvPr id="14" name="直接箭头连接符 49">
            <a:extLst>
              <a:ext uri="{FF2B5EF4-FFF2-40B4-BE49-F238E27FC236}">
                <a16:creationId xmlns:a16="http://schemas.microsoft.com/office/drawing/2014/main" id="{7028AED0-0D45-49F1-A6B6-AFB234E4B249}"/>
              </a:ext>
            </a:extLst>
          </p:cNvPr>
          <p:cNvCxnSpPr>
            <a:cxnSpLocks/>
          </p:cNvCxnSpPr>
          <p:nvPr/>
        </p:nvCxnSpPr>
        <p:spPr bwMode="auto">
          <a:xfrm>
            <a:off x="6955567" y="3072448"/>
            <a:ext cx="434509" cy="3834"/>
          </a:xfrm>
          <a:prstGeom prst="straightConnector1">
            <a:avLst/>
          </a:prstGeom>
          <a:solidFill>
            <a:srgbClr val="FFFF00"/>
          </a:solidFill>
          <a:ln w="5080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椭圆 50">
            <a:extLst>
              <a:ext uri="{FF2B5EF4-FFF2-40B4-BE49-F238E27FC236}">
                <a16:creationId xmlns:a16="http://schemas.microsoft.com/office/drawing/2014/main" id="{2494A320-349E-4FA3-88D6-43ECDB946C46}"/>
              </a:ext>
            </a:extLst>
          </p:cNvPr>
          <p:cNvSpPr/>
          <p:nvPr/>
        </p:nvSpPr>
        <p:spPr bwMode="auto">
          <a:xfrm rot="16200000">
            <a:off x="7067027" y="2991862"/>
            <a:ext cx="165498" cy="168843"/>
          </a:xfrm>
          <a:prstGeom prst="ellipse">
            <a:avLst/>
          </a:prstGeom>
          <a:gradFill flip="none" rotWithShape="1">
            <a:gsLst>
              <a:gs pos="0">
                <a:srgbClr val="70AD47">
                  <a:lumMod val="20000"/>
                  <a:lumOff val="80000"/>
                </a:srgbClr>
              </a:gs>
              <a:gs pos="100000">
                <a:srgbClr val="0070C0"/>
              </a:gs>
              <a:gs pos="60200">
                <a:srgbClr val="0070C0"/>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cxnSp>
        <p:nvCxnSpPr>
          <p:cNvPr id="16" name="直接箭头连接符 49">
            <a:extLst>
              <a:ext uri="{FF2B5EF4-FFF2-40B4-BE49-F238E27FC236}">
                <a16:creationId xmlns:a16="http://schemas.microsoft.com/office/drawing/2014/main" id="{ACC7717A-E5CE-4417-9DB4-FCDC9E9E111C}"/>
              </a:ext>
            </a:extLst>
          </p:cNvPr>
          <p:cNvCxnSpPr>
            <a:cxnSpLocks/>
          </p:cNvCxnSpPr>
          <p:nvPr/>
        </p:nvCxnSpPr>
        <p:spPr bwMode="auto">
          <a:xfrm>
            <a:off x="7159024" y="3270797"/>
            <a:ext cx="434509" cy="3834"/>
          </a:xfrm>
          <a:prstGeom prst="straightConnector1">
            <a:avLst/>
          </a:prstGeom>
          <a:solidFill>
            <a:srgbClr val="FFFF00"/>
          </a:solidFill>
          <a:ln w="5080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椭圆 50">
            <a:extLst>
              <a:ext uri="{FF2B5EF4-FFF2-40B4-BE49-F238E27FC236}">
                <a16:creationId xmlns:a16="http://schemas.microsoft.com/office/drawing/2014/main" id="{A0EAA905-6F24-43CC-8AD0-45BEB483BFFD}"/>
              </a:ext>
            </a:extLst>
          </p:cNvPr>
          <p:cNvSpPr/>
          <p:nvPr/>
        </p:nvSpPr>
        <p:spPr bwMode="auto">
          <a:xfrm rot="16200000">
            <a:off x="7270484" y="3190210"/>
            <a:ext cx="165498" cy="168843"/>
          </a:xfrm>
          <a:prstGeom prst="ellipse">
            <a:avLst/>
          </a:prstGeom>
          <a:gradFill flip="none" rotWithShape="1">
            <a:gsLst>
              <a:gs pos="0">
                <a:srgbClr val="70AD47">
                  <a:lumMod val="20000"/>
                  <a:lumOff val="80000"/>
                </a:srgbClr>
              </a:gs>
              <a:gs pos="100000">
                <a:srgbClr val="0070C0"/>
              </a:gs>
              <a:gs pos="60200">
                <a:srgbClr val="0070C0"/>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cxnSp>
        <p:nvCxnSpPr>
          <p:cNvPr id="18" name="直接箭头连接符 49">
            <a:extLst>
              <a:ext uri="{FF2B5EF4-FFF2-40B4-BE49-F238E27FC236}">
                <a16:creationId xmlns:a16="http://schemas.microsoft.com/office/drawing/2014/main" id="{AC93A93A-4ADA-4D99-875D-9A991628E3A5}"/>
              </a:ext>
            </a:extLst>
          </p:cNvPr>
          <p:cNvCxnSpPr>
            <a:cxnSpLocks/>
          </p:cNvCxnSpPr>
          <p:nvPr/>
        </p:nvCxnSpPr>
        <p:spPr bwMode="auto">
          <a:xfrm>
            <a:off x="6965723" y="3459037"/>
            <a:ext cx="434509" cy="3834"/>
          </a:xfrm>
          <a:prstGeom prst="straightConnector1">
            <a:avLst/>
          </a:prstGeom>
          <a:solidFill>
            <a:srgbClr val="FFFF00"/>
          </a:solidFill>
          <a:ln w="5080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椭圆 50">
            <a:extLst>
              <a:ext uri="{FF2B5EF4-FFF2-40B4-BE49-F238E27FC236}">
                <a16:creationId xmlns:a16="http://schemas.microsoft.com/office/drawing/2014/main" id="{6A5BE622-F538-4645-959F-027AEF33E06A}"/>
              </a:ext>
            </a:extLst>
          </p:cNvPr>
          <p:cNvSpPr/>
          <p:nvPr/>
        </p:nvSpPr>
        <p:spPr bwMode="auto">
          <a:xfrm rot="16200000">
            <a:off x="7077183" y="3378449"/>
            <a:ext cx="165498" cy="168843"/>
          </a:xfrm>
          <a:prstGeom prst="ellipse">
            <a:avLst/>
          </a:prstGeom>
          <a:gradFill flip="none" rotWithShape="1">
            <a:gsLst>
              <a:gs pos="0">
                <a:srgbClr val="70AD47">
                  <a:lumMod val="20000"/>
                  <a:lumOff val="80000"/>
                </a:srgbClr>
              </a:gs>
              <a:gs pos="100000">
                <a:srgbClr val="0070C0"/>
              </a:gs>
              <a:gs pos="60200">
                <a:srgbClr val="0070C0"/>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cxnSp>
        <p:nvCxnSpPr>
          <p:cNvPr id="22" name="直接箭头连接符 49">
            <a:extLst>
              <a:ext uri="{FF2B5EF4-FFF2-40B4-BE49-F238E27FC236}">
                <a16:creationId xmlns:a16="http://schemas.microsoft.com/office/drawing/2014/main" id="{DEAE2D2E-6D90-4D45-8F8C-B0571D8F766E}"/>
              </a:ext>
            </a:extLst>
          </p:cNvPr>
          <p:cNvCxnSpPr>
            <a:cxnSpLocks/>
          </p:cNvCxnSpPr>
          <p:nvPr/>
        </p:nvCxnSpPr>
        <p:spPr bwMode="auto">
          <a:xfrm>
            <a:off x="7161814" y="3624281"/>
            <a:ext cx="434509" cy="3834"/>
          </a:xfrm>
          <a:prstGeom prst="straightConnector1">
            <a:avLst/>
          </a:prstGeom>
          <a:solidFill>
            <a:srgbClr val="FFFF00"/>
          </a:solidFill>
          <a:ln w="5080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椭圆 50">
            <a:extLst>
              <a:ext uri="{FF2B5EF4-FFF2-40B4-BE49-F238E27FC236}">
                <a16:creationId xmlns:a16="http://schemas.microsoft.com/office/drawing/2014/main" id="{DC0BCAEC-103F-4174-9D11-71F0E755D0C9}"/>
              </a:ext>
            </a:extLst>
          </p:cNvPr>
          <p:cNvSpPr/>
          <p:nvPr/>
        </p:nvSpPr>
        <p:spPr bwMode="auto">
          <a:xfrm rot="16200000">
            <a:off x="7273274" y="3543694"/>
            <a:ext cx="165498" cy="168843"/>
          </a:xfrm>
          <a:prstGeom prst="ellipse">
            <a:avLst/>
          </a:prstGeom>
          <a:gradFill flip="none" rotWithShape="1">
            <a:gsLst>
              <a:gs pos="0">
                <a:srgbClr val="70AD47">
                  <a:lumMod val="20000"/>
                  <a:lumOff val="80000"/>
                </a:srgbClr>
              </a:gs>
              <a:gs pos="100000">
                <a:srgbClr val="0070C0"/>
              </a:gs>
              <a:gs pos="60200">
                <a:srgbClr val="0070C0"/>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sp>
        <p:nvSpPr>
          <p:cNvPr id="24" name="Text Box 50">
            <a:extLst>
              <a:ext uri="{FF2B5EF4-FFF2-40B4-BE49-F238E27FC236}">
                <a16:creationId xmlns:a16="http://schemas.microsoft.com/office/drawing/2014/main" id="{71B3EA3C-3D71-4B05-A929-FFD5D20C5B29}"/>
              </a:ext>
            </a:extLst>
          </p:cNvPr>
          <p:cNvSpPr txBox="1">
            <a:spLocks noChangeArrowheads="1"/>
          </p:cNvSpPr>
          <p:nvPr/>
        </p:nvSpPr>
        <p:spPr bwMode="auto">
          <a:xfrm>
            <a:off x="2718610" y="4580323"/>
            <a:ext cx="26606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Clr>
                <a:srgbClr val="FF0000"/>
              </a:buClr>
              <a:buFont typeface="Arial" panose="020B0604020202020204" pitchFamily="34" charset="0"/>
              <a:buNone/>
            </a:pPr>
            <a:r>
              <a:rPr kumimoji="0" lang="zh-CN" altLang="en-US" sz="1600" dirty="0">
                <a:solidFill>
                  <a:srgbClr val="000000"/>
                </a:solidFill>
                <a:latin typeface="微软雅黑" panose="020B0503020204020204" pitchFamily="34" charset="-122"/>
                <a:ea typeface="微软雅黑" panose="020B0503020204020204" pitchFamily="34" charset="-122"/>
                <a:sym typeface="Symbol" panose="05050102010706020507" pitchFamily="18" charset="2"/>
              </a:rPr>
              <a:t>中子透射率高</a:t>
            </a:r>
            <a:endParaRPr kumimoji="0" lang="en-US" altLang="zh-CN" sz="1600" dirty="0">
              <a:solidFill>
                <a:srgbClr val="000000"/>
              </a:solidFill>
              <a:latin typeface="微软雅黑" panose="020B0503020204020204" pitchFamily="34" charset="-122"/>
              <a:ea typeface="微软雅黑" panose="020B0503020204020204" pitchFamily="34" charset="-122"/>
              <a:sym typeface="Symbol" panose="05050102010706020507" pitchFamily="18" charset="2"/>
            </a:endParaRPr>
          </a:p>
          <a:p>
            <a:pPr fontAlgn="base">
              <a:spcBef>
                <a:spcPct val="0"/>
              </a:spcBef>
              <a:spcAft>
                <a:spcPct val="0"/>
              </a:spcAft>
              <a:buClr>
                <a:srgbClr val="FF0000"/>
              </a:buClr>
              <a:buFont typeface="Arial" panose="020B0604020202020204" pitchFamily="34" charset="0"/>
              <a:buNone/>
            </a:pPr>
            <a:r>
              <a:rPr kumimoji="0" lang="zh-CN" altLang="en-US" sz="1600" dirty="0">
                <a:solidFill>
                  <a:srgbClr val="000000"/>
                </a:solidFill>
                <a:latin typeface="微软雅黑" panose="020B0503020204020204" pitchFamily="34" charset="-122"/>
                <a:ea typeface="微软雅黑" panose="020B0503020204020204" pitchFamily="34" charset="-122"/>
                <a:sym typeface="Symbol" panose="05050102010706020507" pitchFamily="18" charset="2"/>
              </a:rPr>
              <a:t>插入谱仪光路方便</a:t>
            </a:r>
            <a:endParaRPr kumimoji="0" lang="en-US" altLang="zh-CN" sz="1600" dirty="0">
              <a:solidFill>
                <a:srgbClr val="000000"/>
              </a:solidFill>
              <a:latin typeface="微软雅黑" panose="020B0503020204020204" pitchFamily="34" charset="-122"/>
              <a:ea typeface="微软雅黑" panose="020B0503020204020204" pitchFamily="34" charset="-122"/>
              <a:sym typeface="Symbol" panose="05050102010706020507" pitchFamily="18" charset="2"/>
            </a:endParaRPr>
          </a:p>
        </p:txBody>
      </p:sp>
      <p:sp>
        <p:nvSpPr>
          <p:cNvPr id="25" name="Text Box 50">
            <a:extLst>
              <a:ext uri="{FF2B5EF4-FFF2-40B4-BE49-F238E27FC236}">
                <a16:creationId xmlns:a16="http://schemas.microsoft.com/office/drawing/2014/main" id="{B246C3FA-B40D-4847-8A75-17834767B688}"/>
              </a:ext>
            </a:extLst>
          </p:cNvPr>
          <p:cNvSpPr txBox="1">
            <a:spLocks noChangeArrowheads="1"/>
          </p:cNvSpPr>
          <p:nvPr/>
        </p:nvSpPr>
        <p:spPr bwMode="auto">
          <a:xfrm>
            <a:off x="6118442" y="5688159"/>
            <a:ext cx="3273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Clr>
                <a:srgbClr val="FF0000"/>
              </a:buClr>
              <a:buFont typeface="Arial" panose="020B0604020202020204" pitchFamily="34" charset="0"/>
              <a:buNone/>
            </a:pPr>
            <a:r>
              <a:rPr kumimoji="0" lang="zh-CN" altLang="en-US" sz="1600" b="1" dirty="0">
                <a:solidFill>
                  <a:srgbClr val="2433F8"/>
                </a:solidFill>
                <a:latin typeface="微软雅黑" panose="020B0503020204020204" pitchFamily="34" charset="-122"/>
                <a:ea typeface="微软雅黑" panose="020B0503020204020204" pitchFamily="34" charset="-122"/>
                <a:sym typeface="Symbol" panose="05050102010706020507" pitchFamily="18" charset="2"/>
              </a:rPr>
              <a:t>多波长，且适用波长范围广</a:t>
            </a:r>
            <a:endParaRPr kumimoji="0" lang="en-US" altLang="zh-CN" sz="1600" b="1" dirty="0">
              <a:solidFill>
                <a:srgbClr val="2433F8"/>
              </a:solidFill>
              <a:latin typeface="微软雅黑" panose="020B0503020204020204" pitchFamily="34" charset="-122"/>
              <a:ea typeface="微软雅黑" panose="020B0503020204020204" pitchFamily="34" charset="-122"/>
              <a:sym typeface="Symbol" panose="05050102010706020507" pitchFamily="18" charset="2"/>
            </a:endParaRPr>
          </a:p>
          <a:p>
            <a:pPr fontAlgn="base">
              <a:spcBef>
                <a:spcPct val="0"/>
              </a:spcBef>
              <a:spcAft>
                <a:spcPct val="0"/>
              </a:spcAft>
              <a:buClr>
                <a:srgbClr val="FF0000"/>
              </a:buClr>
              <a:buFont typeface="Arial" panose="020B0604020202020204" pitchFamily="34" charset="0"/>
              <a:buNone/>
            </a:pPr>
            <a:r>
              <a:rPr kumimoji="0" lang="zh-CN" altLang="en-US" sz="1600" b="1" dirty="0">
                <a:solidFill>
                  <a:srgbClr val="2433F8"/>
                </a:solidFill>
                <a:latin typeface="微软雅黑" panose="020B0503020204020204" pitchFamily="34" charset="-122"/>
                <a:ea typeface="微软雅黑" panose="020B0503020204020204" pitchFamily="34" charset="-122"/>
                <a:sym typeface="Symbol" panose="05050102010706020507" pitchFamily="18" charset="2"/>
              </a:rPr>
              <a:t>覆盖散射角度大（</a:t>
            </a:r>
            <a:r>
              <a:rPr kumimoji="0" lang="en-US" altLang="zh-CN" sz="1600" b="1" dirty="0">
                <a:solidFill>
                  <a:srgbClr val="2433F8"/>
                </a:solidFill>
                <a:latin typeface="微软雅黑" panose="020B0503020204020204" pitchFamily="34" charset="-122"/>
                <a:ea typeface="微软雅黑" panose="020B0503020204020204" pitchFamily="34" charset="-122"/>
                <a:sym typeface="Symbol" panose="05050102010706020507" pitchFamily="18" charset="2"/>
              </a:rPr>
              <a:t>~180°</a:t>
            </a:r>
            <a:r>
              <a:rPr kumimoji="0" lang="zh-CN" altLang="en-US" sz="1600" b="1" dirty="0">
                <a:solidFill>
                  <a:srgbClr val="2433F8"/>
                </a:solidFill>
                <a:latin typeface="微软雅黑" panose="020B0503020204020204" pitchFamily="34" charset="-122"/>
                <a:ea typeface="微软雅黑" panose="020B0503020204020204" pitchFamily="34" charset="-122"/>
                <a:sym typeface="Symbol" panose="05050102010706020507" pitchFamily="18" charset="2"/>
              </a:rPr>
              <a:t>）</a:t>
            </a:r>
            <a:endParaRPr kumimoji="0" lang="en-US" altLang="zh-CN" sz="1600" b="1" dirty="0">
              <a:solidFill>
                <a:srgbClr val="2433F8"/>
              </a:solidFill>
              <a:latin typeface="微软雅黑" panose="020B0503020204020204" pitchFamily="34" charset="-122"/>
              <a:ea typeface="微软雅黑" panose="020B0503020204020204" pitchFamily="34" charset="-122"/>
              <a:sym typeface="Symbol" panose="05050102010706020507" pitchFamily="18" charset="2"/>
            </a:endParaRPr>
          </a:p>
          <a:p>
            <a:pPr fontAlgn="base">
              <a:spcBef>
                <a:spcPct val="0"/>
              </a:spcBef>
              <a:spcAft>
                <a:spcPct val="0"/>
              </a:spcAft>
              <a:buClr>
                <a:srgbClr val="FF0000"/>
              </a:buClr>
              <a:buFont typeface="Arial" panose="020B0604020202020204" pitchFamily="34" charset="0"/>
              <a:buNone/>
            </a:pPr>
            <a:r>
              <a:rPr kumimoji="0" lang="zh-CN" altLang="en-US" sz="1600" b="1" dirty="0">
                <a:solidFill>
                  <a:srgbClr val="2433F8"/>
                </a:solidFill>
                <a:latin typeface="微软雅黑" panose="020B0503020204020204" pitchFamily="34" charset="-122"/>
                <a:ea typeface="微软雅黑" panose="020B0503020204020204" pitchFamily="34" charset="-122"/>
                <a:sym typeface="Symbol" panose="05050102010706020507" pitchFamily="18" charset="2"/>
              </a:rPr>
              <a:t>空间均匀性好</a:t>
            </a:r>
            <a:endParaRPr kumimoji="0" lang="en-US" altLang="zh-CN" sz="1600" b="1" dirty="0">
              <a:solidFill>
                <a:srgbClr val="2433F8"/>
              </a:solidFill>
              <a:latin typeface="微软雅黑" panose="020B0503020204020204" pitchFamily="34" charset="-122"/>
              <a:ea typeface="微软雅黑" panose="020B0503020204020204" pitchFamily="34" charset="-122"/>
              <a:sym typeface="Symbol" panose="05050102010706020507" pitchFamily="18" charset="2"/>
            </a:endParaRPr>
          </a:p>
        </p:txBody>
      </p:sp>
      <p:sp>
        <p:nvSpPr>
          <p:cNvPr id="26" name="Text Box 53">
            <a:extLst>
              <a:ext uri="{FF2B5EF4-FFF2-40B4-BE49-F238E27FC236}">
                <a16:creationId xmlns:a16="http://schemas.microsoft.com/office/drawing/2014/main" id="{7BAF2F69-A4A6-45F6-8428-607787D8B61B}"/>
              </a:ext>
            </a:extLst>
          </p:cNvPr>
          <p:cNvSpPr txBox="1">
            <a:spLocks noChangeArrowheads="1"/>
          </p:cNvSpPr>
          <p:nvPr/>
        </p:nvSpPr>
        <p:spPr bwMode="auto">
          <a:xfrm>
            <a:off x="107269" y="1611113"/>
            <a:ext cx="242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fontAlgn="base">
              <a:spcBef>
                <a:spcPct val="0"/>
              </a:spcBef>
              <a:spcAft>
                <a:spcPct val="0"/>
              </a:spcAft>
              <a:buFontTx/>
              <a:buNone/>
            </a:pPr>
            <a:r>
              <a:rPr kumimoji="0" lang="zh-CN" altLang="en-US" sz="2000" b="1" u="sng" dirty="0">
                <a:solidFill>
                  <a:prstClr val="black"/>
                </a:solidFill>
                <a:latin typeface="微软雅黑" panose="020B0503020204020204" pitchFamily="34" charset="-122"/>
                <a:ea typeface="微软雅黑" panose="020B0503020204020204" pitchFamily="34" charset="-122"/>
              </a:rPr>
              <a:t>极化单晶</a:t>
            </a:r>
          </a:p>
        </p:txBody>
      </p:sp>
      <p:sp>
        <p:nvSpPr>
          <p:cNvPr id="27" name="Text Box 50">
            <a:extLst>
              <a:ext uri="{FF2B5EF4-FFF2-40B4-BE49-F238E27FC236}">
                <a16:creationId xmlns:a16="http://schemas.microsoft.com/office/drawing/2014/main" id="{D7EA611A-B221-46A2-92D4-575168AB7C29}"/>
              </a:ext>
            </a:extLst>
          </p:cNvPr>
          <p:cNvSpPr txBox="1">
            <a:spLocks noChangeArrowheads="1"/>
          </p:cNvSpPr>
          <p:nvPr/>
        </p:nvSpPr>
        <p:spPr bwMode="auto">
          <a:xfrm>
            <a:off x="289735" y="4577148"/>
            <a:ext cx="2606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Clr>
                <a:srgbClr val="FF0000"/>
              </a:buClr>
              <a:buFont typeface="Arial" panose="020B0604020202020204" pitchFamily="34" charset="0"/>
              <a:buNone/>
            </a:pPr>
            <a:r>
              <a:rPr kumimoji="0" lang="zh-CN" altLang="en-US" sz="1600" dirty="0">
                <a:solidFill>
                  <a:srgbClr val="000000"/>
                </a:solidFill>
                <a:latin typeface="微软雅黑" panose="020B0503020204020204" pitchFamily="34" charset="-122"/>
                <a:ea typeface="微软雅黑" panose="020B0503020204020204" pitchFamily="34" charset="-122"/>
              </a:rPr>
              <a:t>覆盖热中子能量范围</a:t>
            </a:r>
            <a:endParaRPr kumimoji="0" lang="en-US" altLang="zh-CN" sz="1600" dirty="0">
              <a:solidFill>
                <a:srgbClr val="000000"/>
              </a:solidFill>
              <a:latin typeface="微软雅黑" panose="020B0503020204020204" pitchFamily="34" charset="-122"/>
              <a:ea typeface="微软雅黑" panose="020B0503020204020204" pitchFamily="34" charset="-122"/>
            </a:endParaRPr>
          </a:p>
        </p:txBody>
      </p:sp>
      <p:sp>
        <p:nvSpPr>
          <p:cNvPr id="28" name="Text Box 53">
            <a:extLst>
              <a:ext uri="{FF2B5EF4-FFF2-40B4-BE49-F238E27FC236}">
                <a16:creationId xmlns:a16="http://schemas.microsoft.com/office/drawing/2014/main" id="{B86D4D0B-EF16-4092-97C9-190CDD8D2A86}"/>
              </a:ext>
            </a:extLst>
          </p:cNvPr>
          <p:cNvSpPr txBox="1">
            <a:spLocks noChangeArrowheads="1"/>
          </p:cNvSpPr>
          <p:nvPr/>
        </p:nvSpPr>
        <p:spPr bwMode="auto">
          <a:xfrm>
            <a:off x="3030649" y="1601588"/>
            <a:ext cx="1671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fontAlgn="base">
              <a:spcBef>
                <a:spcPct val="0"/>
              </a:spcBef>
              <a:spcAft>
                <a:spcPct val="0"/>
              </a:spcAft>
              <a:buFontTx/>
              <a:buNone/>
            </a:pPr>
            <a:r>
              <a:rPr kumimoji="0" lang="zh-CN" altLang="en-US" sz="2000" b="1" u="sng" dirty="0">
                <a:solidFill>
                  <a:prstClr val="black"/>
                </a:solidFill>
                <a:latin typeface="微软雅黑" panose="020B0503020204020204" pitchFamily="34" charset="-122"/>
                <a:ea typeface="微软雅黑" panose="020B0503020204020204" pitchFamily="34" charset="-122"/>
              </a:rPr>
              <a:t>极化超镜</a:t>
            </a:r>
          </a:p>
        </p:txBody>
      </p:sp>
      <p:sp>
        <p:nvSpPr>
          <p:cNvPr id="29" name="Text Box 53">
            <a:extLst>
              <a:ext uri="{FF2B5EF4-FFF2-40B4-BE49-F238E27FC236}">
                <a16:creationId xmlns:a16="http://schemas.microsoft.com/office/drawing/2014/main" id="{D80BFA23-F813-4666-9AF2-A5A4149A4F3D}"/>
              </a:ext>
            </a:extLst>
          </p:cNvPr>
          <p:cNvSpPr txBox="1">
            <a:spLocks noChangeArrowheads="1"/>
          </p:cNvSpPr>
          <p:nvPr/>
        </p:nvSpPr>
        <p:spPr bwMode="auto">
          <a:xfrm>
            <a:off x="7531912" y="1569407"/>
            <a:ext cx="2711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fontAlgn="base">
              <a:spcBef>
                <a:spcPct val="0"/>
              </a:spcBef>
              <a:spcAft>
                <a:spcPct val="0"/>
              </a:spcAft>
              <a:buFontTx/>
              <a:buNone/>
            </a:pPr>
            <a:r>
              <a:rPr kumimoji="0" lang="zh-CN" altLang="en-US" sz="2000" b="1" u="sng" dirty="0">
                <a:solidFill>
                  <a:srgbClr val="0000FF"/>
                </a:solidFill>
                <a:latin typeface="微软雅黑" panose="020B0503020204020204" pitchFamily="34" charset="-122"/>
                <a:ea typeface="微软雅黑" panose="020B0503020204020204" pitchFamily="34" charset="-122"/>
              </a:rPr>
              <a:t>极化氦三气体</a:t>
            </a:r>
          </a:p>
        </p:txBody>
      </p:sp>
      <p:cxnSp>
        <p:nvCxnSpPr>
          <p:cNvPr id="30" name="直接连接符 20">
            <a:extLst>
              <a:ext uri="{FF2B5EF4-FFF2-40B4-BE49-F238E27FC236}">
                <a16:creationId xmlns:a16="http://schemas.microsoft.com/office/drawing/2014/main" id="{A534D511-BE76-4F54-8AD5-2269B68DF611}"/>
              </a:ext>
            </a:extLst>
          </p:cNvPr>
          <p:cNvCxnSpPr>
            <a:cxnSpLocks/>
          </p:cNvCxnSpPr>
          <p:nvPr/>
        </p:nvCxnSpPr>
        <p:spPr>
          <a:xfrm>
            <a:off x="5382435" y="1886336"/>
            <a:ext cx="0" cy="4899025"/>
          </a:xfrm>
          <a:prstGeom prst="line">
            <a:avLst/>
          </a:prstGeom>
          <a:noFill/>
          <a:ln w="9525" cap="flat" cmpd="sng" algn="ctr">
            <a:solidFill>
              <a:sysClr val="windowText" lastClr="000000"/>
            </a:solidFill>
            <a:prstDash val="dash"/>
          </a:ln>
          <a:effectLst/>
        </p:spPr>
      </p:cxnSp>
      <p:sp>
        <p:nvSpPr>
          <p:cNvPr id="31" name="矩形 4">
            <a:extLst>
              <a:ext uri="{FF2B5EF4-FFF2-40B4-BE49-F238E27FC236}">
                <a16:creationId xmlns:a16="http://schemas.microsoft.com/office/drawing/2014/main" id="{89C2F5D9-3540-439F-BCA7-90F91494B348}"/>
              </a:ext>
            </a:extLst>
          </p:cNvPr>
          <p:cNvSpPr>
            <a:spLocks noChangeArrowheads="1"/>
          </p:cNvSpPr>
          <p:nvPr/>
        </p:nvSpPr>
        <p:spPr bwMode="auto">
          <a:xfrm>
            <a:off x="296084" y="4199323"/>
            <a:ext cx="954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FontTx/>
              <a:buNone/>
            </a:pPr>
            <a:r>
              <a:rPr kumimoji="0" lang="zh-CN" altLang="en-US" sz="2000" b="1" u="sng">
                <a:solidFill>
                  <a:prstClr val="black"/>
                </a:solidFill>
                <a:latin typeface="微软雅黑" panose="020B0503020204020204" pitchFamily="34" charset="-122"/>
                <a:ea typeface="微软雅黑" panose="020B0503020204020204" pitchFamily="34" charset="-122"/>
                <a:sym typeface="Symbol" panose="05050102010706020507" pitchFamily="18" charset="2"/>
              </a:rPr>
              <a:t>优点：</a:t>
            </a:r>
            <a:endParaRPr kumimoji="0" lang="en-US" altLang="en-US" sz="1800" u="sng">
              <a:solidFill>
                <a:prstClr val="black"/>
              </a:solidFill>
              <a:latin typeface="Arial" panose="020B0604020202020204" pitchFamily="34" charset="0"/>
              <a:ea typeface="微软雅黑" panose="020B0503020204020204" pitchFamily="34" charset="-122"/>
            </a:endParaRPr>
          </a:p>
        </p:txBody>
      </p:sp>
      <p:sp>
        <p:nvSpPr>
          <p:cNvPr id="32" name="矩形 6">
            <a:extLst>
              <a:ext uri="{FF2B5EF4-FFF2-40B4-BE49-F238E27FC236}">
                <a16:creationId xmlns:a16="http://schemas.microsoft.com/office/drawing/2014/main" id="{310FE45F-CE42-43BE-B715-D7C1600EBA5B}"/>
              </a:ext>
            </a:extLst>
          </p:cNvPr>
          <p:cNvSpPr>
            <a:spLocks noChangeArrowheads="1"/>
          </p:cNvSpPr>
          <p:nvPr/>
        </p:nvSpPr>
        <p:spPr bwMode="auto">
          <a:xfrm>
            <a:off x="318310" y="5608438"/>
            <a:ext cx="26082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Clr>
                <a:srgbClr val="FF0000"/>
              </a:buClr>
              <a:buFontTx/>
              <a:buNone/>
            </a:pPr>
            <a:r>
              <a:rPr kumimoji="0" lang="zh-CN" altLang="en-US" sz="1600" dirty="0">
                <a:solidFill>
                  <a:srgbClr val="000000"/>
                </a:solidFill>
                <a:latin typeface="微软雅黑" panose="020B0503020204020204" pitchFamily="34" charset="-122"/>
                <a:ea typeface="微软雅黑" panose="020B0503020204020204" pitchFamily="34" charset="-122"/>
                <a:sym typeface="Symbol" panose="05050102010706020507" pitchFamily="18" charset="2"/>
              </a:rPr>
              <a:t>仅限于单波长中子</a:t>
            </a:r>
            <a:endParaRPr kumimoji="0" lang="en-US" altLang="zh-CN" sz="1600" dirty="0">
              <a:solidFill>
                <a:srgbClr val="000000"/>
              </a:solidFill>
              <a:latin typeface="微软雅黑" panose="020B0503020204020204" pitchFamily="34" charset="-122"/>
              <a:ea typeface="微软雅黑" panose="020B0503020204020204" pitchFamily="34" charset="-122"/>
              <a:sym typeface="Symbol" panose="05050102010706020507" pitchFamily="18" charset="2"/>
            </a:endParaRPr>
          </a:p>
          <a:p>
            <a:pPr fontAlgn="base">
              <a:spcBef>
                <a:spcPct val="0"/>
              </a:spcBef>
              <a:spcAft>
                <a:spcPct val="0"/>
              </a:spcAft>
              <a:buClr>
                <a:srgbClr val="FF0000"/>
              </a:buClr>
              <a:buFontTx/>
              <a:buNone/>
            </a:pPr>
            <a:r>
              <a:rPr kumimoji="0" lang="zh-CN" altLang="en-US" sz="1600" dirty="0">
                <a:solidFill>
                  <a:srgbClr val="000000"/>
                </a:solidFill>
                <a:latin typeface="微软雅黑" panose="020B0503020204020204" pitchFamily="34" charset="-122"/>
                <a:ea typeface="微软雅黑" panose="020B0503020204020204" pitchFamily="34" charset="-122"/>
                <a:sym typeface="Symbol" panose="05050102010706020507" pitchFamily="18" charset="2"/>
              </a:rPr>
              <a:t>使用时需要外加较高磁场</a:t>
            </a:r>
            <a:endParaRPr kumimoji="0" lang="en-US" altLang="zh-CN" sz="1600" dirty="0">
              <a:solidFill>
                <a:srgbClr val="000000"/>
              </a:solidFill>
              <a:latin typeface="微软雅黑" panose="020B0503020204020204" pitchFamily="34" charset="-122"/>
              <a:ea typeface="微软雅黑" panose="020B0503020204020204" pitchFamily="34" charset="-122"/>
              <a:sym typeface="Symbol" panose="05050102010706020507" pitchFamily="18" charset="2"/>
            </a:endParaRPr>
          </a:p>
          <a:p>
            <a:pPr fontAlgn="base">
              <a:spcBef>
                <a:spcPct val="0"/>
              </a:spcBef>
              <a:spcAft>
                <a:spcPct val="0"/>
              </a:spcAft>
              <a:buClr>
                <a:srgbClr val="FF0000"/>
              </a:buClr>
              <a:buFontTx/>
              <a:buNone/>
            </a:pPr>
            <a:r>
              <a:rPr kumimoji="0" lang="zh-CN" altLang="en-US" sz="1600" dirty="0">
                <a:solidFill>
                  <a:srgbClr val="000000"/>
                </a:solidFill>
                <a:latin typeface="微软雅黑" panose="020B0503020204020204" pitchFamily="34" charset="-122"/>
                <a:ea typeface="微软雅黑" panose="020B0503020204020204" pitchFamily="34" charset="-122"/>
                <a:sym typeface="Symbol" panose="05050102010706020507" pitchFamily="18" charset="2"/>
              </a:rPr>
              <a:t>需要切换装置</a:t>
            </a:r>
            <a:endParaRPr kumimoji="0" lang="en-US" altLang="zh-CN" sz="1600" dirty="0">
              <a:solidFill>
                <a:srgbClr val="000000"/>
              </a:solidFill>
              <a:latin typeface="微软雅黑" panose="020B0503020204020204" pitchFamily="34" charset="-122"/>
              <a:ea typeface="微软雅黑" panose="020B0503020204020204" pitchFamily="34" charset="-122"/>
              <a:sym typeface="Symbol" panose="05050102010706020507" pitchFamily="18" charset="2"/>
            </a:endParaRPr>
          </a:p>
          <a:p>
            <a:pPr fontAlgn="base">
              <a:spcBef>
                <a:spcPct val="0"/>
              </a:spcBef>
              <a:spcAft>
                <a:spcPct val="0"/>
              </a:spcAft>
              <a:buClr>
                <a:srgbClr val="FF0000"/>
              </a:buClr>
              <a:buFontTx/>
              <a:buNone/>
            </a:pPr>
            <a:r>
              <a:rPr kumimoji="0" lang="zh-CN" altLang="en-US" sz="1600" dirty="0">
                <a:solidFill>
                  <a:srgbClr val="000000"/>
                </a:solidFill>
                <a:latin typeface="微软雅黑" panose="020B0503020204020204" pitchFamily="34" charset="-122"/>
                <a:ea typeface="微软雅黑" panose="020B0503020204020204" pitchFamily="34" charset="-122"/>
                <a:sym typeface="Symbol" panose="05050102010706020507" pitchFamily="18" charset="2"/>
              </a:rPr>
              <a:t>需要预留足够的空间</a:t>
            </a:r>
          </a:p>
        </p:txBody>
      </p:sp>
      <p:sp>
        <p:nvSpPr>
          <p:cNvPr id="33" name="矩形 23">
            <a:extLst>
              <a:ext uri="{FF2B5EF4-FFF2-40B4-BE49-F238E27FC236}">
                <a16:creationId xmlns:a16="http://schemas.microsoft.com/office/drawing/2014/main" id="{36D026F3-8DDE-4F80-9155-47CCFAC79DA0}"/>
              </a:ext>
            </a:extLst>
          </p:cNvPr>
          <p:cNvSpPr>
            <a:spLocks noChangeArrowheads="1"/>
          </p:cNvSpPr>
          <p:nvPr/>
        </p:nvSpPr>
        <p:spPr bwMode="auto">
          <a:xfrm>
            <a:off x="296084" y="5251250"/>
            <a:ext cx="954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FontTx/>
              <a:buNone/>
            </a:pPr>
            <a:r>
              <a:rPr kumimoji="0" lang="zh-CN" altLang="en-US" sz="2000" b="1" u="sng">
                <a:solidFill>
                  <a:prstClr val="black"/>
                </a:solidFill>
                <a:latin typeface="微软雅黑" panose="020B0503020204020204" pitchFamily="34" charset="-122"/>
                <a:ea typeface="微软雅黑" panose="020B0503020204020204" pitchFamily="34" charset="-122"/>
                <a:sym typeface="Symbol" panose="05050102010706020507" pitchFamily="18" charset="2"/>
              </a:rPr>
              <a:t>缺点：</a:t>
            </a:r>
            <a:endParaRPr kumimoji="0" lang="en-US" altLang="en-US" sz="1800" u="sng">
              <a:solidFill>
                <a:prstClr val="black"/>
              </a:solidFill>
              <a:latin typeface="Arial" panose="020B0604020202020204" pitchFamily="34" charset="0"/>
              <a:ea typeface="微软雅黑" panose="020B0503020204020204" pitchFamily="34" charset="-122"/>
            </a:endParaRPr>
          </a:p>
        </p:txBody>
      </p:sp>
      <p:sp>
        <p:nvSpPr>
          <p:cNvPr id="34" name="矩形 24">
            <a:extLst>
              <a:ext uri="{FF2B5EF4-FFF2-40B4-BE49-F238E27FC236}">
                <a16:creationId xmlns:a16="http://schemas.microsoft.com/office/drawing/2014/main" id="{E6CF7349-8077-4A17-8614-1990B6E9E31C}"/>
              </a:ext>
            </a:extLst>
          </p:cNvPr>
          <p:cNvSpPr>
            <a:spLocks noChangeArrowheads="1"/>
          </p:cNvSpPr>
          <p:nvPr/>
        </p:nvSpPr>
        <p:spPr bwMode="auto">
          <a:xfrm>
            <a:off x="2680510" y="4240597"/>
            <a:ext cx="954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FontTx/>
              <a:buNone/>
            </a:pPr>
            <a:r>
              <a:rPr kumimoji="0" lang="zh-CN" altLang="en-US" sz="2000" b="1" u="sng">
                <a:solidFill>
                  <a:prstClr val="black"/>
                </a:solidFill>
                <a:latin typeface="微软雅黑" panose="020B0503020204020204" pitchFamily="34" charset="-122"/>
                <a:ea typeface="微软雅黑" panose="020B0503020204020204" pitchFamily="34" charset="-122"/>
                <a:sym typeface="Symbol" panose="05050102010706020507" pitchFamily="18" charset="2"/>
              </a:rPr>
              <a:t>优点：</a:t>
            </a:r>
            <a:endParaRPr kumimoji="0" lang="en-US" altLang="en-US" sz="1800" u="sng">
              <a:solidFill>
                <a:prstClr val="black"/>
              </a:solidFill>
              <a:latin typeface="Arial" panose="020B0604020202020204" pitchFamily="34" charset="0"/>
              <a:ea typeface="微软雅黑" panose="020B0503020204020204" pitchFamily="34" charset="-122"/>
            </a:endParaRPr>
          </a:p>
        </p:txBody>
      </p:sp>
      <p:sp>
        <p:nvSpPr>
          <p:cNvPr id="35" name="矩形 25">
            <a:extLst>
              <a:ext uri="{FF2B5EF4-FFF2-40B4-BE49-F238E27FC236}">
                <a16:creationId xmlns:a16="http://schemas.microsoft.com/office/drawing/2014/main" id="{04EF4B15-DA17-44E6-BE9E-0F7B5C11A542}"/>
              </a:ext>
            </a:extLst>
          </p:cNvPr>
          <p:cNvSpPr>
            <a:spLocks noChangeArrowheads="1"/>
          </p:cNvSpPr>
          <p:nvPr/>
        </p:nvSpPr>
        <p:spPr bwMode="auto">
          <a:xfrm>
            <a:off x="2670985" y="5242309"/>
            <a:ext cx="954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FontTx/>
              <a:buNone/>
            </a:pPr>
            <a:r>
              <a:rPr kumimoji="0" lang="zh-CN" altLang="en-US" sz="2000" b="1" u="sng" dirty="0">
                <a:solidFill>
                  <a:prstClr val="black"/>
                </a:solidFill>
                <a:latin typeface="微软雅黑" panose="020B0503020204020204" pitchFamily="34" charset="-122"/>
                <a:ea typeface="微软雅黑" panose="020B0503020204020204" pitchFamily="34" charset="-122"/>
                <a:sym typeface="Symbol" panose="05050102010706020507" pitchFamily="18" charset="2"/>
              </a:rPr>
              <a:t>缺点：</a:t>
            </a:r>
            <a:endParaRPr kumimoji="0" lang="en-US" altLang="en-US" sz="1800" u="sng" dirty="0">
              <a:solidFill>
                <a:prstClr val="black"/>
              </a:solidFill>
              <a:latin typeface="Arial" panose="020B0604020202020204" pitchFamily="34" charset="0"/>
              <a:ea typeface="微软雅黑" panose="020B0503020204020204" pitchFamily="34" charset="-122"/>
            </a:endParaRPr>
          </a:p>
        </p:txBody>
      </p:sp>
      <p:sp>
        <p:nvSpPr>
          <p:cNvPr id="36" name="矩形 7">
            <a:extLst>
              <a:ext uri="{FF2B5EF4-FFF2-40B4-BE49-F238E27FC236}">
                <a16:creationId xmlns:a16="http://schemas.microsoft.com/office/drawing/2014/main" id="{5976ED51-D07F-4D0F-A1DC-587B496E6DA8}"/>
              </a:ext>
            </a:extLst>
          </p:cNvPr>
          <p:cNvSpPr>
            <a:spLocks noChangeArrowheads="1"/>
          </p:cNvSpPr>
          <p:nvPr/>
        </p:nvSpPr>
        <p:spPr bwMode="auto">
          <a:xfrm>
            <a:off x="2680511" y="5599497"/>
            <a:ext cx="26701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Clr>
                <a:srgbClr val="FF0000"/>
              </a:buClr>
              <a:buFontTx/>
              <a:buNone/>
            </a:pPr>
            <a:r>
              <a:rPr kumimoji="0" lang="zh-CN" altLang="en-US" sz="1600">
                <a:solidFill>
                  <a:srgbClr val="000000"/>
                </a:solidFill>
                <a:latin typeface="微软雅黑" panose="020B0503020204020204" pitchFamily="34" charset="-122"/>
                <a:ea typeface="微软雅黑" panose="020B0503020204020204" pitchFamily="34" charset="-122"/>
                <a:sym typeface="Symbol" panose="05050102010706020507" pitchFamily="18" charset="2"/>
              </a:rPr>
              <a:t>中子极化率对波长依赖性大</a:t>
            </a:r>
            <a:endParaRPr kumimoji="0" lang="en-US" altLang="zh-CN" sz="1600">
              <a:solidFill>
                <a:srgbClr val="000000"/>
              </a:solidFill>
              <a:latin typeface="微软雅黑" panose="020B0503020204020204" pitchFamily="34" charset="-122"/>
              <a:ea typeface="微软雅黑" panose="020B0503020204020204" pitchFamily="34" charset="-122"/>
              <a:sym typeface="Symbol" panose="05050102010706020507" pitchFamily="18" charset="2"/>
            </a:endParaRPr>
          </a:p>
          <a:p>
            <a:pPr fontAlgn="base">
              <a:spcBef>
                <a:spcPct val="0"/>
              </a:spcBef>
              <a:spcAft>
                <a:spcPct val="0"/>
              </a:spcAft>
              <a:buClr>
                <a:srgbClr val="FF0000"/>
              </a:buClr>
              <a:buFontTx/>
              <a:buNone/>
            </a:pPr>
            <a:r>
              <a:rPr kumimoji="0" lang="zh-CN" altLang="en-US" sz="1600">
                <a:solidFill>
                  <a:srgbClr val="000000"/>
                </a:solidFill>
                <a:latin typeface="微软雅黑" panose="020B0503020204020204" pitchFamily="34" charset="-122"/>
                <a:ea typeface="微软雅黑" panose="020B0503020204020204" pitchFamily="34" charset="-122"/>
                <a:sym typeface="Symbol" panose="05050102010706020507" pitchFamily="18" charset="2"/>
              </a:rPr>
              <a:t>覆盖中子波长范围窄</a:t>
            </a:r>
            <a:endParaRPr kumimoji="0" lang="en-US" altLang="zh-CN" sz="1600">
              <a:solidFill>
                <a:srgbClr val="000000"/>
              </a:solidFill>
              <a:latin typeface="微软雅黑" panose="020B0503020204020204" pitchFamily="34" charset="-122"/>
              <a:ea typeface="微软雅黑" panose="020B0503020204020204" pitchFamily="34" charset="-122"/>
              <a:sym typeface="Symbol" panose="05050102010706020507" pitchFamily="18" charset="2"/>
            </a:endParaRPr>
          </a:p>
          <a:p>
            <a:pPr fontAlgn="base">
              <a:spcBef>
                <a:spcPct val="0"/>
              </a:spcBef>
              <a:spcAft>
                <a:spcPct val="0"/>
              </a:spcAft>
              <a:buClr>
                <a:srgbClr val="FF0000"/>
              </a:buClr>
              <a:buFontTx/>
              <a:buNone/>
            </a:pPr>
            <a:r>
              <a:rPr kumimoji="0" lang="zh-CN" altLang="en-US" sz="1600">
                <a:solidFill>
                  <a:srgbClr val="000000"/>
                </a:solidFill>
                <a:latin typeface="微软雅黑" panose="020B0503020204020204" pitchFamily="34" charset="-122"/>
                <a:ea typeface="微软雅黑" panose="020B0503020204020204" pitchFamily="34" charset="-122"/>
                <a:sym typeface="Symbol" panose="05050102010706020507" pitchFamily="18" charset="2"/>
              </a:rPr>
              <a:t>覆盖的散射角度小</a:t>
            </a:r>
            <a:endParaRPr kumimoji="0" lang="en-US" altLang="zh-CN" sz="1600">
              <a:solidFill>
                <a:srgbClr val="000000"/>
              </a:solidFill>
              <a:latin typeface="微软雅黑" panose="020B0503020204020204" pitchFamily="34" charset="-122"/>
              <a:ea typeface="微软雅黑" panose="020B0503020204020204" pitchFamily="34" charset="-122"/>
              <a:sym typeface="Symbol" panose="05050102010706020507" pitchFamily="18" charset="2"/>
            </a:endParaRPr>
          </a:p>
          <a:p>
            <a:pPr fontAlgn="base">
              <a:spcBef>
                <a:spcPct val="0"/>
              </a:spcBef>
              <a:spcAft>
                <a:spcPct val="0"/>
              </a:spcAft>
              <a:buClr>
                <a:srgbClr val="FF0000"/>
              </a:buClr>
              <a:buFontTx/>
              <a:buNone/>
            </a:pPr>
            <a:r>
              <a:rPr kumimoji="0" lang="zh-CN" altLang="en-US" sz="1600">
                <a:solidFill>
                  <a:srgbClr val="000000"/>
                </a:solidFill>
                <a:latin typeface="微软雅黑" panose="020B0503020204020204" pitchFamily="34" charset="-122"/>
                <a:ea typeface="微软雅黑" panose="020B0503020204020204" pitchFamily="34" charset="-122"/>
                <a:sym typeface="Symbol" panose="05050102010706020507" pitchFamily="18" charset="2"/>
              </a:rPr>
              <a:t>需要预留足够的空间</a:t>
            </a:r>
          </a:p>
        </p:txBody>
      </p:sp>
      <p:sp>
        <p:nvSpPr>
          <p:cNvPr id="37" name="矩形 27">
            <a:extLst>
              <a:ext uri="{FF2B5EF4-FFF2-40B4-BE49-F238E27FC236}">
                <a16:creationId xmlns:a16="http://schemas.microsoft.com/office/drawing/2014/main" id="{27BC86A1-6D84-4515-842E-5DE09935B5CA}"/>
              </a:ext>
            </a:extLst>
          </p:cNvPr>
          <p:cNvSpPr>
            <a:spLocks noChangeArrowheads="1"/>
          </p:cNvSpPr>
          <p:nvPr/>
        </p:nvSpPr>
        <p:spPr bwMode="auto">
          <a:xfrm>
            <a:off x="6126378" y="5327796"/>
            <a:ext cx="954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FontTx/>
              <a:buNone/>
            </a:pPr>
            <a:r>
              <a:rPr kumimoji="0" lang="zh-CN" altLang="en-US" sz="2000" b="1" u="sng">
                <a:solidFill>
                  <a:prstClr val="black"/>
                </a:solidFill>
                <a:latin typeface="微软雅黑" panose="020B0503020204020204" pitchFamily="34" charset="-122"/>
                <a:ea typeface="微软雅黑" panose="020B0503020204020204" pitchFamily="34" charset="-122"/>
                <a:sym typeface="Symbol" panose="05050102010706020507" pitchFamily="18" charset="2"/>
              </a:rPr>
              <a:t>优点：</a:t>
            </a:r>
            <a:endParaRPr kumimoji="0" lang="en-US" altLang="en-US" sz="1800" u="sng">
              <a:solidFill>
                <a:prstClr val="black"/>
              </a:solidFill>
              <a:latin typeface="Arial" panose="020B0604020202020204" pitchFamily="34" charset="0"/>
              <a:ea typeface="微软雅黑" panose="020B0503020204020204" pitchFamily="34" charset="-122"/>
            </a:endParaRPr>
          </a:p>
        </p:txBody>
      </p:sp>
      <p:sp>
        <p:nvSpPr>
          <p:cNvPr id="38" name="矩形 28">
            <a:extLst>
              <a:ext uri="{FF2B5EF4-FFF2-40B4-BE49-F238E27FC236}">
                <a16:creationId xmlns:a16="http://schemas.microsoft.com/office/drawing/2014/main" id="{1F49A956-B385-41CD-B93F-34B383088F45}"/>
              </a:ext>
            </a:extLst>
          </p:cNvPr>
          <p:cNvSpPr>
            <a:spLocks noChangeArrowheads="1"/>
          </p:cNvSpPr>
          <p:nvPr/>
        </p:nvSpPr>
        <p:spPr bwMode="auto">
          <a:xfrm>
            <a:off x="9462307" y="5323951"/>
            <a:ext cx="954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FontTx/>
              <a:buNone/>
            </a:pPr>
            <a:r>
              <a:rPr kumimoji="0" lang="zh-CN" altLang="en-US" sz="2000" b="1" u="sng" dirty="0">
                <a:solidFill>
                  <a:prstClr val="black"/>
                </a:solidFill>
                <a:latin typeface="微软雅黑" panose="020B0503020204020204" pitchFamily="34" charset="-122"/>
                <a:ea typeface="微软雅黑" panose="020B0503020204020204" pitchFamily="34" charset="-122"/>
                <a:sym typeface="Symbol" panose="05050102010706020507" pitchFamily="18" charset="2"/>
              </a:rPr>
              <a:t>缺点：</a:t>
            </a:r>
            <a:endParaRPr kumimoji="0" lang="en-US" altLang="en-US" sz="1800" u="sng" dirty="0">
              <a:solidFill>
                <a:prstClr val="black"/>
              </a:solidFill>
              <a:latin typeface="Arial" panose="020B0604020202020204" pitchFamily="34" charset="0"/>
              <a:ea typeface="微软雅黑" panose="020B0503020204020204" pitchFamily="34" charset="-122"/>
            </a:endParaRPr>
          </a:p>
        </p:txBody>
      </p:sp>
      <p:sp>
        <p:nvSpPr>
          <p:cNvPr id="39" name="Text Box 50">
            <a:extLst>
              <a:ext uri="{FF2B5EF4-FFF2-40B4-BE49-F238E27FC236}">
                <a16:creationId xmlns:a16="http://schemas.microsoft.com/office/drawing/2014/main" id="{8C574480-07FA-45CF-BB1C-033BD9AA3F0E}"/>
              </a:ext>
            </a:extLst>
          </p:cNvPr>
          <p:cNvSpPr txBox="1">
            <a:spLocks noChangeArrowheads="1"/>
          </p:cNvSpPr>
          <p:nvPr/>
        </p:nvSpPr>
        <p:spPr bwMode="auto">
          <a:xfrm>
            <a:off x="9462309" y="5679551"/>
            <a:ext cx="255519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Clr>
                <a:srgbClr val="FF0000"/>
              </a:buClr>
              <a:buFont typeface="Arial" panose="020B0604020202020204" pitchFamily="34" charset="0"/>
              <a:buNone/>
            </a:pPr>
            <a:r>
              <a:rPr kumimoji="0" lang="zh-CN" altLang="en-US" sz="1600" b="1" dirty="0">
                <a:solidFill>
                  <a:srgbClr val="0000FF"/>
                </a:solidFill>
                <a:latin typeface="微软雅黑" panose="020B0503020204020204" pitchFamily="34" charset="-122"/>
                <a:ea typeface="微软雅黑" panose="020B0503020204020204" pitchFamily="34" charset="-122"/>
                <a:sym typeface="Symbol" panose="05050102010706020507" pitchFamily="18" charset="2"/>
              </a:rPr>
              <a:t>极化率随时间衰减 </a:t>
            </a:r>
            <a:endParaRPr kumimoji="0" lang="en-US" altLang="zh-CN" sz="1600" b="1" dirty="0">
              <a:solidFill>
                <a:srgbClr val="0000FF"/>
              </a:solidFill>
              <a:latin typeface="微软雅黑" panose="020B0503020204020204" pitchFamily="34" charset="-122"/>
              <a:ea typeface="微软雅黑" panose="020B0503020204020204" pitchFamily="34" charset="-122"/>
              <a:sym typeface="Symbol" panose="05050102010706020507" pitchFamily="18" charset="2"/>
            </a:endParaRPr>
          </a:p>
          <a:p>
            <a:pPr fontAlgn="base">
              <a:spcBef>
                <a:spcPct val="0"/>
              </a:spcBef>
              <a:spcAft>
                <a:spcPct val="0"/>
              </a:spcAft>
              <a:buClr>
                <a:srgbClr val="FF0000"/>
              </a:buClr>
              <a:buFont typeface="Arial" panose="020B0604020202020204" pitchFamily="34" charset="0"/>
              <a:buNone/>
            </a:pPr>
            <a:r>
              <a:rPr kumimoji="0" lang="en-US" altLang="zh-CN" sz="1600" b="1" dirty="0">
                <a:solidFill>
                  <a:srgbClr val="0000FF"/>
                </a:solidFill>
                <a:latin typeface="微软雅黑" panose="020B0503020204020204" pitchFamily="34" charset="-122"/>
                <a:ea typeface="微软雅黑" panose="020B0503020204020204" pitchFamily="34" charset="-122"/>
                <a:sym typeface="Symbol" panose="05050102010706020507" pitchFamily="18" charset="2"/>
              </a:rPr>
              <a:t>   – </a:t>
            </a:r>
            <a:r>
              <a:rPr kumimoji="0" lang="zh-CN" altLang="en-US" sz="1600" b="1" dirty="0">
                <a:solidFill>
                  <a:srgbClr val="0000FF"/>
                </a:solidFill>
                <a:latin typeface="微软雅黑" panose="020B0503020204020204" pitchFamily="34" charset="-122"/>
                <a:ea typeface="微软雅黑" panose="020B0503020204020204" pitchFamily="34" charset="-122"/>
                <a:sym typeface="Symbol" panose="05050102010706020507" pitchFamily="18" charset="2"/>
              </a:rPr>
              <a:t>可通过原位系统解决</a:t>
            </a:r>
          </a:p>
        </p:txBody>
      </p:sp>
      <p:pic>
        <p:nvPicPr>
          <p:cNvPr id="40" name="Picture 2">
            <a:extLst>
              <a:ext uri="{FF2B5EF4-FFF2-40B4-BE49-F238E27FC236}">
                <a16:creationId xmlns:a16="http://schemas.microsoft.com/office/drawing/2014/main" id="{F5052611-3E34-4B03-AFB8-C863AF7B87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130" y="2119555"/>
            <a:ext cx="1272083" cy="200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
            <a:extLst>
              <a:ext uri="{FF2B5EF4-FFF2-40B4-BE49-F238E27FC236}">
                <a16:creationId xmlns:a16="http://schemas.microsoft.com/office/drawing/2014/main" id="{8483ED0A-82CA-4FFF-8031-35CCFB5E2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129" y="2105625"/>
            <a:ext cx="2760793" cy="206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直接箭头连接符 49">
            <a:extLst>
              <a:ext uri="{FF2B5EF4-FFF2-40B4-BE49-F238E27FC236}">
                <a16:creationId xmlns:a16="http://schemas.microsoft.com/office/drawing/2014/main" id="{D189765B-3A58-4AE3-A6AC-FD1C98838AEE}"/>
              </a:ext>
            </a:extLst>
          </p:cNvPr>
          <p:cNvCxnSpPr>
            <a:cxnSpLocks/>
          </p:cNvCxnSpPr>
          <p:nvPr/>
        </p:nvCxnSpPr>
        <p:spPr bwMode="auto">
          <a:xfrm>
            <a:off x="6938019" y="2303510"/>
            <a:ext cx="434509" cy="3834"/>
          </a:xfrm>
          <a:prstGeom prst="straightConnector1">
            <a:avLst/>
          </a:prstGeom>
          <a:solidFill>
            <a:srgbClr val="FFFF00"/>
          </a:solidFill>
          <a:ln w="5080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文本框 33">
            <a:extLst>
              <a:ext uri="{FF2B5EF4-FFF2-40B4-BE49-F238E27FC236}">
                <a16:creationId xmlns:a16="http://schemas.microsoft.com/office/drawing/2014/main" id="{2A6B95FA-332F-40CD-87C0-D669B0079CAF}"/>
              </a:ext>
            </a:extLst>
          </p:cNvPr>
          <p:cNvSpPr txBox="1"/>
          <p:nvPr/>
        </p:nvSpPr>
        <p:spPr>
          <a:xfrm>
            <a:off x="7705075" y="3505940"/>
            <a:ext cx="1232652" cy="646331"/>
          </a:xfrm>
          <a:prstGeom prst="rect">
            <a:avLst/>
          </a:prstGeom>
          <a:noFill/>
        </p:spPr>
        <p:txBody>
          <a:bodyPr wrap="square" rtlCol="0">
            <a:spAutoFit/>
          </a:bodyPr>
          <a:lstStyle/>
          <a:p>
            <a:pPr algn="ctr">
              <a:defRPr/>
            </a:pPr>
            <a:r>
              <a:rPr lang="zh-CN" altLang="en-US" b="1" kern="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极化</a:t>
            </a:r>
            <a:endParaRPr lang="en-US" altLang="zh-CN" b="1" kern="0" dirty="0">
              <a:solidFill>
                <a:prstClr val="black"/>
              </a:solidFill>
              <a:latin typeface="微软雅黑" panose="020B0503020204020204" pitchFamily="34" charset="-122"/>
              <a:ea typeface="微软雅黑" panose="020B0503020204020204" pitchFamily="34" charset="-122"/>
              <a:cs typeface="Calibri" panose="020F0502020204030204" pitchFamily="34" charset="0"/>
            </a:endParaRPr>
          </a:p>
          <a:p>
            <a:pPr algn="ctr">
              <a:defRPr/>
            </a:pPr>
            <a:r>
              <a:rPr lang="zh-CN" altLang="en-US" b="1" kern="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中子束</a:t>
            </a:r>
          </a:p>
        </p:txBody>
      </p:sp>
      <p:sp>
        <p:nvSpPr>
          <p:cNvPr id="44" name="文本框 48">
            <a:extLst>
              <a:ext uri="{FF2B5EF4-FFF2-40B4-BE49-F238E27FC236}">
                <a16:creationId xmlns:a16="http://schemas.microsoft.com/office/drawing/2014/main" id="{59A57255-E19B-4E81-8931-06DEAA305794}"/>
              </a:ext>
            </a:extLst>
          </p:cNvPr>
          <p:cNvSpPr txBox="1"/>
          <p:nvPr/>
        </p:nvSpPr>
        <p:spPr>
          <a:xfrm>
            <a:off x="5633502" y="3535509"/>
            <a:ext cx="1198293" cy="646331"/>
          </a:xfrm>
          <a:prstGeom prst="rect">
            <a:avLst/>
          </a:prstGeom>
          <a:noFill/>
        </p:spPr>
        <p:txBody>
          <a:bodyPr wrap="square" rtlCol="0">
            <a:spAutoFit/>
          </a:bodyPr>
          <a:lstStyle/>
          <a:p>
            <a:pPr algn="ctr">
              <a:defRPr/>
            </a:pPr>
            <a:r>
              <a:rPr lang="zh-CN" altLang="en-US" b="1" kern="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未极化</a:t>
            </a:r>
            <a:endParaRPr lang="en-US" altLang="zh-CN" b="1" kern="0" dirty="0">
              <a:solidFill>
                <a:prstClr val="black"/>
              </a:solidFill>
              <a:latin typeface="微软雅黑" panose="020B0503020204020204" pitchFamily="34" charset="-122"/>
              <a:ea typeface="微软雅黑" panose="020B0503020204020204" pitchFamily="34" charset="-122"/>
              <a:cs typeface="Calibri" panose="020F0502020204030204" pitchFamily="34" charset="0"/>
            </a:endParaRPr>
          </a:p>
          <a:p>
            <a:pPr algn="ctr">
              <a:defRPr/>
            </a:pPr>
            <a:r>
              <a:rPr lang="zh-CN" altLang="en-US" b="1" kern="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中子束</a:t>
            </a:r>
          </a:p>
        </p:txBody>
      </p:sp>
      <p:cxnSp>
        <p:nvCxnSpPr>
          <p:cNvPr id="45" name="直接箭头连接符 49">
            <a:extLst>
              <a:ext uri="{FF2B5EF4-FFF2-40B4-BE49-F238E27FC236}">
                <a16:creationId xmlns:a16="http://schemas.microsoft.com/office/drawing/2014/main" id="{2D489023-609A-499D-BBF6-392A1C685065}"/>
              </a:ext>
            </a:extLst>
          </p:cNvPr>
          <p:cNvCxnSpPr>
            <a:cxnSpLocks/>
          </p:cNvCxnSpPr>
          <p:nvPr/>
        </p:nvCxnSpPr>
        <p:spPr bwMode="auto">
          <a:xfrm rot="16200000">
            <a:off x="5853574" y="2520978"/>
            <a:ext cx="0" cy="522397"/>
          </a:xfrm>
          <a:prstGeom prst="straightConnector1">
            <a:avLst/>
          </a:prstGeom>
          <a:solidFill>
            <a:srgbClr val="FFFF00"/>
          </a:solidFill>
          <a:ln w="508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椭圆 50">
            <a:extLst>
              <a:ext uri="{FF2B5EF4-FFF2-40B4-BE49-F238E27FC236}">
                <a16:creationId xmlns:a16="http://schemas.microsoft.com/office/drawing/2014/main" id="{11E73877-B84D-4BC0-9BC8-70D09FAB60A7}"/>
              </a:ext>
            </a:extLst>
          </p:cNvPr>
          <p:cNvSpPr/>
          <p:nvPr/>
        </p:nvSpPr>
        <p:spPr bwMode="auto">
          <a:xfrm rot="16200000">
            <a:off x="5670220" y="2647605"/>
            <a:ext cx="248246" cy="253263"/>
          </a:xfrm>
          <a:prstGeom prst="ellipse">
            <a:avLst/>
          </a:prstGeom>
          <a:gradFill flip="none" rotWithShape="1">
            <a:gsLst>
              <a:gs pos="0">
                <a:srgbClr val="0000FF"/>
              </a:gs>
              <a:gs pos="100000">
                <a:sysClr val="window" lastClr="FFFFFF">
                  <a:lumMod val="50000"/>
                </a:sysClr>
              </a:gs>
              <a:gs pos="60200">
                <a:sysClr val="window" lastClr="FFFFFF">
                  <a:lumMod val="50000"/>
                </a:sysClr>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cxnSp>
        <p:nvCxnSpPr>
          <p:cNvPr id="47" name="直接箭头连接符 44">
            <a:extLst>
              <a:ext uri="{FF2B5EF4-FFF2-40B4-BE49-F238E27FC236}">
                <a16:creationId xmlns:a16="http://schemas.microsoft.com/office/drawing/2014/main" id="{011E7E54-EFFF-43C8-8D0E-34D63CBD16F0}"/>
              </a:ext>
            </a:extLst>
          </p:cNvPr>
          <p:cNvCxnSpPr>
            <a:cxnSpLocks/>
          </p:cNvCxnSpPr>
          <p:nvPr/>
        </p:nvCxnSpPr>
        <p:spPr bwMode="auto">
          <a:xfrm rot="16200000" flipV="1">
            <a:off x="6418304" y="2538031"/>
            <a:ext cx="0" cy="522397"/>
          </a:xfrm>
          <a:prstGeom prst="straightConnector1">
            <a:avLst/>
          </a:prstGeom>
          <a:solidFill>
            <a:srgbClr val="FFFF00"/>
          </a:solidFill>
          <a:ln w="508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椭圆 45">
            <a:extLst>
              <a:ext uri="{FF2B5EF4-FFF2-40B4-BE49-F238E27FC236}">
                <a16:creationId xmlns:a16="http://schemas.microsoft.com/office/drawing/2014/main" id="{BE9B7BA1-1BC5-4838-A91A-057866C13239}"/>
              </a:ext>
            </a:extLst>
          </p:cNvPr>
          <p:cNvSpPr/>
          <p:nvPr/>
        </p:nvSpPr>
        <p:spPr bwMode="auto">
          <a:xfrm rot="16200000">
            <a:off x="6354014" y="2671648"/>
            <a:ext cx="248246" cy="253263"/>
          </a:xfrm>
          <a:prstGeom prst="ellipse">
            <a:avLst/>
          </a:prstGeom>
          <a:gradFill flip="none" rotWithShape="1">
            <a:gsLst>
              <a:gs pos="0">
                <a:srgbClr val="0000FF"/>
              </a:gs>
              <a:gs pos="100000">
                <a:sysClr val="window" lastClr="FFFFFF">
                  <a:lumMod val="50000"/>
                </a:sysClr>
              </a:gs>
              <a:gs pos="60200">
                <a:sysClr val="window" lastClr="FFFFFF">
                  <a:lumMod val="50000"/>
                </a:sysClr>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cxnSp>
        <p:nvCxnSpPr>
          <p:cNvPr id="49" name="直接箭头连接符 49">
            <a:extLst>
              <a:ext uri="{FF2B5EF4-FFF2-40B4-BE49-F238E27FC236}">
                <a16:creationId xmlns:a16="http://schemas.microsoft.com/office/drawing/2014/main" id="{36B58C24-BF79-46E6-BBBC-4A14CCC281A2}"/>
              </a:ext>
            </a:extLst>
          </p:cNvPr>
          <p:cNvCxnSpPr>
            <a:cxnSpLocks/>
          </p:cNvCxnSpPr>
          <p:nvPr/>
        </p:nvCxnSpPr>
        <p:spPr bwMode="auto">
          <a:xfrm rot="16200000">
            <a:off x="6262909" y="2334461"/>
            <a:ext cx="0" cy="522397"/>
          </a:xfrm>
          <a:prstGeom prst="straightConnector1">
            <a:avLst/>
          </a:prstGeom>
          <a:solidFill>
            <a:srgbClr val="FFFF00"/>
          </a:solidFill>
          <a:ln w="508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椭圆 50">
            <a:extLst>
              <a:ext uri="{FF2B5EF4-FFF2-40B4-BE49-F238E27FC236}">
                <a16:creationId xmlns:a16="http://schemas.microsoft.com/office/drawing/2014/main" id="{81F4666F-9283-4A87-8151-9409AEAF1FFF}"/>
              </a:ext>
            </a:extLst>
          </p:cNvPr>
          <p:cNvSpPr/>
          <p:nvPr/>
        </p:nvSpPr>
        <p:spPr bwMode="auto">
          <a:xfrm rot="16200000">
            <a:off x="6079554" y="2461088"/>
            <a:ext cx="248246" cy="253263"/>
          </a:xfrm>
          <a:prstGeom prst="ellipse">
            <a:avLst/>
          </a:prstGeom>
          <a:gradFill flip="none" rotWithShape="1">
            <a:gsLst>
              <a:gs pos="0">
                <a:srgbClr val="0000FF"/>
              </a:gs>
              <a:gs pos="100000">
                <a:sysClr val="window" lastClr="FFFFFF">
                  <a:lumMod val="50000"/>
                </a:sysClr>
              </a:gs>
              <a:gs pos="60200">
                <a:sysClr val="window" lastClr="FFFFFF">
                  <a:lumMod val="50000"/>
                </a:sysClr>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cxnSp>
        <p:nvCxnSpPr>
          <p:cNvPr id="51" name="直接箭头连接符 49">
            <a:extLst>
              <a:ext uri="{FF2B5EF4-FFF2-40B4-BE49-F238E27FC236}">
                <a16:creationId xmlns:a16="http://schemas.microsoft.com/office/drawing/2014/main" id="{F532F8B0-46E8-412D-AF28-E722414E545C}"/>
              </a:ext>
            </a:extLst>
          </p:cNvPr>
          <p:cNvCxnSpPr>
            <a:cxnSpLocks/>
          </p:cNvCxnSpPr>
          <p:nvPr/>
        </p:nvCxnSpPr>
        <p:spPr bwMode="auto">
          <a:xfrm rot="16200000">
            <a:off x="6536675" y="2848461"/>
            <a:ext cx="0" cy="522397"/>
          </a:xfrm>
          <a:prstGeom prst="straightConnector1">
            <a:avLst/>
          </a:prstGeom>
          <a:solidFill>
            <a:srgbClr val="FFFF00"/>
          </a:solidFill>
          <a:ln w="508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椭圆 50">
            <a:extLst>
              <a:ext uri="{FF2B5EF4-FFF2-40B4-BE49-F238E27FC236}">
                <a16:creationId xmlns:a16="http://schemas.microsoft.com/office/drawing/2014/main" id="{747255AA-BBC9-487D-B729-48104B5D0063}"/>
              </a:ext>
            </a:extLst>
          </p:cNvPr>
          <p:cNvSpPr/>
          <p:nvPr/>
        </p:nvSpPr>
        <p:spPr bwMode="auto">
          <a:xfrm rot="16200000">
            <a:off x="6353320" y="2975088"/>
            <a:ext cx="248246" cy="253263"/>
          </a:xfrm>
          <a:prstGeom prst="ellipse">
            <a:avLst/>
          </a:prstGeom>
          <a:gradFill flip="none" rotWithShape="1">
            <a:gsLst>
              <a:gs pos="0">
                <a:srgbClr val="0000FF"/>
              </a:gs>
              <a:gs pos="100000">
                <a:sysClr val="window" lastClr="FFFFFF">
                  <a:lumMod val="50000"/>
                </a:sysClr>
              </a:gs>
              <a:gs pos="60200">
                <a:sysClr val="window" lastClr="FFFFFF">
                  <a:lumMod val="50000"/>
                </a:sysClr>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sp>
        <p:nvSpPr>
          <p:cNvPr id="53" name="椭圆 50">
            <a:extLst>
              <a:ext uri="{FF2B5EF4-FFF2-40B4-BE49-F238E27FC236}">
                <a16:creationId xmlns:a16="http://schemas.microsoft.com/office/drawing/2014/main" id="{5086E2AA-C05E-49C4-A424-260ED7437FB4}"/>
              </a:ext>
            </a:extLst>
          </p:cNvPr>
          <p:cNvSpPr/>
          <p:nvPr/>
        </p:nvSpPr>
        <p:spPr bwMode="auto">
          <a:xfrm rot="16200000">
            <a:off x="7049479" y="2222924"/>
            <a:ext cx="165498" cy="168843"/>
          </a:xfrm>
          <a:prstGeom prst="ellipse">
            <a:avLst/>
          </a:prstGeom>
          <a:gradFill flip="none" rotWithShape="1">
            <a:gsLst>
              <a:gs pos="0">
                <a:srgbClr val="70AD47">
                  <a:lumMod val="20000"/>
                  <a:lumOff val="80000"/>
                </a:srgbClr>
              </a:gs>
              <a:gs pos="100000">
                <a:srgbClr val="0070C0"/>
              </a:gs>
              <a:gs pos="60200">
                <a:srgbClr val="0070C0"/>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cxnSp>
        <p:nvCxnSpPr>
          <p:cNvPr id="54" name="直接箭头连接符 49">
            <a:extLst>
              <a:ext uri="{FF2B5EF4-FFF2-40B4-BE49-F238E27FC236}">
                <a16:creationId xmlns:a16="http://schemas.microsoft.com/office/drawing/2014/main" id="{A22F791C-A964-44BF-8F1B-55217623AF3A}"/>
              </a:ext>
            </a:extLst>
          </p:cNvPr>
          <p:cNvCxnSpPr>
            <a:cxnSpLocks/>
          </p:cNvCxnSpPr>
          <p:nvPr/>
        </p:nvCxnSpPr>
        <p:spPr bwMode="auto">
          <a:xfrm>
            <a:off x="7141476" y="2501859"/>
            <a:ext cx="434509" cy="3834"/>
          </a:xfrm>
          <a:prstGeom prst="straightConnector1">
            <a:avLst/>
          </a:prstGeom>
          <a:solidFill>
            <a:srgbClr val="FFFF00"/>
          </a:solidFill>
          <a:ln w="5080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椭圆 50">
            <a:extLst>
              <a:ext uri="{FF2B5EF4-FFF2-40B4-BE49-F238E27FC236}">
                <a16:creationId xmlns:a16="http://schemas.microsoft.com/office/drawing/2014/main" id="{F0D765D4-6BAE-4421-ADA8-E3EEF9544C5D}"/>
              </a:ext>
            </a:extLst>
          </p:cNvPr>
          <p:cNvSpPr/>
          <p:nvPr/>
        </p:nvSpPr>
        <p:spPr bwMode="auto">
          <a:xfrm rot="16200000">
            <a:off x="7252936" y="2421272"/>
            <a:ext cx="165498" cy="168843"/>
          </a:xfrm>
          <a:prstGeom prst="ellipse">
            <a:avLst/>
          </a:prstGeom>
          <a:gradFill flip="none" rotWithShape="1">
            <a:gsLst>
              <a:gs pos="0">
                <a:srgbClr val="70AD47">
                  <a:lumMod val="20000"/>
                  <a:lumOff val="80000"/>
                </a:srgbClr>
              </a:gs>
              <a:gs pos="100000">
                <a:srgbClr val="0070C0"/>
              </a:gs>
              <a:gs pos="60200">
                <a:srgbClr val="0070C0"/>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cxnSp>
        <p:nvCxnSpPr>
          <p:cNvPr id="56" name="直接箭头连接符 49">
            <a:extLst>
              <a:ext uri="{FF2B5EF4-FFF2-40B4-BE49-F238E27FC236}">
                <a16:creationId xmlns:a16="http://schemas.microsoft.com/office/drawing/2014/main" id="{158F495A-CA49-405D-A62E-70D80C01F26E}"/>
              </a:ext>
            </a:extLst>
          </p:cNvPr>
          <p:cNvCxnSpPr>
            <a:cxnSpLocks/>
          </p:cNvCxnSpPr>
          <p:nvPr/>
        </p:nvCxnSpPr>
        <p:spPr bwMode="auto">
          <a:xfrm>
            <a:off x="6948175" y="2690099"/>
            <a:ext cx="434509" cy="3834"/>
          </a:xfrm>
          <a:prstGeom prst="straightConnector1">
            <a:avLst/>
          </a:prstGeom>
          <a:solidFill>
            <a:srgbClr val="FFFF00"/>
          </a:solidFill>
          <a:ln w="5080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椭圆 50">
            <a:extLst>
              <a:ext uri="{FF2B5EF4-FFF2-40B4-BE49-F238E27FC236}">
                <a16:creationId xmlns:a16="http://schemas.microsoft.com/office/drawing/2014/main" id="{0AE8679C-39C5-46E3-B024-AE9EF5EDA1C6}"/>
              </a:ext>
            </a:extLst>
          </p:cNvPr>
          <p:cNvSpPr/>
          <p:nvPr/>
        </p:nvSpPr>
        <p:spPr bwMode="auto">
          <a:xfrm rot="16200000">
            <a:off x="7059635" y="2609511"/>
            <a:ext cx="165498" cy="168843"/>
          </a:xfrm>
          <a:prstGeom prst="ellipse">
            <a:avLst/>
          </a:prstGeom>
          <a:gradFill flip="none" rotWithShape="1">
            <a:gsLst>
              <a:gs pos="0">
                <a:srgbClr val="70AD47">
                  <a:lumMod val="20000"/>
                  <a:lumOff val="80000"/>
                </a:srgbClr>
              </a:gs>
              <a:gs pos="100000">
                <a:srgbClr val="0070C0"/>
              </a:gs>
              <a:gs pos="60200">
                <a:srgbClr val="0070C0"/>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cxnSp>
        <p:nvCxnSpPr>
          <p:cNvPr id="58" name="直接箭头连接符 49">
            <a:extLst>
              <a:ext uri="{FF2B5EF4-FFF2-40B4-BE49-F238E27FC236}">
                <a16:creationId xmlns:a16="http://schemas.microsoft.com/office/drawing/2014/main" id="{A048CE25-1EF7-42B8-B7CE-931B584BC3A3}"/>
              </a:ext>
            </a:extLst>
          </p:cNvPr>
          <p:cNvCxnSpPr>
            <a:cxnSpLocks/>
          </p:cNvCxnSpPr>
          <p:nvPr/>
        </p:nvCxnSpPr>
        <p:spPr bwMode="auto">
          <a:xfrm>
            <a:off x="7144266" y="2855343"/>
            <a:ext cx="434509" cy="3834"/>
          </a:xfrm>
          <a:prstGeom prst="straightConnector1">
            <a:avLst/>
          </a:prstGeom>
          <a:solidFill>
            <a:srgbClr val="FFFF00"/>
          </a:solidFill>
          <a:ln w="5080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椭圆 50">
            <a:extLst>
              <a:ext uri="{FF2B5EF4-FFF2-40B4-BE49-F238E27FC236}">
                <a16:creationId xmlns:a16="http://schemas.microsoft.com/office/drawing/2014/main" id="{B4F9ECCE-76EB-4065-9B41-9EBA164A4C1D}"/>
              </a:ext>
            </a:extLst>
          </p:cNvPr>
          <p:cNvSpPr/>
          <p:nvPr/>
        </p:nvSpPr>
        <p:spPr bwMode="auto">
          <a:xfrm rot="16200000">
            <a:off x="7255726" y="2774756"/>
            <a:ext cx="165498" cy="168843"/>
          </a:xfrm>
          <a:prstGeom prst="ellipse">
            <a:avLst/>
          </a:prstGeom>
          <a:gradFill flip="none" rotWithShape="1">
            <a:gsLst>
              <a:gs pos="0">
                <a:srgbClr val="70AD47">
                  <a:lumMod val="20000"/>
                  <a:lumOff val="80000"/>
                </a:srgbClr>
              </a:gs>
              <a:gs pos="100000">
                <a:srgbClr val="0070C0"/>
              </a:gs>
              <a:gs pos="60200">
                <a:srgbClr val="0070C0"/>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sp>
        <p:nvSpPr>
          <p:cNvPr id="60" name="Flowchart: Direct Access Storage 59">
            <a:extLst>
              <a:ext uri="{FF2B5EF4-FFF2-40B4-BE49-F238E27FC236}">
                <a16:creationId xmlns:a16="http://schemas.microsoft.com/office/drawing/2014/main" id="{84FDDA3E-8D58-4044-8557-6E2B96D89124}"/>
              </a:ext>
            </a:extLst>
          </p:cNvPr>
          <p:cNvSpPr/>
          <p:nvPr/>
        </p:nvSpPr>
        <p:spPr bwMode="auto">
          <a:xfrm>
            <a:off x="6737128" y="2054564"/>
            <a:ext cx="956059" cy="1792773"/>
          </a:xfrm>
          <a:prstGeom prst="flowChartMagneticDrum">
            <a:avLst/>
          </a:prstGeom>
          <a:solidFill>
            <a:srgbClr val="FFFF00">
              <a:alpha val="50000"/>
            </a:srgbClr>
          </a:solidFill>
          <a:ln w="952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cxnSp>
        <p:nvCxnSpPr>
          <p:cNvPr id="61" name="直接箭头连接符 49">
            <a:extLst>
              <a:ext uri="{FF2B5EF4-FFF2-40B4-BE49-F238E27FC236}">
                <a16:creationId xmlns:a16="http://schemas.microsoft.com/office/drawing/2014/main" id="{38D0B673-2161-40EA-B654-491669F150F3}"/>
              </a:ext>
            </a:extLst>
          </p:cNvPr>
          <p:cNvCxnSpPr>
            <a:cxnSpLocks/>
          </p:cNvCxnSpPr>
          <p:nvPr/>
        </p:nvCxnSpPr>
        <p:spPr bwMode="auto">
          <a:xfrm rot="16200000">
            <a:off x="8034197" y="2537299"/>
            <a:ext cx="0" cy="522397"/>
          </a:xfrm>
          <a:prstGeom prst="straightConnector1">
            <a:avLst/>
          </a:prstGeom>
          <a:solidFill>
            <a:srgbClr val="FFFF00"/>
          </a:solidFill>
          <a:ln w="508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椭圆 50">
            <a:extLst>
              <a:ext uri="{FF2B5EF4-FFF2-40B4-BE49-F238E27FC236}">
                <a16:creationId xmlns:a16="http://schemas.microsoft.com/office/drawing/2014/main" id="{925E4C61-A4FE-4142-B95E-BC636948AA54}"/>
              </a:ext>
            </a:extLst>
          </p:cNvPr>
          <p:cNvSpPr/>
          <p:nvPr/>
        </p:nvSpPr>
        <p:spPr bwMode="auto">
          <a:xfrm rot="16200000">
            <a:off x="7850843" y="2663926"/>
            <a:ext cx="248246" cy="253263"/>
          </a:xfrm>
          <a:prstGeom prst="ellipse">
            <a:avLst/>
          </a:prstGeom>
          <a:gradFill flip="none" rotWithShape="1">
            <a:gsLst>
              <a:gs pos="0">
                <a:srgbClr val="0000FF"/>
              </a:gs>
              <a:gs pos="100000">
                <a:sysClr val="window" lastClr="FFFFFF">
                  <a:lumMod val="50000"/>
                </a:sysClr>
              </a:gs>
              <a:gs pos="60200">
                <a:sysClr val="window" lastClr="FFFFFF">
                  <a:lumMod val="50000"/>
                </a:sysClr>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cxnSp>
        <p:nvCxnSpPr>
          <p:cNvPr id="63" name="直接箭头连接符 49">
            <a:extLst>
              <a:ext uri="{FF2B5EF4-FFF2-40B4-BE49-F238E27FC236}">
                <a16:creationId xmlns:a16="http://schemas.microsoft.com/office/drawing/2014/main" id="{378F08DE-87E3-45F4-9E81-FDE8307E95A7}"/>
              </a:ext>
            </a:extLst>
          </p:cNvPr>
          <p:cNvCxnSpPr>
            <a:cxnSpLocks/>
          </p:cNvCxnSpPr>
          <p:nvPr/>
        </p:nvCxnSpPr>
        <p:spPr bwMode="auto">
          <a:xfrm rot="16200000">
            <a:off x="8443531" y="2350782"/>
            <a:ext cx="0" cy="522397"/>
          </a:xfrm>
          <a:prstGeom prst="straightConnector1">
            <a:avLst/>
          </a:prstGeom>
          <a:solidFill>
            <a:srgbClr val="FFFF00"/>
          </a:solidFill>
          <a:ln w="508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椭圆 50">
            <a:extLst>
              <a:ext uri="{FF2B5EF4-FFF2-40B4-BE49-F238E27FC236}">
                <a16:creationId xmlns:a16="http://schemas.microsoft.com/office/drawing/2014/main" id="{716DB1AA-2D62-4AC0-A787-AD78A9D50C96}"/>
              </a:ext>
            </a:extLst>
          </p:cNvPr>
          <p:cNvSpPr/>
          <p:nvPr/>
        </p:nvSpPr>
        <p:spPr bwMode="auto">
          <a:xfrm rot="16200000">
            <a:off x="8260177" y="2477409"/>
            <a:ext cx="248246" cy="253263"/>
          </a:xfrm>
          <a:prstGeom prst="ellipse">
            <a:avLst/>
          </a:prstGeom>
          <a:gradFill flip="none" rotWithShape="1">
            <a:gsLst>
              <a:gs pos="0">
                <a:srgbClr val="0000FF"/>
              </a:gs>
              <a:gs pos="100000">
                <a:sysClr val="window" lastClr="FFFFFF">
                  <a:lumMod val="50000"/>
                </a:sysClr>
              </a:gs>
              <a:gs pos="60200">
                <a:sysClr val="window" lastClr="FFFFFF">
                  <a:lumMod val="50000"/>
                </a:sysClr>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cxnSp>
        <p:nvCxnSpPr>
          <p:cNvPr id="65" name="直接箭头连接符 49">
            <a:extLst>
              <a:ext uri="{FF2B5EF4-FFF2-40B4-BE49-F238E27FC236}">
                <a16:creationId xmlns:a16="http://schemas.microsoft.com/office/drawing/2014/main" id="{A91BCD61-32F3-4142-A129-D3493C4C3BA7}"/>
              </a:ext>
            </a:extLst>
          </p:cNvPr>
          <p:cNvCxnSpPr>
            <a:cxnSpLocks/>
          </p:cNvCxnSpPr>
          <p:nvPr/>
        </p:nvCxnSpPr>
        <p:spPr bwMode="auto">
          <a:xfrm rot="16200000">
            <a:off x="8717298" y="2864782"/>
            <a:ext cx="0" cy="522397"/>
          </a:xfrm>
          <a:prstGeom prst="straightConnector1">
            <a:avLst/>
          </a:prstGeom>
          <a:solidFill>
            <a:srgbClr val="FFFF00"/>
          </a:solidFill>
          <a:ln w="508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椭圆 50">
            <a:extLst>
              <a:ext uri="{FF2B5EF4-FFF2-40B4-BE49-F238E27FC236}">
                <a16:creationId xmlns:a16="http://schemas.microsoft.com/office/drawing/2014/main" id="{3FF0D151-A1D5-4BD2-9F1C-BF97C851BBDA}"/>
              </a:ext>
            </a:extLst>
          </p:cNvPr>
          <p:cNvSpPr/>
          <p:nvPr/>
        </p:nvSpPr>
        <p:spPr bwMode="auto">
          <a:xfrm rot="16200000">
            <a:off x="8533943" y="2991409"/>
            <a:ext cx="248246" cy="253263"/>
          </a:xfrm>
          <a:prstGeom prst="ellipse">
            <a:avLst/>
          </a:prstGeom>
          <a:gradFill flip="none" rotWithShape="1">
            <a:gsLst>
              <a:gs pos="0">
                <a:srgbClr val="0000FF"/>
              </a:gs>
              <a:gs pos="100000">
                <a:sysClr val="window" lastClr="FFFFFF">
                  <a:lumMod val="50000"/>
                </a:sysClr>
              </a:gs>
              <a:gs pos="60200">
                <a:sysClr val="window" lastClr="FFFFFF">
                  <a:lumMod val="50000"/>
                </a:sysClr>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sp>
        <p:nvSpPr>
          <p:cNvPr id="67" name="文本框 33">
            <a:extLst>
              <a:ext uri="{FF2B5EF4-FFF2-40B4-BE49-F238E27FC236}">
                <a16:creationId xmlns:a16="http://schemas.microsoft.com/office/drawing/2014/main" id="{09167F85-E3BE-4F33-A8F0-42708A4635C1}"/>
              </a:ext>
            </a:extLst>
          </p:cNvPr>
          <p:cNvSpPr txBox="1"/>
          <p:nvPr/>
        </p:nvSpPr>
        <p:spPr>
          <a:xfrm>
            <a:off x="6709839" y="4037321"/>
            <a:ext cx="1117943" cy="369332"/>
          </a:xfrm>
          <a:prstGeom prst="rect">
            <a:avLst/>
          </a:prstGeom>
          <a:noFill/>
        </p:spPr>
        <p:txBody>
          <a:bodyPr wrap="square" rtlCol="0">
            <a:spAutoFit/>
          </a:bodyPr>
          <a:lstStyle/>
          <a:p>
            <a:pPr algn="ctr">
              <a:spcAft>
                <a:spcPts val="800"/>
              </a:spcAft>
              <a:defRPr/>
            </a:pPr>
            <a:r>
              <a:rPr lang="zh-CN" altLang="en-US" b="1" kern="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过滤</a:t>
            </a:r>
          </a:p>
        </p:txBody>
      </p:sp>
      <p:cxnSp>
        <p:nvCxnSpPr>
          <p:cNvPr id="68" name="直接箭头连接符 44">
            <a:extLst>
              <a:ext uri="{FF2B5EF4-FFF2-40B4-BE49-F238E27FC236}">
                <a16:creationId xmlns:a16="http://schemas.microsoft.com/office/drawing/2014/main" id="{708356EF-6D49-44AA-986B-2F3785EC0E8E}"/>
              </a:ext>
            </a:extLst>
          </p:cNvPr>
          <p:cNvCxnSpPr>
            <a:cxnSpLocks/>
          </p:cNvCxnSpPr>
          <p:nvPr/>
        </p:nvCxnSpPr>
        <p:spPr bwMode="auto">
          <a:xfrm rot="16200000" flipV="1">
            <a:off x="5971450" y="2763182"/>
            <a:ext cx="0" cy="522397"/>
          </a:xfrm>
          <a:prstGeom prst="straightConnector1">
            <a:avLst/>
          </a:prstGeom>
          <a:solidFill>
            <a:srgbClr val="FFFF00"/>
          </a:solidFill>
          <a:ln w="508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椭圆 45">
            <a:extLst>
              <a:ext uri="{FF2B5EF4-FFF2-40B4-BE49-F238E27FC236}">
                <a16:creationId xmlns:a16="http://schemas.microsoft.com/office/drawing/2014/main" id="{11801A27-8B7A-4F21-B8B1-05437A61B39C}"/>
              </a:ext>
            </a:extLst>
          </p:cNvPr>
          <p:cNvSpPr/>
          <p:nvPr/>
        </p:nvSpPr>
        <p:spPr bwMode="auto">
          <a:xfrm rot="16200000">
            <a:off x="5907161" y="2896800"/>
            <a:ext cx="248246" cy="253263"/>
          </a:xfrm>
          <a:prstGeom prst="ellipse">
            <a:avLst/>
          </a:prstGeom>
          <a:gradFill flip="none" rotWithShape="1">
            <a:gsLst>
              <a:gs pos="0">
                <a:srgbClr val="0000FF"/>
              </a:gs>
              <a:gs pos="100000">
                <a:sysClr val="window" lastClr="FFFFFF">
                  <a:lumMod val="50000"/>
                </a:sysClr>
              </a:gs>
              <a:gs pos="60200">
                <a:sysClr val="window" lastClr="FFFFFF">
                  <a:lumMod val="50000"/>
                </a:sysClr>
              </a:gs>
              <a:gs pos="0">
                <a:srgbClr val="70AD47">
                  <a:lumMod val="20000"/>
                  <a:lumOff val="80000"/>
                </a:srgbClr>
              </a:gs>
            </a:gsLst>
            <a:path path="circle">
              <a:fillToRect l="50000" t="50000" r="50000" b="50000"/>
            </a:path>
            <a:tileRect/>
          </a:gradFill>
          <a:ln w="1905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defRPr/>
            </a:pPr>
            <a:endParaRPr lang="en-US" sz="1400" kern="0">
              <a:solidFill>
                <a:prstClr val="black"/>
              </a:solidFill>
              <a:latin typeface="微软雅黑" panose="020B0503020204020204" pitchFamily="34" charset="-122"/>
              <a:ea typeface="微软雅黑" panose="020B0503020204020204" pitchFamily="34" charset="-122"/>
            </a:endParaRPr>
          </a:p>
        </p:txBody>
      </p:sp>
      <p:pic>
        <p:nvPicPr>
          <p:cNvPr id="70" name="图片 18" descr="图片包含 室内, 橱柜, 厨房, 锅&#10;&#10;已生成极高可信度的说明">
            <a:extLst>
              <a:ext uri="{FF2B5EF4-FFF2-40B4-BE49-F238E27FC236}">
                <a16:creationId xmlns:a16="http://schemas.microsoft.com/office/drawing/2014/main" id="{11A81169-DB03-4307-A20F-FD65754015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37"/>
          <a:stretch/>
        </p:blipFill>
        <p:spPr>
          <a:xfrm>
            <a:off x="9192065" y="2054056"/>
            <a:ext cx="2711449" cy="2275651"/>
          </a:xfrm>
          <a:prstGeom prst="rect">
            <a:avLst/>
          </a:prstGeom>
          <a:effectLst>
            <a:outerShdw blurRad="50800" dist="38100" dir="2700000" algn="tl" rotWithShape="0">
              <a:prstClr val="black">
                <a:alpha val="40000"/>
              </a:prstClr>
            </a:outerShdw>
          </a:effectLst>
        </p:spPr>
      </p:pic>
      <p:sp>
        <p:nvSpPr>
          <p:cNvPr id="71" name="灯片编号占位符 5">
            <a:extLst>
              <a:ext uri="{FF2B5EF4-FFF2-40B4-BE49-F238E27FC236}">
                <a16:creationId xmlns:a16="http://schemas.microsoft.com/office/drawing/2014/main" id="{CC6A5DB4-309A-4957-8A4B-6F32FB31EA57}"/>
              </a:ext>
            </a:extLst>
          </p:cNvPr>
          <p:cNvSpPr txBox="1">
            <a:spLocks/>
          </p:cNvSpPr>
          <p:nvPr/>
        </p:nvSpPr>
        <p:spPr bwMode="auto">
          <a:xfrm>
            <a:off x="9281630" y="6512706"/>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algn="r" rtl="0" eaLnBrk="1" fontAlgn="base" hangingPunct="1">
              <a:spcBef>
                <a:spcPct val="20000"/>
              </a:spcBef>
              <a:spcAft>
                <a:spcPct val="0"/>
              </a:spcAft>
              <a:buFont typeface="Arial" panose="020B0604020202020204" pitchFamily="34" charset="0"/>
              <a:buChar char="•"/>
              <a:defRPr kumimoji="1" sz="3200" kern="1200">
                <a:solidFill>
                  <a:schemeClr val="tx1"/>
                </a:solidFill>
                <a:latin typeface="Calibri" panose="020F0502020204030204" pitchFamily="34" charset="0"/>
                <a:ea typeface="宋体"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Calibri" panose="020F0502020204030204" pitchFamily="34" charset="0"/>
                <a:ea typeface="宋体"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Calibri" panose="020F0502020204030204" pitchFamily="34" charset="0"/>
                <a:ea typeface="宋体"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宋体"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宋体" panose="02010600030101010101" pitchFamily="2" charset="-122"/>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宋体" panose="02010600030101010101" pitchFamily="2" charset="-122"/>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宋体" panose="02010600030101010101" pitchFamily="2" charset="-122"/>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宋体" panose="02010600030101010101" pitchFamily="2" charset="-122"/>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宋体" panose="02010600030101010101" pitchFamily="2" charset="-122"/>
                <a:cs typeface="+mn-cs"/>
              </a:defRPr>
            </a:lvl9pPr>
          </a:lstStyle>
          <a:p>
            <a:pPr>
              <a:spcBef>
                <a:spcPct val="0"/>
              </a:spcBef>
              <a:buFontTx/>
              <a:buNone/>
            </a:pPr>
            <a:fld id="{A2CAE04F-E95D-4F68-B3D7-AA34ECC9E2F4}" type="slidenum">
              <a:rPr kumimoji="0" lang="en-US" altLang="zh-CN" sz="1000" smtClean="0">
                <a:solidFill>
                  <a:srgbClr val="4D5E68"/>
                </a:solidFill>
                <a:latin typeface="Impact" panose="020B0806030902050204" pitchFamily="34" charset="0"/>
              </a:rPr>
              <a:pPr>
                <a:spcBef>
                  <a:spcPct val="0"/>
                </a:spcBef>
                <a:buFontTx/>
                <a:buNone/>
              </a:pPr>
              <a:t>9</a:t>
            </a:fld>
            <a:endParaRPr kumimoji="0" lang="en-US" altLang="zh-CN" sz="1000">
              <a:solidFill>
                <a:srgbClr val="4D5E68"/>
              </a:solidFill>
              <a:latin typeface="Impact" panose="020B080603090205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1487</TotalTime>
  <Words>7517</Words>
  <Application>Microsoft Office PowerPoint</Application>
  <PresentationFormat>Widescreen</PresentationFormat>
  <Paragraphs>641</Paragraphs>
  <Slides>37</Slides>
  <Notes>34</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55" baseType="lpstr">
      <vt:lpstr>宋体</vt:lpstr>
      <vt:lpstr>微软雅黑</vt:lpstr>
      <vt:lpstr>思源黑体 CN Light</vt:lpstr>
      <vt:lpstr>等线</vt:lpstr>
      <vt:lpstr>等线 Light</vt:lpstr>
      <vt:lpstr>黑体</vt:lpstr>
      <vt:lpstr>Arial</vt:lpstr>
      <vt:lpstr>Arial Black</vt:lpstr>
      <vt:lpstr>Calibri</vt:lpstr>
      <vt:lpstr>Cambria Math</vt:lpstr>
      <vt:lpstr>Impact</vt:lpstr>
      <vt:lpstr>Symbol</vt:lpstr>
      <vt:lpstr>Times</vt:lpstr>
      <vt:lpstr>Times New Roman</vt:lpstr>
      <vt:lpstr>Wingdings</vt:lpstr>
      <vt:lpstr>1_Office 主题​​</vt:lpstr>
      <vt:lpstr>2_Office 主题​​</vt:lpstr>
      <vt:lpstr>Visio.Drawing.15</vt:lpstr>
      <vt:lpstr>PowerPoint Presentation</vt:lpstr>
      <vt:lpstr>中国散裂中子源</vt:lpstr>
      <vt:lpstr>散裂中子源产：自由中子产生过程</vt:lpstr>
      <vt:lpstr>自由中子的性质</vt:lpstr>
      <vt:lpstr>中子、X-ray、电子和物质的相互作用</vt:lpstr>
      <vt:lpstr>中子散射，1994年物理系诺贝尔奖</vt:lpstr>
      <vt:lpstr>中子技术和极化中子技术</vt:lpstr>
      <vt:lpstr>极化氦三与极化中子</vt:lpstr>
      <vt:lpstr>极化中子产生的关键技术：极化氦三气体</vt:lpstr>
      <vt:lpstr>极化氦三自旋交换光泵技术（SEOP）</vt:lpstr>
      <vt:lpstr>极化中子产生的关键技术：自旋交换光泵</vt:lpstr>
      <vt:lpstr>极化中极化氦三气体关键工艺：玻璃容器制作</vt:lpstr>
      <vt:lpstr>极化中极化氦三气体关键工艺：极化泵浦</vt:lpstr>
      <vt:lpstr>极化中极化氦三气体关键工艺：在线极化</vt:lpstr>
      <vt:lpstr>极化氦三设备的技术迭代</vt:lpstr>
      <vt:lpstr>散裂中子源的自选交换光泵（SEOP）</vt:lpstr>
      <vt:lpstr>自选交换光泵极化氦三技术项目</vt:lpstr>
      <vt:lpstr>亚稳态交换光泵（MEOP）</vt:lpstr>
      <vt:lpstr>亚稳态交换光泵（MEOP）</vt:lpstr>
      <vt:lpstr>极化氦三与极化中子</vt:lpstr>
      <vt:lpstr>中国散裂中子源当前的极化中子应用</vt:lpstr>
      <vt:lpstr>极化中子实验</vt:lpstr>
      <vt:lpstr>国内中子源极化中子技术整合（2020重点研发计划）</vt:lpstr>
      <vt:lpstr>极化中子实验的主要技术设备</vt:lpstr>
      <vt:lpstr>极化中子散射应用：极化中子反射</vt:lpstr>
      <vt:lpstr>极化中子散射应用：极化小角中子散射</vt:lpstr>
      <vt:lpstr>极化中子散射应用：极化小角中子散射</vt:lpstr>
      <vt:lpstr>极化中子散射应用：极化中子成像</vt:lpstr>
      <vt:lpstr>极化中子散射应用：极化中子成像</vt:lpstr>
      <vt:lpstr>极化中子散射应用：极化中子成像</vt:lpstr>
      <vt:lpstr>极化中子散射应用：极化中子成像</vt:lpstr>
      <vt:lpstr>极化中子在高能物理中的应用</vt:lpstr>
      <vt:lpstr>极化中子在高能物理中的应用</vt:lpstr>
      <vt:lpstr>极化中子技术现状及应用总结</vt:lpstr>
      <vt:lpstr>总结与展望</vt:lpstr>
      <vt:lpstr>总结与展望</vt:lpstr>
      <vt:lpstr>极化中子散射应用：极化中子非弹性散射</vt:lpstr>
    </vt:vector>
  </TitlesOfParts>
  <Company>CSNS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Zhang Jupiter</dc:creator>
  <cp:lastModifiedBy>Tianhao Wang</cp:lastModifiedBy>
  <cp:revision>149</cp:revision>
  <dcterms:created xsi:type="dcterms:W3CDTF">2024-02-26T04:51:00Z</dcterms:created>
  <dcterms:modified xsi:type="dcterms:W3CDTF">2026-04-19T12:18:23Z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89C383ECFE4149A29CF56FA5C1D9179F_12</vt:lpwstr>
  </property>
  <property fmtid="{D5CDD505-2E9C-101B-9397-08002B2CF9AE}" pid="3" name="KSOProductBuildVer">
    <vt:lpwstr>2052-12.1.0.21915</vt:lpwstr>
  </property>
</Properties>
</file>