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0374" r:id="rId3"/>
    <p:sldId id="10373" r:id="rId5"/>
    <p:sldId id="10522" r:id="rId6"/>
    <p:sldId id="10533" r:id="rId7"/>
    <p:sldId id="10448" r:id="rId8"/>
    <p:sldId id="10534" r:id="rId9"/>
    <p:sldId id="10524" r:id="rId10"/>
    <p:sldId id="10527" r:id="rId11"/>
    <p:sldId id="10379" r:id="rId12"/>
    <p:sldId id="10482" r:id="rId13"/>
    <p:sldId id="10403" r:id="rId14"/>
    <p:sldId id="10540" r:id="rId15"/>
    <p:sldId id="10526" r:id="rId16"/>
    <p:sldId id="10513" r:id="rId17"/>
    <p:sldId id="10521" r:id="rId18"/>
    <p:sldId id="10411" r:id="rId19"/>
    <p:sldId id="10536" r:id="rId20"/>
    <p:sldId id="10530" r:id="rId21"/>
    <p:sldId id="10507" r:id="rId22"/>
    <p:sldId id="10487" r:id="rId23"/>
    <p:sldId id="10490" r:id="rId24"/>
    <p:sldId id="10491" r:id="rId25"/>
    <p:sldId id="10485" r:id="rId26"/>
    <p:sldId id="10538" r:id="rId27"/>
    <p:sldId id="367" r:id="rId28"/>
    <p:sldId id="10508" r:id="rId29"/>
    <p:sldId id="10493" r:id="rId30"/>
    <p:sldId id="10541" r:id="rId31"/>
    <p:sldId id="10539" r:id="rId32"/>
    <p:sldId id="10528" r:id="rId33"/>
    <p:sldId id="10523" r:id="rId34"/>
    <p:sldId id="10518" r:id="rId35"/>
    <p:sldId id="10519" r:id="rId36"/>
    <p:sldId id="10515" r:id="rId37"/>
    <p:sldId id="10512" r:id="rId38"/>
    <p:sldId id="10511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8" autoAdjust="0"/>
    <p:restoredTop sz="91068" autoAdjust="0"/>
  </p:normalViewPr>
  <p:slideViewPr>
    <p:cSldViewPr snapToGrid="0">
      <p:cViewPr varScale="1">
        <p:scale>
          <a:sx n="150" d="100"/>
          <a:sy n="150" d="100"/>
        </p:scale>
        <p:origin x="7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6901C-720B-49CB-AFFA-D69B74EBDA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48193-C37C-43FF-9C60-8223007FD2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48193-C37C-43FF-9C60-8223007FD2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2C312-1317-4398-9C1E-DE43C9983B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48193-C37C-43FF-9C60-8223007FD2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48193-C37C-43FF-9C60-8223007FD2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48193-C37C-43FF-9C60-8223007FD2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48193-C37C-43FF-9C60-8223007FD2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7206C-5921-450A-BD79-4B739CA5DF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48193-C37C-43FF-9C60-8223007FD2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48193-C37C-43FF-9C60-8223007FD2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4A46C-06D0-46A7-BD78-C306CC6D92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48193-C37C-43FF-9C60-8223007FD2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48193-C37C-43FF-9C60-8223007FD2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i="0" dirty="0">
              <a:solidFill>
                <a:srgbClr val="202122"/>
              </a:solidFill>
              <a:effectLst/>
              <a:latin typeface="Arial" panose="0208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C504C-F242-4518-BD75-4B50E6CE70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None/>
            </a:pPr>
            <a:endParaRPr lang="zh-CN" alt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759EC-AC5A-4D00-BC8D-C70B196CB7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heavy ion collision offers an ideal environment for generating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hypernuclei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, because these massive heavy-ion reactions provide an abundant supply of strangeness. One effective way to explore the YN interactions is to study how the hyper nuclei are formed in the dense nuclear medium.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left-hand figure illustrates theoretical calculations for different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hypernuclei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yield as a function of collision energy. The yield of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hypernuclei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reaches its maximum around several GeV, due to the interplay of baryon density and hyperon production rate. This energy range corresponds to the high baryon density regime. 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For instance, the STAR experiment achieves precise measurements of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hypernuclei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lifetime at 3 GeV, thanks to its high yield(right figure).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U+U collisions in the future HIAF covers an energy range of 2.2-4.5 GeV, making it an optimal range for the production of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hypernuclei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4A46C-06D0-46A7-BD78-C306CC6D92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48193-C37C-43FF-9C60-8223007FD2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4A46C-06D0-46A7-BD78-C306CC6D92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48193-C37C-43FF-9C60-8223007FD2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48193-C37C-43FF-9C60-8223007FD2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48193-C37C-43FF-9C60-8223007FD2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defRPr>
            </a:lvl1pPr>
          </a:lstStyle>
          <a:p>
            <a:r>
              <a:rPr lang="en-US" altLang="zh-CN"/>
              <a:t>11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defRPr>
            </a:lvl1pPr>
          </a:lstStyle>
          <a:p>
            <a:r>
              <a:rPr lang="en-US" altLang="zh-CN"/>
              <a:t>3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C10A5-31A5-4668-8A10-589B615CEC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A24D0-7E96-4181-8296-A2B513A76AB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3.jpeg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54.png"/><Relationship Id="rId1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1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93983" y="2574974"/>
            <a:ext cx="791137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" panose="02080604020202020204" pitchFamily="34" charset="0"/>
                <a:cs typeface="Arial" panose="02080604020202020204" pitchFamily="34" charset="0"/>
              </a:rPr>
              <a:t>Hyperon-Nucleon Spectrometer at HIAF</a:t>
            </a:r>
            <a:endParaRPr lang="en-US" altLang="zh-CN" sz="32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29760" y="4343686"/>
            <a:ext cx="333248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Yutie Liang</a:t>
            </a:r>
            <a:endParaRPr lang="en-US" altLang="zh-CN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algn="ctr"/>
            <a:r>
              <a:rPr lang="en-US" dirty="0">
                <a:latin typeface="Arial" panose="02080604020202020204" pitchFamily="34" charset="0"/>
                <a:cs typeface="Arial" panose="02080604020202020204" pitchFamily="34" charset="0"/>
              </a:rPr>
              <a:t>Institute of Modern Physics,  CAS</a:t>
            </a:r>
            <a:endParaRPr lang="en-US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algn="ctr"/>
            <a:endParaRPr lang="en-US" altLang="zh-CN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algn="ctr"/>
            <a:r>
              <a:rPr lang="zh-CN" dirty="0">
                <a:latin typeface="Arial" panose="02080604020202020204" pitchFamily="34" charset="0"/>
                <a:cs typeface="Arial" panose="02080604020202020204" pitchFamily="34" charset="0"/>
              </a:rPr>
              <a:t>第一届中国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EIC</a:t>
            </a:r>
            <a:r>
              <a:rPr lang="zh-CN" altLang="en-US" dirty="0">
                <a:latin typeface="Arial" panose="02080604020202020204" pitchFamily="34" charset="0"/>
                <a:cs typeface="Arial" panose="02080604020202020204" pitchFamily="34" charset="0"/>
              </a:rPr>
              <a:t>相关物理年会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algn="ctr"/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2026.04.20  </a:t>
            </a:r>
            <a:r>
              <a:rPr lang="zh-CN" altLang="en-US" dirty="0">
                <a:latin typeface="Arial" panose="02080604020202020204" pitchFamily="34" charset="0"/>
                <a:cs typeface="Arial" panose="02080604020202020204" pitchFamily="34" charset="0"/>
              </a:rPr>
              <a:t>青岛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80395" y="50939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72789" y="245745"/>
            <a:ext cx="7543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Hyperon-Nucleon Spectrometer (H-NS)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313056" y="4125828"/>
            <a:ext cx="3042453" cy="2245334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2042760" y="4165645"/>
            <a:ext cx="471341" cy="30611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757170" y="3401695"/>
            <a:ext cx="1593215" cy="763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High Energy Nuclear Physics Terminal</a:t>
            </a:r>
            <a:endParaRPr lang="en-US" altLang="zh-CN" sz="1400" b="1" dirty="0">
              <a:solidFill>
                <a:srgbClr val="C0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749746" y="5935742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747538" y="5937954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3745333" y="593575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3749749" y="5935747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爆炸形: 8 pt  26"/>
          <p:cNvSpPr/>
          <p:nvPr/>
        </p:nvSpPr>
        <p:spPr>
          <a:xfrm>
            <a:off x="2160594" y="4228802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爆炸形: 8 pt  27"/>
          <p:cNvSpPr/>
          <p:nvPr/>
        </p:nvSpPr>
        <p:spPr>
          <a:xfrm>
            <a:off x="2160593" y="4220720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爆炸形: 8 pt  28"/>
          <p:cNvSpPr/>
          <p:nvPr/>
        </p:nvSpPr>
        <p:spPr>
          <a:xfrm>
            <a:off x="2160592" y="4220720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爆炸形: 8 pt  29"/>
          <p:cNvSpPr/>
          <p:nvPr/>
        </p:nvSpPr>
        <p:spPr>
          <a:xfrm>
            <a:off x="2160592" y="4228802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爆炸形: 8 pt  30"/>
          <p:cNvSpPr/>
          <p:nvPr/>
        </p:nvSpPr>
        <p:spPr>
          <a:xfrm>
            <a:off x="2160592" y="4228802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爆炸形: 8 pt  31"/>
          <p:cNvSpPr/>
          <p:nvPr/>
        </p:nvSpPr>
        <p:spPr>
          <a:xfrm>
            <a:off x="2160590" y="4230966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爆炸形: 8 pt  33"/>
          <p:cNvSpPr/>
          <p:nvPr/>
        </p:nvSpPr>
        <p:spPr>
          <a:xfrm>
            <a:off x="2160586" y="4226638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爆炸形: 8 pt  34"/>
          <p:cNvSpPr/>
          <p:nvPr/>
        </p:nvSpPr>
        <p:spPr>
          <a:xfrm>
            <a:off x="2152248" y="4226638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600" y="1104900"/>
            <a:ext cx="6041390" cy="4756785"/>
          </a:xfrm>
          <a:prstGeom prst="rect">
            <a:avLst/>
          </a:prstGeom>
        </p:spPr>
      </p:pic>
      <p:sp>
        <p:nvSpPr>
          <p:cNvPr id="9" name="爆炸形: 8 pt  37"/>
          <p:cNvSpPr/>
          <p:nvPr/>
        </p:nvSpPr>
        <p:spPr>
          <a:xfrm>
            <a:off x="7157845" y="3740150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爆炸形: 8 pt  38"/>
          <p:cNvSpPr/>
          <p:nvPr/>
        </p:nvSpPr>
        <p:spPr>
          <a:xfrm>
            <a:off x="7157845" y="3732530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爆炸形: 8 pt  39"/>
          <p:cNvSpPr/>
          <p:nvPr/>
        </p:nvSpPr>
        <p:spPr>
          <a:xfrm>
            <a:off x="7157845" y="3732530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爆炸形: 8 pt  40"/>
          <p:cNvSpPr/>
          <p:nvPr/>
        </p:nvSpPr>
        <p:spPr>
          <a:xfrm>
            <a:off x="7157845" y="3740150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爆炸形: 8 pt  41"/>
          <p:cNvSpPr/>
          <p:nvPr/>
        </p:nvSpPr>
        <p:spPr>
          <a:xfrm>
            <a:off x="7157845" y="3740150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爆炸形: 8 pt  42"/>
          <p:cNvSpPr/>
          <p:nvPr/>
        </p:nvSpPr>
        <p:spPr>
          <a:xfrm>
            <a:off x="7157845" y="3742690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爆炸形: 8 pt  43"/>
          <p:cNvSpPr/>
          <p:nvPr/>
        </p:nvSpPr>
        <p:spPr>
          <a:xfrm>
            <a:off x="7157845" y="3738245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爆炸形: 8 pt  44"/>
          <p:cNvSpPr/>
          <p:nvPr/>
        </p:nvSpPr>
        <p:spPr>
          <a:xfrm>
            <a:off x="7149590" y="3738245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3350585" y="2421679"/>
            <a:ext cx="3110230" cy="98996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3344870" y="4159674"/>
            <a:ext cx="3054985" cy="113665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5811089" y="4360797"/>
            <a:ext cx="1180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MIC6 MAPS</a:t>
            </a:r>
            <a:endParaRPr lang="en-US" altLang="zh-CN" sz="14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740039" y="866726"/>
            <a:ext cx="4452026" cy="18933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Mag. Field: 1.5 Tesla</a:t>
            </a:r>
            <a:endParaRPr lang="en-US" altLang="zh-CN" sz="1600" b="1" dirty="0">
              <a:solidFill>
                <a:srgbClr val="0070C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Arial" panose="02080604020202020204" pitchFamily="34" charset="0"/>
                <a:cs typeface="Arial" panose="02080604020202020204" pitchFamily="34" charset="0"/>
              </a:rPr>
              <a:t>Tracker: </a:t>
            </a: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MIC6, 30X30 </a:t>
            </a:r>
            <a:r>
              <a:rPr lang="el-GR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μ</a:t>
            </a: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m</a:t>
            </a:r>
            <a:r>
              <a:rPr lang="en-US" altLang="zh-CN" sz="1600" baseline="30000" dirty="0">
                <a:latin typeface="Arial" panose="02080604020202020204" pitchFamily="34" charset="0"/>
                <a:cs typeface="Arial" panose="02080604020202020204" pitchFamily="34" charset="0"/>
              </a:rPr>
              <a:t>2</a:t>
            </a: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, 0.35%X/X</a:t>
            </a:r>
            <a:r>
              <a:rPr lang="en-US" altLang="zh-CN" sz="1600" baseline="-25000" dirty="0">
                <a:latin typeface="Arial" panose="02080604020202020204" pitchFamily="34" charset="0"/>
                <a:cs typeface="Arial" panose="02080604020202020204" pitchFamily="34" charset="0"/>
              </a:rPr>
              <a:t>0</a:t>
            </a: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en-US" altLang="zh-CN" sz="1600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Arial" panose="02080604020202020204" pitchFamily="34" charset="0"/>
                <a:cs typeface="Arial" panose="02080604020202020204" pitchFamily="34" charset="0"/>
              </a:rPr>
              <a:t>LGAD: </a:t>
            </a:r>
            <a:r>
              <a:rPr lang="el-GR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sz="1600" baseline="-25000" dirty="0">
                <a:latin typeface="Arial" panose="02080604020202020204" pitchFamily="34" charset="0"/>
                <a:cs typeface="Arial" panose="02080604020202020204" pitchFamily="34" charset="0"/>
              </a:rPr>
              <a:t>t</a:t>
            </a: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 ~ 30 </a:t>
            </a:r>
            <a:r>
              <a:rPr lang="en-US" altLang="zh-CN" sz="1600" dirty="0" err="1">
                <a:latin typeface="Arial" panose="02080604020202020204" pitchFamily="34" charset="0"/>
                <a:cs typeface="Arial" panose="02080604020202020204" pitchFamily="34" charset="0"/>
              </a:rPr>
              <a:t>ps</a:t>
            </a: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 , 300X300 </a:t>
            </a:r>
            <a:r>
              <a:rPr lang="el-GR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μ</a:t>
            </a: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m</a:t>
            </a:r>
            <a:r>
              <a:rPr lang="en-US" altLang="zh-CN" sz="1600" baseline="30000" dirty="0">
                <a:latin typeface="Arial" panose="02080604020202020204" pitchFamily="34" charset="0"/>
                <a:cs typeface="Arial" panose="02080604020202020204" pitchFamily="34" charset="0"/>
              </a:rPr>
              <a:t>2</a:t>
            </a:r>
            <a:endParaRPr lang="en-US" altLang="zh-CN" sz="1600" baseline="30000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Arial" panose="02080604020202020204" pitchFamily="34" charset="0"/>
                <a:cs typeface="Arial" panose="02080604020202020204" pitchFamily="34" charset="0"/>
              </a:rPr>
              <a:t>Calorimeter</a:t>
            </a: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: </a:t>
            </a:r>
            <a:r>
              <a:rPr lang="el-GR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sz="1600" baseline="-25000" dirty="0">
                <a:latin typeface="Arial" panose="02080604020202020204" pitchFamily="34" charset="0"/>
                <a:cs typeface="Arial" panose="02080604020202020204" pitchFamily="34" charset="0"/>
              </a:rPr>
              <a:t>E</a:t>
            </a: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 ~ 3% @ 1GeV</a:t>
            </a:r>
            <a:endParaRPr lang="en-US" altLang="zh-CN" sz="1600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Polarimeter</a:t>
            </a: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: nucleon and photon polarization</a:t>
            </a:r>
            <a:endParaRPr lang="en-US" altLang="zh-CN" sz="16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8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91 -0.00024 L -0.09831 -0.00024 L -0.10938 -0.00556 L -0.11992 -0.03125 L -0.1487 -0.04862 L -0.15547 -0.05834 L -0.16185 -0.07477 L -0.16354 -0.09746 L -0.16107 -0.11922 L -0.12539 -0.18264 L -0.11315 -0.18936 L -0.10039 -0.18704 L -0.09063 -0.17963 L -0.08385 -0.16598 L -0.07031 -0.08172 L -0.07201 -0.06135 L -0.07878 -0.03866 L -0.08438 -0.03195 L -0.09193 -0.02662 L -0.10091 -0.02362 L -0.14831 -0.0463 L -0.15885 -0.06575 L -0.16393 -0.08612 L -0.16276 -0.10811 L -0.15768 -0.12755 L -0.1263 -0.18264 L -0.10977 -0.19167 L -0.09453 -0.18403 L -0.08346 -0.16968 L -0.07031 -0.0801 L -0.07201 -0.06204 L -0.0776 -0.0426 L -0.08607 -0.03056 L -0.09701 -0.02524 L -0.10547 -0.02755 L -0.14583 -0.0463 L -0.15885 -0.06575 L -0.16354 -0.09144 L -0.16107 -0.11783 L -0.15508 -0.13426 L -0.12969 -0.175 L -0.125 -0.19908 L -0.12292 -0.21042 L -0.12331 -0.23889 L -0.12331 -0.2382 " pathEditMode="relative" ptsTypes="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8000" fill="hold" grpId="0" nodeType="withEffect">
                                  <p:stCondLst>
                                    <p:cond delay="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91 -0.00023 L -0.09831 -0.00023 L -0.10938 -0.00556 L -0.11992 -0.03125 L -0.1487 -0.04861 L -0.15547 -0.05834 L -0.16185 -0.07477 L -0.16354 -0.09746 L -0.16107 -0.11922 L -0.12539 -0.18264 L -0.11315 -0.18935 L -0.10039 -0.18704 L -0.09063 -0.17963 L -0.08386 -0.16598 L -0.07031 -0.08172 L -0.07201 -0.06135 L -0.07878 -0.03866 L -0.08438 -0.03195 L -0.09193 -0.02662 L -0.10091 -0.02361 L -0.14831 -0.0463 L -0.15886 -0.06574 L -0.16393 -0.08611 L -0.16276 -0.1081 L -0.15768 -0.12755 L -0.1263 -0.18264 L -0.10977 -0.19167 L -0.09453 -0.18403 L -0.08346 -0.16968 L -0.07031 -0.0801 L -0.07201 -0.06204 L -0.07761 -0.0426 L -0.08607 -0.03056 L -0.09701 -0.02523 L -0.10547 -0.02755 L -0.14583 -0.0463 L -0.15886 -0.06574 L -0.16354 -0.09144 L -0.16107 -0.11783 L -0.15508 -0.13426 L -0.12969 -0.175 L -0.125 -0.19908 L -0.12292 -0.21042 L -0.12331 -0.23889 L -0.12331 -0.2382 " pathEditMode="relative" rAng="0" ptsTypes="AAAAAAAAAAAAAAAAAAAAAAAAAAAAAAAAAAAAAAAAAAAAA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-119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8000" fill="hold" grpId="0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91 -0.00024 L -0.09831 -0.00024 L -0.10938 -0.00556 L -0.11992 -0.03125 L -0.1487 -0.04862 L -0.15547 -0.05834 L -0.16185 -0.07477 L -0.16354 -0.09746 L -0.16107 -0.11922 L -0.12539 -0.18264 L -0.11315 -0.18936 L -0.10039 -0.18704 L -0.09063 -0.17963 L -0.08386 -0.16598 L -0.07031 -0.08172 L -0.07201 -0.06135 L -0.07878 -0.03866 L -0.08438 -0.03195 L -0.09193 -0.02662 L -0.10091 -0.02362 L -0.14831 -0.0463 L -0.15886 -0.06575 L -0.16393 -0.08612 L -0.16276 -0.10811 L -0.15768 -0.12755 L -0.1263 -0.18264 L -0.10977 -0.19167 L -0.09453 -0.18403 L -0.08346 -0.16968 L -0.07031 -0.0801 L -0.07201 -0.06204 L -0.07761 -0.0426 L -0.08607 -0.03056 L -0.09701 -0.02524 L -0.10547 -0.02755 L -0.14583 -0.0463 L -0.15886 -0.06575 L -0.16354 -0.09144 L -0.16107 -0.11783 L -0.15508 -0.13426 L -0.12969 -0.175 L -0.125 -0.19908 L -0.12292 -0.21042 L -0.12331 -0.23889 L -0.12331 -0.2382 " pathEditMode="relative" rAng="0" ptsTypes="AAAAAAAAAAAAAAAAAAAAAAAAAAAAAAAAAAAAAAAAAAAAA">
                                      <p:cBhvr>
                                        <p:cTn id="10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-11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8000" fill="hold" grpId="0" nodeType="withEffect">
                                  <p:stCondLst>
                                    <p:cond delay="1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91 -0.00024 L -0.09831 -0.00024 L -0.10938 -0.00556 L -0.11992 -0.03125 L -0.1487 -0.04862 L -0.15547 -0.05834 L -0.16185 -0.07477 L -0.16354 -0.09746 L -0.16107 -0.11922 L -0.12539 -0.18264 L -0.11315 -0.18936 L -0.10039 -0.18704 L -0.09063 -0.17963 L -0.08385 -0.16598 L -0.07031 -0.08172 L -0.07201 -0.06135 L -0.07878 -0.03866 L -0.08438 -0.03195 L -0.09193 -0.02662 L -0.10091 -0.02362 L -0.14831 -0.0463 L -0.15885 -0.06575 L -0.16393 -0.08612 L -0.16276 -0.10811 L -0.15768 -0.12755 L -0.1263 -0.18264 L -0.10977 -0.19167 L -0.09453 -0.18403 L -0.08346 -0.16968 L -0.07031 -0.0801 L -0.07201 -0.06204 L -0.0776 -0.0426 L -0.08607 -0.03056 L -0.09701 -0.02524 L -0.10547 -0.02755 L -0.14583 -0.0463 L -0.15885 -0.06575 L -0.16354 -0.09144 L -0.16107 -0.11783 L -0.15508 -0.13426 L -0.12969 -0.175 L -0.125 -0.19908 L -0.12292 -0.21042 L -0.12331 -0.23889 L -0.12331 -0.2382 " pathEditMode="relative" rAng="0" ptsTypes="AAAAAAAAAAAAAAAAAAAAAAAAAAAAAAAAAAAAAAAAAAAAA">
                                      <p:cBhvr>
                                        <p:cTn id="12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-1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repeatCount="4000" fill="remove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53" presetClass="entr" presetSubtype="16" repeatCount="4000" fill="remove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53" presetClass="entr" presetSubtype="16" repeatCount="4000" fill="remove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53" presetClass="entr" presetSubtype="16" repeatCount="4000" fill="remove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53" presetClass="entr" presetSubtype="16" repeatCount="4000" fill="remove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53" presetClass="entr" presetSubtype="16" repeatCount="4000" fill="remove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53" presetClass="entr" presetSubtype="16" repeatCount="4000" fill="remove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53" presetClass="entr" presetSubtype="16" repeatCount="4000" fill="remove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53" presetClass="entr" presetSubtype="16" repeatCount="4000" fill="remove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53" presetClass="entr" presetSubtype="16" repeatCount="4000" fill="remove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8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53" presetClass="entr" presetSubtype="16" repeatCount="4000" fill="remove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8" presetID="53" presetClass="entr" presetSubtype="16" repeatCount="4000" fill="remove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53" presetClass="entr" presetSubtype="16" repeatCount="4000" fill="remove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3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8" presetID="53" presetClass="entr" presetSubtype="16" repeatCount="4000" fill="remove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8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3" presetID="53" presetClass="entr" presetSubtype="16" repeatCount="4000" fill="remove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8" presetID="53" presetClass="entr" presetSubtype="16" repeatCount="4000" fill="remove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3" grpId="0" bldLvl="0" animBg="1"/>
      <p:bldP spid="24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4" grpId="0" bldLvl="0" animBg="1"/>
      <p:bldP spid="35" grpId="0" bldLvl="0" animBg="1"/>
      <p:bldP spid="9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8" grpId="0" bldLvl="0" animBg="1"/>
      <p:bldP spid="21" grpId="0" bldLvl="0" animBg="1"/>
      <p:bldP spid="3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 flipV="1">
            <a:off x="5003808" y="2873023"/>
            <a:ext cx="3175362" cy="9225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5003808" y="3795588"/>
            <a:ext cx="3175362" cy="9062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245787" y="3795588"/>
            <a:ext cx="375802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4867284" y="3702607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>
                <a:latin typeface="Arial" panose="02080604020202020204" pitchFamily="34" charset="0"/>
                <a:cs typeface="Arial" panose="02080604020202020204" pitchFamily="34" charset="0"/>
              </a:rPr>
              <a:t>C</a:t>
            </a:r>
            <a:endParaRPr lang="zh-CN" altLang="en-US" sz="11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800085" y="4158729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椭圆 25"/>
          <p:cNvSpPr/>
          <p:nvPr/>
        </p:nvSpPr>
        <p:spPr>
          <a:xfrm>
            <a:off x="4664253" y="3473100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椭圆 27"/>
          <p:cNvSpPr/>
          <p:nvPr/>
        </p:nvSpPr>
        <p:spPr>
          <a:xfrm>
            <a:off x="5054802" y="3919329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5034289" y="3795587"/>
            <a:ext cx="2925806" cy="351418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5024253" y="3471814"/>
            <a:ext cx="3404472" cy="323575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19" y="2684772"/>
            <a:ext cx="2442039" cy="1805526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537472" y="2643297"/>
            <a:ext cx="132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Carbon foil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1205407" y="374234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205407" y="374234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195371" y="3732278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112280" y="3599586"/>
            <a:ext cx="294254" cy="330104"/>
            <a:chOff x="1226536" y="3876136"/>
            <a:chExt cx="294254" cy="330104"/>
          </a:xfrm>
        </p:grpSpPr>
        <p:grpSp>
          <p:nvGrpSpPr>
            <p:cNvPr id="19" name="组合 18"/>
            <p:cNvGrpSpPr/>
            <p:nvPr/>
          </p:nvGrpSpPr>
          <p:grpSpPr>
            <a:xfrm>
              <a:off x="1316874" y="3876136"/>
              <a:ext cx="108000" cy="330104"/>
              <a:chOff x="1316874" y="3876136"/>
              <a:chExt cx="108000" cy="330104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1316874" y="4011097"/>
                <a:ext cx="108000" cy="10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2" name="直接箭头连接符 31"/>
              <p:cNvCxnSpPr/>
              <p:nvPr/>
            </p:nvCxnSpPr>
            <p:spPr>
              <a:xfrm flipV="1">
                <a:off x="1370873" y="3876136"/>
                <a:ext cx="0" cy="330104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弧形 29"/>
            <p:cNvSpPr/>
            <p:nvPr/>
          </p:nvSpPr>
          <p:spPr>
            <a:xfrm>
              <a:off x="1226536" y="3910746"/>
              <a:ext cx="294254" cy="194540"/>
            </a:xfrm>
            <a:prstGeom prst="arc">
              <a:avLst>
                <a:gd name="adj1" fmla="val 531833"/>
                <a:gd name="adj2" fmla="val 10227850"/>
              </a:avLst>
            </a:prstGeom>
            <a:ln w="9525">
              <a:solidFill>
                <a:srgbClr val="00B050"/>
              </a:solidFill>
              <a:headEnd type="stealth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8301901" y="3072695"/>
            <a:ext cx="3048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altLang="zh-CN" sz="1100" b="1" dirty="0">
                <a:latin typeface="Arial" panose="02080604020202020204" pitchFamily="34" charset="0"/>
                <a:cs typeface="Arial" panose="02080604020202020204" pitchFamily="34" charset="0"/>
              </a:rPr>
              <a:t>Ф</a:t>
            </a:r>
            <a:endParaRPr lang="zh-CN" altLang="en-US" sz="11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604883" y="208053"/>
            <a:ext cx="5434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Principle of proton polarimeter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040984" y="966362"/>
            <a:ext cx="10379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Relation between the 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spin-dependent cross-section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of p + </a:t>
            </a:r>
            <a:r>
              <a:rPr lang="en-US" altLang="zh-CN" dirty="0" err="1">
                <a:latin typeface="Arial" panose="02080604020202020204" pitchFamily="34" charset="0"/>
                <a:cs typeface="Arial" panose="02080604020202020204" pitchFamily="34" charset="0"/>
              </a:rPr>
              <a:t>p/C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scattering and the 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asymmetries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888" y="1475823"/>
            <a:ext cx="4634859" cy="662123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1040984" y="5354371"/>
            <a:ext cx="10299771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Widely used as polarimetric reaction to</a:t>
            </a:r>
            <a:r>
              <a:rPr lang="zh-CN" altLang="en-US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measure</a:t>
            </a:r>
            <a:r>
              <a:rPr lang="zh-CN" altLang="en-US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proton</a:t>
            </a:r>
            <a:r>
              <a:rPr lang="zh-CN" altLang="en-US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beam</a:t>
            </a:r>
            <a:r>
              <a:rPr lang="zh-CN" altLang="en-US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polarization (PSI, TRIMUF, LAMPF, COSY, SATURNE, ZGS, KEK-PS, AGS, RHIC …)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4979008" y="3171700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9456609" y="4530185"/>
            <a:ext cx="2046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More protons to the left:</a:t>
            </a:r>
            <a:r>
              <a:rPr lang="zh-CN" altLang="en-US" sz="1400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en-US" altLang="zh-CN" sz="1400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Left-right asymmetry</a:t>
            </a:r>
            <a:endParaRPr lang="zh-CN" altLang="en-US" sz="14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473389" y="288781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x</a:t>
            </a:r>
            <a:endParaRPr lang="zh-CN" altLang="en-US" sz="16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8134248" y="230587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y</a:t>
            </a:r>
            <a:endParaRPr lang="zh-CN" altLang="en-US" sz="16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929614" y="2873023"/>
            <a:ext cx="499111" cy="1828801"/>
          </a:xfrm>
          <a:prstGeom prst="ellipse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7591353" y="3176081"/>
            <a:ext cx="1018446" cy="14548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8179169" y="2592177"/>
            <a:ext cx="0" cy="119410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8181576" y="2769738"/>
            <a:ext cx="235117" cy="102758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立方体 14"/>
          <p:cNvSpPr/>
          <p:nvPr/>
        </p:nvSpPr>
        <p:spPr>
          <a:xfrm>
            <a:off x="4415610" y="2720391"/>
            <a:ext cx="875210" cy="2128629"/>
          </a:xfrm>
          <a:prstGeom prst="cube">
            <a:avLst>
              <a:gd name="adj" fmla="val 82344"/>
            </a:avLst>
          </a:prstGeom>
          <a:solidFill>
            <a:schemeClr val="bg2">
              <a:lumMod val="90000"/>
              <a:alpha val="80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888091" y="2650959"/>
            <a:ext cx="197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Transversely polarized protons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201123" y="373730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196839" y="373730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27 -0.00069 L 0.30403 -0.00069 L 0.58619 -0.0483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23" y="-23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27 0.0007 L 0.30481 -0.00092 L 0.5677 -0.13541 L 0.5677 -0.1351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8" y="-68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14 -0.00023 L 0.30821 -0.0007 L 0.54883 0.05208 L 0.54883 0.05208 " pathEditMode="relative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26 2.22222E-6 L 0.30782 0.00046 L 0.56732 0.13217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46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ldLvl="0" animBg="1"/>
      <p:bldP spid="2" grpId="0" bldLvl="0" animBg="1"/>
      <p:bldP spid="4" grpId="0" bldLvl="0" animBg="1"/>
      <p:bldP spid="1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058542" y="224155"/>
            <a:ext cx="10401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An extra scattering layer serve as polarimeter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28994" y="1129026"/>
            <a:ext cx="5752783" cy="4134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chemeClr val="accent2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Carbon foil</a:t>
            </a:r>
            <a:endParaRPr lang="en-US" altLang="zh-CN" b="1" dirty="0">
              <a:solidFill>
                <a:schemeClr val="accent2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742950" lvl="1" indent="-285750">
              <a:lnSpc>
                <a:spcPct val="150000"/>
              </a:lnSpc>
              <a:spcBef>
                <a:spcPts val="12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0.5-1 mm thickness  ( 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&lt;1% X/X</a:t>
            </a:r>
            <a:r>
              <a:rPr lang="en-US" altLang="zh-CN" b="1" baseline="-25000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0 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)</a:t>
            </a:r>
            <a:endParaRPr lang="en-US" altLang="zh-CN" b="1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742950" lvl="1" indent="-285750">
              <a:lnSpc>
                <a:spcPct val="150000"/>
              </a:lnSpc>
              <a:spcBef>
                <a:spcPts val="12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R: 20-30 cm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en-US" altLang="zh-CN" b="1" dirty="0">
              <a:solidFill>
                <a:srgbClr val="FF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Probability: </a:t>
            </a:r>
            <a:r>
              <a:rPr lang="en-US" altLang="zh-CN" b="1" dirty="0" err="1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pC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 / pp , </a:t>
            </a:r>
            <a:r>
              <a:rPr lang="el-GR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γ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-conversion(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1E-3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)  </a:t>
            </a:r>
            <a:endParaRPr lang="en-US" altLang="zh-CN" b="1" dirty="0">
              <a:latin typeface="Arial" panose="02080604020202020204" pitchFamily="34" charset="0"/>
              <a:cs typeface="Arial" panose="0208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Tiny influence to conventional performance</a:t>
            </a:r>
            <a:endParaRPr lang="en-US" altLang="zh-CN" b="1" dirty="0">
              <a:latin typeface="Arial" panose="02080604020202020204" pitchFamily="34" charset="0"/>
              <a:cs typeface="Arial" panose="0208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Position : in-between the tracking devices</a:t>
            </a:r>
            <a:endParaRPr lang="en-US" altLang="zh-CN" b="1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Appliable in all reactions: 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ee/ep/pp/</a:t>
            </a:r>
            <a:r>
              <a:rPr lang="en-US" altLang="zh-CN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pA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/AA</a:t>
            </a:r>
            <a:endParaRPr lang="en-US" altLang="zh-CN" b="1" dirty="0">
              <a:solidFill>
                <a:srgbClr val="FF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Appliable in high energy machines</a:t>
            </a:r>
            <a:endParaRPr lang="en-US" altLang="zh-CN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" y="1159506"/>
            <a:ext cx="5107940" cy="47409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47923" y="5526676"/>
            <a:ext cx="54489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Yutie Liang, et. al., Phys. Rev. D 112, L031502</a:t>
            </a:r>
            <a:endParaRPr lang="en-US" altLang="zh-CN" sz="16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NST in press,   </a:t>
            </a:r>
            <a:r>
              <a:rPr lang="en-US" altLang="zh-CN" sz="1600" dirty="0" err="1">
                <a:latin typeface="Arial" panose="02080604020202020204" pitchFamily="34" charset="0"/>
                <a:cs typeface="Arial" panose="02080604020202020204" pitchFamily="34" charset="0"/>
              </a:rPr>
              <a:t>arXiv</a:t>
            </a: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: 2512.02804</a:t>
            </a:r>
            <a:endParaRPr lang="en-US" altLang="zh-CN" sz="1600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NST in press,   </a:t>
            </a:r>
            <a:r>
              <a:rPr lang="en-US" altLang="zh-CN" sz="1600" dirty="0" err="1">
                <a:latin typeface="Arial" panose="02080604020202020204" pitchFamily="34" charset="0"/>
                <a:cs typeface="Arial" panose="02080604020202020204" pitchFamily="34" charset="0"/>
              </a:rPr>
              <a:t>arXiv</a:t>
            </a: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: 2601.21325</a:t>
            </a:r>
            <a:endParaRPr lang="en-US" altLang="zh-CN" sz="16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9" y="164637"/>
            <a:ext cx="5567848" cy="4218067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5081504" y="8363712"/>
            <a:ext cx="85344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609600" rtl="0" eaLnBrk="1" latinLnBrk="0" hangingPunct="1">
              <a:defRPr sz="1865" b="1" kern="1200">
                <a:solidFill>
                  <a:srgbClr val="FFFFFF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09600" algn="l" defTabSz="6096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6096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6096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6096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6096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6096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6096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6096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6F415A-146C-4031-B7DF-DA5827ED46CC}" type="slidenum">
              <a:rPr lang="en-US" smtClean="0"/>
            </a:fld>
            <a:endParaRPr lang="en-US"/>
          </a:p>
        </p:txBody>
      </p:sp>
      <p:sp>
        <p:nvSpPr>
          <p:cNvPr id="25" name="文本框 24"/>
          <p:cNvSpPr txBox="1"/>
          <p:nvPr/>
        </p:nvSpPr>
        <p:spPr>
          <a:xfrm>
            <a:off x="171477" y="128453"/>
            <a:ext cx="519084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65" b="1" dirty="0">
                <a:solidFill>
                  <a:srgbClr val="C00000"/>
                </a:solidFill>
              </a:rPr>
              <a:t>Hyperon-Nucleon Spectrometer</a:t>
            </a:r>
            <a:endParaRPr lang="en-US" altLang="zh-CN" sz="2665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6"/>
              <p:cNvSpPr txBox="1"/>
              <p:nvPr/>
            </p:nvSpPr>
            <p:spPr>
              <a:xfrm>
                <a:off x="5999990" y="128318"/>
                <a:ext cx="6086271" cy="643907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120650">
                  <a:lnSpc>
                    <a:spcPts val="3400"/>
                  </a:lnSpc>
                </a:pPr>
                <a:endParaRPr lang="en-US" sz="1065" b="1" dirty="0">
                  <a:solidFill>
                    <a:srgbClr val="FFC000"/>
                  </a:solidFill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endParaRPr>
              </a:p>
              <a:p>
                <a:pPr marL="120650">
                  <a:lnSpc>
                    <a:spcPts val="3400"/>
                  </a:lnSpc>
                </a:pPr>
                <a:r>
                  <a:rPr lang="en-US" sz="2400" b="1" dirty="0">
                    <a:solidFill>
                      <a:srgbClr val="FFC000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I. Physics</a:t>
                </a:r>
                <a:r>
                  <a:rPr lang="zh-CN" altLang="en-US" sz="2400" b="1" dirty="0">
                    <a:solidFill>
                      <a:srgbClr val="FFC000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：</a:t>
                </a:r>
                <a:endParaRPr lang="en-US" altLang="zh-CN" sz="2400" b="1" dirty="0">
                  <a:solidFill>
                    <a:srgbClr val="FFC000"/>
                  </a:solidFill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endParaRPr>
              </a:p>
              <a:p>
                <a:pPr marL="463550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80604020202020204" pitchFamily="34" charset="0"/>
                      </a:rPr>
                      <m:t>Λ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 production and polarization ( </a:t>
                </a:r>
                <a:r>
                  <a:rPr lang="en-US" altLang="zh-CN" sz="2000" i="1" dirty="0" err="1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p+p</a:t>
                </a:r>
                <a:r>
                  <a:rPr lang="en-US" altLang="zh-CN" sz="2000" i="1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)</a:t>
                </a:r>
                <a:endParaRPr lang="en-US" altLang="zh-CN" sz="2000" dirty="0">
                  <a:solidFill>
                    <a:schemeClr val="bg1"/>
                  </a:solidFill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endParaRPr>
              </a:p>
              <a:p>
                <a:pPr marL="920750" lvl="1" indent="-342900">
                  <a:lnSpc>
                    <a:spcPts val="3400"/>
                  </a:lnSpc>
                  <a:buFont typeface="Wingdings" panose="05000000000000000000" pitchFamily="2" charset="2"/>
                  <a:buChar char="u"/>
                </a:pPr>
                <a:r>
                  <a:rPr lang="en-US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  Medium effect ( </a:t>
                </a:r>
                <a:r>
                  <a:rPr lang="en-US" sz="2000" i="1" dirty="0" err="1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p+A</a:t>
                </a:r>
                <a:r>
                  <a:rPr lang="en-US" sz="2000" i="1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)</a:t>
                </a:r>
                <a:endParaRPr lang="en-US" sz="2000" dirty="0">
                  <a:solidFill>
                    <a:schemeClr val="bg1"/>
                  </a:solidFill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endParaRPr>
              </a:p>
              <a:p>
                <a:pPr marL="920750" lvl="1" indent="-342900">
                  <a:lnSpc>
                    <a:spcPts val="3400"/>
                  </a:lnSpc>
                  <a:buFont typeface="Wingdings" panose="05000000000000000000" pitchFamily="2" charset="2"/>
                  <a:buChar char="u"/>
                </a:pPr>
                <a:r>
                  <a:rPr lang="en-US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  Global polarization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80604020202020204" pitchFamily="34" charset="0"/>
                      </a:rPr>
                      <m:t>Λ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 hyperon ( </a:t>
                </a:r>
                <a:r>
                  <a:rPr lang="en-US" sz="2000" i="1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A+A 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)</a:t>
                </a:r>
                <a:endParaRPr lang="en-US" sz="2000" dirty="0">
                  <a:solidFill>
                    <a:schemeClr val="bg1"/>
                  </a:solidFill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endParaRPr>
              </a:p>
              <a:p>
                <a:pPr marL="463550" lvl="1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Hadron physics via </a:t>
                </a:r>
                <a:r>
                  <a:rPr lang="en-US" sz="2000" i="1" dirty="0" err="1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p+p</a:t>
                </a:r>
                <a:endParaRPr lang="en-US" sz="2000" dirty="0">
                  <a:solidFill>
                    <a:schemeClr val="bg1"/>
                  </a:solidFill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endParaRPr>
              </a:p>
              <a:p>
                <a:pPr marL="120650">
                  <a:lnSpc>
                    <a:spcPts val="3400"/>
                  </a:lnSpc>
                </a:pPr>
                <a:r>
                  <a:rPr lang="en-US" altLang="zh-CN" sz="2400" b="1" dirty="0">
                    <a:solidFill>
                      <a:srgbClr val="FFC000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II. Community</a:t>
                </a:r>
                <a:r>
                  <a:rPr lang="zh-CN" altLang="en-US" sz="2400" b="1" dirty="0">
                    <a:solidFill>
                      <a:srgbClr val="FFC000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：</a:t>
                </a:r>
                <a:endParaRPr lang="en-US" altLang="zh-CN" sz="2400" b="1" dirty="0">
                  <a:solidFill>
                    <a:srgbClr val="FFC000"/>
                  </a:solidFill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endParaRPr>
              </a:p>
              <a:p>
                <a:pPr marL="463550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Supports both communities of hadron structure and heavy-ion physics</a:t>
                </a:r>
                <a:endParaRPr lang="en-US" altLang="zh-CN" sz="2000" dirty="0">
                  <a:solidFill>
                    <a:schemeClr val="bg1"/>
                  </a:solidFill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endParaRPr>
              </a:p>
              <a:p>
                <a:pPr marL="463550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I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nternational participations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 are 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expected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 </a:t>
                </a:r>
                <a:endParaRPr lang="en-US" sz="2000" dirty="0">
                  <a:solidFill>
                    <a:schemeClr val="bg1"/>
                  </a:solidFill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endParaRPr>
              </a:p>
              <a:p>
                <a:pPr marL="120650">
                  <a:lnSpc>
                    <a:spcPts val="3400"/>
                  </a:lnSpc>
                </a:pPr>
                <a:r>
                  <a:rPr lang="en-US" altLang="zh-CN" sz="2400" b="1" dirty="0">
                    <a:solidFill>
                      <a:srgbClr val="FFC000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III. Detector R&amp;D</a:t>
                </a:r>
                <a:endParaRPr lang="en-US" altLang="zh-CN" sz="2400" b="1" dirty="0">
                  <a:solidFill>
                    <a:srgbClr val="FFC000"/>
                  </a:solidFill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endParaRPr>
              </a:p>
              <a:p>
                <a:pPr marL="463550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Many parts are similar for CEPC, H-NS, EicC, and STCF. Save resources!</a:t>
                </a:r>
                <a:endParaRPr lang="en-US" altLang="zh-CN" sz="2000" dirty="0">
                  <a:solidFill>
                    <a:schemeClr val="bg1"/>
                  </a:solidFill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endParaRPr>
              </a:p>
              <a:p>
                <a:pPr marL="463550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H-NS: a detector R&amp;D platform for </a:t>
                </a:r>
                <a:r>
                  <a:rPr lang="en-US" altLang="zh-CN" sz="2000" dirty="0" err="1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EicC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(½ </a:t>
                </a:r>
                <a:r>
                  <a:rPr lang="en-US" altLang="zh-CN" sz="2000" dirty="0" err="1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EicC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)</a:t>
                </a:r>
                <a:endParaRPr lang="en-US" altLang="zh-CN" sz="2000" dirty="0">
                  <a:solidFill>
                    <a:schemeClr val="bg1"/>
                  </a:solidFill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endParaRPr>
              </a:p>
              <a:p>
                <a:pPr marL="463550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:endParaRPr lang="en-US" altLang="zh-CN" sz="265" dirty="0">
                  <a:solidFill>
                    <a:schemeClr val="bg1"/>
                  </a:solidFill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endParaRPr>
              </a:p>
            </p:txBody>
          </p:sp>
        </mc:Choice>
        <mc:Fallback>
          <p:sp>
            <p:nvSpPr>
              <p:cNvPr id="26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990" y="128318"/>
                <a:ext cx="6086271" cy="6439070"/>
              </a:xfrm>
              <a:prstGeom prst="rect">
                <a:avLst/>
              </a:prstGeom>
              <a:blipFill rotWithShape="1">
                <a:blip r:embed="rId2"/>
                <a:stretch>
                  <a:fillRect l="-81" t="-80" r="-68" b="-588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/>
          <p:cNvSpPr txBox="1"/>
          <p:nvPr/>
        </p:nvSpPr>
        <p:spPr>
          <a:xfrm>
            <a:off x="142730" y="3961504"/>
            <a:ext cx="5857260" cy="273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1865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Participating Institute</a:t>
            </a:r>
            <a:r>
              <a:rPr lang="zh-CN" altLang="en-US" sz="1865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：</a:t>
            </a:r>
            <a:r>
              <a:rPr lang="zh-CN" altLang="en-US" sz="1865" dirty="0">
                <a:latin typeface="Arial" panose="02080604020202020204" pitchFamily="34" charset="0"/>
                <a:cs typeface="Arial" panose="02080604020202020204" pitchFamily="34" charset="0"/>
              </a:rPr>
              <a:t>近代物理研究所、高能物理研究所、清华大学、山东大学、北京航空航天大学、复旦大学、国科大、华中师范大学、华南师范大学、北京师范大学、香港中文大学（深圳）、中科大、 中国原子能研究院、中山大学、湖州师范学院、</a:t>
            </a:r>
            <a:r>
              <a:rPr lang="en-US" altLang="zh-CN" sz="1865" dirty="0">
                <a:latin typeface="Arial" panose="02080604020202020204" pitchFamily="34" charset="0"/>
                <a:cs typeface="Arial" panose="02080604020202020204" pitchFamily="34" charset="0"/>
              </a:rPr>
              <a:t> …</a:t>
            </a:r>
            <a:endParaRPr lang="en-US" altLang="zh-CN" sz="800" b="1" dirty="0">
              <a:solidFill>
                <a:srgbClr val="C0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ts val="2600"/>
              </a:lnSpc>
            </a:pPr>
            <a:r>
              <a:rPr lang="en-US" altLang="zh-CN" sz="1865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Subsystems</a:t>
            </a:r>
            <a:r>
              <a:rPr lang="zh-CN" altLang="en-US" sz="1865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：</a:t>
            </a:r>
            <a:r>
              <a:rPr lang="en-US" altLang="zh-CN" sz="1865" dirty="0">
                <a:latin typeface="Arial" panose="02080604020202020204" pitchFamily="34" charset="0"/>
                <a:cs typeface="Arial" panose="02080604020202020204" pitchFamily="34" charset="0"/>
              </a:rPr>
              <a:t>Silicon tracker, AC-LGAD, Target, Baryon polarimeter, Calorimeter, Electronics, DAQ, Magnet, Beamline, Mechanics + Engineering</a:t>
            </a:r>
            <a:endParaRPr lang="zh-CN" altLang="en-US" sz="1865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2886" y="3018136"/>
            <a:ext cx="78470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Physics highlights and potentials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943" y="274320"/>
            <a:ext cx="10058400" cy="970570"/>
          </a:xfrm>
        </p:spPr>
        <p:txBody>
          <a:bodyPr/>
          <a:lstStyle/>
          <a:p>
            <a:r>
              <a:rPr lang="en-US" altLang="zh-CN" b="1" dirty="0">
                <a:solidFill>
                  <a:srgbClr val="C00000"/>
                </a:solidFill>
              </a:rPr>
              <a:t>The opportunity of H-NS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352425" y="5083810"/>
                <a:ext cx="11111865" cy="124142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/>
                  <a:t>Allow for a multi-dimensional mapping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400" dirty="0"/>
                  <a:t> polarization and production</a:t>
                </a:r>
                <a:endParaRPr lang="en-US" altLang="zh-CN" sz="2400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zh-CN" sz="2400" dirty="0"/>
                  <a:t>Beam energy scan</a:t>
                </a:r>
                <a:endParaRPr lang="en-US" altLang="zh-CN" sz="2400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zh-CN" sz="2400" dirty="0"/>
                  <a:t>p </a:t>
                </a:r>
                <a:r>
                  <a:rPr lang="en-US" altLang="zh-CN" sz="2400" dirty="0">
                    <a:sym typeface="Wingdings" panose="05000000000000000000" pitchFamily="2" charset="2"/>
                  </a:rPr>
                  <a:t> </a:t>
                </a:r>
                <a:r>
                  <a:rPr lang="en-US" altLang="zh-CN" sz="2400" dirty="0"/>
                  <a:t>p, p </a:t>
                </a:r>
                <a:r>
                  <a:rPr lang="en-US" altLang="zh-CN" sz="2400" dirty="0">
                    <a:sym typeface="Wingdings" panose="05000000000000000000" pitchFamily="2" charset="2"/>
                  </a:rPr>
                  <a:t> </a:t>
                </a:r>
                <a:r>
                  <a:rPr lang="en-US" altLang="zh-CN" sz="2400" dirty="0"/>
                  <a:t>A, A </a:t>
                </a:r>
                <a:r>
                  <a:rPr lang="en-US" altLang="zh-CN" sz="2400" dirty="0">
                    <a:sym typeface="Wingdings" panose="05000000000000000000" pitchFamily="2" charset="2"/>
                  </a:rPr>
                  <a:t> </a:t>
                </a:r>
                <a:r>
                  <a:rPr lang="en-US" altLang="zh-CN" sz="2400" dirty="0"/>
                  <a:t>A data taking</a:t>
                </a:r>
                <a:endParaRPr lang="zh-CN" altLang="en-US" sz="2400" dirty="0"/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5" y="5083810"/>
                <a:ext cx="11111865" cy="1241425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头: 右 17"/>
          <p:cNvSpPr/>
          <p:nvPr/>
        </p:nvSpPr>
        <p:spPr>
          <a:xfrm>
            <a:off x="352561" y="3728400"/>
            <a:ext cx="11410461" cy="912953"/>
          </a:xfrm>
          <a:prstGeom prst="rightArrow">
            <a:avLst>
              <a:gd name="adj1" fmla="val 50000"/>
              <a:gd name="adj2" fmla="val 1974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 3 GeV </a:t>
            </a:r>
            <a:r>
              <a:rPr lang="en-US" altLang="zh-CN" sz="2400" b="1" dirty="0">
                <a:sym typeface="Wingdings" panose="05000000000000000000" pitchFamily="2" charset="2"/>
              </a:rPr>
              <a:t> 9 GeV  20 GeV </a:t>
            </a:r>
            <a:endParaRPr lang="zh-CN" altLang="en-US" sz="24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5" y="1379907"/>
            <a:ext cx="3625773" cy="22043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58" y="1453043"/>
            <a:ext cx="3625773" cy="21835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411" y="1389009"/>
            <a:ext cx="3720230" cy="22942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5159612" y="4669329"/>
            <a:ext cx="29245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 err="1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</a:t>
            </a:r>
            <a:r>
              <a:rPr lang="en-US" altLang="zh-CN" sz="1100" dirty="0" err="1">
                <a:latin typeface="Arial" panose="02080604020202020204" pitchFamily="34" charset="0"/>
                <a:cs typeface="Arial" panose="02080604020202020204" pitchFamily="34" charset="0"/>
              </a:rPr>
              <a:t>C</a:t>
            </a:r>
            <a:r>
              <a:rPr lang="en-US" altLang="zh-CN" sz="1100" dirty="0">
                <a:latin typeface="Arial" panose="02080604020202020204" pitchFamily="34" charset="0"/>
                <a:cs typeface="Arial" panose="02080604020202020204" pitchFamily="34" charset="0"/>
              </a:rPr>
              <a:t> scattering ~ 10</a:t>
            </a:r>
            <a:r>
              <a:rPr lang="en-US" altLang="zh-CN" sz="1100" baseline="30000" dirty="0">
                <a:latin typeface="Arial" panose="02080604020202020204" pitchFamily="34" charset="0"/>
                <a:cs typeface="Arial" panose="02080604020202020204" pitchFamily="34" charset="0"/>
              </a:rPr>
              <a:t>13   </a:t>
            </a:r>
            <a:r>
              <a:rPr lang="en-US" altLang="zh-CN" sz="1100" dirty="0">
                <a:latin typeface="Arial" panose="02080604020202020204" pitchFamily="34" charset="0"/>
                <a:cs typeface="Arial" panose="02080604020202020204" pitchFamily="34" charset="0"/>
              </a:rPr>
              <a:t>*  4*10</a:t>
            </a:r>
            <a:r>
              <a:rPr lang="en-US" altLang="zh-CN" sz="1100" baseline="30000" dirty="0">
                <a:latin typeface="Arial" panose="02080604020202020204" pitchFamily="34" charset="0"/>
                <a:cs typeface="Arial" panose="02080604020202020204" pitchFamily="34" charset="0"/>
              </a:rPr>
              <a:t>-4   </a:t>
            </a:r>
            <a:r>
              <a:rPr lang="en-US" altLang="zh-CN" sz="1100" dirty="0">
                <a:latin typeface="Arial" panose="02080604020202020204" pitchFamily="34" charset="0"/>
                <a:cs typeface="Arial" panose="02080604020202020204" pitchFamily="34" charset="0"/>
              </a:rPr>
              <a:t>= 4*10</a:t>
            </a:r>
            <a:r>
              <a:rPr lang="en-US" altLang="zh-CN" sz="1100" baseline="30000" dirty="0">
                <a:latin typeface="Arial" panose="02080604020202020204" pitchFamily="34" charset="0"/>
                <a:cs typeface="Arial" panose="02080604020202020204" pitchFamily="34" charset="0"/>
              </a:rPr>
              <a:t>9</a:t>
            </a:r>
            <a:endParaRPr lang="zh-CN" altLang="en-US" sz="1100" dirty="0"/>
          </a:p>
        </p:txBody>
      </p:sp>
      <p:pic>
        <p:nvPicPr>
          <p:cNvPr id="5" name="图片 4" descr="screenshot_20250924_1030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3240" y="2255180"/>
            <a:ext cx="4458148" cy="41011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454918" y="4946510"/>
            <a:ext cx="116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400" b="1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sz="1400" b="1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stat.</a:t>
            </a:r>
            <a:r>
              <a:rPr lang="en-US" altLang="zh-CN" sz="1400" b="1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&lt; 0.01 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pic>
        <p:nvPicPr>
          <p:cNvPr id="8" name="图片 7" descr="screenshot_20250924_1032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634" y="2329814"/>
            <a:ext cx="4233385" cy="39630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922779" y="4939792"/>
            <a:ext cx="116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400" b="1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sz="1400" b="1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stat.</a:t>
            </a:r>
            <a:r>
              <a:rPr lang="en-US" altLang="zh-CN" sz="1400" b="1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&lt; 0.02 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568700" y="1569720"/>
            <a:ext cx="7666355" cy="4686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    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l-GR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stat.</a:t>
            </a:r>
            <a:r>
              <a:rPr lang="en-US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&lt; 0.01 for </a:t>
            </a:r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el-GR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el-GR" sz="1200" dirty="0">
                <a:latin typeface="Arial" panose="02080604020202020204" pitchFamily="34" charset="0"/>
                <a:cs typeface="Arial" panose="02080604020202020204" pitchFamily="34" charset="0"/>
              </a:rPr>
              <a:t>400 bins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                                </a:t>
            </a:r>
            <a:r>
              <a:rPr lang="el-GR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σ</a:t>
            </a:r>
            <a:r>
              <a:rPr lang="en-US" altLang="zh-CN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stat.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&lt; 0.02 for p </a:t>
            </a:r>
            <a:r>
              <a:rPr lang="en-US" altLang="zh-CN" sz="12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400 bins</a:t>
            </a:r>
            <a:endParaRPr lang="en-US" altLang="zh-CN" sz="1200" dirty="0">
              <a:solidFill>
                <a:schemeClr val="bg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43230" y="2271395"/>
            <a:ext cx="2438400" cy="3723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H-NS</a:t>
            </a:r>
            <a:endParaRPr lang="en-US" altLang="zh-CN" sz="2000" b="1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zh-CN" sz="2000" b="1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Reaction: </a:t>
            </a:r>
            <a:r>
              <a:rPr lang="en-US" altLang="zh-CN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p+p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</a:t>
            </a:r>
            <a:endParaRPr lang="en-US" altLang="zh-CN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Event rate:1MHz </a:t>
            </a:r>
            <a:endParaRPr lang="en-US" altLang="zh-CN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Time: 3 months</a:t>
            </a:r>
            <a:endParaRPr lang="en-US" altLang="zh-CN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Λ+X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11</a:t>
            </a:r>
            <a:endParaRPr lang="en-US" altLang="zh-CN" sz="1600" baseline="300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p+X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13</a:t>
            </a:r>
            <a:endParaRPr lang="en-US" altLang="zh-CN" sz="1600" baseline="300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pKΛ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10</a:t>
            </a:r>
            <a:endParaRPr lang="en-US" altLang="zh-CN" sz="1600" b="1" baseline="300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3230" y="1235075"/>
            <a:ext cx="2487295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p/Λ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+ X</a:t>
            </a:r>
            <a:endParaRPr lang="en-US" altLang="zh-CN" sz="2800" b="1" dirty="0" err="1">
              <a:latin typeface="Arial" panose="02080604020202020204" pitchFamily="34" charset="0"/>
              <a:cs typeface="Arial" panose="02080604020202020204" pitchFamily="34" charset="0"/>
              <a:sym typeface="+mn-ea"/>
            </a:endParaRPr>
          </a:p>
        </p:txBody>
      </p:sp>
      <p:sp>
        <p:nvSpPr>
          <p:cNvPr id="23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Uncertainty projection of the polarization measurement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063240" y="1278255"/>
            <a:ext cx="8687435" cy="51511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yellow square with blue squares&#10;&#10;AI-generated content may be incorrect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079" y="1483441"/>
            <a:ext cx="4820462" cy="475297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753997" y="4767912"/>
            <a:ext cx="14312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400" b="1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sz="1400" b="1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stat.</a:t>
            </a:r>
            <a:r>
              <a:rPr lang="en-US" altLang="zh-CN" sz="1400" b="1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&lt; 0.001 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Uncertainty projection of the Global polarization in A-A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1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1" name="文本框 4"/>
          <p:cNvSpPr txBox="1"/>
          <p:nvPr/>
        </p:nvSpPr>
        <p:spPr>
          <a:xfrm>
            <a:off x="1196282" y="1061515"/>
            <a:ext cx="1006527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Au+Au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events at beam kinetic energy</a:t>
            </a:r>
            <a:r>
              <a:rPr lang="zh-CN" altLang="en-US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of 2.8 GeV/u</a:t>
            </a:r>
            <a:endParaRPr lang="en-US" altLang="zh-CN" sz="2800" b="1" dirty="0">
              <a:latin typeface="Arial" panose="02080604020202020204" pitchFamily="34" charset="0"/>
              <a:cs typeface="Arial" panose="02080604020202020204" pitchFamily="34" charset="0"/>
              <a:sym typeface="+mn-ea"/>
            </a:endParaRPr>
          </a:p>
        </p:txBody>
      </p:sp>
      <p:pic>
        <p:nvPicPr>
          <p:cNvPr id="5" name="Picture 4" descr="A graph of a function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1851390"/>
            <a:ext cx="4128598" cy="4427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45150" y="6085505"/>
            <a:ext cx="62366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2D uncertainty of Λ polarization using 10</a:t>
            </a:r>
            <a:r>
              <a:rPr lang="en-US" baseline="30000" dirty="0"/>
              <a:t>11</a:t>
            </a:r>
            <a:r>
              <a:rPr lang="en-US" dirty="0"/>
              <a:t> Au+Au events</a:t>
            </a:r>
            <a:r>
              <a:rPr lang="en-US" dirty="0"/>
              <a:t>, </a:t>
            </a:r>
            <a:endParaRPr lang="en-US" dirty="0"/>
          </a:p>
          <a:p>
            <a:r>
              <a:rPr lang="en-US" dirty="0"/>
              <a:t>few weeks data taking</a:t>
            </a:r>
            <a:endParaRPr lang="en-US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338503" y="2636133"/>
            <a:ext cx="45719" cy="43792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>
            <a:off x="975251" y="2845206"/>
            <a:ext cx="4155264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>
            <a:endCxn id="18" idx="1"/>
          </p:cNvCxnSpPr>
          <p:nvPr/>
        </p:nvCxnSpPr>
        <p:spPr>
          <a:xfrm>
            <a:off x="5130515" y="2849089"/>
            <a:ext cx="2596613" cy="60984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5129020" y="2789057"/>
            <a:ext cx="657945" cy="5153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331652" y="2480540"/>
            <a:ext cx="322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1600" b="1" dirty="0"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endParaRPr lang="zh-CN" altLang="en-US" sz="16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75251" y="2409623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p beam: 3-9.3 GeV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21969" y="2621626"/>
            <a:ext cx="45719" cy="4379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FF00"/>
              </a:solidFill>
            </a:endParaRPr>
          </a:p>
        </p:txBody>
      </p:sp>
      <p:cxnSp>
        <p:nvCxnSpPr>
          <p:cNvPr id="16" name="直接箭头连接符 15"/>
          <p:cNvCxnSpPr>
            <a:endCxn id="17" idx="1"/>
          </p:cNvCxnSpPr>
          <p:nvPr/>
        </p:nvCxnSpPr>
        <p:spPr>
          <a:xfrm>
            <a:off x="5126243" y="2853392"/>
            <a:ext cx="2609041" cy="88897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7735284" y="3557699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p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727128" y="3289655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K</a:t>
            </a:r>
            <a:r>
              <a:rPr lang="en-US" altLang="zh-CN" sz="1600" baseline="30000" dirty="0">
                <a:latin typeface="Arial" panose="02080604020202020204" pitchFamily="34" charset="0"/>
                <a:cs typeface="Arial" panose="02080604020202020204" pitchFamily="34" charset="0"/>
              </a:rPr>
              <a:t>+</a:t>
            </a:r>
            <a:endParaRPr lang="zh-CN" altLang="en-US" sz="1600" baseline="30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6387106" y="2249082"/>
            <a:ext cx="1672306" cy="45170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6338503" y="268371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target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8" name="圆柱体 27"/>
          <p:cNvSpPr/>
          <p:nvPr/>
        </p:nvSpPr>
        <p:spPr>
          <a:xfrm rot="5400000">
            <a:off x="5534561" y="708714"/>
            <a:ext cx="2554149" cy="4263747"/>
          </a:xfrm>
          <a:prstGeom prst="can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5824138" y="1632041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H-NS detector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02145" y="1110451"/>
            <a:ext cx="2610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Arial" panose="02080604020202020204" pitchFamily="34" charset="0"/>
                <a:cs typeface="Arial" panose="02080604020202020204" pitchFamily="34" charset="0"/>
              </a:rPr>
              <a:t>Potential at</a:t>
            </a:r>
            <a:r>
              <a:rPr lang="zh-CN" altLang="en-US" sz="2000" b="1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2000" b="1" dirty="0">
                <a:latin typeface="Arial" panose="02080604020202020204" pitchFamily="34" charset="0"/>
                <a:cs typeface="Arial" panose="02080604020202020204" pitchFamily="34" charset="0"/>
              </a:rPr>
              <a:t>H-NS</a:t>
            </a:r>
            <a:endParaRPr lang="zh-CN" altLang="en-US" sz="20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5768683" y="2428377"/>
            <a:ext cx="475615" cy="36068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852587" y="2215771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zh-CN" alt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V="1">
            <a:off x="5770187" y="2457665"/>
            <a:ext cx="2289225" cy="32651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Polarized experiments at H-NS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02030" y="6109970"/>
            <a:ext cx="4534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Yutie Liang, et. al., Phys. Rev. D 112, L031502</a:t>
            </a:r>
            <a:endParaRPr lang="en-US" altLang="zh-CN" sz="16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25223" y="310498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target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55370" y="4594225"/>
            <a:ext cx="847852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Polarized proton experiment: polarization transfer from beam?</a:t>
            </a:r>
            <a:endParaRPr lang="en-US" altLang="zh-CN"/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b="1" dirty="0">
                <a:latin typeface="Arial" panose="02080604020202020204" pitchFamily="34" charset="0"/>
                <a:cs typeface="Arial" panose="02080604020202020204" pitchFamily="34" charset="0"/>
              </a:rPr>
              <a:t>A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verage transverse polarization of proton, </a:t>
            </a:r>
            <a:r>
              <a:rPr lang="en-US" altLang="zh-CN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pol = 0.57</a:t>
            </a:r>
            <a:endParaRPr lang="en-US" altLang="zh-CN" b="1" dirty="0">
              <a:solidFill>
                <a:srgbClr val="C0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Polarized proton beam intensity: 1 KHz</a:t>
            </a:r>
            <a:endParaRPr lang="en-US" altLang="zh-CN" b="1" dirty="0">
              <a:solidFill>
                <a:srgbClr val="C0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998458" y="26112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zh-CN" altLang="en-US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F853C1-81E2-4CE5-A8DF-A95027D06A2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379220" y="3347720"/>
            <a:ext cx="20948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 </a:t>
            </a:r>
            <a:r>
              <a:rPr lang="en-US" altLang="zh-CN" sz="2400" b="1" dirty="0">
                <a:latin typeface="Arial" panose="02080604020202020204" pitchFamily="34" charset="0"/>
                <a:cs typeface="Arial" panose="02080604020202020204" pitchFamily="34" charset="0"/>
              </a:rPr>
              <a:t>+ p </a:t>
            </a:r>
            <a:r>
              <a:rPr lang="en-US" altLang="zh-CN" sz="24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 </a:t>
            </a:r>
            <a:r>
              <a:rPr lang="el-GR" altLang="zh-CN" sz="2400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Λ</a:t>
            </a:r>
            <a:r>
              <a:rPr lang="en-US" altLang="el-GR" sz="24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+ </a:t>
            </a:r>
            <a:r>
              <a:rPr lang="en-US" altLang="zh-CN" sz="24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X</a:t>
            </a:r>
            <a:endParaRPr lang="en-US" altLang="zh-CN" sz="2400" b="1" dirty="0">
              <a:latin typeface="Arial" panose="02080604020202020204" pitchFamily="34" charset="0"/>
              <a:cs typeface="Arial" panose="02080604020202020204" pitchFamily="34" charset="0"/>
              <a:sym typeface="Wingdings" panose="05000000000000000000" pitchFamily="2" charset="2"/>
            </a:endParaRPr>
          </a:p>
          <a:p>
            <a:endParaRPr lang="en-US" altLang="zh-CN" sz="2400" b="1" dirty="0">
              <a:latin typeface="Arial" panose="02080604020202020204" pitchFamily="34" charset="0"/>
              <a:cs typeface="Arial" panose="02080604020202020204" pitchFamily="34" charset="0"/>
              <a:sym typeface="Wingdings" panose="05000000000000000000" pitchFamily="2" charset="2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2613090" y="3331496"/>
            <a:ext cx="216000" cy="0"/>
          </a:xfrm>
          <a:prstGeom prst="straightConnector1">
            <a:avLst/>
          </a:prstGeom>
          <a:ln w="2222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/>
          <p:cNvGrpSpPr/>
          <p:nvPr/>
        </p:nvGrpSpPr>
        <p:grpSpPr>
          <a:xfrm>
            <a:off x="9450705" y="3348355"/>
            <a:ext cx="2332990" cy="459740"/>
            <a:chOff x="2111" y="5974"/>
            <a:chExt cx="3674" cy="724"/>
          </a:xfrm>
        </p:grpSpPr>
        <p:sp>
          <p:nvSpPr>
            <p:cNvPr id="9" name="文本框 8"/>
            <p:cNvSpPr txBox="1"/>
            <p:nvPr/>
          </p:nvSpPr>
          <p:spPr>
            <a:xfrm>
              <a:off x="2111" y="5974"/>
              <a:ext cx="3674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400" b="1" dirty="0">
                  <a:solidFill>
                    <a:srgbClr val="C00000"/>
                  </a:solidFill>
                  <a:latin typeface="Arial" panose="02080604020202020204" pitchFamily="34" charset="0"/>
                  <a:cs typeface="Arial" panose="02080604020202020204" pitchFamily="34" charset="0"/>
                  <a:sym typeface="+mn-ea"/>
                </a:rPr>
                <a:t>p</a:t>
              </a:r>
              <a:r>
                <a:rPr lang="en-US" altLang="zh-CN" sz="2400" b="1" dirty="0">
                  <a:latin typeface="Arial" panose="02080604020202020204" pitchFamily="34" charset="0"/>
                  <a:cs typeface="Arial" panose="02080604020202020204" pitchFamily="34" charset="0"/>
                  <a:sym typeface="+mn-ea"/>
                </a:rPr>
                <a:t> + p </a:t>
              </a:r>
              <a:r>
                <a:rPr lang="en-US" altLang="zh-CN" sz="2400" b="1" dirty="0">
                  <a:latin typeface="Arial" panose="02080604020202020204" pitchFamily="34" charset="0"/>
                  <a:cs typeface="Arial" panose="0208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el-GR" altLang="zh-CN" sz="2400" b="1" dirty="0">
                  <a:solidFill>
                    <a:srgbClr val="C00000"/>
                  </a:solidFill>
                  <a:latin typeface="Arial" panose="02080604020202020204" pitchFamily="34" charset="0"/>
                  <a:cs typeface="Arial" panose="02080604020202020204" pitchFamily="34" charset="0"/>
                  <a:sym typeface="+mn-ea"/>
                </a:rPr>
                <a:t>Λ</a:t>
              </a:r>
              <a:r>
                <a:rPr lang="en-US" altLang="el-GR" sz="2400" b="1" dirty="0">
                  <a:latin typeface="Arial" panose="02080604020202020204" pitchFamily="34" charset="0"/>
                  <a:cs typeface="Arial" panose="02080604020202020204" pitchFamily="34" charset="0"/>
                  <a:sym typeface="+mn-ea"/>
                </a:rPr>
                <a:t>+ </a:t>
              </a:r>
              <a:r>
                <a:rPr lang="en-US" altLang="zh-CN" sz="2400" b="1" dirty="0">
                  <a:latin typeface="Arial" panose="02080604020202020204" pitchFamily="34" charset="0"/>
                  <a:cs typeface="Arial" panose="02080604020202020204" pitchFamily="34" charset="0"/>
                  <a:sym typeface="Wingdings" panose="05000000000000000000" pitchFamily="2" charset="2"/>
                </a:rPr>
                <a:t>X</a:t>
              </a:r>
              <a:endParaRPr lang="en-US" altLang="zh-CN" sz="24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endParaRPr>
            </a:p>
          </p:txBody>
        </p:sp>
        <p:cxnSp>
          <p:nvCxnSpPr>
            <p:cNvPr id="31" name="直接箭头连接符 30"/>
            <p:cNvCxnSpPr/>
            <p:nvPr/>
          </p:nvCxnSpPr>
          <p:spPr>
            <a:xfrm>
              <a:off x="2242" y="6118"/>
              <a:ext cx="340" cy="0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>
              <a:off x="4051" y="6006"/>
              <a:ext cx="340" cy="0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矩形 40"/>
          <p:cNvSpPr/>
          <p:nvPr/>
        </p:nvSpPr>
        <p:spPr>
          <a:xfrm>
            <a:off x="1352550" y="3242945"/>
            <a:ext cx="2086610" cy="62992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9422765" y="3242310"/>
            <a:ext cx="2086610" cy="62992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7620" y="4480116"/>
            <a:ext cx="2657613" cy="197530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338503" y="2636133"/>
            <a:ext cx="45719" cy="43792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>
            <a:off x="975251" y="2845206"/>
            <a:ext cx="4155264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>
            <a:endCxn id="18" idx="1"/>
          </p:cNvCxnSpPr>
          <p:nvPr/>
        </p:nvCxnSpPr>
        <p:spPr>
          <a:xfrm>
            <a:off x="5130515" y="2849089"/>
            <a:ext cx="2596613" cy="60984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5129020" y="2724826"/>
            <a:ext cx="1230206" cy="115762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6375676" y="2071303"/>
            <a:ext cx="1683736" cy="64703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6375676" y="2419154"/>
            <a:ext cx="1683736" cy="30567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501614" y="2432104"/>
            <a:ext cx="322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1600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endParaRPr lang="zh-CN" altLang="en-US" sz="1600" b="1" dirty="0">
              <a:solidFill>
                <a:srgbClr val="FF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75251" y="2409623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p beam: 3-9.3 GeV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80402" y="310498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target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21969" y="2621626"/>
            <a:ext cx="45719" cy="4379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FF00"/>
              </a:solidFill>
            </a:endParaRPr>
          </a:p>
        </p:txBody>
      </p:sp>
      <p:cxnSp>
        <p:nvCxnSpPr>
          <p:cNvPr id="16" name="直接箭头连接符 15"/>
          <p:cNvCxnSpPr>
            <a:endCxn id="17" idx="1"/>
          </p:cNvCxnSpPr>
          <p:nvPr/>
        </p:nvCxnSpPr>
        <p:spPr>
          <a:xfrm>
            <a:off x="5126243" y="2853392"/>
            <a:ext cx="2609041" cy="88897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7735284" y="3557699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p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727128" y="3289655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K</a:t>
            </a:r>
            <a:r>
              <a:rPr lang="en-US" altLang="zh-CN" sz="1600" baseline="30000" dirty="0">
                <a:latin typeface="Arial" panose="02080604020202020204" pitchFamily="34" charset="0"/>
                <a:cs typeface="Arial" panose="02080604020202020204" pitchFamily="34" charset="0"/>
              </a:rPr>
              <a:t>+</a:t>
            </a:r>
            <a:endParaRPr lang="zh-CN" altLang="en-US" sz="1600" baseline="30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6387106" y="2264960"/>
            <a:ext cx="1672306" cy="45170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5971940" y="223204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target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02145" y="4492972"/>
            <a:ext cx="9682371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Event rate : 1 MHz          </a:t>
            </a:r>
            <a:r>
              <a:rPr lang="en-US" altLang="zh-CN" b="1" dirty="0">
                <a:latin typeface="HarmonyOS Sans SC" panose="00000500000000000000" charset="-122"/>
                <a:ea typeface="HarmonyOS Sans SC" panose="00000500000000000000" charset="-122"/>
                <a:cs typeface="Arial" panose="02080604020202020204" pitchFamily="34" charset="0"/>
              </a:rPr>
              <a:t>→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   </a:t>
            </a:r>
            <a:r>
              <a:rPr lang="el-GR" altLang="zh-CN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Λ</a:t>
            </a:r>
            <a:r>
              <a:rPr lang="en-US" altLang="zh-CN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beam from</a:t>
            </a:r>
            <a:r>
              <a:rPr lang="en-US" altLang="zh-CN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pK</a:t>
            </a:r>
            <a:r>
              <a:rPr lang="el-GR" altLang="zh-CN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zh-CN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: 1 KHz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        </a:t>
            </a:r>
            <a:endParaRPr lang="en-US" altLang="zh-CN" b="1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l-GR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N interaction (0.1% target): 1 Hz </a:t>
            </a:r>
            <a:endParaRPr lang="en-US" altLang="zh-CN" b="1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N ~ 10</a:t>
            </a:r>
            <a:r>
              <a:rPr lang="en-US" altLang="zh-CN" b="1" baseline="30000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7</a:t>
            </a:r>
            <a:r>
              <a:rPr lang="en-US" altLang="zh-CN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signals in 3 months;   </a:t>
            </a:r>
            <a:r>
              <a:rPr lang="en-US" altLang="zh-CN" b="1" dirty="0" err="1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N_obs</a:t>
            </a:r>
            <a:r>
              <a:rPr lang="en-US" altLang="zh-CN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~ 10</a:t>
            </a:r>
            <a:r>
              <a:rPr lang="en-US" altLang="zh-CN" b="1" baseline="30000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6</a:t>
            </a:r>
            <a:r>
              <a:rPr lang="en-US" altLang="zh-CN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(assuming efficiency of 10%)</a:t>
            </a:r>
            <a:endParaRPr lang="en-US" altLang="zh-CN" b="1" dirty="0">
              <a:solidFill>
                <a:srgbClr val="C0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Statistics can be improved by implementing a hyperon trigger</a:t>
            </a:r>
            <a:endParaRPr lang="en-US" altLang="zh-CN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8" name="圆柱体 27"/>
          <p:cNvSpPr/>
          <p:nvPr/>
        </p:nvSpPr>
        <p:spPr>
          <a:xfrm rot="5400000">
            <a:off x="5532556" y="708714"/>
            <a:ext cx="2554149" cy="4263747"/>
          </a:xfrm>
          <a:prstGeom prst="can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4800456" y="3691721"/>
            <a:ext cx="3015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zh-CN" sz="1800" b="1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pt-BR" altLang="zh-CN" sz="1800" b="1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pt-BR" altLang="zh-CN" sz="1800" b="1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pKΛ</a:t>
            </a:r>
            <a:r>
              <a:rPr lang="pt-BR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  |   ΛN </a:t>
            </a:r>
            <a:r>
              <a:rPr lang="pt-BR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 X</a:t>
            </a:r>
            <a:r>
              <a:rPr lang="pt-BR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   </a:t>
            </a:r>
            <a:r>
              <a:rPr lang="pt-BR" altLang="zh-CN" sz="1800" b="1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zh-CN" altLang="en-US" b="1" dirty="0"/>
          </a:p>
        </p:txBody>
      </p:sp>
      <p:sp>
        <p:nvSpPr>
          <p:cNvPr id="30" name="文本框 29"/>
          <p:cNvSpPr txBox="1"/>
          <p:nvPr/>
        </p:nvSpPr>
        <p:spPr>
          <a:xfrm>
            <a:off x="5824138" y="1632041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H-NS detector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1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Y-N interaction -- hyperon beam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02145" y="1110451"/>
            <a:ext cx="2610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Arial" panose="02080604020202020204" pitchFamily="34" charset="0"/>
                <a:cs typeface="Arial" panose="02080604020202020204" pitchFamily="34" charset="0"/>
              </a:rPr>
              <a:t>Potential at</a:t>
            </a:r>
            <a:r>
              <a:rPr lang="zh-CN" altLang="en-US" sz="2000" b="1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2000" b="1" dirty="0">
                <a:latin typeface="Arial" panose="02080604020202020204" pitchFamily="34" charset="0"/>
                <a:cs typeface="Arial" panose="02080604020202020204" pitchFamily="34" charset="0"/>
              </a:rPr>
              <a:t>H-NS</a:t>
            </a:r>
            <a:endParaRPr lang="zh-CN" altLang="en-US" sz="20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319" y="1875675"/>
            <a:ext cx="1322225" cy="211217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012360" y="3987845"/>
            <a:ext cx="1781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Arial" panose="02080604020202020204" pitchFamily="34" charset="0"/>
                <a:cs typeface="Arial" panose="02080604020202020204" pitchFamily="34" charset="0"/>
              </a:rPr>
              <a:t>参考</a:t>
            </a:r>
            <a:r>
              <a:rPr lang="en-US" altLang="zh-CN" sz="1400" b="1" dirty="0">
                <a:latin typeface="Arial" panose="02080604020202020204" pitchFamily="34" charset="0"/>
                <a:cs typeface="Arial" panose="02080604020202020204" pitchFamily="34" charset="0"/>
              </a:rPr>
              <a:t>CEE 4</a:t>
            </a:r>
            <a:r>
              <a:rPr lang="zh-CN" altLang="en-US" sz="1400" b="1" dirty="0">
                <a:latin typeface="Arial" panose="02080604020202020204" pitchFamily="34" charset="0"/>
                <a:cs typeface="Arial" panose="02080604020202020204" pitchFamily="34" charset="0"/>
              </a:rPr>
              <a:t>层靶设计</a:t>
            </a:r>
            <a:endParaRPr lang="zh-CN" altLang="en-US" sz="14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0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F853C1-81E2-4CE5-A8DF-A95027D06A2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1254760" y="3234533"/>
            <a:ext cx="222112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I_max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5*10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ppp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=10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ppp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1% target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 rate : 1 MHz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4977" y="1941429"/>
            <a:ext cx="7464488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80604020202020204" pitchFamily="34" charset="0"/>
                <a:cs typeface="Arial" panose="02080604020202020204" pitchFamily="34" charset="0"/>
              </a:rPr>
              <a:t>Introduction</a:t>
            </a:r>
            <a:endParaRPr lang="en-US" altLang="zh-CN" sz="2400" b="1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Hyperon-Nucleon Spectrometer</a:t>
            </a:r>
            <a:endParaRPr lang="en-US" altLang="zh-CN" sz="2400" b="1" dirty="0">
              <a:latin typeface="Arial" panose="02080604020202020204" pitchFamily="34" charset="0"/>
              <a:cs typeface="Arial" panose="02080604020202020204" pitchFamily="34" charset="0"/>
              <a:sym typeface="+mn-ea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Physics highlights and potentials</a:t>
            </a:r>
            <a:endParaRPr lang="en-US" altLang="zh-CN" sz="2400" b="1" dirty="0">
              <a:latin typeface="Arial" panose="02080604020202020204" pitchFamily="34" charset="0"/>
              <a:cs typeface="Arial" panose="02080604020202020204" pitchFamily="34" charset="0"/>
              <a:sym typeface="+mn-ea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80604020202020204" pitchFamily="34" charset="0"/>
                <a:cs typeface="Arial" panose="02080604020202020204" pitchFamily="34" charset="0"/>
              </a:rPr>
              <a:t>Summary</a:t>
            </a:r>
            <a:endParaRPr lang="zh-CN" altLang="en-US" sz="24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96012" y="451143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Arial" panose="02080604020202020204" pitchFamily="34" charset="0"/>
                <a:cs typeface="Arial" panose="02080604020202020204" pitchFamily="34" charset="0"/>
              </a:rPr>
              <a:t>Outline</a:t>
            </a:r>
            <a:endParaRPr lang="zh-CN" altLang="en-US" sz="36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527" y="1078830"/>
            <a:ext cx="11450946" cy="5081174"/>
          </a:xfrm>
          <a:prstGeom prst="rect">
            <a:avLst/>
          </a:prstGeom>
        </p:spPr>
      </p:pic>
      <p:sp>
        <p:nvSpPr>
          <p:cNvPr id="6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Silicon tracker at H-NS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5AF7DC2-819F-488A-BCDD-D9D36F2A601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81" y="754297"/>
            <a:ext cx="4039972" cy="1514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46" y="2268572"/>
            <a:ext cx="3855578" cy="142559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540875" y="386080"/>
            <a:ext cx="2320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See talk of Yaping.</a:t>
            </a:r>
            <a:endParaRPr lang="en-US" altLang="zh-CN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AC-LGAD at H-NS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044" y="1222073"/>
            <a:ext cx="11035645" cy="4840701"/>
          </a:xfrm>
          <a:prstGeom prst="rect">
            <a:avLst/>
          </a:prstGeom>
        </p:spPr>
      </p:pic>
      <p:sp>
        <p:nvSpPr>
          <p:cNvPr id="2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F853C1-81E2-4CE5-A8DF-A95027D06A2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9540875" y="386080"/>
            <a:ext cx="2320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See talk of Yanwen.</a:t>
            </a:r>
            <a:endParaRPr lang="en-US" altLang="zh-CN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Endcap 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</a:rPr>
              <a:t>EMCal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 design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5886" y="1148417"/>
            <a:ext cx="10903952" cy="49025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132" y="1748578"/>
            <a:ext cx="2336868" cy="4860188"/>
          </a:xfrm>
          <a:prstGeom prst="rect">
            <a:avLst/>
          </a:prstGeom>
        </p:spPr>
      </p:pic>
      <p:sp>
        <p:nvSpPr>
          <p:cNvPr id="3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F853C1-81E2-4CE5-A8DF-A95027D06A2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9540875" y="386080"/>
            <a:ext cx="2320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See talk of Dexu.</a:t>
            </a:r>
            <a:endParaRPr lang="en-US" altLang="zh-CN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431284" y="266348"/>
            <a:ext cx="10058400" cy="1122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/>
              <a:t>Timeline</a:t>
            </a:r>
            <a:endParaRPr lang="zh-CN" altLang="en-US" b="1" dirty="0"/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301920" y="1514689"/>
          <a:ext cx="11329248" cy="459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576"/>
                <a:gridCol w="492576"/>
                <a:gridCol w="492576"/>
                <a:gridCol w="492576"/>
                <a:gridCol w="492576"/>
                <a:gridCol w="492576"/>
                <a:gridCol w="492576"/>
                <a:gridCol w="492576"/>
                <a:gridCol w="492576"/>
                <a:gridCol w="492576"/>
                <a:gridCol w="492576"/>
                <a:gridCol w="492576"/>
                <a:gridCol w="492576"/>
                <a:gridCol w="492576"/>
                <a:gridCol w="492576"/>
                <a:gridCol w="492576"/>
                <a:gridCol w="492576"/>
                <a:gridCol w="492576"/>
                <a:gridCol w="492576"/>
                <a:gridCol w="492576"/>
                <a:gridCol w="492576"/>
                <a:gridCol w="492576"/>
                <a:gridCol w="492576"/>
              </a:tblGrid>
              <a:tr h="690880"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18</a:t>
                      </a:r>
                      <a:endParaRPr lang="en-US" altLang="zh-CN" sz="1600" b="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19</a:t>
                      </a:r>
                      <a:endParaRPr lang="en-US" altLang="zh-CN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20</a:t>
                      </a:r>
                      <a:endParaRPr lang="en-US" altLang="zh-CN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21</a:t>
                      </a:r>
                      <a:endParaRPr lang="en-US" altLang="zh-CN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22</a:t>
                      </a:r>
                      <a:endParaRPr lang="en-US" altLang="zh-CN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23</a:t>
                      </a:r>
                      <a:endParaRPr lang="en-US" altLang="zh-CN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24</a:t>
                      </a:r>
                      <a:endParaRPr lang="en-US" altLang="zh-CN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25</a:t>
                      </a:r>
                      <a:endParaRPr lang="en-US" altLang="zh-CN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26</a:t>
                      </a:r>
                      <a:endParaRPr lang="en-US" altLang="zh-CN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27</a:t>
                      </a:r>
                      <a:endParaRPr lang="en-US" altLang="zh-CN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28</a:t>
                      </a:r>
                      <a:endParaRPr lang="en-US" altLang="zh-CN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29</a:t>
                      </a:r>
                      <a:endParaRPr lang="en-US" altLang="zh-CN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30</a:t>
                      </a:r>
                      <a:endParaRPr lang="en-US" altLang="zh-CN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31</a:t>
                      </a:r>
                      <a:endParaRPr lang="en-US" altLang="zh-CN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32</a:t>
                      </a:r>
                      <a:endParaRPr lang="en-US" altLang="zh-CN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33</a:t>
                      </a:r>
                      <a:endParaRPr lang="en-US" altLang="zh-CN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34</a:t>
                      </a:r>
                      <a:endParaRPr lang="en-US" altLang="zh-CN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35</a:t>
                      </a:r>
                      <a:endParaRPr lang="en-US" altLang="zh-CN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36</a:t>
                      </a:r>
                      <a:endParaRPr lang="en-US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37</a:t>
                      </a:r>
                      <a:endParaRPr lang="en-US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38</a:t>
                      </a:r>
                      <a:endParaRPr lang="en-US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39</a:t>
                      </a:r>
                      <a:endParaRPr lang="en-US" sz="16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40</a:t>
                      </a:r>
                      <a:endParaRPr lang="en-US" sz="1600" b="0" dirty="0"/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b="0" dirty="0">
                          <a:solidFill>
                            <a:schemeClr val="bg1"/>
                          </a:solidFill>
                          <a:latin typeface="华文细黑" panose="02010600040101010101" charset="-122"/>
                          <a:ea typeface="华文细黑" panose="02010600040101010101" charset="-122"/>
                          <a:cs typeface="华文细黑" panose="02010600040101010101" charset="-122"/>
                        </a:rPr>
                        <a:t>十三五</a:t>
                      </a: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b="0" dirty="0">
                          <a:solidFill>
                            <a:schemeClr val="bg1"/>
                          </a:solidFill>
                          <a:latin typeface="华文细黑" panose="02010600040101010101" charset="-122"/>
                          <a:ea typeface="华文细黑" panose="02010600040101010101" charset="-122"/>
                          <a:cs typeface="华文细黑" panose="02010600040101010101" charset="-122"/>
                        </a:rPr>
                        <a:t>十四五</a:t>
                      </a: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92D05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b="0" dirty="0">
                          <a:solidFill>
                            <a:schemeClr val="bg1"/>
                          </a:solidFill>
                          <a:latin typeface="华文细黑" panose="02010600040101010101" charset="-122"/>
                          <a:ea typeface="华文细黑" panose="02010600040101010101" charset="-122"/>
                          <a:cs typeface="华文细黑" panose="02010600040101010101" charset="-122"/>
                        </a:rPr>
                        <a:t>十五五</a:t>
                      </a: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92D05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b="0" dirty="0">
                          <a:solidFill>
                            <a:schemeClr val="bg1"/>
                          </a:solidFill>
                          <a:latin typeface="华文细黑" panose="02010600040101010101" charset="-122"/>
                          <a:ea typeface="华文细黑" panose="02010600040101010101" charset="-122"/>
                          <a:cs typeface="华文细黑" panose="02010600040101010101" charset="-122"/>
                        </a:rPr>
                        <a:t>十六五</a:t>
                      </a: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92D05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b="0" dirty="0">
                          <a:solidFill>
                            <a:schemeClr val="bg1"/>
                          </a:solidFill>
                          <a:latin typeface="华文细黑" panose="02010600040101010101" charset="-122"/>
                          <a:ea typeface="华文细黑" panose="02010600040101010101" charset="-122"/>
                          <a:cs typeface="华文细黑" panose="02010600040101010101" charset="-122"/>
                        </a:rPr>
                        <a:t>十七五</a:t>
                      </a: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 hMerge="1"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EC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6" name="Rounded Rectangle 2"/>
          <p:cNvSpPr/>
          <p:nvPr/>
        </p:nvSpPr>
        <p:spPr>
          <a:xfrm>
            <a:off x="3984567" y="2467361"/>
            <a:ext cx="3806186" cy="42828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5" b="1" dirty="0">
                <a:solidFill>
                  <a:schemeClr val="tx1"/>
                </a:solidFill>
              </a:rPr>
              <a:t>HIAF</a:t>
            </a:r>
            <a:endParaRPr lang="en-US" sz="2135" b="1" dirty="0">
              <a:solidFill>
                <a:schemeClr val="tx1"/>
              </a:solidFill>
            </a:endParaRPr>
          </a:p>
        </p:txBody>
      </p:sp>
      <p:sp>
        <p:nvSpPr>
          <p:cNvPr id="7" name="Rounded Rectangle 7"/>
          <p:cNvSpPr/>
          <p:nvPr/>
        </p:nvSpPr>
        <p:spPr>
          <a:xfrm>
            <a:off x="6350592" y="2932736"/>
            <a:ext cx="5280572" cy="9155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5" b="1" dirty="0">
                <a:solidFill>
                  <a:schemeClr val="tx1"/>
                </a:solidFill>
              </a:rPr>
              <a:t>HIAF</a:t>
            </a:r>
            <a:r>
              <a:rPr lang="en-US" altLang="zh-CN" sz="2135" b="1" dirty="0">
                <a:solidFill>
                  <a:schemeClr val="tx1"/>
                </a:solidFill>
              </a:rPr>
              <a:t>-U</a:t>
            </a:r>
            <a:endParaRPr lang="en-US" sz="2135" b="1" baseline="30000" dirty="0">
              <a:solidFill>
                <a:schemeClr val="tx1"/>
              </a:solidFill>
            </a:endParaRPr>
          </a:p>
        </p:txBody>
      </p:sp>
      <p:sp>
        <p:nvSpPr>
          <p:cNvPr id="8" name="Rounded Rectangle 8"/>
          <p:cNvSpPr/>
          <p:nvPr/>
        </p:nvSpPr>
        <p:spPr>
          <a:xfrm>
            <a:off x="9137600" y="3567340"/>
            <a:ext cx="2493567" cy="27852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EicC</a:t>
            </a:r>
            <a:endParaRPr lang="en-US" sz="1600" b="1" baseline="30000" dirty="0">
              <a:solidFill>
                <a:schemeClr val="tx1"/>
              </a:solidFill>
            </a:endParaRPr>
          </a:p>
        </p:txBody>
      </p:sp>
      <p:sp>
        <p:nvSpPr>
          <p:cNvPr id="9" name="Rounded Rectangle 10"/>
          <p:cNvSpPr/>
          <p:nvPr/>
        </p:nvSpPr>
        <p:spPr>
          <a:xfrm>
            <a:off x="6461498" y="4188045"/>
            <a:ext cx="3350960" cy="3615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1A2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5" b="1" dirty="0">
                <a:solidFill>
                  <a:schemeClr val="tx1"/>
                </a:solidFill>
              </a:rPr>
              <a:t>H-NS run</a:t>
            </a:r>
            <a:endParaRPr lang="en-US" sz="2135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1"/>
          <p:cNvSpPr/>
          <p:nvPr/>
        </p:nvSpPr>
        <p:spPr>
          <a:xfrm>
            <a:off x="4042278" y="3806272"/>
            <a:ext cx="2308309" cy="3615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1A2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5" b="1" dirty="0">
                <a:solidFill>
                  <a:schemeClr val="tx1"/>
                </a:solidFill>
              </a:rPr>
              <a:t>CEE</a:t>
            </a:r>
            <a:r>
              <a:rPr lang="en-US" altLang="zh-CN" sz="2135" b="1" dirty="0">
                <a:solidFill>
                  <a:schemeClr val="tx1"/>
                </a:solidFill>
              </a:rPr>
              <a:t>@CSR</a:t>
            </a:r>
            <a:endParaRPr lang="en-US" sz="2135" b="1" baseline="30000" dirty="0">
              <a:solidFill>
                <a:schemeClr val="tx1"/>
              </a:solidFill>
            </a:endParaRPr>
          </a:p>
        </p:txBody>
      </p:sp>
      <p:sp>
        <p:nvSpPr>
          <p:cNvPr id="11" name="Rounded Rectangle 32"/>
          <p:cNvSpPr/>
          <p:nvPr/>
        </p:nvSpPr>
        <p:spPr>
          <a:xfrm>
            <a:off x="9175068" y="4545653"/>
            <a:ext cx="2456096" cy="76878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1A2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5" b="1" dirty="0" err="1">
                <a:solidFill>
                  <a:schemeClr val="tx1"/>
                </a:solidFill>
              </a:rPr>
              <a:t>EicC</a:t>
            </a:r>
            <a:endParaRPr lang="en-US" sz="2135" b="1" dirty="0">
              <a:solidFill>
                <a:schemeClr val="tx1"/>
              </a:solidFill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1826349" y="2595334"/>
            <a:ext cx="195492" cy="1210938"/>
          </a:xfrm>
          <a:prstGeom prst="leftBrace">
            <a:avLst>
              <a:gd name="adj1" fmla="val 83112"/>
              <a:gd name="adj2" fmla="val 50524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31284" y="3006698"/>
            <a:ext cx="143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Accelerator</a:t>
            </a:r>
            <a:endParaRPr lang="zh-CN" altLang="en-US" dirty="0"/>
          </a:p>
        </p:txBody>
      </p:sp>
      <p:sp>
        <p:nvSpPr>
          <p:cNvPr id="14" name="左大括号 13"/>
          <p:cNvSpPr/>
          <p:nvPr/>
        </p:nvSpPr>
        <p:spPr>
          <a:xfrm>
            <a:off x="1852124" y="3885199"/>
            <a:ext cx="195492" cy="1210938"/>
          </a:xfrm>
          <a:prstGeom prst="leftBrace">
            <a:avLst>
              <a:gd name="adj1" fmla="val 83112"/>
              <a:gd name="adj2" fmla="val 50524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93507" y="4298889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Detector</a:t>
            </a:r>
            <a:endParaRPr lang="zh-CN" altLang="en-US" dirty="0"/>
          </a:p>
        </p:txBody>
      </p:sp>
      <p:sp>
        <p:nvSpPr>
          <p:cNvPr id="16" name="箭头: 下 15"/>
          <p:cNvSpPr/>
          <p:nvPr/>
        </p:nvSpPr>
        <p:spPr>
          <a:xfrm>
            <a:off x="4334641" y="1028460"/>
            <a:ext cx="170873" cy="44327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Rounded Rectangle 32"/>
          <p:cNvSpPr/>
          <p:nvPr/>
        </p:nvSpPr>
        <p:spPr>
          <a:xfrm>
            <a:off x="4187321" y="4210769"/>
            <a:ext cx="573865" cy="33488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AC8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H-NS DEMO</a:t>
            </a:r>
            <a:endParaRPr lang="en-US" sz="8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32"/>
          <p:cNvSpPr/>
          <p:nvPr/>
        </p:nvSpPr>
        <p:spPr>
          <a:xfrm>
            <a:off x="4761186" y="4205515"/>
            <a:ext cx="1700312" cy="34013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AC8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H-NS construction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H="1">
            <a:off x="4470990" y="4561378"/>
            <a:ext cx="3175" cy="288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AD300-A7C1-4CB6-9946-1FC570D535AF}" type="slidenum">
              <a:rPr lang="zh-CN" altLang="en-US" smtClean="0"/>
            </a:fld>
            <a:endParaRPr lang="zh-CN" altLang="en-US"/>
          </a:p>
        </p:txBody>
      </p:sp>
      <p:pic>
        <p:nvPicPr>
          <p:cNvPr id="21" name="图片 20" descr="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8115" y="4864735"/>
            <a:ext cx="2639060" cy="1143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545" y="4804410"/>
            <a:ext cx="1650365" cy="12033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VID_20260419_14585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30000"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52904" y="485688"/>
            <a:ext cx="2055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Arial" panose="02080604020202020204" pitchFamily="34" charset="0"/>
                <a:cs typeface="Arial" panose="02080604020202020204" pitchFamily="34" charset="0"/>
              </a:rPr>
              <a:t>Summary</a:t>
            </a:r>
            <a:endParaRPr lang="zh-CN" altLang="en-US" sz="32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8731345" y="5244121"/>
            <a:ext cx="250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Arial" panose="02080604020202020204" pitchFamily="34" charset="0"/>
                <a:cs typeface="Arial" panose="02080604020202020204" pitchFamily="34" charset="0"/>
              </a:rPr>
              <a:t>Thank You</a:t>
            </a:r>
            <a:endParaRPr lang="zh-CN" altLang="en-US" sz="36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97019" y="1536361"/>
            <a:ext cx="10397961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Long range plan of high energy nuclear physics at HIAF: </a:t>
            </a:r>
            <a:r>
              <a:rPr lang="en-US" altLang="zh-CN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from H-NS to EicC</a:t>
            </a:r>
            <a:endParaRPr lang="en-US" altLang="zh-CN" b="1" dirty="0">
              <a:solidFill>
                <a:srgbClr val="C0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zh-CN" b="1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Focus on the </a:t>
            </a:r>
            <a:r>
              <a:rPr lang="en-US" altLang="zh-CN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spin structure of baryon 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(H-NS &amp; EicC)</a:t>
            </a:r>
            <a:endParaRPr lang="en-US" altLang="zh-CN" b="1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zh-CN" b="1" dirty="0">
              <a:latin typeface="Arial" panose="02080604020202020204" pitchFamily="34" charset="0"/>
              <a:cs typeface="Arial" panose="0208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H-NS as ½ of EicC </a:t>
            </a:r>
            <a:r>
              <a:rPr lang="en-US" altLang="zh-CN" b="1" dirty="0">
                <a:solidFill>
                  <a:srgbClr val="11111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in many aspects, and way ahead of EicC</a:t>
            </a:r>
            <a:endParaRPr lang="en-US" altLang="zh-CN" b="1" dirty="0">
              <a:solidFill>
                <a:srgbClr val="111111"/>
              </a:solidFill>
              <a:latin typeface="Arial" panose="02080604020202020204" pitchFamily="34" charset="0"/>
              <a:cs typeface="Arial" panose="0208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zh-CN" b="1" dirty="0">
              <a:solidFill>
                <a:srgbClr val="111111"/>
              </a:solidFill>
              <a:latin typeface="Arial" panose="02080604020202020204" pitchFamily="34" charset="0"/>
              <a:cs typeface="Arial" panose="0208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11111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H-NS supports both communities of </a:t>
            </a:r>
            <a:r>
              <a:rPr lang="en-US" altLang="zh-CN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hadron physics and heavy ion physics</a:t>
            </a:r>
            <a:r>
              <a:rPr lang="en-US" altLang="zh-CN" b="1" dirty="0">
                <a:solidFill>
                  <a:srgbClr val="11111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. </a:t>
            </a:r>
            <a:endParaRPr lang="en-US" altLang="zh-CN" b="1" dirty="0">
              <a:latin typeface="Arial" panose="02080604020202020204" pitchFamily="34" charset="0"/>
              <a:cs typeface="Arial" panose="0208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b="1" dirty="0">
              <a:latin typeface="Arial" panose="02080604020202020204" pitchFamily="34" charset="0"/>
              <a:cs typeface="Arial" panose="0208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045" y="1300095"/>
            <a:ext cx="6231495" cy="47713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901" y="4530053"/>
            <a:ext cx="4399330" cy="14850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028" y="1471647"/>
            <a:ext cx="3959735" cy="2362364"/>
          </a:xfrm>
          <a:prstGeom prst="rect">
            <a:avLst/>
          </a:prstGeom>
        </p:spPr>
      </p:pic>
      <p:sp>
        <p:nvSpPr>
          <p:cNvPr id="10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H-NS0 prototype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004" y="1928473"/>
            <a:ext cx="2547560" cy="2244111"/>
          </a:xfrm>
          <a:prstGeom prst="rect">
            <a:avLst/>
          </a:prstGeom>
        </p:spPr>
      </p:pic>
      <p:sp>
        <p:nvSpPr>
          <p:cNvPr id="2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F853C1-81E2-4CE5-A8DF-A95027D06A2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8275" y="4041559"/>
            <a:ext cx="3387484" cy="2497353"/>
          </a:xfrm>
          <a:prstGeom prst="rect">
            <a:avLst/>
          </a:prstGeom>
        </p:spPr>
      </p:pic>
      <p:sp>
        <p:nvSpPr>
          <p:cNvPr id="13" name="TextBox 53"/>
          <p:cNvSpPr txBox="1">
            <a:spLocks noChangeArrowheads="1"/>
          </p:cNvSpPr>
          <p:nvPr/>
        </p:nvSpPr>
        <p:spPr bwMode="auto">
          <a:xfrm>
            <a:off x="914400" y="197485"/>
            <a:ext cx="103883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Precision measurement of proton polarization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1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/>
              <p:cNvSpPr txBox="1"/>
              <p:nvPr/>
            </p:nvSpPr>
            <p:spPr>
              <a:xfrm>
                <a:off x="4871628" y="915682"/>
                <a:ext cx="18341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𝝈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𝟐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𝟏𝟔</m:t>
                      </m:r>
                      <m:r>
                        <a:rPr kumimoji="1" lang="zh-CN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𝐦𝐫𝐚𝐝</m:t>
                      </m:r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628" y="915682"/>
                <a:ext cx="1834156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30" t="-3" r="-16435" b="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332" y="1284142"/>
            <a:ext cx="3369468" cy="21985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/>
              <p:cNvSpPr txBox="1"/>
              <p:nvPr/>
            </p:nvSpPr>
            <p:spPr>
              <a:xfrm>
                <a:off x="8844503" y="988296"/>
                <a:ext cx="18133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𝝈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𝟎𝟒𝟏</m:t>
                      </m:r>
                      <m:r>
                        <a:rPr kumimoji="1" lang="zh-CN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𝐆𝐞𝐕</m:t>
                      </m:r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4503" y="988296"/>
                <a:ext cx="1813317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2" t="-64" r="-18421" b="1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775" y="1284142"/>
            <a:ext cx="3261984" cy="215118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50058" y="3672227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Input: 0.250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7890840" y="4343740"/>
            <a:ext cx="3460115" cy="1337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" panose="02080604020202020204" pitchFamily="34" charset="0"/>
                <a:ea typeface="Cambria Math" panose="02040503050406030204" pitchFamily="18" charset="0"/>
                <a:cs typeface="Arial" panose="02080604020202020204" pitchFamily="34" charset="0"/>
                <a:sym typeface="+mn-ea"/>
              </a:rPr>
              <a:t>Reconstruction effi:  &gt; 70%</a:t>
            </a:r>
            <a:endParaRPr lang="en-US" altLang="zh-CN" dirty="0">
              <a:latin typeface="Arial" panose="02080604020202020204" pitchFamily="34" charset="0"/>
              <a:ea typeface="Cambria Math" panose="02040503050406030204" pitchFamily="18" charset="0"/>
              <a:cs typeface="Arial" panose="02080604020202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Low background contamination!</a:t>
            </a:r>
            <a:endParaRPr lang="en-US" altLang="zh-CN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High precision measurement!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578" y="1483852"/>
            <a:ext cx="3511653" cy="356010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984490" y="5955030"/>
            <a:ext cx="3246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NST in press,   </a:t>
            </a:r>
            <a:r>
              <a:rPr lang="en-US" altLang="zh-CN" sz="1600" dirty="0" err="1">
                <a:latin typeface="Arial" panose="02080604020202020204" pitchFamily="34" charset="0"/>
                <a:cs typeface="Arial" panose="02080604020202020204" pitchFamily="34" charset="0"/>
              </a:rPr>
              <a:t>arXiv</a:t>
            </a: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: 2512.02804</a:t>
            </a:r>
            <a:endParaRPr lang="en-US" altLang="zh-CN" sz="1600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indent="0" fontAlgn="auto">
              <a:lnSpc>
                <a:spcPct val="100000"/>
              </a:lnSpc>
            </a:pPr>
            <a:endParaRPr lang="en-US" altLang="zh-CN" sz="16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箭头连接符 5"/>
          <p:cNvCxnSpPr/>
          <p:nvPr/>
        </p:nvCxnSpPr>
        <p:spPr>
          <a:xfrm>
            <a:off x="975251" y="2845206"/>
            <a:ext cx="4155264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975251" y="2409623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p beam: 3-9.3 GeV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02145" y="1110451"/>
            <a:ext cx="2610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Arial" panose="02080604020202020204" pitchFamily="34" charset="0"/>
                <a:cs typeface="Arial" panose="02080604020202020204" pitchFamily="34" charset="0"/>
              </a:rPr>
              <a:t>Potential at</a:t>
            </a:r>
            <a:r>
              <a:rPr lang="zh-CN" altLang="en-US" sz="2000" b="1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2000" b="1" dirty="0">
                <a:latin typeface="Arial" panose="02080604020202020204" pitchFamily="34" charset="0"/>
                <a:cs typeface="Arial" panose="02080604020202020204" pitchFamily="34" charset="0"/>
              </a:rPr>
              <a:t>H-NS</a:t>
            </a:r>
            <a:endParaRPr lang="zh-CN" altLang="en-US" sz="20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3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Parameters of hyperon decay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5360" y="6165850"/>
            <a:ext cx="3164205" cy="50736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35" y="3343275"/>
            <a:ext cx="4363085" cy="205549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19" y="5608306"/>
            <a:ext cx="1920903" cy="34799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355" y="1272540"/>
            <a:ext cx="2583180" cy="30264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表格 45"/>
              <p:cNvGraphicFramePr>
                <a:graphicFrameLocks noGrp="1"/>
              </p:cNvGraphicFramePr>
              <p:nvPr/>
            </p:nvGraphicFramePr>
            <p:xfrm>
              <a:off x="5394029" y="4507783"/>
              <a:ext cx="6278019" cy="111009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747827"/>
                    <a:gridCol w="2302373"/>
                    <a:gridCol w="2227819"/>
                  </a:tblGrid>
                  <a:tr h="37003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3 months data</a:t>
                          </a:r>
                          <a:endParaRPr lang="zh-CN" altLang="en-US" dirty="0">
                            <a:latin typeface="Arial" panose="02080604020202020204" pitchFamily="34" charset="0"/>
                            <a:cs typeface="Arial" panose="0208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9.3 GeV</a:t>
                          </a:r>
                          <a:endParaRPr lang="zh-CN" altLang="en-US" dirty="0">
                            <a:latin typeface="Arial" panose="02080604020202020204" pitchFamily="34" charset="0"/>
                            <a:cs typeface="Arial" panose="0208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25 GeV</a:t>
                          </a:r>
                          <a:endParaRPr lang="zh-CN" altLang="en-US" dirty="0">
                            <a:latin typeface="Arial" panose="02080604020202020204" pitchFamily="34" charset="0"/>
                            <a:cs typeface="Arial" panose="02080604020202020204" pitchFamily="34" charset="0"/>
                          </a:endParaRPr>
                        </a:p>
                      </a:txBody>
                      <a:tcPr/>
                    </a:tc>
                  </a:tr>
                  <a:tr h="3700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pp </a:t>
                          </a: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Λ+X</a:t>
                          </a:r>
                          <a:endParaRPr lang="zh-CN" altLang="en-US" dirty="0">
                            <a:latin typeface="Arial" panose="02080604020202020204" pitchFamily="34" charset="0"/>
                            <a:cs typeface="Arial" panose="0208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N_Λ ~ 10</a:t>
                          </a:r>
                          <a:r>
                            <a:rPr lang="en-US" altLang="zh-CN" sz="1400" baseline="300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11      </a:t>
                          </a:r>
                          <a:r>
                            <a:rPr lang="en-US" altLang="zh-CN" sz="1400" baseline="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N_pC ~ 10</a:t>
                          </a:r>
                          <a:r>
                            <a:rPr lang="en-US" altLang="zh-CN" sz="1400" baseline="300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8</a:t>
                          </a:r>
                          <a:endParaRPr lang="zh-CN" altLang="en-US" sz="1400" baseline="30000" dirty="0">
                            <a:latin typeface="Arial" panose="02080604020202020204" pitchFamily="34" charset="0"/>
                            <a:cs typeface="Arial" panose="0208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N_Λ ~ 10</a:t>
                          </a:r>
                          <a:r>
                            <a:rPr lang="en-US" altLang="zh-CN" sz="1400" baseline="300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11      </a:t>
                          </a:r>
                          <a:r>
                            <a:rPr lang="en-US" altLang="zh-CN" sz="1400" baseline="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N_pC ~ 10</a:t>
                          </a:r>
                          <a:r>
                            <a:rPr lang="en-US" altLang="zh-CN" sz="1400" baseline="300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8</a:t>
                          </a:r>
                          <a:endParaRPr lang="zh-CN" altLang="en-US" sz="1400" baseline="30000" dirty="0">
                            <a:latin typeface="Arial" panose="02080604020202020204" pitchFamily="34" charset="0"/>
                            <a:cs typeface="Arial" panose="02080604020202020204" pitchFamily="34" charset="0"/>
                          </a:endParaRPr>
                        </a:p>
                      </a:txBody>
                      <a:tcPr/>
                    </a:tc>
                  </a:tr>
                  <a:tr h="3700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pp </a:t>
                          </a:r>
                          <a:r>
                            <a:rPr lang="en-US" altLang="zh-CN" dirty="0">
                              <a:latin typeface="Arial" panose="02080604020202020204" pitchFamily="34" charset="0"/>
                              <a:cs typeface="Arial" panose="02080604020202020204" pitchFamily="34" charset="0"/>
                              <a:sym typeface="Wingdings" panose="05000000000000000000" pitchFamily="2" charset="2"/>
                            </a:rPr>
                            <a:t>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zh-CN" sz="18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8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80604020202020204" pitchFamily="34" charset="0"/>
                                    </a:rPr>
                                    <m:t>Λ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zh-CN" dirty="0"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+X </a:t>
                          </a:r>
                          <a:endParaRPr lang="zh-CN" altLang="en-US" dirty="0">
                            <a:latin typeface="Arial" panose="02080604020202020204" pitchFamily="34" charset="0"/>
                            <a:cs typeface="Arial" panose="0208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N_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zh-CN" sz="14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8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40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80604020202020204" pitchFamily="34" charset="0"/>
                                    </a:rPr>
                                    <m:t>Λ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 ~ 10</a:t>
                          </a:r>
                          <a:r>
                            <a:rPr lang="en-US" altLang="zh-CN" sz="1400" baseline="300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7       </a:t>
                          </a:r>
                          <a:r>
                            <a:rPr lang="en-US" altLang="zh-CN" sz="1400" baseline="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N_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zh-CN" sz="14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8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400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80604020202020204" pitchFamily="34" charset="0"/>
                                    </a:rPr>
                                    <m:t>p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C</a:t>
                          </a:r>
                          <a:r>
                            <a:rPr lang="en-US" altLang="zh-CN" sz="1400" baseline="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 ~ 10</a:t>
                          </a:r>
                          <a:r>
                            <a:rPr lang="en-US" altLang="zh-CN" sz="1400" baseline="300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4</a:t>
                          </a:r>
                          <a:endParaRPr lang="zh-CN" altLang="en-US" sz="1400" baseline="30000" dirty="0">
                            <a:latin typeface="Arial" panose="02080604020202020204" pitchFamily="34" charset="0"/>
                            <a:cs typeface="Arial" panose="0208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N_Λ ~ 10</a:t>
                          </a:r>
                          <a:r>
                            <a:rPr lang="en-US" altLang="zh-CN" sz="1400" baseline="300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9       </a:t>
                          </a:r>
                          <a:r>
                            <a:rPr lang="en-US" altLang="zh-CN" sz="1400" baseline="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N_pC ~ 10</a:t>
                          </a:r>
                          <a:r>
                            <a:rPr lang="en-US" altLang="zh-CN" sz="1400" baseline="300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6</a:t>
                          </a:r>
                          <a:endParaRPr lang="zh-CN" altLang="en-US" sz="1400" dirty="0">
                            <a:latin typeface="Arial" panose="02080604020202020204" pitchFamily="34" charset="0"/>
                            <a:cs typeface="Arial" panose="0208060402020202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6" name="表格 45"/>
              <p:cNvGraphicFramePr>
                <a:graphicFrameLocks noGrp="1"/>
              </p:cNvGraphicFramePr>
              <p:nvPr/>
            </p:nvGraphicFramePr>
            <p:xfrm>
              <a:off x="5394029" y="4507783"/>
              <a:ext cx="6278019" cy="111009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747827"/>
                    <a:gridCol w="2302373"/>
                    <a:gridCol w="2227819"/>
                  </a:tblGrid>
                  <a:tr h="37003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3 months data</a:t>
                          </a:r>
                          <a:endParaRPr lang="zh-CN" altLang="en-US" dirty="0">
                            <a:latin typeface="Arial" panose="02080604020202020204" pitchFamily="34" charset="0"/>
                            <a:cs typeface="Arial" panose="0208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9.3 GeV</a:t>
                          </a:r>
                          <a:endParaRPr lang="zh-CN" altLang="en-US" dirty="0">
                            <a:latin typeface="Arial" panose="02080604020202020204" pitchFamily="34" charset="0"/>
                            <a:cs typeface="Arial" panose="0208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25 GeV</a:t>
                          </a:r>
                          <a:endParaRPr lang="zh-CN" altLang="en-US" dirty="0">
                            <a:latin typeface="Arial" panose="02080604020202020204" pitchFamily="34" charset="0"/>
                            <a:cs typeface="Arial" panose="02080604020202020204" pitchFamily="34" charset="0"/>
                          </a:endParaRPr>
                        </a:p>
                      </a:txBody>
                      <a:tcPr/>
                    </a:tc>
                  </a:tr>
                  <a:tr h="3700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pp </a:t>
                          </a: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Λ+X</a:t>
                          </a:r>
                          <a:endParaRPr lang="zh-CN" altLang="en-US" dirty="0">
                            <a:latin typeface="Arial" panose="02080604020202020204" pitchFamily="34" charset="0"/>
                            <a:cs typeface="Arial" panose="0208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N_Λ ~ 10</a:t>
                          </a:r>
                          <a:r>
                            <a:rPr lang="en-US" altLang="zh-CN" sz="1400" baseline="300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11      </a:t>
                          </a:r>
                          <a:r>
                            <a:rPr lang="en-US" altLang="zh-CN" sz="1400" baseline="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N_pC ~ 10</a:t>
                          </a:r>
                          <a:r>
                            <a:rPr lang="en-US" altLang="zh-CN" sz="1400" baseline="300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8</a:t>
                          </a:r>
                          <a:endParaRPr lang="zh-CN" altLang="en-US" sz="1400" baseline="30000" dirty="0">
                            <a:latin typeface="Arial" panose="02080604020202020204" pitchFamily="34" charset="0"/>
                            <a:cs typeface="Arial" panose="0208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N_Λ ~ 10</a:t>
                          </a:r>
                          <a:r>
                            <a:rPr lang="en-US" altLang="zh-CN" sz="1400" baseline="300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11      </a:t>
                          </a:r>
                          <a:r>
                            <a:rPr lang="en-US" altLang="zh-CN" sz="1400" baseline="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N_pC ~ 10</a:t>
                          </a:r>
                          <a:r>
                            <a:rPr lang="en-US" altLang="zh-CN" sz="1400" baseline="300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8</a:t>
                          </a:r>
                          <a:endParaRPr lang="zh-CN" altLang="en-US" sz="1400" baseline="30000" dirty="0">
                            <a:latin typeface="Arial" panose="02080604020202020204" pitchFamily="34" charset="0"/>
                            <a:cs typeface="Arial" panose="02080604020202020204" pitchFamily="34" charset="0"/>
                          </a:endParaRPr>
                        </a:p>
                      </a:txBody>
                      <a:tcPr/>
                    </a:tc>
                  </a:tr>
                  <a:tr h="386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N_Λ ~ 10</a:t>
                          </a:r>
                          <a:r>
                            <a:rPr lang="en-US" altLang="zh-CN" sz="1400" baseline="300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9       </a:t>
                          </a:r>
                          <a:r>
                            <a:rPr lang="en-US" altLang="zh-CN" sz="1400" baseline="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N_pC ~ 10</a:t>
                          </a:r>
                          <a:r>
                            <a:rPr lang="en-US" altLang="zh-CN" sz="1400" baseline="30000" dirty="0">
                              <a:solidFill>
                                <a:schemeClr val="tx1"/>
                              </a:solidFill>
                              <a:latin typeface="Arial" panose="02080604020202020204" pitchFamily="34" charset="0"/>
                              <a:cs typeface="Arial" panose="02080604020202020204" pitchFamily="34" charset="0"/>
                            </a:rPr>
                            <a:t>6</a:t>
                          </a:r>
                          <a:endParaRPr lang="zh-CN" altLang="en-US" sz="1400" dirty="0">
                            <a:latin typeface="Arial" panose="02080604020202020204" pitchFamily="34" charset="0"/>
                            <a:cs typeface="Arial" panose="0208060402020202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47" name="文本框 46"/>
          <p:cNvSpPr txBox="1"/>
          <p:nvPr/>
        </p:nvSpPr>
        <p:spPr>
          <a:xfrm>
            <a:off x="5394029" y="5687593"/>
            <a:ext cx="5782352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Measure decay parameters of hyperon/anti-hyperon</a:t>
            </a:r>
            <a:endParaRPr lang="en-US" altLang="zh-CN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Systematic uncertainties dominate</a:t>
            </a:r>
            <a:endParaRPr lang="en-US" altLang="zh-CN" dirty="0">
              <a:solidFill>
                <a:srgbClr val="C0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8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F853C1-81E2-4CE5-A8DF-A95027D06A2D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3" name="直接箭头连接符 2"/>
          <p:cNvCxnSpPr>
            <a:endCxn id="17" idx="1"/>
          </p:cNvCxnSpPr>
          <p:nvPr/>
        </p:nvCxnSpPr>
        <p:spPr>
          <a:xfrm>
            <a:off x="5130515" y="2849089"/>
            <a:ext cx="2596613" cy="60984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V="1">
            <a:off x="5129020" y="2789057"/>
            <a:ext cx="657945" cy="5153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5331652" y="2480540"/>
            <a:ext cx="322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1600" b="1" dirty="0"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endParaRPr lang="zh-CN" altLang="en-US" sz="16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25223" y="310498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target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121969" y="2621626"/>
            <a:ext cx="45719" cy="4379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FF00"/>
              </a:solidFill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5126243" y="2853392"/>
            <a:ext cx="2609041" cy="88897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7727128" y="3289655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K</a:t>
            </a:r>
            <a:r>
              <a:rPr lang="en-US" altLang="zh-CN" sz="1600" baseline="30000" dirty="0">
                <a:latin typeface="Arial" panose="02080604020202020204" pitchFamily="34" charset="0"/>
                <a:cs typeface="Arial" panose="02080604020202020204" pitchFamily="34" charset="0"/>
              </a:rPr>
              <a:t>+</a:t>
            </a:r>
            <a:endParaRPr lang="zh-CN" altLang="en-US" sz="1600" baseline="30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9" name="圆柱体 27"/>
          <p:cNvSpPr/>
          <p:nvPr/>
        </p:nvSpPr>
        <p:spPr>
          <a:xfrm rot="5400000">
            <a:off x="5534561" y="708714"/>
            <a:ext cx="2554149" cy="4263747"/>
          </a:xfrm>
          <a:prstGeom prst="can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824138" y="1632041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H-NS detector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2" name="圆柱体 1"/>
          <p:cNvSpPr/>
          <p:nvPr/>
        </p:nvSpPr>
        <p:spPr>
          <a:xfrm rot="5400000">
            <a:off x="5954582" y="825251"/>
            <a:ext cx="1781747" cy="3979141"/>
          </a:xfrm>
          <a:prstGeom prst="can">
            <a:avLst/>
          </a:prstGeom>
          <a:solidFill>
            <a:schemeClr val="accent4">
              <a:alpha val="1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箭头连接符 23"/>
          <p:cNvCxnSpPr/>
          <p:nvPr/>
        </p:nvCxnSpPr>
        <p:spPr>
          <a:xfrm flipV="1">
            <a:off x="5770187" y="2519948"/>
            <a:ext cx="1899119" cy="264227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5852587" y="2215771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zh-CN" alt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942296" y="1887278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Carbon layer</a:t>
            </a:r>
            <a:endParaRPr lang="zh-CN" altLang="en-US" sz="14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735284" y="3557699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p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5768683" y="2428377"/>
            <a:ext cx="475615" cy="36068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5998458" y="26112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zh-CN" altLang="en-US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00208" y="124023"/>
            <a:ext cx="10058400" cy="794483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</a:rPr>
              <a:t>21</a:t>
            </a:r>
            <a:r>
              <a:rPr lang="zh-CN" altLang="en-US" sz="4000" b="1" dirty="0">
                <a:solidFill>
                  <a:srgbClr val="C00000"/>
                </a:solidFill>
              </a:rPr>
              <a:t>世纪基本物理谜题之一：核子内部结构</a:t>
            </a:r>
            <a:endParaRPr lang="zh-CN" altLang="en-US" sz="4000" dirty="0">
              <a:solidFill>
                <a:srgbClr val="C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</a:fld>
            <a:endParaRPr lang="en-US"/>
          </a:p>
        </p:txBody>
      </p:sp>
      <p:cxnSp>
        <p:nvCxnSpPr>
          <p:cNvPr id="5" name="Straight Connector 10"/>
          <p:cNvCxnSpPr/>
          <p:nvPr/>
        </p:nvCxnSpPr>
        <p:spPr>
          <a:xfrm flipH="1">
            <a:off x="5673082" y="4002825"/>
            <a:ext cx="5419" cy="2742050"/>
          </a:xfrm>
          <a:prstGeom prst="line">
            <a:avLst/>
          </a:prstGeom>
          <a:ln w="88900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loud 12"/>
          <p:cNvSpPr/>
          <p:nvPr/>
        </p:nvSpPr>
        <p:spPr>
          <a:xfrm>
            <a:off x="2857497" y="4066868"/>
            <a:ext cx="1537806" cy="638768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50800" dist="889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自旋</a:t>
            </a:r>
            <a:endParaRPr 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Cloud 13"/>
          <p:cNvSpPr/>
          <p:nvPr/>
        </p:nvSpPr>
        <p:spPr>
          <a:xfrm>
            <a:off x="7116525" y="3731990"/>
            <a:ext cx="1487228" cy="669756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50800" dist="889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</a:t>
            </a:r>
            <a:endParaRPr 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75020" y="125706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质子自旋结构？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75020" y="262063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质子质量来源？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5" descr="3646_G_147306138989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803" y="1312088"/>
            <a:ext cx="1174847" cy="17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100px-Nucleus_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99" y="2354910"/>
            <a:ext cx="1081302" cy="108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图片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482" y="999509"/>
            <a:ext cx="1189331" cy="119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8"/>
          <p:cNvSpPr/>
          <p:nvPr/>
        </p:nvSpPr>
        <p:spPr bwMode="auto">
          <a:xfrm>
            <a:off x="6151748" y="1730942"/>
            <a:ext cx="397043" cy="1114662"/>
          </a:xfrm>
          <a:prstGeom prst="leftBrace">
            <a:avLst>
              <a:gd name="adj1" fmla="val 59622"/>
              <a:gd name="adj2" fmla="val 50000"/>
            </a:avLst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4" name="箭头: 右 13"/>
          <p:cNvSpPr/>
          <p:nvPr/>
        </p:nvSpPr>
        <p:spPr>
          <a:xfrm>
            <a:off x="4134621" y="1935909"/>
            <a:ext cx="669770" cy="56148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C000"/>
              </a:solidFill>
              <a:highlight>
                <a:srgbClr val="FFD200"/>
              </a:highlight>
            </a:endParaRPr>
          </a:p>
        </p:txBody>
      </p:sp>
      <p:grpSp>
        <p:nvGrpSpPr>
          <p:cNvPr id="15" name="组合 14"/>
          <p:cNvGrpSpPr>
            <a:grpSpLocks noChangeAspect="1"/>
          </p:cNvGrpSpPr>
          <p:nvPr/>
        </p:nvGrpSpPr>
        <p:grpSpPr>
          <a:xfrm>
            <a:off x="7736560" y="4317126"/>
            <a:ext cx="2535134" cy="2246882"/>
            <a:chOff x="1544149" y="343022"/>
            <a:chExt cx="6579816" cy="6000017"/>
          </a:xfrm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149" y="343022"/>
              <a:ext cx="6579816" cy="6000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133" y="1726498"/>
              <a:ext cx="1238836" cy="107922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675" y="3343030"/>
              <a:ext cx="1238836" cy="1238836"/>
            </a:xfrm>
            <a:prstGeom prst="rect">
              <a:avLst/>
            </a:prstGeom>
          </p:spPr>
        </p:pic>
      </p:grpSp>
      <p:cxnSp>
        <p:nvCxnSpPr>
          <p:cNvPr id="19" name="直接箭头连接符 18"/>
          <p:cNvCxnSpPr>
            <a:endCxn id="20" idx="2"/>
          </p:cNvCxnSpPr>
          <p:nvPr/>
        </p:nvCxnSpPr>
        <p:spPr>
          <a:xfrm flipV="1">
            <a:off x="9860182" y="4338442"/>
            <a:ext cx="474831" cy="45045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9365035" y="3999888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Higgs mechanism</a:t>
            </a:r>
            <a:endParaRPr lang="zh-CN" altLang="en-US" sz="1600" b="1" dirty="0"/>
          </a:p>
        </p:txBody>
      </p:sp>
      <p:sp>
        <p:nvSpPr>
          <p:cNvPr id="21" name="文本框 20"/>
          <p:cNvSpPr txBox="1"/>
          <p:nvPr/>
        </p:nvSpPr>
        <p:spPr>
          <a:xfrm>
            <a:off x="9371327" y="5556594"/>
            <a:ext cx="1619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轻味夸克质量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~1%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质子质量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H="1" flipV="1">
            <a:off x="7736560" y="5037282"/>
            <a:ext cx="435096" cy="36439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6057976" y="4560864"/>
            <a:ext cx="2133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Dynamics of gluons</a:t>
            </a:r>
            <a:endParaRPr lang="zh-CN" altLang="en-US" sz="1600" b="1" dirty="0"/>
          </a:p>
        </p:txBody>
      </p:sp>
      <p:sp>
        <p:nvSpPr>
          <p:cNvPr id="24" name="文本框 23"/>
          <p:cNvSpPr txBox="1"/>
          <p:nvPr/>
        </p:nvSpPr>
        <p:spPr>
          <a:xfrm>
            <a:off x="6752143" y="516330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~99%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质子质量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35" y="1013265"/>
            <a:ext cx="2808576" cy="250805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9" y="4941762"/>
            <a:ext cx="4397806" cy="1415286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710419" y="4457101"/>
            <a:ext cx="1218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Gell-Mann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夸克模型</a:t>
            </a:r>
            <a:endParaRPr lang="zh-CN" altLang="en-US" sz="1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9614" y="1138699"/>
            <a:ext cx="3067956" cy="41933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307" y="1138699"/>
            <a:ext cx="3095088" cy="425574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527220" y="5502009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pp/ee/ep </a:t>
            </a:r>
            <a:r>
              <a:rPr lang="en-US" altLang="zh-CN" sz="2800" b="1" dirty="0">
                <a:sym typeface="Wingdings" panose="05000000000000000000" pitchFamily="2" charset="2"/>
              </a:rPr>
              <a:t> </a:t>
            </a:r>
            <a:r>
              <a:rPr lang="el-GR" altLang="zh-CN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Λ</a:t>
            </a:r>
            <a:r>
              <a:rPr lang="en-US" altLang="zh-CN" sz="2800" b="1" dirty="0">
                <a:sym typeface="Wingdings" panose="05000000000000000000" pitchFamily="2" charset="2"/>
              </a:rPr>
              <a:t> + X</a:t>
            </a:r>
            <a:endParaRPr lang="zh-CN" altLang="en-US" sz="2800" b="1" dirty="0"/>
          </a:p>
        </p:txBody>
      </p:sp>
      <p:sp>
        <p:nvSpPr>
          <p:cNvPr id="17" name="文本框 16"/>
          <p:cNvSpPr txBox="1"/>
          <p:nvPr/>
        </p:nvSpPr>
        <p:spPr>
          <a:xfrm>
            <a:off x="7269160" y="5502009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pp/ee/ep </a:t>
            </a:r>
            <a:r>
              <a:rPr lang="en-US" altLang="zh-CN" sz="2800" b="1" dirty="0">
                <a:sym typeface="Wingdings" panose="05000000000000000000" pitchFamily="2" charset="2"/>
              </a:rPr>
              <a:t> </a:t>
            </a:r>
            <a:r>
              <a:rPr lang="en-US" altLang="zh-CN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p</a:t>
            </a:r>
            <a:r>
              <a:rPr lang="en-US" altLang="zh-CN" sz="2800" b="1" dirty="0">
                <a:sym typeface="Wingdings" panose="05000000000000000000" pitchFamily="2" charset="2"/>
              </a:rPr>
              <a:t> + X</a:t>
            </a:r>
            <a:endParaRPr lang="zh-CN" altLang="en-US" sz="2800" b="1" dirty="0"/>
          </a:p>
        </p:txBody>
      </p:sp>
      <p:sp>
        <p:nvSpPr>
          <p:cNvPr id="18" name="标题 1"/>
          <p:cNvSpPr txBox="1"/>
          <p:nvPr/>
        </p:nvSpPr>
        <p:spPr>
          <a:xfrm>
            <a:off x="838200" y="215114"/>
            <a:ext cx="10515600" cy="600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Arial" panose="02080604020202020204" pitchFamily="34" charset="0"/>
                <a:ea typeface="+mn-ea"/>
                <a:cs typeface="Arial" panose="02080604020202020204" pitchFamily="34" charset="0"/>
              </a:rPr>
              <a:t>An interesting question: Is proton polarized as well?</a:t>
            </a:r>
            <a:endParaRPr lang="zh-CN" altLang="en-US" sz="2800" b="1" dirty="0">
              <a:latin typeface="Arial" panose="02080604020202020204" pitchFamily="34" charset="0"/>
              <a:ea typeface="+mn-ea"/>
              <a:cs typeface="Arial" panose="02080604020202020204" pitchFamily="34" charset="0"/>
            </a:endParaRPr>
          </a:p>
        </p:txBody>
      </p:sp>
      <p:sp>
        <p:nvSpPr>
          <p:cNvPr id="2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5AF7DC2-819F-488A-BCDD-D9D36F2A6017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3732294" y="195740"/>
                <a:ext cx="55203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altLang="zh-CN" sz="2800" b="1" dirty="0">
                    <a:latin typeface="Arial" panose="02080604020202020204" pitchFamily="34" charset="0"/>
                    <a:ea typeface="+mn-ea"/>
                    <a:cs typeface="Arial" panose="02080604020202020204" pitchFamily="34" charset="0"/>
                  </a:rPr>
                  <a:t>Λ </a:t>
                </a:r>
                <a:r>
                  <a:rPr lang="en-US" altLang="zh-CN" sz="2800" b="1" dirty="0">
                    <a:latin typeface="Arial" panose="02080604020202020204" pitchFamily="34" charset="0"/>
                    <a:ea typeface="+mn-ea"/>
                    <a:cs typeface="Arial" panose="02080604020202020204" pitchFamily="34" charset="0"/>
                  </a:rPr>
                  <a:t>polarization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 dirty="0" smtClean="0">
                            <a:latin typeface="Cambria Math" panose="02040503050406030204" pitchFamily="18" charset="0"/>
                            <a:ea typeface="+mn-ea"/>
                            <a:cs typeface="Arial" panose="0208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1" i="1" dirty="0">
                            <a:latin typeface="Cambria Math" panose="02040503050406030204" pitchFamily="18" charset="0"/>
                            <a:cs typeface="Arial" panose="0208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800" b="1" i="1" dirty="0" smtClean="0">
                            <a:latin typeface="Cambria Math" panose="02040503050406030204" pitchFamily="18" charset="0"/>
                            <a:ea typeface="+mn-ea"/>
                            <a:cs typeface="Arial" panose="0208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b="1" i="1" dirty="0">
                            <a:latin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1" i="1" dirty="0">
                            <a:latin typeface="Cambria Math" panose="02040503050406030204" pitchFamily="18" charset="0"/>
                            <a:cs typeface="Arial" panose="0208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800" b="1" i="1" dirty="0" smtClean="0">
                            <a:latin typeface="Cambria Math" panose="02040503050406030204" pitchFamily="18" charset="0"/>
                            <a:cs typeface="Arial" panose="0208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800" b="1" dirty="0">
                    <a:latin typeface="Arial" panose="02080604020202020204" pitchFamily="34" charset="0"/>
                    <a:ea typeface="+mn-ea"/>
                    <a:cs typeface="Arial" panose="02080604020202020204" pitchFamily="34" charset="0"/>
                  </a:rPr>
                  <a:t> machine </a:t>
                </a:r>
                <a:endParaRPr lang="en-US" altLang="zh-CN" sz="2800" b="1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294" y="195740"/>
                <a:ext cx="5520357" cy="523220"/>
              </a:xfrm>
              <a:prstGeom prst="rect">
                <a:avLst/>
              </a:prstGeom>
              <a:blipFill rotWithShape="1">
                <a:blip r:embed="rId1"/>
                <a:stretch>
                  <a:fillRect l="-7" t="-31" r="1" b="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F7DC2-819F-488A-BCDD-D9D36F2A601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18" y="3117199"/>
            <a:ext cx="4691821" cy="306043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17" y="1049404"/>
            <a:ext cx="3903522" cy="198197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04702" y="6292928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Relative phase of G</a:t>
            </a:r>
            <a:r>
              <a:rPr lang="en-US" altLang="zh-CN" baseline="-25000" dirty="0">
                <a:latin typeface="Arial" panose="02080604020202020204" pitchFamily="34" charset="0"/>
                <a:cs typeface="Arial" panose="02080604020202020204" pitchFamily="34" charset="0"/>
              </a:rPr>
              <a:t>E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/G</a:t>
            </a:r>
            <a:r>
              <a:rPr lang="en-US" altLang="zh-CN" baseline="-25000" dirty="0">
                <a:latin typeface="Arial" panose="02080604020202020204" pitchFamily="34" charset="0"/>
                <a:cs typeface="Arial" panose="02080604020202020204" pitchFamily="34" charset="0"/>
              </a:rPr>
              <a:t>M</a:t>
            </a:r>
            <a:endParaRPr lang="zh-CN" altLang="en-US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14" name="Content Placeholder 9" descr="A diagram of a graph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126" y="1003346"/>
            <a:ext cx="3903522" cy="3320907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1"/>
              <p:cNvSpPr txBox="1"/>
              <p:nvPr/>
            </p:nvSpPr>
            <p:spPr>
              <a:xfrm>
                <a:off x="5527040" y="4366895"/>
                <a:ext cx="6489700" cy="2168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rgbClr val="211E1E"/>
                    </a:solidFill>
                    <a:latin typeface="AdvOT483a8203"/>
                  </a:rPr>
                  <a:t>F</a:t>
                </a:r>
                <a:r>
                  <a:rPr lang="en-US" sz="1800" dirty="0">
                    <a:solidFill>
                      <a:srgbClr val="211E1E"/>
                    </a:solidFill>
                    <a:effectLst/>
                    <a:latin typeface="AdvOT483a8203"/>
                  </a:rPr>
                  <a:t>irst observation of the spontaneous polarization of </a:t>
                </a:r>
                <a:r>
                  <a:rPr lang="el-GR" sz="1800" dirty="0">
                    <a:solidFill>
                      <a:srgbClr val="211E1E"/>
                    </a:solidFill>
                    <a:effectLst/>
                    <a:latin typeface="AdvTTd877c31c+03"/>
                  </a:rPr>
                  <a:t>Λ </a:t>
                </a:r>
                <a:r>
                  <a:rPr lang="en-US" sz="1800" dirty="0">
                    <a:solidFill>
                      <a:srgbClr val="211E1E"/>
                    </a:solidFill>
                    <a:effectLst/>
                    <a:latin typeface="AdvOT483a8203"/>
                  </a:rPr>
                  <a:t>hyperons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1" i="1" dirty="0" smtClean="0">
                            <a:latin typeface="Cambria Math" panose="02040503050406030204" pitchFamily="18" charset="0"/>
                            <a:ea typeface="+mn-ea"/>
                            <a:cs typeface="Arial" panose="0208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00" b="1" i="1" dirty="0">
                            <a:latin typeface="Cambria Math" panose="02040503050406030204" pitchFamily="18" charset="0"/>
                            <a:cs typeface="Arial" panose="0208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800" b="1" i="1" dirty="0" smtClean="0">
                            <a:latin typeface="Cambria Math" panose="02040503050406030204" pitchFamily="18" charset="0"/>
                            <a:ea typeface="+mn-ea"/>
                            <a:cs typeface="Arial" panose="0208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800" b="1" i="1" dirty="0">
                            <a:latin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00" b="1" i="1" dirty="0">
                            <a:latin typeface="Cambria Math" panose="02040503050406030204" pitchFamily="18" charset="0"/>
                            <a:cs typeface="Arial" panose="0208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800" b="1" i="1" dirty="0" smtClean="0">
                            <a:latin typeface="Cambria Math" panose="02040503050406030204" pitchFamily="18" charset="0"/>
                            <a:cs typeface="Arial" panose="0208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211E1E"/>
                    </a:solidFill>
                    <a:effectLst/>
                    <a:latin typeface="AdvTTd0b5fdba.I"/>
                  </a:rPr>
                  <a:t> </a:t>
                </a:r>
                <a:r>
                  <a:rPr lang="en-US" sz="1800" dirty="0">
                    <a:solidFill>
                      <a:srgbClr val="211E1E"/>
                    </a:solidFill>
                    <a:effectLst/>
                    <a:latin typeface="AdvOT483a8203"/>
                  </a:rPr>
                  <a:t>annihilation</a:t>
                </a:r>
                <a:endParaRPr lang="en-US" sz="1800" dirty="0">
                  <a:solidFill>
                    <a:srgbClr val="211E1E"/>
                  </a:solidFill>
                  <a:effectLst/>
                  <a:latin typeface="AdvOT483a8203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rgbClr val="211E1E"/>
                    </a:solidFill>
                    <a:latin typeface="AdvOT483a8203"/>
                  </a:rPr>
                  <a:t>Clear environment to study the polarization due to </a:t>
                </a:r>
                <a:r>
                  <a:rPr lang="en-US" sz="1800" dirty="0">
                    <a:solidFill>
                      <a:srgbClr val="211E1E"/>
                    </a:solidFill>
                    <a:effectLst/>
                    <a:latin typeface="AdvOT483a8203"/>
                  </a:rPr>
                  <a:t>fragmentation of the partons</a:t>
                </a:r>
                <a:r>
                  <a:rPr lang="en-US" dirty="0">
                    <a:solidFill>
                      <a:srgbClr val="211E1E"/>
                    </a:solidFill>
                    <a:latin typeface="AdvOT483a8203"/>
                  </a:rPr>
                  <a:t>, free of initial state effect</a:t>
                </a:r>
                <a:r>
                  <a:rPr lang="zh-CN" altLang="en-US" dirty="0">
                    <a:solidFill>
                      <a:srgbClr val="211E1E"/>
                    </a:solidFill>
                    <a:latin typeface="AdvOT483a8203"/>
                  </a:rPr>
                  <a:t> </a:t>
                </a:r>
                <a:endParaRPr lang="en-US" dirty="0">
                  <a:solidFill>
                    <a:srgbClr val="211E1E"/>
                  </a:solidFill>
                  <a:latin typeface="AdvOT483a8203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800" dirty="0">
                    <a:solidFill>
                      <a:srgbClr val="211E1E"/>
                    </a:solidFill>
                    <a:effectLst/>
                    <a:latin typeface="AdvOT483a8203"/>
                  </a:rPr>
                  <a:t>Ex</a:t>
                </a:r>
                <a:r>
                  <a:rPr lang="en-US" dirty="0">
                    <a:solidFill>
                      <a:srgbClr val="211E1E"/>
                    </a:solidFill>
                    <a:latin typeface="AdvOT483a8203"/>
                  </a:rPr>
                  <a:t>tract the polarized fragmentation function</a:t>
                </a:r>
                <a:endParaRPr lang="en-US" dirty="0"/>
              </a:p>
            </p:txBody>
          </p:sp>
        </mc:Choice>
        <mc:Fallback>
          <p:sp>
            <p:nvSpPr>
              <p:cNvPr id="15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040" y="4366895"/>
                <a:ext cx="6489700" cy="216852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 descr="A close up of a text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163" y="2278160"/>
            <a:ext cx="1997852" cy="1318109"/>
          </a:xfrm>
          <a:prstGeom prst="rect">
            <a:avLst/>
          </a:prstGeom>
        </p:spPr>
      </p:pic>
      <p:sp>
        <p:nvSpPr>
          <p:cNvPr id="32" name="Rectangle 18"/>
          <p:cNvSpPr/>
          <p:nvPr/>
        </p:nvSpPr>
        <p:spPr>
          <a:xfrm>
            <a:off x="1105102" y="2889313"/>
            <a:ext cx="3878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BESIII,  Nature Physics, 15, 631 (2019)</a:t>
            </a:r>
            <a:endParaRPr lang="en-US" sz="1600" dirty="0">
              <a:solidFill>
                <a:srgbClr val="0000FF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707106" y="1281710"/>
            <a:ext cx="5388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*,</a:t>
            </a:r>
            <a:r>
              <a:rPr lang="zh-CN" altLang="en-US" sz="2000" dirty="0">
                <a:latin typeface="Arial" panose="02080604020202020204" pitchFamily="34" charset="0"/>
                <a:cs typeface="Arial" panose="02080604020202020204" pitchFamily="34" charset="0"/>
              </a:rPr>
              <a:t> Σ</a:t>
            </a:r>
            <a:r>
              <a:rPr lang="en-US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*, </a:t>
            </a:r>
            <a:r>
              <a:rPr lang="el-GR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Ξ</a:t>
            </a:r>
            <a:r>
              <a:rPr lang="en-US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*, </a:t>
            </a:r>
            <a:r>
              <a:rPr lang="el-GR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Ω</a:t>
            </a:r>
            <a:r>
              <a:rPr lang="en-US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*, resonance</a:t>
            </a:r>
            <a:endParaRPr lang="zh-CN" altLang="en-US" sz="2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8790" y="6124602"/>
            <a:ext cx="4752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https://doi.org/10.1007/s00601-022-01756-y</a:t>
            </a:r>
            <a:endParaRPr lang="zh-CN" altLang="en-US" sz="16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7598-45B9-461D-9360-318329C576B3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89901" y="1283388"/>
            <a:ext cx="3756379" cy="328940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90" y="2062995"/>
            <a:ext cx="5907894" cy="3558163"/>
          </a:xfrm>
          <a:prstGeom prst="rect">
            <a:avLst/>
          </a:prstGeom>
        </p:spPr>
      </p:pic>
      <p:sp>
        <p:nvSpPr>
          <p:cNvPr id="6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Hadron spectroscopy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7389901" y="5241732"/>
                <a:ext cx="4191468" cy="882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80604020202020204" pitchFamily="34" charset="0"/>
                  <a:buChar char="•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l-GR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𝒔</m:t>
                        </m:r>
                      </m:e>
                    </m:rad>
                    <m:r>
                      <a:rPr lang="en-US" altLang="zh-CN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80604020202020204" pitchFamily="34" charset="0"/>
                      </a:rPr>
                      <m:t> </m:t>
                    </m:r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80604020202020204" pitchFamily="34" charset="0"/>
                      </a:rPr>
                      <m:t>= 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latin typeface="Arial" panose="02080604020202020204" pitchFamily="34" charset="0"/>
                    <a:cs typeface="Arial" panose="02080604020202020204" pitchFamily="34" charset="0"/>
                  </a:rPr>
                  <a:t>4.6 GeV    </a:t>
                </a: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@ E</a:t>
                </a:r>
                <a:r>
                  <a:rPr lang="en-US" altLang="zh-CN" baseline="-25000" dirty="0">
                    <a:latin typeface="Arial" panose="02080604020202020204" pitchFamily="34" charset="0"/>
                    <a:cs typeface="Arial" panose="02080604020202020204" pitchFamily="34" charset="0"/>
                  </a:rPr>
                  <a:t>beam</a:t>
                </a: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 =  9.3 GeV</a:t>
                </a:r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80604020202020204" pitchFamily="34" charset="0"/>
                  <a:buChar char="•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𝑠</m:t>
                        </m:r>
                      </m:e>
                    </m:rad>
                    <m:r>
                      <a:rPr lang="en-US" altLang="zh-CN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80604020202020204" pitchFamily="34" charset="0"/>
                      </a:rPr>
                      <m:t> = </m:t>
                    </m:r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7.1 GeV    @ E</a:t>
                </a:r>
                <a:r>
                  <a:rPr lang="en-US" altLang="zh-CN" baseline="-25000" dirty="0">
                    <a:latin typeface="Arial" panose="02080604020202020204" pitchFamily="34" charset="0"/>
                    <a:cs typeface="Arial" panose="02080604020202020204" pitchFamily="34" charset="0"/>
                  </a:rPr>
                  <a:t>beam</a:t>
                </a: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 =  25  GeV</a:t>
                </a:r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9901" y="5241732"/>
                <a:ext cx="4191468" cy="882870"/>
              </a:xfrm>
              <a:prstGeom prst="rect">
                <a:avLst/>
              </a:prstGeom>
              <a:blipFill rotWithShape="1">
                <a:blip r:embed="rId3"/>
                <a:stretch>
                  <a:fillRect l="-10" t="-50" r="6" b="-70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5670175" y="3797953"/>
            <a:ext cx="140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m &lt; 3.1 GeV/c</a:t>
            </a:r>
            <a:r>
              <a:rPr lang="en-US" altLang="zh-CN" sz="1400" baseline="30000" dirty="0">
                <a:latin typeface="Arial" panose="02080604020202020204" pitchFamily="34" charset="0"/>
                <a:cs typeface="Arial" panose="02080604020202020204" pitchFamily="34" charset="0"/>
              </a:rPr>
              <a:t>2</a:t>
            </a:r>
            <a:endParaRPr lang="zh-CN" altLang="en-US" sz="1400" baseline="30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14665" y="4802000"/>
            <a:ext cx="140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m &lt; 2.6 GeV/c</a:t>
            </a:r>
            <a:r>
              <a:rPr lang="en-US" altLang="zh-CN" sz="1400" baseline="30000" dirty="0">
                <a:latin typeface="Arial" panose="02080604020202020204" pitchFamily="34" charset="0"/>
                <a:cs typeface="Arial" panose="02080604020202020204" pitchFamily="34" charset="0"/>
              </a:rPr>
              <a:t>2</a:t>
            </a:r>
            <a:endParaRPr lang="zh-CN" altLang="en-US" sz="14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14665" y="5028855"/>
            <a:ext cx="140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m &lt; 2.1 GeV/c</a:t>
            </a:r>
            <a:r>
              <a:rPr lang="en-US" altLang="zh-CN" sz="1400" baseline="30000" dirty="0">
                <a:latin typeface="Arial" panose="02080604020202020204" pitchFamily="34" charset="0"/>
                <a:cs typeface="Arial" panose="02080604020202020204" pitchFamily="34" charset="0"/>
              </a:rPr>
              <a:t>2</a:t>
            </a:r>
            <a:endParaRPr lang="zh-CN" altLang="en-US" sz="14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14665" y="4494223"/>
            <a:ext cx="140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m &lt; 3.1 GeV/c</a:t>
            </a:r>
            <a:r>
              <a:rPr lang="en-US" altLang="zh-CN" sz="1400" baseline="30000" dirty="0">
                <a:latin typeface="Arial" panose="02080604020202020204" pitchFamily="34" charset="0"/>
                <a:cs typeface="Arial" panose="02080604020202020204" pitchFamily="34" charset="0"/>
              </a:rPr>
              <a:t>2</a:t>
            </a:r>
            <a:endParaRPr lang="zh-CN" altLang="en-US" sz="1400" baseline="30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A373-C571-4C4F-9E4D-17256B5E27BA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8020" y="1680320"/>
            <a:ext cx="3557125" cy="19678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584" y="4027690"/>
            <a:ext cx="2213234" cy="2328444"/>
          </a:xfrm>
          <a:prstGeom prst="rect">
            <a:avLst/>
          </a:prstGeom>
        </p:spPr>
      </p:pic>
      <p:sp>
        <p:nvSpPr>
          <p:cNvPr id="6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Heavy ion physics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3230" y="2271395"/>
            <a:ext cx="2438400" cy="3723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H-NS</a:t>
            </a:r>
            <a:endParaRPr lang="en-US" altLang="zh-CN" sz="2000" b="1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zh-CN" sz="2000" b="1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Reaction: A</a:t>
            </a:r>
            <a:r>
              <a:rPr lang="en-US" altLang="zh-CN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+A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</a:t>
            </a:r>
            <a:endParaRPr lang="en-US" altLang="zh-CN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Event rate:? </a:t>
            </a:r>
            <a:endParaRPr lang="en-US" altLang="zh-CN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Time: </a:t>
            </a:r>
            <a:endParaRPr lang="en-US" altLang="zh-CN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AA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Λ+X    </a:t>
            </a:r>
            <a:endParaRPr lang="en-US" altLang="zh-CN" sz="1600" baseline="300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AA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p+X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</a:t>
            </a:r>
            <a:endParaRPr lang="en-US" altLang="zh-CN" sz="1600" b="1" baseline="300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10" name="内容占位符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59" y="1680222"/>
            <a:ext cx="3264831" cy="239940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29600" y="1346319"/>
            <a:ext cx="3146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HICs@HIAF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(T&lt;100 MeV, </a:t>
            </a:r>
            <a:r>
              <a:rPr lang="el-GR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≤3</a:t>
            </a:r>
            <a:r>
              <a:rPr lang="el-GR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ρ</a:t>
            </a:r>
            <a:r>
              <a:rPr lang="en-US" altLang="zh-CN" sz="14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549015" y="4311015"/>
            <a:ext cx="3396615" cy="2118360"/>
            <a:chOff x="8150039" y="1112184"/>
            <a:chExt cx="3746562" cy="250424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50039" y="1112184"/>
              <a:ext cx="3746562" cy="250424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0"/>
            <a:stretch>
              <a:fillRect/>
            </a:stretch>
          </p:blipFill>
          <p:spPr>
            <a:xfrm>
              <a:off x="10242896" y="2502712"/>
              <a:ext cx="1306566" cy="807418"/>
            </a:xfrm>
            <a:prstGeom prst="rect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18" name="矩形 17"/>
            <p:cNvSpPr/>
            <p:nvPr/>
          </p:nvSpPr>
          <p:spPr>
            <a:xfrm>
              <a:off x="8702383" y="1191720"/>
              <a:ext cx="230668" cy="2159792"/>
            </a:xfrm>
            <a:prstGeom prst="rect">
              <a:avLst/>
            </a:prstGeom>
            <a:solidFill>
              <a:srgbClr val="FF0000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9" name="直接箭头连接符 18"/>
            <p:cNvCxnSpPr/>
            <p:nvPr/>
          </p:nvCxnSpPr>
          <p:spPr>
            <a:xfrm>
              <a:off x="8702383" y="1612903"/>
              <a:ext cx="24364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/>
          </p:nvSpPr>
          <p:spPr>
            <a:xfrm>
              <a:off x="8856895" y="2924904"/>
              <a:ext cx="964559" cy="2544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7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BES-II</a:t>
              </a:r>
              <a:r>
                <a:rPr lang="zh-CN" altLang="en-US" sz="7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7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FAIR</a:t>
              </a:r>
              <a:r>
                <a:rPr lang="zh-CN" altLang="en-US" sz="7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、</a:t>
              </a:r>
              <a:endParaRPr lang="en-US" altLang="zh-CN" sz="7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7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NICA</a:t>
              </a:r>
              <a:r>
                <a:rPr lang="zh-CN" altLang="en-US" sz="7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7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HIAF-U</a:t>
              </a:r>
              <a:endParaRPr lang="zh-CN" altLang="en-US" sz="7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824205" y="2757268"/>
              <a:ext cx="964560" cy="1268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7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3.0-7.7 GeV</a:t>
              </a:r>
              <a:endParaRPr lang="zh-CN" altLang="en-US" sz="7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071205" y="1261072"/>
              <a:ext cx="964559" cy="544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</a:rPr>
                <a:t>UU@HIAF</a:t>
              </a:r>
              <a:endParaRPr lang="zh-CN" altLang="en-US" sz="12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文本框 22"/>
                <p:cNvSpPr txBox="1"/>
                <p:nvPr/>
              </p:nvSpPr>
              <p:spPr>
                <a:xfrm>
                  <a:off x="9014099" y="1495691"/>
                  <a:ext cx="2775857" cy="29876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9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zh-CN" sz="9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zh-CN" sz="9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zh-CN" sz="9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ad>
                        <m:radPr>
                          <m:degHide m:val="on"/>
                          <m:ctrlPr>
                            <a:rPr lang="en-US" altLang="zh-CN" sz="9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zh-CN" sz="9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9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9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𝑁𝑁</m:t>
                              </m:r>
                            </m:sub>
                          </m:sSub>
                        </m:e>
                      </m:rad>
                      <m:r>
                        <a:rPr lang="en-US" altLang="zh-CN" sz="9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 </m:t>
                      </m:r>
                      <m:r>
                        <a:rPr lang="en-US" altLang="zh-CN" sz="9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CN" sz="9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zh-CN" sz="9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zh-CN" sz="9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altLang="zh-CN" sz="9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zh-CN" sz="9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GeV</a:t>
                  </a:r>
                  <a:endParaRPr lang="zh-CN" altLang="en-US" sz="9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文本框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14099" y="1495691"/>
                  <a:ext cx="2775857" cy="298768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直接箭头连接符 23"/>
            <p:cNvCxnSpPr/>
            <p:nvPr/>
          </p:nvCxnSpPr>
          <p:spPr>
            <a:xfrm>
              <a:off x="8947381" y="2648923"/>
              <a:ext cx="69367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/>
        </p:nvSpPr>
        <p:spPr>
          <a:xfrm>
            <a:off x="3878506" y="3999009"/>
            <a:ext cx="2963594" cy="383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zh-CN" sz="1400" dirty="0">
                <a:solidFill>
                  <a:srgbClr val="0000FF"/>
                </a:solidFill>
                <a:latin typeface="Book Antiqua" panose="02040602050305030304" pitchFamily="18" charset="0"/>
              </a:rPr>
              <a:t>QCD Phase Structure</a:t>
            </a:r>
            <a:endParaRPr lang="en-US" altLang="zh-CN" sz="1400" dirty="0">
              <a:solidFill>
                <a:srgbClr val="0000FF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063240" y="1278255"/>
            <a:ext cx="8687435" cy="51511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394190" y="4125595"/>
            <a:ext cx="23660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A new probe with proton polarization?</a:t>
            </a:r>
            <a:endParaRPr lang="en-US" altLang="zh-CN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Global polarization of proton?</a:t>
            </a:r>
            <a:endParaRPr lang="en-US" altLang="zh-CN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9" y="3510059"/>
            <a:ext cx="1984809" cy="14013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629" y="641025"/>
            <a:ext cx="3186099" cy="24986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270" y="935973"/>
            <a:ext cx="1904302" cy="176973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39292" y="5070775"/>
            <a:ext cx="3437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MIC6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</a:t>
            </a:r>
            <a:r>
              <a:rPr lang="en-US" altLang="zh-CN" b="1" dirty="0"/>
              <a:t>+</a:t>
            </a:r>
            <a:r>
              <a:rPr lang="zh-CN" altLang="en-US" b="1" dirty="0"/>
              <a:t>电子学</a:t>
            </a:r>
            <a:r>
              <a:rPr lang="en-US" altLang="zh-CN" b="1" dirty="0"/>
              <a:t>+DAQ </a:t>
            </a:r>
            <a:r>
              <a:rPr lang="zh-CN" altLang="en-US" b="1" dirty="0"/>
              <a:t>技术验证，</a:t>
            </a:r>
            <a:r>
              <a:rPr lang="en-US" altLang="zh-CN" b="1" dirty="0"/>
              <a:t>2026</a:t>
            </a:r>
            <a:r>
              <a:rPr lang="zh-CN" altLang="en-US" b="1" dirty="0"/>
              <a:t>年</a:t>
            </a:r>
            <a:r>
              <a:rPr lang="en-US" altLang="zh-CN" b="1" dirty="0"/>
              <a:t>HIAF</a:t>
            </a:r>
            <a:r>
              <a:rPr lang="zh-CN" altLang="en-US" b="1" dirty="0"/>
              <a:t>束流测试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万￥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5601736" y="1521713"/>
            <a:ext cx="387174" cy="381911"/>
          </a:xfrm>
          <a:prstGeom prst="straightConnector1">
            <a:avLst/>
          </a:prstGeom>
          <a:ln w="317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5601736" y="2008127"/>
            <a:ext cx="387173" cy="226423"/>
          </a:xfrm>
          <a:prstGeom prst="straightConnector1">
            <a:avLst/>
          </a:prstGeom>
          <a:ln w="317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4409395" y="5067256"/>
            <a:ext cx="3446612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全尺寸磁铁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，部分立体角覆盖探测器；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HIAF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高能终端运行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亿￥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884" y="1209750"/>
            <a:ext cx="1438587" cy="1523867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1415033" y="6010449"/>
            <a:ext cx="1471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201613" y="5985953"/>
            <a:ext cx="1471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2026-2030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147399" y="5994981"/>
            <a:ext cx="1471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2030-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113794" y="3417140"/>
            <a:ext cx="3538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丰富的物理：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高精度、多维度超子极化测量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轻强子物理、奇特强子态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核介质效应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超核物理，核物质相结构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200677" y="5061084"/>
            <a:ext cx="341229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全尺寸磁铁，全尺寸径迹与飞行时间探测器，前向量能器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亿￥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6" name="直接箭头连接符 45"/>
          <p:cNvCxnSpPr/>
          <p:nvPr/>
        </p:nvCxnSpPr>
        <p:spPr>
          <a:xfrm flipV="1">
            <a:off x="6593866" y="1651173"/>
            <a:ext cx="175382" cy="385249"/>
          </a:xfrm>
          <a:prstGeom prst="straightConnector1">
            <a:avLst/>
          </a:prstGeom>
          <a:ln w="317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6593866" y="2101737"/>
            <a:ext cx="323289" cy="406588"/>
          </a:xfrm>
          <a:prstGeom prst="straightConnector1">
            <a:avLst/>
          </a:prstGeom>
          <a:ln w="317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>
            <a:off x="5080024" y="1718357"/>
            <a:ext cx="421205" cy="230186"/>
          </a:xfrm>
          <a:prstGeom prst="straightConnector1">
            <a:avLst/>
          </a:prstGeom>
          <a:ln w="317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/>
        </p:nvCxnSpPr>
        <p:spPr>
          <a:xfrm flipV="1">
            <a:off x="5072544" y="2045142"/>
            <a:ext cx="421206" cy="403683"/>
          </a:xfrm>
          <a:prstGeom prst="straightConnector1">
            <a:avLst/>
          </a:prstGeom>
          <a:ln w="317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/>
          <p:cNvSpPr txBox="1"/>
          <p:nvPr/>
        </p:nvSpPr>
        <p:spPr>
          <a:xfrm>
            <a:off x="8801437" y="3097423"/>
            <a:ext cx="2517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MHz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，全尺寸探测器</a:t>
            </a:r>
            <a:endParaRPr lang="zh-CN" altLang="en-US" sz="1600" dirty="0"/>
          </a:p>
        </p:txBody>
      </p:sp>
      <p:sp>
        <p:nvSpPr>
          <p:cNvPr id="65" name="文本框 64"/>
          <p:cNvSpPr txBox="1"/>
          <p:nvPr/>
        </p:nvSpPr>
        <p:spPr>
          <a:xfrm>
            <a:off x="4776376" y="3087175"/>
            <a:ext cx="22690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部分探测器，可扩展性</a:t>
            </a:r>
            <a:endParaRPr lang="zh-CN" altLang="en-US" sz="1600" dirty="0"/>
          </a:p>
        </p:txBody>
      </p:sp>
      <p:sp>
        <p:nvSpPr>
          <p:cNvPr id="67" name="矩形 66"/>
          <p:cNvSpPr/>
          <p:nvPr/>
        </p:nvSpPr>
        <p:spPr>
          <a:xfrm>
            <a:off x="4132161" y="846512"/>
            <a:ext cx="3791282" cy="5574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文本框 68"/>
          <p:cNvSpPr txBox="1"/>
          <p:nvPr/>
        </p:nvSpPr>
        <p:spPr>
          <a:xfrm>
            <a:off x="839187" y="3029438"/>
            <a:ext cx="26232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/>
              <a:t>               H-NS0 </a:t>
            </a:r>
            <a:r>
              <a:rPr lang="zh-CN" altLang="en-US" sz="1600" b="1" dirty="0"/>
              <a:t>样机</a:t>
            </a:r>
            <a:r>
              <a:rPr lang="en-US" altLang="zh-CN" sz="1600" b="1" dirty="0"/>
              <a:t> </a:t>
            </a:r>
            <a:endParaRPr lang="en-US" altLang="zh-CN" sz="1600" b="1" dirty="0"/>
          </a:p>
        </p:txBody>
      </p:sp>
      <p:sp>
        <p:nvSpPr>
          <p:cNvPr id="70" name="灯片编号占位符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CD14-70CD-4EC8-A313-977F7D519741}" type="slidenum">
              <a:rPr lang="zh-CN" altLang="en-US" smtClean="0"/>
            </a:fld>
            <a:endParaRPr lang="zh-CN" altLang="en-US"/>
          </a:p>
        </p:txBody>
      </p:sp>
      <p:sp>
        <p:nvSpPr>
          <p:cNvPr id="71" name="文本框 70"/>
          <p:cNvSpPr txBox="1"/>
          <p:nvPr/>
        </p:nvSpPr>
        <p:spPr>
          <a:xfrm>
            <a:off x="10423846" y="2779995"/>
            <a:ext cx="138137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TOF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ECal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未显示</a:t>
            </a:r>
            <a:endParaRPr lang="zh-CN" altLang="en-US" sz="11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473542" y="3549282"/>
                <a:ext cx="73129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zh-CN" altLang="en-US" sz="1100" i="1">
                          <a:latin typeface="Cambria Math" panose="02040503050406030204" pitchFamily="18" charset="0"/>
                        </a:rPr>
                        <m:t>质量谱</m:t>
                      </m:r>
                    </m:oMath>
                  </m:oMathPara>
                </a14:m>
                <a:endParaRPr lang="zh-CN" altLang="en-US" sz="1100" dirty="0"/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42" y="3549282"/>
                <a:ext cx="731290" cy="261610"/>
              </a:xfrm>
              <a:prstGeom prst="rect">
                <a:avLst/>
              </a:prstGeom>
              <a:blipFill rotWithShape="1">
                <a:blip r:embed="rId5"/>
                <a:stretch>
                  <a:fillRect l="-64" t="-102" r="32" b="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内容占位符 3" descr="装配体1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46068" y="948539"/>
            <a:ext cx="3202373" cy="191016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923443" y="846510"/>
            <a:ext cx="3881776" cy="55747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40879" y="846512"/>
            <a:ext cx="3791282" cy="55747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725" y="3502811"/>
            <a:ext cx="1741315" cy="130598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542070" y="2727903"/>
            <a:ext cx="138137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TOF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ECal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未显示</a:t>
            </a:r>
            <a:endParaRPr lang="zh-CN" altLang="en-US" sz="1100" dirty="0"/>
          </a:p>
        </p:txBody>
      </p:sp>
      <p:sp>
        <p:nvSpPr>
          <p:cNvPr id="18" name="文本框 17"/>
          <p:cNvSpPr txBox="1"/>
          <p:nvPr/>
        </p:nvSpPr>
        <p:spPr>
          <a:xfrm>
            <a:off x="2566328" y="4332276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2025.12.24@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惠州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0" y="804193"/>
            <a:ext cx="12192000" cy="589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235024" y="159610"/>
            <a:ext cx="11721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80604020202020204" pitchFamily="34" charset="0"/>
              </a:rPr>
              <a:t>H-NS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80604020202020204" pitchFamily="34" charset="0"/>
              </a:rPr>
              <a:t>阶段规划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94395" y="3590070"/>
            <a:ext cx="3507562" cy="10763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重点研发项目，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2024YFA1611000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参与单位支持：山大、清华、华中师大、等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缺少：全尺寸磁铁、高能终端束线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853C1-81E2-4CE5-A8DF-A95027D06A2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32090" y="1083453"/>
            <a:ext cx="4926602" cy="1983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 panose="02080604020202020204" pitchFamily="34" charset="0"/>
              <a:buNone/>
              <a:defRPr sz="2500">
                <a:solidFill>
                  <a:srgbClr val="002060"/>
                </a:solidFill>
                <a:latin typeface="Arial" panose="02080604020202020204" pitchFamily="34" charset="0"/>
                <a:cs typeface="Arial" panose="0208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600">
                <a:solidFill>
                  <a:srgbClr val="002060"/>
                </a:solidFill>
                <a:latin typeface="Arial" panose="02080604020202020204" pitchFamily="34" charset="0"/>
                <a:cs typeface="Arial" panose="0208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600">
                <a:solidFill>
                  <a:srgbClr val="002060"/>
                </a:solidFill>
                <a:latin typeface="Arial" panose="02080604020202020204" pitchFamily="34" charset="0"/>
                <a:cs typeface="Arial" panose="0208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600">
                <a:solidFill>
                  <a:srgbClr val="002060"/>
                </a:solidFill>
                <a:latin typeface="Arial" panose="02080604020202020204" pitchFamily="34" charset="0"/>
                <a:cs typeface="Arial" panose="0208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600">
                <a:solidFill>
                  <a:srgbClr val="002060"/>
                </a:solidFill>
                <a:latin typeface="Arial" panose="02080604020202020204" pitchFamily="34" charset="0"/>
                <a:cs typeface="Arial" panose="0208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</a:lvl9pPr>
          </a:lstStyle>
          <a:p>
            <a:pPr marL="114300" indent="-342900">
              <a:spcBef>
                <a:spcPts val="1200"/>
              </a:spcBef>
              <a:buFont typeface="Arial" panose="02080604020202020204" pitchFamily="34" charset="0"/>
              <a:buChar char="•"/>
            </a:pPr>
            <a:r>
              <a:rPr lang="en-US" altLang="zh-CN" sz="1900" dirty="0">
                <a:solidFill>
                  <a:schemeClr val="tx1"/>
                </a:solidFill>
              </a:rPr>
              <a:t>Property of neutron star?</a:t>
            </a:r>
            <a:endParaRPr lang="en-US" altLang="zh-CN" sz="1900" dirty="0">
              <a:solidFill>
                <a:schemeClr val="tx1"/>
              </a:solidFill>
            </a:endParaRPr>
          </a:p>
          <a:p>
            <a:pPr marL="114300" indent="-342900">
              <a:spcBef>
                <a:spcPts val="1200"/>
              </a:spcBef>
              <a:buFont typeface="Arial" panose="02080604020202020204" pitchFamily="34" charset="0"/>
              <a:buChar char="•"/>
            </a:pPr>
            <a:r>
              <a:rPr lang="en-US" altLang="zh-CN" sz="1900" dirty="0">
                <a:solidFill>
                  <a:schemeClr val="tx1"/>
                </a:solidFill>
              </a:rPr>
              <a:t>Y-N </a:t>
            </a:r>
            <a:r>
              <a:rPr lang="en-US" altLang="zh-CN" sz="1900" dirty="0">
                <a:solidFill>
                  <a:schemeClr val="tx1"/>
                </a:solidFill>
                <a:ea typeface="Calibri" panose="020F0502020204030204" pitchFamily="34" charset="0"/>
              </a:rPr>
              <a:t>interaction is not well constrained due to short lifetime of the hyperons.</a:t>
            </a:r>
            <a:endParaRPr lang="en-US" altLang="zh-CN" sz="19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114300" indent="-342900">
              <a:spcBef>
                <a:spcPts val="1200"/>
              </a:spcBef>
              <a:buFont typeface="Arial" panose="02080604020202020204" pitchFamily="34" charset="0"/>
              <a:buChar char="•"/>
            </a:pPr>
            <a:r>
              <a:rPr lang="en-US" altLang="zh-CN" sz="1900" dirty="0">
                <a:solidFill>
                  <a:schemeClr val="tx1"/>
                </a:solidFill>
              </a:rPr>
              <a:t>Hyper-nuclei provide a “laboratory” to study YN interaction.</a:t>
            </a:r>
            <a:endParaRPr lang="zh-CN" altLang="en-US" sz="19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endParaRPr lang="en-US" altLang="zh-CN" sz="2000" dirty="0">
              <a:solidFill>
                <a:schemeClr val="tx1"/>
              </a:solidFill>
              <a:ea typeface="Calibri" panose="020F050202020403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83314" y="5364301"/>
            <a:ext cx="5682140" cy="8688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 panose="02080604020202020204" pitchFamily="34" charset="0"/>
              <a:buNone/>
              <a:defRPr sz="2500">
                <a:solidFill>
                  <a:srgbClr val="002060"/>
                </a:solidFill>
                <a:latin typeface="Arial" panose="02080604020202020204" pitchFamily="34" charset="0"/>
                <a:cs typeface="Arial" panose="0208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600">
                <a:solidFill>
                  <a:srgbClr val="002060"/>
                </a:solidFill>
                <a:latin typeface="Arial" panose="02080604020202020204" pitchFamily="34" charset="0"/>
                <a:cs typeface="Arial" panose="0208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600">
                <a:solidFill>
                  <a:srgbClr val="002060"/>
                </a:solidFill>
                <a:latin typeface="Arial" panose="02080604020202020204" pitchFamily="34" charset="0"/>
                <a:cs typeface="Arial" panose="0208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600">
                <a:solidFill>
                  <a:srgbClr val="002060"/>
                </a:solidFill>
                <a:latin typeface="Arial" panose="02080604020202020204" pitchFamily="34" charset="0"/>
                <a:cs typeface="Arial" panose="0208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600">
                <a:solidFill>
                  <a:srgbClr val="002060"/>
                </a:solidFill>
                <a:latin typeface="Arial" panose="02080604020202020204" pitchFamily="34" charset="0"/>
                <a:cs typeface="Arial" panose="0208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</a:lvl9pPr>
          </a:lstStyle>
          <a:p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yield for (multi)hyper-nuclei production around several GeV</a:t>
            </a:r>
            <a:endParaRPr lang="zh-CN" alt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/>
              <p:cNvSpPr txBox="1"/>
              <p:nvPr/>
            </p:nvSpPr>
            <p:spPr>
              <a:xfrm>
                <a:off x="7895031" y="6356350"/>
                <a:ext cx="3230170" cy="374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U+U at HIAF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nl-NL" altLang="zh-CN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0" lang="en-US" altLang="zh-CN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kumimoji="0" lang="en-US" altLang="zh-CN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altLang="zh-CN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</m:oMath>
                </a14:m>
                <a:r>
                  <a:rPr kumimoji="0" lang="nl-NL" altLang="zh-CN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2.2-4.5GeV </a:t>
                </a:r>
                <a:endParaRPr lang="zh-CN" altLang="en-US" dirty="0"/>
              </a:p>
            </p:txBody>
          </p:sp>
        </mc:Choice>
        <mc:Fallback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5031" y="6356350"/>
                <a:ext cx="3230170" cy="374526"/>
              </a:xfrm>
              <a:prstGeom prst="rect">
                <a:avLst/>
              </a:prstGeom>
              <a:blipFill rotWithShape="1">
                <a:blip r:embed="rId1"/>
                <a:stretch>
                  <a:fillRect l="-2" b="-710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Y-N interaction -- hyper-nuclei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883" y="3765150"/>
            <a:ext cx="3591699" cy="255359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072" y="994871"/>
            <a:ext cx="3389838" cy="257441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92" y="1059295"/>
            <a:ext cx="2322197" cy="194416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32090" y="3507509"/>
            <a:ext cx="68502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80604020202020204" pitchFamily="34" charset="0"/>
              <a:buChar char="•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80604020202020204" pitchFamily="34" charset="0"/>
                <a:ea typeface="Calibri" panose="020F0502020204030204" pitchFamily="34" charset="0"/>
                <a:cs typeface="Arial" panose="02080604020202020204" pitchFamily="34" charset="0"/>
              </a:rPr>
              <a:t>Massive heavy-ion reactions provide an abundant source of strangeness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80604020202020204" pitchFamily="34" charset="0"/>
              <a:ea typeface="Calibri" panose="020F0502020204030204" pitchFamily="34" charset="0"/>
              <a:cs typeface="Arial" panose="0208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80604020202020204" pitchFamily="34" charset="0"/>
              <a:buChar char="•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80604020202020204" pitchFamily="34" charset="0"/>
                <a:ea typeface="Calibri" panose="020F0502020204030204" pitchFamily="34" charset="0"/>
                <a:cs typeface="Arial" panose="02080604020202020204" pitchFamily="34" charset="0"/>
              </a:rPr>
              <a:t>One way to tackle the YN interaction is study the formation of hyper-nuclei in heavy-ion collisions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80604020202020204" pitchFamily="34" charset="0"/>
              <a:ea typeface="Calibri" panose="020F050202020403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3" y="1941412"/>
            <a:ext cx="5605945" cy="342447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6408732" y="915491"/>
                <a:ext cx="5394979" cy="5442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Beam energy @ 9.3 GeV</a:t>
                </a:r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Number of hyperons relative to </a:t>
                </a:r>
                <a:r>
                  <a:rPr lang="el-GR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Λ</a:t>
                </a:r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Σ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i="1" baseline="30000" dirty="0">
                        <a:latin typeface="Cambria Math" panose="02040503050406030204" pitchFamily="18" charset="0"/>
                        <a:cs typeface="Arial" panose="02080604020202020204" pitchFamily="34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~ 0.05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Σ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baseline="30000" dirty="0">
                    <a:latin typeface="Arial" panose="02080604020202020204" pitchFamily="34" charset="0"/>
                    <a:cs typeface="Arial" panose="02080604020202020204" pitchFamily="34" charset="0"/>
                  </a:rPr>
                  <a:t> </a:t>
                </a: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~ 0.15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Σ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baseline="30000" dirty="0">
                    <a:latin typeface="Arial" panose="02080604020202020204" pitchFamily="34" charset="0"/>
                    <a:cs typeface="Arial" panose="02080604020202020204" pitchFamily="34" charset="0"/>
                  </a:rPr>
                  <a:t> </a:t>
                </a: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~ 0.25                 2D </a:t>
                </a:r>
                <a:r>
                  <a:rPr lang="zh-CN" altLang="en-US" dirty="0">
                    <a:latin typeface="Arial" panose="02080604020202020204" pitchFamily="34" charset="0"/>
                    <a:cs typeface="Arial" panose="02080604020202020204" pitchFamily="34" charset="0"/>
                  </a:rPr>
                  <a:t>√</a:t>
                </a:r>
                <a:endParaRPr lang="zh-CN" altLang="en-US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Ξ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 ~ 1E-2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Ξ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 ~ 1E-2                                   1D </a:t>
                </a:r>
                <a:r>
                  <a:rPr lang="zh-CN" altLang="en-US" dirty="0">
                    <a:latin typeface="Arial" panose="02080604020202020204" pitchFamily="34" charset="0"/>
                    <a:cs typeface="Arial" panose="02080604020202020204" pitchFamily="34" charset="0"/>
                  </a:rPr>
                  <a:t>√</a:t>
                </a:r>
                <a:endParaRPr lang="zh-CN" altLang="en-US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Number of anti-hyperons relative to </a:t>
                </a:r>
                <a:r>
                  <a:rPr lang="el-GR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Λ</a:t>
                </a:r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altLang="zh-CN" dirty="0">
                            <a:latin typeface="Arial" panose="02080604020202020204" pitchFamily="34" charset="0"/>
                            <a:cs typeface="Arial" panose="02080604020202020204" pitchFamily="34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 ~ 5E-4 </a:t>
                </a:r>
                <a14:m>
                  <m:oMath xmlns:m="http://schemas.openxmlformats.org/officeDocument/2006/math">
                    <m:r>
                      <a:rPr lang="en-US" altLang="zh-CN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80604020202020204" pitchFamily="34" charset="0"/>
                      </a:rPr>
                      <m:t>    </m:t>
                    </m:r>
                  </m:oMath>
                </a14:m>
                <a:endParaRPr lang="en-US" altLang="zh-CN" b="0" i="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8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l-GR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8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80604020202020204" pitchFamily="34" charset="0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>
                    <a:ea typeface="Cambria Math" panose="02040503050406030204" pitchFamily="18" charset="0"/>
                    <a:cs typeface="Arial" panose="02080604020202020204" pitchFamily="34" charset="0"/>
                  </a:rPr>
                  <a:t>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l-GR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8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80604020202020204" pitchFamily="34" charset="0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l-GR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8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80604020202020204" pitchFamily="34" charset="0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     ~   1E-4                           1D </a:t>
                </a:r>
                <a:r>
                  <a:rPr lang="zh-CN" altLang="en-US" dirty="0">
                    <a:latin typeface="Arial" panose="02080604020202020204" pitchFamily="34" charset="0"/>
                    <a:cs typeface="Arial" panose="02080604020202020204" pitchFamily="34" charset="0"/>
                  </a:rPr>
                  <a:t>√</a:t>
                </a:r>
                <a:endParaRPr lang="zh-CN" altLang="en-US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l-GR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8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80604020202020204" pitchFamily="34" charset="0"/>
                              </a:rPr>
                              <m:t>Ξ</m:t>
                            </m:r>
                          </m:e>
                        </m:acc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 ~ 1E-6</a:t>
                </a:r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Number of anti-proton relative to p</a:t>
                </a:r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acc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𝑝</m:t>
                        </m:r>
                      </m:e>
                    </m:acc>
                    <m:r>
                      <a:rPr lang="el-GR" altLang="zh-CN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80604020202020204" pitchFamily="34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   ~   1E-4</a:t>
                </a:r>
                <a:r>
                  <a:rPr lang="en-US" altLang="zh-CN" baseline="30000" dirty="0">
                    <a:latin typeface="Arial" panose="02080604020202020204" pitchFamily="34" charset="0"/>
                    <a:cs typeface="Arial" panose="02080604020202020204" pitchFamily="34" charset="0"/>
                  </a:rPr>
                  <a:t>                                                                            </a:t>
                </a: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1D </a:t>
                </a:r>
                <a:r>
                  <a:rPr lang="zh-CN" altLang="en-US" dirty="0">
                    <a:latin typeface="Arial" panose="02080604020202020204" pitchFamily="34" charset="0"/>
                    <a:cs typeface="Arial" panose="02080604020202020204" pitchFamily="34" charset="0"/>
                  </a:rPr>
                  <a:t>√</a:t>
                </a:r>
                <a:endParaRPr lang="zh-CN" altLang="en-US" baseline="30000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732" y="915491"/>
                <a:ext cx="5394979" cy="5442516"/>
              </a:xfrm>
              <a:prstGeom prst="rect">
                <a:avLst/>
              </a:prstGeom>
              <a:blipFill rotWithShape="1">
                <a:blip r:embed="rId2"/>
                <a:stretch>
                  <a:fillRect l="-6" t="-8" r="6" b="-2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Various baryons at H-NS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22105" y="2036798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udd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03590" y="2036798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uud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00007" y="2837229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83096" y="3428999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24967" y="3088256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uus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4"/>
          <p:cNvSpPr txBox="1"/>
          <p:nvPr/>
        </p:nvSpPr>
        <p:spPr>
          <a:xfrm>
            <a:off x="2301903" y="3088256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dds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4"/>
          <p:cNvSpPr txBox="1"/>
          <p:nvPr/>
        </p:nvSpPr>
        <p:spPr>
          <a:xfrm>
            <a:off x="3064487" y="4364017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dss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4"/>
          <p:cNvSpPr txBox="1"/>
          <p:nvPr/>
        </p:nvSpPr>
        <p:spPr>
          <a:xfrm>
            <a:off x="4326094" y="4348285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27289" y="2801758"/>
            <a:ext cx="5360907" cy="2022490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203765" y="1123807"/>
            <a:ext cx="11647714" cy="5597667"/>
          </a:xfrm>
          <a:prstGeom prst="roundRect">
            <a:avLst>
              <a:gd name="adj" fmla="val 148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3436" y="2113711"/>
            <a:ext cx="5079616" cy="20884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131" y="2113711"/>
            <a:ext cx="4922177" cy="2088468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029799" y="1813000"/>
            <a:ext cx="0" cy="3344092"/>
          </a:xfrm>
          <a:prstGeom prst="line">
            <a:avLst/>
          </a:prstGeom>
          <a:ln w="127000">
            <a:solidFill>
              <a:srgbClr val="E9E1BC"/>
            </a:solidFill>
            <a:prstDash val="solid"/>
          </a:ln>
          <a:effectLst>
            <a:glow rad="63500">
              <a:srgbClr val="E4B9AD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87952" y="1289207"/>
            <a:ext cx="4932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EIC</a:t>
            </a:r>
            <a:r>
              <a:rPr lang="en-US" altLang="zh-CN" dirty="0"/>
              <a:t>: </a:t>
            </a:r>
            <a:r>
              <a:rPr lang="en-US" altLang="zh-CN" b="1" dirty="0">
                <a:solidFill>
                  <a:srgbClr val="FF0000"/>
                </a:solidFill>
              </a:rPr>
              <a:t>Initial state</a:t>
            </a:r>
            <a:r>
              <a:rPr lang="en-US" altLang="zh-CN" dirty="0"/>
              <a:t> is polarized</a:t>
            </a:r>
            <a:endParaRPr lang="en-US" altLang="zh-CN" dirty="0"/>
          </a:p>
          <a:p>
            <a:r>
              <a:rPr lang="en-US" altLang="zh-CN" dirty="0"/>
              <a:t>-How do </a:t>
            </a:r>
            <a:r>
              <a:rPr lang="en-US" altLang="zh-CN" dirty="0" err="1"/>
              <a:t>partons</a:t>
            </a:r>
            <a:r>
              <a:rPr lang="en-US" altLang="zh-CN" dirty="0"/>
              <a:t> form up a polarized nucleon? 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6605753" y="1289207"/>
                <a:ext cx="4865370" cy="64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altLang="zh-CN" b="1" dirty="0"/>
                  <a:t> polarization</a:t>
                </a:r>
                <a:r>
                  <a:rPr lang="en-US" altLang="zh-CN" dirty="0"/>
                  <a:t>: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Final state </a:t>
                </a:r>
                <a:r>
                  <a:rPr lang="en-US" altLang="zh-CN" dirty="0"/>
                  <a:t>is polarized</a:t>
                </a:r>
                <a:endParaRPr lang="en-US" altLang="zh-CN" dirty="0"/>
              </a:p>
              <a:p>
                <a:r>
                  <a:rPr lang="en-US" altLang="zh-CN" dirty="0"/>
                  <a:t>-How do </a:t>
                </a:r>
                <a:r>
                  <a:rPr lang="en-US" altLang="zh-CN" dirty="0" err="1"/>
                  <a:t>partons</a:t>
                </a:r>
                <a:r>
                  <a:rPr lang="en-US" altLang="zh-CN" dirty="0"/>
                  <a:t> form up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/>
                  <a:t>a polarized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altLang="zh-CN" dirty="0"/>
                  <a:t> / p</a:t>
                </a:r>
                <a:r>
                  <a:rPr lang="en-US" altLang="zh-CN" dirty="0"/>
                  <a:t>? </a:t>
                </a:r>
                <a:endParaRPr lang="zh-CN" altLang="en-US" dirty="0"/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753" y="1289207"/>
                <a:ext cx="4865370" cy="645160"/>
              </a:xfrm>
              <a:prstGeom prst="rect">
                <a:avLst/>
              </a:prstGeom>
              <a:blipFill rotWithShape="1">
                <a:blip r:embed="rId3"/>
                <a:stretch>
                  <a:fillRect l="-10" t="-24" r="-1713" b="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/>
          <p:cNvSpPr txBox="1"/>
          <p:nvPr/>
        </p:nvSpPr>
        <p:spPr>
          <a:xfrm>
            <a:off x="508565" y="4543137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Initial state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0000907" y="4358471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Final state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2188845" y="5775960"/>
                <a:ext cx="7711440" cy="82994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/>
                  <a:t>origin of nucleon spin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VS</a:t>
                </a:r>
                <a:r>
                  <a:rPr lang="en-US" altLang="zh-CN" sz="2400" dirty="0"/>
                  <a:t> origin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altLang="zh-CN" sz="2400" dirty="0"/>
                  <a:t> or p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polarization</a:t>
                </a:r>
                <a:endParaRPr lang="en-US" altLang="zh-CN" sz="2400" dirty="0"/>
              </a:p>
              <a:p>
                <a:pPr algn="ctr"/>
                <a:r>
                  <a:rPr lang="zh-CN" altLang="en-US" sz="2400" dirty="0"/>
                  <a:t>物理上紧密相连</a:t>
                </a:r>
                <a:endParaRPr lang="zh-CN" altLang="en-US" sz="2400" dirty="0"/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8845" y="5775960"/>
                <a:ext cx="7711440" cy="82994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6281619" y="5120251"/>
                <a:ext cx="51764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 b="0" i="0" u="sng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altLang="zh-CN" sz="1400" u="sng" dirty="0"/>
                  <a:t> serves as </a:t>
                </a:r>
                <a:r>
                  <a:rPr lang="en-US" altLang="zh-CN" sz="1400" u="sng" dirty="0">
                    <a:solidFill>
                      <a:srgbClr val="0070C0"/>
                    </a:solidFill>
                  </a:rPr>
                  <a:t>its own spin analyzer </a:t>
                </a:r>
                <a:r>
                  <a:rPr lang="en-US" altLang="zh-CN" sz="1400" u="sng" dirty="0"/>
                  <a:t>through the decay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0" i="1" u="sng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400" b="0" i="0" u="sng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altLang="zh-CN" sz="1400" b="0" i="1" u="sng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1400" b="0" i="1" u="sng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1400" b="0" i="1" u="sng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1400" b="0" i="1" u="sng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1400" b="0" i="1" u="sng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u="sng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400" b="0" i="1" u="sng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zh-CN" altLang="en-US" sz="1400" u="sng" dirty="0"/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619" y="5120251"/>
                <a:ext cx="5176482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4" t="-80" r="-8277" b="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接箭头连接符 13"/>
          <p:cNvCxnSpPr>
            <a:stCxn id="11" idx="2"/>
          </p:cNvCxnSpPr>
          <p:nvPr/>
        </p:nvCxnSpPr>
        <p:spPr>
          <a:xfrm flipH="1">
            <a:off x="8928847" y="4727803"/>
            <a:ext cx="1697392" cy="395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509640" y="5093014"/>
            <a:ext cx="1673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u="sng" dirty="0"/>
              <a:t>Polarized by device</a:t>
            </a:r>
            <a:endParaRPr lang="zh-CN" altLang="en-US" sz="1400" u="sng" dirty="0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1386081" y="4865534"/>
            <a:ext cx="802686" cy="254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21049" y="308897"/>
            <a:ext cx="7050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/>
              <a:t>Hadron structure with “Spin” </a:t>
            </a:r>
            <a:endParaRPr lang="zh-CN" altLang="en-US" sz="4000" b="1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FF46-AD5B-4028-B671-2940A465BC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45" y="2028419"/>
            <a:ext cx="5120182" cy="302557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1740" y="5564056"/>
            <a:ext cx="4920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u="sng" dirty="0">
                <a:latin typeface="Arial" panose="02080604020202020204" pitchFamily="34" charset="0"/>
                <a:cs typeface="Arial" panose="02080604020202020204" pitchFamily="34" charset="0"/>
              </a:rPr>
              <a:t>First observation</a:t>
            </a:r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: </a:t>
            </a:r>
            <a:endParaRPr lang="en-US" altLang="zh-CN" sz="1400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r>
              <a:rPr lang="en-US" altLang="zh-CN" sz="1400" dirty="0">
                <a:latin typeface="Arial" panose="02080604020202020204" pitchFamily="34" charset="0"/>
                <a:ea typeface="+mj-ea"/>
                <a:cs typeface="Arial" panose="02080604020202020204" pitchFamily="34" charset="0"/>
              </a:rPr>
              <a:t>In 1976 at Fermi-Lab, H</a:t>
            </a:r>
            <a:r>
              <a:rPr lang="en-US" altLang="zh-CN" sz="1400" b="0" i="0" u="none" strike="noStrike" baseline="0" dirty="0">
                <a:latin typeface="Arial" panose="02080604020202020204" pitchFamily="34" charset="0"/>
                <a:ea typeface="+mj-ea"/>
                <a:cs typeface="Arial" panose="02080604020202020204" pitchFamily="34" charset="0"/>
              </a:rPr>
              <a:t>yperons </a:t>
            </a:r>
            <a:r>
              <a:rPr lang="en-US" altLang="zh-CN" sz="1400" dirty="0">
                <a:latin typeface="Arial" panose="02080604020202020204" pitchFamily="34" charset="0"/>
                <a:ea typeface="+mj-ea"/>
                <a:cs typeface="Arial" panose="02080604020202020204" pitchFamily="34" charset="0"/>
              </a:rPr>
              <a:t>were</a:t>
            </a:r>
            <a:r>
              <a:rPr lang="en-US" altLang="zh-CN" sz="1400" b="0" i="0" u="none" strike="noStrike" baseline="0" dirty="0">
                <a:latin typeface="Arial" panose="02080604020202020204" pitchFamily="34" charset="0"/>
                <a:ea typeface="+mj-ea"/>
                <a:cs typeface="Arial" panose="02080604020202020204" pitchFamily="34" charset="0"/>
              </a:rPr>
              <a:t> produced polarized in </a:t>
            </a:r>
            <a:r>
              <a:rPr lang="en-US" altLang="zh-CN" sz="1400" b="0" u="none" strike="noStrike" baseline="0" dirty="0">
                <a:latin typeface="Arial" panose="02080604020202020204" pitchFamily="34" charset="0"/>
                <a:ea typeface="+mj-ea"/>
                <a:cs typeface="Arial" panose="02080604020202020204" pitchFamily="34" charset="0"/>
              </a:rPr>
              <a:t>p </a:t>
            </a:r>
            <a:r>
              <a:rPr lang="en-US" altLang="zh-CN" sz="1400" b="0" i="0" u="none" strike="noStrike" baseline="0" dirty="0">
                <a:latin typeface="Arial" panose="02080604020202020204" pitchFamily="34" charset="0"/>
                <a:ea typeface="+mj-ea"/>
                <a:cs typeface="Arial" panose="02080604020202020204" pitchFamily="34" charset="0"/>
              </a:rPr>
              <a:t>+ Be collisions: 300 GeV protons on Beryllium target</a:t>
            </a:r>
            <a:endParaRPr lang="zh-CN" altLang="en-US" sz="1400" dirty="0">
              <a:solidFill>
                <a:srgbClr val="FF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838200" y="215114"/>
            <a:ext cx="10515600" cy="600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Arial" panose="02080604020202020204" pitchFamily="34" charset="0"/>
                <a:ea typeface="+mn-ea"/>
                <a:cs typeface="Arial" panose="02080604020202020204" pitchFamily="34" charset="0"/>
              </a:rPr>
              <a:t>First observation of </a:t>
            </a:r>
            <a:r>
              <a:rPr lang="el-GR" altLang="zh-CN" sz="2800" b="1" dirty="0">
                <a:latin typeface="Arial" panose="02080604020202020204" pitchFamily="34" charset="0"/>
                <a:ea typeface="+mn-ea"/>
                <a:cs typeface="Arial" panose="02080604020202020204" pitchFamily="34" charset="0"/>
              </a:rPr>
              <a:t>Λ</a:t>
            </a:r>
            <a:r>
              <a:rPr lang="en-US" altLang="zh-CN" sz="2800" b="1" dirty="0">
                <a:latin typeface="Arial" panose="02080604020202020204" pitchFamily="34" charset="0"/>
                <a:ea typeface="+mn-ea"/>
                <a:cs typeface="Arial" panose="02080604020202020204" pitchFamily="34" charset="0"/>
              </a:rPr>
              <a:t> polarization in the 1970’s</a:t>
            </a:r>
            <a:endParaRPr lang="zh-CN" altLang="en-US" sz="2800" b="1" dirty="0">
              <a:latin typeface="Arial" panose="02080604020202020204" pitchFamily="34" charset="0"/>
              <a:ea typeface="+mn-ea"/>
              <a:cs typeface="Arial" panose="0208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656" y="2315058"/>
            <a:ext cx="4012075" cy="3025571"/>
          </a:xfrm>
          <a:prstGeom prst="rect">
            <a:avLst/>
          </a:prstGeom>
        </p:spPr>
      </p:pic>
      <p:sp>
        <p:nvSpPr>
          <p:cNvPr id="1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092" y="1125029"/>
            <a:ext cx="2304387" cy="276005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36994" y="195740"/>
            <a:ext cx="6272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2800" b="1" dirty="0">
                <a:latin typeface="Arial" panose="02080604020202020204" pitchFamily="34" charset="0"/>
                <a:ea typeface="+mn-ea"/>
                <a:cs typeface="Arial" panose="02080604020202020204" pitchFamily="34" charset="0"/>
              </a:rPr>
              <a:t>Λ </a:t>
            </a:r>
            <a:r>
              <a:rPr lang="en-US" altLang="zh-CN" sz="2800" b="1" dirty="0">
                <a:latin typeface="Arial" panose="02080604020202020204" pitchFamily="34" charset="0"/>
                <a:ea typeface="+mn-ea"/>
                <a:cs typeface="Arial" panose="02080604020202020204" pitchFamily="34" charset="0"/>
              </a:rPr>
              <a:t>polarization in heavy ion collision</a:t>
            </a:r>
            <a:endParaRPr lang="en-US" altLang="zh-CN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F7DC2-819F-488A-BCDD-D9D36F2A6017}" type="slidenum">
              <a:rPr lang="zh-CN" altLang="en-US" smtClean="0"/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11"/>
              <p:cNvSpPr>
                <a:spLocks noGrp="1"/>
              </p:cNvSpPr>
              <p:nvPr>
                <p:ph idx="1"/>
              </p:nvPr>
            </p:nvSpPr>
            <p:spPr>
              <a:xfrm>
                <a:off x="768947" y="3787427"/>
                <a:ext cx="6022378" cy="2391066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60000"/>
                  </a:lnSpc>
                  <a:spcBef>
                    <a:spcPts val="0"/>
                  </a:spcBef>
                </a:pPr>
                <a:r>
                  <a:rPr lang="el-GR" altLang="zh-CN" sz="1800" dirty="0">
                    <a:solidFill>
                      <a:srgbClr val="211E1E"/>
                    </a:solidFill>
                    <a:latin typeface="Arial" panose="02080604020202020204" pitchFamily="34" charset="0"/>
                    <a:cs typeface="Arial" panose="02080604020202020204" pitchFamily="34" charset="0"/>
                  </a:rPr>
                  <a:t>Λ </a:t>
                </a:r>
                <a:r>
                  <a:rPr lang="en-US" altLang="zh-CN" sz="1800" dirty="0">
                    <a:solidFill>
                      <a:srgbClr val="211E1E"/>
                    </a:solidFill>
                    <a:latin typeface="Arial" panose="02080604020202020204" pitchFamily="34" charset="0"/>
                    <a:cs typeface="Arial" panose="02080604020202020204" pitchFamily="34" charset="0"/>
                  </a:rPr>
                  <a:t>polarization studied in heavy ion collision.</a:t>
                </a:r>
                <a:endParaRPr lang="en-US" altLang="zh-CN" sz="1800" dirty="0">
                  <a:solidFill>
                    <a:srgbClr val="211E1E"/>
                  </a:solidFill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>
                  <a:lnSpc>
                    <a:spcPct val="160000"/>
                  </a:lnSpc>
                  <a:spcBef>
                    <a:spcPts val="0"/>
                  </a:spcBef>
                </a:pPr>
                <a:r>
                  <a:rPr lang="en-US" sz="1800" dirty="0">
                    <a:solidFill>
                      <a:srgbClr val="211E1E"/>
                    </a:solidFill>
                    <a:latin typeface="Arial" panose="02080604020202020204" pitchFamily="34" charset="0"/>
                    <a:cs typeface="Arial" panose="02080604020202020204" pitchFamily="34" charset="0"/>
                  </a:rPr>
                  <a:t>This effect can be attributed to the vorticity of the QGP, strong magnetic fields, and quantum anomalies</a:t>
                </a:r>
                <a:r>
                  <a:rPr lang="en-US" sz="1800" dirty="0">
                    <a:latin typeface="Arial" panose="02080604020202020204" pitchFamily="34" charset="0"/>
                    <a:cs typeface="Arial" panose="02080604020202020204" pitchFamily="34" charset="0"/>
                  </a:rPr>
                  <a:t>.</a:t>
                </a:r>
                <a:endParaRPr lang="en-US" sz="1800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 lvl="1">
                  <a:lnSpc>
                    <a:spcPct val="160000"/>
                  </a:lnSpc>
                  <a:spcBef>
                    <a:spcPts val="0"/>
                  </a:spcBef>
                </a:pPr>
                <a:r>
                  <a:rPr lang="en-US" sz="1800" dirty="0">
                    <a:latin typeface="Arial" panose="02080604020202020204" pitchFamily="34" charset="0"/>
                    <a:cs typeface="Arial" panose="02080604020202020204" pitchFamily="34" charset="0"/>
                  </a:rPr>
                  <a:t>Clear centrality dependent</a:t>
                </a:r>
                <a:endParaRPr lang="en-US" sz="1800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 lvl="1">
                  <a:lnSpc>
                    <a:spcPct val="160000"/>
                  </a:lnSpc>
                  <a:spcBef>
                    <a:spcPts val="0"/>
                  </a:spcBef>
                </a:pPr>
                <a:r>
                  <a:rPr lang="en-US" sz="1800" dirty="0">
                    <a:latin typeface="Arial" panose="02080604020202020204" pitchFamily="34" charset="0"/>
                    <a:cs typeface="Arial" panose="02080604020202020204" pitchFamily="34" charset="0"/>
                  </a:rPr>
                  <a:t>Expect vanished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sz="1800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</p:txBody>
          </p:sp>
        </mc:Choice>
        <mc:Fallback>
          <p:sp>
            <p:nvSpPr>
              <p:cNvPr id="17" name="Content Placeholder 1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8947" y="3787427"/>
                <a:ext cx="6022378" cy="2391066"/>
              </a:xfrm>
              <a:blipFill rotWithShape="1">
                <a:blip r:embed="rId1"/>
                <a:stretch>
                  <a:fillRect l="-10" t="-12" r="11" b="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3" descr="A diagram of a complex structure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2" y="898188"/>
            <a:ext cx="5834265" cy="28888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468" y="1221649"/>
            <a:ext cx="2427718" cy="19277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570" y="1529468"/>
            <a:ext cx="2278239" cy="1250275"/>
          </a:xfrm>
          <a:prstGeom prst="rect">
            <a:avLst/>
          </a:prstGeom>
        </p:spPr>
      </p:pic>
      <p:sp>
        <p:nvSpPr>
          <p:cNvPr id="7" name="Rectangle 18"/>
          <p:cNvSpPr/>
          <p:nvPr/>
        </p:nvSpPr>
        <p:spPr>
          <a:xfrm>
            <a:off x="8745855" y="5967095"/>
            <a:ext cx="282003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STAR, </a:t>
            </a:r>
            <a:r>
              <a:rPr lang="en-US" sz="1600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Nature 548, 62 (2017)</a:t>
            </a:r>
            <a:endParaRPr lang="en-US" sz="1600" dirty="0">
              <a:solidFill>
                <a:srgbClr val="0000FF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084" y="3315908"/>
            <a:ext cx="2532363" cy="259932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4530" y="6285230"/>
            <a:ext cx="7718425" cy="33718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en-US" altLang="zh-CN" sz="1600">
                <a:solidFill>
                  <a:srgbClr val="000000"/>
                </a:solidFill>
                <a:latin typeface="Calibri"/>
                <a:ea typeface="Calibri"/>
              </a:rPr>
              <a:t>Z. T. Liang and X. N. Wang, Phys. Rev. Lett. 94, 102301 (2005); 96, 039901(E) (2006).</a:t>
            </a:r>
            <a:endParaRPr lang="en-US" altLang="zh-CN" sz="1600">
              <a:solidFill>
                <a:srgbClr val="000000"/>
              </a:solidFill>
              <a:latin typeface="Calibri"/>
              <a:ea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7921" y="148805"/>
            <a:ext cx="11435138" cy="938175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latin typeface="黑体" pitchFamily="49" charset="-122"/>
                <a:ea typeface="黑体" pitchFamily="49" charset="-122"/>
                <a:cs typeface="+mn-cs"/>
              </a:rPr>
              <a:t>丰富的强子物理与重离子物理：跨能区、跨反应过程</a:t>
            </a:r>
            <a:endParaRPr lang="zh-CN" altLang="en-US" sz="3200" dirty="0">
              <a:latin typeface="黑体" pitchFamily="49" charset="-122"/>
              <a:ea typeface="黑体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0567" y="1142361"/>
            <a:ext cx="4832471" cy="394377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950483" y="1590521"/>
            <a:ext cx="2643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polarization through hadronization 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6457406" y="2359682"/>
            <a:ext cx="549075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GB" altLang="zh-CN" sz="1050" dirty="0">
                <a:solidFill>
                  <a:srgbClr val="0070C0"/>
                </a:solidFill>
                <a:latin typeface="Arial"/>
                <a:ea typeface="微软雅黑"/>
              </a:rPr>
              <a:t>Zuo-tang </a:t>
            </a:r>
            <a:r>
              <a:rPr kumimoji="0" lang="en-GB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Liang, and C. </a:t>
            </a:r>
            <a:r>
              <a:rPr kumimoji="0" lang="en-GB" altLang="zh-CN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Boros</a:t>
            </a:r>
            <a:r>
              <a:rPr kumimoji="0" lang="en-GB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Phys. Rev. Lett. 79, 3608 (1997); PRD 61, 117503 (2000).</a:t>
            </a:r>
            <a:endParaRPr kumimoji="0" lang="en-GB" altLang="zh-CN" sz="10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H. Dong and Zuo-tang Liang, PRD 70, 014019 (2004); PRD 72, 033006 (2005).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/>
              <p:cNvSpPr txBox="1"/>
              <p:nvPr/>
            </p:nvSpPr>
            <p:spPr>
              <a:xfrm>
                <a:off x="9201817" y="3437706"/>
                <a:ext cx="240971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80604020202020204" pitchFamily="34" charset="0"/>
                      </a:rPr>
                      <m:t>𝚲</m:t>
                    </m:r>
                  </m:oMath>
                </a14:m>
                <a:r>
                  <a:rPr lang="en-US" altLang="zh-CN" sz="1800" b="1" dirty="0">
                    <a:solidFill>
                      <a:srgbClr val="FF0000"/>
                    </a:solidFill>
                    <a:latin typeface="Arial" panose="02080604020202020204" pitchFamily="34" charset="0"/>
                    <a:cs typeface="Arial" panose="02080604020202020204" pitchFamily="34" charset="0"/>
                  </a:rPr>
                  <a:t> polarization in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Arial" panose="02080604020202020204" pitchFamily="34" charset="0"/>
                    <a:cs typeface="Arial" panose="02080604020202020204" pitchFamily="34" charset="0"/>
                  </a:rPr>
                  <a:t>exclusive processes</a:t>
                </a:r>
                <a:r>
                  <a:rPr lang="en-US" altLang="zh-CN" sz="1800" b="1" dirty="0">
                    <a:solidFill>
                      <a:srgbClr val="FF0000"/>
                    </a:solidFill>
                    <a:latin typeface="Arial" panose="02080604020202020204" pitchFamily="34" charset="0"/>
                    <a:cs typeface="Arial" panose="02080604020202020204" pitchFamily="34" charset="0"/>
                  </a:rPr>
                  <a:t> </a:t>
                </a:r>
                <a:endParaRPr lang="zh-CN" altLang="en-US" dirty="0"/>
              </a:p>
            </p:txBody>
          </p:sp>
        </mc:Choice>
        <mc:Fallback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817" y="3437706"/>
                <a:ext cx="2409718" cy="646331"/>
              </a:xfrm>
              <a:prstGeom prst="rect">
                <a:avLst/>
              </a:prstGeom>
              <a:blipFill rotWithShape="1">
                <a:blip r:embed="rId2"/>
                <a:stretch>
                  <a:fillRect l="-1" t="-70" r="23" b="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25"/>
          <p:cNvSpPr txBox="1"/>
          <p:nvPr/>
        </p:nvSpPr>
        <p:spPr>
          <a:xfrm>
            <a:off x="6574187" y="4256999"/>
            <a:ext cx="418153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altLang="zh-CN" sz="1050" dirty="0">
                <a:solidFill>
                  <a:srgbClr val="0070C0"/>
                </a:solidFill>
                <a:latin typeface="Arial"/>
                <a:ea typeface="微软雅黑"/>
              </a:rPr>
              <a:t>R. Machleidt, K. Holinde and C. Elster, </a:t>
            </a:r>
            <a:r>
              <a:rPr lang="en-GB" altLang="zh-CN" sz="1050" dirty="0">
                <a:solidFill>
                  <a:srgbClr val="0070C0"/>
                </a:solidFill>
                <a:latin typeface="Arial"/>
                <a:ea typeface="微软雅黑"/>
              </a:rPr>
              <a:t>Phys. Rept. 149, 1 (1987).</a:t>
            </a:r>
            <a:endParaRPr lang="en-GB" altLang="zh-CN" sz="1050" dirty="0">
              <a:solidFill>
                <a:srgbClr val="0070C0"/>
              </a:solidFill>
              <a:latin typeface="Arial"/>
              <a:ea typeface="微软雅黑"/>
            </a:endParaRPr>
          </a:p>
          <a:p>
            <a:pPr>
              <a:defRPr/>
            </a:pPr>
            <a:r>
              <a:rPr lang="pl-PL" altLang="zh-CN" sz="1050" dirty="0">
                <a:solidFill>
                  <a:srgbClr val="0070C0"/>
                </a:solidFill>
                <a:latin typeface="Arial"/>
                <a:ea typeface="微软雅黑"/>
              </a:rPr>
              <a:t>B. C. Liu, B. S. Zou</a:t>
            </a:r>
            <a:r>
              <a:rPr lang="de-DE" altLang="zh-CN" sz="1050" dirty="0">
                <a:solidFill>
                  <a:srgbClr val="0070C0"/>
                </a:solidFill>
                <a:latin typeface="Arial"/>
                <a:ea typeface="微软雅黑"/>
              </a:rPr>
              <a:t>, </a:t>
            </a:r>
            <a:r>
              <a:rPr lang="en-GB" altLang="zh-CN" sz="1050" dirty="0">
                <a:solidFill>
                  <a:srgbClr val="0070C0"/>
                </a:solidFill>
                <a:latin typeface="Arial"/>
                <a:ea typeface="微软雅黑"/>
              </a:rPr>
              <a:t>PRL 96, 042002 (2006).</a:t>
            </a:r>
            <a:endParaRPr lang="en-GB" altLang="zh-CN" sz="1050" dirty="0">
              <a:solidFill>
                <a:srgbClr val="0070C0"/>
              </a:solidFill>
              <a:latin typeface="Arial"/>
              <a:ea typeface="微软雅黑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V="1">
            <a:off x="4700427" y="1971581"/>
            <a:ext cx="1623256" cy="17957"/>
          </a:xfrm>
          <a:prstGeom prst="straightConnector1">
            <a:avLst/>
          </a:prstGeom>
          <a:ln w="146050"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4263788" y="3552138"/>
            <a:ext cx="2059895" cy="0"/>
          </a:xfrm>
          <a:prstGeom prst="straightConnector1">
            <a:avLst/>
          </a:prstGeom>
          <a:ln w="146050"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1525680" y="5250429"/>
            <a:ext cx="3806607" cy="1458766"/>
            <a:chOff x="1273964" y="939165"/>
            <a:chExt cx="4501271" cy="196966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2" r="57028"/>
            <a:stretch>
              <a:fillRect/>
            </a:stretch>
          </p:blipFill>
          <p:spPr>
            <a:xfrm>
              <a:off x="1273964" y="993352"/>
              <a:ext cx="1803634" cy="1915478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32" t="-2401" b="-1"/>
            <a:stretch>
              <a:fillRect/>
            </a:stretch>
          </p:blipFill>
          <p:spPr>
            <a:xfrm>
              <a:off x="3549978" y="939165"/>
              <a:ext cx="2225257" cy="1915477"/>
            </a:xfrm>
            <a:prstGeom prst="rect">
              <a:avLst/>
            </a:prstGeom>
          </p:spPr>
        </p:pic>
        <p:sp>
          <p:nvSpPr>
            <p:cNvPr id="27" name="椭圆 26"/>
            <p:cNvSpPr/>
            <p:nvPr/>
          </p:nvSpPr>
          <p:spPr>
            <a:xfrm>
              <a:off x="4511747" y="1767920"/>
              <a:ext cx="318151" cy="412291"/>
            </a:xfrm>
            <a:prstGeom prst="ellipse">
              <a:avLst/>
            </a:prstGeom>
            <a:noFill/>
            <a:ln w="19050">
              <a:solidFill>
                <a:sysClr val="window" lastClr="FFFFFF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</a:endParaRPr>
            </a:p>
          </p:txBody>
        </p:sp>
        <p:sp>
          <p:nvSpPr>
            <p:cNvPr id="28" name="箭头: 燕尾形 27"/>
            <p:cNvSpPr/>
            <p:nvPr/>
          </p:nvSpPr>
          <p:spPr>
            <a:xfrm>
              <a:off x="2942342" y="1867208"/>
              <a:ext cx="1216511" cy="262581"/>
            </a:xfrm>
            <a:prstGeom prst="notchedRightArrow">
              <a:avLst/>
            </a:prstGeom>
            <a:solidFill>
              <a:srgbClr val="FFC000">
                <a:alpha val="56078"/>
              </a:srgbClr>
            </a:solidFill>
            <a:ln>
              <a:solidFill>
                <a:sysClr val="window" lastClr="FFFFFF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857621" y="1387563"/>
              <a:ext cx="1384714" cy="366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GB" altLang="zh-CN" sz="1200" dirty="0">
                  <a:solidFill>
                    <a:srgbClr val="FF0000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non-central relativistic</a:t>
              </a:r>
              <a:endParaRPr lang="en-GB" altLang="zh-CN" sz="1200" dirty="0">
                <a:solidFill>
                  <a:srgbClr val="FF000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  <a:p>
              <a:pPr algn="ctr" defTabSz="457200"/>
              <a:r>
                <a:rPr lang="en-GB" altLang="zh-CN" sz="1200" dirty="0">
                  <a:solidFill>
                    <a:srgbClr val="FF0000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heavy ion collisions</a:t>
              </a:r>
              <a:endParaRPr lang="zh-CN" altLang="en-US" sz="1200" dirty="0">
                <a:solidFill>
                  <a:srgbClr val="FF000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9070348" y="5533571"/>
            <a:ext cx="2403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Global polarization</a:t>
            </a:r>
            <a:endParaRPr lang="zh-CN" altLang="en-US" b="1" dirty="0">
              <a:solidFill>
                <a:srgbClr val="FF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2" name="文本框 32"/>
          <p:cNvSpPr txBox="1"/>
          <p:nvPr/>
        </p:nvSpPr>
        <p:spPr>
          <a:xfrm>
            <a:off x="6666243" y="5971315"/>
            <a:ext cx="494529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CN" sz="1050" dirty="0">
                <a:solidFill>
                  <a:srgbClr val="0070C0"/>
                </a:solidFill>
                <a:latin typeface="Arial"/>
                <a:ea typeface="微软雅黑"/>
              </a:rPr>
              <a:t>Zuo-Tang Liang</a:t>
            </a:r>
            <a:r>
              <a:rPr lang="en-US" altLang="zh-CN" sz="1050" dirty="0">
                <a:solidFill>
                  <a:srgbClr val="0070C0"/>
                </a:solidFill>
                <a:latin typeface="Arial"/>
                <a:ea typeface="微软雅黑"/>
              </a:rPr>
              <a:t>,</a:t>
            </a:r>
            <a:r>
              <a:rPr lang="zh-CN" altLang="en-US" sz="1050" dirty="0">
                <a:solidFill>
                  <a:srgbClr val="0070C0"/>
                </a:solidFill>
                <a:latin typeface="Arial"/>
                <a:ea typeface="微软雅黑"/>
              </a:rPr>
              <a:t> </a:t>
            </a:r>
            <a:r>
              <a:rPr lang="en-GB" altLang="zh-CN" sz="1050" dirty="0">
                <a:solidFill>
                  <a:srgbClr val="0070C0"/>
                </a:solidFill>
                <a:latin typeface="Arial"/>
                <a:ea typeface="微软雅黑"/>
              </a:rPr>
              <a:t>Xin-Nian Wang, PRL 94,102301 (2005); PLB 629</a:t>
            </a:r>
            <a:r>
              <a:rPr lang="en-US" altLang="zh-CN" sz="1050" dirty="0">
                <a:solidFill>
                  <a:srgbClr val="0070C0"/>
                </a:solidFill>
                <a:latin typeface="Arial"/>
                <a:ea typeface="微软雅黑"/>
              </a:rPr>
              <a:t>,</a:t>
            </a:r>
            <a:r>
              <a:rPr lang="zh-CN" altLang="en-US" sz="1050" dirty="0">
                <a:solidFill>
                  <a:srgbClr val="0070C0"/>
                </a:solidFill>
                <a:latin typeface="Arial"/>
                <a:ea typeface="微软雅黑"/>
              </a:rPr>
              <a:t> </a:t>
            </a:r>
            <a:r>
              <a:rPr lang="en-GB" altLang="zh-CN" sz="1050" dirty="0">
                <a:solidFill>
                  <a:srgbClr val="0070C0"/>
                </a:solidFill>
                <a:latin typeface="Arial"/>
                <a:ea typeface="微软雅黑"/>
              </a:rPr>
              <a:t>20 (2005).</a:t>
            </a:r>
            <a:endParaRPr lang="en-GB" altLang="zh-CN" sz="1050" dirty="0">
              <a:solidFill>
                <a:srgbClr val="0070C0"/>
              </a:solidFill>
              <a:latin typeface="Arial"/>
              <a:ea typeface="微软雅黑"/>
            </a:endParaRPr>
          </a:p>
          <a:p>
            <a:r>
              <a:rPr lang="en-GB" altLang="zh-CN" sz="1050" dirty="0">
                <a:solidFill>
                  <a:srgbClr val="0070C0"/>
                </a:solidFill>
                <a:latin typeface="Arial"/>
                <a:ea typeface="微软雅黑"/>
              </a:rPr>
              <a:t>Jian-Hua Gao, Shou-Wan Chen, Wei-tian Deng, Zuo-Tang Liang, Qun Wang, Xin-Nian Wang, PRC 77, 044902 (2008).</a:t>
            </a:r>
            <a:endParaRPr lang="zh-CN" altLang="en-US" sz="1050" dirty="0">
              <a:solidFill>
                <a:srgbClr val="0070C0"/>
              </a:solidFill>
              <a:latin typeface="Arial"/>
              <a:ea typeface="微软雅黑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 flipV="1">
            <a:off x="5395126" y="5741759"/>
            <a:ext cx="916113" cy="29113"/>
          </a:xfrm>
          <a:prstGeom prst="straightConnector1">
            <a:avLst/>
          </a:prstGeom>
          <a:ln w="146050"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6574187" y="1655844"/>
                <a:ext cx="225779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𝑝𝑝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4187" y="1655844"/>
                <a:ext cx="2257798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1" t="-86" r="-17138" b="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文本框 33"/>
              <p:cNvSpPr txBox="1"/>
              <p:nvPr/>
            </p:nvSpPr>
            <p:spPr>
              <a:xfrm>
                <a:off x="6598232" y="3530038"/>
                <a:ext cx="23290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𝑝𝑝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34" name="文本框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8232" y="3530038"/>
                <a:ext cx="2329036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25" t="-16" r="-12196" b="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文本框 34"/>
              <p:cNvSpPr txBox="1"/>
              <p:nvPr/>
            </p:nvSpPr>
            <p:spPr>
              <a:xfrm>
                <a:off x="6563627" y="5441238"/>
                <a:ext cx="18211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𝐴𝐴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35" name="文本框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627" y="5441238"/>
                <a:ext cx="1821140" cy="461665"/>
              </a:xfrm>
              <a:prstGeom prst="rect">
                <a:avLst/>
              </a:prstGeom>
              <a:blipFill rotWithShape="1">
                <a:blip r:embed="rId7"/>
                <a:stretch>
                  <a:fillRect l="-15" t="-121" r="-17317" b="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963" y="91945"/>
            <a:ext cx="11142026" cy="122095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新问题</a:t>
            </a:r>
            <a:r>
              <a:rPr lang="en-US" altLang="zh-CN" sz="4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: </a:t>
            </a:r>
            <a:r>
              <a:rPr lang="en-US" altLang="zh-CN" sz="4400" dirty="0"/>
              <a:t>Is proton polarized ?</a:t>
            </a:r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</a:fld>
            <a:endParaRPr lang="en-US" dirty="0"/>
          </a:p>
        </p:txBody>
      </p:sp>
      <p:sp>
        <p:nvSpPr>
          <p:cNvPr id="47" name="文本框 46"/>
          <p:cNvSpPr txBox="1"/>
          <p:nvPr/>
        </p:nvSpPr>
        <p:spPr>
          <a:xfrm>
            <a:off x="488741" y="1747793"/>
            <a:ext cx="332054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36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36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36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 </a:t>
            </a:r>
            <a:r>
              <a:rPr lang="en-US" altLang="zh-CN" sz="36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K </a:t>
            </a:r>
            <a:r>
              <a:rPr lang="en-US" altLang="zh-CN" sz="3600" b="1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Λ</a:t>
            </a:r>
            <a:endParaRPr lang="en-US" altLang="zh-CN" sz="3600" b="1" dirty="0">
              <a:solidFill>
                <a:srgbClr val="0000FF"/>
              </a:solidFill>
              <a:latin typeface="Arial" panose="02080604020202020204" pitchFamily="34" charset="0"/>
              <a:cs typeface="Arial" panose="02080604020202020204" pitchFamily="34" charset="0"/>
              <a:sym typeface="+mn-ea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336" y="2246459"/>
            <a:ext cx="5301005" cy="3923482"/>
          </a:xfrm>
          <a:prstGeom prst="rect">
            <a:avLst/>
          </a:prstGeom>
        </p:spPr>
      </p:pic>
      <p:sp>
        <p:nvSpPr>
          <p:cNvPr id="51" name="文本框 50"/>
          <p:cNvSpPr txBox="1"/>
          <p:nvPr/>
        </p:nvSpPr>
        <p:spPr>
          <a:xfrm>
            <a:off x="5011042" y="2215661"/>
            <a:ext cx="68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u="sng" dirty="0">
                <a:solidFill>
                  <a:srgbClr val="FF0000"/>
                </a:solidFill>
              </a:rPr>
              <a:t>Pol.?</a:t>
            </a:r>
            <a:endParaRPr lang="zh-CN" altLang="en-US" u="sng" dirty="0">
              <a:solidFill>
                <a:srgbClr val="FF0000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838341" y="2061793"/>
            <a:ext cx="68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u="sng" dirty="0">
                <a:solidFill>
                  <a:srgbClr val="FF0000"/>
                </a:solidFill>
              </a:rPr>
              <a:t>Pol.?</a:t>
            </a:r>
            <a:endParaRPr lang="zh-CN" altLang="en-US" u="sng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3289" y="2809622"/>
            <a:ext cx="27769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32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32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32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p/Λ</a:t>
            </a:r>
            <a:r>
              <a:rPr lang="en-US" altLang="zh-CN" sz="32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+ X</a:t>
            </a:r>
            <a:endParaRPr lang="en-US" altLang="zh-CN" sz="3200" b="1" dirty="0" err="1">
              <a:latin typeface="Arial" panose="02080604020202020204" pitchFamily="34" charset="0"/>
              <a:cs typeface="Arial" panose="02080604020202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98320" y="6198255"/>
            <a:ext cx="7521611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H-NS</a:t>
            </a:r>
            <a:r>
              <a:rPr lang="zh-CN" altLang="en-US" sz="2800" dirty="0"/>
              <a:t>上专门设计了相关的探测器进行直接测量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2886" y="3018136"/>
            <a:ext cx="78470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Hyperon-Nucleon Spectrometer (H-NS)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8541</Words>
  <Application>WPS 演示</Application>
  <PresentationFormat>宽屏</PresentationFormat>
  <Paragraphs>688</Paragraphs>
  <Slides>36</Slides>
  <Notes>28</Notes>
  <HiddenSlides>0</HiddenSlides>
  <MMClips>1</MMClips>
  <ScaleCrop>false</ScaleCrop>
  <HeadingPairs>
    <vt:vector size="6" baseType="variant">
      <vt:variant>
        <vt:lpstr>已用的字体</vt:lpstr>
      </vt:variant>
      <vt:variant>
        <vt:i4>36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73" baseType="lpstr">
      <vt:lpstr>Arial</vt:lpstr>
      <vt:lpstr>宋体</vt:lpstr>
      <vt:lpstr>Wingdings</vt:lpstr>
      <vt:lpstr>FT Thymes</vt:lpstr>
      <vt:lpstr>FTToken</vt:lpstr>
      <vt:lpstr>微软雅黑</vt:lpstr>
      <vt:lpstr>Noto Sans CJK SC</vt:lpstr>
      <vt:lpstr>Cambria Math</vt:lpstr>
      <vt:lpstr>DejaVu Math TeX Gyre</vt:lpstr>
      <vt:lpstr>Calibri</vt:lpstr>
      <vt:lpstr>等线</vt:lpstr>
      <vt:lpstr>HarmonyOS Sans SC</vt:lpstr>
      <vt:lpstr>黑体</vt:lpstr>
      <vt:lpstr>黑体-简</vt:lpstr>
      <vt:lpstr>Arial</vt:lpstr>
      <vt:lpstr>微软雅黑</vt:lpstr>
      <vt:lpstr>Aptos</vt:lpstr>
      <vt:lpstr>等线</vt:lpstr>
      <vt:lpstr>Calibri</vt:lpstr>
      <vt:lpstr>书宋-简</vt:lpstr>
      <vt:lpstr>Abadi</vt:lpstr>
      <vt:lpstr>Noto Sans Bengali UI Medium</vt:lpstr>
      <vt:lpstr>Times New Roman</vt:lpstr>
      <vt:lpstr>华文细黑</vt:lpstr>
      <vt:lpstr>AdvOT483a8203</vt:lpstr>
      <vt:lpstr>AdvTTd877c31c+03</vt:lpstr>
      <vt:lpstr>AdvTTd0b5fdba.I</vt:lpstr>
      <vt:lpstr>Book Antiqua</vt:lpstr>
      <vt:lpstr>Aptos</vt:lpstr>
      <vt:lpstr>宋体</vt:lpstr>
      <vt:lpstr>Arial Unicode MS</vt:lpstr>
      <vt:lpstr>等线 Light</vt:lpstr>
      <vt:lpstr>鸿蒙黑体</vt:lpstr>
      <vt:lpstr>鴻蒙黑體</vt:lpstr>
      <vt:lpstr>MS PGothic</vt:lpstr>
      <vt:lpstr>HMOS Color Emoji</vt:lpstr>
      <vt:lpstr>Office 主题​​</vt:lpstr>
      <vt:lpstr>PowerPoint 演示文稿</vt:lpstr>
      <vt:lpstr>PowerPoint 演示文稿</vt:lpstr>
      <vt:lpstr>21世纪基本物理谜题之一：核子内部结构</vt:lpstr>
      <vt:lpstr>PowerPoint 演示文稿</vt:lpstr>
      <vt:lpstr>PowerPoint 演示文稿</vt:lpstr>
      <vt:lpstr>PowerPoint 演示文稿</vt:lpstr>
      <vt:lpstr>丰富的强子物理与重离子物理：跨能区、跨反应过程</vt:lpstr>
      <vt:lpstr>新问题: Is proton polarized 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The opportunity of H-NS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yutie liang</dc:creator>
  <cp:lastModifiedBy>WPS_1642491708</cp:lastModifiedBy>
  <cp:revision>487</cp:revision>
  <dcterms:created xsi:type="dcterms:W3CDTF">2026-04-19T10:17:18Z</dcterms:created>
  <dcterms:modified xsi:type="dcterms:W3CDTF">2026-04-19T10:17:18Z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FC67842458DC7B6F07EBC969CD48A404_43</vt:lpwstr>
  </property>
  <property fmtid="{D5CDD505-2E9C-101B-9397-08002B2CF9AE}" pid="3" name="KSOProductBuildVer">
    <vt:lpwstr>2052-12.1.3.25858</vt:lpwstr>
  </property>
</Properties>
</file>