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95" r:id="rId2"/>
    <p:sldMasterId id="2147483832" r:id="rId3"/>
    <p:sldMasterId id="2147483837" r:id="rId4"/>
    <p:sldMasterId id="2147483850" r:id="rId5"/>
    <p:sldMasterId id="2147483863" r:id="rId6"/>
  </p:sldMasterIdLst>
  <p:notesMasterIdLst>
    <p:notesMasterId r:id="rId48"/>
  </p:notesMasterIdLst>
  <p:handoutMasterIdLst>
    <p:handoutMasterId r:id="rId49"/>
  </p:handoutMasterIdLst>
  <p:sldIdLst>
    <p:sldId id="9678" r:id="rId7"/>
    <p:sldId id="11045" r:id="rId8"/>
    <p:sldId id="10925" r:id="rId9"/>
    <p:sldId id="10923" r:id="rId10"/>
    <p:sldId id="11149" r:id="rId11"/>
    <p:sldId id="11081" r:id="rId12"/>
    <p:sldId id="11167" r:id="rId13"/>
    <p:sldId id="10954" r:id="rId14"/>
    <p:sldId id="10906" r:id="rId15"/>
    <p:sldId id="10913" r:id="rId16"/>
    <p:sldId id="10916" r:id="rId17"/>
    <p:sldId id="10917" r:id="rId18"/>
    <p:sldId id="11104" r:id="rId19"/>
    <p:sldId id="10931" r:id="rId20"/>
    <p:sldId id="10934" r:id="rId21"/>
    <p:sldId id="10935" r:id="rId22"/>
    <p:sldId id="10936" r:id="rId23"/>
    <p:sldId id="11105" r:id="rId24"/>
    <p:sldId id="11106" r:id="rId25"/>
    <p:sldId id="11118" r:id="rId26"/>
    <p:sldId id="11129" r:id="rId27"/>
    <p:sldId id="11168" r:id="rId28"/>
    <p:sldId id="11169" r:id="rId29"/>
    <p:sldId id="11120" r:id="rId30"/>
    <p:sldId id="11174" r:id="rId31"/>
    <p:sldId id="11173" r:id="rId32"/>
    <p:sldId id="11170" r:id="rId33"/>
    <p:sldId id="11153" r:id="rId34"/>
    <p:sldId id="11154" r:id="rId35"/>
    <p:sldId id="11155" r:id="rId36"/>
    <p:sldId id="11159" r:id="rId37"/>
    <p:sldId id="11157" r:id="rId38"/>
    <p:sldId id="11161" r:id="rId39"/>
    <p:sldId id="11162" r:id="rId40"/>
    <p:sldId id="11160" r:id="rId41"/>
    <p:sldId id="11158" r:id="rId42"/>
    <p:sldId id="11163" r:id="rId43"/>
    <p:sldId id="11164" r:id="rId44"/>
    <p:sldId id="11165" r:id="rId45"/>
    <p:sldId id="11166" r:id="rId46"/>
    <p:sldId id="9931" r:id="rId47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等线" panose="02010600030101010101" pitchFamily="2" charset="-122"/>
        <a:ea typeface="等线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1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10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140AA"/>
    <a:srgbClr val="0041B4"/>
    <a:srgbClr val="D6EFFA"/>
    <a:srgbClr val="0066CC"/>
    <a:srgbClr val="1C52B1"/>
    <a:srgbClr val="003399"/>
    <a:srgbClr val="000099"/>
    <a:srgbClr val="00CC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1" autoAdjust="0"/>
    <p:restoredTop sz="71137" autoAdjust="0"/>
  </p:normalViewPr>
  <p:slideViewPr>
    <p:cSldViewPr showGuides="1">
      <p:cViewPr varScale="1">
        <p:scale>
          <a:sx n="47" d="100"/>
          <a:sy n="47" d="100"/>
        </p:scale>
        <p:origin x="1192" y="40"/>
      </p:cViewPr>
      <p:guideLst>
        <p:guide orient="horz" pos="731"/>
        <p:guide pos="347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3168" y="66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commentAuthors" Target="commentAuthor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41F6EF-12CB-4735-A31F-C8F4E37529A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4C05506-1353-4D15-BE0B-DB2369F5FEB8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2019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019DA77F-09E0-41B0-824D-F58FC3FF85FE}" type="parTrans" cxnId="{0B20089F-2BF0-4514-AAF8-90EF3884297F}">
      <dgm:prSet/>
      <dgm:spPr/>
      <dgm:t>
        <a:bodyPr/>
        <a:lstStyle/>
        <a:p>
          <a:endParaRPr lang="zh-CN" altLang="en-US" sz="2000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FBFB2DBC-4802-4A00-A62D-57C05731D6AE}" type="sibTrans" cxnId="{0B20089F-2BF0-4514-AAF8-90EF3884297F}">
      <dgm:prSet/>
      <dgm:spPr/>
      <dgm:t>
        <a:bodyPr/>
        <a:lstStyle/>
        <a:p>
          <a:endParaRPr lang="zh-CN" altLang="en-US" sz="2000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B81B9AD9-CE0F-47B9-842D-88A5ED34A30D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2020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62BA0512-7CF0-429D-802E-DF0C71412C27}" type="parTrans" cxnId="{C882400A-F07D-4BAA-954E-BB046F5438C6}">
      <dgm:prSet/>
      <dgm:spPr/>
      <dgm:t>
        <a:bodyPr/>
        <a:lstStyle/>
        <a:p>
          <a:endParaRPr lang="zh-CN" altLang="en-US" sz="2000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A1313836-CB50-4EF6-AC6F-499DA78D80DE}" type="sibTrans" cxnId="{C882400A-F07D-4BAA-954E-BB046F5438C6}">
      <dgm:prSet/>
      <dgm:spPr/>
      <dgm:t>
        <a:bodyPr/>
        <a:lstStyle/>
        <a:p>
          <a:endParaRPr lang="zh-CN" altLang="en-US" sz="2000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E0C4353A-BCE3-4170-8D6D-9E2669E63EE3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2021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C8F4ACFC-DCCC-4485-8BBB-9996D2EFA14B}" type="parTrans" cxnId="{1AEF55C2-FBAD-47C4-ABC5-0B80E9216CE8}">
      <dgm:prSet/>
      <dgm:spPr/>
      <dgm:t>
        <a:bodyPr/>
        <a:lstStyle/>
        <a:p>
          <a:endParaRPr lang="zh-CN" altLang="en-US" sz="2000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371E96B5-0BE9-4A2A-A659-DFC35EA267A0}" type="sibTrans" cxnId="{1AEF55C2-FBAD-47C4-ABC5-0B80E9216CE8}">
      <dgm:prSet/>
      <dgm:spPr/>
      <dgm:t>
        <a:bodyPr/>
        <a:lstStyle/>
        <a:p>
          <a:endParaRPr lang="zh-CN" altLang="en-US" sz="2000"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endParaRPr>
        </a:p>
      </dgm:t>
    </dgm:pt>
    <dgm:pt modelId="{BDF11639-6B46-481A-BDA8-21F3BA83427F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2022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8D21B4A9-5D1B-407F-983B-B804CE14646D}" type="parTrans" cxnId="{89A8A8F7-9475-4CCA-B570-196079EE3D9C}">
      <dgm:prSet/>
      <dgm:spPr/>
      <dgm:t>
        <a:bodyPr/>
        <a:lstStyle/>
        <a:p>
          <a:endParaRPr lang="zh-CN" altLang="en-US" sz="2000"/>
        </a:p>
      </dgm:t>
    </dgm:pt>
    <dgm:pt modelId="{D6751E02-3106-4B0F-9D0B-05B20BAD7B21}" type="sibTrans" cxnId="{89A8A8F7-9475-4CCA-B570-196079EE3D9C}">
      <dgm:prSet/>
      <dgm:spPr/>
      <dgm:t>
        <a:bodyPr/>
        <a:lstStyle/>
        <a:p>
          <a:endParaRPr lang="zh-CN" altLang="en-US" sz="2000"/>
        </a:p>
      </dgm:t>
    </dgm:pt>
    <dgm:pt modelId="{29400772-F8DC-4541-9D12-5E7D6B91ABAB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2023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2852325A-20E4-4962-8E3D-E15A0FAB065A}" type="parTrans" cxnId="{936F751F-93C2-4446-A4FE-9EBD53813044}">
      <dgm:prSet/>
      <dgm:spPr/>
      <dgm:t>
        <a:bodyPr/>
        <a:lstStyle/>
        <a:p>
          <a:endParaRPr lang="zh-CN" altLang="en-US" sz="2000"/>
        </a:p>
      </dgm:t>
    </dgm:pt>
    <dgm:pt modelId="{F51814C3-E14E-4BAD-A0A5-BBEDDD10C59C}" type="sibTrans" cxnId="{936F751F-93C2-4446-A4FE-9EBD53813044}">
      <dgm:prSet/>
      <dgm:spPr/>
      <dgm:t>
        <a:bodyPr/>
        <a:lstStyle/>
        <a:p>
          <a:endParaRPr lang="zh-CN" altLang="en-US" sz="2000"/>
        </a:p>
      </dgm:t>
    </dgm:pt>
    <dgm:pt modelId="{D8F8C7F9-3736-4A73-8883-DADE81B51C67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2024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FD51A916-3847-406F-BEB0-F2576976BE7A}" type="parTrans" cxnId="{5791F83B-8BE7-4378-B598-FE9C9BF0C6D0}">
      <dgm:prSet/>
      <dgm:spPr/>
      <dgm:t>
        <a:bodyPr/>
        <a:lstStyle/>
        <a:p>
          <a:endParaRPr lang="zh-CN" altLang="en-US" sz="2000"/>
        </a:p>
      </dgm:t>
    </dgm:pt>
    <dgm:pt modelId="{DF795428-1451-4A38-AB24-74A37338481C}" type="sibTrans" cxnId="{5791F83B-8BE7-4378-B598-FE9C9BF0C6D0}">
      <dgm:prSet/>
      <dgm:spPr/>
      <dgm:t>
        <a:bodyPr/>
        <a:lstStyle/>
        <a:p>
          <a:endParaRPr lang="zh-CN" altLang="en-US" sz="2000"/>
        </a:p>
      </dgm:t>
    </dgm:pt>
    <dgm:pt modelId="{248DEB5D-3E42-4E7E-B92D-610F1500F895}">
      <dgm:prSet phldrT="[文本]" custT="1"/>
      <dgm:spPr/>
      <dgm:t>
        <a:bodyPr/>
        <a:lstStyle/>
        <a:p>
          <a:r>
            <a: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2025</a:t>
          </a:r>
          <a:r>
            <a: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gm:t>
    </dgm:pt>
    <dgm:pt modelId="{D8C5A787-EB30-431C-BBC8-97BC7FAC3A14}" type="parTrans" cxnId="{BEC5DBF3-06EB-4847-A023-B8BA9E614970}">
      <dgm:prSet/>
      <dgm:spPr/>
      <dgm:t>
        <a:bodyPr/>
        <a:lstStyle/>
        <a:p>
          <a:endParaRPr lang="zh-CN" altLang="en-US" sz="2000"/>
        </a:p>
      </dgm:t>
    </dgm:pt>
    <dgm:pt modelId="{8A6C9DAB-9A20-476B-A6D0-60F87CD57D1C}" type="sibTrans" cxnId="{BEC5DBF3-06EB-4847-A023-B8BA9E614970}">
      <dgm:prSet/>
      <dgm:spPr/>
      <dgm:t>
        <a:bodyPr/>
        <a:lstStyle/>
        <a:p>
          <a:endParaRPr lang="zh-CN" altLang="en-US" sz="2000"/>
        </a:p>
      </dgm:t>
    </dgm:pt>
    <dgm:pt modelId="{FBDCF4DD-B559-4B12-AA4B-7925C00242B9}" type="pres">
      <dgm:prSet presAssocID="{4341F6EF-12CB-4735-A31F-C8F4E37529AA}" presName="Name0" presStyleCnt="0">
        <dgm:presLayoutVars>
          <dgm:dir/>
          <dgm:animLvl val="lvl"/>
          <dgm:resizeHandles val="exact"/>
        </dgm:presLayoutVars>
      </dgm:prSet>
      <dgm:spPr/>
    </dgm:pt>
    <dgm:pt modelId="{35D27ACB-F0F7-4A38-AA87-7EC67649D066}" type="pres">
      <dgm:prSet presAssocID="{A4C05506-1353-4D15-BE0B-DB2369F5FEB8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2365C73-31C9-4363-A6CA-5C07C5BB7ED5}" type="pres">
      <dgm:prSet presAssocID="{FBFB2DBC-4802-4A00-A62D-57C05731D6AE}" presName="parTxOnlySpace" presStyleCnt="0"/>
      <dgm:spPr/>
    </dgm:pt>
    <dgm:pt modelId="{501207B4-A022-4C0E-9F60-E4D2FAFD4A8A}" type="pres">
      <dgm:prSet presAssocID="{B81B9AD9-CE0F-47B9-842D-88A5ED34A30D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8DAB48E-3D52-4AB0-8EC2-D1B78B67976A}" type="pres">
      <dgm:prSet presAssocID="{A1313836-CB50-4EF6-AC6F-499DA78D80DE}" presName="parTxOnlySpace" presStyleCnt="0"/>
      <dgm:spPr/>
    </dgm:pt>
    <dgm:pt modelId="{5517935B-37F1-46D6-875C-3E9B071DB174}" type="pres">
      <dgm:prSet presAssocID="{E0C4353A-BCE3-4170-8D6D-9E2669E63EE3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92E9685-F44E-4DF9-9F36-3A496D4F68D6}" type="pres">
      <dgm:prSet presAssocID="{371E96B5-0BE9-4A2A-A659-DFC35EA267A0}" presName="parTxOnlySpace" presStyleCnt="0"/>
      <dgm:spPr/>
    </dgm:pt>
    <dgm:pt modelId="{8746E454-6C01-447A-8EF0-66B774E585F2}" type="pres">
      <dgm:prSet presAssocID="{BDF11639-6B46-481A-BDA8-21F3BA83427F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0CE8735-1751-4125-A82A-21A5D76F8162}" type="pres">
      <dgm:prSet presAssocID="{D6751E02-3106-4B0F-9D0B-05B20BAD7B21}" presName="parTxOnlySpace" presStyleCnt="0"/>
      <dgm:spPr/>
    </dgm:pt>
    <dgm:pt modelId="{F63F9E31-CDB0-47EF-8D13-717B5896A81D}" type="pres">
      <dgm:prSet presAssocID="{29400772-F8DC-4541-9D12-5E7D6B91ABAB}" presName="parTxOnly" presStyleLbl="node1" presStyleIdx="4" presStyleCnt="7" custLinFactNeighborY="-133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A238968-BC81-4D08-96C7-2527A5D03B90}" type="pres">
      <dgm:prSet presAssocID="{F51814C3-E14E-4BAD-A0A5-BBEDDD10C59C}" presName="parTxOnlySpace" presStyleCnt="0"/>
      <dgm:spPr/>
    </dgm:pt>
    <dgm:pt modelId="{9ADADD0F-DC0D-4E40-B829-2D5EB280E3E4}" type="pres">
      <dgm:prSet presAssocID="{D8F8C7F9-3736-4A73-8883-DADE81B51C67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06CBFF-5554-491D-B5DC-A67865B1549E}" type="pres">
      <dgm:prSet presAssocID="{DF795428-1451-4A38-AB24-74A37338481C}" presName="parTxOnlySpace" presStyleCnt="0"/>
      <dgm:spPr/>
    </dgm:pt>
    <dgm:pt modelId="{1780D13A-0859-4A2E-B698-EAF9ED5F5E68}" type="pres">
      <dgm:prSet presAssocID="{248DEB5D-3E42-4E7E-B92D-610F1500F895}" presName="parTxOnly" presStyleLbl="node1" presStyleIdx="6" presStyleCnt="7" custLinFactNeighborY="-133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9A8A8F7-9475-4CCA-B570-196079EE3D9C}" srcId="{4341F6EF-12CB-4735-A31F-C8F4E37529AA}" destId="{BDF11639-6B46-481A-BDA8-21F3BA83427F}" srcOrd="3" destOrd="0" parTransId="{8D21B4A9-5D1B-407F-983B-B804CE14646D}" sibTransId="{D6751E02-3106-4B0F-9D0B-05B20BAD7B21}"/>
    <dgm:cxn modelId="{9EF9FFB4-F0DA-47FD-AD82-9EC66A181717}" type="presOf" srcId="{D8F8C7F9-3736-4A73-8883-DADE81B51C67}" destId="{9ADADD0F-DC0D-4E40-B829-2D5EB280E3E4}" srcOrd="0" destOrd="0" presId="urn:microsoft.com/office/officeart/2005/8/layout/chevron1"/>
    <dgm:cxn modelId="{E6CF686B-F98F-4C33-B2C3-6F8F7CF7E420}" type="presOf" srcId="{A4C05506-1353-4D15-BE0B-DB2369F5FEB8}" destId="{35D27ACB-F0F7-4A38-AA87-7EC67649D066}" srcOrd="0" destOrd="0" presId="urn:microsoft.com/office/officeart/2005/8/layout/chevron1"/>
    <dgm:cxn modelId="{C882400A-F07D-4BAA-954E-BB046F5438C6}" srcId="{4341F6EF-12CB-4735-A31F-C8F4E37529AA}" destId="{B81B9AD9-CE0F-47B9-842D-88A5ED34A30D}" srcOrd="1" destOrd="0" parTransId="{62BA0512-7CF0-429D-802E-DF0C71412C27}" sibTransId="{A1313836-CB50-4EF6-AC6F-499DA78D80DE}"/>
    <dgm:cxn modelId="{5791F83B-8BE7-4378-B598-FE9C9BF0C6D0}" srcId="{4341F6EF-12CB-4735-A31F-C8F4E37529AA}" destId="{D8F8C7F9-3736-4A73-8883-DADE81B51C67}" srcOrd="5" destOrd="0" parTransId="{FD51A916-3847-406F-BEB0-F2576976BE7A}" sibTransId="{DF795428-1451-4A38-AB24-74A37338481C}"/>
    <dgm:cxn modelId="{22B6F704-69AB-480C-8513-7A48866F9606}" type="presOf" srcId="{BDF11639-6B46-481A-BDA8-21F3BA83427F}" destId="{8746E454-6C01-447A-8EF0-66B774E585F2}" srcOrd="0" destOrd="0" presId="urn:microsoft.com/office/officeart/2005/8/layout/chevron1"/>
    <dgm:cxn modelId="{0B20089F-2BF0-4514-AAF8-90EF3884297F}" srcId="{4341F6EF-12CB-4735-A31F-C8F4E37529AA}" destId="{A4C05506-1353-4D15-BE0B-DB2369F5FEB8}" srcOrd="0" destOrd="0" parTransId="{019DA77F-09E0-41B0-824D-F58FC3FF85FE}" sibTransId="{FBFB2DBC-4802-4A00-A62D-57C05731D6AE}"/>
    <dgm:cxn modelId="{936F751F-93C2-4446-A4FE-9EBD53813044}" srcId="{4341F6EF-12CB-4735-A31F-C8F4E37529AA}" destId="{29400772-F8DC-4541-9D12-5E7D6B91ABAB}" srcOrd="4" destOrd="0" parTransId="{2852325A-20E4-4962-8E3D-E15A0FAB065A}" sibTransId="{F51814C3-E14E-4BAD-A0A5-BBEDDD10C59C}"/>
    <dgm:cxn modelId="{3F8852E3-B804-4065-974D-F51AA089D32A}" type="presOf" srcId="{4341F6EF-12CB-4735-A31F-C8F4E37529AA}" destId="{FBDCF4DD-B559-4B12-AA4B-7925C00242B9}" srcOrd="0" destOrd="0" presId="urn:microsoft.com/office/officeart/2005/8/layout/chevron1"/>
    <dgm:cxn modelId="{DA1E15B2-8A64-4A9F-8752-D79DB2AD2838}" type="presOf" srcId="{B81B9AD9-CE0F-47B9-842D-88A5ED34A30D}" destId="{501207B4-A022-4C0E-9F60-E4D2FAFD4A8A}" srcOrd="0" destOrd="0" presId="urn:microsoft.com/office/officeart/2005/8/layout/chevron1"/>
    <dgm:cxn modelId="{B0A8826E-28ED-43F1-9219-A5CE5F526343}" type="presOf" srcId="{248DEB5D-3E42-4E7E-B92D-610F1500F895}" destId="{1780D13A-0859-4A2E-B698-EAF9ED5F5E68}" srcOrd="0" destOrd="0" presId="urn:microsoft.com/office/officeart/2005/8/layout/chevron1"/>
    <dgm:cxn modelId="{BEC5DBF3-06EB-4847-A023-B8BA9E614970}" srcId="{4341F6EF-12CB-4735-A31F-C8F4E37529AA}" destId="{248DEB5D-3E42-4E7E-B92D-610F1500F895}" srcOrd="6" destOrd="0" parTransId="{D8C5A787-EB30-431C-BBC8-97BC7FAC3A14}" sibTransId="{8A6C9DAB-9A20-476B-A6D0-60F87CD57D1C}"/>
    <dgm:cxn modelId="{D7059BBA-D221-4A2D-805F-42A931638C4F}" type="presOf" srcId="{E0C4353A-BCE3-4170-8D6D-9E2669E63EE3}" destId="{5517935B-37F1-46D6-875C-3E9B071DB174}" srcOrd="0" destOrd="0" presId="urn:microsoft.com/office/officeart/2005/8/layout/chevron1"/>
    <dgm:cxn modelId="{D544B133-EDB5-45F0-B27A-58519751E878}" type="presOf" srcId="{29400772-F8DC-4541-9D12-5E7D6B91ABAB}" destId="{F63F9E31-CDB0-47EF-8D13-717B5896A81D}" srcOrd="0" destOrd="0" presId="urn:microsoft.com/office/officeart/2005/8/layout/chevron1"/>
    <dgm:cxn modelId="{1AEF55C2-FBAD-47C4-ABC5-0B80E9216CE8}" srcId="{4341F6EF-12CB-4735-A31F-C8F4E37529AA}" destId="{E0C4353A-BCE3-4170-8D6D-9E2669E63EE3}" srcOrd="2" destOrd="0" parTransId="{C8F4ACFC-DCCC-4485-8BBB-9996D2EFA14B}" sibTransId="{371E96B5-0BE9-4A2A-A659-DFC35EA267A0}"/>
    <dgm:cxn modelId="{A481CA67-7D5A-4E4F-B49D-E8DC36F97DFB}" type="presParOf" srcId="{FBDCF4DD-B559-4B12-AA4B-7925C00242B9}" destId="{35D27ACB-F0F7-4A38-AA87-7EC67649D066}" srcOrd="0" destOrd="0" presId="urn:microsoft.com/office/officeart/2005/8/layout/chevron1"/>
    <dgm:cxn modelId="{820E0E28-B2D3-4222-940C-9921ED0F24E4}" type="presParOf" srcId="{FBDCF4DD-B559-4B12-AA4B-7925C00242B9}" destId="{72365C73-31C9-4363-A6CA-5C07C5BB7ED5}" srcOrd="1" destOrd="0" presId="urn:microsoft.com/office/officeart/2005/8/layout/chevron1"/>
    <dgm:cxn modelId="{8DDE9553-BDEE-4C08-8AAE-5D38A3C9671E}" type="presParOf" srcId="{FBDCF4DD-B559-4B12-AA4B-7925C00242B9}" destId="{501207B4-A022-4C0E-9F60-E4D2FAFD4A8A}" srcOrd="2" destOrd="0" presId="urn:microsoft.com/office/officeart/2005/8/layout/chevron1"/>
    <dgm:cxn modelId="{24A253B3-8220-49D3-9244-ECC91FE46CD3}" type="presParOf" srcId="{FBDCF4DD-B559-4B12-AA4B-7925C00242B9}" destId="{B8DAB48E-3D52-4AB0-8EC2-D1B78B67976A}" srcOrd="3" destOrd="0" presId="urn:microsoft.com/office/officeart/2005/8/layout/chevron1"/>
    <dgm:cxn modelId="{0E951550-80A0-4630-ABE6-61283FB80197}" type="presParOf" srcId="{FBDCF4DD-B559-4B12-AA4B-7925C00242B9}" destId="{5517935B-37F1-46D6-875C-3E9B071DB174}" srcOrd="4" destOrd="0" presId="urn:microsoft.com/office/officeart/2005/8/layout/chevron1"/>
    <dgm:cxn modelId="{F6F4961F-F1A4-4EBF-9B16-1EE1F6AD3F35}" type="presParOf" srcId="{FBDCF4DD-B559-4B12-AA4B-7925C00242B9}" destId="{592E9685-F44E-4DF9-9F36-3A496D4F68D6}" srcOrd="5" destOrd="0" presId="urn:microsoft.com/office/officeart/2005/8/layout/chevron1"/>
    <dgm:cxn modelId="{C25EEF71-B61C-49AB-B535-DAA6A231F516}" type="presParOf" srcId="{FBDCF4DD-B559-4B12-AA4B-7925C00242B9}" destId="{8746E454-6C01-447A-8EF0-66B774E585F2}" srcOrd="6" destOrd="0" presId="urn:microsoft.com/office/officeart/2005/8/layout/chevron1"/>
    <dgm:cxn modelId="{F07CCC3C-8E66-41AA-A86C-F81BD166B7D2}" type="presParOf" srcId="{FBDCF4DD-B559-4B12-AA4B-7925C00242B9}" destId="{20CE8735-1751-4125-A82A-21A5D76F8162}" srcOrd="7" destOrd="0" presId="urn:microsoft.com/office/officeart/2005/8/layout/chevron1"/>
    <dgm:cxn modelId="{7F6893C2-49E8-4B56-A879-E91D82BD70A9}" type="presParOf" srcId="{FBDCF4DD-B559-4B12-AA4B-7925C00242B9}" destId="{F63F9E31-CDB0-47EF-8D13-717B5896A81D}" srcOrd="8" destOrd="0" presId="urn:microsoft.com/office/officeart/2005/8/layout/chevron1"/>
    <dgm:cxn modelId="{4A226FEC-A9C6-4340-8E95-EC151293A9EC}" type="presParOf" srcId="{FBDCF4DD-B559-4B12-AA4B-7925C00242B9}" destId="{1A238968-BC81-4D08-96C7-2527A5D03B90}" srcOrd="9" destOrd="0" presId="urn:microsoft.com/office/officeart/2005/8/layout/chevron1"/>
    <dgm:cxn modelId="{3C2F0776-DD95-4D41-8C9C-715C407B3FF8}" type="presParOf" srcId="{FBDCF4DD-B559-4B12-AA4B-7925C00242B9}" destId="{9ADADD0F-DC0D-4E40-B829-2D5EB280E3E4}" srcOrd="10" destOrd="0" presId="urn:microsoft.com/office/officeart/2005/8/layout/chevron1"/>
    <dgm:cxn modelId="{E49B751D-4CD5-4BC4-BA78-109F1B19A697}" type="presParOf" srcId="{FBDCF4DD-B559-4B12-AA4B-7925C00242B9}" destId="{3606CBFF-5554-491D-B5DC-A67865B1549E}" srcOrd="11" destOrd="0" presId="urn:microsoft.com/office/officeart/2005/8/layout/chevron1"/>
    <dgm:cxn modelId="{29FFE03B-8EE8-4EF0-8D6C-C2D60FAB1728}" type="presParOf" srcId="{FBDCF4DD-B559-4B12-AA4B-7925C00242B9}" destId="{1780D13A-0859-4A2E-B698-EAF9ED5F5E68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27ACB-F0F7-4A38-AA87-7EC67649D066}">
      <dsp:nvSpPr>
        <dsp:cNvPr id="0" name=""/>
        <dsp:cNvSpPr/>
      </dsp:nvSpPr>
      <dsp:spPr>
        <a:xfrm>
          <a:off x="0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2019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166399" y="0"/>
        <a:ext cx="1325999" cy="332798"/>
      </dsp:txXfrm>
    </dsp:sp>
    <dsp:sp modelId="{501207B4-A022-4C0E-9F60-E4D2FAFD4A8A}">
      <dsp:nvSpPr>
        <dsp:cNvPr id="0" name=""/>
        <dsp:cNvSpPr/>
      </dsp:nvSpPr>
      <dsp:spPr>
        <a:xfrm>
          <a:off x="1492918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2020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1659317" y="0"/>
        <a:ext cx="1325999" cy="332798"/>
      </dsp:txXfrm>
    </dsp:sp>
    <dsp:sp modelId="{5517935B-37F1-46D6-875C-3E9B071DB174}">
      <dsp:nvSpPr>
        <dsp:cNvPr id="0" name=""/>
        <dsp:cNvSpPr/>
      </dsp:nvSpPr>
      <dsp:spPr>
        <a:xfrm>
          <a:off x="2985836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2021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3152235" y="0"/>
        <a:ext cx="1325999" cy="332798"/>
      </dsp:txXfrm>
    </dsp:sp>
    <dsp:sp modelId="{8746E454-6C01-447A-8EF0-66B774E585F2}">
      <dsp:nvSpPr>
        <dsp:cNvPr id="0" name=""/>
        <dsp:cNvSpPr/>
      </dsp:nvSpPr>
      <dsp:spPr>
        <a:xfrm>
          <a:off x="4478754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2022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4645153" y="0"/>
        <a:ext cx="1325999" cy="332798"/>
      </dsp:txXfrm>
    </dsp:sp>
    <dsp:sp modelId="{F63F9E31-CDB0-47EF-8D13-717B5896A81D}">
      <dsp:nvSpPr>
        <dsp:cNvPr id="0" name=""/>
        <dsp:cNvSpPr/>
      </dsp:nvSpPr>
      <dsp:spPr>
        <a:xfrm>
          <a:off x="5971672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2023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6138071" y="0"/>
        <a:ext cx="1325999" cy="332798"/>
      </dsp:txXfrm>
    </dsp:sp>
    <dsp:sp modelId="{9ADADD0F-DC0D-4E40-B829-2D5EB280E3E4}">
      <dsp:nvSpPr>
        <dsp:cNvPr id="0" name=""/>
        <dsp:cNvSpPr/>
      </dsp:nvSpPr>
      <dsp:spPr>
        <a:xfrm>
          <a:off x="7464590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2024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7630989" y="0"/>
        <a:ext cx="1325999" cy="332798"/>
      </dsp:txXfrm>
    </dsp:sp>
    <dsp:sp modelId="{1780D13A-0859-4A2E-B698-EAF9ED5F5E68}">
      <dsp:nvSpPr>
        <dsp:cNvPr id="0" name=""/>
        <dsp:cNvSpPr/>
      </dsp:nvSpPr>
      <dsp:spPr>
        <a:xfrm>
          <a:off x="8957508" y="0"/>
          <a:ext cx="1658797" cy="3327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2025</a:t>
          </a:r>
          <a:r>
            <a:rPr lang="zh-CN" altLang="en-US" sz="2000" kern="12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年</a:t>
          </a:r>
        </a:p>
      </dsp:txBody>
      <dsp:txXfrm>
        <a:off x="9123907" y="0"/>
        <a:ext cx="1325999" cy="332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 fontAlgn="auto">
              <a:defRPr sz="1200" noProof="1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203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710B18A9-64E7-413A-B7E4-CBB5C3BD7665}" type="datetimeFigureOut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2026/4/19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 fontAlgn="auto">
              <a:defRPr sz="1200" noProof="1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203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510B0215-FFB8-4F95-9933-7C0B686A029D}" type="slidenum"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203" y="1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 fontAlgn="auto">
              <a:defRPr sz="1200" noProof="1"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EFB9E11-458D-45CD-8A55-802FB8850380}" type="datetimeFigureOut">
              <a:rPr lang="zh-CN" altLang="en-US" smtClean="0"/>
              <a:t>2026/4/19</a:t>
            </a:fld>
            <a:endParaRPr lang="zh-CN" altLang="en-US" dirty="0"/>
          </a:p>
        </p:txBody>
      </p:sp>
      <p:sp>
        <p:nvSpPr>
          <p:cNvPr id="5124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482600" y="1279525"/>
            <a:ext cx="6138863" cy="3452813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710075" y="4925838"/>
            <a:ext cx="5683914" cy="402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787" tIns="47393" rIns="94787" bIns="47393" numCol="1" anchor="t" anchorCtr="0" compatLnSpc="1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 fontAlgn="auto">
              <a:defRPr sz="1200" noProof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203" y="9720755"/>
            <a:ext cx="3079202" cy="513858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 fontAlgn="auto">
              <a:defRPr sz="1200" noProof="1" smtClean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51ED31F-5D06-4226-8E7F-6AC14E7C562F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12973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627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072722-2374-CF6A-2F02-AC2E9CAFD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EF7C5ED-8A49-1CE5-83A6-E429A0A9A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B9536B95-1F11-3F61-8DE6-DA3056ACA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。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8F212D0-6371-6C13-1436-31427E862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039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5E0E75-70BA-3966-5D1F-773AE3E14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5218F71B-0AF1-ED3E-E4DA-0B7739E92F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BB21BFA-F82D-F76F-85C3-11004C51FD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CN" altLang="zh-CN" sz="19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F343C33-B5DB-4FEA-51DA-F5E22CD2B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11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5450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3898AD-DBC6-4FAD-845C-6C0468649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889FD634-C57C-B1F2-FBCD-6251B3D86A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94190355-2876-801A-5507-EB22D4CBA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826CC76-AD53-8A87-3784-F28BAD139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12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9979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8381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6788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0043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3749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8286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634A23B-DC3D-60BE-EC74-CBA58C72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="" xmlns:a16="http://schemas.microsoft.com/office/drawing/2014/main" id="{164C32E0-A4EE-1AF7-225B-9BE1FF4CF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="" xmlns:a16="http://schemas.microsoft.com/office/drawing/2014/main" id="{6E61FF1A-B67E-8685-4700-7CBEBF81C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908">
              <a:defRPr/>
            </a:pPr>
            <a:endParaRPr lang="en-US" altLang="zh-CN" sz="13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1ADC54A-A2B0-1BCD-7177-34382EBD6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</a:rPr>
              <a:pPr defTabSz="954908">
                <a:defRPr/>
              </a:pPr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56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170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2839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44136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61359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91322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591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836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8999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1217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19973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098853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589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2006082-D068-CE4E-BE52-32DB8E467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ED8A1B45-2639-148C-B269-CEA625FBD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A047181A-093E-DE8E-37A3-BCB0E1BED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082DD90-6816-4F01-8118-487147759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8171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71648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75423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36544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0098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5072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2126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2884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7284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790081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6316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34A23B-DC3D-60BE-EC74-CBA58C72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64C32E0-A4EE-1AF7-225B-9BE1FF4CF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E61FF1A-B67E-8685-4700-7CBEBF81C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908">
              <a:defRPr/>
            </a:pPr>
            <a:endParaRPr lang="en-US" altLang="zh-CN" sz="13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1ADC54A-A2B0-1BCD-7177-34382EBD6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86405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3605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0236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34A23B-DC3D-60BE-EC74-CBA58C72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64C32E0-A4EE-1AF7-225B-9BE1FF4CF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E61FF1A-B67E-8685-4700-7CBEBF81C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908">
              <a:defRPr/>
            </a:pPr>
            <a:endParaRPr lang="en-US" altLang="zh-CN" sz="13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1ADC54A-A2B0-1BCD-7177-34382EBD6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316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34A23B-DC3D-60BE-EC74-CBA58C723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64C32E0-A4EE-1AF7-225B-9BE1FF4CF2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6E61FF1A-B67E-8685-4700-7CBEBF81C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4908">
              <a:defRPr/>
            </a:pPr>
            <a:endParaRPr lang="en-US" altLang="zh-CN" sz="13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81ADC54A-A2B0-1BCD-7177-34382EBD6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476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396BF6-3C68-40F8-4EEF-3BFCAC2E2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3CF357B6-DED4-2918-7EB7-88585527C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22D47F54-2483-DC33-8940-1275E8B41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985DA35-243A-0DF5-E80C-43D22F01D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9466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072722-2374-CF6A-2F02-AC2E9CAFD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EF7C5ED-8A49-1CE5-83A6-E429A0A9A2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B9536B95-1F11-3F61-8DE6-DA3056ACA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8F212D0-6371-6C13-1436-31427E862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4908">
              <a:defRPr/>
            </a:pPr>
            <a:fld id="{4BE81478-0476-4A98-885F-390276433E21}" type="slidenum">
              <a:rPr lang="zh-CN" altLang="en-US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54908"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899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265" y="1977620"/>
            <a:ext cx="862693" cy="8626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265" y="2972982"/>
            <a:ext cx="862693" cy="862693"/>
          </a:xfrm>
          <a:prstGeom prst="rect">
            <a:avLst/>
          </a:prstGeom>
        </p:spPr>
      </p:pic>
      <p:sp>
        <p:nvSpPr>
          <p:cNvPr id="31" name="文本框 30"/>
          <p:cNvSpPr txBox="1"/>
          <p:nvPr userDrawn="1"/>
        </p:nvSpPr>
        <p:spPr>
          <a:xfrm>
            <a:off x="1882862" y="222430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</a:p>
        </p:txBody>
      </p:sp>
      <p:sp>
        <p:nvSpPr>
          <p:cNvPr id="32" name="文本框 31"/>
          <p:cNvSpPr txBox="1"/>
          <p:nvPr userDrawn="1"/>
        </p:nvSpPr>
        <p:spPr>
          <a:xfrm>
            <a:off x="1882862" y="321966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265" y="3968344"/>
            <a:ext cx="862693" cy="862693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882862" y="4215024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0594155" y="2301129"/>
            <a:ext cx="1083180" cy="2206398"/>
            <a:chOff x="2745555" y="2306444"/>
            <a:chExt cx="1083180" cy="2206398"/>
          </a:xfrm>
        </p:grpSpPr>
        <p:cxnSp>
          <p:nvCxnSpPr>
            <p:cNvPr id="14" name="直线连接符 13"/>
            <p:cNvCxnSpPr/>
            <p:nvPr userDrawn="1"/>
          </p:nvCxnSpPr>
          <p:spPr>
            <a:xfrm>
              <a:off x="2745555" y="2414281"/>
              <a:ext cx="97534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/>
            <p:cNvCxnSpPr/>
            <p:nvPr userDrawn="1"/>
          </p:nvCxnSpPr>
          <p:spPr>
            <a:xfrm>
              <a:off x="2745555" y="3409643"/>
              <a:ext cx="97534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 userDrawn="1"/>
          </p:nvSpPr>
          <p:spPr>
            <a:xfrm>
              <a:off x="3613061" y="2306444"/>
              <a:ext cx="215674" cy="215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 userDrawn="1"/>
          </p:nvSpPr>
          <p:spPr>
            <a:xfrm>
              <a:off x="3613061" y="3301806"/>
              <a:ext cx="215674" cy="215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6" name="直线连接符 15"/>
            <p:cNvCxnSpPr/>
            <p:nvPr userDrawn="1"/>
          </p:nvCxnSpPr>
          <p:spPr>
            <a:xfrm>
              <a:off x="2745555" y="4405005"/>
              <a:ext cx="975343" cy="0"/>
            </a:xfrm>
            <a:prstGeom prst="line">
              <a:avLst/>
            </a:prstGeom>
            <a:ln w="254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 userDrawn="1"/>
          </p:nvSpPr>
          <p:spPr>
            <a:xfrm>
              <a:off x="3613061" y="4297168"/>
              <a:ext cx="215674" cy="215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052" y="530087"/>
            <a:ext cx="10349948" cy="675861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E75BC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DE74FA11-A799-4E73-B827-C7A5108898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rgbClr val="FFFFFF">
                  <a:alpha val="0"/>
                </a:srgbClr>
              </a:gs>
              <a:gs pos="47000">
                <a:srgbClr val="FFFFFF">
                  <a:alpha val="76000"/>
                </a:srgbClr>
              </a:gs>
              <a:gs pos="66000">
                <a:srgbClr val="FFFFFF">
                  <a:shade val="100000"/>
                  <a:satMod val="115000"/>
                </a:srgbClr>
              </a:gs>
              <a:gs pos="57000">
                <a:srgbClr val="FFFFFF">
                  <a:shade val="100000"/>
                  <a:satMod val="115000"/>
                  <a:alpha val="96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EAF5173B-BD78-4A67-8C4D-1CB96A1FC512}"/>
              </a:ext>
            </a:extLst>
          </p:cNvPr>
          <p:cNvSpPr txBox="1"/>
          <p:nvPr userDrawn="1"/>
        </p:nvSpPr>
        <p:spPr>
          <a:xfrm>
            <a:off x="924762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E4699688-86D4-4C0F-BD3C-3C371B83FDC4}" type="slidenum">
              <a:rPr lang="zh-CN" altLang="en-US" sz="1100" smtClean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1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7D04CCE-81FF-44FE-A9A4-F73C70DB4FDC}"/>
              </a:ext>
            </a:extLst>
          </p:cNvPr>
          <p:cNvSpPr/>
          <p:nvPr userDrawn="1"/>
        </p:nvSpPr>
        <p:spPr>
          <a:xfrm>
            <a:off x="334882" y="746579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367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17228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0994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EAF5173B-BD78-4A67-8C4D-1CB96A1FC512}"/>
              </a:ext>
            </a:extLst>
          </p:cNvPr>
          <p:cNvSpPr txBox="1"/>
          <p:nvPr userDrawn="1"/>
        </p:nvSpPr>
        <p:spPr>
          <a:xfrm>
            <a:off x="924762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E4699688-86D4-4C0F-BD3C-3C371B83FDC4}" type="slidenum">
              <a:rPr lang="zh-CN" altLang="en-US" sz="1100" smtClean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1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7D04CCE-81FF-44FE-A9A4-F73C70DB4FDC}"/>
              </a:ext>
            </a:extLst>
          </p:cNvPr>
          <p:cNvSpPr/>
          <p:nvPr userDrawn="1"/>
        </p:nvSpPr>
        <p:spPr>
          <a:xfrm>
            <a:off x="334882" y="746579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7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与提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6B9A52DC-B9F5-43C3-9A7F-AB411152FA6E}"/>
              </a:ext>
            </a:extLst>
          </p:cNvPr>
          <p:cNvSpPr/>
          <p:nvPr userDrawn="1"/>
        </p:nvSpPr>
        <p:spPr>
          <a:xfrm>
            <a:off x="334882" y="746579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7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847CC70-BBB9-4FA0-A531-FB0E9F9D6011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2026/4/19</a:t>
            </a:fld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058647C3-CBA3-45E1-A8F9-2BFD250F344E}" type="slidenum">
              <a:rPr lang="zh-CN" altLang="en-US" smtClean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3C77B9A1-4385-4012-899B-337F403A373F}"/>
              </a:ext>
            </a:extLst>
          </p:cNvPr>
          <p:cNvSpPr/>
          <p:nvPr userDrawn="1"/>
        </p:nvSpPr>
        <p:spPr>
          <a:xfrm>
            <a:off x="334882" y="746579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1436688" y="54429"/>
            <a:ext cx="9144000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18388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EAF5173B-BD78-4A67-8C4D-1CB96A1FC512}"/>
              </a:ext>
            </a:extLst>
          </p:cNvPr>
          <p:cNvSpPr txBox="1"/>
          <p:nvPr userDrawn="1"/>
        </p:nvSpPr>
        <p:spPr>
          <a:xfrm>
            <a:off x="924762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E4699688-86D4-4C0F-BD3C-3C371B83FDC4}" type="slidenum">
              <a:rPr lang="zh-CN" altLang="en-US" sz="1100" smtClean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1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xmlns="" id="{97D04CCE-81FF-44FE-A9A4-F73C70DB4FDC}"/>
              </a:ext>
            </a:extLst>
          </p:cNvPr>
          <p:cNvSpPr/>
          <p:nvPr userDrawn="1"/>
        </p:nvSpPr>
        <p:spPr>
          <a:xfrm>
            <a:off x="334882" y="746579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7D6FA7-85A2-4E83-9A1B-5E0D869E8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87886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57E24-9D7C-4E3E-9A46-EE05F9951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D6AF52-CF0A-4387-855F-9822A7953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CE853C-3B66-435B-A607-593571E3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DE385-3B3D-425D-A0A5-9811EBD6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8EBAE-3F4D-42DD-8F28-7A123116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BA24E-B4AE-440B-AFE9-6A829BB1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9A945B-5E55-4C6D-AAD3-F1617B3D0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18B38E-8EC2-415B-B816-77E31204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E01AE6-FE5E-44D5-BA5A-6CF96497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CB767-C031-4079-8420-13AB6405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220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46F7C-610A-4E41-912B-77E79AB0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B72AAE-F1E6-45ED-BAF2-49D8D517B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A9C630-FF17-4ACE-81EC-87F954EC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FBF273-3F1E-4B0F-BB4E-0C942A73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9CB2F0-0582-4557-BAAC-0C8EFEA6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387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609535-B914-4276-8DDE-E83AEBAB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6456A-CEA8-42A8-8118-F05E60DD4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C53FD4-CE8F-4AA0-9074-84BDB1FBA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96D99A-EC01-42EE-9C29-E2E99EC7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52B50D-A151-443E-90FF-D1D0DAD8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DA3140-355F-47A8-AD9C-1D0D2285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97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BDFAF-8863-4EAB-9197-27FC1B47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EC03BF-BBEF-4D73-8027-4EA24160B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105A59-A0DD-4AF4-97C7-7F6A0A002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681280-EA00-4D3C-8DB1-85B3F6419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67364-E673-4400-A68F-0194F009F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DFEB2B-3E21-4E80-BCC5-BF9F70BD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ECC1F1-2422-49BB-B97E-8A85A9F8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EDB042-74ED-42DD-B157-61B0E608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55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5C7536-F8F4-4DA9-BFE2-5364CFAD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483BD3-4BFE-41FD-8344-D77DBE6D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6EAEB1-C44D-4DC0-92B1-D574E629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266837-8136-407F-8F94-C90927A6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61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F56298-BF15-4A69-94AA-69C2EBA0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7B421E-224B-45EE-994C-3C9DA273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31F6F2-8408-4A49-9A58-0AF04078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07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990285-9598-4CEA-A124-3CF61DA5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81310-7028-44E0-8DDC-61A08B3A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12C668-B9B9-42EF-8A36-89139577B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78DDA9-2045-4E10-B1B5-F11231D9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7CC6D-8BD0-4554-A909-4B9DA1B1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A6E579-65B4-44A2-B4DD-EF9252AA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6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985963"/>
            <a:ext cx="9144000" cy="1066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059239"/>
            <a:ext cx="9144000" cy="512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4B03B6-082C-4EF1-9113-96DD3DF6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737A71-62E3-4692-B9A9-27FAD3E82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4E73ED-69CB-4D5C-888F-94C0D28C5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EC43D0-03E3-4A98-BEB5-ED4C64D1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64D8DB-F399-4A58-9A8F-89CE4D11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66A5A9-C8F5-45B4-AEF6-AFA04D4D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6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EA2E7-1CF4-4827-82B2-6D14E86D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D44C75-C69D-41C7-B892-A21F1ADC1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07B30-DC38-4BA0-92E4-3C7DD573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66002-321E-41AA-8172-65263A6D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EA3877-0E92-4528-8185-C9135552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52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872C7C-5878-4999-AD24-AC1BDC4E6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2AD00D-5122-48E3-9F47-8922EF480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580359-100A-4E0F-8F76-1A76575D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96C9B-099E-4D69-98C1-7C572D3D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4A4AD7-3301-4C27-B44E-40D740E8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163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057E24-9D7C-4E3E-9A46-EE05F9951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DD6AF52-CF0A-4387-855F-9822A7953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CE853C-3B66-435B-A607-593571E3E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DE385-3B3D-425D-A0A5-9811EBD6A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58EBAE-3F4D-42DD-8F28-7A123116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06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BA24E-B4AE-440B-AFE9-6A829BB1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9A945B-5E55-4C6D-AAD3-F1617B3D0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18B38E-8EC2-415B-B816-77E31204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E01AE6-FE5E-44D5-BA5A-6CF964976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CB767-C031-4079-8420-13AB6405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55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946F7C-610A-4E41-912B-77E79AB0C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B72AAE-F1E6-45ED-BAF2-49D8D517B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A9C630-FF17-4ACE-81EC-87F954EC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FBF273-3F1E-4B0F-BB4E-0C942A736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9CB2F0-0582-4557-BAAC-0C8EFEA6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24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609535-B914-4276-8DDE-E83AEBAB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D6456A-CEA8-42A8-8118-F05E60DD4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C53FD4-CE8F-4AA0-9074-84BDB1FBA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96D99A-EC01-42EE-9C29-E2E99EC78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52B50D-A151-443E-90FF-D1D0DAD8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0DA3140-355F-47A8-AD9C-1D0D2285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42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8BDFAF-8863-4EAB-9197-27FC1B47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EC03BF-BBEF-4D73-8027-4EA24160B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105A59-A0DD-4AF4-97C7-7F6A0A002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681280-EA00-4D3C-8DB1-85B3F6419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767364-E673-4400-A68F-0194F009F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DFEB2B-3E21-4E80-BCC5-BF9F70BD5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ECC1F1-2422-49BB-B97E-8A85A9F8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8EDB042-74ED-42DD-B157-61B0E608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5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5C7536-F8F4-4DA9-BFE2-5364CFAD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483BD3-4BFE-41FD-8344-D77DBE6D2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26EAEB1-C44D-4DC0-92B1-D574E629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266837-8136-407F-8F94-C90927A6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591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F56298-BF15-4A69-94AA-69C2EBA06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F7B421E-224B-45EE-994C-3C9DA2731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31F6F2-8408-4A49-9A58-0AF04078B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5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990285-9598-4CEA-A124-3CF61DA5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81310-7028-44E0-8DDC-61A08B3A1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12C668-B9B9-42EF-8A36-89139577B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78DDA9-2045-4E10-B1B5-F11231D9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7CC6D-8BD0-4554-A909-4B9DA1B16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A6E579-65B4-44A2-B4DD-EF9252AA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74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4B03B6-082C-4EF1-9113-96DD3DF6E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737A71-62E3-4692-B9A9-27FAD3E82F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4E73ED-69CB-4D5C-888F-94C0D28C5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EC43D0-03E3-4A98-BEB5-ED4C64D1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64D8DB-F399-4A58-9A8F-89CE4D11C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66A5A9-C8F5-45B4-AEF6-AFA04D4D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414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EA2E7-1CF4-4827-82B2-6D14E86D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D44C75-C69D-41C7-B892-A21F1ADC1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07B30-DC38-4BA0-92E4-3C7DD573B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266002-321E-41AA-8172-65263A6D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EA3877-0E92-4528-8185-C9135552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91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872C7C-5878-4999-AD24-AC1BDC4E69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52AD00D-5122-48E3-9F47-8922EF480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580359-100A-4E0F-8F76-1A76575D2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96C9B-099E-4D69-98C1-7C572D3DF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4A4AD7-3301-4C27-B44E-40D740E8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127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EAF5173B-BD78-4A67-8C4D-1CB96A1FC512}"/>
              </a:ext>
            </a:extLst>
          </p:cNvPr>
          <p:cNvSpPr txBox="1"/>
          <p:nvPr userDrawn="1"/>
        </p:nvSpPr>
        <p:spPr>
          <a:xfrm>
            <a:off x="924762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E4699688-86D4-4C0F-BD3C-3C371B83FDC4}" type="slidenum">
              <a:rPr lang="zh-CN" altLang="en-US" sz="1100" smtClean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1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C141C8E-9DF5-4792-AF0E-C1AFE4535884}"/>
              </a:ext>
            </a:extLst>
          </p:cNvPr>
          <p:cNvSpPr/>
          <p:nvPr userDrawn="1"/>
        </p:nvSpPr>
        <p:spPr>
          <a:xfrm>
            <a:off x="334882" y="731541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246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7781B5-8F79-4256-9C1F-BBDCAC0D41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252BFF-E9E0-43D8-AEA7-4F14E031CE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F132A43-97FE-4FB6-AEB5-61C64F0C5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B3F34B5-B555-4549-9841-B7D99D37A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9B9E35-3E7C-4C22-AC33-8C65A694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633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0958F26-4806-4908-AA0A-410D390F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C3B39F-46EE-4D3C-ACC7-F145557D3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96DA0A-EBA3-4296-8AB6-B0E384EC6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7797BBE-0310-4065-A546-897DDB80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CC7DB5-ABF2-44EE-82A2-5A433404C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010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E53A586-9B9C-4BEC-8CD3-156D79105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130200F-9A0B-4B61-91C2-38712B5D7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C0973E8-96D0-4909-9D1A-D4F05648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8CEBF0-E218-4E06-817C-5CBD6D8B3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AD0421F-9D84-4CD7-B1C4-557C380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0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98767B2-ED50-45F8-BEAE-17A14C468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B15B866-5EC5-44B0-9B48-6E4158828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79B30C1-277C-46BD-803D-A4F88A149F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C80486C-8CD2-49A0-8DF8-E87249383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6BC9AF8-BE9B-45A1-A0B8-B4B9F373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386F9F8-479E-473E-A4E1-1FCCF59A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028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E49932C-1250-4695-8107-784993D9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8F9CE3F-B4D5-4BE4-94F4-86FE2BB97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6424983-8375-4C67-A55D-018E61F948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D31DD525-E353-40BC-A98A-B26FFAC4A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FA4D543-BC3E-46EE-81AC-1363AD1C5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53678AC-F54E-46E2-A9BF-8AE0393A7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15B0F4A-308B-4ED1-A907-C6DA4808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AE34C0B-7466-4DB9-B319-16FD0E0BA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153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64EF8A-4554-4BC5-9981-D66B6710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E86459E0-A521-4CD8-8C4C-62BE5FBB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BEBF449-33FC-4C83-A07D-191B788A6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4F372EE-EF0D-47DE-B610-D693775F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85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1B56B04-2C00-426E-BF28-64662B913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92AE9F4-8B89-4ABA-8841-510AA39D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BF7BAD7-B11E-4000-BC75-24DB9C8AC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479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A87707-2472-4B0B-80AC-7CA25EB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06FAA7-C723-4464-953D-58A75AB7A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F9BC438-059B-47B4-9C8F-DDC80545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2A71E54-40AD-489B-BF75-4B81654C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177B5C5-8626-4B73-BBB1-63E4EA6B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65308E-01D5-493B-81DD-A4B04517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959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FE23A8-9E13-4643-A011-A467759FB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8FB41D6-E5D1-4694-8A72-99FAED42B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0B45126-0213-4B62-AF72-FC2C19B76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D9AA348-FD9E-48EB-97E0-7085D7FF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AC7730D-9925-4203-9D0F-6A93FAED8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CC4A2CA-62EC-4603-83D6-A07FA49D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09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5753E9-848B-4334-A160-808518D05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C4C5D79-88ED-456C-AFB2-7E67BB745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B0F39A6-26D6-428C-87A9-77FC9C937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4B5DCBF-CD1A-418F-9A42-64ADAA553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DC9F0-B71E-46A9-944D-42177CD3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007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78D502-DCDB-4D44-A431-C3D3B89D1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216981A-88EF-44CD-A6CC-EDA8C2D29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1AFBB3-5767-4655-8DBB-5F77BB4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43C14F1-B096-4E59-B868-91129627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EA21B22-0AD5-4B99-9779-6390A100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24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xmlns="" id="{EAF5173B-BD78-4A67-8C4D-1CB96A1FC512}"/>
              </a:ext>
            </a:extLst>
          </p:cNvPr>
          <p:cNvSpPr txBox="1"/>
          <p:nvPr userDrawn="1"/>
        </p:nvSpPr>
        <p:spPr>
          <a:xfrm>
            <a:off x="9247624" y="64482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fld id="{E4699688-86D4-4C0F-BD3C-3C371B83FDC4}" type="slidenum">
              <a:rPr lang="zh-CN" altLang="en-US" sz="1100" smtClean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100" dirty="0">
              <a:solidFill>
                <a:srgbClr val="003399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AC141C8E-9DF5-4792-AF0E-C1AFE4535884}"/>
              </a:ext>
            </a:extLst>
          </p:cNvPr>
          <p:cNvSpPr/>
          <p:nvPr userDrawn="1"/>
        </p:nvSpPr>
        <p:spPr>
          <a:xfrm>
            <a:off x="334882" y="731541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5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23C3CB-726B-BE4F-A5D6-E465AAFAA6B5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978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3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83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9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AF7991-6E48-42B0-82E2-1B3DD733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D4A69-E0F9-4346-876A-E4FE1016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4B165B-4A98-4BB9-B115-28FEF3D33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4/19/2026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8C7623-A70F-48D2-A48D-C1848D8CA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1466D2-8267-455C-8BFD-116706D1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115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8AF7991-6E48-42B0-82E2-1B3DD733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9D4A69-E0F9-4346-876A-E4FE1016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4B165B-4A98-4BB9-B115-28FEF3D335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B5DF32-3080-4642-B0F0-E2F17D75343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4/19/2026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8C7623-A70F-48D2-A48D-C1848D8CA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1466D2-8267-455C-8BFD-116706D14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216E90-6520-414F-AC1C-CF74D8B733E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628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44DBED-B975-4CA0-ADE1-A2F817482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0C91518-32A9-41B5-A0D0-2BDE49160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36650F-9F10-4941-8ADD-C98232BB5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C101B9-14A3-4B6D-B690-6C8A50FC456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2026/4/19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90C740-8E5F-43A1-A0FF-5901ED609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63C1E11-C0F6-4E05-8F62-1D3D3BA6F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C3750F9-748A-4D82-A1B9-CD39BF500B0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charset="-122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725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3" Type="http://schemas.openxmlformats.org/officeDocument/2006/relationships/tags" Target="../tags/tag5.xml"/><Relationship Id="rId21" Type="http://schemas.openxmlformats.org/officeDocument/2006/relationships/image" Target="../media/image55.jpeg"/><Relationship Id="rId7" Type="http://schemas.microsoft.com/office/2007/relationships/hdphoto" Target="../media/hdphoto5.wdp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tags" Target="../tags/tag4.xml"/><Relationship Id="rId16" Type="http://schemas.openxmlformats.org/officeDocument/2006/relationships/image" Target="../media/image51.png"/><Relationship Id="rId20" Type="http://schemas.microsoft.com/office/2007/relationships/hdphoto" Target="../media/hdphoto6.wdp"/><Relationship Id="rId1" Type="http://schemas.openxmlformats.org/officeDocument/2006/relationships/tags" Target="../tags/tag3.xml"/><Relationship Id="rId6" Type="http://schemas.openxmlformats.org/officeDocument/2006/relationships/image" Target="../media/image42.png"/><Relationship Id="rId11" Type="http://schemas.openxmlformats.org/officeDocument/2006/relationships/image" Target="../media/image46.jpg"/><Relationship Id="rId5" Type="http://schemas.openxmlformats.org/officeDocument/2006/relationships/notesSlide" Target="../notesSlides/notesSlide11.xml"/><Relationship Id="rId15" Type="http://schemas.openxmlformats.org/officeDocument/2006/relationships/image" Target="../media/image50.jpeg"/><Relationship Id="rId10" Type="http://schemas.openxmlformats.org/officeDocument/2006/relationships/image" Target="../media/image45.jpg"/><Relationship Id="rId19" Type="http://schemas.openxmlformats.org/officeDocument/2006/relationships/image" Target="../media/image54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png"/><Relationship Id="rId3" Type="http://schemas.openxmlformats.org/officeDocument/2006/relationships/tags" Target="../tags/tag8.xml"/><Relationship Id="rId21" Type="http://schemas.openxmlformats.org/officeDocument/2006/relationships/image" Target="../media/image79.png"/><Relationship Id="rId7" Type="http://schemas.openxmlformats.org/officeDocument/2006/relationships/image" Target="../media/image65.png"/><Relationship Id="rId12" Type="http://schemas.openxmlformats.org/officeDocument/2006/relationships/image" Target="../media/image70.jpeg"/><Relationship Id="rId17" Type="http://schemas.openxmlformats.org/officeDocument/2006/relationships/image" Target="../media/image75.png"/><Relationship Id="rId2" Type="http://schemas.openxmlformats.org/officeDocument/2006/relationships/tags" Target="../tags/tag7.xml"/><Relationship Id="rId16" Type="http://schemas.openxmlformats.org/officeDocument/2006/relationships/image" Target="../media/image74.jpeg"/><Relationship Id="rId20" Type="http://schemas.openxmlformats.org/officeDocument/2006/relationships/image" Target="../media/image78.png"/><Relationship Id="rId1" Type="http://schemas.openxmlformats.org/officeDocument/2006/relationships/tags" Target="../tags/tag6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69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73.jpe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tags" Target="../tags/tag9.xml"/><Relationship Id="rId9" Type="http://schemas.openxmlformats.org/officeDocument/2006/relationships/image" Target="../media/image67.jpeg"/><Relationship Id="rId14" Type="http://schemas.openxmlformats.org/officeDocument/2006/relationships/image" Target="../media/image72.jpg"/><Relationship Id="rId22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tiff"/><Relationship Id="rId7" Type="http://schemas.microsoft.com/office/2007/relationships/hdphoto" Target="../media/hdphoto7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25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4.png"/><Relationship Id="rId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1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C653B31-B46B-4998-B44C-2CD5F7FFA8C0}"/>
              </a:ext>
            </a:extLst>
          </p:cNvPr>
          <p:cNvSpPr txBox="1"/>
          <p:nvPr/>
        </p:nvSpPr>
        <p:spPr>
          <a:xfrm>
            <a:off x="3759463" y="5337212"/>
            <a:ext cx="46730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中国科学院近代物理研究所 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xmlns="" id="{E7716060-E86A-4793-A2B8-C38EB2145958}"/>
              </a:ext>
            </a:extLst>
          </p:cNvPr>
          <p:cNvSpPr txBox="1">
            <a:spLocks/>
          </p:cNvSpPr>
          <p:nvPr/>
        </p:nvSpPr>
        <p:spPr bwMode="auto">
          <a:xfrm>
            <a:off x="1601503" y="1868738"/>
            <a:ext cx="8988995" cy="223907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kern="0" dirty="0" smtClean="0">
                <a:solidFill>
                  <a:schemeClr val="tx1"/>
                </a:solidFill>
                <a:ea typeface="黑体" panose="02010609060101010101" pitchFamily="49" charset="-122"/>
              </a:rPr>
              <a:t>HIAF </a:t>
            </a:r>
            <a:r>
              <a:rPr lang="zh-CN" altLang="en-US" sz="4800" kern="0" dirty="0" smtClean="0">
                <a:solidFill>
                  <a:schemeClr val="tx1"/>
                </a:solidFill>
                <a:ea typeface="黑体" panose="02010609060101010101" pitchFamily="49" charset="-122"/>
              </a:rPr>
              <a:t>工程</a:t>
            </a:r>
            <a:r>
              <a:rPr lang="zh-CN" altLang="en-US" sz="4800" kern="0" dirty="0" smtClean="0">
                <a:solidFill>
                  <a:schemeClr val="tx1"/>
                </a:solidFill>
                <a:ea typeface="黑体" panose="02010609060101010101" pitchFamily="49" charset="-122"/>
              </a:rPr>
              <a:t>进展及</a:t>
            </a:r>
            <a:r>
              <a:rPr kumimoji="0" lang="en-US" altLang="zh-CN" sz="480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ea typeface="黑体" panose="02010609060101010101" pitchFamily="49" charset="-122"/>
              </a:rPr>
              <a:t/>
            </a:r>
            <a:br>
              <a:rPr kumimoji="0" lang="en-US" altLang="zh-CN" sz="4800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ea typeface="黑体" panose="02010609060101010101" pitchFamily="49" charset="-122"/>
              </a:rPr>
            </a:br>
            <a:r>
              <a:rPr lang="zh-CN" altLang="en-US" sz="4800" spc="300" noProof="0" dirty="0" smtClean="0">
                <a:solidFill>
                  <a:srgbClr val="0000FF"/>
                </a:solidFill>
                <a:ea typeface="黑体" panose="02010609060101010101" pitchFamily="49" charset="-122"/>
              </a:rPr>
              <a:t>中国电子</a:t>
            </a:r>
            <a:r>
              <a:rPr lang="zh-CN" altLang="en-US" sz="4800" spc="300" dirty="0" smtClean="0">
                <a:solidFill>
                  <a:srgbClr val="0000FF"/>
                </a:solidFill>
                <a:ea typeface="黑体" panose="02010609060101010101" pitchFamily="49" charset="-122"/>
              </a:rPr>
              <a:t>离子对装置机</a:t>
            </a:r>
            <a:r>
              <a:rPr lang="en-US" altLang="zh-CN" sz="4800" spc="300" dirty="0" smtClean="0">
                <a:solidFill>
                  <a:srgbClr val="0000FF"/>
                </a:solidFill>
                <a:ea typeface="黑体" panose="02010609060101010101" pitchFamily="49" charset="-122"/>
              </a:rPr>
              <a:t>-</a:t>
            </a:r>
            <a:r>
              <a:rPr lang="en-US" altLang="zh-CN" sz="4800" spc="300" dirty="0" err="1" smtClean="0">
                <a:solidFill>
                  <a:srgbClr val="0000FF"/>
                </a:solidFill>
                <a:ea typeface="黑体" panose="02010609060101010101" pitchFamily="49" charset="-122"/>
              </a:rPr>
              <a:t>EicC</a:t>
            </a:r>
            <a:endParaRPr kumimoji="0" lang="zh-CN" altLang="en-US" sz="4800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36818" y="4144304"/>
            <a:ext cx="1518364" cy="737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zh-CN" altLang="en-US" sz="320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杨建成 </a:t>
            </a:r>
            <a:endParaRPr lang="en-US" altLang="zh-CN" sz="3200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C653B31-B46B-4998-B44C-2CD5F7FFA8C0}"/>
              </a:ext>
            </a:extLst>
          </p:cNvPr>
          <p:cNvSpPr txBox="1"/>
          <p:nvPr/>
        </p:nvSpPr>
        <p:spPr>
          <a:xfrm>
            <a:off x="9079974" y="6061407"/>
            <a:ext cx="2492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青岛</a:t>
            </a:r>
            <a:r>
              <a:rPr lang="zh-CN" altLang="en-US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2026.04.20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F7CEF389-D1F6-9ABA-902F-F57B4A6423DD}"/>
              </a:ext>
            </a:extLst>
          </p:cNvPr>
          <p:cNvSpPr txBox="1"/>
          <p:nvPr/>
        </p:nvSpPr>
        <p:spPr>
          <a:xfrm>
            <a:off x="407368" y="269878"/>
            <a:ext cx="5235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</a:pPr>
            <a:r>
              <a:rPr lang="zh-CN" altLang="en-US" sz="22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</a:t>
            </a:r>
            <a:r>
              <a:rPr lang="en-US" altLang="zh-CN" sz="22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2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离子对撞机（</a:t>
            </a:r>
            <a:r>
              <a:rPr lang="en-US" altLang="zh-CN" sz="2200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22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）物理年会 </a:t>
            </a:r>
            <a:endParaRPr lang="en-US" altLang="zh-CN" sz="22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88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1D9A6A-5C0D-1B42-5839-06A5F0FD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6E7B8D0E-FA35-424B-8881-AC5E9162749C}"/>
              </a:ext>
            </a:extLst>
          </p:cNvPr>
          <p:cNvSpPr txBox="1"/>
          <p:nvPr/>
        </p:nvSpPr>
        <p:spPr>
          <a:xfrm>
            <a:off x="490227" y="210706"/>
            <a:ext cx="10152605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强流离子加速器核心关键技术突破</a:t>
            </a:r>
          </a:p>
        </p:txBody>
      </p:sp>
      <p:pic>
        <p:nvPicPr>
          <p:cNvPr id="39" name="Picture 2" descr="G:\2020-01-13_110711.jpg">
            <a:extLst>
              <a:ext uri="{FF2B5EF4-FFF2-40B4-BE49-F238E27FC236}">
                <a16:creationId xmlns="" xmlns:a16="http://schemas.microsoft.com/office/drawing/2014/main" id="{E30FDC41-A657-77D6-011C-1EBE021DE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62181">
            <a:off x="3345177" y="2130136"/>
            <a:ext cx="6068831" cy="447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任意多边形: 形状 35">
            <a:extLst>
              <a:ext uri="{FF2B5EF4-FFF2-40B4-BE49-F238E27FC236}">
                <a16:creationId xmlns="" xmlns:a16="http://schemas.microsoft.com/office/drawing/2014/main" id="{9CAD6477-E075-5E36-F023-C3F7ED75BE21}"/>
              </a:ext>
            </a:extLst>
          </p:cNvPr>
          <p:cNvSpPr/>
          <p:nvPr/>
        </p:nvSpPr>
        <p:spPr>
          <a:xfrm>
            <a:off x="7596902" y="3030809"/>
            <a:ext cx="1955482" cy="2807379"/>
          </a:xfrm>
          <a:custGeom>
            <a:avLst/>
            <a:gdLst>
              <a:gd name="connsiteX0" fmla="*/ 0 w 762000"/>
              <a:gd name="connsiteY0" fmla="*/ 467360 h 467360"/>
              <a:gd name="connsiteX1" fmla="*/ 213360 w 762000"/>
              <a:gd name="connsiteY1" fmla="*/ 0 h 467360"/>
              <a:gd name="connsiteX2" fmla="*/ 762000 w 762000"/>
              <a:gd name="connsiteY2" fmla="*/ 0 h 467360"/>
              <a:gd name="connsiteX0" fmla="*/ 0 w 762000"/>
              <a:gd name="connsiteY0" fmla="*/ 467360 h 467360"/>
              <a:gd name="connsiteX1" fmla="*/ 504742 w 762000"/>
              <a:gd name="connsiteY1" fmla="*/ 0 h 467360"/>
              <a:gd name="connsiteX2" fmla="*/ 762000 w 762000"/>
              <a:gd name="connsiteY2" fmla="*/ 0 h 4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467360">
                <a:moveTo>
                  <a:pt x="0" y="467360"/>
                </a:moveTo>
                <a:lnTo>
                  <a:pt x="504742" y="0"/>
                </a:lnTo>
                <a:lnTo>
                  <a:pt x="762000" y="0"/>
                </a:lnTo>
              </a:path>
            </a:pathLst>
          </a:cu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任意多边形: 形状 10">
            <a:extLst>
              <a:ext uri="{FF2B5EF4-FFF2-40B4-BE49-F238E27FC236}">
                <a16:creationId xmlns="" xmlns:a16="http://schemas.microsoft.com/office/drawing/2014/main" id="{DD3C8799-24F3-7F4E-A98F-CBE60DF8477C}"/>
              </a:ext>
            </a:extLst>
          </p:cNvPr>
          <p:cNvSpPr/>
          <p:nvPr/>
        </p:nvSpPr>
        <p:spPr>
          <a:xfrm>
            <a:off x="8635278" y="5305548"/>
            <a:ext cx="704253" cy="427049"/>
          </a:xfrm>
          <a:custGeom>
            <a:avLst/>
            <a:gdLst>
              <a:gd name="connsiteX0" fmla="*/ 0 w 762000"/>
              <a:gd name="connsiteY0" fmla="*/ 467360 h 467360"/>
              <a:gd name="connsiteX1" fmla="*/ 213360 w 762000"/>
              <a:gd name="connsiteY1" fmla="*/ 0 h 467360"/>
              <a:gd name="connsiteX2" fmla="*/ 762000 w 762000"/>
              <a:gd name="connsiteY2" fmla="*/ 0 h 4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467360">
                <a:moveTo>
                  <a:pt x="0" y="467360"/>
                </a:moveTo>
                <a:lnTo>
                  <a:pt x="213360" y="0"/>
                </a:lnTo>
                <a:lnTo>
                  <a:pt x="762000" y="0"/>
                </a:lnTo>
              </a:path>
            </a:pathLst>
          </a:cu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="" xmlns:a16="http://schemas.microsoft.com/office/drawing/2014/main" id="{EE9C8C4C-7221-E377-1B38-E8D305020924}"/>
              </a:ext>
            </a:extLst>
          </p:cNvPr>
          <p:cNvSpPr/>
          <p:nvPr/>
        </p:nvSpPr>
        <p:spPr>
          <a:xfrm>
            <a:off x="8572337" y="5733888"/>
            <a:ext cx="180016" cy="163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="" xmlns:a16="http://schemas.microsoft.com/office/drawing/2014/main" id="{92C79311-1A26-FDC7-0860-0734723F281D}"/>
              </a:ext>
            </a:extLst>
          </p:cNvPr>
          <p:cNvSpPr/>
          <p:nvPr/>
        </p:nvSpPr>
        <p:spPr>
          <a:xfrm>
            <a:off x="7533961" y="5733888"/>
            <a:ext cx="180016" cy="163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任意多边形: 形状 43">
            <a:extLst>
              <a:ext uri="{FF2B5EF4-FFF2-40B4-BE49-F238E27FC236}">
                <a16:creationId xmlns="" xmlns:a16="http://schemas.microsoft.com/office/drawing/2014/main" id="{E683D530-1A64-6AEA-D2BE-4A66EADFF0D4}"/>
              </a:ext>
            </a:extLst>
          </p:cNvPr>
          <p:cNvSpPr/>
          <p:nvPr/>
        </p:nvSpPr>
        <p:spPr>
          <a:xfrm rot="10800000">
            <a:off x="2612143" y="5305548"/>
            <a:ext cx="1076354" cy="434676"/>
          </a:xfrm>
          <a:custGeom>
            <a:avLst/>
            <a:gdLst>
              <a:gd name="connsiteX0" fmla="*/ 0 w 762000"/>
              <a:gd name="connsiteY0" fmla="*/ 467360 h 467360"/>
              <a:gd name="connsiteX1" fmla="*/ 213360 w 762000"/>
              <a:gd name="connsiteY1" fmla="*/ 0 h 467360"/>
              <a:gd name="connsiteX2" fmla="*/ 762000 w 762000"/>
              <a:gd name="connsiteY2" fmla="*/ 0 h 467360"/>
              <a:gd name="connsiteX0" fmla="*/ 0 w 917970"/>
              <a:gd name="connsiteY0" fmla="*/ 477520 h 477520"/>
              <a:gd name="connsiteX1" fmla="*/ 213360 w 917970"/>
              <a:gd name="connsiteY1" fmla="*/ 10160 h 477520"/>
              <a:gd name="connsiteX2" fmla="*/ 917970 w 917970"/>
              <a:gd name="connsiteY2" fmla="*/ 0 h 47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970" h="477520">
                <a:moveTo>
                  <a:pt x="0" y="477520"/>
                </a:moveTo>
                <a:lnTo>
                  <a:pt x="213360" y="10160"/>
                </a:lnTo>
                <a:cubicBezTo>
                  <a:pt x="396240" y="10160"/>
                  <a:pt x="735090" y="0"/>
                  <a:pt x="917970" y="0"/>
                </a:cubicBezTo>
              </a:path>
            </a:pathLst>
          </a:cu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="" xmlns:a16="http://schemas.microsoft.com/office/drawing/2014/main" id="{F4BC3A59-41F7-3B33-04CD-0A2E9510AD29}"/>
              </a:ext>
            </a:extLst>
          </p:cNvPr>
          <p:cNvSpPr/>
          <p:nvPr/>
        </p:nvSpPr>
        <p:spPr>
          <a:xfrm rot="10800000">
            <a:off x="3598488" y="5245983"/>
            <a:ext cx="180016" cy="163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6" name="任意多边形: 形状 46">
            <a:extLst>
              <a:ext uri="{FF2B5EF4-FFF2-40B4-BE49-F238E27FC236}">
                <a16:creationId xmlns="" xmlns:a16="http://schemas.microsoft.com/office/drawing/2014/main" id="{6D75777B-52DB-D91F-8C94-958D947526A9}"/>
              </a:ext>
            </a:extLst>
          </p:cNvPr>
          <p:cNvSpPr/>
          <p:nvPr/>
        </p:nvSpPr>
        <p:spPr>
          <a:xfrm flipH="1">
            <a:off x="2649952" y="4293635"/>
            <a:ext cx="2936612" cy="425427"/>
          </a:xfrm>
          <a:custGeom>
            <a:avLst/>
            <a:gdLst>
              <a:gd name="connsiteX0" fmla="*/ 0 w 762000"/>
              <a:gd name="connsiteY0" fmla="*/ 467360 h 467360"/>
              <a:gd name="connsiteX1" fmla="*/ 213360 w 762000"/>
              <a:gd name="connsiteY1" fmla="*/ 0 h 467360"/>
              <a:gd name="connsiteX2" fmla="*/ 762000 w 762000"/>
              <a:gd name="connsiteY2" fmla="*/ 0 h 467360"/>
              <a:gd name="connsiteX0" fmla="*/ 0 w 1931361"/>
              <a:gd name="connsiteY0" fmla="*/ 467360 h 467360"/>
              <a:gd name="connsiteX1" fmla="*/ 213360 w 1931361"/>
              <a:gd name="connsiteY1" fmla="*/ 0 h 467360"/>
              <a:gd name="connsiteX2" fmla="*/ 1931361 w 1931361"/>
              <a:gd name="connsiteY2" fmla="*/ 20320 h 467360"/>
              <a:gd name="connsiteX0" fmla="*/ 0 w 1931361"/>
              <a:gd name="connsiteY0" fmla="*/ 467360 h 467360"/>
              <a:gd name="connsiteX1" fmla="*/ 213360 w 1931361"/>
              <a:gd name="connsiteY1" fmla="*/ 0 h 467360"/>
              <a:gd name="connsiteX2" fmla="*/ 1931361 w 1931361"/>
              <a:gd name="connsiteY2" fmla="*/ 0 h 4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1361" h="467360">
                <a:moveTo>
                  <a:pt x="0" y="467360"/>
                </a:moveTo>
                <a:lnTo>
                  <a:pt x="213360" y="0"/>
                </a:lnTo>
                <a:lnTo>
                  <a:pt x="1931361" y="0"/>
                </a:lnTo>
              </a:path>
            </a:pathLst>
          </a:cu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="" xmlns:a16="http://schemas.microsoft.com/office/drawing/2014/main" id="{41716631-9E0D-7B14-7796-8940DB02986B}"/>
              </a:ext>
            </a:extLst>
          </p:cNvPr>
          <p:cNvSpPr/>
          <p:nvPr/>
        </p:nvSpPr>
        <p:spPr>
          <a:xfrm rot="10800000">
            <a:off x="5496556" y="4608539"/>
            <a:ext cx="180016" cy="163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8" name="任意多边形: 形状 48">
            <a:extLst>
              <a:ext uri="{FF2B5EF4-FFF2-40B4-BE49-F238E27FC236}">
                <a16:creationId xmlns="" xmlns:a16="http://schemas.microsoft.com/office/drawing/2014/main" id="{F2409687-BB7D-24FC-CD3A-F9CCD87ED7BB}"/>
              </a:ext>
            </a:extLst>
          </p:cNvPr>
          <p:cNvSpPr/>
          <p:nvPr/>
        </p:nvSpPr>
        <p:spPr>
          <a:xfrm flipH="1">
            <a:off x="2649951" y="2524929"/>
            <a:ext cx="1494001" cy="1063310"/>
          </a:xfrm>
          <a:custGeom>
            <a:avLst/>
            <a:gdLst>
              <a:gd name="connsiteX0" fmla="*/ 0 w 762000"/>
              <a:gd name="connsiteY0" fmla="*/ 467360 h 467360"/>
              <a:gd name="connsiteX1" fmla="*/ 213360 w 762000"/>
              <a:gd name="connsiteY1" fmla="*/ 0 h 467360"/>
              <a:gd name="connsiteX2" fmla="*/ 762000 w 762000"/>
              <a:gd name="connsiteY2" fmla="*/ 0 h 46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467360">
                <a:moveTo>
                  <a:pt x="0" y="467360"/>
                </a:moveTo>
                <a:lnTo>
                  <a:pt x="213360" y="0"/>
                </a:lnTo>
                <a:lnTo>
                  <a:pt x="762000" y="0"/>
                </a:lnTo>
              </a:path>
            </a:pathLst>
          </a:custGeom>
          <a:noFill/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="" xmlns:a16="http://schemas.microsoft.com/office/drawing/2014/main" id="{F3BBA0CD-6197-0974-ABD1-6DC4A10A273A}"/>
              </a:ext>
            </a:extLst>
          </p:cNvPr>
          <p:cNvSpPr/>
          <p:nvPr/>
        </p:nvSpPr>
        <p:spPr>
          <a:xfrm rot="10800000">
            <a:off x="4053945" y="3494550"/>
            <a:ext cx="180016" cy="163864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="" xmlns:a16="http://schemas.microsoft.com/office/drawing/2014/main" id="{842287AC-9FE1-008E-6BFC-E921617A2E42}"/>
              </a:ext>
            </a:extLst>
          </p:cNvPr>
          <p:cNvSpPr/>
          <p:nvPr/>
        </p:nvSpPr>
        <p:spPr>
          <a:xfrm>
            <a:off x="3998487" y="4265010"/>
            <a:ext cx="10230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en-US" altLang="zh-CN" sz="2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="" xmlns:a16="http://schemas.microsoft.com/office/drawing/2014/main" id="{8369322C-926D-C8FE-3058-E114E59F2CB3}"/>
              </a:ext>
            </a:extLst>
          </p:cNvPr>
          <p:cNvSpPr/>
          <p:nvPr/>
        </p:nvSpPr>
        <p:spPr>
          <a:xfrm>
            <a:off x="6268992" y="5198878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iLinac</a:t>
            </a:r>
            <a:r>
              <a:rPr lang="en-US" altLang="zh-CN" sz="2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B9E4C4CB-4246-B7CC-B51A-D84692D524E4}"/>
              </a:ext>
            </a:extLst>
          </p:cNvPr>
          <p:cNvSpPr/>
          <p:nvPr/>
        </p:nvSpPr>
        <p:spPr>
          <a:xfrm>
            <a:off x="8215325" y="6104320"/>
            <a:ext cx="9605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SECR </a:t>
            </a:r>
            <a:endParaRPr lang="zh-CN" altLang="en-US" sz="2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="" xmlns:a16="http://schemas.microsoft.com/office/drawing/2014/main" id="{28CCAD7E-86FC-3868-70F4-FE815735D91C}"/>
              </a:ext>
            </a:extLst>
          </p:cNvPr>
          <p:cNvSpPr/>
          <p:nvPr/>
        </p:nvSpPr>
        <p:spPr>
          <a:xfrm>
            <a:off x="7156911" y="2978503"/>
            <a:ext cx="10983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2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SRing</a:t>
            </a:r>
            <a:r>
              <a:rPr lang="en-US" altLang="zh-CN" sz="2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2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F3526669-4D69-C1E4-A474-443BF040D9E6}"/>
              </a:ext>
            </a:extLst>
          </p:cNvPr>
          <p:cNvGrpSpPr/>
          <p:nvPr/>
        </p:nvGrpSpPr>
        <p:grpSpPr>
          <a:xfrm>
            <a:off x="8904312" y="3861048"/>
            <a:ext cx="2724863" cy="1626722"/>
            <a:chOff x="9119334" y="4120832"/>
            <a:chExt cx="2724863" cy="1626722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778C0505-A25C-B500-7269-6FF7BAC89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5680" y="4120832"/>
              <a:ext cx="2718517" cy="1594765"/>
            </a:xfrm>
            <a:prstGeom prst="rect">
              <a:avLst/>
            </a:prstGeom>
          </p:spPr>
        </p:pic>
        <p:sp>
          <p:nvSpPr>
            <p:cNvPr id="56" name="文本框 55">
              <a:extLst>
                <a:ext uri="{FF2B5EF4-FFF2-40B4-BE49-F238E27FC236}">
                  <a16:creationId xmlns="" xmlns:a16="http://schemas.microsoft.com/office/drawing/2014/main" id="{2AD53C53-3A9A-0AEC-9C00-243352C7B419}"/>
                </a:ext>
              </a:extLst>
            </p:cNvPr>
            <p:cNvSpPr txBox="1"/>
            <p:nvPr/>
          </p:nvSpPr>
          <p:spPr>
            <a:xfrm>
              <a:off x="9119334" y="5409000"/>
              <a:ext cx="2718517" cy="338554"/>
            </a:xfrm>
            <a:prstGeom prst="rect">
              <a:avLst/>
            </a:prstGeom>
            <a:solidFill>
              <a:srgbClr val="0041B4">
                <a:alpha val="89804"/>
              </a:srgb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超导</a:t>
              </a:r>
              <a:r>
                <a:rPr lang="en-US" altLang="zh-CN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ECR</a:t>
              </a:r>
              <a:r>
                <a:rPr lang="zh-CN" altLang="en-US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离子源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="" xmlns:a16="http://schemas.microsoft.com/office/drawing/2014/main" id="{26F5571B-87FE-0B95-15ED-CF6170640110}"/>
              </a:ext>
            </a:extLst>
          </p:cNvPr>
          <p:cNvGrpSpPr/>
          <p:nvPr/>
        </p:nvGrpSpPr>
        <p:grpSpPr>
          <a:xfrm>
            <a:off x="397334" y="1888267"/>
            <a:ext cx="2652799" cy="1241750"/>
            <a:chOff x="226403" y="1691042"/>
            <a:chExt cx="2652799" cy="1341913"/>
          </a:xfrm>
        </p:grpSpPr>
        <p:pic>
          <p:nvPicPr>
            <p:cNvPr id="58" name="图片 57">
              <a:extLst>
                <a:ext uri="{FF2B5EF4-FFF2-40B4-BE49-F238E27FC236}">
                  <a16:creationId xmlns="" xmlns:a16="http://schemas.microsoft.com/office/drawing/2014/main" id="{684CF6FF-A100-81C9-19CA-BDCCA99D6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403" y="1691042"/>
              <a:ext cx="2652799" cy="1341913"/>
            </a:xfrm>
            <a:prstGeom prst="rect">
              <a:avLst/>
            </a:prstGeom>
          </p:spPr>
        </p:pic>
        <p:sp>
          <p:nvSpPr>
            <p:cNvPr id="59" name="文本框 58">
              <a:extLst>
                <a:ext uri="{FF2B5EF4-FFF2-40B4-BE49-F238E27FC236}">
                  <a16:creationId xmlns="" xmlns:a16="http://schemas.microsoft.com/office/drawing/2014/main" id="{92FEF4D4-46A9-1C49-1B7F-BAF721F1D078}"/>
                </a:ext>
              </a:extLst>
            </p:cNvPr>
            <p:cNvSpPr txBox="1"/>
            <p:nvPr/>
          </p:nvSpPr>
          <p:spPr>
            <a:xfrm>
              <a:off x="226403" y="2656373"/>
              <a:ext cx="2645115" cy="365863"/>
            </a:xfrm>
            <a:prstGeom prst="rect">
              <a:avLst/>
            </a:prstGeom>
            <a:solidFill>
              <a:srgbClr val="0041B4">
                <a:alpha val="94902"/>
              </a:srgb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创新</a:t>
              </a:r>
              <a:r>
                <a:rPr kumimoji="1" lang="zh-CN" altLang="en-US" sz="16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提出变</a:t>
              </a:r>
              <a:r>
                <a:rPr kumimoji="1" lang="zh-CN" altLang="en-US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前励全</a:t>
              </a:r>
              <a:r>
                <a:rPr kumimoji="1" lang="zh-CN" altLang="en-US" sz="16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储能电源</a:t>
              </a:r>
              <a:endParaRPr lang="zh-CN" alt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="" xmlns:a16="http://schemas.microsoft.com/office/drawing/2014/main" id="{DF4AEECB-7BB0-206C-BFB7-C11C34C22984}"/>
              </a:ext>
            </a:extLst>
          </p:cNvPr>
          <p:cNvGrpSpPr/>
          <p:nvPr/>
        </p:nvGrpSpPr>
        <p:grpSpPr>
          <a:xfrm>
            <a:off x="371364" y="5111406"/>
            <a:ext cx="2700405" cy="1369620"/>
            <a:chOff x="200433" y="5121188"/>
            <a:chExt cx="2700405" cy="1369620"/>
          </a:xfrm>
        </p:grpSpPr>
        <p:pic>
          <p:nvPicPr>
            <p:cNvPr id="61" name="图片 60">
              <a:extLst>
                <a:ext uri="{FF2B5EF4-FFF2-40B4-BE49-F238E27FC236}">
                  <a16:creationId xmlns="" xmlns:a16="http://schemas.microsoft.com/office/drawing/2014/main" id="{E8BCFBF2-6470-A799-1B25-43D7301A9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433" y="5121188"/>
              <a:ext cx="2700405" cy="1352868"/>
            </a:xfrm>
            <a:prstGeom prst="rect">
              <a:avLst/>
            </a:prstGeom>
          </p:spPr>
        </p:pic>
        <p:sp>
          <p:nvSpPr>
            <p:cNvPr id="62" name="文本框 61">
              <a:extLst>
                <a:ext uri="{FF2B5EF4-FFF2-40B4-BE49-F238E27FC236}">
                  <a16:creationId xmlns="" xmlns:a16="http://schemas.microsoft.com/office/drawing/2014/main" id="{937E9777-44BA-996C-1BE2-A19A2D25A3AB}"/>
                </a:ext>
              </a:extLst>
            </p:cNvPr>
            <p:cNvSpPr txBox="1"/>
            <p:nvPr/>
          </p:nvSpPr>
          <p:spPr>
            <a:xfrm>
              <a:off x="236437" y="6152254"/>
              <a:ext cx="2645175" cy="338554"/>
            </a:xfrm>
            <a:prstGeom prst="rect">
              <a:avLst/>
            </a:prstGeom>
            <a:solidFill>
              <a:srgbClr val="0041B4">
                <a:alpha val="89804"/>
              </a:srgb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 dirty="0" smtClean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首创</a:t>
              </a:r>
              <a:r>
                <a:rPr kumimoji="1" lang="zh-CN" altLang="en-US" sz="1600" b="1" kern="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骨架</a:t>
              </a:r>
              <a:r>
                <a:rPr kumimoji="1" lang="zh-CN" altLang="en-US" sz="1600" b="1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内衬超薄壁真空室</a:t>
              </a:r>
              <a:endParaRPr lang="zh-CN" altLang="en-US" sz="1600" b="1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="" xmlns:a16="http://schemas.microsoft.com/office/drawing/2014/main" id="{AB212716-A9D2-E188-A4A8-BAF2FCFA1FC7}"/>
              </a:ext>
            </a:extLst>
          </p:cNvPr>
          <p:cNvGrpSpPr/>
          <p:nvPr/>
        </p:nvGrpSpPr>
        <p:grpSpPr>
          <a:xfrm>
            <a:off x="344981" y="3544749"/>
            <a:ext cx="2707308" cy="1245849"/>
            <a:chOff x="373520" y="3431125"/>
            <a:chExt cx="2507838" cy="1353421"/>
          </a:xfrm>
        </p:grpSpPr>
        <p:pic>
          <p:nvPicPr>
            <p:cNvPr id="64" name="图片 63">
              <a:extLst>
                <a:ext uri="{FF2B5EF4-FFF2-40B4-BE49-F238E27FC236}">
                  <a16:creationId xmlns="" xmlns:a16="http://schemas.microsoft.com/office/drawing/2014/main" id="{7D3C4A7C-F38E-93F3-D6E9-276D3D0B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520" y="3431125"/>
              <a:ext cx="2507838" cy="1353421"/>
            </a:xfrm>
            <a:prstGeom prst="rect">
              <a:avLst/>
            </a:prstGeom>
          </p:spPr>
        </p:pic>
        <p:sp>
          <p:nvSpPr>
            <p:cNvPr id="65" name="文本框 64">
              <a:extLst>
                <a:ext uri="{FF2B5EF4-FFF2-40B4-BE49-F238E27FC236}">
                  <a16:creationId xmlns="" xmlns:a16="http://schemas.microsoft.com/office/drawing/2014/main" id="{BF1C11C0-77F8-51E3-6B32-5E7C979DDBFB}"/>
                </a:ext>
              </a:extLst>
            </p:cNvPr>
            <p:cNvSpPr txBox="1"/>
            <p:nvPr/>
          </p:nvSpPr>
          <p:spPr>
            <a:xfrm>
              <a:off x="385518" y="4408185"/>
              <a:ext cx="2495149" cy="367786"/>
            </a:xfrm>
            <a:prstGeom prst="rect">
              <a:avLst/>
            </a:prstGeom>
            <a:solidFill>
              <a:srgbClr val="0041B4">
                <a:alpha val="94902"/>
              </a:srgbClr>
            </a:solidFill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1" lang="zh-CN" altLang="en-US" sz="16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攻克</a:t>
              </a:r>
              <a:r>
                <a:rPr kumimoji="1" lang="zh-CN" altLang="en-US" sz="1600" b="1" kern="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高</a:t>
              </a:r>
              <a:r>
                <a:rPr kumimoji="1" lang="zh-CN" altLang="en-US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  <a:sym typeface="+mn-ea"/>
                </a:rPr>
                <a:t>梯度磁合金高频系统</a:t>
              </a:r>
              <a:endParaRPr lang="zh-CN" alt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文本框 33">
            <a:extLst>
              <a:ext uri="{FF2B5EF4-FFF2-40B4-BE49-F238E27FC236}">
                <a16:creationId xmlns="" xmlns:a16="http://schemas.microsoft.com/office/drawing/2014/main" id="{D95024A7-1D5E-1C92-EB45-69366261B490}"/>
              </a:ext>
            </a:extLst>
          </p:cNvPr>
          <p:cNvSpPr txBox="1"/>
          <p:nvPr/>
        </p:nvSpPr>
        <p:spPr>
          <a:xfrm>
            <a:off x="651622" y="877710"/>
            <a:ext cx="10880982" cy="9647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4000"/>
              </a:lnSpc>
              <a:buClr>
                <a:prstClr val="white"/>
              </a:buClr>
              <a:defRPr/>
            </a:pP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历时</a:t>
            </a:r>
            <a:r>
              <a:rPr kumimoji="1"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kumimoji="1"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多年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，攻克强流重离子</a:t>
            </a:r>
            <a:r>
              <a:rPr kumimoji="1"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束流产生、高效预加速、非谐振快速率加速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等难题挑战，取得一系列有国际影响力的</a:t>
            </a:r>
            <a:r>
              <a:rPr kumimoji="1"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重要成果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="" xmlns:a16="http://schemas.microsoft.com/office/drawing/2014/main" id="{87EC5F6B-BB29-6F99-252E-7BB8975CB4F4}"/>
              </a:ext>
            </a:extLst>
          </p:cNvPr>
          <p:cNvSpPr txBox="1"/>
          <p:nvPr/>
        </p:nvSpPr>
        <p:spPr>
          <a:xfrm>
            <a:off x="9027278" y="5469882"/>
            <a:ext cx="2573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国际首台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第四代高电荷态强流</a:t>
            </a: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ECR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离子源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="" xmlns:a16="http://schemas.microsoft.com/office/drawing/2014/main" id="{DA7B62B1-B5B4-9B6E-6BC2-A163D7B5A352}"/>
              </a:ext>
            </a:extLst>
          </p:cNvPr>
          <p:cNvSpPr txBox="1"/>
          <p:nvPr/>
        </p:nvSpPr>
        <p:spPr>
          <a:xfrm>
            <a:off x="8968171" y="3316005"/>
            <a:ext cx="25160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毫安级重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离子连续波流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</a:t>
            </a:r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世界最高</a:t>
            </a:r>
            <a:endParaRPr lang="en-US" altLang="zh-CN" sz="16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="" xmlns:a16="http://schemas.microsoft.com/office/drawing/2014/main" id="{DD620FB0-5200-33AB-6294-5A4945C04CFA}"/>
              </a:ext>
            </a:extLst>
          </p:cNvPr>
          <p:cNvSpPr txBox="1"/>
          <p:nvPr/>
        </p:nvSpPr>
        <p:spPr>
          <a:xfrm>
            <a:off x="344981" y="3126450"/>
            <a:ext cx="30147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非谐振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上升</a:t>
            </a:r>
            <a:r>
              <a:rPr lang="en-US" altLang="zh-CN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 kA/s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="" xmlns:a16="http://schemas.microsoft.com/office/drawing/2014/main" id="{37CB1847-B085-D8C3-7DEF-E9613EF74D4F}"/>
              </a:ext>
            </a:extLst>
          </p:cNvPr>
          <p:cNvSpPr txBox="1"/>
          <p:nvPr/>
        </p:nvSpPr>
        <p:spPr>
          <a:xfrm>
            <a:off x="550079" y="4782634"/>
            <a:ext cx="2488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国际最大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液冷磁合金高频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="" xmlns:a16="http://schemas.microsoft.com/office/drawing/2014/main" id="{6743EF7F-4540-35AC-8944-86FF7AFE383A}"/>
              </a:ext>
            </a:extLst>
          </p:cNvPr>
          <p:cNvSpPr txBox="1"/>
          <p:nvPr/>
        </p:nvSpPr>
        <p:spPr>
          <a:xfrm>
            <a:off x="493592" y="6438818"/>
            <a:ext cx="26860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</a:t>
            </a:r>
            <a:r>
              <a:rPr lang="zh-CN" alt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加速器极高真空度</a:t>
            </a:r>
            <a:endParaRPr lang="en-US" altLang="zh-CN" sz="16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2" name="Picture 4">
            <a:extLst>
              <a:ext uri="{FF2B5EF4-FFF2-40B4-BE49-F238E27FC236}">
                <a16:creationId xmlns:a16="http://schemas.microsoft.com/office/drawing/2014/main" xmlns="" id="{27F1A00C-48C8-488C-A2DD-24D3CE475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690" y="1786625"/>
            <a:ext cx="3133086" cy="154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文本框 72">
            <a:extLst>
              <a:ext uri="{FF2B5EF4-FFF2-40B4-BE49-F238E27FC236}">
                <a16:creationId xmlns="" xmlns:a16="http://schemas.microsoft.com/office/drawing/2014/main" id="{D10B6A5E-247F-7FD8-75F8-1CBF14963CF1}"/>
              </a:ext>
            </a:extLst>
          </p:cNvPr>
          <p:cNvSpPr txBox="1"/>
          <p:nvPr/>
        </p:nvSpPr>
        <p:spPr>
          <a:xfrm>
            <a:off x="8555702" y="2984741"/>
            <a:ext cx="3130872" cy="336247"/>
          </a:xfrm>
          <a:prstGeom prst="rect">
            <a:avLst/>
          </a:prstGeom>
          <a:solidFill>
            <a:srgbClr val="0041B4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zh-CN" altLang="en-US" sz="1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超导重离子直线加速器</a:t>
            </a:r>
            <a:endParaRPr lang="zh-CN" altLang="en-US" sz="16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7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5E809E-521A-9451-185E-7C842B343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梯形 92">
            <a:extLst>
              <a:ext uri="{FF2B5EF4-FFF2-40B4-BE49-F238E27FC236}">
                <a16:creationId xmlns:a16="http://schemas.microsoft.com/office/drawing/2014/main" xmlns="" id="{08BDF4B6-B2B6-47EF-91DD-353465ACE925}"/>
              </a:ext>
            </a:extLst>
          </p:cNvPr>
          <p:cNvSpPr/>
          <p:nvPr/>
        </p:nvSpPr>
        <p:spPr>
          <a:xfrm rot="10800000" flipH="1" flipV="1">
            <a:off x="8425522" y="1599605"/>
            <a:ext cx="3033596" cy="152800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1" name="梯形 90">
            <a:extLst>
              <a:ext uri="{FF2B5EF4-FFF2-40B4-BE49-F238E27FC236}">
                <a16:creationId xmlns:a16="http://schemas.microsoft.com/office/drawing/2014/main" xmlns="" id="{B072F1D5-198E-4233-8C4A-036276348145}"/>
              </a:ext>
            </a:extLst>
          </p:cNvPr>
          <p:cNvSpPr/>
          <p:nvPr/>
        </p:nvSpPr>
        <p:spPr>
          <a:xfrm rot="10800000" flipH="1" flipV="1">
            <a:off x="4745124" y="1615480"/>
            <a:ext cx="3033596" cy="152800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梯形 51">
            <a:extLst>
              <a:ext uri="{FF2B5EF4-FFF2-40B4-BE49-F238E27FC236}">
                <a16:creationId xmlns:a16="http://schemas.microsoft.com/office/drawing/2014/main" xmlns="" id="{10A2A986-630F-42AA-97B2-76687F79BC5F}"/>
              </a:ext>
            </a:extLst>
          </p:cNvPr>
          <p:cNvSpPr/>
          <p:nvPr/>
        </p:nvSpPr>
        <p:spPr>
          <a:xfrm rot="10800000" flipH="1" flipV="1">
            <a:off x="988526" y="1616195"/>
            <a:ext cx="3033596" cy="152800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0" name="矩形: 圆角 189">
            <a:extLst>
              <a:ext uri="{FF2B5EF4-FFF2-40B4-BE49-F238E27FC236}">
                <a16:creationId xmlns:a16="http://schemas.microsoft.com/office/drawing/2014/main" xmlns="" id="{47501EA2-D991-4B13-B0F9-091783D24E91}"/>
              </a:ext>
            </a:extLst>
          </p:cNvPr>
          <p:cNvSpPr/>
          <p:nvPr/>
        </p:nvSpPr>
        <p:spPr>
          <a:xfrm>
            <a:off x="677764" y="1691879"/>
            <a:ext cx="11090274" cy="474520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prstClr val="white"/>
                </a:solidFill>
              </a:rPr>
              <a:t>·····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6" name="梯形 55">
            <a:extLst>
              <a:ext uri="{FF2B5EF4-FFF2-40B4-BE49-F238E27FC236}">
                <a16:creationId xmlns:a16="http://schemas.microsoft.com/office/drawing/2014/main" xmlns="" id="{80E69A12-54A4-4FC7-B606-C52FB3D8F90F}"/>
              </a:ext>
            </a:extLst>
          </p:cNvPr>
          <p:cNvSpPr/>
          <p:nvPr/>
        </p:nvSpPr>
        <p:spPr>
          <a:xfrm rot="10800000" flipH="1">
            <a:off x="1038033" y="1599605"/>
            <a:ext cx="2934581" cy="757284"/>
          </a:xfrm>
          <a:prstGeom prst="trapezoid">
            <a:avLst>
              <a:gd name="adj" fmla="val 10838"/>
            </a:avLst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" name="梯形 91">
            <a:extLst>
              <a:ext uri="{FF2B5EF4-FFF2-40B4-BE49-F238E27FC236}">
                <a16:creationId xmlns:a16="http://schemas.microsoft.com/office/drawing/2014/main" xmlns="" id="{C045A8F7-2C88-4035-9B3D-10E9594A2853}"/>
              </a:ext>
            </a:extLst>
          </p:cNvPr>
          <p:cNvSpPr/>
          <p:nvPr/>
        </p:nvSpPr>
        <p:spPr>
          <a:xfrm rot="10800000" flipH="1">
            <a:off x="4790300" y="1599606"/>
            <a:ext cx="2934582" cy="757284"/>
          </a:xfrm>
          <a:prstGeom prst="trapezoid">
            <a:avLst>
              <a:gd name="adj" fmla="val 11391"/>
            </a:avLst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AE5267EF-2980-032A-DED9-1E1AA09B77C7}"/>
              </a:ext>
            </a:extLst>
          </p:cNvPr>
          <p:cNvSpPr txBox="1"/>
          <p:nvPr/>
        </p:nvSpPr>
        <p:spPr>
          <a:xfrm>
            <a:off x="635000" y="905515"/>
            <a:ext cx="10922000" cy="508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tabLst>
                <a:tab pos="355600" algn="l"/>
              </a:tabLst>
              <a:defRPr/>
            </a:pPr>
            <a:r>
              <a:rPr lang="zh-CN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快速率加速是抑制束流损失、提高功率的关键，</a:t>
            </a:r>
            <a:r>
              <a:rPr lang="en-US" altLang="zh-CN" sz="2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是困扰</a:t>
            </a:r>
            <a:r>
              <a:rPr lang="en-US" altLang="zh-CN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余年的国际难题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B711CBE7-CCEF-47BD-9DD9-F1CD776BCCDD}"/>
              </a:ext>
            </a:extLst>
          </p:cNvPr>
          <p:cNvSpPr txBox="1"/>
          <p:nvPr/>
        </p:nvSpPr>
        <p:spPr>
          <a:xfrm>
            <a:off x="479107" y="210706"/>
            <a:ext cx="9399224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</a:t>
            </a:r>
            <a:r>
              <a:rPr lang="zh-CN" altLang="en-US" sz="3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快速率加速核心技术重大创新突破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xmlns="" id="{193F51FB-B71C-4F4C-99B7-A7FB387C15F3}"/>
              </a:ext>
            </a:extLst>
          </p:cNvPr>
          <p:cNvSpPr txBox="1"/>
          <p:nvPr/>
        </p:nvSpPr>
        <p:spPr>
          <a:xfrm>
            <a:off x="440343" y="2983476"/>
            <a:ext cx="48157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</a:p>
        </p:txBody>
      </p:sp>
      <p:sp>
        <p:nvSpPr>
          <p:cNvPr id="94" name="梯形 93">
            <a:extLst>
              <a:ext uri="{FF2B5EF4-FFF2-40B4-BE49-F238E27FC236}">
                <a16:creationId xmlns:a16="http://schemas.microsoft.com/office/drawing/2014/main" xmlns="" id="{F55C338C-7EA5-4489-A00C-F99061788829}"/>
              </a:ext>
            </a:extLst>
          </p:cNvPr>
          <p:cNvSpPr/>
          <p:nvPr/>
        </p:nvSpPr>
        <p:spPr>
          <a:xfrm rot="10800000" flipH="1">
            <a:off x="8475029" y="1643523"/>
            <a:ext cx="2934582" cy="700199"/>
          </a:xfrm>
          <a:prstGeom prst="trapezoid">
            <a:avLst>
              <a:gd name="adj" fmla="val 12386"/>
            </a:avLst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06" name="组合 105">
            <a:extLst>
              <a:ext uri="{FF2B5EF4-FFF2-40B4-BE49-F238E27FC236}">
                <a16:creationId xmlns:a16="http://schemas.microsoft.com/office/drawing/2014/main" xmlns="" id="{E9E93F27-71A7-4160-ABFF-9D7A01608F86}"/>
              </a:ext>
            </a:extLst>
          </p:cNvPr>
          <p:cNvGrpSpPr/>
          <p:nvPr/>
        </p:nvGrpSpPr>
        <p:grpSpPr>
          <a:xfrm>
            <a:off x="822335" y="4965829"/>
            <a:ext cx="3334903" cy="1251150"/>
            <a:chOff x="1410417" y="3884151"/>
            <a:chExt cx="2793581" cy="1229143"/>
          </a:xfrm>
        </p:grpSpPr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xmlns="" id="{80B196D9-43CC-4D6B-840E-82E1ABE1201B}"/>
                </a:ext>
              </a:extLst>
            </p:cNvPr>
            <p:cNvSpPr/>
            <p:nvPr/>
          </p:nvSpPr>
          <p:spPr>
            <a:xfrm>
              <a:off x="1410417" y="4319733"/>
              <a:ext cx="2793581" cy="793561"/>
            </a:xfrm>
            <a:prstGeom prst="roundRect">
              <a:avLst>
                <a:gd name="adj" fmla="val 9563"/>
              </a:avLst>
            </a:prstGeom>
            <a:gradFill flip="none" rotWithShape="1">
              <a:gsLst>
                <a:gs pos="0">
                  <a:srgbClr val="E8F5FE"/>
                </a:gs>
                <a:gs pos="50000">
                  <a:sysClr val="window" lastClr="FFFFFF"/>
                </a:gs>
                <a:gs pos="100000">
                  <a:srgbClr val="E8F5FE"/>
                </a:gs>
              </a:gsLst>
              <a:lin ang="0" scaled="1"/>
              <a:tileRect/>
            </a:gradFill>
            <a:ln w="9525" cap="flat" cmpd="sng" algn="ctr">
              <a:solidFill>
                <a:srgbClr val="076EBD">
                  <a:alpha val="40000"/>
                </a:srgbClr>
              </a:solidFill>
              <a:prstDash val="solid"/>
              <a:miter lim="800000"/>
            </a:ln>
            <a:effectLst>
              <a:outerShdw blurRad="723900" sx="102000" sy="102000" algn="ctr" rotWithShape="0">
                <a:srgbClr val="1E2B4D">
                  <a:alpha val="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kern="0" dirty="0">
                <a:solidFill>
                  <a:srgbClr val="0041B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8" name="梯形 107">
              <a:extLst>
                <a:ext uri="{FF2B5EF4-FFF2-40B4-BE49-F238E27FC236}">
                  <a16:creationId xmlns:a16="http://schemas.microsoft.com/office/drawing/2014/main" xmlns="" id="{BAAC6BE5-E5CE-489D-AA07-7D07DB40948B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 rot="10800000" flipV="1">
              <a:off x="1431473" y="3884151"/>
              <a:ext cx="2751470" cy="443311"/>
            </a:xfrm>
            <a:prstGeom prst="trapezoid">
              <a:avLst>
                <a:gd name="adj" fmla="val 77320"/>
              </a:avLst>
            </a:prstGeom>
            <a:gradFill flip="none" rotWithShape="1">
              <a:gsLst>
                <a:gs pos="15000">
                  <a:srgbClr val="0050AC">
                    <a:alpha val="0"/>
                  </a:srgbClr>
                </a:gs>
                <a:gs pos="100000">
                  <a:srgbClr val="0050AC">
                    <a:alpha val="22000"/>
                  </a:srgbClr>
                </a:gs>
              </a:gsLst>
              <a:lin ang="54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xmlns="" id="{5161F074-658E-4897-B718-AC8275586472}"/>
              </a:ext>
            </a:extLst>
          </p:cNvPr>
          <p:cNvSpPr txBox="1"/>
          <p:nvPr/>
        </p:nvSpPr>
        <p:spPr>
          <a:xfrm>
            <a:off x="932880" y="5475762"/>
            <a:ext cx="3246293" cy="7879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 fontAlgn="auto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研制</a:t>
            </a:r>
            <a:r>
              <a:rPr lang="zh-CN" altLang="en-US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世界最大</a:t>
            </a: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极高真空系统，实现</a:t>
            </a:r>
            <a:r>
              <a:rPr lang="zh-CN" altLang="en-US" sz="20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国际最高真空</a:t>
            </a: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指标</a:t>
            </a:r>
            <a:endParaRPr lang="zh-CN" altLang="en-US" sz="2000" b="1" kern="1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6" name="组合 115">
            <a:extLst>
              <a:ext uri="{FF2B5EF4-FFF2-40B4-BE49-F238E27FC236}">
                <a16:creationId xmlns:a16="http://schemas.microsoft.com/office/drawing/2014/main" xmlns="" id="{E032CD35-5DAD-4C95-916F-C79B96CF48D4}"/>
              </a:ext>
            </a:extLst>
          </p:cNvPr>
          <p:cNvGrpSpPr/>
          <p:nvPr/>
        </p:nvGrpSpPr>
        <p:grpSpPr>
          <a:xfrm>
            <a:off x="4558083" y="4965829"/>
            <a:ext cx="3334903" cy="1251150"/>
            <a:chOff x="1410417" y="3884151"/>
            <a:chExt cx="2793581" cy="1229143"/>
          </a:xfrm>
        </p:grpSpPr>
        <p:sp>
          <p:nvSpPr>
            <p:cNvPr id="117" name="矩形: 圆角 116">
              <a:extLst>
                <a:ext uri="{FF2B5EF4-FFF2-40B4-BE49-F238E27FC236}">
                  <a16:creationId xmlns:a16="http://schemas.microsoft.com/office/drawing/2014/main" xmlns="" id="{F47121D9-FC5A-41E8-AF33-6B997F9F8D45}"/>
                </a:ext>
              </a:extLst>
            </p:cNvPr>
            <p:cNvSpPr/>
            <p:nvPr/>
          </p:nvSpPr>
          <p:spPr>
            <a:xfrm>
              <a:off x="1410417" y="4319733"/>
              <a:ext cx="2793581" cy="793561"/>
            </a:xfrm>
            <a:prstGeom prst="roundRect">
              <a:avLst>
                <a:gd name="adj" fmla="val 9563"/>
              </a:avLst>
            </a:prstGeom>
            <a:gradFill flip="none" rotWithShape="1">
              <a:gsLst>
                <a:gs pos="0">
                  <a:srgbClr val="E8F5FE"/>
                </a:gs>
                <a:gs pos="50000">
                  <a:sysClr val="window" lastClr="FFFFFF"/>
                </a:gs>
                <a:gs pos="100000">
                  <a:srgbClr val="E8F5FE"/>
                </a:gs>
              </a:gsLst>
              <a:lin ang="0" scaled="1"/>
              <a:tileRect/>
            </a:gradFill>
            <a:ln w="9525" cap="flat" cmpd="sng" algn="ctr">
              <a:solidFill>
                <a:srgbClr val="076EBD">
                  <a:alpha val="40000"/>
                </a:srgbClr>
              </a:solidFill>
              <a:prstDash val="solid"/>
              <a:miter lim="800000"/>
            </a:ln>
            <a:effectLst>
              <a:outerShdw blurRad="723900" sx="102000" sy="102000" algn="ctr" rotWithShape="0">
                <a:srgbClr val="1E2B4D">
                  <a:alpha val="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kern="0" dirty="0">
                <a:solidFill>
                  <a:srgbClr val="0041B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8" name="梯形 117">
              <a:extLst>
                <a:ext uri="{FF2B5EF4-FFF2-40B4-BE49-F238E27FC236}">
                  <a16:creationId xmlns:a16="http://schemas.microsoft.com/office/drawing/2014/main" xmlns="" id="{0130CB6F-9FEB-4EAE-A5B2-689AFB4B580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 flipV="1">
              <a:off x="1431473" y="3884151"/>
              <a:ext cx="2751471" cy="443311"/>
            </a:xfrm>
            <a:prstGeom prst="trapezoid">
              <a:avLst>
                <a:gd name="adj" fmla="val 74254"/>
              </a:avLst>
            </a:prstGeom>
            <a:gradFill flip="none" rotWithShape="1">
              <a:gsLst>
                <a:gs pos="15000">
                  <a:srgbClr val="0050AC">
                    <a:alpha val="0"/>
                  </a:srgbClr>
                </a:gs>
                <a:gs pos="100000">
                  <a:srgbClr val="0050AC">
                    <a:alpha val="22000"/>
                  </a:srgbClr>
                </a:gs>
              </a:gsLst>
              <a:lin ang="54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DF969C66-1493-4C8C-AF07-EE2A54E9ADFE}"/>
              </a:ext>
            </a:extLst>
          </p:cNvPr>
          <p:cNvGrpSpPr/>
          <p:nvPr/>
        </p:nvGrpSpPr>
        <p:grpSpPr>
          <a:xfrm>
            <a:off x="8294860" y="4965829"/>
            <a:ext cx="3334903" cy="1251150"/>
            <a:chOff x="1410417" y="3884151"/>
            <a:chExt cx="2793581" cy="1229143"/>
          </a:xfrm>
        </p:grpSpPr>
        <p:sp>
          <p:nvSpPr>
            <p:cNvPr id="120" name="矩形: 圆角 119">
              <a:extLst>
                <a:ext uri="{FF2B5EF4-FFF2-40B4-BE49-F238E27FC236}">
                  <a16:creationId xmlns:a16="http://schemas.microsoft.com/office/drawing/2014/main" xmlns="" id="{D5C258BB-D1FD-4C2F-8B8C-5E8F685377C4}"/>
                </a:ext>
              </a:extLst>
            </p:cNvPr>
            <p:cNvSpPr/>
            <p:nvPr/>
          </p:nvSpPr>
          <p:spPr>
            <a:xfrm>
              <a:off x="1410417" y="4319733"/>
              <a:ext cx="2793581" cy="793561"/>
            </a:xfrm>
            <a:prstGeom prst="roundRect">
              <a:avLst>
                <a:gd name="adj" fmla="val 9563"/>
              </a:avLst>
            </a:prstGeom>
            <a:gradFill flip="none" rotWithShape="1">
              <a:gsLst>
                <a:gs pos="0">
                  <a:srgbClr val="E8F5FE"/>
                </a:gs>
                <a:gs pos="50000">
                  <a:sysClr val="window" lastClr="FFFFFF"/>
                </a:gs>
                <a:gs pos="100000">
                  <a:srgbClr val="E8F5FE"/>
                </a:gs>
              </a:gsLst>
              <a:lin ang="0" scaled="1"/>
              <a:tileRect/>
            </a:gradFill>
            <a:ln w="9525" cap="flat" cmpd="sng" algn="ctr">
              <a:solidFill>
                <a:srgbClr val="076EBD">
                  <a:alpha val="40000"/>
                </a:srgbClr>
              </a:solidFill>
              <a:prstDash val="solid"/>
              <a:miter lim="800000"/>
            </a:ln>
            <a:effectLst>
              <a:outerShdw blurRad="723900" sx="102000" sy="102000" algn="ctr" rotWithShape="0">
                <a:srgbClr val="1E2B4D">
                  <a:alpha val="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kern="0" dirty="0">
                <a:solidFill>
                  <a:srgbClr val="0041B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1" name="梯形 120">
              <a:extLst>
                <a:ext uri="{FF2B5EF4-FFF2-40B4-BE49-F238E27FC236}">
                  <a16:creationId xmlns:a16="http://schemas.microsoft.com/office/drawing/2014/main" xmlns="" id="{21E3823E-1243-469F-8258-7D69F3D3A410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rot="10800000" flipV="1">
              <a:off x="1431473" y="3884151"/>
              <a:ext cx="2751470" cy="443311"/>
            </a:xfrm>
            <a:prstGeom prst="trapezoid">
              <a:avLst>
                <a:gd name="adj" fmla="val 81461"/>
              </a:avLst>
            </a:prstGeom>
            <a:gradFill flip="none" rotWithShape="1">
              <a:gsLst>
                <a:gs pos="15000">
                  <a:srgbClr val="0050AC">
                    <a:alpha val="0"/>
                  </a:srgbClr>
                </a:gs>
                <a:gs pos="100000">
                  <a:srgbClr val="0050AC">
                    <a:alpha val="22000"/>
                  </a:srgbClr>
                </a:gs>
              </a:gsLst>
              <a:lin ang="54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2" name="文本框 121">
            <a:extLst>
              <a:ext uri="{FF2B5EF4-FFF2-40B4-BE49-F238E27FC236}">
                <a16:creationId xmlns:a16="http://schemas.microsoft.com/office/drawing/2014/main" xmlns="" id="{590A5730-D21A-476A-8D4E-35AF9C82B3B0}"/>
              </a:ext>
            </a:extLst>
          </p:cNvPr>
          <p:cNvSpPr txBox="1"/>
          <p:nvPr/>
        </p:nvSpPr>
        <p:spPr>
          <a:xfrm>
            <a:off x="4582904" y="5462114"/>
            <a:ext cx="3368007" cy="78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国际最快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非谐振速率</a:t>
            </a:r>
            <a:r>
              <a:rPr lang="en-US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40kA/s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解决电网冲击难题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xmlns="" id="{CB2DC163-30B7-4EB4-B2C8-EFAAF30F3031}"/>
              </a:ext>
            </a:extLst>
          </p:cNvPr>
          <p:cNvSpPr txBox="1"/>
          <p:nvPr/>
        </p:nvSpPr>
        <p:spPr>
          <a:xfrm>
            <a:off x="8349971" y="5475348"/>
            <a:ext cx="3360563" cy="7879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 fontAlgn="auto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</a:t>
            </a:r>
            <a:r>
              <a:rPr lang="zh-CN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超越国际最优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60%</a:t>
            </a: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全频段、全链条自主</a:t>
            </a:r>
            <a:endParaRPr lang="en-US" altLang="zh-CN" sz="2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60EAA268-0061-48A5-8070-614863491334}"/>
              </a:ext>
            </a:extLst>
          </p:cNvPr>
          <p:cNvSpPr txBox="1"/>
          <p:nvPr/>
        </p:nvSpPr>
        <p:spPr>
          <a:xfrm>
            <a:off x="1147493" y="3407292"/>
            <a:ext cx="2708852" cy="48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突破机械成型、横向阻抗等关键技术，建立</a:t>
            </a:r>
            <a:r>
              <a:rPr lang="zh-CN" altLang="en-US" sz="1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原理</a:t>
            </a:r>
            <a:r>
              <a:rPr lang="en-US" altLang="zh-CN" sz="1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工艺</a:t>
            </a:r>
            <a:r>
              <a:rPr lang="en-US" altLang="zh-CN" sz="1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1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批量生产</a:t>
            </a:r>
            <a:r>
              <a:rPr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的技术体系</a:t>
            </a:r>
            <a:endParaRPr lang="zh-CN" altLang="en-US" sz="1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8" name="图片 127">
            <a:extLst>
              <a:ext uri="{FF2B5EF4-FFF2-40B4-BE49-F238E27FC236}">
                <a16:creationId xmlns:a16="http://schemas.microsoft.com/office/drawing/2014/main" xmlns="" id="{66FB7C25-0FEA-4947-8CE1-E975CF5D44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24906"/>
          <a:stretch/>
        </p:blipFill>
        <p:spPr>
          <a:xfrm>
            <a:off x="1168252" y="3962460"/>
            <a:ext cx="1554700" cy="604063"/>
          </a:xfrm>
          <a:prstGeom prst="rect">
            <a:avLst/>
          </a:prstGeom>
        </p:spPr>
      </p:pic>
      <p:pic>
        <p:nvPicPr>
          <p:cNvPr id="129" name="图片 128">
            <a:extLst>
              <a:ext uri="{FF2B5EF4-FFF2-40B4-BE49-F238E27FC236}">
                <a16:creationId xmlns:a16="http://schemas.microsoft.com/office/drawing/2014/main" xmlns="" id="{86423396-9D96-43E4-A2D1-B5B8CC831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108" y="4553136"/>
            <a:ext cx="1710763" cy="502659"/>
          </a:xfrm>
          <a:prstGeom prst="rect">
            <a:avLst/>
          </a:prstGeom>
        </p:spPr>
      </p:pic>
      <p:grpSp>
        <p:nvGrpSpPr>
          <p:cNvPr id="131" name="组合 130">
            <a:extLst>
              <a:ext uri="{FF2B5EF4-FFF2-40B4-BE49-F238E27FC236}">
                <a16:creationId xmlns:a16="http://schemas.microsoft.com/office/drawing/2014/main" xmlns="" id="{F043E4EE-F322-4D62-B18F-A9424A050EE0}"/>
              </a:ext>
            </a:extLst>
          </p:cNvPr>
          <p:cNvGrpSpPr>
            <a:grpSpLocks noChangeAspect="1"/>
          </p:cNvGrpSpPr>
          <p:nvPr/>
        </p:nvGrpSpPr>
        <p:grpSpPr>
          <a:xfrm>
            <a:off x="2788087" y="3906032"/>
            <a:ext cx="792000" cy="1140575"/>
            <a:chOff x="2893126" y="4080980"/>
            <a:chExt cx="788145" cy="1130798"/>
          </a:xfrm>
        </p:grpSpPr>
        <p:pic>
          <p:nvPicPr>
            <p:cNvPr id="132" name="图片 131">
              <a:extLst>
                <a:ext uri="{FF2B5EF4-FFF2-40B4-BE49-F238E27FC236}">
                  <a16:creationId xmlns:a16="http://schemas.microsoft.com/office/drawing/2014/main" xmlns="" id="{0081F605-FF77-43CB-A81F-4B580D04E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346" r="8399" b="4066"/>
            <a:stretch>
              <a:fillRect/>
            </a:stretch>
          </p:blipFill>
          <p:spPr>
            <a:xfrm>
              <a:off x="2893126" y="4080980"/>
              <a:ext cx="788145" cy="1130798"/>
            </a:xfrm>
            <a:prstGeom prst="rect">
              <a:avLst/>
            </a:prstGeom>
          </p:spPr>
        </p:pic>
        <p:pic>
          <p:nvPicPr>
            <p:cNvPr id="133" name="Picture 1">
              <a:extLst>
                <a:ext uri="{FF2B5EF4-FFF2-40B4-BE49-F238E27FC236}">
                  <a16:creationId xmlns:a16="http://schemas.microsoft.com/office/drawing/2014/main" xmlns="" id="{D201012D-4024-4A26-800B-622D074D4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57944" y="4160424"/>
              <a:ext cx="664731" cy="966641"/>
            </a:xfrm>
            <a:prstGeom prst="rect">
              <a:avLst/>
            </a:prstGeom>
          </p:spPr>
        </p:pic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xmlns="" id="{F8FE1F47-5F3C-4A4E-B024-9DF8A752D350}"/>
              </a:ext>
            </a:extLst>
          </p:cNvPr>
          <p:cNvGrpSpPr>
            <a:grpSpLocks noChangeAspect="1"/>
          </p:cNvGrpSpPr>
          <p:nvPr/>
        </p:nvGrpSpPr>
        <p:grpSpPr>
          <a:xfrm>
            <a:off x="3059935" y="3897932"/>
            <a:ext cx="792000" cy="1140575"/>
            <a:chOff x="3304407" y="4080980"/>
            <a:chExt cx="788145" cy="1130798"/>
          </a:xfrm>
        </p:grpSpPr>
        <p:pic>
          <p:nvPicPr>
            <p:cNvPr id="135" name="图片 134">
              <a:extLst>
                <a:ext uri="{FF2B5EF4-FFF2-40B4-BE49-F238E27FC236}">
                  <a16:creationId xmlns:a16="http://schemas.microsoft.com/office/drawing/2014/main" xmlns="" id="{5D9231B4-C503-4D4A-9C4C-D68F83C74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346" r="8399" b="4066"/>
            <a:stretch>
              <a:fillRect/>
            </a:stretch>
          </p:blipFill>
          <p:spPr>
            <a:xfrm>
              <a:off x="3304407" y="4080980"/>
              <a:ext cx="788145" cy="1130798"/>
            </a:xfrm>
            <a:prstGeom prst="rect">
              <a:avLst/>
            </a:prstGeom>
          </p:spPr>
        </p:pic>
        <p:pic>
          <p:nvPicPr>
            <p:cNvPr id="136" name="Picture 1">
              <a:extLst>
                <a:ext uri="{FF2B5EF4-FFF2-40B4-BE49-F238E27FC236}">
                  <a16:creationId xmlns:a16="http://schemas.microsoft.com/office/drawing/2014/main" xmlns="" id="{EA6C06E5-7ACE-4747-AECC-7693AA8CA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69154" y="4153400"/>
              <a:ext cx="658580" cy="985379"/>
            </a:xfrm>
            <a:prstGeom prst="rect">
              <a:avLst/>
            </a:prstGeom>
          </p:spPr>
        </p:pic>
      </p:grp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F77EE1F8-F2A2-48C3-8FCF-2A2E6079C6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77" y="2538203"/>
            <a:ext cx="1337131" cy="723607"/>
          </a:xfrm>
          <a:prstGeom prst="rect">
            <a:avLst/>
          </a:prstGeom>
        </p:spPr>
      </p:pic>
      <p:pic>
        <p:nvPicPr>
          <p:cNvPr id="138" name="图片 137">
            <a:extLst>
              <a:ext uri="{FF2B5EF4-FFF2-40B4-BE49-F238E27FC236}">
                <a16:creationId xmlns:a16="http://schemas.microsoft.com/office/drawing/2014/main" xmlns="" id="{F6C52037-5714-4B25-B7DD-B9299C2FF2A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t="12731" b="10973"/>
          <a:stretch/>
        </p:blipFill>
        <p:spPr>
          <a:xfrm>
            <a:off x="2598908" y="2479393"/>
            <a:ext cx="1164271" cy="864000"/>
          </a:xfrm>
          <a:prstGeom prst="rect">
            <a:avLst/>
          </a:prstGeom>
        </p:spPr>
      </p:pic>
      <p:sp>
        <p:nvSpPr>
          <p:cNvPr id="156" name="文本框 155">
            <a:extLst>
              <a:ext uri="{FF2B5EF4-FFF2-40B4-BE49-F238E27FC236}">
                <a16:creationId xmlns:a16="http://schemas.microsoft.com/office/drawing/2014/main" xmlns="" id="{4B7D4D95-C1C3-4DA2-B171-EBA3A78E8E40}"/>
              </a:ext>
            </a:extLst>
          </p:cNvPr>
          <p:cNvSpPr txBox="1"/>
          <p:nvPr/>
        </p:nvSpPr>
        <p:spPr>
          <a:xfrm>
            <a:off x="4928418" y="5102020"/>
            <a:ext cx="25741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建成了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350</a:t>
            </a:r>
            <a:r>
              <a:rPr lang="zh-CN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台</a:t>
            </a:r>
            <a:r>
              <a:rPr lang="zh-CN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机柜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级</a:t>
            </a:r>
            <a:r>
              <a:rPr lang="zh-CN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大型电源集群</a:t>
            </a: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7" name="Picture 2" descr="G:\WorkFiles\HIAF\Booster&amp;Bring\Desy\图\单功率单元二象限-图6.jpg">
            <a:extLst>
              <a:ext uri="{FF2B5EF4-FFF2-40B4-BE49-F238E27FC236}">
                <a16:creationId xmlns:a16="http://schemas.microsoft.com/office/drawing/2014/main" xmlns="" id="{48B0A0E5-1556-4B9D-A974-542A27BC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14" y="2466955"/>
            <a:ext cx="1199769" cy="84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图片 160">
            <a:extLst>
              <a:ext uri="{FF2B5EF4-FFF2-40B4-BE49-F238E27FC236}">
                <a16:creationId xmlns:a16="http://schemas.microsoft.com/office/drawing/2014/main" xmlns="" id="{DA3DE865-726F-4C81-B611-822C2D0B85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85" y="3986164"/>
            <a:ext cx="1824681" cy="1044170"/>
          </a:xfrm>
          <a:prstGeom prst="rect">
            <a:avLst/>
          </a:prstGeom>
        </p:spPr>
      </p:pic>
      <p:pic>
        <p:nvPicPr>
          <p:cNvPr id="162" name="图片 161">
            <a:extLst>
              <a:ext uri="{FF2B5EF4-FFF2-40B4-BE49-F238E27FC236}">
                <a16:creationId xmlns:a16="http://schemas.microsoft.com/office/drawing/2014/main" xmlns="" id="{C104CC21-A09B-4A30-A454-A6D223307B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8897" y="2488908"/>
            <a:ext cx="1368000" cy="868777"/>
          </a:xfrm>
          <a:prstGeom prst="rect">
            <a:avLst/>
          </a:prstGeom>
        </p:spPr>
      </p:pic>
      <p:grpSp>
        <p:nvGrpSpPr>
          <p:cNvPr id="163" name="组合 162">
            <a:extLst>
              <a:ext uri="{FF2B5EF4-FFF2-40B4-BE49-F238E27FC236}">
                <a16:creationId xmlns:a16="http://schemas.microsoft.com/office/drawing/2014/main" xmlns="" id="{F5C3319A-067E-4D3F-875F-C8573BC7A8D3}"/>
              </a:ext>
            </a:extLst>
          </p:cNvPr>
          <p:cNvGrpSpPr/>
          <p:nvPr/>
        </p:nvGrpSpPr>
        <p:grpSpPr>
          <a:xfrm>
            <a:off x="6753597" y="3923174"/>
            <a:ext cx="816020" cy="1147213"/>
            <a:chOff x="6430481" y="4062211"/>
            <a:chExt cx="816020" cy="1130798"/>
          </a:xfrm>
        </p:grpSpPr>
        <p:pic>
          <p:nvPicPr>
            <p:cNvPr id="164" name="图片 163">
              <a:extLst>
                <a:ext uri="{FF2B5EF4-FFF2-40B4-BE49-F238E27FC236}">
                  <a16:creationId xmlns:a16="http://schemas.microsoft.com/office/drawing/2014/main" xmlns="" id="{CA2F44AE-CC0C-4B99-8FAF-7F1893B24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346" r="8399" b="4066"/>
            <a:stretch>
              <a:fillRect/>
            </a:stretch>
          </p:blipFill>
          <p:spPr>
            <a:xfrm>
              <a:off x="6430481" y="4062211"/>
              <a:ext cx="816020" cy="1130798"/>
            </a:xfrm>
            <a:prstGeom prst="rect">
              <a:avLst/>
            </a:prstGeom>
          </p:spPr>
        </p:pic>
        <p:pic>
          <p:nvPicPr>
            <p:cNvPr id="165" name="图片 164">
              <a:extLst>
                <a:ext uri="{FF2B5EF4-FFF2-40B4-BE49-F238E27FC236}">
                  <a16:creationId xmlns:a16="http://schemas.microsoft.com/office/drawing/2014/main" xmlns="" id="{E797B100-018F-40AC-914F-5DD5AD9AF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675" t="2864" r="1999"/>
            <a:stretch/>
          </p:blipFill>
          <p:spPr>
            <a:xfrm>
              <a:off x="6494251" y="4133123"/>
              <a:ext cx="689187" cy="989713"/>
            </a:xfrm>
            <a:prstGeom prst="rect">
              <a:avLst/>
            </a:prstGeom>
          </p:spPr>
        </p:pic>
      </p:grpSp>
      <p:sp>
        <p:nvSpPr>
          <p:cNvPr id="166" name="文本框 165">
            <a:extLst>
              <a:ext uri="{FF2B5EF4-FFF2-40B4-BE49-F238E27FC236}">
                <a16:creationId xmlns:a16="http://schemas.microsoft.com/office/drawing/2014/main" xmlns="" id="{8EB535F4-D67B-4612-9744-EADFC0E08C70}"/>
              </a:ext>
            </a:extLst>
          </p:cNvPr>
          <p:cNvSpPr txBox="1"/>
          <p:nvPr/>
        </p:nvSpPr>
        <p:spPr>
          <a:xfrm>
            <a:off x="4880550" y="3407292"/>
            <a:ext cx="2708851" cy="48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构建高动态解析模型最优控制算法及动态电感实时辨识方法</a:t>
            </a:r>
          </a:p>
        </p:txBody>
      </p:sp>
      <p:pic>
        <p:nvPicPr>
          <p:cNvPr id="167" name="图片 166">
            <a:extLst>
              <a:ext uri="{FF2B5EF4-FFF2-40B4-BE49-F238E27FC236}">
                <a16:creationId xmlns:a16="http://schemas.microsoft.com/office/drawing/2014/main" xmlns="" id="{414B2E8F-51E7-4172-A251-999F72DDCB4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6663"/>
          <a:stretch/>
        </p:blipFill>
        <p:spPr>
          <a:xfrm>
            <a:off x="9975839" y="2471186"/>
            <a:ext cx="1334503" cy="864000"/>
          </a:xfrm>
          <a:prstGeom prst="rect">
            <a:avLst/>
          </a:prstGeom>
        </p:spPr>
      </p:pic>
      <p:pic>
        <p:nvPicPr>
          <p:cNvPr id="169" name="图片 168">
            <a:extLst>
              <a:ext uri="{FF2B5EF4-FFF2-40B4-BE49-F238E27FC236}">
                <a16:creationId xmlns:a16="http://schemas.microsoft.com/office/drawing/2014/main" xmlns="" id="{B4917D89-4398-4862-91A9-BEE23CB41F71}"/>
              </a:ext>
            </a:extLst>
          </p:cNvPr>
          <p:cNvPicPr>
            <a:picLocks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4861" y="3989446"/>
            <a:ext cx="1821990" cy="1006653"/>
          </a:xfrm>
          <a:prstGeom prst="rect">
            <a:avLst/>
          </a:prstGeom>
        </p:spPr>
      </p:pic>
      <p:pic>
        <p:nvPicPr>
          <p:cNvPr id="170" name="图片 169">
            <a:extLst>
              <a:ext uri="{FF2B5EF4-FFF2-40B4-BE49-F238E27FC236}">
                <a16:creationId xmlns:a16="http://schemas.microsoft.com/office/drawing/2014/main" xmlns="" id="{FAF29082-18C1-4638-9352-E84A0631AB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413" y="2493685"/>
            <a:ext cx="1233297" cy="849708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4" name="组合 173">
            <a:extLst>
              <a:ext uri="{FF2B5EF4-FFF2-40B4-BE49-F238E27FC236}">
                <a16:creationId xmlns:a16="http://schemas.microsoft.com/office/drawing/2014/main" xmlns="" id="{4586DCBE-39DB-46D4-9E92-610235BEFC36}"/>
              </a:ext>
            </a:extLst>
          </p:cNvPr>
          <p:cNvGrpSpPr/>
          <p:nvPr/>
        </p:nvGrpSpPr>
        <p:grpSpPr>
          <a:xfrm>
            <a:off x="10479124" y="3923174"/>
            <a:ext cx="816020" cy="1130798"/>
            <a:chOff x="10386360" y="4070524"/>
            <a:chExt cx="816020" cy="1130798"/>
          </a:xfrm>
        </p:grpSpPr>
        <p:pic>
          <p:nvPicPr>
            <p:cNvPr id="175" name="图片 174">
              <a:extLst>
                <a:ext uri="{FF2B5EF4-FFF2-40B4-BE49-F238E27FC236}">
                  <a16:creationId xmlns:a16="http://schemas.microsoft.com/office/drawing/2014/main" xmlns="" id="{85804703-DABD-4B9E-8BCF-CB87156FD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346" r="8399" b="4066"/>
            <a:stretch>
              <a:fillRect/>
            </a:stretch>
          </p:blipFill>
          <p:spPr>
            <a:xfrm>
              <a:off x="10386360" y="4070524"/>
              <a:ext cx="816020" cy="1130798"/>
            </a:xfrm>
            <a:prstGeom prst="rect">
              <a:avLst/>
            </a:prstGeom>
          </p:spPr>
        </p:pic>
        <p:pic>
          <p:nvPicPr>
            <p:cNvPr id="176" name="图片 175">
              <a:extLst>
                <a:ext uri="{FF2B5EF4-FFF2-40B4-BE49-F238E27FC236}">
                  <a16:creationId xmlns:a16="http://schemas.microsoft.com/office/drawing/2014/main" xmlns="" id="{C6218173-63FD-42D3-AEA1-BBA85EB6B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334" t="2224" r="1921"/>
            <a:stretch/>
          </p:blipFill>
          <p:spPr>
            <a:xfrm>
              <a:off x="10452150" y="4141107"/>
              <a:ext cx="689372" cy="990101"/>
            </a:xfrm>
            <a:prstGeom prst="rect">
              <a:avLst/>
            </a:prstGeom>
          </p:spPr>
        </p:pic>
      </p:grpSp>
      <p:sp>
        <p:nvSpPr>
          <p:cNvPr id="177" name="文本框 176">
            <a:extLst>
              <a:ext uri="{FF2B5EF4-FFF2-40B4-BE49-F238E27FC236}">
                <a16:creationId xmlns:a16="http://schemas.microsoft.com/office/drawing/2014/main" xmlns="" id="{48A26871-0239-4A04-BB5B-F721DEFB22F2}"/>
              </a:ext>
            </a:extLst>
          </p:cNvPr>
          <p:cNvSpPr txBox="1"/>
          <p:nvPr/>
        </p:nvSpPr>
        <p:spPr>
          <a:xfrm>
            <a:off x="8621413" y="3407292"/>
            <a:ext cx="2708851" cy="48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攻克磁环热处理、涂覆、等张力卷绕难题，建成</a:t>
            </a:r>
            <a:r>
              <a:rPr lang="zh-CN" altLang="en-US" sz="1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国内首条</a:t>
            </a:r>
            <a:r>
              <a:rPr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自动量产生产线</a:t>
            </a:r>
          </a:p>
        </p:txBody>
      </p:sp>
      <p:sp>
        <p:nvSpPr>
          <p:cNvPr id="186" name="文本框 185">
            <a:extLst>
              <a:ext uri="{FF2B5EF4-FFF2-40B4-BE49-F238E27FC236}">
                <a16:creationId xmlns:a16="http://schemas.microsoft.com/office/drawing/2014/main" xmlns="" id="{C4CC0DAE-7C83-4ABB-8DCF-5EFDFAD18FAE}"/>
              </a:ext>
            </a:extLst>
          </p:cNvPr>
          <p:cNvSpPr txBox="1"/>
          <p:nvPr/>
        </p:nvSpPr>
        <p:spPr>
          <a:xfrm flipH="1">
            <a:off x="4999786" y="1588813"/>
            <a:ext cx="257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创新研发</a:t>
            </a:r>
            <a:r>
              <a: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全储能快脉冲电源拓扑结构</a:t>
            </a: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xmlns="" id="{F4ECA70A-1A54-4AE2-B13B-A9976C2B7D17}"/>
              </a:ext>
            </a:extLst>
          </p:cNvPr>
          <p:cNvSpPr txBox="1"/>
          <p:nvPr/>
        </p:nvSpPr>
        <p:spPr>
          <a:xfrm>
            <a:off x="8710778" y="1577662"/>
            <a:ext cx="2619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defRPr/>
            </a:pPr>
            <a:r>
              <a:rPr lang="zh-CN" altLang="en-US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突破引领</a:t>
            </a:r>
            <a:r>
              <a:rPr lang="zh-CN" altLang="en-US" sz="2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高梯度纳米晶磁合金高频技术</a:t>
            </a: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xmlns="" id="{5180780C-57D2-4B57-9531-9596FB70FBED}"/>
              </a:ext>
            </a:extLst>
          </p:cNvPr>
          <p:cNvSpPr txBox="1"/>
          <p:nvPr/>
        </p:nvSpPr>
        <p:spPr>
          <a:xfrm>
            <a:off x="1244714" y="1599887"/>
            <a:ext cx="2596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80000"/>
              <a:defRPr/>
            </a:pPr>
            <a:r>
              <a:rPr lang="zh-CN" altLang="en-US" sz="20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国际首创</a:t>
            </a:r>
            <a:r>
              <a:rPr lang="zh-CN" altLang="en-US" sz="2000" b="1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骨架内衬超薄壁极高真空方案</a:t>
            </a: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xmlns="" id="{B70BCB7C-E864-4DA4-B22F-AE79EA083595}"/>
              </a:ext>
            </a:extLst>
          </p:cNvPr>
          <p:cNvSpPr txBox="1"/>
          <p:nvPr/>
        </p:nvSpPr>
        <p:spPr>
          <a:xfrm>
            <a:off x="702199" y="5102020"/>
            <a:ext cx="3476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全长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609m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1400</a:t>
            </a:r>
            <a:r>
              <a: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件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设备，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2000</a:t>
            </a:r>
            <a:r>
              <a:rPr lang="zh-CN" altLang="en-US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密封面</a:t>
            </a:r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xmlns="" id="{C53C5F1F-BC7E-4158-AC67-37D828003436}"/>
              </a:ext>
            </a:extLst>
          </p:cNvPr>
          <p:cNvSpPr txBox="1"/>
          <p:nvPr/>
        </p:nvSpPr>
        <p:spPr>
          <a:xfrm>
            <a:off x="8199863" y="5102020"/>
            <a:ext cx="33958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研发了总电压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350kV</a:t>
            </a:r>
            <a:r>
              <a: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国际最大油冷高频系统</a:t>
            </a:r>
          </a:p>
        </p:txBody>
      </p:sp>
    </p:spTree>
    <p:extLst>
      <p:ext uri="{BB962C8B-B14F-4D97-AF65-F5344CB8AC3E}">
        <p14:creationId xmlns:p14="http://schemas.microsoft.com/office/powerpoint/2010/main" val="22304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0BB7C4-F032-90EE-EDE8-13E8E7563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梯形 82">
            <a:extLst>
              <a:ext uri="{FF2B5EF4-FFF2-40B4-BE49-F238E27FC236}">
                <a16:creationId xmlns:a16="http://schemas.microsoft.com/office/drawing/2014/main" xmlns="" id="{0CBB6CE0-0449-48DC-98F7-E38231D5D2CD}"/>
              </a:ext>
            </a:extLst>
          </p:cNvPr>
          <p:cNvSpPr/>
          <p:nvPr/>
        </p:nvSpPr>
        <p:spPr>
          <a:xfrm>
            <a:off x="640966" y="1534241"/>
            <a:ext cx="10912440" cy="2186276"/>
          </a:xfrm>
          <a:prstGeom prst="trapezoid">
            <a:avLst>
              <a:gd name="adj" fmla="val 0"/>
            </a:avLst>
          </a:prstGeom>
          <a:solidFill>
            <a:srgbClr val="D6EFFA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7" name="梯形 76">
            <a:extLst>
              <a:ext uri="{FF2B5EF4-FFF2-40B4-BE49-F238E27FC236}">
                <a16:creationId xmlns:a16="http://schemas.microsoft.com/office/drawing/2014/main" xmlns="" id="{45ED2F95-2E0D-4A79-88EF-4B17C9170202}"/>
              </a:ext>
            </a:extLst>
          </p:cNvPr>
          <p:cNvSpPr/>
          <p:nvPr/>
        </p:nvSpPr>
        <p:spPr>
          <a:xfrm rot="5400000" flipH="1" flipV="1">
            <a:off x="-252259" y="5024211"/>
            <a:ext cx="1888929" cy="171965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6436E81-CEC2-48D0-7E04-5970B0D2928A}"/>
              </a:ext>
            </a:extLst>
          </p:cNvPr>
          <p:cNvSpPr txBox="1"/>
          <p:nvPr/>
        </p:nvSpPr>
        <p:spPr>
          <a:xfrm>
            <a:off x="2074985" y="912365"/>
            <a:ext cx="8042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55600" algn="l"/>
              </a:tabLst>
              <a:defRPr/>
            </a:pP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非谐振加速速率由国际最</a:t>
            </a:r>
            <a:r>
              <a:rPr lang="zh-CN" altLang="en-US" sz="28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快的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 T/s</a:t>
            </a:r>
            <a:r>
              <a:rPr lang="en-US" altLang="zh-CN" sz="28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提高到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24 T/s 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5D04ACE5-6835-40ED-84B7-496EEA50C294}"/>
              </a:ext>
            </a:extLst>
          </p:cNvPr>
          <p:cNvGrpSpPr>
            <a:grpSpLocks noChangeAspect="1"/>
          </p:cNvGrpSpPr>
          <p:nvPr/>
        </p:nvGrpSpPr>
        <p:grpSpPr>
          <a:xfrm>
            <a:off x="1088456" y="1452615"/>
            <a:ext cx="10074567" cy="2218227"/>
            <a:chOff x="1521482" y="1397240"/>
            <a:chExt cx="9621360" cy="211843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71026225-123F-4418-9035-B5F012952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1482" y="1590370"/>
              <a:ext cx="9621360" cy="1925309"/>
            </a:xfrm>
            <a:prstGeom prst="rect">
              <a:avLst/>
            </a:prstGeom>
          </p:spPr>
        </p:pic>
        <p:grpSp>
          <p:nvGrpSpPr>
            <p:cNvPr id="311" name="组合 310">
              <a:extLst>
                <a:ext uri="{FF2B5EF4-FFF2-40B4-BE49-F238E27FC236}">
                  <a16:creationId xmlns:a16="http://schemas.microsoft.com/office/drawing/2014/main" xmlns="" id="{BF0BE288-ECAB-465D-A8D0-1A7631D034E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65214" y="1397240"/>
              <a:ext cx="5002429" cy="1131023"/>
              <a:chOff x="6898244" y="1845884"/>
              <a:chExt cx="2435863" cy="550736"/>
            </a:xfrm>
          </p:grpSpPr>
          <p:pic>
            <p:nvPicPr>
              <p:cNvPr id="312" name="Picture 4" descr="飘动的国旗动图,国旗飘动gif,国旗飘动动态图(第4页)_大山谷图库">
                <a:extLst>
                  <a:ext uri="{FF2B5EF4-FFF2-40B4-BE49-F238E27FC236}">
                    <a16:creationId xmlns:a16="http://schemas.microsoft.com/office/drawing/2014/main" xmlns="" id="{C876899E-AAD7-4DAF-8F5D-CBEB66DA2C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23"/>
              <a:stretch/>
            </p:blipFill>
            <p:spPr bwMode="auto">
              <a:xfrm>
                <a:off x="8936946" y="1845884"/>
                <a:ext cx="397161" cy="391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13" name="直接连接符 312">
                <a:extLst>
                  <a:ext uri="{FF2B5EF4-FFF2-40B4-BE49-F238E27FC236}">
                    <a16:creationId xmlns:a16="http://schemas.microsoft.com/office/drawing/2014/main" xmlns="" id="{66EBCB82-FA04-4FA7-9028-76437B529F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6946" y="1925119"/>
                <a:ext cx="0" cy="461240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</a:ln>
              <a:scene3d>
                <a:camera prst="orthographicFront"/>
                <a:lightRig rig="balanced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4" descr="飘动的国旗动图,国旗飘动gif,国旗飘动动态图(第4页)_大山谷图库">
                <a:extLst>
                  <a:ext uri="{FF2B5EF4-FFF2-40B4-BE49-F238E27FC236}">
                    <a16:creationId xmlns:a16="http://schemas.microsoft.com/office/drawing/2014/main" xmlns="" id="{ABB39904-69CE-4BDE-BC56-76DE822D24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023"/>
              <a:stretch/>
            </p:blipFill>
            <p:spPr bwMode="auto">
              <a:xfrm>
                <a:off x="6898244" y="1982377"/>
                <a:ext cx="264661" cy="2609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xmlns="" id="{7A4FDF27-15A3-4AFF-99A2-41DBA8B736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98244" y="2034597"/>
                <a:ext cx="0" cy="362023"/>
              </a:xfrm>
              <a:prstGeom prst="line">
                <a:avLst/>
              </a:prstGeom>
              <a:ln w="19050" cap="rnd">
                <a:solidFill>
                  <a:srgbClr val="FF0000"/>
                </a:solidFill>
              </a:ln>
              <a:scene3d>
                <a:camera prst="orthographicFront"/>
                <a:lightRig rig="balanced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4" name="文本框 313">
              <a:extLst>
                <a:ext uri="{FF2B5EF4-FFF2-40B4-BE49-F238E27FC236}">
                  <a16:creationId xmlns:a16="http://schemas.microsoft.com/office/drawing/2014/main" xmlns="" id="{EB200CD9-BD86-4855-B760-9080D606EC58}"/>
                </a:ext>
              </a:extLst>
            </p:cNvPr>
            <p:cNvSpPr txBox="1"/>
            <p:nvPr/>
          </p:nvSpPr>
          <p:spPr>
            <a:xfrm>
              <a:off x="7410688" y="1508953"/>
              <a:ext cx="1569138" cy="734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中国</a:t>
              </a:r>
              <a:r>
                <a:rPr lang="en-US" altLang="zh-CN" sz="2000" b="1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-HIAF</a:t>
              </a:r>
            </a:p>
            <a:p>
              <a:pPr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创新方案</a:t>
              </a:r>
              <a:endParaRPr lang="en-US" altLang="zh-CN" sz="2000" b="1" kern="10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15" name="矩形 314">
              <a:extLst>
                <a:ext uri="{FF2B5EF4-FFF2-40B4-BE49-F238E27FC236}">
                  <a16:creationId xmlns:a16="http://schemas.microsoft.com/office/drawing/2014/main" xmlns="" id="{677F70EA-C88B-448C-9A0A-31E8E583354B}"/>
                </a:ext>
              </a:extLst>
            </p:cNvPr>
            <p:cNvSpPr/>
            <p:nvPr/>
          </p:nvSpPr>
          <p:spPr>
            <a:xfrm>
              <a:off x="8101612" y="3135595"/>
              <a:ext cx="2171186" cy="332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是德国</a:t>
              </a:r>
              <a:r>
                <a:rPr lang="en-US" altLang="zh-CN" sz="1600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SIS18</a:t>
              </a:r>
              <a:r>
                <a:rPr lang="zh-CN" altLang="en-US" sz="1600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的</a:t>
              </a:r>
              <a:r>
                <a:rPr lang="en-US" altLang="zh-CN" sz="1600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3</a:t>
              </a:r>
              <a:r>
                <a:rPr lang="zh-CN" altLang="en-US" sz="1600" kern="100" dirty="0">
                  <a:solidFill>
                    <a:srgbClr val="0041B4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倍</a:t>
              </a:r>
            </a:p>
          </p:txBody>
        </p:sp>
      </p:grpSp>
      <p:sp>
        <p:nvSpPr>
          <p:cNvPr id="78" name="矩形: 圆角 77">
            <a:extLst>
              <a:ext uri="{FF2B5EF4-FFF2-40B4-BE49-F238E27FC236}">
                <a16:creationId xmlns:a16="http://schemas.microsoft.com/office/drawing/2014/main" xmlns="" id="{3162F2EE-1419-4230-8323-F132B2205B45}"/>
              </a:ext>
            </a:extLst>
          </p:cNvPr>
          <p:cNvSpPr/>
          <p:nvPr/>
        </p:nvSpPr>
        <p:spPr>
          <a:xfrm>
            <a:off x="640966" y="3720517"/>
            <a:ext cx="10912440" cy="26574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solidFill>
              <a:srgbClr val="0E40A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9" name="梯形 78">
            <a:extLst>
              <a:ext uri="{FF2B5EF4-FFF2-40B4-BE49-F238E27FC236}">
                <a16:creationId xmlns:a16="http://schemas.microsoft.com/office/drawing/2014/main" xmlns="" id="{E7B17E53-DF50-497F-8EC4-73E29009229E}"/>
              </a:ext>
            </a:extLst>
          </p:cNvPr>
          <p:cNvSpPr/>
          <p:nvPr/>
        </p:nvSpPr>
        <p:spPr>
          <a:xfrm rot="5400000" flipH="1">
            <a:off x="1122" y="4854384"/>
            <a:ext cx="1779877" cy="511618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" name="文本框 88">
            <a:extLst>
              <a:ext uri="{FF2B5EF4-FFF2-40B4-BE49-F238E27FC236}">
                <a16:creationId xmlns:a16="http://schemas.microsoft.com/office/drawing/2014/main" xmlns="" id="{7121838F-D43B-4959-805B-DAC06F925923}"/>
              </a:ext>
            </a:extLst>
          </p:cNvPr>
          <p:cNvSpPr txBox="1"/>
          <p:nvPr/>
        </p:nvSpPr>
        <p:spPr>
          <a:xfrm>
            <a:off x="650492" y="4396510"/>
            <a:ext cx="437964" cy="12888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kern="10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性能变革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xmlns="" id="{AA6E1F52-40F9-49EB-94E6-BB61718BEC6E}"/>
              </a:ext>
            </a:extLst>
          </p:cNvPr>
          <p:cNvSpPr txBox="1"/>
          <p:nvPr/>
        </p:nvSpPr>
        <p:spPr>
          <a:xfrm>
            <a:off x="4310564" y="3893050"/>
            <a:ext cx="2125861" cy="693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加速时间</a:t>
            </a:r>
            <a:endParaRPr lang="en-US" altLang="zh-CN" sz="1600" kern="1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从</a:t>
            </a:r>
            <a:r>
              <a:rPr lang="zh-CN" altLang="en-US" sz="2000" b="1" kern="10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秒</a:t>
            </a: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缩短到</a:t>
            </a:r>
            <a:r>
              <a:rPr lang="zh-CN" altLang="en-US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毫秒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xmlns="" id="{FBFE2C16-6003-4D80-B71A-EB455A8B88F7}"/>
              </a:ext>
            </a:extLst>
          </p:cNvPr>
          <p:cNvSpPr txBox="1"/>
          <p:nvPr/>
        </p:nvSpPr>
        <p:spPr>
          <a:xfrm>
            <a:off x="4158172" y="4731431"/>
            <a:ext cx="2511232" cy="693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重复频率</a:t>
            </a:r>
            <a:endParaRPr lang="en-US" altLang="zh-CN" sz="1600" kern="1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由</a:t>
            </a:r>
            <a:r>
              <a:rPr lang="en-US" altLang="zh-CN" sz="2000" b="1" kern="10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0.1Hz</a:t>
            </a:r>
            <a:r>
              <a:rPr lang="zh-CN" altLang="en-US" sz="20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提至</a:t>
            </a:r>
            <a:r>
              <a:rPr lang="en-US" altLang="zh-CN" sz="20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3-5Hz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xmlns="" id="{99B326FF-1C3B-41E3-AC02-CBC911B3B0D0}"/>
              </a:ext>
            </a:extLst>
          </p:cNvPr>
          <p:cNvSpPr txBox="1"/>
          <p:nvPr/>
        </p:nvSpPr>
        <p:spPr>
          <a:xfrm>
            <a:off x="4197471" y="5560517"/>
            <a:ext cx="2423109" cy="693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全储能技术</a:t>
            </a:r>
            <a:endParaRPr lang="en-US" altLang="zh-CN" sz="1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将</a:t>
            </a:r>
            <a:r>
              <a:rPr lang="zh-CN" altLang="zh-CN" sz="2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功耗降低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个量级</a:t>
            </a: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xmlns="" id="{FF863FFF-28E2-48D4-8651-ADB6E7BD3F8B}"/>
              </a:ext>
            </a:extLst>
          </p:cNvPr>
          <p:cNvGrpSpPr/>
          <p:nvPr/>
        </p:nvGrpSpPr>
        <p:grpSpPr>
          <a:xfrm>
            <a:off x="6827359" y="3953006"/>
            <a:ext cx="896740" cy="618606"/>
            <a:chOff x="3399234" y="2860176"/>
            <a:chExt cx="852091" cy="643436"/>
          </a:xfrm>
        </p:grpSpPr>
        <p:sp>
          <p:nvSpPr>
            <p:cNvPr id="95" name="箭头: 下 94">
              <a:extLst>
                <a:ext uri="{FF2B5EF4-FFF2-40B4-BE49-F238E27FC236}">
                  <a16:creationId xmlns:a16="http://schemas.microsoft.com/office/drawing/2014/main" xmlns="" id="{312F1E87-A9C2-40EF-A22A-C3D2BEC818D0}"/>
                </a:ext>
              </a:extLst>
            </p:cNvPr>
            <p:cNvSpPr/>
            <p:nvPr/>
          </p:nvSpPr>
          <p:spPr>
            <a:xfrm rot="16200000">
              <a:off x="3503562" y="2755848"/>
              <a:ext cx="643436" cy="852091"/>
            </a:xfrm>
            <a:prstGeom prst="downArrow">
              <a:avLst>
                <a:gd name="adj1" fmla="val 50000"/>
                <a:gd name="adj2" fmla="val 15593"/>
              </a:avLst>
            </a:prstGeom>
            <a:gradFill>
              <a:gsLst>
                <a:gs pos="100000">
                  <a:srgbClr val="003399"/>
                </a:gs>
                <a:gs pos="29000">
                  <a:srgbClr val="003AA7">
                    <a:alpha val="75000"/>
                  </a:srgbClr>
                </a:gs>
                <a:gs pos="0">
                  <a:srgbClr val="0041B4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000" kern="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xmlns="" id="{845F27CC-87B5-45B8-AC71-37053D5B71DB}"/>
                </a:ext>
              </a:extLst>
            </p:cNvPr>
            <p:cNvSpPr txBox="1"/>
            <p:nvPr/>
          </p:nvSpPr>
          <p:spPr>
            <a:xfrm>
              <a:off x="3451304" y="2968618"/>
              <a:ext cx="780103" cy="416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减小</a:t>
              </a:r>
              <a:endPara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12" name="文本框 111">
            <a:extLst>
              <a:ext uri="{FF2B5EF4-FFF2-40B4-BE49-F238E27FC236}">
                <a16:creationId xmlns:a16="http://schemas.microsoft.com/office/drawing/2014/main" xmlns="" id="{3F8BDCD6-9F70-4086-810E-293737A69EF4}"/>
              </a:ext>
            </a:extLst>
          </p:cNvPr>
          <p:cNvSpPr txBox="1"/>
          <p:nvPr/>
        </p:nvSpPr>
        <p:spPr>
          <a:xfrm>
            <a:off x="7872427" y="4056067"/>
            <a:ext cx="3666171" cy="412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空间电荷和动态真空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束流损失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xmlns="" id="{617A188B-5E7B-40A5-A558-2E5BFD438723}"/>
              </a:ext>
            </a:extLst>
          </p:cNvPr>
          <p:cNvSpPr txBox="1"/>
          <p:nvPr/>
        </p:nvSpPr>
        <p:spPr>
          <a:xfrm>
            <a:off x="7867729" y="4861107"/>
            <a:ext cx="3292954" cy="412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(3-5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倍</a:t>
            </a:r>
            <a:r>
              <a:rPr lang="en-US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每秒离子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通量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功率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xmlns="" id="{378DD99E-6C9C-4FFD-91F3-33FE5633F6EB}"/>
              </a:ext>
            </a:extLst>
          </p:cNvPr>
          <p:cNvSpPr txBox="1"/>
          <p:nvPr/>
        </p:nvSpPr>
        <p:spPr>
          <a:xfrm>
            <a:off x="7912172" y="5723534"/>
            <a:ext cx="3289518" cy="412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大型加速器绿色运行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新模式</a:t>
            </a:r>
          </a:p>
        </p:txBody>
      </p:sp>
      <p:grpSp>
        <p:nvGrpSpPr>
          <p:cNvPr id="117" name="组合 116">
            <a:extLst>
              <a:ext uri="{FF2B5EF4-FFF2-40B4-BE49-F238E27FC236}">
                <a16:creationId xmlns:a16="http://schemas.microsoft.com/office/drawing/2014/main" xmlns="" id="{B8E782F5-8DDC-4562-8D72-B9520CDB97B1}"/>
              </a:ext>
            </a:extLst>
          </p:cNvPr>
          <p:cNvGrpSpPr/>
          <p:nvPr/>
        </p:nvGrpSpPr>
        <p:grpSpPr>
          <a:xfrm>
            <a:off x="6827364" y="4758046"/>
            <a:ext cx="896741" cy="618606"/>
            <a:chOff x="3399234" y="2860176"/>
            <a:chExt cx="852091" cy="643436"/>
          </a:xfrm>
        </p:grpSpPr>
        <p:sp>
          <p:nvSpPr>
            <p:cNvPr id="118" name="箭头: 下 117">
              <a:extLst>
                <a:ext uri="{FF2B5EF4-FFF2-40B4-BE49-F238E27FC236}">
                  <a16:creationId xmlns:a16="http://schemas.microsoft.com/office/drawing/2014/main" xmlns="" id="{F65C155C-A760-4735-BBCE-9319FFEFBD33}"/>
                </a:ext>
              </a:extLst>
            </p:cNvPr>
            <p:cNvSpPr/>
            <p:nvPr/>
          </p:nvSpPr>
          <p:spPr>
            <a:xfrm rot="16200000">
              <a:off x="3503562" y="2755848"/>
              <a:ext cx="643436" cy="852091"/>
            </a:xfrm>
            <a:prstGeom prst="downArrow">
              <a:avLst>
                <a:gd name="adj1" fmla="val 50000"/>
                <a:gd name="adj2" fmla="val 17133"/>
              </a:avLst>
            </a:prstGeom>
            <a:gradFill>
              <a:gsLst>
                <a:gs pos="100000">
                  <a:srgbClr val="003399"/>
                </a:gs>
                <a:gs pos="29000">
                  <a:srgbClr val="003AA7">
                    <a:alpha val="75000"/>
                  </a:srgbClr>
                </a:gs>
                <a:gs pos="0">
                  <a:srgbClr val="0041B4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000" kern="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9" name="文本框 118">
              <a:extLst>
                <a:ext uri="{FF2B5EF4-FFF2-40B4-BE49-F238E27FC236}">
                  <a16:creationId xmlns:a16="http://schemas.microsoft.com/office/drawing/2014/main" xmlns="" id="{F3E51342-8C5F-4C0F-979B-F27B984C4073}"/>
                </a:ext>
              </a:extLst>
            </p:cNvPr>
            <p:cNvSpPr txBox="1"/>
            <p:nvPr/>
          </p:nvSpPr>
          <p:spPr>
            <a:xfrm>
              <a:off x="3418692" y="2968618"/>
              <a:ext cx="780103" cy="416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提高</a:t>
              </a:r>
              <a:endPara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21" name="组合 120">
            <a:extLst>
              <a:ext uri="{FF2B5EF4-FFF2-40B4-BE49-F238E27FC236}">
                <a16:creationId xmlns:a16="http://schemas.microsoft.com/office/drawing/2014/main" xmlns="" id="{CAD8EB17-A949-4C7C-9BE2-0F1A6150C01B}"/>
              </a:ext>
            </a:extLst>
          </p:cNvPr>
          <p:cNvGrpSpPr/>
          <p:nvPr/>
        </p:nvGrpSpPr>
        <p:grpSpPr>
          <a:xfrm>
            <a:off x="6827364" y="5620473"/>
            <a:ext cx="896741" cy="618606"/>
            <a:chOff x="3399234" y="2860176"/>
            <a:chExt cx="852091" cy="643436"/>
          </a:xfrm>
        </p:grpSpPr>
        <p:sp>
          <p:nvSpPr>
            <p:cNvPr id="128" name="箭头: 下 127">
              <a:extLst>
                <a:ext uri="{FF2B5EF4-FFF2-40B4-BE49-F238E27FC236}">
                  <a16:creationId xmlns:a16="http://schemas.microsoft.com/office/drawing/2014/main" xmlns="" id="{86D242F0-7E61-40C8-B4E3-C757F81ABE09}"/>
                </a:ext>
              </a:extLst>
            </p:cNvPr>
            <p:cNvSpPr/>
            <p:nvPr/>
          </p:nvSpPr>
          <p:spPr>
            <a:xfrm rot="16200000">
              <a:off x="3503562" y="2755848"/>
              <a:ext cx="643436" cy="852091"/>
            </a:xfrm>
            <a:prstGeom prst="downArrow">
              <a:avLst>
                <a:gd name="adj1" fmla="val 50000"/>
                <a:gd name="adj2" fmla="val 17133"/>
              </a:avLst>
            </a:prstGeom>
            <a:gradFill>
              <a:gsLst>
                <a:gs pos="100000">
                  <a:srgbClr val="003399"/>
                </a:gs>
                <a:gs pos="29000">
                  <a:srgbClr val="003AA7">
                    <a:alpha val="75000"/>
                  </a:srgbClr>
                </a:gs>
                <a:gs pos="0">
                  <a:srgbClr val="0041B4">
                    <a:alpha val="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000" kern="0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35" name="文本框 134">
              <a:extLst>
                <a:ext uri="{FF2B5EF4-FFF2-40B4-BE49-F238E27FC236}">
                  <a16:creationId xmlns:a16="http://schemas.microsoft.com/office/drawing/2014/main" xmlns="" id="{D63C8F69-67CC-4F95-B3D0-973D12A42812}"/>
                </a:ext>
              </a:extLst>
            </p:cNvPr>
            <p:cNvSpPr txBox="1"/>
            <p:nvPr/>
          </p:nvSpPr>
          <p:spPr>
            <a:xfrm>
              <a:off x="3414167" y="2968618"/>
              <a:ext cx="780103" cy="416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开辟</a:t>
              </a:r>
              <a:endPara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142" name="图片 141">
            <a:extLst>
              <a:ext uri="{FF2B5EF4-FFF2-40B4-BE49-F238E27FC236}">
                <a16:creationId xmlns:a16="http://schemas.microsoft.com/office/drawing/2014/main" xmlns="" id="{ACC61AB1-5F81-4EA3-A510-BE0B6B4CE2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16"/>
          <a:stretch/>
        </p:blipFill>
        <p:spPr>
          <a:xfrm>
            <a:off x="1340850" y="4435268"/>
            <a:ext cx="2478279" cy="1523592"/>
          </a:xfrm>
          <a:prstGeom prst="rect">
            <a:avLst/>
          </a:prstGeom>
        </p:spPr>
      </p:pic>
      <p:sp>
        <p:nvSpPr>
          <p:cNvPr id="143" name="矩形 142">
            <a:extLst>
              <a:ext uri="{FF2B5EF4-FFF2-40B4-BE49-F238E27FC236}">
                <a16:creationId xmlns:a16="http://schemas.microsoft.com/office/drawing/2014/main" xmlns="" id="{640F2688-4475-4024-AAD9-A27E62DE1A37}"/>
              </a:ext>
            </a:extLst>
          </p:cNvPr>
          <p:cNvSpPr/>
          <p:nvPr/>
        </p:nvSpPr>
        <p:spPr>
          <a:xfrm>
            <a:off x="1883158" y="5936569"/>
            <a:ext cx="1393662" cy="38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</a:t>
            </a:r>
            <a:r>
              <a:rPr lang="en-US" altLang="zh-CN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-HIAF</a:t>
            </a:r>
            <a:endParaRPr lang="zh-CN" altLang="en-US" b="1" kern="1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xmlns="" id="{84865885-540A-43DF-818C-2826AB8A3C99}"/>
              </a:ext>
            </a:extLst>
          </p:cNvPr>
          <p:cNvSpPr/>
          <p:nvPr/>
        </p:nvSpPr>
        <p:spPr>
          <a:xfrm>
            <a:off x="1814049" y="3963275"/>
            <a:ext cx="1531880" cy="38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德国</a:t>
            </a:r>
            <a:r>
              <a:rPr lang="en-US" altLang="zh-CN" b="1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-FAIR</a:t>
            </a:r>
            <a:endParaRPr lang="zh-CN" altLang="en-US" b="1" kern="1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xmlns="" id="{22322989-6BD2-4CD9-A455-28B942B7748C}"/>
              </a:ext>
            </a:extLst>
          </p:cNvPr>
          <p:cNvCxnSpPr>
            <a:cxnSpLocks/>
          </p:cNvCxnSpPr>
          <p:nvPr/>
        </p:nvCxnSpPr>
        <p:spPr>
          <a:xfrm>
            <a:off x="4193683" y="4640644"/>
            <a:ext cx="7142400" cy="0"/>
          </a:xfrm>
          <a:prstGeom prst="line">
            <a:avLst/>
          </a:prstGeom>
          <a:ln w="12700">
            <a:solidFill>
              <a:srgbClr val="0041B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xmlns="" id="{815C6734-6C24-472A-8832-51C063AF163F}"/>
              </a:ext>
            </a:extLst>
          </p:cNvPr>
          <p:cNvCxnSpPr>
            <a:cxnSpLocks/>
          </p:cNvCxnSpPr>
          <p:nvPr/>
        </p:nvCxnSpPr>
        <p:spPr>
          <a:xfrm>
            <a:off x="4197471" y="5505405"/>
            <a:ext cx="7138612" cy="0"/>
          </a:xfrm>
          <a:prstGeom prst="line">
            <a:avLst/>
          </a:prstGeom>
          <a:ln w="12700">
            <a:solidFill>
              <a:srgbClr val="0041B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8803CC19-5703-479F-9451-5E64251C26AE}"/>
              </a:ext>
            </a:extLst>
          </p:cNvPr>
          <p:cNvSpPr txBox="1"/>
          <p:nvPr/>
        </p:nvSpPr>
        <p:spPr>
          <a:xfrm>
            <a:off x="479107" y="210706"/>
            <a:ext cx="9399224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</a:t>
            </a:r>
            <a:r>
              <a:rPr lang="zh-CN" altLang="en-US" sz="3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快速率加速核心技术重大创新突破</a:t>
            </a:r>
          </a:p>
        </p:txBody>
      </p:sp>
    </p:spTree>
    <p:extLst>
      <p:ext uri="{BB962C8B-B14F-4D97-AF65-F5344CB8AC3E}">
        <p14:creationId xmlns:p14="http://schemas.microsoft.com/office/powerpoint/2010/main" val="425957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表格 37">
            <a:extLst>
              <a:ext uri="{FF2B5EF4-FFF2-40B4-BE49-F238E27FC236}">
                <a16:creationId xmlns="" xmlns:a16="http://schemas.microsoft.com/office/drawing/2014/main" id="{8C418E07-D4AD-424C-AED6-844BE27C29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55167"/>
              </p:ext>
            </p:extLst>
          </p:nvPr>
        </p:nvGraphicFramePr>
        <p:xfrm>
          <a:off x="767408" y="1412776"/>
          <a:ext cx="10692596" cy="5172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275">
                  <a:extLst>
                    <a:ext uri="{9D8B030D-6E8A-4147-A177-3AD203B41FA5}">
                      <a16:colId xmlns="" xmlns:a16="http://schemas.microsoft.com/office/drawing/2014/main" val="4151971162"/>
                    </a:ext>
                  </a:extLst>
                </a:gridCol>
                <a:gridCol w="7593740">
                  <a:extLst>
                    <a:ext uri="{9D8B030D-6E8A-4147-A177-3AD203B41FA5}">
                      <a16:colId xmlns="" xmlns:a16="http://schemas.microsoft.com/office/drawing/2014/main" val="1190316062"/>
                    </a:ext>
                  </a:extLst>
                </a:gridCol>
                <a:gridCol w="1527581">
                  <a:extLst>
                    <a:ext uri="{9D8B030D-6E8A-4147-A177-3AD203B41FA5}">
                      <a16:colId xmlns="" xmlns:a16="http://schemas.microsoft.com/office/drawing/2014/main" val="4026648983"/>
                    </a:ext>
                  </a:extLst>
                </a:gridCol>
              </a:tblGrid>
              <a:tr h="342733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系统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现场测试核心指标参数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专家组长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06220281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电源系统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全储能快循环脉冲电源最大上升速率</a:t>
                      </a:r>
                      <a:r>
                        <a:rPr lang="en-US" sz="1600" b="1" kern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50470A/s</a:t>
                      </a:r>
                      <a:r>
                        <a:rPr lang="zh-CN" sz="1400" kern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对应磁场上升率</a:t>
                      </a:r>
                      <a:r>
                        <a:rPr lang="en-US" sz="1600" b="1" kern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24.5T/s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sz="1600" b="1" kern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  <a:endParaRPr lang="zh-CN" sz="1600" b="1" kern="1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超高稳定度线性电源长期稳定度</a:t>
                      </a:r>
                      <a:r>
                        <a:rPr lang="en-US" sz="1600" b="1" kern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±2.2</a:t>
                      </a:r>
                      <a:r>
                        <a:rPr lang="en-US" altLang="zh-CN" sz="1600" b="1" kern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sz="1600" b="1" kern="0" baseline="300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国际先进</a:t>
                      </a:r>
                      <a:endParaRPr lang="zh-CN" altLang="en-US" sz="1600" b="1" kern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何金良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29825018"/>
                  </a:ext>
                </a:extLst>
              </a:tr>
              <a:tr h="467363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真空系统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增强器</a:t>
                      </a:r>
                      <a:r>
                        <a:rPr lang="en-US" sz="1400" kern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BRing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平均真空度为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4.77</a:t>
                      </a:r>
                      <a:r>
                        <a:rPr lang="en-US" altLang="zh-CN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600" b="1" kern="0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en-US" altLang="zh-CN" sz="1400" b="1" kern="0" baseline="300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mbar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束线及终端平均真空度为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8.16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en-US" altLang="zh-CN" sz="1400" b="0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-9 </a:t>
                      </a:r>
                      <a:r>
                        <a:rPr lang="en-US" altLang="zh-CN" sz="1400" b="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mbar</a:t>
                      </a:r>
                      <a:r>
                        <a:rPr 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优于设计指标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唐靖宇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45874760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高频系统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在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0.3~2.1MHz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频带范围内，大尺寸磁合金环</a:t>
                      </a:r>
                      <a:r>
                        <a:rPr lang="en-US" sz="1400" kern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μ′pQf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@ 0.3MHz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＞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7.1GHz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，腔体加速电压梯度大于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35kV/m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向</a:t>
                      </a:r>
                      <a:r>
                        <a:rPr 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28823751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磁铁系统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增强器</a:t>
                      </a:r>
                      <a:r>
                        <a:rPr lang="en-US" sz="1400" kern="0" dirty="0" err="1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BRing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快脉冲二极磁铁磁场上升速率最大可达</a:t>
                      </a:r>
                      <a:r>
                        <a:rPr lang="en-US" altLang="zh-CN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24.5T/s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双向涂抹注入静电偏转板电压梯度超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100kV/cm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国际先进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陈俊凌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8856337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束流测量与机器保护系统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ACCT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底噪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 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1μA rms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直线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BPM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电子学位置分辨率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 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5μm rms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，相位分辨率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0.01deg rms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曹建社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86012901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控制系统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定时系统准确度为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71.3ps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，精度达到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22.0ps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国际先进</a:t>
                      </a:r>
                    </a:p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电子冷却控制系统通讯速率上行大于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150Mb/s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，下行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15Mb/s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张丰收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3078744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准直系统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两公里长隧道准直控制网</a:t>
                      </a:r>
                      <a:r>
                        <a:rPr lang="en-US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RMS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为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0.03</a:t>
                      </a:r>
                      <a:r>
                        <a:rPr lang="en-US" altLang="zh-CN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远超设计指标</a:t>
                      </a:r>
                    </a:p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加速器磁铁元件平滑准直精度优于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0.05mm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alt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远超设计指标</a:t>
                      </a: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altLang="en-US" sz="1400" b="1" kern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何晓业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8593165"/>
                  </a:ext>
                </a:extLst>
              </a:tr>
              <a:tr h="436206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转运系统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起重机重复定位精度</a:t>
                      </a:r>
                      <a:r>
                        <a:rPr lang="en-US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≤±1</a:t>
                      </a:r>
                      <a:r>
                        <a:rPr lang="en-US" altLang="zh-CN" sz="14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优于设计指标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靶件重复定位精度</a:t>
                      </a:r>
                      <a:r>
                        <a:rPr lang="en-US" sz="1400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14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±0.5</a:t>
                      </a:r>
                      <a:r>
                        <a:rPr lang="en-US" altLang="zh-CN" sz="14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zh-CN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优于设计指标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潘    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18728"/>
                  </a:ext>
                </a:extLst>
              </a:tr>
              <a:tr h="498521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电磁兼容系统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核心区域传导发射噪声</a:t>
                      </a: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150k~30MHz≤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60dBμV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  <a:p>
                      <a:pPr marL="216000" lvl="0" indent="-216000" algn="just" fontAlgn="ctr">
                        <a:buFont typeface="+mj-lt"/>
                        <a:buAutoNum type="arabicPeriod"/>
                      </a:pP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加速器全域空间辐射发射</a:t>
                      </a:r>
                      <a:r>
                        <a:rPr lang="en-US" sz="1400" kern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30M~1GHz≤</a:t>
                      </a:r>
                      <a:r>
                        <a:rPr lang="en-US" sz="1600" b="1" kern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70dBμV/m</a:t>
                      </a:r>
                      <a:r>
                        <a:rPr lang="zh-CN" sz="1400" kern="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，指标</a:t>
                      </a:r>
                      <a:r>
                        <a:rPr lang="zh-CN" altLang="en-US" sz="1600" b="1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国际领先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邱    扬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80525123"/>
                  </a:ext>
                </a:extLst>
              </a:tr>
              <a:tr h="436206">
                <a:tc>
                  <a:txBody>
                    <a:bodyPr/>
                    <a:lstStyle/>
                    <a:p>
                      <a:pPr algn="l"/>
                      <a:r>
                        <a:rPr lang="zh-CN" sz="1600" b="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冷却</a:t>
                      </a:r>
                      <a:r>
                        <a:rPr lang="zh-CN" altLang="en-US" sz="1600" b="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与</a:t>
                      </a:r>
                      <a:r>
                        <a:rPr lang="zh-CN" sz="16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通风</a:t>
                      </a:r>
                      <a:r>
                        <a:rPr lang="zh-CN" sz="1600" b="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空调</a:t>
                      </a:r>
                      <a:endParaRPr lang="zh-CN" sz="16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冷却水水温控制精度</a:t>
                      </a:r>
                      <a:r>
                        <a:rPr lang="zh-CN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0.2</a:t>
                      </a:r>
                      <a:r>
                        <a:rPr lang="zh-CN" altLang="zh-CN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，水质</a:t>
                      </a:r>
                      <a:r>
                        <a:rPr lang="zh-CN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≥</a:t>
                      </a: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10M</a:t>
                      </a:r>
                      <a:r>
                        <a:rPr lang="zh-CN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Ω·</a:t>
                      </a: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，均</a:t>
                      </a:r>
                      <a:r>
                        <a:rPr lang="zh-CN" altLang="zh-CN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优于</a:t>
                      </a:r>
                      <a:r>
                        <a:rPr lang="zh-CN" altLang="en-US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设计指标</a:t>
                      </a:r>
                    </a:p>
                    <a:p>
                      <a:pPr marL="216000" lvl="0" indent="-216000" algn="l" fontAlgn="ctr">
                        <a:buFont typeface="+mj-lt"/>
                        <a:buAutoNum type="arabicPeriod"/>
                      </a:pP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通风空调温度精度</a:t>
                      </a:r>
                      <a:r>
                        <a:rPr lang="zh-CN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zh-CN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℃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，湿度精度</a:t>
                      </a:r>
                      <a:r>
                        <a:rPr lang="zh-CN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400" b="1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15%</a:t>
                      </a:r>
                      <a:r>
                        <a:rPr lang="zh-CN" sz="1400" kern="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，均</a:t>
                      </a:r>
                      <a:r>
                        <a:rPr lang="zh-CN" altLang="zh-CN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优于</a:t>
                      </a:r>
                      <a:r>
                        <a:rPr lang="zh-CN" altLang="en-US" sz="1400" b="1" kern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设计指标</a:t>
                      </a:r>
                      <a:endParaRPr lang="zh-CN" altLang="en-US" sz="1400" b="1" kern="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F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kern="0" dirty="0">
                          <a:solidFill>
                            <a:srgbClr val="0041B4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方国平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9584653"/>
                  </a:ext>
                </a:extLst>
              </a:tr>
            </a:tbl>
          </a:graphicData>
        </a:graphic>
      </p:graphicFrame>
      <p:sp>
        <p:nvSpPr>
          <p:cNvPr id="39" name="文本框 38">
            <a:extLst>
              <a:ext uri="{FF2B5EF4-FFF2-40B4-BE49-F238E27FC236}">
                <a16:creationId xmlns="" xmlns:a16="http://schemas.microsoft.com/office/drawing/2014/main" id="{D88E04FE-6643-4D4A-8539-33ADAA3FFD6C}"/>
              </a:ext>
            </a:extLst>
          </p:cNvPr>
          <p:cNvSpPr txBox="1"/>
          <p:nvPr/>
        </p:nvSpPr>
        <p:spPr>
          <a:xfrm>
            <a:off x="1102950" y="812321"/>
            <a:ext cx="9997606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国际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首创或首次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提出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项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国际领先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指标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9</a:t>
            </a:r>
            <a:r>
              <a:rPr lang="en-US" altLang="zh-CN" sz="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项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，国际先进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指标</a:t>
            </a:r>
            <a:r>
              <a:rPr lang="zh-CN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项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5B56BD0-06FB-4CAD-8093-7958E8AC3936}"/>
              </a:ext>
            </a:extLst>
          </p:cNvPr>
          <p:cNvSpPr/>
          <p:nvPr/>
        </p:nvSpPr>
        <p:spPr>
          <a:xfrm>
            <a:off x="485868" y="174702"/>
            <a:ext cx="636424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创造了</a:t>
            </a:r>
            <a:r>
              <a:rPr lang="zh-CN" altLang="en-US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en-US" altLang="zh-CN" sz="1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项核心关键技术指标新纪录</a:t>
            </a:r>
            <a:endParaRPr lang="en-US" altLang="zh-CN" sz="3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8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D33AC2C-C604-4271-8554-35EA79A9C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562" y="1438538"/>
            <a:ext cx="3915472" cy="2184406"/>
          </a:xfrm>
          <a:prstGeom prst="rect">
            <a:avLst/>
          </a:prstGeom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5C27E8FA-F134-496B-A592-FBD1DE62A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12776"/>
            <a:ext cx="4010772" cy="2451642"/>
          </a:xfrm>
          <a:prstGeom prst="rect">
            <a:avLst/>
          </a:prstGeom>
        </p:spPr>
      </p:pic>
      <p:sp>
        <p:nvSpPr>
          <p:cNvPr id="21" name="右箭头 10">
            <a:extLst>
              <a:ext uri="{FF2B5EF4-FFF2-40B4-BE49-F238E27FC236}">
                <a16:creationId xmlns:a16="http://schemas.microsoft.com/office/drawing/2014/main" xmlns="" id="{CB72F7E6-6E98-45C9-AD88-1C3E5B749507}"/>
              </a:ext>
            </a:extLst>
          </p:cNvPr>
          <p:cNvSpPr/>
          <p:nvPr/>
        </p:nvSpPr>
        <p:spPr>
          <a:xfrm>
            <a:off x="3029819" y="4763907"/>
            <a:ext cx="279061" cy="305465"/>
          </a:xfrm>
          <a:prstGeom prst="rightArrow">
            <a:avLst/>
          </a:prstGeom>
          <a:gradFill flip="none" rotWithShape="1">
            <a:gsLst>
              <a:gs pos="0">
                <a:srgbClr val="2068B0">
                  <a:alpha val="0"/>
                </a:srgbClr>
              </a:gs>
              <a:gs pos="100000">
                <a:srgbClr val="00B0F0"/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  <a:gs pos="0">
                <a:srgbClr val="2068B0">
                  <a:alpha val="0"/>
                </a:srgbClr>
              </a:gs>
              <a:gs pos="99000">
                <a:srgbClr val="2068B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圆角矩形 72">
            <a:extLst>
              <a:ext uri="{FF2B5EF4-FFF2-40B4-BE49-F238E27FC236}">
                <a16:creationId xmlns:a16="http://schemas.microsoft.com/office/drawing/2014/main" xmlns="" id="{214A8C51-C04A-4896-A5EF-C631D13FBC4F}"/>
              </a:ext>
            </a:extLst>
          </p:cNvPr>
          <p:cNvSpPr/>
          <p:nvPr/>
        </p:nvSpPr>
        <p:spPr>
          <a:xfrm>
            <a:off x="477020" y="4594528"/>
            <a:ext cx="2148576" cy="685336"/>
          </a:xfrm>
          <a:prstGeom prst="roundRect">
            <a:avLst>
              <a:gd name="adj" fmla="val 4321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非标设备标准化设计</a:t>
            </a:r>
            <a:r>
              <a: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快速迭代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圆角矩形 73">
            <a:extLst>
              <a:ext uri="{FF2B5EF4-FFF2-40B4-BE49-F238E27FC236}">
                <a16:creationId xmlns:a16="http://schemas.microsoft.com/office/drawing/2014/main" xmlns="" id="{2C75D41A-9159-46E3-882A-E349878DE318}"/>
              </a:ext>
            </a:extLst>
          </p:cNvPr>
          <p:cNvSpPr/>
          <p:nvPr/>
        </p:nvSpPr>
        <p:spPr>
          <a:xfrm>
            <a:off x="6599318" y="4642827"/>
            <a:ext cx="2106159" cy="637036"/>
          </a:xfrm>
          <a:prstGeom prst="roundRect">
            <a:avLst>
              <a:gd name="adj" fmla="val 4321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160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三维虚拟可视化装配</a:t>
            </a:r>
            <a:r>
              <a:rPr lang="zh-CN" altLang="en-US" sz="16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优化工序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圆角矩形 74">
            <a:extLst>
              <a:ext uri="{FF2B5EF4-FFF2-40B4-BE49-F238E27FC236}">
                <a16:creationId xmlns:a16="http://schemas.microsoft.com/office/drawing/2014/main" xmlns="" id="{1CDBF7F1-00F6-477D-B19F-D342D20ADB74}"/>
              </a:ext>
            </a:extLst>
          </p:cNvPr>
          <p:cNvSpPr/>
          <p:nvPr/>
        </p:nvSpPr>
        <p:spPr>
          <a:xfrm>
            <a:off x="3611855" y="4649898"/>
            <a:ext cx="2205964" cy="640627"/>
          </a:xfrm>
          <a:prstGeom prst="roundRect">
            <a:avLst>
              <a:gd name="adj" fmla="val 4321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数字驱动模块化预制</a:t>
            </a:r>
            <a:r>
              <a: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提高效率</a:t>
            </a:r>
            <a:endParaRPr lang="en-US" altLang="zh-CN" sz="1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圆角矩形 75">
            <a:extLst>
              <a:ext uri="{FF2B5EF4-FFF2-40B4-BE49-F238E27FC236}">
                <a16:creationId xmlns:a16="http://schemas.microsoft.com/office/drawing/2014/main" xmlns="" id="{E9A7755D-5D0A-4B2D-B415-1171E44BF779}"/>
              </a:ext>
            </a:extLst>
          </p:cNvPr>
          <p:cNvSpPr/>
          <p:nvPr/>
        </p:nvSpPr>
        <p:spPr>
          <a:xfrm>
            <a:off x="9543791" y="4636254"/>
            <a:ext cx="2102432" cy="643609"/>
          </a:xfrm>
          <a:prstGeom prst="roundRect">
            <a:avLst>
              <a:gd name="adj" fmla="val 4321"/>
            </a:avLst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</a:pP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全链条数据实时共享</a:t>
            </a:r>
            <a:r>
              <a:rPr lang="zh-CN" alt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动态决策</a:t>
            </a:r>
          </a:p>
        </p:txBody>
      </p:sp>
      <p:sp>
        <p:nvSpPr>
          <p:cNvPr id="30" name="右箭头 10">
            <a:extLst>
              <a:ext uri="{FF2B5EF4-FFF2-40B4-BE49-F238E27FC236}">
                <a16:creationId xmlns:a16="http://schemas.microsoft.com/office/drawing/2014/main" xmlns="" id="{D4B29AC4-FD53-4DD5-89D7-E7C9A6697D13}"/>
              </a:ext>
            </a:extLst>
          </p:cNvPr>
          <p:cNvSpPr/>
          <p:nvPr/>
        </p:nvSpPr>
        <p:spPr>
          <a:xfrm>
            <a:off x="6109582" y="4835559"/>
            <a:ext cx="279061" cy="305465"/>
          </a:xfrm>
          <a:prstGeom prst="rightArrow">
            <a:avLst/>
          </a:prstGeom>
          <a:gradFill flip="none" rotWithShape="1">
            <a:gsLst>
              <a:gs pos="0">
                <a:srgbClr val="2068B0">
                  <a:alpha val="0"/>
                </a:srgbClr>
              </a:gs>
              <a:gs pos="100000">
                <a:srgbClr val="00B0F0"/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  <a:gs pos="0">
                <a:srgbClr val="2068B0">
                  <a:alpha val="0"/>
                </a:srgbClr>
              </a:gs>
              <a:gs pos="99000">
                <a:srgbClr val="2068B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右箭头 10">
            <a:extLst>
              <a:ext uri="{FF2B5EF4-FFF2-40B4-BE49-F238E27FC236}">
                <a16:creationId xmlns:a16="http://schemas.microsoft.com/office/drawing/2014/main" xmlns="" id="{CA761513-1533-4682-9185-9EA230FC1A52}"/>
              </a:ext>
            </a:extLst>
          </p:cNvPr>
          <p:cNvSpPr/>
          <p:nvPr/>
        </p:nvSpPr>
        <p:spPr>
          <a:xfrm>
            <a:off x="9108257" y="4759014"/>
            <a:ext cx="279061" cy="305465"/>
          </a:xfrm>
          <a:prstGeom prst="rightArrow">
            <a:avLst/>
          </a:prstGeom>
          <a:gradFill flip="none" rotWithShape="1">
            <a:gsLst>
              <a:gs pos="0">
                <a:srgbClr val="2068B0">
                  <a:alpha val="0"/>
                </a:srgbClr>
              </a:gs>
              <a:gs pos="100000">
                <a:srgbClr val="00B0F0"/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  <a:gs pos="0">
                <a:srgbClr val="2068B0">
                  <a:alpha val="0"/>
                </a:srgbClr>
              </a:gs>
              <a:gs pos="99000">
                <a:srgbClr val="2068B0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B197BDF-FFBF-472E-814B-C985BA6BDE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r="48571" b="3538"/>
          <a:stretch/>
        </p:blipFill>
        <p:spPr>
          <a:xfrm>
            <a:off x="407368" y="5302468"/>
            <a:ext cx="2287879" cy="124829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176D41D0-A716-44C4-9051-9C4544FE69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436"/>
          <a:stretch/>
        </p:blipFill>
        <p:spPr>
          <a:xfrm>
            <a:off x="9479104" y="5327107"/>
            <a:ext cx="2267417" cy="129556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77946EF-4EA8-4527-B946-70889A5FBC0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4" r="2"/>
          <a:stretch/>
        </p:blipFill>
        <p:spPr bwMode="auto">
          <a:xfrm>
            <a:off x="3509132" y="5327107"/>
            <a:ext cx="2397482" cy="1213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2F942C81-8554-408C-8A0A-2CE7456322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0" t="4919" b="21736"/>
          <a:stretch/>
        </p:blipFill>
        <p:spPr>
          <a:xfrm>
            <a:off x="6530450" y="5302468"/>
            <a:ext cx="2243892" cy="125358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71E150F0-9173-48AB-85A2-9A6BE9B44935}"/>
              </a:ext>
            </a:extLst>
          </p:cNvPr>
          <p:cNvSpPr txBox="1"/>
          <p:nvPr/>
        </p:nvSpPr>
        <p:spPr>
          <a:xfrm>
            <a:off x="-227511" y="872716"/>
            <a:ext cx="126373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率先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构建全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系统数字孪生协同平台，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攻克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大科学装置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高质量高效率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建设难题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xmlns="" id="{CFE4F20A-D8E9-4D6A-887B-BE95B9986848}"/>
              </a:ext>
            </a:extLst>
          </p:cNvPr>
          <p:cNvSpPr txBox="1"/>
          <p:nvPr/>
        </p:nvSpPr>
        <p:spPr>
          <a:xfrm>
            <a:off x="4194370" y="3465004"/>
            <a:ext cx="3246898" cy="6001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2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实现全链条数字化闭环</a:t>
            </a:r>
            <a:endParaRPr lang="en-US" altLang="zh-CN" sz="2200" b="1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xmlns="" id="{E852541F-28FD-4BEF-B6FF-634D34AC398E}"/>
              </a:ext>
            </a:extLst>
          </p:cNvPr>
          <p:cNvSpPr txBox="1"/>
          <p:nvPr/>
        </p:nvSpPr>
        <p:spPr>
          <a:xfrm>
            <a:off x="4405577" y="1911449"/>
            <a:ext cx="3002074" cy="108491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24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数字孪生驱动建造</a:t>
            </a:r>
            <a:endParaRPr lang="en-US" altLang="zh-CN" sz="2400" b="1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开创</a:t>
            </a:r>
            <a:r>
              <a:rPr lang="zh-CN" altLang="zh-CN" sz="19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</a:t>
            </a:r>
            <a:r>
              <a:rPr lang="zh-CN" altLang="en-US" sz="19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建设</a:t>
            </a:r>
            <a:r>
              <a:rPr lang="zh-CN" altLang="zh-CN" sz="19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新模式</a:t>
            </a:r>
            <a:endParaRPr lang="zh-CN" altLang="en-US" sz="19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28141" y="415717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434342" y="419318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制造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329231" y="417518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安装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0307844" y="413839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管理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EB2D83E9-5A02-275F-1B67-3641963FDDAB}"/>
              </a:ext>
            </a:extLst>
          </p:cNvPr>
          <p:cNvGrpSpPr/>
          <p:nvPr/>
        </p:nvGrpSpPr>
        <p:grpSpPr>
          <a:xfrm rot="10800000">
            <a:off x="253517" y="4063654"/>
            <a:ext cx="11296733" cy="288489"/>
            <a:chOff x="3854107" y="6435349"/>
            <a:chExt cx="3951015" cy="326949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xmlns="" id="{22D1D476-A7DC-C053-2AB0-7DEC233BA4E9}"/>
                </a:ext>
              </a:extLst>
            </p:cNvPr>
            <p:cNvGrpSpPr/>
            <p:nvPr/>
          </p:nvGrpSpPr>
          <p:grpSpPr>
            <a:xfrm>
              <a:off x="3854107" y="6435349"/>
              <a:ext cx="3951015" cy="326949"/>
              <a:chOff x="252730" y="4214353"/>
              <a:chExt cx="8567874" cy="845662"/>
            </a:xfrm>
          </p:grpSpPr>
          <p:sp>
            <p:nvSpPr>
              <p:cNvPr id="46" name="任意多边形: 形状 1028">
                <a:extLst>
                  <a:ext uri="{FF2B5EF4-FFF2-40B4-BE49-F238E27FC236}">
                    <a16:creationId xmlns:a16="http://schemas.microsoft.com/office/drawing/2014/main" xmlns="" id="{22E1B596-7B2D-0259-5E57-C9F5333666DE}"/>
                  </a:ext>
                </a:extLst>
              </p:cNvPr>
              <p:cNvSpPr/>
              <p:nvPr/>
            </p:nvSpPr>
            <p:spPr>
              <a:xfrm flipH="1" flipV="1">
                <a:off x="4548922" y="4216739"/>
                <a:ext cx="4271682" cy="843276"/>
              </a:xfrm>
              <a:custGeom>
                <a:avLst/>
                <a:gdLst>
                  <a:gd name="connsiteX0" fmla="*/ 0 w 5597172"/>
                  <a:gd name="connsiteY0" fmla="*/ 676275 h 685800"/>
                  <a:gd name="connsiteX1" fmla="*/ 4152900 w 5597172"/>
                  <a:gd name="connsiteY1" fmla="*/ 304800 h 685800"/>
                  <a:gd name="connsiteX2" fmla="*/ 4886325 w 5597172"/>
                  <a:gd name="connsiteY2" fmla="*/ 0 h 685800"/>
                  <a:gd name="connsiteX3" fmla="*/ 5353050 w 5597172"/>
                  <a:gd name="connsiteY3" fmla="*/ 0 h 685800"/>
                  <a:gd name="connsiteX4" fmla="*/ 5353050 w 5597172"/>
                  <a:gd name="connsiteY4" fmla="*/ 352425 h 685800"/>
                  <a:gd name="connsiteX5" fmla="*/ 2057400 w 5597172"/>
                  <a:gd name="connsiteY5" fmla="*/ 685800 h 685800"/>
                  <a:gd name="connsiteX6" fmla="*/ 0 w 5597172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86275 w 5353050"/>
                  <a:gd name="connsiteY4" fmla="*/ 4476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000500 w 5353050"/>
                  <a:gd name="connsiteY1" fmla="*/ 295275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000500 w 5353050"/>
                  <a:gd name="connsiteY1" fmla="*/ 295275 h 685800"/>
                  <a:gd name="connsiteX2" fmla="*/ 50006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005398"/>
                  <a:gd name="connsiteY0" fmla="*/ 676275 h 685800"/>
                  <a:gd name="connsiteX1" fmla="*/ 4000500 w 5005398"/>
                  <a:gd name="connsiteY1" fmla="*/ 295275 h 685800"/>
                  <a:gd name="connsiteX2" fmla="*/ 5000625 w 5005398"/>
                  <a:gd name="connsiteY2" fmla="*/ 0 h 685800"/>
                  <a:gd name="connsiteX3" fmla="*/ 4410075 w 5005398"/>
                  <a:gd name="connsiteY3" fmla="*/ 409575 h 685800"/>
                  <a:gd name="connsiteX4" fmla="*/ 2057400 w 5005398"/>
                  <a:gd name="connsiteY4" fmla="*/ 685800 h 685800"/>
                  <a:gd name="connsiteX5" fmla="*/ 0 w 5005398"/>
                  <a:gd name="connsiteY5" fmla="*/ 676275 h 685800"/>
                  <a:gd name="connsiteX0" fmla="*/ 0 w 5139826"/>
                  <a:gd name="connsiteY0" fmla="*/ 676275 h 685800"/>
                  <a:gd name="connsiteX1" fmla="*/ 4000500 w 5139826"/>
                  <a:gd name="connsiteY1" fmla="*/ 295275 h 685800"/>
                  <a:gd name="connsiteX2" fmla="*/ 5136451 w 5139826"/>
                  <a:gd name="connsiteY2" fmla="*/ 0 h 685800"/>
                  <a:gd name="connsiteX3" fmla="*/ 4410075 w 5139826"/>
                  <a:gd name="connsiteY3" fmla="*/ 409575 h 685800"/>
                  <a:gd name="connsiteX4" fmla="*/ 2057400 w 5139826"/>
                  <a:gd name="connsiteY4" fmla="*/ 685800 h 685800"/>
                  <a:gd name="connsiteX5" fmla="*/ 0 w 5139826"/>
                  <a:gd name="connsiteY5" fmla="*/ 676275 h 685800"/>
                  <a:gd name="connsiteX0" fmla="*/ 0 w 5139826"/>
                  <a:gd name="connsiteY0" fmla="*/ 676275 h 685800"/>
                  <a:gd name="connsiteX1" fmla="*/ 4000500 w 5139826"/>
                  <a:gd name="connsiteY1" fmla="*/ 295275 h 685800"/>
                  <a:gd name="connsiteX2" fmla="*/ 5136451 w 5139826"/>
                  <a:gd name="connsiteY2" fmla="*/ 0 h 685800"/>
                  <a:gd name="connsiteX3" fmla="*/ 4410075 w 5139826"/>
                  <a:gd name="connsiteY3" fmla="*/ 409575 h 685800"/>
                  <a:gd name="connsiteX4" fmla="*/ 2057400 w 5139826"/>
                  <a:gd name="connsiteY4" fmla="*/ 685800 h 685800"/>
                  <a:gd name="connsiteX5" fmla="*/ 0 w 5139826"/>
                  <a:gd name="connsiteY5" fmla="*/ 676275 h 685800"/>
                  <a:gd name="connsiteX0" fmla="*/ 0 w 5136451"/>
                  <a:gd name="connsiteY0" fmla="*/ 676275 h 685800"/>
                  <a:gd name="connsiteX1" fmla="*/ 4000500 w 5136451"/>
                  <a:gd name="connsiteY1" fmla="*/ 295275 h 685800"/>
                  <a:gd name="connsiteX2" fmla="*/ 5136451 w 5136451"/>
                  <a:gd name="connsiteY2" fmla="*/ 0 h 685800"/>
                  <a:gd name="connsiteX3" fmla="*/ 4410075 w 5136451"/>
                  <a:gd name="connsiteY3" fmla="*/ 409575 h 685800"/>
                  <a:gd name="connsiteX4" fmla="*/ 2057400 w 5136451"/>
                  <a:gd name="connsiteY4" fmla="*/ 685800 h 685800"/>
                  <a:gd name="connsiteX5" fmla="*/ 0 w 5136451"/>
                  <a:gd name="connsiteY5" fmla="*/ 676275 h 685800"/>
                  <a:gd name="connsiteX0" fmla="*/ 0 w 5091176"/>
                  <a:gd name="connsiteY0" fmla="*/ 676275 h 685800"/>
                  <a:gd name="connsiteX1" fmla="*/ 4000500 w 5091176"/>
                  <a:gd name="connsiteY1" fmla="*/ 295275 h 685800"/>
                  <a:gd name="connsiteX2" fmla="*/ 5091176 w 5091176"/>
                  <a:gd name="connsiteY2" fmla="*/ 0 h 685800"/>
                  <a:gd name="connsiteX3" fmla="*/ 4410075 w 5091176"/>
                  <a:gd name="connsiteY3" fmla="*/ 409575 h 685800"/>
                  <a:gd name="connsiteX4" fmla="*/ 2057400 w 5091176"/>
                  <a:gd name="connsiteY4" fmla="*/ 685800 h 685800"/>
                  <a:gd name="connsiteX5" fmla="*/ 0 w 5091176"/>
                  <a:gd name="connsiteY5" fmla="*/ 676275 h 685800"/>
                  <a:gd name="connsiteX0" fmla="*/ 0 w 5091176"/>
                  <a:gd name="connsiteY0" fmla="*/ 682395 h 691920"/>
                  <a:gd name="connsiteX1" fmla="*/ 4000500 w 5091176"/>
                  <a:gd name="connsiteY1" fmla="*/ 301395 h 691920"/>
                  <a:gd name="connsiteX2" fmla="*/ 5091176 w 5091176"/>
                  <a:gd name="connsiteY2" fmla="*/ 0 h 691920"/>
                  <a:gd name="connsiteX3" fmla="*/ 4410075 w 5091176"/>
                  <a:gd name="connsiteY3" fmla="*/ 415695 h 691920"/>
                  <a:gd name="connsiteX4" fmla="*/ 2057400 w 5091176"/>
                  <a:gd name="connsiteY4" fmla="*/ 691920 h 691920"/>
                  <a:gd name="connsiteX5" fmla="*/ 0 w 5091176"/>
                  <a:gd name="connsiteY5" fmla="*/ 682395 h 691920"/>
                  <a:gd name="connsiteX0" fmla="*/ 0 w 5100893"/>
                  <a:gd name="connsiteY0" fmla="*/ 680100 h 689625"/>
                  <a:gd name="connsiteX1" fmla="*/ 4000500 w 5100893"/>
                  <a:gd name="connsiteY1" fmla="*/ 299100 h 689625"/>
                  <a:gd name="connsiteX2" fmla="*/ 5100893 w 5100893"/>
                  <a:gd name="connsiteY2" fmla="*/ 0 h 689625"/>
                  <a:gd name="connsiteX3" fmla="*/ 4410075 w 5100893"/>
                  <a:gd name="connsiteY3" fmla="*/ 413400 h 689625"/>
                  <a:gd name="connsiteX4" fmla="*/ 2057400 w 5100893"/>
                  <a:gd name="connsiteY4" fmla="*/ 689625 h 689625"/>
                  <a:gd name="connsiteX5" fmla="*/ 0 w 5100893"/>
                  <a:gd name="connsiteY5" fmla="*/ 680100 h 689625"/>
                  <a:gd name="connsiteX0" fmla="*/ 0 w 5100893"/>
                  <a:gd name="connsiteY0" fmla="*/ 680100 h 689625"/>
                  <a:gd name="connsiteX1" fmla="*/ 4000500 w 5100893"/>
                  <a:gd name="connsiteY1" fmla="*/ 299100 h 689625"/>
                  <a:gd name="connsiteX2" fmla="*/ 5100893 w 5100893"/>
                  <a:gd name="connsiteY2" fmla="*/ 0 h 689625"/>
                  <a:gd name="connsiteX3" fmla="*/ 4410075 w 5100893"/>
                  <a:gd name="connsiteY3" fmla="*/ 413400 h 689625"/>
                  <a:gd name="connsiteX4" fmla="*/ 2057400 w 5100893"/>
                  <a:gd name="connsiteY4" fmla="*/ 689625 h 689625"/>
                  <a:gd name="connsiteX5" fmla="*/ 0 w 5100893"/>
                  <a:gd name="connsiteY5" fmla="*/ 680100 h 689625"/>
                  <a:gd name="connsiteX0" fmla="*/ 0 w 5100893"/>
                  <a:gd name="connsiteY0" fmla="*/ 680100 h 689625"/>
                  <a:gd name="connsiteX1" fmla="*/ 4000500 w 5100893"/>
                  <a:gd name="connsiteY1" fmla="*/ 299100 h 689625"/>
                  <a:gd name="connsiteX2" fmla="*/ 5100893 w 5100893"/>
                  <a:gd name="connsiteY2" fmla="*/ 0 h 689625"/>
                  <a:gd name="connsiteX3" fmla="*/ 4410075 w 5100893"/>
                  <a:gd name="connsiteY3" fmla="*/ 413400 h 689625"/>
                  <a:gd name="connsiteX4" fmla="*/ 2057400 w 5100893"/>
                  <a:gd name="connsiteY4" fmla="*/ 689625 h 689625"/>
                  <a:gd name="connsiteX5" fmla="*/ 0 w 5100893"/>
                  <a:gd name="connsiteY5" fmla="*/ 680100 h 689625"/>
                  <a:gd name="connsiteX0" fmla="*/ 0 w 5105756"/>
                  <a:gd name="connsiteY0" fmla="*/ 680100 h 689625"/>
                  <a:gd name="connsiteX1" fmla="*/ 4000500 w 5105756"/>
                  <a:gd name="connsiteY1" fmla="*/ 299100 h 689625"/>
                  <a:gd name="connsiteX2" fmla="*/ 5105756 w 5105756"/>
                  <a:gd name="connsiteY2" fmla="*/ 0 h 689625"/>
                  <a:gd name="connsiteX3" fmla="*/ 4410075 w 5105756"/>
                  <a:gd name="connsiteY3" fmla="*/ 413400 h 689625"/>
                  <a:gd name="connsiteX4" fmla="*/ 2057400 w 5105756"/>
                  <a:gd name="connsiteY4" fmla="*/ 689625 h 689625"/>
                  <a:gd name="connsiteX5" fmla="*/ 0 w 5105756"/>
                  <a:gd name="connsiteY5" fmla="*/ 680100 h 689625"/>
                  <a:gd name="connsiteX0" fmla="*/ 0 w 5105756"/>
                  <a:gd name="connsiteY0" fmla="*/ 680100 h 689625"/>
                  <a:gd name="connsiteX1" fmla="*/ 4000500 w 5105756"/>
                  <a:gd name="connsiteY1" fmla="*/ 299100 h 689625"/>
                  <a:gd name="connsiteX2" fmla="*/ 5105756 w 5105756"/>
                  <a:gd name="connsiteY2" fmla="*/ 0 h 689625"/>
                  <a:gd name="connsiteX3" fmla="*/ 4410075 w 5105756"/>
                  <a:gd name="connsiteY3" fmla="*/ 413400 h 689625"/>
                  <a:gd name="connsiteX4" fmla="*/ 2057400 w 5105756"/>
                  <a:gd name="connsiteY4" fmla="*/ 689625 h 689625"/>
                  <a:gd name="connsiteX5" fmla="*/ 0 w 5105756"/>
                  <a:gd name="connsiteY5" fmla="*/ 680100 h 6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5756" h="689625">
                    <a:moveTo>
                      <a:pt x="0" y="680100"/>
                    </a:moveTo>
                    <a:cubicBezTo>
                      <a:pt x="1669256" y="550718"/>
                      <a:pt x="3149541" y="412450"/>
                      <a:pt x="4000500" y="299100"/>
                    </a:cubicBezTo>
                    <a:cubicBezTo>
                      <a:pt x="4851459" y="185750"/>
                      <a:pt x="5010411" y="89924"/>
                      <a:pt x="5105756" y="0"/>
                    </a:cubicBezTo>
                    <a:cubicBezTo>
                      <a:pt x="4979990" y="177066"/>
                      <a:pt x="4918134" y="298463"/>
                      <a:pt x="4410075" y="413400"/>
                    </a:cubicBezTo>
                    <a:cubicBezTo>
                      <a:pt x="3902016" y="528338"/>
                      <a:pt x="3430587" y="580087"/>
                      <a:pt x="2057400" y="689625"/>
                    </a:cubicBezTo>
                    <a:lnTo>
                      <a:pt x="0" y="680100"/>
                    </a:lnTo>
                    <a:close/>
                  </a:path>
                </a:pathLst>
              </a:custGeom>
              <a:gradFill flip="none" rotWithShape="1">
                <a:gsLst>
                  <a:gs pos="10000">
                    <a:srgbClr val="0091EA">
                      <a:alpha val="0"/>
                    </a:srgbClr>
                  </a:gs>
                  <a:gs pos="67000">
                    <a:srgbClr val="184CA0">
                      <a:alpha val="23000"/>
                    </a:srgbClr>
                  </a:gs>
                  <a:gs pos="100000">
                    <a:srgbClr val="184CA0">
                      <a:alpha val="89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任意多边形: 形状 1029">
                <a:extLst>
                  <a:ext uri="{FF2B5EF4-FFF2-40B4-BE49-F238E27FC236}">
                    <a16:creationId xmlns:a16="http://schemas.microsoft.com/office/drawing/2014/main" xmlns="" id="{D2E03346-764F-630B-EEE8-A696AB68E68B}"/>
                  </a:ext>
                </a:extLst>
              </p:cNvPr>
              <p:cNvSpPr/>
              <p:nvPr/>
            </p:nvSpPr>
            <p:spPr>
              <a:xfrm flipV="1">
                <a:off x="252730" y="4214353"/>
                <a:ext cx="4302164" cy="845662"/>
              </a:xfrm>
              <a:custGeom>
                <a:avLst/>
                <a:gdLst>
                  <a:gd name="connsiteX0" fmla="*/ 0 w 5597172"/>
                  <a:gd name="connsiteY0" fmla="*/ 676275 h 685800"/>
                  <a:gd name="connsiteX1" fmla="*/ 4152900 w 5597172"/>
                  <a:gd name="connsiteY1" fmla="*/ 304800 h 685800"/>
                  <a:gd name="connsiteX2" fmla="*/ 4886325 w 5597172"/>
                  <a:gd name="connsiteY2" fmla="*/ 0 h 685800"/>
                  <a:gd name="connsiteX3" fmla="*/ 5353050 w 5597172"/>
                  <a:gd name="connsiteY3" fmla="*/ 0 h 685800"/>
                  <a:gd name="connsiteX4" fmla="*/ 5353050 w 5597172"/>
                  <a:gd name="connsiteY4" fmla="*/ 352425 h 685800"/>
                  <a:gd name="connsiteX5" fmla="*/ 2057400 w 5597172"/>
                  <a:gd name="connsiteY5" fmla="*/ 685800 h 685800"/>
                  <a:gd name="connsiteX6" fmla="*/ 0 w 5597172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86275 w 5353050"/>
                  <a:gd name="connsiteY4" fmla="*/ 4476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152900 w 5353050"/>
                  <a:gd name="connsiteY1" fmla="*/ 304800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000500 w 5353050"/>
                  <a:gd name="connsiteY1" fmla="*/ 295275 h 685800"/>
                  <a:gd name="connsiteX2" fmla="*/ 48863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353050"/>
                  <a:gd name="connsiteY0" fmla="*/ 676275 h 685800"/>
                  <a:gd name="connsiteX1" fmla="*/ 4000500 w 5353050"/>
                  <a:gd name="connsiteY1" fmla="*/ 295275 h 685800"/>
                  <a:gd name="connsiteX2" fmla="*/ 5000625 w 5353050"/>
                  <a:gd name="connsiteY2" fmla="*/ 0 h 685800"/>
                  <a:gd name="connsiteX3" fmla="*/ 5353050 w 5353050"/>
                  <a:gd name="connsiteY3" fmla="*/ 0 h 685800"/>
                  <a:gd name="connsiteX4" fmla="*/ 4410075 w 5353050"/>
                  <a:gd name="connsiteY4" fmla="*/ 409575 h 685800"/>
                  <a:gd name="connsiteX5" fmla="*/ 2057400 w 5353050"/>
                  <a:gd name="connsiteY5" fmla="*/ 685800 h 685800"/>
                  <a:gd name="connsiteX6" fmla="*/ 0 w 5353050"/>
                  <a:gd name="connsiteY6" fmla="*/ 676275 h 685800"/>
                  <a:gd name="connsiteX0" fmla="*/ 0 w 5005398"/>
                  <a:gd name="connsiteY0" fmla="*/ 676275 h 685800"/>
                  <a:gd name="connsiteX1" fmla="*/ 4000500 w 5005398"/>
                  <a:gd name="connsiteY1" fmla="*/ 295275 h 685800"/>
                  <a:gd name="connsiteX2" fmla="*/ 5000625 w 5005398"/>
                  <a:gd name="connsiteY2" fmla="*/ 0 h 685800"/>
                  <a:gd name="connsiteX3" fmla="*/ 4410075 w 5005398"/>
                  <a:gd name="connsiteY3" fmla="*/ 409575 h 685800"/>
                  <a:gd name="connsiteX4" fmla="*/ 2057400 w 5005398"/>
                  <a:gd name="connsiteY4" fmla="*/ 685800 h 685800"/>
                  <a:gd name="connsiteX5" fmla="*/ 0 w 5005398"/>
                  <a:gd name="connsiteY5" fmla="*/ 676275 h 685800"/>
                  <a:gd name="connsiteX0" fmla="*/ 0 w 5139826"/>
                  <a:gd name="connsiteY0" fmla="*/ 676275 h 685800"/>
                  <a:gd name="connsiteX1" fmla="*/ 4000500 w 5139826"/>
                  <a:gd name="connsiteY1" fmla="*/ 295275 h 685800"/>
                  <a:gd name="connsiteX2" fmla="*/ 5136451 w 5139826"/>
                  <a:gd name="connsiteY2" fmla="*/ 0 h 685800"/>
                  <a:gd name="connsiteX3" fmla="*/ 4410075 w 5139826"/>
                  <a:gd name="connsiteY3" fmla="*/ 409575 h 685800"/>
                  <a:gd name="connsiteX4" fmla="*/ 2057400 w 5139826"/>
                  <a:gd name="connsiteY4" fmla="*/ 685800 h 685800"/>
                  <a:gd name="connsiteX5" fmla="*/ 0 w 5139826"/>
                  <a:gd name="connsiteY5" fmla="*/ 676275 h 685800"/>
                  <a:gd name="connsiteX0" fmla="*/ 0 w 5139826"/>
                  <a:gd name="connsiteY0" fmla="*/ 676275 h 685800"/>
                  <a:gd name="connsiteX1" fmla="*/ 4000500 w 5139826"/>
                  <a:gd name="connsiteY1" fmla="*/ 295275 h 685800"/>
                  <a:gd name="connsiteX2" fmla="*/ 5136451 w 5139826"/>
                  <a:gd name="connsiteY2" fmla="*/ 0 h 685800"/>
                  <a:gd name="connsiteX3" fmla="*/ 4410075 w 5139826"/>
                  <a:gd name="connsiteY3" fmla="*/ 409575 h 685800"/>
                  <a:gd name="connsiteX4" fmla="*/ 2057400 w 5139826"/>
                  <a:gd name="connsiteY4" fmla="*/ 685800 h 685800"/>
                  <a:gd name="connsiteX5" fmla="*/ 0 w 5139826"/>
                  <a:gd name="connsiteY5" fmla="*/ 676275 h 685800"/>
                  <a:gd name="connsiteX0" fmla="*/ 0 w 5136451"/>
                  <a:gd name="connsiteY0" fmla="*/ 676275 h 685800"/>
                  <a:gd name="connsiteX1" fmla="*/ 4000500 w 5136451"/>
                  <a:gd name="connsiteY1" fmla="*/ 295275 h 685800"/>
                  <a:gd name="connsiteX2" fmla="*/ 5136451 w 5136451"/>
                  <a:gd name="connsiteY2" fmla="*/ 0 h 685800"/>
                  <a:gd name="connsiteX3" fmla="*/ 4410075 w 5136451"/>
                  <a:gd name="connsiteY3" fmla="*/ 409575 h 685800"/>
                  <a:gd name="connsiteX4" fmla="*/ 2057400 w 5136451"/>
                  <a:gd name="connsiteY4" fmla="*/ 685800 h 685800"/>
                  <a:gd name="connsiteX5" fmla="*/ 0 w 5136451"/>
                  <a:gd name="connsiteY5" fmla="*/ 676275 h 685800"/>
                  <a:gd name="connsiteX0" fmla="*/ 0 w 5091176"/>
                  <a:gd name="connsiteY0" fmla="*/ 676275 h 685800"/>
                  <a:gd name="connsiteX1" fmla="*/ 4000500 w 5091176"/>
                  <a:gd name="connsiteY1" fmla="*/ 295275 h 685800"/>
                  <a:gd name="connsiteX2" fmla="*/ 5091176 w 5091176"/>
                  <a:gd name="connsiteY2" fmla="*/ 0 h 685800"/>
                  <a:gd name="connsiteX3" fmla="*/ 4410075 w 5091176"/>
                  <a:gd name="connsiteY3" fmla="*/ 409575 h 685800"/>
                  <a:gd name="connsiteX4" fmla="*/ 2057400 w 5091176"/>
                  <a:gd name="connsiteY4" fmla="*/ 685800 h 685800"/>
                  <a:gd name="connsiteX5" fmla="*/ 0 w 5091176"/>
                  <a:gd name="connsiteY5" fmla="*/ 676275 h 685800"/>
                  <a:gd name="connsiteX0" fmla="*/ 0 w 5091176"/>
                  <a:gd name="connsiteY0" fmla="*/ 682395 h 691920"/>
                  <a:gd name="connsiteX1" fmla="*/ 4000500 w 5091176"/>
                  <a:gd name="connsiteY1" fmla="*/ 301395 h 691920"/>
                  <a:gd name="connsiteX2" fmla="*/ 5091176 w 5091176"/>
                  <a:gd name="connsiteY2" fmla="*/ 0 h 691920"/>
                  <a:gd name="connsiteX3" fmla="*/ 4410075 w 5091176"/>
                  <a:gd name="connsiteY3" fmla="*/ 415695 h 691920"/>
                  <a:gd name="connsiteX4" fmla="*/ 2057400 w 5091176"/>
                  <a:gd name="connsiteY4" fmla="*/ 691920 h 691920"/>
                  <a:gd name="connsiteX5" fmla="*/ 0 w 5091176"/>
                  <a:gd name="connsiteY5" fmla="*/ 682395 h 691920"/>
                  <a:gd name="connsiteX0" fmla="*/ 0 w 5100893"/>
                  <a:gd name="connsiteY0" fmla="*/ 680100 h 689625"/>
                  <a:gd name="connsiteX1" fmla="*/ 4000500 w 5100893"/>
                  <a:gd name="connsiteY1" fmla="*/ 299100 h 689625"/>
                  <a:gd name="connsiteX2" fmla="*/ 5100893 w 5100893"/>
                  <a:gd name="connsiteY2" fmla="*/ 0 h 689625"/>
                  <a:gd name="connsiteX3" fmla="*/ 4410075 w 5100893"/>
                  <a:gd name="connsiteY3" fmla="*/ 413400 h 689625"/>
                  <a:gd name="connsiteX4" fmla="*/ 2057400 w 5100893"/>
                  <a:gd name="connsiteY4" fmla="*/ 689625 h 689625"/>
                  <a:gd name="connsiteX5" fmla="*/ 0 w 5100893"/>
                  <a:gd name="connsiteY5" fmla="*/ 680100 h 689625"/>
                  <a:gd name="connsiteX0" fmla="*/ 0 w 5100893"/>
                  <a:gd name="connsiteY0" fmla="*/ 680100 h 689625"/>
                  <a:gd name="connsiteX1" fmla="*/ 4000500 w 5100893"/>
                  <a:gd name="connsiteY1" fmla="*/ 299100 h 689625"/>
                  <a:gd name="connsiteX2" fmla="*/ 5100893 w 5100893"/>
                  <a:gd name="connsiteY2" fmla="*/ 0 h 689625"/>
                  <a:gd name="connsiteX3" fmla="*/ 4410075 w 5100893"/>
                  <a:gd name="connsiteY3" fmla="*/ 413400 h 689625"/>
                  <a:gd name="connsiteX4" fmla="*/ 2057400 w 5100893"/>
                  <a:gd name="connsiteY4" fmla="*/ 689625 h 689625"/>
                  <a:gd name="connsiteX5" fmla="*/ 0 w 5100893"/>
                  <a:gd name="connsiteY5" fmla="*/ 680100 h 689625"/>
                  <a:gd name="connsiteX0" fmla="*/ 0 w 5100893"/>
                  <a:gd name="connsiteY0" fmla="*/ 680100 h 689625"/>
                  <a:gd name="connsiteX1" fmla="*/ 4000500 w 5100893"/>
                  <a:gd name="connsiteY1" fmla="*/ 299100 h 689625"/>
                  <a:gd name="connsiteX2" fmla="*/ 5100893 w 5100893"/>
                  <a:gd name="connsiteY2" fmla="*/ 0 h 689625"/>
                  <a:gd name="connsiteX3" fmla="*/ 4410075 w 5100893"/>
                  <a:gd name="connsiteY3" fmla="*/ 413400 h 689625"/>
                  <a:gd name="connsiteX4" fmla="*/ 2057400 w 5100893"/>
                  <a:gd name="connsiteY4" fmla="*/ 689625 h 689625"/>
                  <a:gd name="connsiteX5" fmla="*/ 0 w 5100893"/>
                  <a:gd name="connsiteY5" fmla="*/ 680100 h 6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00893" h="689625">
                    <a:moveTo>
                      <a:pt x="0" y="680100"/>
                    </a:moveTo>
                    <a:cubicBezTo>
                      <a:pt x="1669256" y="550718"/>
                      <a:pt x="3150351" y="412450"/>
                      <a:pt x="4000500" y="299100"/>
                    </a:cubicBezTo>
                    <a:cubicBezTo>
                      <a:pt x="4850649" y="185750"/>
                      <a:pt x="5005548" y="89924"/>
                      <a:pt x="5100893" y="0"/>
                    </a:cubicBezTo>
                    <a:cubicBezTo>
                      <a:pt x="4982382" y="179361"/>
                      <a:pt x="4917324" y="298463"/>
                      <a:pt x="4410075" y="413400"/>
                    </a:cubicBezTo>
                    <a:cubicBezTo>
                      <a:pt x="3902826" y="528337"/>
                      <a:pt x="3430587" y="580087"/>
                      <a:pt x="2057400" y="689625"/>
                    </a:cubicBezTo>
                    <a:lnTo>
                      <a:pt x="0" y="680100"/>
                    </a:lnTo>
                    <a:close/>
                  </a:path>
                </a:pathLst>
              </a:custGeom>
              <a:gradFill flip="none" rotWithShape="1">
                <a:gsLst>
                  <a:gs pos="10000">
                    <a:srgbClr val="0091EA">
                      <a:alpha val="0"/>
                    </a:srgbClr>
                  </a:gs>
                  <a:gs pos="67000">
                    <a:srgbClr val="184CA0">
                      <a:alpha val="23000"/>
                    </a:srgbClr>
                  </a:gs>
                  <a:gs pos="100000">
                    <a:srgbClr val="184CA0">
                      <a:alpha val="89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任意多边形: 形状 1027">
              <a:extLst>
                <a:ext uri="{FF2B5EF4-FFF2-40B4-BE49-F238E27FC236}">
                  <a16:creationId xmlns:a16="http://schemas.microsoft.com/office/drawing/2014/main" xmlns="" id="{0447B55F-D8AE-5854-9BC5-EC062658721B}"/>
                </a:ext>
              </a:extLst>
            </p:cNvPr>
            <p:cNvSpPr/>
            <p:nvPr/>
          </p:nvSpPr>
          <p:spPr>
            <a:xfrm flipV="1">
              <a:off x="5428368" y="6438473"/>
              <a:ext cx="813799" cy="318225"/>
            </a:xfrm>
            <a:custGeom>
              <a:avLst/>
              <a:gdLst>
                <a:gd name="connsiteX0" fmla="*/ 1037621 w 2065901"/>
                <a:gd name="connsiteY0" fmla="*/ 0 h 696507"/>
                <a:gd name="connsiteX1" fmla="*/ 1037623 w 2065901"/>
                <a:gd name="connsiteY1" fmla="*/ 2 h 696507"/>
                <a:gd name="connsiteX2" fmla="*/ 1037624 w 2065901"/>
                <a:gd name="connsiteY2" fmla="*/ 0 h 696507"/>
                <a:gd name="connsiteX3" fmla="*/ 1037624 w 2065901"/>
                <a:gd name="connsiteY3" fmla="*/ 5 h 696507"/>
                <a:gd name="connsiteX4" fmla="*/ 1111500 w 2065901"/>
                <a:gd name="connsiteY4" fmla="*/ 108003 h 696507"/>
                <a:gd name="connsiteX5" fmla="*/ 2065901 w 2065901"/>
                <a:gd name="connsiteY5" fmla="*/ 691800 h 696507"/>
                <a:gd name="connsiteX6" fmla="*/ 1037624 w 2065901"/>
                <a:gd name="connsiteY6" fmla="*/ 696507 h 696507"/>
                <a:gd name="connsiteX7" fmla="*/ 1037624 w 2065901"/>
                <a:gd name="connsiteY7" fmla="*/ 696507 h 696507"/>
                <a:gd name="connsiteX8" fmla="*/ 1037623 w 2065901"/>
                <a:gd name="connsiteY8" fmla="*/ 696507 h 696507"/>
                <a:gd name="connsiteX9" fmla="*/ 1037621 w 2065901"/>
                <a:gd name="connsiteY9" fmla="*/ 696507 h 696507"/>
                <a:gd name="connsiteX10" fmla="*/ 1037621 w 2065901"/>
                <a:gd name="connsiteY10" fmla="*/ 696507 h 696507"/>
                <a:gd name="connsiteX11" fmla="*/ 0 w 2065901"/>
                <a:gd name="connsiteY11" fmla="*/ 691800 h 696507"/>
                <a:gd name="connsiteX12" fmla="*/ 963074 w 2065901"/>
                <a:gd name="connsiteY12" fmla="*/ 108003 h 696507"/>
                <a:gd name="connsiteX13" fmla="*/ 1037621 w 2065901"/>
                <a:gd name="connsiteY13" fmla="*/ 5 h 69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65901" h="696507">
                  <a:moveTo>
                    <a:pt x="1037621" y="0"/>
                  </a:moveTo>
                  <a:lnTo>
                    <a:pt x="1037623" y="2"/>
                  </a:lnTo>
                  <a:lnTo>
                    <a:pt x="1037624" y="0"/>
                  </a:lnTo>
                  <a:lnTo>
                    <a:pt x="1037624" y="5"/>
                  </a:lnTo>
                  <a:lnTo>
                    <a:pt x="1111500" y="108003"/>
                  </a:lnTo>
                  <a:cubicBezTo>
                    <a:pt x="1295040" y="359120"/>
                    <a:pt x="1529284" y="547338"/>
                    <a:pt x="2065901" y="691800"/>
                  </a:cubicBezTo>
                  <a:lnTo>
                    <a:pt x="1037624" y="696507"/>
                  </a:lnTo>
                  <a:lnTo>
                    <a:pt x="1037624" y="696507"/>
                  </a:lnTo>
                  <a:lnTo>
                    <a:pt x="1037623" y="696507"/>
                  </a:lnTo>
                  <a:lnTo>
                    <a:pt x="1037621" y="696507"/>
                  </a:lnTo>
                  <a:lnTo>
                    <a:pt x="1037621" y="696507"/>
                  </a:lnTo>
                  <a:lnTo>
                    <a:pt x="0" y="691800"/>
                  </a:lnTo>
                  <a:cubicBezTo>
                    <a:pt x="541494" y="547338"/>
                    <a:pt x="777866" y="359120"/>
                    <a:pt x="963074" y="108003"/>
                  </a:cubicBezTo>
                  <a:lnTo>
                    <a:pt x="1037621" y="5"/>
                  </a:lnTo>
                  <a:close/>
                </a:path>
              </a:pathLst>
            </a:custGeom>
            <a:gradFill flip="none" rotWithShape="1">
              <a:gsLst>
                <a:gs pos="10000">
                  <a:srgbClr val="0091EA">
                    <a:alpha val="0"/>
                  </a:srgbClr>
                </a:gs>
                <a:gs pos="67000">
                  <a:srgbClr val="184CA0">
                    <a:alpha val="23000"/>
                  </a:srgbClr>
                </a:gs>
                <a:gs pos="100000">
                  <a:srgbClr val="184CA0">
                    <a:alpha val="89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xmlns="" id="{CFE4F20A-D8E9-4D6A-887B-BE95B9986848}"/>
              </a:ext>
            </a:extLst>
          </p:cNvPr>
          <p:cNvSpPr txBox="1"/>
          <p:nvPr/>
        </p:nvSpPr>
        <p:spPr>
          <a:xfrm>
            <a:off x="8499623" y="3530784"/>
            <a:ext cx="3246898" cy="5940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强流重离子加速器</a:t>
            </a:r>
            <a:r>
              <a:rPr lang="en-US" altLang="zh-CN" sz="1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-HIAF</a:t>
            </a:r>
            <a:endParaRPr lang="en-US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zh-CN" altLang="en-US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数字孪生协同平台</a:t>
            </a:r>
            <a:endParaRPr lang="en-US" altLang="zh-CN" sz="1600" b="1" dirty="0">
              <a:solidFill>
                <a:srgbClr val="0041B4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xmlns="" id="{6E7B8D0E-FA35-424B-8881-AC5E9162749C}"/>
              </a:ext>
            </a:extLst>
          </p:cNvPr>
          <p:cNvSpPr txBox="1"/>
          <p:nvPr/>
        </p:nvSpPr>
        <p:spPr>
          <a:xfrm>
            <a:off x="490227" y="161859"/>
            <a:ext cx="10152605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全系统数字孪生的高质量工程建设</a:t>
            </a:r>
          </a:p>
        </p:txBody>
      </p:sp>
    </p:spTree>
    <p:extLst>
      <p:ext uri="{BB962C8B-B14F-4D97-AF65-F5344CB8AC3E}">
        <p14:creationId xmlns:p14="http://schemas.microsoft.com/office/powerpoint/2010/main" val="3726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1EFFBD89-2C45-43E1-BC57-1C87F603CBD8}"/>
              </a:ext>
            </a:extLst>
          </p:cNvPr>
          <p:cNvSpPr/>
          <p:nvPr/>
        </p:nvSpPr>
        <p:spPr>
          <a:xfrm>
            <a:off x="6157030" y="885293"/>
            <a:ext cx="5630898" cy="367429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AEC24DA-3258-4332-9D2C-8D97BCE947ED}"/>
              </a:ext>
            </a:extLst>
          </p:cNvPr>
          <p:cNvSpPr/>
          <p:nvPr/>
        </p:nvSpPr>
        <p:spPr>
          <a:xfrm>
            <a:off x="405398" y="885293"/>
            <a:ext cx="5630898" cy="367429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75000"/>
              </a:schemeClr>
            </a:solidFill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C978193-05BC-47B7-988C-9A7F1ECC58D2}"/>
              </a:ext>
            </a:extLst>
          </p:cNvPr>
          <p:cNvSpPr/>
          <p:nvPr/>
        </p:nvSpPr>
        <p:spPr>
          <a:xfrm>
            <a:off x="407987" y="4657744"/>
            <a:ext cx="11376025" cy="196957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A5A5A5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E981CCA-617F-4B46-B170-B6C0E61D6FBB}"/>
              </a:ext>
            </a:extLst>
          </p:cNvPr>
          <p:cNvSpPr/>
          <p:nvPr/>
        </p:nvSpPr>
        <p:spPr>
          <a:xfrm>
            <a:off x="602389" y="4717716"/>
            <a:ext cx="10981220" cy="4009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buSzPct val="100000"/>
              <a:defRPr/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走出了一条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探索→验证→推广</a:t>
            </a: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自主创新之路，开创了大科学工程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“数字孪生驱动建造”新模式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CFC7C96-BC27-421A-A0BE-E3E5A4BF68CD}"/>
              </a:ext>
            </a:extLst>
          </p:cNvPr>
          <p:cNvSpPr/>
          <p:nvPr/>
        </p:nvSpPr>
        <p:spPr>
          <a:xfrm>
            <a:off x="1523492" y="944724"/>
            <a:ext cx="4378519" cy="801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0000"/>
              </a:lnSpc>
              <a:buSzPct val="100000"/>
              <a:defRPr/>
            </a:pPr>
            <a:r>
              <a:rPr lang="en-US" altLang="zh-CN" sz="22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公里束线安装周期</a:t>
            </a:r>
            <a:r>
              <a:rPr lang="zh-CN" alt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从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2-3</a:t>
            </a:r>
            <a:r>
              <a: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年缩短至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个月</a:t>
            </a:r>
            <a:r>
              <a:rPr lang="zh-CN" alt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创造了高质量安装新记录</a:t>
            </a:r>
            <a:endParaRPr lang="en-US" altLang="zh-CN" sz="2200" b="1" kern="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F39FFE5-45DF-439F-A0BE-993A19435F2E}"/>
              </a:ext>
            </a:extLst>
          </p:cNvPr>
          <p:cNvGrpSpPr/>
          <p:nvPr/>
        </p:nvGrpSpPr>
        <p:grpSpPr>
          <a:xfrm>
            <a:off x="436412" y="960999"/>
            <a:ext cx="933743" cy="781268"/>
            <a:chOff x="481350" y="1213081"/>
            <a:chExt cx="666530" cy="968520"/>
          </a:xfrm>
        </p:grpSpPr>
        <p:sp>
          <p:nvSpPr>
            <p:cNvPr id="8" name="矩形: 圆角 76">
              <a:extLst>
                <a:ext uri="{FF2B5EF4-FFF2-40B4-BE49-F238E27FC236}">
                  <a16:creationId xmlns:a16="http://schemas.microsoft.com/office/drawing/2014/main" xmlns="" id="{89D09287-F1A4-42C9-9EDA-63DE562ABD7E}"/>
                </a:ext>
              </a:extLst>
            </p:cNvPr>
            <p:cNvSpPr/>
            <p:nvPr/>
          </p:nvSpPr>
          <p:spPr>
            <a:xfrm>
              <a:off x="519177" y="1213081"/>
              <a:ext cx="600813" cy="968520"/>
            </a:xfrm>
            <a:prstGeom prst="roundRect">
              <a:avLst>
                <a:gd name="adj" fmla="val 2443"/>
              </a:avLst>
            </a:prstGeom>
            <a:solidFill>
              <a:srgbClr val="004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000">
                <a:defRPr/>
              </a:pPr>
              <a:endPara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23CF4D1B-BD7E-4C4E-8506-C407A3713C67}"/>
                </a:ext>
              </a:extLst>
            </p:cNvPr>
            <p:cNvSpPr/>
            <p:nvPr/>
          </p:nvSpPr>
          <p:spPr>
            <a:xfrm>
              <a:off x="481350" y="1230222"/>
              <a:ext cx="666530" cy="947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效率提升</a:t>
              </a: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1473E4D9-3998-4EB7-A4AC-91811A3AB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79" r="14584" b="-803"/>
          <a:stretch/>
        </p:blipFill>
        <p:spPr>
          <a:xfrm>
            <a:off x="6255600" y="1904424"/>
            <a:ext cx="2689296" cy="2283863"/>
          </a:xfrm>
          <a:prstGeom prst="rect">
            <a:avLst/>
          </a:prstGeom>
        </p:spPr>
      </p:pic>
      <p:pic>
        <p:nvPicPr>
          <p:cNvPr id="11" name="Picture 2" descr="广州日报数字报-“国之重器”谱写人类“细胞家谱”">
            <a:extLst>
              <a:ext uri="{FF2B5EF4-FFF2-40B4-BE49-F238E27FC236}">
                <a16:creationId xmlns:a16="http://schemas.microsoft.com/office/drawing/2014/main" xmlns="" id="{A3564399-3929-4932-8B8D-C5DDF6A4D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14526" r="15218" b="7123"/>
          <a:stretch/>
        </p:blipFill>
        <p:spPr bwMode="auto">
          <a:xfrm>
            <a:off x="4221617" y="5234119"/>
            <a:ext cx="1881132" cy="112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F10DEAC-10D4-41E2-8B33-A60F4E5762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6035" r="18750" b="15039"/>
          <a:stretch/>
        </p:blipFill>
        <p:spPr>
          <a:xfrm>
            <a:off x="6134792" y="5225607"/>
            <a:ext cx="1754464" cy="11354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B5A738A-D9D8-421C-8762-AAC29FC000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0" t="16184" r="26204" b="40001"/>
          <a:stretch/>
        </p:blipFill>
        <p:spPr>
          <a:xfrm>
            <a:off x="7921299" y="5225607"/>
            <a:ext cx="1747793" cy="11354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2A3CDEA-4D5D-4EEC-8FF9-7EFAD1871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7" t="60897" r="37868" b="9298"/>
          <a:stretch/>
        </p:blipFill>
        <p:spPr>
          <a:xfrm>
            <a:off x="9701137" y="5225605"/>
            <a:ext cx="1997734" cy="113322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79BA8D1-9043-4031-AA73-5CC88573520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2" t="8686" r="15612" b="22177"/>
          <a:stretch/>
        </p:blipFill>
        <p:spPr>
          <a:xfrm>
            <a:off x="2343233" y="5234119"/>
            <a:ext cx="1846341" cy="11269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12FD784C-3531-4133-ABA1-10C7855B576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17504" r="32345"/>
          <a:stretch/>
        </p:blipFill>
        <p:spPr>
          <a:xfrm>
            <a:off x="515938" y="5225606"/>
            <a:ext cx="1795252" cy="11354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3CF4D6A9-902D-456B-ADFC-299DD8BD82D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18315" r="10638" b="325"/>
          <a:stretch/>
        </p:blipFill>
        <p:spPr>
          <a:xfrm>
            <a:off x="3143673" y="1908100"/>
            <a:ext cx="2800692" cy="10643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E8617FA2-1AF9-4330-ADAF-A517B73410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r="8943"/>
          <a:stretch/>
        </p:blipFill>
        <p:spPr>
          <a:xfrm>
            <a:off x="3143673" y="3007148"/>
            <a:ext cx="2800692" cy="11516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C941055-F8D1-4FB8-BC5A-C6C7F232A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3007148"/>
            <a:ext cx="2591730" cy="1151668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xmlns="" id="{B1EAE3BE-6A40-41D6-9CEB-DD3545FD11BE}"/>
              </a:ext>
            </a:extLst>
          </p:cNvPr>
          <p:cNvSpPr/>
          <p:nvPr/>
        </p:nvSpPr>
        <p:spPr>
          <a:xfrm>
            <a:off x="7021548" y="944724"/>
            <a:ext cx="4763084" cy="79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8000"/>
              </a:lnSpc>
              <a:buSzPct val="100000"/>
              <a:defRPr/>
            </a:pPr>
            <a:r>
              <a:rPr lang="zh-CN" alt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设计到实体精准映射，推动科研工程从</a:t>
            </a: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“规模建设”向“质量引领”跨越</a:t>
            </a:r>
            <a:endParaRPr lang="zh-CN" altLang="en-US" sz="2200" b="1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2A50CEDD-0DE3-4B32-AEC3-F2E7939FA253}"/>
              </a:ext>
            </a:extLst>
          </p:cNvPr>
          <p:cNvSpPr txBox="1"/>
          <p:nvPr/>
        </p:nvSpPr>
        <p:spPr>
          <a:xfrm>
            <a:off x="6276020" y="6346039"/>
            <a:ext cx="140698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先进阿秒激光设施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C866A2AF-DC3F-457D-B065-8C05900FE164}"/>
              </a:ext>
            </a:extLst>
          </p:cNvPr>
          <p:cNvSpPr txBox="1"/>
          <p:nvPr/>
        </p:nvSpPr>
        <p:spPr>
          <a:xfrm>
            <a:off x="9906665" y="6346039"/>
            <a:ext cx="158667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合肥先进光源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F56F5FF6-7307-4B11-9F04-E0D98FD8B38A}"/>
              </a:ext>
            </a:extLst>
          </p:cNvPr>
          <p:cNvSpPr/>
          <p:nvPr/>
        </p:nvSpPr>
        <p:spPr>
          <a:xfrm>
            <a:off x="4259796" y="6346040"/>
            <a:ext cx="17317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人类细胞谱系研究设施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xmlns="" id="{33E99E7B-AE78-49D1-A458-C64AB6AFB1FC}"/>
              </a:ext>
            </a:extLst>
          </p:cNvPr>
          <p:cNvSpPr/>
          <p:nvPr/>
        </p:nvSpPr>
        <p:spPr>
          <a:xfrm>
            <a:off x="515380" y="6346039"/>
            <a:ext cx="1836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空间环境地面模拟装置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424F71F9-5C61-48C8-B9F1-137606E81E74}"/>
              </a:ext>
            </a:extLst>
          </p:cNvPr>
          <p:cNvSpPr/>
          <p:nvPr/>
        </p:nvSpPr>
        <p:spPr>
          <a:xfrm>
            <a:off x="2421915" y="6346039"/>
            <a:ext cx="17631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质子位移</a:t>
            </a:r>
            <a:r>
              <a:rPr lang="zh-CN" alt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损伤模拟装置</a:t>
            </a:r>
            <a:endParaRPr lang="zh-CN" altLang="en-US" sz="1200" dirty="0">
              <a:solidFill>
                <a:srgbClr val="00206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EBEB5B3B-EEA4-4675-845A-CCB330B2D99D}"/>
              </a:ext>
            </a:extLst>
          </p:cNvPr>
          <p:cNvSpPr txBox="1"/>
          <p:nvPr/>
        </p:nvSpPr>
        <p:spPr>
          <a:xfrm>
            <a:off x="8076220" y="6346039"/>
            <a:ext cx="156156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先进阿秒激光设施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xmlns="" id="{F6022FE9-0D02-410D-AD3A-5CF22A0B106E}"/>
              </a:ext>
            </a:extLst>
          </p:cNvPr>
          <p:cNvSpPr txBox="1"/>
          <p:nvPr/>
        </p:nvSpPr>
        <p:spPr>
          <a:xfrm>
            <a:off x="511175" y="4198283"/>
            <a:ext cx="5520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6000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台套</a:t>
            </a:r>
            <a:r>
              <a:rPr lang="zh-CN" altLang="en-US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独立大型设备、</a:t>
            </a:r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万级</a:t>
            </a:r>
            <a:r>
              <a:rPr lang="zh-CN" altLang="en-US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零部件、</a:t>
            </a:r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万米</a:t>
            </a:r>
            <a:r>
              <a:rPr lang="zh-CN" altLang="en-US" sz="1600" kern="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工艺管线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12C4A2A5-307C-4107-BFBD-FD6D5375BA69}"/>
              </a:ext>
            </a:extLst>
          </p:cNvPr>
          <p:cNvSpPr txBox="1"/>
          <p:nvPr/>
        </p:nvSpPr>
        <p:spPr>
          <a:xfrm>
            <a:off x="6281855" y="4201617"/>
            <a:ext cx="55386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电磁信号噪声压制至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1mV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以下</a:t>
            </a:r>
            <a:r>
              <a:rPr lang="zh-CN" altLang="en-US" sz="16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满足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GB4824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医疗要求</a:t>
            </a:r>
          </a:p>
          <a:p>
            <a:pPr algn="ctr"/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035A18FD-49F4-4F2A-949A-8860C74E708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18" y="1911706"/>
            <a:ext cx="2620404" cy="106019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CF45C95-488E-4CD0-9029-B1FA3BEAE3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652" y="1947037"/>
            <a:ext cx="1348361" cy="14307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A1AE2B9E-1870-4C7A-8272-485F6B24F86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413389" y="1922622"/>
            <a:ext cx="941103" cy="145516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990A9DA3-7692-4F70-AD93-D1081E659D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0524492" y="1922623"/>
            <a:ext cx="949256" cy="14551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1C473C37-324D-4A3B-9EF6-B2C269E6AF6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668508" y="1922622"/>
            <a:ext cx="932950" cy="145516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E4511962-FB02-4BB2-94A3-628005D539B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6942" t="5518" r="5070" b="5267"/>
          <a:stretch/>
        </p:blipFill>
        <p:spPr>
          <a:xfrm>
            <a:off x="10776520" y="1925629"/>
            <a:ext cx="958780" cy="1467367"/>
          </a:xfrm>
          <a:prstGeom prst="rect">
            <a:avLst/>
          </a:prstGeom>
        </p:spPr>
      </p:pic>
      <p:sp>
        <p:nvSpPr>
          <p:cNvPr id="38" name="矩形 37"/>
          <p:cNvSpPr/>
          <p:nvPr/>
        </p:nvSpPr>
        <p:spPr>
          <a:xfrm>
            <a:off x="8900064" y="3460095"/>
            <a:ext cx="2932697" cy="603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牵头制定</a:t>
            </a:r>
            <a:r>
              <a:rPr lang="zh-CN" altLang="en-US" sz="14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国内首部</a:t>
            </a:r>
            <a:endParaRPr lang="en-US" altLang="zh-CN" sz="1400" dirty="0">
              <a:solidFill>
                <a:srgbClr val="0033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粒子加速器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EMC》</a:t>
            </a:r>
            <a:r>
              <a:rPr lang="zh-CN" altLang="en-US" sz="1400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国家标准</a:t>
            </a:r>
          </a:p>
        </p:txBody>
      </p:sp>
      <p:sp>
        <p:nvSpPr>
          <p:cNvPr id="39" name="矩形 38"/>
          <p:cNvSpPr/>
          <p:nvPr/>
        </p:nvSpPr>
        <p:spPr>
          <a:xfrm>
            <a:off x="9012652" y="1929497"/>
            <a:ext cx="2705447" cy="222302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xmlns="" id="{6E7B8D0E-FA35-424B-8881-AC5E9162749C}"/>
              </a:ext>
            </a:extLst>
          </p:cNvPr>
          <p:cNvSpPr txBox="1"/>
          <p:nvPr/>
        </p:nvSpPr>
        <p:spPr>
          <a:xfrm>
            <a:off x="490227" y="161859"/>
            <a:ext cx="10152605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全系统数字孪生的高质量工程建设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xmlns="" id="{DF39FFE5-45DF-439F-A0BE-993A19435F2E}"/>
              </a:ext>
            </a:extLst>
          </p:cNvPr>
          <p:cNvGrpSpPr/>
          <p:nvPr/>
        </p:nvGrpSpPr>
        <p:grpSpPr>
          <a:xfrm>
            <a:off x="6138912" y="947770"/>
            <a:ext cx="933743" cy="787073"/>
            <a:chOff x="472430" y="1205886"/>
            <a:chExt cx="666530" cy="975716"/>
          </a:xfrm>
        </p:grpSpPr>
        <p:sp>
          <p:nvSpPr>
            <p:cNvPr id="43" name="矩形: 圆角 76">
              <a:extLst>
                <a:ext uri="{FF2B5EF4-FFF2-40B4-BE49-F238E27FC236}">
                  <a16:creationId xmlns:a16="http://schemas.microsoft.com/office/drawing/2014/main" xmlns="" id="{89D09287-F1A4-42C9-9EDA-63DE562ABD7E}"/>
                </a:ext>
              </a:extLst>
            </p:cNvPr>
            <p:cNvSpPr/>
            <p:nvPr/>
          </p:nvSpPr>
          <p:spPr>
            <a:xfrm>
              <a:off x="519176" y="1213081"/>
              <a:ext cx="551299" cy="968521"/>
            </a:xfrm>
            <a:prstGeom prst="roundRect">
              <a:avLst>
                <a:gd name="adj" fmla="val 2443"/>
              </a:avLst>
            </a:prstGeom>
            <a:solidFill>
              <a:srgbClr val="004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000">
                <a:defRPr/>
              </a:pPr>
              <a:endPara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xmlns="" id="{23CF4D1B-BD7E-4C4E-8506-C407A3713C67}"/>
                </a:ext>
              </a:extLst>
            </p:cNvPr>
            <p:cNvSpPr/>
            <p:nvPr/>
          </p:nvSpPr>
          <p:spPr>
            <a:xfrm>
              <a:off x="472430" y="1205886"/>
              <a:ext cx="666530" cy="9538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质量跃升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38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>
            <a:extLst>
              <a:ext uri="{FF2B5EF4-FFF2-40B4-BE49-F238E27FC236}">
                <a16:creationId xmlns:a16="http://schemas.microsoft.com/office/drawing/2014/main" xmlns="" id="{88147D3F-1DAB-44A9-AC9F-BBC52D94A199}"/>
              </a:ext>
            </a:extLst>
          </p:cNvPr>
          <p:cNvSpPr/>
          <p:nvPr/>
        </p:nvSpPr>
        <p:spPr>
          <a:xfrm>
            <a:off x="549139" y="800708"/>
            <a:ext cx="11093722" cy="6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构建</a:t>
            </a:r>
            <a:r>
              <a:rPr kumimoji="1"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完全自主可控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“通信</a:t>
            </a:r>
            <a:r>
              <a:rPr kumimoji="1"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控制</a:t>
            </a:r>
            <a:r>
              <a:rPr kumimoji="1"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存储</a:t>
            </a:r>
            <a:r>
              <a:rPr kumimoji="1"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分析”全链条智能软件生态</a:t>
            </a:r>
            <a:endParaRPr lang="zh-CN" altLang="en-US" sz="26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xmlns="" id="{D94ACA40-6E0B-41D0-B24E-51EC3C950F88}"/>
              </a:ext>
            </a:extLst>
          </p:cNvPr>
          <p:cNvSpPr txBox="1"/>
          <p:nvPr/>
        </p:nvSpPr>
        <p:spPr>
          <a:xfrm>
            <a:off x="1955540" y="1331476"/>
            <a:ext cx="8586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kumimoji="1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国际现状：大数据存储和通讯瓶颈；国际垄断，不能自主可控风险</a:t>
            </a: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xmlns="" id="{099E9CF2-46E1-4AC7-A246-67F6F1E4C115}"/>
              </a:ext>
            </a:extLst>
          </p:cNvPr>
          <p:cNvGrpSpPr/>
          <p:nvPr/>
        </p:nvGrpSpPr>
        <p:grpSpPr>
          <a:xfrm>
            <a:off x="1044381" y="2672918"/>
            <a:ext cx="2355425" cy="1610075"/>
            <a:chOff x="1149695" y="3648470"/>
            <a:chExt cx="2545199" cy="2150610"/>
          </a:xfrm>
        </p:grpSpPr>
        <p:pic>
          <p:nvPicPr>
            <p:cNvPr id="113" name="图片 112">
              <a:extLst>
                <a:ext uri="{FF2B5EF4-FFF2-40B4-BE49-F238E27FC236}">
                  <a16:creationId xmlns:a16="http://schemas.microsoft.com/office/drawing/2014/main" xmlns="" id="{442A5E92-E476-43AB-A869-BFAA0BF79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9695" y="4322165"/>
              <a:ext cx="2545199" cy="1476915"/>
            </a:xfrm>
            <a:prstGeom prst="rect">
              <a:avLst/>
            </a:prstGeom>
          </p:spPr>
        </p:pic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xmlns="" id="{BD7AC278-2CFC-4EDA-BB53-669023B8E4A1}"/>
                </a:ext>
              </a:extLst>
            </p:cNvPr>
            <p:cNvGrpSpPr/>
            <p:nvPr/>
          </p:nvGrpSpPr>
          <p:grpSpPr>
            <a:xfrm>
              <a:off x="1404820" y="3648470"/>
              <a:ext cx="2207828" cy="1747960"/>
              <a:chOff x="741826" y="3395315"/>
              <a:chExt cx="2073589" cy="1672841"/>
            </a:xfrm>
          </p:grpSpPr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xmlns="" id="{AC1C3D53-FFF0-48C9-ABC7-CB2F4CD8B5B1}"/>
                  </a:ext>
                </a:extLst>
              </p:cNvPr>
              <p:cNvSpPr txBox="1"/>
              <p:nvPr/>
            </p:nvSpPr>
            <p:spPr>
              <a:xfrm>
                <a:off x="813414" y="4528195"/>
                <a:ext cx="1258297" cy="274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3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国际主流通信协议</a:t>
                </a:r>
                <a:endPara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文本框 115">
                <a:extLst>
                  <a:ext uri="{FF2B5EF4-FFF2-40B4-BE49-F238E27FC236}">
                    <a16:creationId xmlns:a16="http://schemas.microsoft.com/office/drawing/2014/main" xmlns="" id="{DAEBE21A-4155-4392-B547-E306C59A2D33}"/>
                  </a:ext>
                </a:extLst>
              </p:cNvPr>
              <p:cNvSpPr txBox="1"/>
              <p:nvPr/>
            </p:nvSpPr>
            <p:spPr>
              <a:xfrm>
                <a:off x="927621" y="4788036"/>
                <a:ext cx="809316" cy="280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Arial" panose="020B0604020202020204" pitchFamily="34" charset="0"/>
                  </a:rPr>
                  <a:t>CV-Link</a:t>
                </a:r>
                <a:endParaRPr lang="zh-CN" altLang="en-US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xmlns="" id="{31BAF23C-03A2-4767-9B95-5DB1FC5E03D9}"/>
                  </a:ext>
                </a:extLst>
              </p:cNvPr>
              <p:cNvSpPr txBox="1"/>
              <p:nvPr/>
            </p:nvSpPr>
            <p:spPr>
              <a:xfrm>
                <a:off x="741826" y="3395315"/>
                <a:ext cx="2073589" cy="5806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传输速率提升</a:t>
                </a:r>
                <a:r>
                  <a:rPr lang="en-US" altLang="zh-CN" sz="2400" b="1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5</a:t>
                </a: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倍</a:t>
                </a:r>
              </a:p>
            </p:txBody>
          </p:sp>
        </p:grpSp>
      </p:grpSp>
      <p:sp>
        <p:nvSpPr>
          <p:cNvPr id="112" name="矩形: 圆角 51">
            <a:extLst>
              <a:ext uri="{FF2B5EF4-FFF2-40B4-BE49-F238E27FC236}">
                <a16:creationId xmlns:a16="http://schemas.microsoft.com/office/drawing/2014/main" xmlns="" id="{F375A15C-444C-4233-B0FB-EE3ABB393F6C}"/>
              </a:ext>
            </a:extLst>
          </p:cNvPr>
          <p:cNvSpPr/>
          <p:nvPr/>
        </p:nvSpPr>
        <p:spPr>
          <a:xfrm>
            <a:off x="875420" y="1844825"/>
            <a:ext cx="2772308" cy="2470109"/>
          </a:xfrm>
          <a:prstGeom prst="roundRect">
            <a:avLst>
              <a:gd name="adj" fmla="val 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18" name="组合 117">
            <a:extLst>
              <a:ext uri="{FF2B5EF4-FFF2-40B4-BE49-F238E27FC236}">
                <a16:creationId xmlns:a16="http://schemas.microsoft.com/office/drawing/2014/main" xmlns="" id="{06CBB194-A58B-46E2-BAF9-5EAAAEFAF075}"/>
              </a:ext>
            </a:extLst>
          </p:cNvPr>
          <p:cNvGrpSpPr/>
          <p:nvPr/>
        </p:nvGrpSpPr>
        <p:grpSpPr>
          <a:xfrm>
            <a:off x="4799856" y="1848461"/>
            <a:ext cx="6631315" cy="2466473"/>
            <a:chOff x="3804800" y="2916542"/>
            <a:chExt cx="6631315" cy="2466473"/>
          </a:xfrm>
        </p:grpSpPr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xmlns="" id="{E472949F-6519-4795-AB3D-727D8C8C2B84}"/>
                </a:ext>
              </a:extLst>
            </p:cNvPr>
            <p:cNvGrpSpPr/>
            <p:nvPr/>
          </p:nvGrpSpPr>
          <p:grpSpPr>
            <a:xfrm>
              <a:off x="7729237" y="3746363"/>
              <a:ext cx="2706878" cy="1556237"/>
              <a:chOff x="8634913" y="4575121"/>
              <a:chExt cx="2706878" cy="1556237"/>
            </a:xfrm>
          </p:grpSpPr>
          <p:sp>
            <p:nvSpPr>
              <p:cNvPr id="125" name="文本框 124">
                <a:extLst>
                  <a:ext uri="{FF2B5EF4-FFF2-40B4-BE49-F238E27FC236}">
                    <a16:creationId xmlns:a16="http://schemas.microsoft.com/office/drawing/2014/main" xmlns="" id="{8D5C0C92-4AF7-4C19-8578-BC4B93EFD66E}"/>
                  </a:ext>
                </a:extLst>
              </p:cNvPr>
              <p:cNvSpPr txBox="1"/>
              <p:nvPr/>
            </p:nvSpPr>
            <p:spPr>
              <a:xfrm>
                <a:off x="8634913" y="4575121"/>
                <a:ext cx="2522342" cy="82272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3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动力学</a:t>
                </a:r>
                <a:r>
                  <a:rPr lang="zh-CN" alt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控制性</a:t>
                </a: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能提高</a:t>
                </a:r>
                <a:r>
                  <a:rPr lang="en-US" altLang="zh-CN" sz="2400" b="1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20</a:t>
                </a: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倍</a:t>
                </a:r>
              </a:p>
            </p:txBody>
          </p:sp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xmlns="" id="{3D20C666-6D3F-487D-85D5-C1F5ECB06E87}"/>
                  </a:ext>
                </a:extLst>
              </p:cNvPr>
              <p:cNvGrpSpPr/>
              <p:nvPr/>
            </p:nvGrpSpPr>
            <p:grpSpPr>
              <a:xfrm>
                <a:off x="8839830" y="5096071"/>
                <a:ext cx="2501961" cy="1035287"/>
                <a:chOff x="8839830" y="5096071"/>
                <a:chExt cx="2501961" cy="1035287"/>
              </a:xfrm>
            </p:grpSpPr>
            <p:pic>
              <p:nvPicPr>
                <p:cNvPr id="126" name="图片 125">
                  <a:extLst>
                    <a:ext uri="{FF2B5EF4-FFF2-40B4-BE49-F238E27FC236}">
                      <a16:creationId xmlns:a16="http://schemas.microsoft.com/office/drawing/2014/main" xmlns="" id="{0D155DEA-3845-48E0-85E9-8612CFBFAD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7803" b="7744"/>
                <a:stretch/>
              </p:blipFill>
              <p:spPr>
                <a:xfrm>
                  <a:off x="8839830" y="5249831"/>
                  <a:ext cx="2501961" cy="881527"/>
                </a:xfrm>
                <a:prstGeom prst="rect">
                  <a:avLst/>
                </a:prstGeom>
              </p:spPr>
            </p:pic>
            <p:grpSp>
              <p:nvGrpSpPr>
                <p:cNvPr id="127" name="组合 126">
                  <a:extLst>
                    <a:ext uri="{FF2B5EF4-FFF2-40B4-BE49-F238E27FC236}">
                      <a16:creationId xmlns:a16="http://schemas.microsoft.com/office/drawing/2014/main" xmlns="" id="{C294F666-FFBB-445D-9922-650B017FA90F}"/>
                    </a:ext>
                  </a:extLst>
                </p:cNvPr>
                <p:cNvGrpSpPr/>
                <p:nvPr/>
              </p:nvGrpSpPr>
              <p:grpSpPr>
                <a:xfrm>
                  <a:off x="9552713" y="5096071"/>
                  <a:ext cx="1272102" cy="782314"/>
                  <a:chOff x="7238678" y="3892678"/>
                  <a:chExt cx="1272102" cy="792465"/>
                </a:xfrm>
              </p:grpSpPr>
              <p:sp>
                <p:nvSpPr>
                  <p:cNvPr id="129" name="文本框 128">
                    <a:extLst>
                      <a:ext uri="{FF2B5EF4-FFF2-40B4-BE49-F238E27FC236}">
                        <a16:creationId xmlns:a16="http://schemas.microsoft.com/office/drawing/2014/main" xmlns="" id="{DC7635A7-F162-4CD7-93D6-E2E1F85E5E69}"/>
                      </a:ext>
                    </a:extLst>
                  </p:cNvPr>
                  <p:cNvSpPr txBox="1"/>
                  <p:nvPr/>
                </p:nvSpPr>
                <p:spPr>
                  <a:xfrm>
                    <a:off x="7238678" y="4404550"/>
                    <a:ext cx="354584" cy="2805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3s</a:t>
                    </a:r>
                    <a:endParaRPr lang="zh-CN" altLang="en-US" sz="1200" b="1" dirty="0">
                      <a:solidFill>
                        <a:schemeClr val="accent6">
                          <a:lumMod val="75000"/>
                        </a:schemeClr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8" name="文本框 127">
                    <a:extLst>
                      <a:ext uri="{FF2B5EF4-FFF2-40B4-BE49-F238E27FC236}">
                        <a16:creationId xmlns:a16="http://schemas.microsoft.com/office/drawing/2014/main" xmlns="" id="{BA82C194-B39F-44D2-A42E-F4E6F5F05E7B}"/>
                      </a:ext>
                    </a:extLst>
                  </p:cNvPr>
                  <p:cNvSpPr txBox="1"/>
                  <p:nvPr/>
                </p:nvSpPr>
                <p:spPr>
                  <a:xfrm>
                    <a:off x="8071236" y="3892678"/>
                    <a:ext cx="439544" cy="280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rgbClr val="000099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rPr>
                      <a:t>67s</a:t>
                    </a:r>
                    <a:endParaRPr lang="zh-CN" altLang="en-US" sz="1200" b="1" dirty="0">
                      <a:solidFill>
                        <a:srgbClr val="000099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  <p:sp>
          <p:nvSpPr>
            <p:cNvPr id="123" name="矩形: 圆角 112">
              <a:extLst>
                <a:ext uri="{FF2B5EF4-FFF2-40B4-BE49-F238E27FC236}">
                  <a16:creationId xmlns:a16="http://schemas.microsoft.com/office/drawing/2014/main" xmlns="" id="{048262C0-10DA-4C48-8654-3865DE1FADAD}"/>
                </a:ext>
              </a:extLst>
            </p:cNvPr>
            <p:cNvSpPr/>
            <p:nvPr/>
          </p:nvSpPr>
          <p:spPr>
            <a:xfrm>
              <a:off x="3804800" y="2916542"/>
              <a:ext cx="2772308" cy="2466473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0" name="组合 129">
            <a:extLst>
              <a:ext uri="{FF2B5EF4-FFF2-40B4-BE49-F238E27FC236}">
                <a16:creationId xmlns:a16="http://schemas.microsoft.com/office/drawing/2014/main" xmlns="" id="{6AB0B143-3537-4116-ABCE-97238AE8219F}"/>
              </a:ext>
            </a:extLst>
          </p:cNvPr>
          <p:cNvGrpSpPr/>
          <p:nvPr/>
        </p:nvGrpSpPr>
        <p:grpSpPr>
          <a:xfrm>
            <a:off x="4862381" y="1803033"/>
            <a:ext cx="6557006" cy="2511901"/>
            <a:chOff x="3120290" y="2916541"/>
            <a:chExt cx="6557006" cy="2511901"/>
          </a:xfrm>
        </p:grpSpPr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xmlns="" id="{197C4E60-6DF8-4B30-9CD9-214B237CB76D}"/>
                </a:ext>
              </a:extLst>
            </p:cNvPr>
            <p:cNvGrpSpPr/>
            <p:nvPr/>
          </p:nvGrpSpPr>
          <p:grpSpPr>
            <a:xfrm>
              <a:off x="3120290" y="3808170"/>
              <a:ext cx="2675851" cy="1620272"/>
              <a:chOff x="4614908" y="4211381"/>
              <a:chExt cx="2786764" cy="1596972"/>
            </a:xfrm>
          </p:grpSpPr>
          <p:pic>
            <p:nvPicPr>
              <p:cNvPr id="136" name="图片 135">
                <a:extLst>
                  <a:ext uri="{FF2B5EF4-FFF2-40B4-BE49-F238E27FC236}">
                    <a16:creationId xmlns:a16="http://schemas.microsoft.com/office/drawing/2014/main" xmlns="" id="{4F16891A-9537-4EC1-816B-CF40924F8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887" t="10862" r="6547" b="-442"/>
              <a:stretch/>
            </p:blipFill>
            <p:spPr>
              <a:xfrm>
                <a:off x="4642592" y="4839494"/>
                <a:ext cx="2759080" cy="968859"/>
              </a:xfrm>
              <a:prstGeom prst="rect">
                <a:avLst/>
              </a:prstGeom>
            </p:spPr>
          </p:pic>
          <p:sp>
            <p:nvSpPr>
              <p:cNvPr id="137" name="文本框 136">
                <a:extLst>
                  <a:ext uri="{FF2B5EF4-FFF2-40B4-BE49-F238E27FC236}">
                    <a16:creationId xmlns:a16="http://schemas.microsoft.com/office/drawing/2014/main" xmlns="" id="{3B621E17-8EE8-4DE8-9BF7-9DD650D98D91}"/>
                  </a:ext>
                </a:extLst>
              </p:cNvPr>
              <p:cNvSpPr txBox="1"/>
              <p:nvPr/>
            </p:nvSpPr>
            <p:spPr>
              <a:xfrm>
                <a:off x="4614908" y="4211381"/>
                <a:ext cx="2531226" cy="7592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3000"/>
                  </a:lnSpc>
                </a:pP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大数据存取速度提升</a:t>
                </a:r>
                <a:r>
                  <a:rPr lang="en-US" altLang="zh-CN" sz="2400" b="1" dirty="0">
                    <a:solidFill>
                      <a:srgbClr val="0000F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10</a:t>
                </a:r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倍</a:t>
                </a:r>
              </a:p>
            </p:txBody>
          </p:sp>
        </p:grpSp>
        <p:sp>
          <p:nvSpPr>
            <p:cNvPr id="135" name="矩形: 圆角 124">
              <a:extLst>
                <a:ext uri="{FF2B5EF4-FFF2-40B4-BE49-F238E27FC236}">
                  <a16:creationId xmlns:a16="http://schemas.microsoft.com/office/drawing/2014/main" xmlns="" id="{7A047C52-3658-4A08-9472-CF1077817A7E}"/>
                </a:ext>
              </a:extLst>
            </p:cNvPr>
            <p:cNvSpPr/>
            <p:nvPr/>
          </p:nvSpPr>
          <p:spPr>
            <a:xfrm>
              <a:off x="6904988" y="2916541"/>
              <a:ext cx="2772308" cy="2496733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xmlns="" id="{BAD5D135-317C-43C7-B7AD-CBEF498AECA3}"/>
              </a:ext>
            </a:extLst>
          </p:cNvPr>
          <p:cNvSpPr txBox="1"/>
          <p:nvPr/>
        </p:nvSpPr>
        <p:spPr>
          <a:xfrm>
            <a:off x="875420" y="1811656"/>
            <a:ext cx="2772308" cy="826508"/>
          </a:xfrm>
          <a:prstGeom prst="rect">
            <a:avLst/>
          </a:prstGeom>
          <a:solidFill>
            <a:srgbClr val="0041B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zh-CN" altLang="en-US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国际首创</a:t>
            </a:r>
            <a:endParaRPr lang="en-US" altLang="zh-CN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高速通信协议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CV-Link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E6421738-99C4-4334-A24B-FD22B5E73CBA}"/>
              </a:ext>
            </a:extLst>
          </p:cNvPr>
          <p:cNvSpPr txBox="1"/>
          <p:nvPr/>
        </p:nvSpPr>
        <p:spPr>
          <a:xfrm>
            <a:off x="4784248" y="1772816"/>
            <a:ext cx="2787916" cy="826508"/>
          </a:xfrm>
          <a:prstGeom prst="rect">
            <a:avLst/>
          </a:prstGeom>
          <a:solidFill>
            <a:srgbClr val="0041B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zh-CN" alt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创新研发</a:t>
            </a:r>
            <a:endParaRPr lang="en-US" altLang="zh-CN" sz="2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大数据存取与分析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LA-DB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xmlns="" id="{B56D8901-5A47-4C31-AF07-9CB3EFC98FC7}"/>
              </a:ext>
            </a:extLst>
          </p:cNvPr>
          <p:cNvSpPr txBox="1"/>
          <p:nvPr/>
        </p:nvSpPr>
        <p:spPr>
          <a:xfrm>
            <a:off x="8635295" y="1808820"/>
            <a:ext cx="2784092" cy="826508"/>
          </a:xfrm>
          <a:prstGeom prst="rect">
            <a:avLst/>
          </a:prstGeom>
          <a:solidFill>
            <a:srgbClr val="0041B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kumimoji="1" lang="zh-CN" altLang="en-US" sz="2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自主构建</a:t>
            </a:r>
            <a:endParaRPr lang="en-US" altLang="zh-CN" sz="2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zh-CN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分布式智能控制 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LACCS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xmlns="" id="{2D597A5D-613C-4507-9F9B-205F444EB6A6}"/>
              </a:ext>
            </a:extLst>
          </p:cNvPr>
          <p:cNvSpPr txBox="1"/>
          <p:nvPr/>
        </p:nvSpPr>
        <p:spPr>
          <a:xfrm>
            <a:off x="1495873" y="4439772"/>
            <a:ext cx="59817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设计理念及开发、实现方法新颖，能应用到任意规模的研究设施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，包括等离子体装置、质子加速器和电子加速器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[NIMA 953(2020) 163170 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审稿人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]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3" name="十字形 142"/>
          <p:cNvSpPr>
            <a:spLocks noChangeAspect="1"/>
          </p:cNvSpPr>
          <p:nvPr/>
        </p:nvSpPr>
        <p:spPr>
          <a:xfrm>
            <a:off x="4007768" y="3058630"/>
            <a:ext cx="360000" cy="357618"/>
          </a:xfrm>
          <a:prstGeom prst="plus">
            <a:avLst>
              <a:gd name="adj" fmla="val 36415"/>
            </a:avLst>
          </a:prstGeom>
          <a:solidFill>
            <a:srgbClr val="D6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十字形 143"/>
          <p:cNvSpPr>
            <a:spLocks noChangeAspect="1"/>
          </p:cNvSpPr>
          <p:nvPr/>
        </p:nvSpPr>
        <p:spPr>
          <a:xfrm>
            <a:off x="7860196" y="3032956"/>
            <a:ext cx="360000" cy="357618"/>
          </a:xfrm>
          <a:prstGeom prst="plus">
            <a:avLst>
              <a:gd name="adj" fmla="val 36415"/>
            </a:avLst>
          </a:prstGeom>
          <a:solidFill>
            <a:srgbClr val="D6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xmlns="" id="{9C66C25A-5116-4FFE-9A22-86F56EBF6B3F}"/>
              </a:ext>
            </a:extLst>
          </p:cNvPr>
          <p:cNvSpPr txBox="1"/>
          <p:nvPr/>
        </p:nvSpPr>
        <p:spPr>
          <a:xfrm>
            <a:off x="8081610" y="4222693"/>
            <a:ext cx="3583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打造软件著作权集群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26</a:t>
            </a:r>
            <a:r>
              <a:rPr lang="zh-CN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项</a:t>
            </a:r>
          </a:p>
        </p:txBody>
      </p:sp>
      <p:pic>
        <p:nvPicPr>
          <p:cNvPr id="148" name="图片 147">
            <a:extLst>
              <a:ext uri="{FF2B5EF4-FFF2-40B4-BE49-F238E27FC236}">
                <a16:creationId xmlns:a16="http://schemas.microsoft.com/office/drawing/2014/main" xmlns="" id="{92047574-3230-447A-A1A0-4DB82B3FF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487" y="4703231"/>
            <a:ext cx="1802756" cy="869233"/>
          </a:xfrm>
          <a:prstGeom prst="rect">
            <a:avLst/>
          </a:prstGeom>
        </p:spPr>
      </p:pic>
      <p:pic>
        <p:nvPicPr>
          <p:cNvPr id="149" name="图片 148">
            <a:extLst>
              <a:ext uri="{FF2B5EF4-FFF2-40B4-BE49-F238E27FC236}">
                <a16:creationId xmlns:a16="http://schemas.microsoft.com/office/drawing/2014/main" xmlns="" id="{0E882E67-7664-442E-B2CE-AFEFDFF96D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2254"/>
          <a:stretch/>
        </p:blipFill>
        <p:spPr>
          <a:xfrm>
            <a:off x="7780908" y="4676284"/>
            <a:ext cx="1869578" cy="840193"/>
          </a:xfrm>
          <a:prstGeom prst="rect">
            <a:avLst/>
          </a:prstGeom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xmlns="" id="{930AB41E-6C42-4CF2-BF7A-ABCF89429365}"/>
              </a:ext>
            </a:extLst>
          </p:cNvPr>
          <p:cNvSpPr/>
          <p:nvPr/>
        </p:nvSpPr>
        <p:spPr>
          <a:xfrm>
            <a:off x="659396" y="5697252"/>
            <a:ext cx="10910342" cy="1004634"/>
          </a:xfrm>
          <a:prstGeom prst="rect">
            <a:avLst/>
          </a:prstGeom>
          <a:solidFill>
            <a:srgbClr val="D6EFFA"/>
          </a:solidFill>
          <a:ln w="3175"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zh-CN" altLang="en-US" sz="2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从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底层通讯协议</a:t>
            </a:r>
            <a:r>
              <a:rPr lang="zh-CN" altLang="en-US" sz="2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原生数据库</a:t>
            </a:r>
            <a:r>
              <a:rPr lang="zh-CN" altLang="en-US" sz="2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自主控制构架</a:t>
            </a:r>
            <a:r>
              <a:rPr lang="zh-CN" altLang="en-US" sz="2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，全链条保障了加速器大科学装置以及实验核心研究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数据安全，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超越美国</a:t>
            </a:r>
            <a:r>
              <a:rPr lang="en-US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EPICS</a:t>
            </a:r>
            <a:endParaRPr lang="zh-CN" altLang="en-US" sz="2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xmlns="" id="{6E7B8D0E-FA35-424B-8881-AC5E9162749C}"/>
              </a:ext>
            </a:extLst>
          </p:cNvPr>
          <p:cNvSpPr txBox="1"/>
          <p:nvPr/>
        </p:nvSpPr>
        <p:spPr>
          <a:xfrm>
            <a:off x="490227" y="161859"/>
            <a:ext cx="10152605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en-US" altLang="zh-CN" sz="8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束流精准操控软件平台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xmlns="" id="{E6935F71-E6C8-4B64-B617-716264265901}"/>
              </a:ext>
            </a:extLst>
          </p:cNvPr>
          <p:cNvGrpSpPr/>
          <p:nvPr/>
        </p:nvGrpSpPr>
        <p:grpSpPr>
          <a:xfrm>
            <a:off x="625753" y="4581128"/>
            <a:ext cx="933743" cy="707886"/>
            <a:chOff x="472430" y="1205886"/>
            <a:chExt cx="666530" cy="877550"/>
          </a:xfrm>
        </p:grpSpPr>
        <p:sp>
          <p:nvSpPr>
            <p:cNvPr id="41" name="矩形: 圆角 76">
              <a:extLst>
                <a:ext uri="{FF2B5EF4-FFF2-40B4-BE49-F238E27FC236}">
                  <a16:creationId xmlns:a16="http://schemas.microsoft.com/office/drawing/2014/main" xmlns="" id="{12AACC0D-7AFD-4D83-8AD8-E5490C3D49C6}"/>
                </a:ext>
              </a:extLst>
            </p:cNvPr>
            <p:cNvSpPr/>
            <p:nvPr/>
          </p:nvSpPr>
          <p:spPr>
            <a:xfrm>
              <a:off x="530483" y="1213081"/>
              <a:ext cx="501134" cy="870355"/>
            </a:xfrm>
            <a:prstGeom prst="roundRect">
              <a:avLst>
                <a:gd name="adj" fmla="val 2443"/>
              </a:avLst>
            </a:prstGeom>
            <a:solidFill>
              <a:srgbClr val="0041B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6000">
                <a:defRPr/>
              </a:pPr>
              <a:endPara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xmlns="" id="{22AEA1AD-A64E-4E1C-BF6E-787C2C3859AA}"/>
                </a:ext>
              </a:extLst>
            </p:cNvPr>
            <p:cNvSpPr/>
            <p:nvPr/>
          </p:nvSpPr>
          <p:spPr>
            <a:xfrm>
              <a:off x="472430" y="1205886"/>
              <a:ext cx="666530" cy="877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同行评价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465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EBE11237-0FA7-FC8E-2BD0-48F8B264E7D5}"/>
              </a:ext>
            </a:extLst>
          </p:cNvPr>
          <p:cNvSpPr txBox="1"/>
          <p:nvPr/>
        </p:nvSpPr>
        <p:spPr>
          <a:xfrm>
            <a:off x="551721" y="902593"/>
            <a:ext cx="11088559" cy="54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kumimoji="1"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：完成</a:t>
            </a:r>
            <a:r>
              <a:rPr kumimoji="1"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141</a:t>
            </a:r>
            <a:r>
              <a:rPr kumimoji="1"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动力学、</a:t>
            </a:r>
            <a:r>
              <a:rPr kumimoji="1"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3559</a:t>
            </a:r>
            <a:r>
              <a:rPr kumimoji="1"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台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设备、</a:t>
            </a:r>
            <a:r>
              <a:rPr kumimoji="1"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23</a:t>
            </a:r>
            <a:r>
              <a:rPr kumimoji="1"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万个</a:t>
            </a:r>
            <a:r>
              <a:rPr kumimoji="1"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控制量的集成和联合调试</a:t>
            </a:r>
            <a:endParaRPr lang="zh-CN" altLang="en-US" sz="26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D90ADE2-DDEF-B463-7A37-0FE0EE842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976230" y="295353"/>
            <a:ext cx="1020956" cy="3654646"/>
          </a:xfrm>
          <a:prstGeom prst="rect">
            <a:avLst/>
          </a:prstGeom>
        </p:spPr>
      </p:pic>
      <p:cxnSp>
        <p:nvCxnSpPr>
          <p:cNvPr id="16" name="肘形连接符 15">
            <a:extLst>
              <a:ext uri="{FF2B5EF4-FFF2-40B4-BE49-F238E27FC236}">
                <a16:creationId xmlns:a16="http://schemas.microsoft.com/office/drawing/2014/main" xmlns="" id="{F6F49851-3D55-EA5E-20E3-28FB46DFDAFA}"/>
              </a:ext>
            </a:extLst>
          </p:cNvPr>
          <p:cNvCxnSpPr>
            <a:cxnSpLocks/>
          </p:cNvCxnSpPr>
          <p:nvPr/>
        </p:nvCxnSpPr>
        <p:spPr>
          <a:xfrm>
            <a:off x="4309838" y="2127180"/>
            <a:ext cx="1296000" cy="133200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20BF651B-9D47-FBD3-6C39-DAE363716960}"/>
              </a:ext>
            </a:extLst>
          </p:cNvPr>
          <p:cNvSpPr/>
          <p:nvPr/>
        </p:nvSpPr>
        <p:spPr>
          <a:xfrm>
            <a:off x="5432853" y="3634148"/>
            <a:ext cx="76325" cy="93831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A9834B8D-6767-6C4F-13DF-9059A2CC4D0E}"/>
              </a:ext>
            </a:extLst>
          </p:cNvPr>
          <p:cNvSpPr txBox="1"/>
          <p:nvPr/>
        </p:nvSpPr>
        <p:spPr>
          <a:xfrm>
            <a:off x="5516457" y="5193196"/>
            <a:ext cx="2607925" cy="749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控制节点组成覆盖全装置的复杂软件集群</a:t>
            </a:r>
          </a:p>
        </p:txBody>
      </p:sp>
      <p:pic>
        <p:nvPicPr>
          <p:cNvPr id="19" name="图片 18" descr="图形用户界面, 图表&#10;&#10;描述已自动生成">
            <a:extLst>
              <a:ext uri="{FF2B5EF4-FFF2-40B4-BE49-F238E27FC236}">
                <a16:creationId xmlns:a16="http://schemas.microsoft.com/office/drawing/2014/main" xmlns="" id="{F2F067D9-6AF4-27A3-8415-083D01FA51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4059" y="1692199"/>
            <a:ext cx="3069831" cy="1794650"/>
          </a:xfrm>
          <a:prstGeom prst="rect">
            <a:avLst/>
          </a:prstGeom>
        </p:spPr>
      </p:pic>
      <p:pic>
        <p:nvPicPr>
          <p:cNvPr id="20" name="图片 19" descr="图形用户界面, Word&#10;&#10;描述已自动生成">
            <a:extLst>
              <a:ext uri="{FF2B5EF4-FFF2-40B4-BE49-F238E27FC236}">
                <a16:creationId xmlns:a16="http://schemas.microsoft.com/office/drawing/2014/main" xmlns="" id="{93680BBA-4F04-CBEC-E79A-5338C42494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8270" y="3815232"/>
            <a:ext cx="3075620" cy="131510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DFA803DC-0A70-0E9D-95A2-C997A4317CEC}"/>
              </a:ext>
            </a:extLst>
          </p:cNvPr>
          <p:cNvSpPr txBox="1"/>
          <p:nvPr/>
        </p:nvSpPr>
        <p:spPr>
          <a:xfrm>
            <a:off x="8375432" y="5157192"/>
            <a:ext cx="31305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已成功应用于动态磁场校正等关键动力学操控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50D38B09-D309-8926-90D4-772E0EE7B3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  <a14:imgEffect>
                      <a14:brightnessContrast bright="6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27" y="2929900"/>
            <a:ext cx="4368697" cy="280831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6E7B8D0E-FA35-424B-8881-AC5E9162749C}"/>
              </a:ext>
            </a:extLst>
          </p:cNvPr>
          <p:cNvSpPr txBox="1"/>
          <p:nvPr/>
        </p:nvSpPr>
        <p:spPr>
          <a:xfrm>
            <a:off x="490227" y="210706"/>
            <a:ext cx="10152605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特色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-4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en-US" altLang="zh-CN" sz="8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束流精准操控软件平台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xmlns="" id="{8FA88E05-F4C3-4D73-889A-178A5395D8B1}"/>
              </a:ext>
            </a:extLst>
          </p:cNvPr>
          <p:cNvSpPr/>
          <p:nvPr/>
        </p:nvSpPr>
        <p:spPr>
          <a:xfrm>
            <a:off x="679639" y="6057292"/>
            <a:ext cx="10832722" cy="583558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kumimoji="1" lang="zh-C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实现大型</a:t>
            </a:r>
            <a:r>
              <a:rPr kumimoji="1"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加速器的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大数据实时在线处理、自动控制</a:t>
            </a:r>
            <a:r>
              <a:rPr kumimoji="1"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智能调试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152A7C7D-FFF2-42A2-BBEB-AF3BAB8A6A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57" y="1698549"/>
            <a:ext cx="2473524" cy="35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8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83C9B8-98AA-97B3-9FC2-B6637916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文本框 65">
            <a:extLst>
              <a:ext uri="{FF2B5EF4-FFF2-40B4-BE49-F238E27FC236}">
                <a16:creationId xmlns="" xmlns:a16="http://schemas.microsoft.com/office/drawing/2014/main" id="{F3A9E444-8CA1-7A7C-C64A-8418EBB6A2B7}"/>
              </a:ext>
            </a:extLst>
          </p:cNvPr>
          <p:cNvSpPr txBox="1"/>
          <p:nvPr/>
        </p:nvSpPr>
        <p:spPr>
          <a:xfrm>
            <a:off x="407487" y="6138517"/>
            <a:ext cx="11501347" cy="572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27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日调试成功，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主同步加速器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出束，</a:t>
            </a:r>
            <a:r>
              <a:rPr lang="en-US" altLang="zh-CN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公里束线</a:t>
            </a:r>
            <a:r>
              <a:rPr lang="en-US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贯通</a:t>
            </a:r>
            <a:endParaRPr lang="en-US" altLang="zh-CN" sz="26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/>
          <a:srcRect l="34697"/>
          <a:stretch/>
        </p:blipFill>
        <p:spPr>
          <a:xfrm>
            <a:off x="6888088" y="1923940"/>
            <a:ext cx="4564114" cy="41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9"/>
          <p:cNvSpPr/>
          <p:nvPr/>
        </p:nvSpPr>
        <p:spPr>
          <a:xfrm>
            <a:off x="6726974" y="1410555"/>
            <a:ext cx="4608512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</a:t>
            </a: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科学</a:t>
            </a:r>
            <a:r>
              <a:rPr lang="en-US" altLang="zh-CN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》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杂志报道了调试成功</a:t>
            </a:r>
          </a:p>
        </p:txBody>
      </p:sp>
      <p:sp>
        <p:nvSpPr>
          <p:cNvPr id="11" name="矩形 10"/>
          <p:cNvSpPr/>
          <p:nvPr/>
        </p:nvSpPr>
        <p:spPr>
          <a:xfrm>
            <a:off x="7036165" y="2028915"/>
            <a:ext cx="3990131" cy="4308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Heavy-ion Accelerator Fires Up</a:t>
            </a:r>
            <a:endParaRPr lang="zh-CN" altLang="en-US" sz="2200" b="1" dirty="0">
              <a:solidFill>
                <a:srgbClr val="C00000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="" xmlns:a16="http://schemas.microsoft.com/office/drawing/2014/main" id="{79CAD269-D82A-9F32-98DA-897995A68C6F}"/>
              </a:ext>
            </a:extLst>
          </p:cNvPr>
          <p:cNvGrpSpPr>
            <a:grpSpLocks noChangeAspect="1"/>
          </p:cNvGrpSpPr>
          <p:nvPr/>
        </p:nvGrpSpPr>
        <p:grpSpPr>
          <a:xfrm>
            <a:off x="1029962" y="1557491"/>
            <a:ext cx="5049889" cy="1620000"/>
            <a:chOff x="671407" y="759006"/>
            <a:chExt cx="5420430" cy="1800084"/>
          </a:xfrm>
        </p:grpSpPr>
        <p:pic>
          <p:nvPicPr>
            <p:cNvPr id="14" name="Picture 2">
              <a:extLst>
                <a:ext uri="{FF2B5EF4-FFF2-40B4-BE49-F238E27FC236}">
                  <a16:creationId xmlns="" xmlns:a16="http://schemas.microsoft.com/office/drawing/2014/main" id="{B1DE92CD-052A-C65B-AA4D-4292D6D5F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407" y="759006"/>
              <a:ext cx="5420430" cy="18000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9C82B172-363F-B76A-4BD7-5D1EA3C7EE23}"/>
                </a:ext>
              </a:extLst>
            </p:cNvPr>
            <p:cNvSpPr txBox="1"/>
            <p:nvPr/>
          </p:nvSpPr>
          <p:spPr>
            <a:xfrm>
              <a:off x="4375692" y="802900"/>
              <a:ext cx="1277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BRing</a:t>
              </a:r>
              <a:r>
                <a: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束流</a:t>
              </a: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D22E0F44-2473-435B-E877-97928B8FB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62" y="3181694"/>
            <a:ext cx="5040000" cy="277323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B5B56BD0-06FB-4CAD-8093-7958E8AC3936}"/>
              </a:ext>
            </a:extLst>
          </p:cNvPr>
          <p:cNvSpPr/>
          <p:nvPr/>
        </p:nvSpPr>
        <p:spPr>
          <a:xfrm>
            <a:off x="485868" y="210706"/>
            <a:ext cx="67521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创造了大型</a:t>
            </a:r>
            <a:r>
              <a:rPr lang="zh-C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加速器束流调试速度</a:t>
            </a:r>
            <a:r>
              <a:rPr lang="zh-C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新纪录</a:t>
            </a:r>
            <a:endParaRPr lang="en-US" altLang="zh-CN" sz="3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266025" y="839399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kern="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一键贯通束流联合调试</a:t>
            </a:r>
            <a:endParaRPr lang="zh-CN" altLang="en-US" sz="2800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35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E42AE24C-A126-ACBA-2EDF-F1B4F6DB6693}"/>
              </a:ext>
            </a:extLst>
          </p:cNvPr>
          <p:cNvSpPr txBox="1"/>
          <p:nvPr/>
        </p:nvSpPr>
        <p:spPr>
          <a:xfrm>
            <a:off x="733765" y="944251"/>
            <a:ext cx="10654823" cy="54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刷新了国际重离子脉冲流强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新纪录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="" xmlns:a16="http://schemas.microsoft.com/office/drawing/2014/main" id="{9C82B172-363F-B76A-4BD7-5D1EA3C7EE23}"/>
              </a:ext>
            </a:extLst>
          </p:cNvPr>
          <p:cNvSpPr txBox="1"/>
          <p:nvPr/>
        </p:nvSpPr>
        <p:spPr>
          <a:xfrm>
            <a:off x="1487488" y="5157192"/>
            <a:ext cx="309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baseline="30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</a:t>
            </a:r>
            <a:r>
              <a:rPr lang="en-US" altLang="zh-CN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 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国际最高流强</a:t>
            </a: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提高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</a:t>
            </a: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倍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880828"/>
            <a:ext cx="4970207" cy="304300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9C82B172-363F-B76A-4BD7-5D1EA3C7EE23}"/>
              </a:ext>
            </a:extLst>
          </p:cNvPr>
          <p:cNvSpPr txBox="1"/>
          <p:nvPr/>
        </p:nvSpPr>
        <p:spPr>
          <a:xfrm>
            <a:off x="7572164" y="5139769"/>
            <a:ext cx="33079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209</a:t>
            </a:r>
            <a:r>
              <a:rPr lang="en-US" altLang="zh-CN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Bi </a:t>
            </a: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国际最高流强</a:t>
            </a: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提高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 </a:t>
            </a:r>
            <a:r>
              <a:rPr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倍</a:t>
            </a:r>
            <a:endParaRPr lang="zh-CN" alt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D577A512-9100-48B7-860E-57AC80B15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619" y="1844824"/>
            <a:ext cx="4612945" cy="298190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9DB034F-1B02-25FB-0EC6-E877CFD411C2}"/>
              </a:ext>
            </a:extLst>
          </p:cNvPr>
          <p:cNvSpPr txBox="1"/>
          <p:nvPr/>
        </p:nvSpPr>
        <p:spPr>
          <a:xfrm>
            <a:off x="1249176" y="210706"/>
            <a:ext cx="9455336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en-US" altLang="zh-CN" sz="3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3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altLang="en-US" sz="3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大幅领先的性能指标</a:t>
            </a:r>
            <a:endParaRPr lang="zh-CN" altLang="en-US" sz="3000" b="1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7">
            <a:extLst>
              <a:ext uri="{FF2B5EF4-FFF2-40B4-BE49-F238E27FC236}">
                <a16:creationId xmlns:a16="http://schemas.microsoft.com/office/drawing/2014/main" xmlns="" id="{E211DA14-FD6D-4224-940D-01BA53C7EEBE}"/>
              </a:ext>
            </a:extLst>
          </p:cNvPr>
          <p:cNvSpPr txBox="1"/>
          <p:nvPr/>
        </p:nvSpPr>
        <p:spPr>
          <a:xfrm>
            <a:off x="3647728" y="2204864"/>
            <a:ext cx="6660739" cy="28443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3200" b="1" dirty="0" smtClean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2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lang="zh-CN" altLang="en-US" sz="32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工程进展</a:t>
            </a:r>
            <a:endParaRPr lang="en-US" altLang="zh-CN" sz="3200" b="1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3200" b="1" dirty="0" smtClean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2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中国电子离子对撞机（</a:t>
            </a:r>
            <a:r>
              <a:rPr lang="en-US" altLang="zh-CN" sz="3200" b="1" dirty="0" err="1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32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200" b="1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3200" b="1" dirty="0" smtClean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、总结展望</a:t>
            </a:r>
            <a:endParaRPr lang="en-US" altLang="zh-CN" sz="3200" b="1" dirty="0" smtClean="0">
              <a:solidFill>
                <a:srgbClr val="0140AA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114B7F4-6FEE-49B1-A495-CD2920035FB9}"/>
              </a:ext>
            </a:extLst>
          </p:cNvPr>
          <p:cNvSpPr/>
          <p:nvPr/>
        </p:nvSpPr>
        <p:spPr>
          <a:xfrm>
            <a:off x="334882" y="1055374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6E77F68-81D5-4DCF-80C3-85992A08F6D6}"/>
              </a:ext>
            </a:extLst>
          </p:cNvPr>
          <p:cNvSpPr txBox="1"/>
          <p:nvPr/>
        </p:nvSpPr>
        <p:spPr>
          <a:xfrm>
            <a:off x="4249874" y="216960"/>
            <a:ext cx="3692252" cy="769441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4400" b="1" dirty="0">
                <a:solidFill>
                  <a:srgbClr val="0041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351830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3775F9D-F839-40FB-A51A-6DC48C0CA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037" y="1003614"/>
            <a:ext cx="3521179" cy="422558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DF1CD14D-B696-4710-A6AA-98B54189FE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963258"/>
            <a:ext cx="3766853" cy="23229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8D47AB39-7581-4314-9DA9-6F9EBDC6935C}"/>
              </a:ext>
            </a:extLst>
          </p:cNvPr>
          <p:cNvSpPr txBox="1"/>
          <p:nvPr/>
        </p:nvSpPr>
        <p:spPr>
          <a:xfrm>
            <a:off x="4475820" y="5482911"/>
            <a:ext cx="3718265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b="1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</a:t>
            </a:r>
            <a:r>
              <a:rPr lang="zh-CN" altLang="en-US" b="1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zh-CN" b="1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专家</a:t>
            </a:r>
            <a:r>
              <a:rPr lang="zh-CN" altLang="en-US" b="1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上海</a:t>
            </a:r>
            <a:r>
              <a:rPr lang="zh-CN" altLang="zh-CN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高等研究院、中国工程物理</a:t>
            </a:r>
            <a:r>
              <a:rPr lang="zh-CN" altLang="zh-CN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研究院、</a:t>
            </a:r>
            <a:r>
              <a:rPr lang="zh-CN" altLang="zh-CN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北京应用物理与计算数学</a:t>
            </a:r>
            <a:r>
              <a:rPr lang="zh-CN" altLang="zh-CN" kern="1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研究所、</a:t>
            </a:r>
            <a:r>
              <a:rPr lang="zh-CN" altLang="zh-CN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北京大学等单位</a:t>
            </a:r>
            <a:endParaRPr lang="zh-CN" altLang="en-US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23" y="3855319"/>
            <a:ext cx="3712190" cy="22813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7790" y="991853"/>
            <a:ext cx="3528850" cy="42373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8D47AB39-7581-4314-9DA9-6F9EBDC6935C}"/>
              </a:ext>
            </a:extLst>
          </p:cNvPr>
          <p:cNvSpPr txBox="1"/>
          <p:nvPr/>
        </p:nvSpPr>
        <p:spPr>
          <a:xfrm>
            <a:off x="8418238" y="5467671"/>
            <a:ext cx="3438402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altLang="zh-CN" b="1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b="1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位</a:t>
            </a:r>
            <a:r>
              <a:rPr lang="zh-CN" altLang="zh-CN" b="1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专家</a:t>
            </a:r>
            <a:r>
              <a:rPr lang="zh-CN" altLang="en-US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来自上海高等研究院</a:t>
            </a:r>
            <a:r>
              <a:rPr lang="zh-CN" altLang="zh-CN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北京师范大学</a:t>
            </a:r>
            <a:r>
              <a:rPr lang="zh-CN" altLang="zh-CN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中科院高能物理研究所、武汉大学</a:t>
            </a:r>
            <a:r>
              <a:rPr lang="zh-CN" altLang="zh-CN" kern="100" dirty="0" smtClean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</a:t>
            </a:r>
            <a:r>
              <a:rPr lang="zh-CN" altLang="zh-CN" kern="100" dirty="0">
                <a:effectLst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单位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="" xmlns:a16="http://schemas.microsoft.com/office/drawing/2014/main" id="{9C82B172-363F-B76A-4BD7-5D1EA3C7EE23}"/>
              </a:ext>
            </a:extLst>
          </p:cNvPr>
          <p:cNvSpPr txBox="1"/>
          <p:nvPr/>
        </p:nvSpPr>
        <p:spPr>
          <a:xfrm>
            <a:off x="769202" y="3286205"/>
            <a:ext cx="3310574" cy="50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9C82B172-363F-B76A-4BD7-5D1EA3C7EE23}"/>
              </a:ext>
            </a:extLst>
          </p:cNvPr>
          <p:cNvSpPr txBox="1"/>
          <p:nvPr/>
        </p:nvSpPr>
        <p:spPr>
          <a:xfrm>
            <a:off x="752426" y="6198803"/>
            <a:ext cx="33105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27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B5B56BD0-06FB-4CAD-8093-7958E8AC3936}"/>
              </a:ext>
            </a:extLst>
          </p:cNvPr>
          <p:cNvSpPr/>
          <p:nvPr/>
        </p:nvSpPr>
        <p:spPr>
          <a:xfrm>
            <a:off x="454200" y="210706"/>
            <a:ext cx="36615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大幅</a:t>
            </a: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领先的束流指标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0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E42AE24C-A126-ACBA-2EDF-F1B4F6DB6693}"/>
              </a:ext>
            </a:extLst>
          </p:cNvPr>
          <p:cNvSpPr txBox="1"/>
          <p:nvPr/>
        </p:nvSpPr>
        <p:spPr>
          <a:xfrm>
            <a:off x="767408" y="946557"/>
            <a:ext cx="10654823" cy="54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根据工程验收要求和实验需求，</a:t>
            </a: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束流调试、机器学习、性能优化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E42AE24C-A126-ACBA-2EDF-F1B4F6DB6693}"/>
              </a:ext>
            </a:extLst>
          </p:cNvPr>
          <p:cNvSpPr txBox="1"/>
          <p:nvPr/>
        </p:nvSpPr>
        <p:spPr>
          <a:xfrm>
            <a:off x="3466527" y="5984811"/>
            <a:ext cx="5256584" cy="540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长期目标：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流强指标的</a:t>
            </a:r>
            <a:r>
              <a:rPr lang="zh-CN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大幅领先</a:t>
            </a:r>
            <a:endParaRPr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0" name="Group 42">
            <a:extLst>
              <a:ext uri="{FF2B5EF4-FFF2-40B4-BE49-F238E27FC236}">
                <a16:creationId xmlns:a16="http://schemas.microsoft.com/office/drawing/2014/main" xmlns="" id="{7D08F7AC-A3B1-4C98-8330-4306280DBB0C}"/>
              </a:ext>
            </a:extLst>
          </p:cNvPr>
          <p:cNvGrpSpPr/>
          <p:nvPr/>
        </p:nvGrpSpPr>
        <p:grpSpPr>
          <a:xfrm>
            <a:off x="6473435" y="1628418"/>
            <a:ext cx="5449134" cy="4092441"/>
            <a:chOff x="6096000" y="1517885"/>
            <a:chExt cx="5449134" cy="4092441"/>
          </a:xfrm>
        </p:grpSpPr>
        <p:pic>
          <p:nvPicPr>
            <p:cNvPr id="21" name="Picture 43">
              <a:extLst>
                <a:ext uri="{FF2B5EF4-FFF2-40B4-BE49-F238E27FC236}">
                  <a16:creationId xmlns:a16="http://schemas.microsoft.com/office/drawing/2014/main" xmlns="" id="{0C0109FD-EB7D-4601-A5F7-FC8EF2621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517885"/>
              <a:ext cx="5449134" cy="4092441"/>
            </a:xfrm>
            <a:prstGeom prst="rect">
              <a:avLst/>
            </a:prstGeom>
          </p:spPr>
        </p:pic>
        <p:sp>
          <p:nvSpPr>
            <p:cNvPr id="28" name="TextBox 44">
              <a:extLst>
                <a:ext uri="{FF2B5EF4-FFF2-40B4-BE49-F238E27FC236}">
                  <a16:creationId xmlns:a16="http://schemas.microsoft.com/office/drawing/2014/main" xmlns="" id="{14A0B8BD-63F1-4DDA-A90A-B6C884AB929A}"/>
                </a:ext>
              </a:extLst>
            </p:cNvPr>
            <p:cNvSpPr txBox="1"/>
            <p:nvPr/>
          </p:nvSpPr>
          <p:spPr>
            <a:xfrm>
              <a:off x="7448938" y="4283536"/>
              <a:ext cx="2284601" cy="35394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7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SIS18</a:t>
              </a:r>
              <a:r>
                <a:rPr lang="zh-CN" altLang="en-US" sz="17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历史最高</a:t>
              </a:r>
              <a:r>
                <a:rPr lang="en-US" altLang="zh-CN" sz="1700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(2022)</a:t>
              </a:r>
              <a:endParaRPr lang="zh-CN" altLang="en-US" sz="1700" b="1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46">
              <a:extLst>
                <a:ext uri="{FF2B5EF4-FFF2-40B4-BE49-F238E27FC236}">
                  <a16:creationId xmlns:a16="http://schemas.microsoft.com/office/drawing/2014/main" xmlns="" id="{0856AA08-FAAE-4ED2-B054-30445E430EEB}"/>
                </a:ext>
              </a:extLst>
            </p:cNvPr>
            <p:cNvSpPr txBox="1"/>
            <p:nvPr/>
          </p:nvSpPr>
          <p:spPr>
            <a:xfrm>
              <a:off x="9084445" y="1905183"/>
              <a:ext cx="169149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HIAF</a:t>
              </a:r>
              <a:r>
                <a:rPr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期望指标</a:t>
              </a:r>
            </a:p>
          </p:txBody>
        </p:sp>
        <p:sp>
          <p:nvSpPr>
            <p:cNvPr id="30" name="Star: 5 Points 49">
              <a:extLst>
                <a:ext uri="{FF2B5EF4-FFF2-40B4-BE49-F238E27FC236}">
                  <a16:creationId xmlns:a16="http://schemas.microsoft.com/office/drawing/2014/main" xmlns="" id="{B75163E3-A8C8-443A-84DA-D069F498FD07}"/>
                </a:ext>
              </a:extLst>
            </p:cNvPr>
            <p:cNvSpPr/>
            <p:nvPr/>
          </p:nvSpPr>
          <p:spPr>
            <a:xfrm>
              <a:off x="7066118" y="1973066"/>
              <a:ext cx="254000" cy="254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Star: 5 Points 51">
            <a:extLst>
              <a:ext uri="{FF2B5EF4-FFF2-40B4-BE49-F238E27FC236}">
                <a16:creationId xmlns:a16="http://schemas.microsoft.com/office/drawing/2014/main" xmlns="" id="{377D39E7-F92C-4FE1-8BCA-3ABD812400B0}"/>
              </a:ext>
            </a:extLst>
          </p:cNvPr>
          <p:cNvSpPr/>
          <p:nvPr/>
        </p:nvSpPr>
        <p:spPr>
          <a:xfrm>
            <a:off x="11003928" y="2946130"/>
            <a:ext cx="254000" cy="254000"/>
          </a:xfrm>
          <a:prstGeom prst="star5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: Shape 3">
            <a:extLst>
              <a:ext uri="{FF2B5EF4-FFF2-40B4-BE49-F238E27FC236}">
                <a16:creationId xmlns="" xmlns:a16="http://schemas.microsoft.com/office/drawing/2014/main" id="{AD6206F4-23BD-4184-83B8-75A4D1A4CA40}"/>
              </a:ext>
            </a:extLst>
          </p:cNvPr>
          <p:cNvSpPr/>
          <p:nvPr/>
        </p:nvSpPr>
        <p:spPr>
          <a:xfrm>
            <a:off x="7443553" y="2014348"/>
            <a:ext cx="4305300" cy="1036391"/>
          </a:xfrm>
          <a:custGeom>
            <a:avLst/>
            <a:gdLst>
              <a:gd name="connsiteX0" fmla="*/ 0 w 4305300"/>
              <a:gd name="connsiteY0" fmla="*/ 0 h 1036391"/>
              <a:gd name="connsiteX1" fmla="*/ 180975 w 4305300"/>
              <a:gd name="connsiteY1" fmla="*/ 139700 h 1036391"/>
              <a:gd name="connsiteX2" fmla="*/ 355600 w 4305300"/>
              <a:gd name="connsiteY2" fmla="*/ 247650 h 1036391"/>
              <a:gd name="connsiteX3" fmla="*/ 536575 w 4305300"/>
              <a:gd name="connsiteY3" fmla="*/ 355600 h 1036391"/>
              <a:gd name="connsiteX4" fmla="*/ 758825 w 4305300"/>
              <a:gd name="connsiteY4" fmla="*/ 434975 h 1036391"/>
              <a:gd name="connsiteX5" fmla="*/ 1054100 w 4305300"/>
              <a:gd name="connsiteY5" fmla="*/ 530225 h 1036391"/>
              <a:gd name="connsiteX6" fmla="*/ 1276350 w 4305300"/>
              <a:gd name="connsiteY6" fmla="*/ 606425 h 1036391"/>
              <a:gd name="connsiteX7" fmla="*/ 1501775 w 4305300"/>
              <a:gd name="connsiteY7" fmla="*/ 682625 h 1036391"/>
              <a:gd name="connsiteX8" fmla="*/ 1831975 w 4305300"/>
              <a:gd name="connsiteY8" fmla="*/ 771525 h 1036391"/>
              <a:gd name="connsiteX9" fmla="*/ 1990725 w 4305300"/>
              <a:gd name="connsiteY9" fmla="*/ 803275 h 1036391"/>
              <a:gd name="connsiteX10" fmla="*/ 2241550 w 4305300"/>
              <a:gd name="connsiteY10" fmla="*/ 774700 h 1036391"/>
              <a:gd name="connsiteX11" fmla="*/ 2419350 w 4305300"/>
              <a:gd name="connsiteY11" fmla="*/ 784225 h 1036391"/>
              <a:gd name="connsiteX12" fmla="*/ 2701925 w 4305300"/>
              <a:gd name="connsiteY12" fmla="*/ 901700 h 1036391"/>
              <a:gd name="connsiteX13" fmla="*/ 2959100 w 4305300"/>
              <a:gd name="connsiteY13" fmla="*/ 996950 h 1036391"/>
              <a:gd name="connsiteX14" fmla="*/ 3187700 w 4305300"/>
              <a:gd name="connsiteY14" fmla="*/ 1022350 h 1036391"/>
              <a:gd name="connsiteX15" fmla="*/ 3422650 w 4305300"/>
              <a:gd name="connsiteY15" fmla="*/ 1035050 h 1036391"/>
              <a:gd name="connsiteX16" fmla="*/ 3676650 w 4305300"/>
              <a:gd name="connsiteY16" fmla="*/ 990600 h 1036391"/>
              <a:gd name="connsiteX17" fmla="*/ 3946525 w 4305300"/>
              <a:gd name="connsiteY17" fmla="*/ 927100 h 1036391"/>
              <a:gd name="connsiteX18" fmla="*/ 4156075 w 4305300"/>
              <a:gd name="connsiteY18" fmla="*/ 841375 h 1036391"/>
              <a:gd name="connsiteX19" fmla="*/ 4305300 w 4305300"/>
              <a:gd name="connsiteY19" fmla="*/ 790575 h 1036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05300" h="1036391">
                <a:moveTo>
                  <a:pt x="0" y="0"/>
                </a:moveTo>
                <a:cubicBezTo>
                  <a:pt x="60854" y="49212"/>
                  <a:pt x="121708" y="98425"/>
                  <a:pt x="180975" y="139700"/>
                </a:cubicBezTo>
                <a:cubicBezTo>
                  <a:pt x="240242" y="180975"/>
                  <a:pt x="296333" y="211667"/>
                  <a:pt x="355600" y="247650"/>
                </a:cubicBezTo>
                <a:cubicBezTo>
                  <a:pt x="414867" y="283633"/>
                  <a:pt x="469371" y="324379"/>
                  <a:pt x="536575" y="355600"/>
                </a:cubicBezTo>
                <a:cubicBezTo>
                  <a:pt x="603779" y="386821"/>
                  <a:pt x="672571" y="405871"/>
                  <a:pt x="758825" y="434975"/>
                </a:cubicBezTo>
                <a:cubicBezTo>
                  <a:pt x="845079" y="464079"/>
                  <a:pt x="967846" y="501650"/>
                  <a:pt x="1054100" y="530225"/>
                </a:cubicBezTo>
                <a:cubicBezTo>
                  <a:pt x="1140354" y="558800"/>
                  <a:pt x="1276350" y="606425"/>
                  <a:pt x="1276350" y="606425"/>
                </a:cubicBezTo>
                <a:cubicBezTo>
                  <a:pt x="1350962" y="631825"/>
                  <a:pt x="1409171" y="655108"/>
                  <a:pt x="1501775" y="682625"/>
                </a:cubicBezTo>
                <a:cubicBezTo>
                  <a:pt x="1594379" y="710142"/>
                  <a:pt x="1750483" y="751417"/>
                  <a:pt x="1831975" y="771525"/>
                </a:cubicBezTo>
                <a:cubicBezTo>
                  <a:pt x="1913467" y="791633"/>
                  <a:pt x="1922463" y="802746"/>
                  <a:pt x="1990725" y="803275"/>
                </a:cubicBezTo>
                <a:cubicBezTo>
                  <a:pt x="2058987" y="803804"/>
                  <a:pt x="2170113" y="777875"/>
                  <a:pt x="2241550" y="774700"/>
                </a:cubicBezTo>
                <a:cubicBezTo>
                  <a:pt x="2312987" y="771525"/>
                  <a:pt x="2342621" y="763058"/>
                  <a:pt x="2419350" y="784225"/>
                </a:cubicBezTo>
                <a:cubicBezTo>
                  <a:pt x="2496079" y="805392"/>
                  <a:pt x="2611967" y="866246"/>
                  <a:pt x="2701925" y="901700"/>
                </a:cubicBezTo>
                <a:cubicBezTo>
                  <a:pt x="2791883" y="937154"/>
                  <a:pt x="2878138" y="976842"/>
                  <a:pt x="2959100" y="996950"/>
                </a:cubicBezTo>
                <a:cubicBezTo>
                  <a:pt x="3040062" y="1017058"/>
                  <a:pt x="3110442" y="1016000"/>
                  <a:pt x="3187700" y="1022350"/>
                </a:cubicBezTo>
                <a:cubicBezTo>
                  <a:pt x="3264958" y="1028700"/>
                  <a:pt x="3341158" y="1040342"/>
                  <a:pt x="3422650" y="1035050"/>
                </a:cubicBezTo>
                <a:cubicBezTo>
                  <a:pt x="3504142" y="1029758"/>
                  <a:pt x="3589338" y="1008592"/>
                  <a:pt x="3676650" y="990600"/>
                </a:cubicBezTo>
                <a:cubicBezTo>
                  <a:pt x="3763962" y="972608"/>
                  <a:pt x="3866621" y="951971"/>
                  <a:pt x="3946525" y="927100"/>
                </a:cubicBezTo>
                <a:cubicBezTo>
                  <a:pt x="4026429" y="902229"/>
                  <a:pt x="4096279" y="864129"/>
                  <a:pt x="4156075" y="841375"/>
                </a:cubicBezTo>
                <a:cubicBezTo>
                  <a:pt x="4215871" y="818621"/>
                  <a:pt x="4284133" y="799571"/>
                  <a:pt x="4305300" y="790575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F3B84361-3C1A-429B-9621-81B0DDF76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14" y="1697633"/>
            <a:ext cx="5673805" cy="402939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B5B56BD0-06FB-4CAD-8093-7958E8AC3936}"/>
              </a:ext>
            </a:extLst>
          </p:cNvPr>
          <p:cNvSpPr/>
          <p:nvPr/>
        </p:nvSpPr>
        <p:spPr>
          <a:xfrm>
            <a:off x="454200" y="210706"/>
            <a:ext cx="36615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大幅</a:t>
            </a: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领先的束流指标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69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B5B56BD0-06FB-4CAD-8093-7958E8AC3936}"/>
              </a:ext>
            </a:extLst>
          </p:cNvPr>
          <p:cNvSpPr/>
          <p:nvPr/>
        </p:nvSpPr>
        <p:spPr>
          <a:xfrm>
            <a:off x="485868" y="210706"/>
            <a:ext cx="67521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建成了世界精度最高的高精度环形谱仪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3C549139-38B6-453D-BF15-C1CFC12B8B76}"/>
              </a:ext>
            </a:extLst>
          </p:cNvPr>
          <p:cNvGrpSpPr>
            <a:grpSpLocks noChangeAspect="1"/>
          </p:cNvGrpSpPr>
          <p:nvPr/>
        </p:nvGrpSpPr>
        <p:grpSpPr>
          <a:xfrm>
            <a:off x="889745" y="974444"/>
            <a:ext cx="6198640" cy="3875010"/>
            <a:chOff x="7460541" y="3533838"/>
            <a:chExt cx="4399709" cy="2715988"/>
          </a:xfrm>
          <a:noFill/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xmlns="" id="{CBBF6D65-79E1-4C23-883C-AABCA75BA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0541" y="3533838"/>
              <a:ext cx="4399709" cy="2715988"/>
            </a:xfrm>
            <a:prstGeom prst="rect">
              <a:avLst/>
            </a:prstGeom>
            <a:grpFill/>
            <a:ln w="19050">
              <a:noFill/>
            </a:ln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xmlns="" id="{F3EC53AF-9516-45CA-B293-21B33F478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110" t="8600" r="39269" b="87923"/>
            <a:stretch/>
          </p:blipFill>
          <p:spPr>
            <a:xfrm>
              <a:off x="9660396" y="3800902"/>
              <a:ext cx="203324" cy="94452"/>
            </a:xfrm>
            <a:prstGeom prst="rect">
              <a:avLst/>
            </a:prstGeom>
            <a:grpFill/>
            <a:ln w="19050">
              <a:noFill/>
            </a:ln>
          </p:spPr>
        </p:pic>
      </p:grpSp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76300641-0DEF-4719-BEDF-FACCD6E23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9151" y="1007784"/>
            <a:ext cx="2115461" cy="1440082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A55E2B5D-07B3-4A13-A02F-E68A2A43D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195" y="1008940"/>
            <a:ext cx="1971145" cy="1423721"/>
          </a:xfrm>
          <a:prstGeom prst="rect">
            <a:avLst/>
          </a:prstGeom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1919536" y="2584475"/>
            <a:ext cx="33822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kern="0" dirty="0">
                <a:solidFill>
                  <a:srgbClr val="2C10F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高精度环形</a:t>
            </a:r>
            <a:r>
              <a:rPr lang="zh-CN" altLang="en-US" sz="2800" b="1" kern="0" dirty="0" smtClean="0">
                <a:solidFill>
                  <a:srgbClr val="2C10F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谱仪</a:t>
            </a:r>
            <a:endParaRPr lang="en-US" altLang="zh-CN" sz="2800" b="1" kern="0" dirty="0" smtClean="0">
              <a:solidFill>
                <a:srgbClr val="2C10F8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800" b="1" kern="0" dirty="0" err="1" smtClean="0">
                <a:solidFill>
                  <a:srgbClr val="2C10F8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SRing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8AB7BD7-1235-EA53-45EC-145A385F7F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007" y="5050164"/>
            <a:ext cx="1942121" cy="14793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A008EF49-CA5D-B227-E237-72D99A704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0565" y="5129238"/>
            <a:ext cx="1804047" cy="1374129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="" xmlns:a16="http://schemas.microsoft.com/office/drawing/2014/main" id="{1D497ADF-413D-111E-8809-DDE16A6976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6769" y="5093289"/>
            <a:ext cx="1887603" cy="1437774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="" xmlns:a16="http://schemas.microsoft.com/office/drawing/2014/main" id="{5897CA5E-AB83-F67D-252B-E1B94C46F8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8612" y="5050164"/>
            <a:ext cx="1935260" cy="1474073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="" xmlns:a16="http://schemas.microsoft.com/office/drawing/2014/main" id="{AD8E1A59-1416-1C5F-76AB-D6681C6100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211" y="4999034"/>
            <a:ext cx="2008259" cy="1525203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="" xmlns:a16="http://schemas.microsoft.com/office/drawing/2014/main" id="{8A16BC68-EBF0-2FF0-82FB-E2ECB94F8923}"/>
              </a:ext>
            </a:extLst>
          </p:cNvPr>
          <p:cNvSpPr txBox="1"/>
          <p:nvPr/>
        </p:nvSpPr>
        <p:spPr>
          <a:xfrm>
            <a:off x="9677000" y="2996119"/>
            <a:ext cx="7509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②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41768" y="3221971"/>
            <a:ext cx="1971102" cy="14986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2144" y="3256627"/>
            <a:ext cx="2284856" cy="1464001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xmlns="" id="{230A310E-B9D0-DF24-7B1C-D56DC74324D3}"/>
              </a:ext>
            </a:extLst>
          </p:cNvPr>
          <p:cNvSpPr txBox="1"/>
          <p:nvPr/>
        </p:nvSpPr>
        <p:spPr>
          <a:xfrm>
            <a:off x="7353730" y="2991138"/>
            <a:ext cx="4924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①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3" name="矩形 24"/>
          <p:cNvSpPr>
            <a:spLocks noChangeArrowheads="1"/>
          </p:cNvSpPr>
          <p:nvPr/>
        </p:nvSpPr>
        <p:spPr bwMode="auto">
          <a:xfrm>
            <a:off x="7846173" y="2545883"/>
            <a:ext cx="2981944" cy="47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47" tIns="50730" rIns="101447" bIns="50730">
            <a:spAutoFit/>
          </a:bodyPr>
          <a:lstStyle>
            <a:lvl1pPr>
              <a:spcBef>
                <a:spcPct val="20000"/>
              </a:spcBef>
              <a:buBlip>
                <a:blip r:embed="rId13"/>
              </a:buBlip>
              <a:defRPr kumimoji="1" sz="33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14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∆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M/M ~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altLang="zh-C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36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B5B56BD0-06FB-4CAD-8093-7958E8AC3936}"/>
              </a:ext>
            </a:extLst>
          </p:cNvPr>
          <p:cNvSpPr/>
          <p:nvPr/>
        </p:nvSpPr>
        <p:spPr>
          <a:xfrm>
            <a:off x="485868" y="210706"/>
            <a:ext cx="675216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建成了世界精度最高的高精度环形谱仪</a:t>
            </a:r>
            <a:endParaRPr lang="zh-CN" altLang="en-US" sz="30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/>
              <p:cNvSpPr txBox="1"/>
              <p:nvPr/>
            </p:nvSpPr>
            <p:spPr>
              <a:xfrm>
                <a:off x="7084687" y="5433753"/>
                <a:ext cx="4411913" cy="8545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11 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𝑘𝑒𝑉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202 </m:t>
                          </m:r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sz="2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2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2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</m:sSup>
                    </m:oMath>
                  </m:oMathPara>
                </a14:m>
                <a:endParaRPr lang="en-US" sz="2600" b="1" dirty="0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687" y="5433753"/>
                <a:ext cx="4411913" cy="85452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文本框 19"/>
          <p:cNvSpPr txBox="1"/>
          <p:nvPr/>
        </p:nvSpPr>
        <p:spPr>
          <a:xfrm>
            <a:off x="623392" y="5303964"/>
            <a:ext cx="628135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 (</a:t>
            </a:r>
            <a:r>
              <a:rPr lang="en-US" altLang="zh-CN" sz="26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</a:t>
            </a:r>
            <a:r>
              <a:rPr lang="en-US" altLang="zh-CN" sz="2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Au)exp = -24357 keV ± 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</a:t>
            </a:r>
            <a:r>
              <a:rPr lang="en-US" altLang="zh-CN" sz="2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keV</a:t>
            </a:r>
          </a:p>
          <a:p>
            <a:r>
              <a:rPr lang="en-US" altLang="zh-CN" sz="2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ME(</a:t>
            </a:r>
            <a:r>
              <a:rPr lang="en-US" altLang="zh-CN" sz="26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</a:t>
            </a:r>
            <a:r>
              <a:rPr lang="en-US" altLang="zh-CN" sz="2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Au)AME =  -24353 keV ± 23 keV</a:t>
            </a:r>
            <a:endParaRPr lang="en-US" sz="2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rcRect r="2715"/>
          <a:stretch>
            <a:fillRect/>
          </a:stretch>
        </p:blipFill>
        <p:spPr>
          <a:xfrm>
            <a:off x="593880" y="1475919"/>
            <a:ext cx="4133968" cy="308754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392144" y="4575944"/>
            <a:ext cx="3943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达到国际最高精度！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1884" y="1415760"/>
            <a:ext cx="6708068" cy="33813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35930" y="889479"/>
            <a:ext cx="562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短寿命原子核质量测量 </a:t>
            </a:r>
            <a:r>
              <a:rPr lang="en-US" altLang="zh-CN" sz="240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</a:t>
            </a:r>
            <a:r>
              <a:rPr lang="en-US" altLang="zh-CN" sz="2400" baseline="3000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</a:t>
            </a:r>
            <a:r>
              <a:rPr lang="en-US" altLang="zh-CN" sz="240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Au</a:t>
            </a:r>
            <a:endParaRPr lang="zh-CN" altLang="en-US" sz="2400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9814" y="4767535"/>
            <a:ext cx="4276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2026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04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08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日专家测试结果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50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45318" y="6057292"/>
            <a:ext cx="106154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打造了</a:t>
            </a:r>
            <a:r>
              <a:rPr lang="zh-CN" altLang="en-US" sz="3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我国引领核科学前沿及重离子重大应用的</a:t>
            </a:r>
            <a:r>
              <a:rPr lang="zh-C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“国之重器”</a:t>
            </a:r>
            <a:endParaRPr lang="zh-CN" altLang="en-US" sz="3000" b="1" dirty="0">
              <a:solidFill>
                <a:prstClr val="black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AA6BF7E-8A5E-401D-A6A7-120086BDAA53}"/>
              </a:ext>
            </a:extLst>
          </p:cNvPr>
          <p:cNvSpPr/>
          <p:nvPr/>
        </p:nvSpPr>
        <p:spPr>
          <a:xfrm>
            <a:off x="479376" y="980728"/>
            <a:ext cx="11370274" cy="4896544"/>
          </a:xfrm>
          <a:prstGeom prst="rect">
            <a:avLst/>
          </a:prstGeom>
          <a:solidFill>
            <a:schemeClr val="bg1"/>
          </a:solidFill>
          <a:ln w="6350">
            <a:solidFill>
              <a:srgbClr val="0066CC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E64FB587-2831-4EBA-93E3-C45199CABB08}"/>
              </a:ext>
            </a:extLst>
          </p:cNvPr>
          <p:cNvSpPr/>
          <p:nvPr/>
        </p:nvSpPr>
        <p:spPr>
          <a:xfrm>
            <a:off x="1727154" y="260648"/>
            <a:ext cx="845587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2008</a:t>
            </a:r>
            <a:r>
              <a:rPr lang="zh-CN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zh-CN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提出</a:t>
            </a:r>
            <a:r>
              <a:rPr lang="zh-CN" alt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工程构想，到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zh-CN" altLang="zh-CN" sz="3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建成，历时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17</a:t>
            </a:r>
            <a:r>
              <a:rPr lang="zh-CN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1FE7B1B4-9657-42AB-9A54-C3823963388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6" y="2139054"/>
            <a:ext cx="5076564" cy="265809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08B4E44C-6F46-4B0B-A3AC-E6E25AF1845D}"/>
              </a:ext>
            </a:extLst>
          </p:cNvPr>
          <p:cNvSpPr txBox="1"/>
          <p:nvPr/>
        </p:nvSpPr>
        <p:spPr>
          <a:xfrm>
            <a:off x="957964" y="1080317"/>
            <a:ext cx="10938851" cy="54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构建了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全球首台</a:t>
            </a:r>
            <a:r>
              <a:rPr lang="zh-CN" altLang="en-US" sz="26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超导直线 </a:t>
            </a:r>
            <a:r>
              <a:rPr lang="en-US" altLang="zh-CN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</a:t>
            </a: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快循环同步 </a:t>
            </a:r>
            <a:r>
              <a:rPr lang="en-US" altLang="zh-CN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+ </a:t>
            </a:r>
            <a:r>
              <a:rPr lang="zh-CN" altLang="en-US" sz="2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级联储存环</a:t>
            </a:r>
            <a:r>
              <a:rPr lang="zh-CN" altLang="en-US" sz="26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2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大科学装置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xmlns="" id="{B19DB409-5C2C-4E08-8A98-28215EF0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303" y="2140069"/>
            <a:ext cx="5442972" cy="2657083"/>
          </a:xfrm>
          <a:prstGeom prst="rect">
            <a:avLst/>
          </a:prstGeom>
          <a:ln>
            <a:solidFill>
              <a:srgbClr val="0140AA"/>
            </a:solidFill>
          </a:ln>
        </p:spPr>
      </p:pic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4DDBE63E-24E7-4246-9F70-B10ED8CDB6F8}"/>
              </a:ext>
            </a:extLst>
          </p:cNvPr>
          <p:cNvSpPr txBox="1"/>
          <p:nvPr/>
        </p:nvSpPr>
        <p:spPr>
          <a:xfrm>
            <a:off x="8148228" y="1697924"/>
            <a:ext cx="1932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德国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FAIR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A14B189B-0FA6-421D-9535-EB1AE72E3385}"/>
              </a:ext>
            </a:extLst>
          </p:cNvPr>
          <p:cNvSpPr txBox="1"/>
          <p:nvPr/>
        </p:nvSpPr>
        <p:spPr>
          <a:xfrm>
            <a:off x="8810930" y="4453240"/>
            <a:ext cx="2766161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投资</a:t>
            </a:r>
            <a:r>
              <a:rPr lang="en-US" altLang="zh-CN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33</a:t>
            </a:r>
            <a:r>
              <a:rPr lang="zh-CN" altLang="en-US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亿欧元，</a:t>
            </a:r>
            <a:r>
              <a:rPr lang="en-US" altLang="zh-CN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~2030</a:t>
            </a:r>
            <a:r>
              <a:rPr lang="zh-CN" altLang="en-US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调试</a:t>
            </a:r>
            <a:endParaRPr lang="zh-CN" altLang="en-US" sz="1600" dirty="0">
              <a:solidFill>
                <a:srgbClr val="0041B4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="" xmlns:a16="http://schemas.microsoft.com/office/drawing/2014/main" id="{BFD9FAB4-A394-4BD5-A5D9-6BD33F831DCD}"/>
              </a:ext>
            </a:extLst>
          </p:cNvPr>
          <p:cNvSpPr txBox="1"/>
          <p:nvPr/>
        </p:nvSpPr>
        <p:spPr>
          <a:xfrm>
            <a:off x="659396" y="4458598"/>
            <a:ext cx="2593390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投资</a:t>
            </a:r>
            <a:r>
              <a:rPr lang="en-US" altLang="zh-CN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28</a:t>
            </a:r>
            <a:r>
              <a:rPr lang="zh-CN" altLang="en-US" sz="16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亿人民，</a:t>
            </a:r>
            <a:r>
              <a:rPr lang="en-US" altLang="zh-CN" sz="1600" b="1" dirty="0" smtClean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1600" b="1" dirty="0" smtClean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</a:t>
            </a:r>
            <a:endParaRPr lang="zh-CN" altLang="en-US" sz="1600" b="1" dirty="0">
              <a:solidFill>
                <a:srgbClr val="0041B4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="" xmlns:a16="http://schemas.microsoft.com/office/drawing/2014/main" id="{4DDBE63E-24E7-4246-9F70-B10ED8CDB6F8}"/>
              </a:ext>
            </a:extLst>
          </p:cNvPr>
          <p:cNvSpPr txBox="1"/>
          <p:nvPr/>
        </p:nvSpPr>
        <p:spPr>
          <a:xfrm>
            <a:off x="2495600" y="1697924"/>
            <a:ext cx="19324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FAIR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="" xmlns:a16="http://schemas.microsoft.com/office/drawing/2014/main" id="{4DDBE63E-24E7-4246-9F70-B10ED8CDB6F8}"/>
              </a:ext>
            </a:extLst>
          </p:cNvPr>
          <p:cNvSpPr txBox="1"/>
          <p:nvPr/>
        </p:nvSpPr>
        <p:spPr>
          <a:xfrm>
            <a:off x="3719736" y="5102024"/>
            <a:ext cx="5508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性能指标、建设成本、时间窗口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8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77" y="1358488"/>
            <a:ext cx="6732000" cy="4768265"/>
          </a:xfrm>
          <a:prstGeom prst="rect">
            <a:avLst/>
          </a:prstGeom>
        </p:spPr>
      </p:pic>
      <p:sp>
        <p:nvSpPr>
          <p:cNvPr id="39" name="圆角矩形 38"/>
          <p:cNvSpPr/>
          <p:nvPr/>
        </p:nvSpPr>
        <p:spPr>
          <a:xfrm>
            <a:off x="8420915" y="5908726"/>
            <a:ext cx="1800200" cy="504056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4577452" y="5452940"/>
            <a:ext cx="1365397" cy="911572"/>
          </a:xfrm>
          <a:prstGeom prst="round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68A35E40-0D3F-4899-BDC5-AE4D3101D47E}"/>
              </a:ext>
            </a:extLst>
          </p:cNvPr>
          <p:cNvSpPr/>
          <p:nvPr/>
        </p:nvSpPr>
        <p:spPr>
          <a:xfrm>
            <a:off x="4534306" y="5527360"/>
            <a:ext cx="1451687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defRPr/>
            </a:pPr>
            <a:r>
              <a:rPr kumimoji="1" lang="zh-CN" altLang="en-US" sz="2200" b="1" kern="0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阿尔法同位素终端</a:t>
            </a:r>
            <a:endParaRPr kumimoji="1" lang="en-US" altLang="zh-CN" sz="2200" b="1" kern="0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xmlns="" id="{68A35E40-0D3F-4899-BDC5-AE4D3101D47E}"/>
              </a:ext>
            </a:extLst>
          </p:cNvPr>
          <p:cNvSpPr/>
          <p:nvPr/>
        </p:nvSpPr>
        <p:spPr>
          <a:xfrm>
            <a:off x="8337262" y="5948039"/>
            <a:ext cx="1967506" cy="46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defRPr/>
            </a:pPr>
            <a:r>
              <a:rPr kumimoji="1" lang="zh-CN" altLang="en-US" sz="2200" b="1" kern="0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核孔膜终端</a:t>
            </a:r>
            <a:endParaRPr kumimoji="1" lang="en-US" altLang="zh-CN" sz="2200" b="1" kern="0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4488454" y="1898070"/>
            <a:ext cx="1485532" cy="882596"/>
          </a:xfrm>
          <a:prstGeom prst="roundRect">
            <a:avLst/>
          </a:prstGeom>
          <a:noFill/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xmlns="" id="{68A35E40-0D3F-4899-BDC5-AE4D3101D47E}"/>
              </a:ext>
            </a:extLst>
          </p:cNvPr>
          <p:cNvSpPr/>
          <p:nvPr/>
        </p:nvSpPr>
        <p:spPr>
          <a:xfrm>
            <a:off x="4506689" y="1943514"/>
            <a:ext cx="1467297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defRPr/>
            </a:pPr>
            <a:r>
              <a:rPr kumimoji="1" lang="zh-CN" altLang="en-US" sz="2200" b="1" kern="0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航天空间辐照终端</a:t>
            </a:r>
            <a:endParaRPr kumimoji="1" lang="en-US" altLang="zh-CN" sz="2200" b="1" kern="0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68A35E40-0D3F-4899-BDC5-AE4D3101D47E}"/>
              </a:ext>
            </a:extLst>
          </p:cNvPr>
          <p:cNvSpPr/>
          <p:nvPr/>
        </p:nvSpPr>
        <p:spPr>
          <a:xfrm>
            <a:off x="6549679" y="1196752"/>
            <a:ext cx="2609556" cy="359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defRPr/>
            </a:pPr>
            <a:r>
              <a:rPr kumimoji="1" lang="zh-CN" altLang="en-US" b="1" kern="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缪子研究终端</a:t>
            </a:r>
            <a:endParaRPr kumimoji="1" lang="en-US" altLang="zh-CN" b="1" kern="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xmlns="" id="{68A35E40-0D3F-4899-BDC5-AE4D3101D47E}"/>
              </a:ext>
            </a:extLst>
          </p:cNvPr>
          <p:cNvSpPr/>
          <p:nvPr/>
        </p:nvSpPr>
        <p:spPr>
          <a:xfrm>
            <a:off x="9131079" y="3302003"/>
            <a:ext cx="1848147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defRPr/>
            </a:pPr>
            <a:r>
              <a:rPr kumimoji="1" lang="zh-CN" altLang="en-US" sz="2200" b="1" kern="0" dirty="0">
                <a:solidFill>
                  <a:srgbClr val="0033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高能量物理研究终端</a:t>
            </a:r>
            <a:endParaRPr kumimoji="1" lang="en-US" altLang="zh-CN" sz="2200" b="1" kern="0" dirty="0">
              <a:solidFill>
                <a:srgbClr val="0033CC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xmlns="" id="{59888EE8-614E-5BA9-4CB4-7A7EB7A71778}"/>
              </a:ext>
            </a:extLst>
          </p:cNvPr>
          <p:cNvSpPr/>
          <p:nvPr/>
        </p:nvSpPr>
        <p:spPr>
          <a:xfrm>
            <a:off x="5874846" y="3967854"/>
            <a:ext cx="10999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xmlns="" id="{A99C6722-D2B1-B74E-8758-7FD5200D00F7}"/>
              </a:ext>
            </a:extLst>
          </p:cNvPr>
          <p:cNvSpPr/>
          <p:nvPr/>
        </p:nvSpPr>
        <p:spPr>
          <a:xfrm>
            <a:off x="7771159" y="2466816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HFRS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xmlns="" id="{28CBE7E2-A111-3C52-61B7-F7CE8A5FB3C0}"/>
              </a:ext>
            </a:extLst>
          </p:cNvPr>
          <p:cNvSpPr/>
          <p:nvPr/>
        </p:nvSpPr>
        <p:spPr>
          <a:xfrm>
            <a:off x="8004346" y="5229149"/>
            <a:ext cx="8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iLinac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xmlns="" id="{9CD8C590-EDF3-F214-7134-D9058B8A4AC0}"/>
              </a:ext>
            </a:extLst>
          </p:cNvPr>
          <p:cNvSpPr/>
          <p:nvPr/>
        </p:nvSpPr>
        <p:spPr>
          <a:xfrm>
            <a:off x="11109240" y="5098708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SECR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xmlns="" id="{A99C6722-D2B1-B74E-8758-7FD5200D00F7}"/>
              </a:ext>
            </a:extLst>
          </p:cNvPr>
          <p:cNvSpPr/>
          <p:nvPr/>
        </p:nvSpPr>
        <p:spPr>
          <a:xfrm>
            <a:off x="9154295" y="2461241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kern="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SRing</a:t>
            </a: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zh-CN" altLang="en-US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xmlns="" id="{68A35E40-0D3F-4899-BDC5-AE4D3101D47E}"/>
              </a:ext>
            </a:extLst>
          </p:cNvPr>
          <p:cNvSpPr/>
          <p:nvPr/>
        </p:nvSpPr>
        <p:spPr>
          <a:xfrm>
            <a:off x="9734014" y="1232360"/>
            <a:ext cx="2402900" cy="359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10000"/>
              </a:lnSpc>
              <a:defRPr/>
            </a:pPr>
            <a:r>
              <a:rPr kumimoji="1" lang="zh-CN" altLang="en-US" b="1" kern="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缪子成像终端</a:t>
            </a:r>
            <a:endParaRPr kumimoji="1" lang="en-US" altLang="zh-CN" b="1" kern="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89" name="右箭头 7">
            <a:extLst>
              <a:ext uri="{FF2B5EF4-FFF2-40B4-BE49-F238E27FC236}">
                <a16:creationId xmlns:a16="http://schemas.microsoft.com/office/drawing/2014/main" xmlns="" id="{D51FCD7F-EB4D-4DB7-8E2D-8A659F798287}"/>
              </a:ext>
            </a:extLst>
          </p:cNvPr>
          <p:cNvSpPr/>
          <p:nvPr/>
        </p:nvSpPr>
        <p:spPr>
          <a:xfrm>
            <a:off x="3634662" y="4397192"/>
            <a:ext cx="565327" cy="123094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0" name="Rectangle 34">
            <a:extLst>
              <a:ext uri="{FF2B5EF4-FFF2-40B4-BE49-F238E27FC236}">
                <a16:creationId xmlns:a16="http://schemas.microsoft.com/office/drawing/2014/main" xmlns="" id="{2C44A064-0400-4B23-9920-F34719CB435B}"/>
              </a:ext>
            </a:extLst>
          </p:cNvPr>
          <p:cNvSpPr/>
          <p:nvPr/>
        </p:nvSpPr>
        <p:spPr>
          <a:xfrm>
            <a:off x="803412" y="3324535"/>
            <a:ext cx="2569378" cy="9343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终端建设、</a:t>
            </a:r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后端探测、数据处理</a:t>
            </a:r>
            <a:endParaRPr 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1" name="Rectangle 34">
            <a:extLst>
              <a:ext uri="{FF2B5EF4-FFF2-40B4-BE49-F238E27FC236}">
                <a16:creationId xmlns:a16="http://schemas.microsoft.com/office/drawing/2014/main" xmlns="" id="{2C44A064-0400-4B23-9920-F34719CB435B}"/>
              </a:ext>
            </a:extLst>
          </p:cNvPr>
          <p:cNvSpPr/>
          <p:nvPr/>
        </p:nvSpPr>
        <p:spPr>
          <a:xfrm>
            <a:off x="807607" y="1412514"/>
            <a:ext cx="2569378" cy="9343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用户生态</a:t>
            </a:r>
            <a:r>
              <a:rPr lang="zh-CN" altLang="en-US" sz="2400" b="1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、开放共享、</a:t>
            </a:r>
            <a:r>
              <a: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国际合作</a:t>
            </a:r>
            <a:endParaRPr lang="en-US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xmlns="" id="{2C44A064-0400-4B23-9920-F34719CB435B}"/>
              </a:ext>
            </a:extLst>
          </p:cNvPr>
          <p:cNvSpPr/>
          <p:nvPr/>
        </p:nvSpPr>
        <p:spPr>
          <a:xfrm>
            <a:off x="682306" y="5155809"/>
            <a:ext cx="2569378" cy="9343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协同生态：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装置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理论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应用交叉</a:t>
            </a:r>
            <a:endParaRPr 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3" name="十字形 92"/>
          <p:cNvSpPr>
            <a:spLocks noChangeAspect="1"/>
          </p:cNvSpPr>
          <p:nvPr/>
        </p:nvSpPr>
        <p:spPr>
          <a:xfrm>
            <a:off x="1789769" y="2602675"/>
            <a:ext cx="434877" cy="432000"/>
          </a:xfrm>
          <a:prstGeom prst="plus">
            <a:avLst>
              <a:gd name="adj" fmla="val 36415"/>
            </a:avLst>
          </a:prstGeom>
          <a:solidFill>
            <a:srgbClr val="D6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十字形 93"/>
          <p:cNvSpPr>
            <a:spLocks noChangeAspect="1"/>
          </p:cNvSpPr>
          <p:nvPr/>
        </p:nvSpPr>
        <p:spPr>
          <a:xfrm>
            <a:off x="1808695" y="4502549"/>
            <a:ext cx="434877" cy="432000"/>
          </a:xfrm>
          <a:prstGeom prst="plus">
            <a:avLst>
              <a:gd name="adj" fmla="val 36415"/>
            </a:avLst>
          </a:prstGeom>
          <a:solidFill>
            <a:srgbClr val="D6EF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94"/>
          <p:cNvSpPr/>
          <p:nvPr/>
        </p:nvSpPr>
        <p:spPr>
          <a:xfrm>
            <a:off x="2711624" y="143925"/>
            <a:ext cx="71881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从大装置到国际</a:t>
            </a:r>
            <a:r>
              <a:rPr lang="zh-CN" altLang="en-US" sz="3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重大影响力的研究中心</a:t>
            </a:r>
          </a:p>
        </p:txBody>
      </p:sp>
    </p:spTree>
    <p:extLst>
      <p:ext uri="{BB962C8B-B14F-4D97-AF65-F5344CB8AC3E}">
        <p14:creationId xmlns:p14="http://schemas.microsoft.com/office/powerpoint/2010/main" val="372966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4871864" y="1482628"/>
            <a:ext cx="7170635" cy="5038911"/>
            <a:chOff x="143996" y="1500867"/>
            <a:chExt cx="7444159" cy="5038911"/>
          </a:xfrm>
        </p:grpSpPr>
        <p:grpSp>
          <p:nvGrpSpPr>
            <p:cNvPr id="48" name="组合 47"/>
            <p:cNvGrpSpPr/>
            <p:nvPr/>
          </p:nvGrpSpPr>
          <p:grpSpPr>
            <a:xfrm>
              <a:off x="143996" y="1500867"/>
              <a:ext cx="7444159" cy="4963133"/>
              <a:chOff x="143996" y="1574839"/>
              <a:chExt cx="7444159" cy="4963133"/>
            </a:xfrm>
          </p:grpSpPr>
          <p:pic>
            <p:nvPicPr>
              <p:cNvPr id="63" name="图片 62">
                <a:extLst>
                  <a:ext uri="{FF2B5EF4-FFF2-40B4-BE49-F238E27FC236}">
                    <a16:creationId xmlns="" xmlns:a16="http://schemas.microsoft.com/office/drawing/2014/main" id="{C713EAD0-2AB7-AD46-AF4D-65EB7EAF1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996" y="1642409"/>
                <a:ext cx="7239438" cy="4895563"/>
              </a:xfrm>
              <a:prstGeom prst="rect">
                <a:avLst/>
              </a:prstGeom>
            </p:spPr>
          </p:pic>
          <p:sp>
            <p:nvSpPr>
              <p:cNvPr id="64" name="矩形 63">
                <a:extLst>
                  <a:ext uri="{FF2B5EF4-FFF2-40B4-BE49-F238E27FC236}">
                    <a16:creationId xmlns="" xmlns:a16="http://schemas.microsoft.com/office/drawing/2014/main" id="{88421A72-B37B-2673-16E3-23C4F520F271}"/>
                  </a:ext>
                </a:extLst>
              </p:cNvPr>
              <p:cNvSpPr/>
              <p:nvPr/>
            </p:nvSpPr>
            <p:spPr>
              <a:xfrm>
                <a:off x="6012244" y="1574839"/>
                <a:ext cx="1575911" cy="292278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132004" y="2221258"/>
                <a:ext cx="288032" cy="37965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矩形 48">
              <a:extLst>
                <a:ext uri="{FF2B5EF4-FFF2-40B4-BE49-F238E27FC236}">
                  <a16:creationId xmlns="" xmlns:a16="http://schemas.microsoft.com/office/drawing/2014/main" id="{A5B2FBCA-B7AA-778A-007C-ACBD599F32BF}"/>
                </a:ext>
              </a:extLst>
            </p:cNvPr>
            <p:cNvSpPr/>
            <p:nvPr/>
          </p:nvSpPr>
          <p:spPr>
            <a:xfrm>
              <a:off x="3240349" y="6047335"/>
              <a:ext cx="3515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①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="" xmlns:a16="http://schemas.microsoft.com/office/drawing/2014/main" id="{90C9A5E9-1643-16E3-6531-5CD741C9FE87}"/>
                </a:ext>
              </a:extLst>
            </p:cNvPr>
            <p:cNvSpPr/>
            <p:nvPr/>
          </p:nvSpPr>
          <p:spPr>
            <a:xfrm>
              <a:off x="2825691" y="1987768"/>
              <a:ext cx="3515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③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DF2B6904-90EF-003E-348E-3F4C7729DD19}"/>
                </a:ext>
              </a:extLst>
            </p:cNvPr>
            <p:cNvSpPr/>
            <p:nvPr/>
          </p:nvSpPr>
          <p:spPr>
            <a:xfrm>
              <a:off x="4431713" y="1978466"/>
              <a:ext cx="131453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④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52947903-7225-9E5A-C257-48BCA15125A7}"/>
                </a:ext>
              </a:extLst>
            </p:cNvPr>
            <p:cNvSpPr/>
            <p:nvPr/>
          </p:nvSpPr>
          <p:spPr>
            <a:xfrm>
              <a:off x="3612019" y="6047335"/>
              <a:ext cx="61904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②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="" xmlns:a16="http://schemas.microsoft.com/office/drawing/2014/main" id="{43E06E2E-2E55-D1D2-1F54-579A77CC17FF}"/>
                </a:ext>
              </a:extLst>
            </p:cNvPr>
            <p:cNvSpPr/>
            <p:nvPr/>
          </p:nvSpPr>
          <p:spPr>
            <a:xfrm>
              <a:off x="5675680" y="2653364"/>
              <a:ext cx="59564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⑥</a:t>
              </a:r>
              <a:endParaRPr kumimoji="0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="" xmlns:a16="http://schemas.microsoft.com/office/drawing/2014/main" id="{9AA3D546-43AC-2815-BAE7-2AFE5E1EF3A4}"/>
                </a:ext>
              </a:extLst>
            </p:cNvPr>
            <p:cNvSpPr/>
            <p:nvPr/>
          </p:nvSpPr>
          <p:spPr>
            <a:xfrm>
              <a:off x="731404" y="4215527"/>
              <a:ext cx="1740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BRing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="" xmlns:a16="http://schemas.microsoft.com/office/drawing/2014/main" id="{B9D90262-6315-2737-A0D4-11B00CB2FC68}"/>
                </a:ext>
              </a:extLst>
            </p:cNvPr>
            <p:cNvSpPr/>
            <p:nvPr/>
          </p:nvSpPr>
          <p:spPr>
            <a:xfrm>
              <a:off x="6344169" y="5090943"/>
              <a:ext cx="11364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SECR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="" xmlns:a16="http://schemas.microsoft.com/office/drawing/2014/main" id="{9A20B65A-47DF-5BAB-2EAC-16590647397D}"/>
                </a:ext>
              </a:extLst>
            </p:cNvPr>
            <p:cNvSpPr/>
            <p:nvPr/>
          </p:nvSpPr>
          <p:spPr>
            <a:xfrm>
              <a:off x="5750600" y="5981812"/>
              <a:ext cx="10865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iLinac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="" xmlns:a16="http://schemas.microsoft.com/office/drawing/2014/main" id="{B7C891E0-1228-6C00-A0DB-5009E85E9ED5}"/>
                </a:ext>
              </a:extLst>
            </p:cNvPr>
            <p:cNvSpPr txBox="1"/>
            <p:nvPr/>
          </p:nvSpPr>
          <p:spPr>
            <a:xfrm>
              <a:off x="4390915" y="2653364"/>
              <a:ext cx="47229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⑤</a:t>
              </a:r>
              <a:endParaRPr kumimoji="0" lang="zh-CN" alt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="" xmlns:a16="http://schemas.microsoft.com/office/drawing/2014/main" id="{FD220378-D2A1-4C31-8C20-459363A4227F}"/>
                </a:ext>
              </a:extLst>
            </p:cNvPr>
            <p:cNvSpPr/>
            <p:nvPr/>
          </p:nvSpPr>
          <p:spPr>
            <a:xfrm>
              <a:off x="4716150" y="2730502"/>
              <a:ext cx="9331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SRing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="" xmlns:a16="http://schemas.microsoft.com/office/drawing/2014/main" id="{3FC31F93-88E5-4C40-9128-5859779A33B8}"/>
                </a:ext>
              </a:extLst>
            </p:cNvPr>
            <p:cNvSpPr/>
            <p:nvPr/>
          </p:nvSpPr>
          <p:spPr>
            <a:xfrm>
              <a:off x="3098666" y="2039096"/>
              <a:ext cx="10267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HFRS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="" xmlns:a16="http://schemas.microsoft.com/office/drawing/2014/main" id="{52947903-7225-9E5A-C257-48BCA15125A7}"/>
                </a:ext>
              </a:extLst>
            </p:cNvPr>
            <p:cNvSpPr/>
            <p:nvPr/>
          </p:nvSpPr>
          <p:spPr>
            <a:xfrm>
              <a:off x="3577175" y="3166598"/>
              <a:ext cx="5848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⑨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2727759" y="6063171"/>
              <a:ext cx="5927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⑦ </a:t>
              </a:r>
              <a:endParaRPr kumimoji="0" lang="zh-CN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="" xmlns:a16="http://schemas.microsoft.com/office/drawing/2014/main" id="{52947903-7225-9E5A-C257-48BCA15125A7}"/>
                </a:ext>
              </a:extLst>
            </p:cNvPr>
            <p:cNvSpPr/>
            <p:nvPr/>
          </p:nvSpPr>
          <p:spPr>
            <a:xfrm>
              <a:off x="770071" y="1692144"/>
              <a:ext cx="5848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⑧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Oval 1">
            <a:extLst>
              <a:ext uri="{FF2B5EF4-FFF2-40B4-BE49-F238E27FC236}">
                <a16:creationId xmlns="" xmlns:a16="http://schemas.microsoft.com/office/drawing/2014/main" id="{DB700639-9FD8-4F57-B71D-17AF4521AB82}"/>
              </a:ext>
            </a:extLst>
          </p:cNvPr>
          <p:cNvSpPr/>
          <p:nvPr/>
        </p:nvSpPr>
        <p:spPr>
          <a:xfrm>
            <a:off x="11514253" y="5893241"/>
            <a:ext cx="135855" cy="13585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7" name="Oval 25">
            <a:extLst>
              <a:ext uri="{FF2B5EF4-FFF2-40B4-BE49-F238E27FC236}">
                <a16:creationId xmlns="" xmlns:a16="http://schemas.microsoft.com/office/drawing/2014/main" id="{0318B53E-B8F8-41FC-8C40-CF51A7C41545}"/>
              </a:ext>
            </a:extLst>
          </p:cNvPr>
          <p:cNvSpPr/>
          <p:nvPr/>
        </p:nvSpPr>
        <p:spPr>
          <a:xfrm>
            <a:off x="11514253" y="5893241"/>
            <a:ext cx="135855" cy="13585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8" name="Oval 29">
            <a:extLst>
              <a:ext uri="{FF2B5EF4-FFF2-40B4-BE49-F238E27FC236}">
                <a16:creationId xmlns="" xmlns:a16="http://schemas.microsoft.com/office/drawing/2014/main" id="{65FCA3B2-C122-485D-99A4-0F5BAD0ABE70}"/>
              </a:ext>
            </a:extLst>
          </p:cNvPr>
          <p:cNvSpPr/>
          <p:nvPr/>
        </p:nvSpPr>
        <p:spPr>
          <a:xfrm>
            <a:off x="11514253" y="5893241"/>
            <a:ext cx="135855" cy="13585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9" name="Oval 30">
            <a:extLst>
              <a:ext uri="{FF2B5EF4-FFF2-40B4-BE49-F238E27FC236}">
                <a16:creationId xmlns="" xmlns:a16="http://schemas.microsoft.com/office/drawing/2014/main" id="{A63FD2EA-5D88-4F73-AF0D-8DA541A107BC}"/>
              </a:ext>
            </a:extLst>
          </p:cNvPr>
          <p:cNvSpPr/>
          <p:nvPr/>
        </p:nvSpPr>
        <p:spPr>
          <a:xfrm>
            <a:off x="11514253" y="5893241"/>
            <a:ext cx="135855" cy="13585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0" name="Oval 31">
            <a:extLst>
              <a:ext uri="{FF2B5EF4-FFF2-40B4-BE49-F238E27FC236}">
                <a16:creationId xmlns="" xmlns:a16="http://schemas.microsoft.com/office/drawing/2014/main" id="{AAFF1640-98D9-428C-B767-E3647E238FE3}"/>
              </a:ext>
            </a:extLst>
          </p:cNvPr>
          <p:cNvSpPr/>
          <p:nvPr/>
        </p:nvSpPr>
        <p:spPr>
          <a:xfrm>
            <a:off x="11514253" y="5893241"/>
            <a:ext cx="135855" cy="135855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="" xmlns:a16="http://schemas.microsoft.com/office/drawing/2014/main" id="{E77C6A84-A2D5-4A90-932D-5687F36AC37B}"/>
              </a:ext>
            </a:extLst>
          </p:cNvPr>
          <p:cNvGrpSpPr>
            <a:grpSpLocks noChangeAspect="1"/>
          </p:cNvGrpSpPr>
          <p:nvPr/>
        </p:nvGrpSpPr>
        <p:grpSpPr>
          <a:xfrm>
            <a:off x="688775" y="1088740"/>
            <a:ext cx="3888000" cy="2015351"/>
            <a:chOff x="702341" y="968949"/>
            <a:chExt cx="4237087" cy="1993565"/>
          </a:xfrm>
        </p:grpSpPr>
        <p:pic>
          <p:nvPicPr>
            <p:cNvPr id="72" name="图片 71">
              <a:extLst>
                <a:ext uri="{FF2B5EF4-FFF2-40B4-BE49-F238E27FC236}">
                  <a16:creationId xmlns="" xmlns:a16="http://schemas.microsoft.com/office/drawing/2014/main" id="{20D1025B-4EDA-4E6D-8DD4-2FF79115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2341" y="968949"/>
              <a:ext cx="4237087" cy="1993565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="" xmlns:a16="http://schemas.microsoft.com/office/drawing/2014/main" id="{0A717E02-56FF-4B54-95B5-46BE588E802A}"/>
                </a:ext>
              </a:extLst>
            </p:cNvPr>
            <p:cNvSpPr txBox="1"/>
            <p:nvPr/>
          </p:nvSpPr>
          <p:spPr>
            <a:xfrm>
              <a:off x="3868211" y="1892646"/>
              <a:ext cx="631525" cy="449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buClr>
                  <a:srgbClr val="003366"/>
                </a:buClr>
                <a:buSzPct val="80000"/>
              </a:pPr>
              <a:r>
                <a:rPr lang="en-US" altLang="zh-CN" b="1" dirty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(3)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文本框 73">
              <a:extLst>
                <a:ext uri="{FF2B5EF4-FFF2-40B4-BE49-F238E27FC236}">
                  <a16:creationId xmlns="" xmlns:a16="http://schemas.microsoft.com/office/drawing/2014/main" id="{2B8384FB-6E71-4DA6-9362-782557301C70}"/>
                </a:ext>
              </a:extLst>
            </p:cNvPr>
            <p:cNvSpPr txBox="1"/>
            <p:nvPr/>
          </p:nvSpPr>
          <p:spPr>
            <a:xfrm>
              <a:off x="2570461" y="1310445"/>
              <a:ext cx="631525" cy="449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buClr>
                  <a:srgbClr val="003366"/>
                </a:buClr>
                <a:buSzPct val="80000"/>
              </a:pPr>
              <a:r>
                <a:rPr lang="en-US" altLang="zh-CN" b="1" dirty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(2)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5" name="文本框 74">
              <a:extLst>
                <a:ext uri="{FF2B5EF4-FFF2-40B4-BE49-F238E27FC236}">
                  <a16:creationId xmlns="" xmlns:a16="http://schemas.microsoft.com/office/drawing/2014/main" id="{5B5149AD-9A4D-4E00-B105-45EF11A91AA0}"/>
                </a:ext>
              </a:extLst>
            </p:cNvPr>
            <p:cNvSpPr txBox="1"/>
            <p:nvPr/>
          </p:nvSpPr>
          <p:spPr>
            <a:xfrm>
              <a:off x="1350032" y="1129979"/>
              <a:ext cx="631525" cy="449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25000"/>
                </a:lnSpc>
                <a:buClr>
                  <a:srgbClr val="003366"/>
                </a:buClr>
                <a:buSzPct val="80000"/>
              </a:pPr>
              <a:r>
                <a:rPr lang="en-US" altLang="zh-CN" b="1" dirty="0">
                  <a:solidFill>
                    <a:srgbClr val="FFFF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(1) </a:t>
              </a:r>
              <a:endParaRPr lang="zh-CN" altLang="en-US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文本框 75">
            <a:extLst>
              <a:ext uri="{FF2B5EF4-FFF2-40B4-BE49-F238E27FC236}">
                <a16:creationId xmlns="" xmlns:a16="http://schemas.microsoft.com/office/drawing/2014/main" id="{D02FC41B-044E-4897-AD26-CF4A294F8334}"/>
              </a:ext>
            </a:extLst>
          </p:cNvPr>
          <p:cNvSpPr txBox="1"/>
          <p:nvPr/>
        </p:nvSpPr>
        <p:spPr>
          <a:xfrm>
            <a:off x="1192953" y="3078520"/>
            <a:ext cx="3293671" cy="1318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25000"/>
              </a:lnSpc>
              <a:buClr>
                <a:srgbClr val="003366"/>
              </a:buClr>
              <a:buSzPct val="80000"/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(1)  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</a:t>
            </a:r>
            <a:r>
              <a: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物质相结构终端</a:t>
            </a:r>
            <a:endParaRPr lang="en-US" altLang="zh-CN" sz="22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1219170">
              <a:lnSpc>
                <a:spcPct val="125000"/>
              </a:lnSpc>
              <a:buClr>
                <a:srgbClr val="003366"/>
              </a:buClr>
              <a:buSzPct val="80000"/>
            </a:pP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(2)</a:t>
            </a:r>
            <a:r>
              <a: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超</a:t>
            </a:r>
            <a:r>
              <a: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终端</a:t>
            </a:r>
            <a:endParaRPr lang="en-US" altLang="zh-CN" sz="22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1219170">
              <a:lnSpc>
                <a:spcPct val="125000"/>
              </a:lnSpc>
              <a:buClr>
                <a:srgbClr val="003366"/>
              </a:buClr>
              <a:buSzPct val="80000"/>
            </a:pP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(3)</a:t>
            </a:r>
            <a:r>
              <a:rPr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</a:t>
            </a:r>
            <a:r>
              <a:rPr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单粒子效应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终端</a:t>
            </a:r>
            <a:endParaRPr lang="en-US" altLang="zh-CN" sz="22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7" name="圆角矩形 76"/>
          <p:cNvSpPr/>
          <p:nvPr/>
        </p:nvSpPr>
        <p:spPr>
          <a:xfrm rot="2895655">
            <a:off x="6025689" y="1586274"/>
            <a:ext cx="590946" cy="1182988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8" name="右箭头 77"/>
          <p:cNvSpPr/>
          <p:nvPr/>
        </p:nvSpPr>
        <p:spPr>
          <a:xfrm rot="10800000">
            <a:off x="4723171" y="2132856"/>
            <a:ext cx="904777" cy="278909"/>
          </a:xfrm>
          <a:prstGeom prst="rightArrow">
            <a:avLst/>
          </a:prstGeom>
          <a:noFill/>
          <a:ln w="2222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graphicFrame>
        <p:nvGraphicFramePr>
          <p:cNvPr id="79" name="表格 78">
            <a:extLst>
              <a:ext uri="{FF2B5EF4-FFF2-40B4-BE49-F238E27FC236}">
                <a16:creationId xmlns:a16="http://schemas.microsoft.com/office/drawing/2014/main" xmlns="" id="{C876C3EB-10E6-4F3C-AFF2-5D97769FB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126022"/>
              </p:ext>
            </p:extLst>
          </p:nvPr>
        </p:nvGraphicFramePr>
        <p:xfrm>
          <a:off x="760104" y="4853308"/>
          <a:ext cx="3848955" cy="1574800"/>
        </p:xfrm>
        <a:graphic>
          <a:graphicData uri="http://schemas.openxmlformats.org/drawingml/2006/table">
            <a:tbl>
              <a:tblPr firstRow="1" firstCol="1" bandRow="1"/>
              <a:tblGrid>
                <a:gridCol w="11331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67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9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9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离子种类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(GeV/u)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流强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ppp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9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9.3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14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19+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1.7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9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400" b="1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1400" b="1" kern="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31+</a:t>
                      </a:r>
                      <a:endParaRPr lang="zh-CN" sz="14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0.85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2.4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9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4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35+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0.835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4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4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4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 anchor="ctr" anchorCtr="1">
                    <a:lnL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0" name="圆角矩形 79"/>
          <p:cNvSpPr/>
          <p:nvPr/>
        </p:nvSpPr>
        <p:spPr>
          <a:xfrm rot="5400000">
            <a:off x="2512389" y="3404908"/>
            <a:ext cx="323163" cy="3827736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="" xmlns:a16="http://schemas.microsoft.com/office/drawing/2014/main" id="{7569185C-2568-4279-999B-D5465DB916B8}"/>
              </a:ext>
            </a:extLst>
          </p:cNvPr>
          <p:cNvSpPr txBox="1"/>
          <p:nvPr/>
        </p:nvSpPr>
        <p:spPr>
          <a:xfrm>
            <a:off x="3314382" y="152636"/>
            <a:ext cx="56483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实验终端扩展升级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="" xmlns:a16="http://schemas.microsoft.com/office/drawing/2014/main" id="{7569185C-2568-4279-999B-D5465DB916B8}"/>
              </a:ext>
            </a:extLst>
          </p:cNvPr>
          <p:cNvSpPr txBox="1"/>
          <p:nvPr/>
        </p:nvSpPr>
        <p:spPr>
          <a:xfrm>
            <a:off x="7212103" y="1006878"/>
            <a:ext cx="35284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高能极化质子束</a:t>
            </a:r>
            <a:endParaRPr lang="zh-CN" altLang="en-US" sz="28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8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46 L -0.31615 0.00301 L -0.3819 0.00371 C -0.39792 0.00394 -0.40534 0.00579 -0.4125 0.0044 C -0.41979 0.00301 -0.42109 0.00463 -0.425 -0.00486 C -0.42904 -0.01435 -0.43307 -0.04352 -0.43672 -0.05301 C -0.44036 -0.06227 -0.43724 -0.05555 -0.44687 -0.06157 C -0.45638 -0.06736 -0.48398 -0.08102 -0.49401 -0.08796 C -0.50404 -0.0949 -0.50286 -0.09606 -0.50729 -0.10301 C -0.51185 -0.11018 -0.51732 -0.12037 -0.52109 -0.13032 C -0.52474 -0.14027 -0.5276 -0.15301 -0.52956 -0.1625 C -0.53151 -0.17222 -0.53229 -0.17801 -0.53268 -0.18773 C -0.53307 -0.19722 -0.5332 -0.20879 -0.5319 -0.2199 C -0.5306 -0.23102 -0.52721 -0.24606 -0.52461 -0.2544 C -0.52213 -0.26273 -0.52435 -0.25602 -0.51654 -0.27014 C -0.50885 -0.28402 -0.48659 -0.32315 -0.47786 -0.33819 C -0.46914 -0.35324 -0.46849 -0.35301 -0.46419 -0.36041 C -0.4599 -0.36759 -0.4569 -0.37615 -0.45208 -0.38194 C -0.44727 -0.38773 -0.4418 -0.39236 -0.43516 -0.3956 C -0.42852 -0.39861 -0.42044 -0.40208 -0.41211 -0.40046 C -0.40391 -0.39907 -0.3931 -0.39398 -0.38555 -0.38703 C -0.37799 -0.37986 -0.37161 -0.36782 -0.36654 -0.35764 C -0.36159 -0.34722 -0.35885 -0.33981 -0.35534 -0.32453 C -0.35182 -0.30926 -0.3487 -0.28518 -0.34557 -0.26574 C -0.34258 -0.24629 -0.33945 -0.22477 -0.33711 -0.20764 C -0.3349 -0.19074 -0.33294 -0.17731 -0.3319 -0.16389 C -0.33086 -0.15069 -0.33008 -0.13958 -0.33112 -0.12754 C -0.33216 -0.11527 -0.33437 -0.10254 -0.33802 -0.09166 C -0.34154 -0.08055 -0.34779 -0.06921 -0.35286 -0.06157 C -0.35794 -0.0537 -0.36185 -0.04884 -0.36862 -0.0449 C -0.37539 -0.04097 -0.38477 -0.03703 -0.39362 -0.03773 C -0.40247 -0.03865 -0.42148 -0.0493 -0.42148 -0.0493 C -0.42995 -0.05301 -0.43398 -0.0537 -0.44479 -0.05926 C -0.45573 -0.06504 -0.47721 -0.07708 -0.48672 -0.0831 C -0.49635 -0.08889 -0.49661 -0.08819 -0.50208 -0.09514 C -0.50755 -0.10208 -0.5151 -0.11435 -0.5194 -0.12453 C -0.5237 -0.13495 -0.52565 -0.14629 -0.52786 -0.15694 C -0.53008 -0.16736 -0.53216 -0.17731 -0.53268 -0.18842 C -0.53333 -0.19953 -0.53281 -0.21273 -0.53151 -0.22361 C -0.53021 -0.23426 -0.52721 -0.24606 -0.52461 -0.2537 C -0.52213 -0.26134 -0.51615 -0.26944 -0.51615 -0.26944 C -0.50911 -0.28217 -0.49023 -0.31666 -0.48229 -0.33032 C -0.47435 -0.34398 -0.47357 -0.34352 -0.46862 -0.35185 C -0.46367 -0.36018 -0.45794 -0.37315 -0.45247 -0.38055 C -0.447 -0.38773 -0.44154 -0.39213 -0.43594 -0.3956 C -0.43034 -0.39884 -0.42409 -0.40023 -0.41901 -0.40046 C -0.41393 -0.40092 -0.4112 -0.39977 -0.40573 -0.39768 C -0.40026 -0.3956 -0.39232 -0.39467 -0.38594 -0.38842 C -0.37969 -0.38217 -0.3724 -0.36852 -0.36784 -0.36041 C -0.36328 -0.35231 -0.3612 -0.34815 -0.35859 -0.33958 C -0.35586 -0.33102 -0.3543 -0.32176 -0.35208 -0.30879 C -0.34987 -0.29583 -0.34818 -0.28148 -0.34518 -0.26157 C -0.34232 -0.24143 -0.33685 -0.20902 -0.33437 -0.18842 C -0.33177 -0.16782 -0.32982 -0.15277 -0.32995 -0.13819 C -0.32995 -0.12361 -0.33164 -0.11273 -0.33477 -0.10092 C -0.33789 -0.08912 -0.34388 -0.07685 -0.34844 -0.06805 C -0.35299 -0.05902 -0.35547 -0.05324 -0.36211 -0.04791 C -0.36875 -0.04259 -0.37838 -0.03634 -0.38841 -0.03634 C -0.39844 -0.03634 -0.41172 -0.04328 -0.42227 -0.04791 C -0.43268 -0.05231 -0.4513 -0.06365 -0.4513 -0.06365 C -0.46068 -0.06875 -0.46966 -0.07245 -0.47825 -0.07801 C -0.48698 -0.08356 -0.49674 -0.08912 -0.50325 -0.09652 C -0.50977 -0.10393 -0.51302 -0.11203 -0.51745 -0.12245 C -0.52187 -0.13287 -0.52734 -0.14629 -0.52995 -0.15902 C -0.53255 -0.17176 -0.53294 -0.18727 -0.53307 -0.19838 C -0.5332 -0.20972 -0.5319 -0.21782 -0.53073 -0.22639 C -0.52956 -0.23495 -0.52891 -0.24236 -0.5263 -0.25 C -0.52357 -0.25764 -0.52057 -0.26111 -0.51458 -0.27222 C -0.50859 -0.28333 -0.48997 -0.31666 -0.48997 -0.31666 C -0.48307 -0.32916 -0.47852 -0.33727 -0.47305 -0.34676 C -0.46758 -0.35625 -0.46172 -0.3662 -0.45729 -0.37338 C -0.45286 -0.38032 -0.45052 -0.38518 -0.44648 -0.38912 C -0.44232 -0.39305 -0.43724 -0.39514 -0.43268 -0.39699 C -0.42825 -0.39884 -0.42448 -0.39953 -0.4194 -0.39977 C -0.41432 -0.40023 -0.4082 -0.40139 -0.40247 -0.39907 C -0.39674 -0.39676 -0.39141 -0.39421 -0.38477 -0.38611 C -0.37812 -0.37824 -0.36784 -0.36273 -0.3625 -0.35115 C -0.35729 -0.33935 -0.35625 -0.33148 -0.35325 -0.31597 C -0.35026 -0.30046 -0.34713 -0.27592 -0.3444 -0.25787 C -0.34167 -0.24004 -0.33893 -0.22083 -0.33711 -0.20833 C -0.33529 -0.19606 -0.33477 -0.19467 -0.33359 -0.18333 C -0.33229 -0.17222 -0.32982 -0.15416 -0.32995 -0.14097 C -0.32995 -0.12801 -0.33099 -0.11713 -0.33398 -0.10532 C -0.33685 -0.09328 -0.34271 -0.07916 -0.34727 -0.07014 C -0.35169 -0.06111 -0.35599 -0.05648 -0.36094 -0.05139 C -0.36588 -0.04652 -0.37096 -0.04236 -0.37669 -0.04004 C -0.38242 -0.03773 -0.3875 -0.03634 -0.39518 -0.03773 C -0.40286 -0.03935 -0.41172 -0.04421 -0.42266 -0.0493 C -0.43359 -0.0544 -0.45117 -0.06365 -0.46055 -0.06875 C -0.46992 -0.07361 -0.47279 -0.07569 -0.47904 -0.0794 C -0.48529 -0.08333 -0.49232 -0.08634 -0.49805 -0.09166 C -0.50378 -0.09676 -0.50977 -0.10532 -0.51341 -0.11088 C -0.51693 -0.11666 -0.5168 -0.11782 -0.5194 -0.12523 C -0.522 -0.13287 -0.52682 -0.14537 -0.52904 -0.15602 C -0.53125 -0.1669 -0.53255 -0.17731 -0.53268 -0.18981 C -0.53294 -0.20231 -0.53164 -0.2206 -0.53034 -0.23148 C -0.52904 -0.24213 -0.52734 -0.24768 -0.525 -0.2544 C -0.52279 -0.26088 -0.52057 -0.26458 -0.51706 -0.27083 C -0.51341 -0.27708 -0.50781 -0.28379 -0.50325 -0.29166 C -0.4987 -0.2993 -0.49414 -0.30926 -0.48958 -0.31736 C -0.48503 -0.32569 -0.47995 -0.33379 -0.47591 -0.34097 C -0.47187 -0.34815 -0.46849 -0.3537 -0.46536 -0.36041 C -0.46224 -0.36713 -0.4599 -0.375 -0.45729 -0.38194 C -0.45482 -0.38889 -0.45182 -0.39606 -0.45 -0.40208 C -0.44831 -0.40787 -0.44766 -0.41088 -0.44687 -0.41782 C -0.44596 -0.42453 -0.44505 -0.4331 -0.44479 -0.44282 C -0.44466 -0.45254 -0.44544 -0.46527 -0.44557 -0.47592 C -0.44583 -0.48634 -0.44583 -0.49861 -0.44609 -0.50602 C -0.44622 -0.51342 -0.44648 -0.5169 -0.44687 -0.52014 " pathEditMode="relative" ptsTypes="AAAAAAAAAAAAAAAAAAAAAAAAAAAAAAAAAAAAAAAAAAAAAAAAAAAAAAAAAAAAAAAAAAAAAAAAAAAAAAAAAAAAAAAAAAAAAAAAAAAAAAAAAAAAA">
                                      <p:cBhvr>
                                        <p:cTn id="6" dur="8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0" presetClass="path" presetSubtype="0" repeatCount="10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4.16667E-7 -0.00046 L -0.31615 0.00278 L -0.3819 0.00371 C -0.39792 0.00394 -0.40534 0.00579 -0.4125 0.0044 C -0.41979 0.00278 -0.42109 0.00463 -0.425 -0.00486 C -0.42904 -0.01435 -0.43307 -0.04352 -0.43672 -0.05301 C -0.44036 -0.06227 -0.43724 -0.05555 -0.44687 -0.06157 C -0.45638 -0.06736 -0.48398 -0.08102 -0.49401 -0.08796 C -0.50404 -0.0949 -0.50286 -0.09606 -0.50729 -0.10301 C -0.51185 -0.11018 -0.51732 -0.12037 -0.52109 -0.13032 C -0.52474 -0.14027 -0.5276 -0.15301 -0.52956 -0.1625 C -0.53151 -0.17222 -0.53229 -0.17801 -0.53268 -0.18773 C -0.53307 -0.19722 -0.5332 -0.20879 -0.5319 -0.2199 C -0.5306 -0.23102 -0.52721 -0.24606 -0.52461 -0.2544 C -0.52213 -0.26273 -0.52435 -0.25602 -0.51654 -0.27014 C -0.50885 -0.28402 -0.48659 -0.32315 -0.47786 -0.33819 C -0.46914 -0.35324 -0.46849 -0.35301 -0.46419 -0.36041 C -0.4599 -0.36759 -0.4569 -0.37615 -0.45208 -0.38194 C -0.44727 -0.38773 -0.4418 -0.39236 -0.43516 -0.3956 C -0.42852 -0.39861 -0.42044 -0.40208 -0.41211 -0.40046 C -0.40391 -0.39907 -0.3931 -0.39398 -0.38555 -0.38703 C -0.37799 -0.37986 -0.37161 -0.36782 -0.36654 -0.35764 C -0.36159 -0.34722 -0.35885 -0.33981 -0.35534 -0.32453 C -0.35182 -0.30926 -0.3487 -0.28518 -0.34557 -0.26574 C -0.34258 -0.24629 -0.33945 -0.22477 -0.33711 -0.20764 C -0.3349 -0.19074 -0.33294 -0.17731 -0.3319 -0.16389 C -0.33086 -0.15069 -0.33008 -0.13958 -0.33112 -0.12754 C -0.33216 -0.11527 -0.33437 -0.10254 -0.33802 -0.09166 C -0.34154 -0.08055 -0.34779 -0.06921 -0.35286 -0.06157 C -0.35794 -0.0537 -0.36185 -0.04884 -0.36862 -0.0449 C -0.37539 -0.04097 -0.38477 -0.03703 -0.39362 -0.03796 C -0.40247 -0.03865 -0.42148 -0.0493 -0.42148 -0.04907 C -0.42995 -0.05301 -0.43398 -0.0537 -0.44479 -0.05926 C -0.45573 -0.06504 -0.47721 -0.07708 -0.48672 -0.0831 C -0.49635 -0.08889 -0.49661 -0.08819 -0.50208 -0.09514 C -0.50755 -0.10208 -0.5151 -0.11435 -0.5194 -0.12453 C -0.5237 -0.13495 -0.52565 -0.14629 -0.52786 -0.15694 C -0.53008 -0.16736 -0.53216 -0.17731 -0.53268 -0.18842 C -0.53333 -0.19953 -0.53281 -0.21273 -0.53151 -0.22361 C -0.53021 -0.23426 -0.52721 -0.24606 -0.52461 -0.2537 C -0.52213 -0.26134 -0.51615 -0.26944 -0.51615 -0.26921 C -0.50911 -0.28217 -0.49023 -0.31666 -0.48229 -0.33032 C -0.47435 -0.34398 -0.47357 -0.34352 -0.46862 -0.35185 C -0.46367 -0.36018 -0.45794 -0.37315 -0.45247 -0.38055 C -0.447 -0.38773 -0.44154 -0.39213 -0.43594 -0.3956 C -0.43034 -0.39884 -0.42409 -0.40023 -0.41901 -0.40046 C -0.41393 -0.40092 -0.4112 -0.39977 -0.40573 -0.39768 C -0.40026 -0.3956 -0.39232 -0.39467 -0.38594 -0.38842 C -0.37969 -0.38217 -0.3724 -0.36852 -0.36784 -0.36041 C -0.36328 -0.35231 -0.3612 -0.34815 -0.35859 -0.33958 C -0.35586 -0.33102 -0.3543 -0.32176 -0.35208 -0.30879 C -0.34987 -0.29583 -0.34818 -0.28148 -0.34518 -0.26157 C -0.34232 -0.24143 -0.33685 -0.20902 -0.33437 -0.18842 C -0.33177 -0.16782 -0.32982 -0.15277 -0.32995 -0.13819 C -0.32995 -0.12361 -0.33164 -0.11273 -0.33477 -0.10092 C -0.33789 -0.08912 -0.34388 -0.07685 -0.34844 -0.06805 C -0.35299 -0.05902 -0.35547 -0.05324 -0.36211 -0.04791 C -0.36875 -0.04259 -0.37838 -0.03634 -0.38841 -0.03634 C -0.39844 -0.03634 -0.41172 -0.04328 -0.42227 -0.04791 C -0.43268 -0.05231 -0.4513 -0.06365 -0.4513 -0.06342 C -0.46068 -0.06875 -0.46966 -0.07245 -0.47825 -0.07801 C -0.48698 -0.08356 -0.49674 -0.08912 -0.50325 -0.09652 C -0.50977 -0.10393 -0.51302 -0.11203 -0.51745 -0.12245 C -0.52187 -0.13287 -0.52734 -0.14629 -0.52995 -0.15902 C -0.53255 -0.17176 -0.53294 -0.18727 -0.53307 -0.19838 C -0.5332 -0.20972 -0.5319 -0.21782 -0.53073 -0.22639 C -0.52956 -0.23495 -0.52891 -0.24236 -0.5263 -0.25 C -0.52357 -0.25764 -0.52057 -0.26111 -0.51458 -0.27222 C -0.50859 -0.28333 -0.48997 -0.31666 -0.48997 -0.31643 C -0.48307 -0.32916 -0.47852 -0.33727 -0.47305 -0.34676 C -0.46758 -0.35625 -0.46172 -0.3662 -0.45729 -0.37338 C -0.45286 -0.38032 -0.45052 -0.38518 -0.44648 -0.38912 C -0.44232 -0.39305 -0.43724 -0.39514 -0.43268 -0.39699 C -0.42825 -0.39884 -0.42448 -0.39953 -0.4194 -0.39977 C -0.41432 -0.40023 -0.4082 -0.40139 -0.40247 -0.39907 C -0.39674 -0.39676 -0.39141 -0.39421 -0.38477 -0.38611 C -0.37812 -0.37824 -0.36784 -0.36273 -0.3625 -0.35115 C -0.35729 -0.33935 -0.35625 -0.33148 -0.35325 -0.31597 C -0.35026 -0.30046 -0.34713 -0.27592 -0.3444 -0.25787 C -0.34167 -0.24004 -0.33893 -0.22083 -0.33711 -0.20833 C -0.33529 -0.19606 -0.33477 -0.19467 -0.33359 -0.18333 C -0.33229 -0.17222 -0.32982 -0.15416 -0.32995 -0.14097 C -0.32995 -0.12801 -0.33099 -0.11713 -0.33398 -0.10532 C -0.33685 -0.09328 -0.34271 -0.07916 -0.34727 -0.07014 C -0.35169 -0.06111 -0.35599 -0.05648 -0.36094 -0.05139 C -0.36588 -0.04652 -0.37096 -0.04236 -0.37669 -0.04004 C -0.38242 -0.03796 -0.3875 -0.03634 -0.39518 -0.03796 C -0.40286 -0.03935 -0.41172 -0.04421 -0.42266 -0.0493 C -0.43359 -0.0544 -0.45117 -0.06365 -0.46055 -0.06875 C -0.46992 -0.07361 -0.47279 -0.07569 -0.47904 -0.0794 C -0.48529 -0.08333 -0.49232 -0.08634 -0.49805 -0.09166 C -0.50378 -0.09676 -0.50977 -0.10532 -0.51341 -0.11088 C -0.51693 -0.11666 -0.5168 -0.11782 -0.5194 -0.12523 C -0.522 -0.13287 -0.52682 -0.14537 -0.52904 -0.15602 C -0.53125 -0.1669 -0.53255 -0.17731 -0.53268 -0.18981 C -0.53294 -0.20231 -0.53164 -0.2206 -0.53034 -0.23148 C -0.52904 -0.24213 -0.52734 -0.24768 -0.525 -0.2544 C -0.52279 -0.26088 -0.52057 -0.26458 -0.51706 -0.27083 C -0.51341 -0.27708 -0.50781 -0.28379 -0.50325 -0.29166 C -0.4987 -0.2993 -0.49414 -0.30926 -0.48958 -0.31736 C -0.48503 -0.32569 -0.47995 -0.33379 -0.47591 -0.34097 C -0.47187 -0.34815 -0.46849 -0.3537 -0.46536 -0.36041 C -0.46224 -0.36713 -0.4599 -0.375 -0.45729 -0.38194 C -0.45482 -0.38889 -0.45182 -0.39606 -0.45 -0.40208 C -0.44831 -0.40787 -0.44766 -0.41088 -0.44687 -0.41782 C -0.44596 -0.42453 -0.44505 -0.4331 -0.44479 -0.44282 C -0.44466 -0.45254 -0.44544 -0.46527 -0.44557 -0.47592 C -0.44583 -0.48634 -0.44583 -0.49861 -0.44609 -0.50602 C -0.44622 -0.51342 -0.44648 -0.5169 -0.44687 -0.52014 " pathEditMode="relative" rAng="0" ptsTypes="AAAAAAAAAAAAAAAAAAAAAAAAAAAAAAAAAAAAAAAAAAAAAAAAAAAAAAAAAAAAAAAAAAAAAAAAAAAAAAAAAAAAAAAAAAAAAAAAAAAAAAAAAAAAA">
                                      <p:cBhvr>
                                        <p:cTn id="8" dur="8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-2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repeatCount="10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16667E-7 -0.00046 L -0.31615 0.00278 L -0.3819 0.00371 C -0.39792 0.00394 -0.40534 0.00579 -0.4125 0.0044 C -0.41979 0.00278 -0.42109 0.00463 -0.425 -0.00486 C -0.42904 -0.01435 -0.43307 -0.04352 -0.43672 -0.05301 C -0.44036 -0.06227 -0.43724 -0.05555 -0.44687 -0.06157 C -0.45638 -0.06736 -0.48398 -0.08102 -0.49401 -0.08796 C -0.50404 -0.0949 -0.50286 -0.09606 -0.50729 -0.10301 C -0.51185 -0.11018 -0.51732 -0.12037 -0.52109 -0.13032 C -0.52474 -0.14027 -0.5276 -0.15301 -0.52956 -0.1625 C -0.53151 -0.17222 -0.53229 -0.17801 -0.53268 -0.18773 C -0.53307 -0.19722 -0.5332 -0.20879 -0.5319 -0.2199 C -0.5306 -0.23102 -0.52721 -0.24606 -0.52461 -0.2544 C -0.52213 -0.26273 -0.52435 -0.25602 -0.51654 -0.27014 C -0.50885 -0.28402 -0.48659 -0.32315 -0.47786 -0.33819 C -0.46914 -0.35324 -0.46849 -0.35301 -0.46419 -0.36041 C -0.4599 -0.36759 -0.4569 -0.37615 -0.45208 -0.38194 C -0.44727 -0.38773 -0.4418 -0.39236 -0.43516 -0.3956 C -0.42852 -0.39861 -0.42044 -0.40208 -0.41211 -0.40046 C -0.40391 -0.39907 -0.3931 -0.39398 -0.38555 -0.38703 C -0.37799 -0.37986 -0.37161 -0.36782 -0.36654 -0.35764 C -0.36159 -0.34722 -0.35885 -0.33981 -0.35534 -0.32453 C -0.35182 -0.30926 -0.3487 -0.28518 -0.34557 -0.26574 C -0.34258 -0.24629 -0.33945 -0.22477 -0.33711 -0.20764 C -0.3349 -0.19074 -0.33294 -0.17731 -0.3319 -0.16389 C -0.33086 -0.15069 -0.33008 -0.13958 -0.33112 -0.12754 C -0.33216 -0.11527 -0.33437 -0.10254 -0.33802 -0.09166 C -0.34154 -0.08055 -0.34779 -0.06921 -0.35286 -0.06157 C -0.35794 -0.0537 -0.36185 -0.04884 -0.36862 -0.0449 C -0.37539 -0.04097 -0.38477 -0.03703 -0.39362 -0.03796 C -0.40247 -0.03865 -0.42148 -0.0493 -0.42148 -0.04907 C -0.42995 -0.05301 -0.43398 -0.0537 -0.44479 -0.05926 C -0.45573 -0.06504 -0.47721 -0.07708 -0.48672 -0.0831 C -0.49635 -0.08889 -0.49661 -0.08819 -0.50208 -0.09514 C -0.50755 -0.10208 -0.5151 -0.11435 -0.5194 -0.12453 C -0.5237 -0.13495 -0.52565 -0.14629 -0.52786 -0.15694 C -0.53008 -0.16736 -0.53216 -0.17731 -0.53268 -0.18842 C -0.53333 -0.19953 -0.53281 -0.21273 -0.53151 -0.22361 C -0.53021 -0.23426 -0.52721 -0.24606 -0.52461 -0.2537 C -0.52213 -0.26134 -0.51615 -0.26944 -0.51615 -0.26921 C -0.50911 -0.28217 -0.49023 -0.31666 -0.48229 -0.33032 C -0.47435 -0.34398 -0.47357 -0.34352 -0.46862 -0.35185 C -0.46367 -0.36018 -0.45794 -0.37315 -0.45247 -0.38055 C -0.447 -0.38773 -0.44154 -0.39213 -0.43594 -0.3956 C -0.43034 -0.39884 -0.42409 -0.40023 -0.41901 -0.40046 C -0.41393 -0.40092 -0.4112 -0.39977 -0.40573 -0.39768 C -0.40026 -0.3956 -0.39232 -0.39467 -0.38594 -0.38842 C -0.37969 -0.38217 -0.3724 -0.36852 -0.36784 -0.36041 C -0.36328 -0.35231 -0.3612 -0.34815 -0.35859 -0.33958 C -0.35586 -0.33102 -0.3543 -0.32176 -0.35208 -0.30879 C -0.34987 -0.29583 -0.34818 -0.28148 -0.34518 -0.26157 C -0.34232 -0.24143 -0.33685 -0.20902 -0.33437 -0.18842 C -0.33177 -0.16782 -0.32982 -0.15277 -0.32995 -0.13819 C -0.32995 -0.12361 -0.33164 -0.11273 -0.33477 -0.10092 C -0.33789 -0.08912 -0.34388 -0.07685 -0.34844 -0.06805 C -0.35299 -0.05902 -0.35547 -0.05324 -0.36211 -0.04791 C -0.36875 -0.04259 -0.37838 -0.03634 -0.38841 -0.03634 C -0.39844 -0.03634 -0.41172 -0.04328 -0.42227 -0.04791 C -0.43268 -0.05231 -0.4513 -0.06365 -0.4513 -0.06342 C -0.46068 -0.06875 -0.46966 -0.07245 -0.47825 -0.07801 C -0.48698 -0.08356 -0.49674 -0.08912 -0.50325 -0.09652 C -0.50977 -0.10393 -0.51302 -0.11203 -0.51745 -0.12245 C -0.52187 -0.13287 -0.52734 -0.14629 -0.52995 -0.15902 C -0.53255 -0.17176 -0.53294 -0.18727 -0.53307 -0.19838 C -0.5332 -0.20972 -0.5319 -0.21782 -0.53073 -0.22639 C -0.52956 -0.23495 -0.52891 -0.24236 -0.5263 -0.25 C -0.52357 -0.25764 -0.52057 -0.26111 -0.51458 -0.27222 C -0.50859 -0.28333 -0.48997 -0.31666 -0.48997 -0.31643 C -0.48307 -0.32916 -0.47852 -0.33727 -0.47305 -0.34676 C -0.46758 -0.35625 -0.46172 -0.3662 -0.45729 -0.37338 C -0.45286 -0.38032 -0.45052 -0.38518 -0.44648 -0.38912 C -0.44232 -0.39305 -0.43724 -0.39514 -0.43268 -0.39699 C -0.42825 -0.39884 -0.42448 -0.39953 -0.4194 -0.39977 C -0.41432 -0.40023 -0.4082 -0.40139 -0.40247 -0.39907 C -0.39674 -0.39676 -0.39141 -0.39421 -0.38477 -0.38611 C -0.37812 -0.37824 -0.36784 -0.36273 -0.3625 -0.35115 C -0.35729 -0.33935 -0.35625 -0.33148 -0.35325 -0.31597 C -0.35026 -0.30046 -0.34713 -0.27592 -0.3444 -0.25787 C -0.34167 -0.24004 -0.33893 -0.22083 -0.33711 -0.20833 C -0.33529 -0.19606 -0.33477 -0.19467 -0.33359 -0.18333 C -0.33229 -0.17222 -0.32982 -0.15416 -0.32995 -0.14097 C -0.32995 -0.12801 -0.33099 -0.11713 -0.33398 -0.10532 C -0.33685 -0.09328 -0.34271 -0.07916 -0.34727 -0.07014 C -0.35169 -0.06111 -0.35599 -0.05648 -0.36094 -0.05139 C -0.36588 -0.04652 -0.37096 -0.04236 -0.37669 -0.04004 C -0.38242 -0.03796 -0.3875 -0.03634 -0.39518 -0.03796 C -0.40286 -0.03935 -0.41172 -0.04421 -0.42266 -0.0493 C -0.43359 -0.0544 -0.45117 -0.06365 -0.46055 -0.06875 C -0.46992 -0.07361 -0.47279 -0.07569 -0.47904 -0.0794 C -0.48529 -0.08333 -0.49232 -0.08634 -0.49805 -0.09166 C -0.50378 -0.09676 -0.50977 -0.10532 -0.51341 -0.11088 C -0.51693 -0.11666 -0.5168 -0.11782 -0.5194 -0.12523 C -0.522 -0.13287 -0.52682 -0.14537 -0.52904 -0.15602 C -0.53125 -0.1669 -0.53255 -0.17731 -0.53268 -0.18981 C -0.53294 -0.20231 -0.53164 -0.2206 -0.53034 -0.23148 C -0.52904 -0.24213 -0.52734 -0.24768 -0.525 -0.2544 C -0.52279 -0.26088 -0.52057 -0.26458 -0.51706 -0.27083 C -0.51341 -0.27708 -0.50781 -0.28379 -0.50325 -0.29166 C -0.4987 -0.2993 -0.49414 -0.30926 -0.48958 -0.31736 C -0.48503 -0.32569 -0.47995 -0.33379 -0.47591 -0.34097 C -0.47187 -0.34815 -0.46849 -0.3537 -0.46536 -0.36041 C -0.46224 -0.36713 -0.4599 -0.375 -0.45729 -0.38194 C -0.45482 -0.38889 -0.45182 -0.39606 -0.45 -0.40208 C -0.44831 -0.40787 -0.44766 -0.41088 -0.44687 -0.41782 C -0.44596 -0.42453 -0.44505 -0.4331 -0.44479 -0.44282 C -0.44466 -0.45254 -0.44544 -0.46527 -0.44557 -0.47592 C -0.44583 -0.48634 -0.44583 -0.49861 -0.44609 -0.50602 C -0.44622 -0.51342 -0.44648 -0.5169 -0.44687 -0.52014 " pathEditMode="relative" rAng="0" ptsTypes="AAAAAAAAAAAAAAAAAAAAAAAAAAAAAAAAAAAAAAAAAAAAAAAAAAAAAAAAAAAAAAAAAAAAAAAAAAAAAAAAAAAAAAAAAAAAAAAAAAAAAAAAAAAAA">
                                      <p:cBhvr>
                                        <p:cTn id="10" dur="8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-2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0" presetClass="path" presetSubtype="0" repeatCount="10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16667E-7 -0.00046 L -0.31615 0.00278 L -0.3819 0.00371 C -0.39792 0.00394 -0.40534 0.00579 -0.4125 0.0044 C -0.41979 0.00278 -0.42109 0.00463 -0.425 -0.00486 C -0.42904 -0.01435 -0.43307 -0.04352 -0.43672 -0.05301 C -0.44036 -0.06227 -0.43724 -0.05555 -0.44687 -0.06157 C -0.45638 -0.06736 -0.48398 -0.08102 -0.49401 -0.08796 C -0.50404 -0.0949 -0.50286 -0.09606 -0.50729 -0.10301 C -0.51185 -0.11018 -0.51732 -0.12037 -0.52109 -0.13032 C -0.52474 -0.14027 -0.5276 -0.15301 -0.52956 -0.1625 C -0.53151 -0.17222 -0.53229 -0.17801 -0.53268 -0.18773 C -0.53307 -0.19722 -0.5332 -0.20879 -0.5319 -0.2199 C -0.5306 -0.23102 -0.52721 -0.24606 -0.52461 -0.2544 C -0.52213 -0.26273 -0.52435 -0.25602 -0.51654 -0.27014 C -0.50885 -0.28402 -0.48659 -0.32315 -0.47786 -0.33819 C -0.46914 -0.35324 -0.46849 -0.35301 -0.46419 -0.36041 C -0.4599 -0.36759 -0.4569 -0.37615 -0.45208 -0.38194 C -0.44727 -0.38773 -0.4418 -0.39236 -0.43516 -0.3956 C -0.42852 -0.39861 -0.42044 -0.40208 -0.41211 -0.40046 C -0.40391 -0.39907 -0.3931 -0.39398 -0.38555 -0.38703 C -0.37799 -0.37986 -0.37161 -0.36782 -0.36654 -0.35764 C -0.36159 -0.34722 -0.35885 -0.33981 -0.35534 -0.32453 C -0.35182 -0.30926 -0.3487 -0.28518 -0.34557 -0.26574 C -0.34258 -0.24629 -0.33945 -0.22477 -0.33711 -0.20764 C -0.3349 -0.19074 -0.33294 -0.17731 -0.3319 -0.16389 C -0.33086 -0.15069 -0.33008 -0.13958 -0.33112 -0.12754 C -0.33216 -0.11527 -0.33437 -0.10254 -0.33802 -0.09166 C -0.34154 -0.08055 -0.34779 -0.06921 -0.35286 -0.06157 C -0.35794 -0.0537 -0.36185 -0.04884 -0.36862 -0.0449 C -0.37539 -0.04097 -0.38477 -0.03703 -0.39362 -0.03796 C -0.40247 -0.03865 -0.42148 -0.0493 -0.42148 -0.04907 C -0.42995 -0.05301 -0.43398 -0.0537 -0.44479 -0.05926 C -0.45573 -0.06504 -0.47721 -0.07708 -0.48672 -0.0831 C -0.49635 -0.08889 -0.49661 -0.08819 -0.50208 -0.09514 C -0.50755 -0.10208 -0.5151 -0.11435 -0.5194 -0.12453 C -0.5237 -0.13495 -0.52565 -0.14629 -0.52786 -0.15694 C -0.53008 -0.16736 -0.53216 -0.17731 -0.53268 -0.18842 C -0.53333 -0.19953 -0.53281 -0.21273 -0.53151 -0.22361 C -0.53021 -0.23426 -0.52721 -0.24606 -0.52461 -0.2537 C -0.52213 -0.26134 -0.51615 -0.26944 -0.51615 -0.26921 C -0.50911 -0.28217 -0.49023 -0.31666 -0.48229 -0.33032 C -0.47435 -0.34398 -0.47357 -0.34352 -0.46862 -0.35185 C -0.46367 -0.36018 -0.45794 -0.37315 -0.45247 -0.38055 C -0.447 -0.38773 -0.44154 -0.39213 -0.43594 -0.3956 C -0.43034 -0.39884 -0.42409 -0.40023 -0.41901 -0.40046 C -0.41393 -0.40092 -0.4112 -0.39977 -0.40573 -0.39768 C -0.40026 -0.3956 -0.39232 -0.39467 -0.38594 -0.38842 C -0.37969 -0.38217 -0.3724 -0.36852 -0.36784 -0.36041 C -0.36328 -0.35231 -0.3612 -0.34815 -0.35859 -0.33958 C -0.35586 -0.33102 -0.3543 -0.32176 -0.35208 -0.30879 C -0.34987 -0.29583 -0.34818 -0.28148 -0.34518 -0.26157 C -0.34232 -0.24143 -0.33685 -0.20902 -0.33437 -0.18842 C -0.33177 -0.16782 -0.32982 -0.15277 -0.32995 -0.13819 C -0.32995 -0.12361 -0.33164 -0.11273 -0.33477 -0.10092 C -0.33789 -0.08912 -0.34388 -0.07685 -0.34844 -0.06805 C -0.35299 -0.05902 -0.35547 -0.05324 -0.36211 -0.04791 C -0.36875 -0.04259 -0.37838 -0.03634 -0.38841 -0.03634 C -0.39844 -0.03634 -0.41172 -0.04328 -0.42227 -0.04791 C -0.43268 -0.05231 -0.4513 -0.06365 -0.4513 -0.06342 C -0.46068 -0.06875 -0.46966 -0.07245 -0.47825 -0.07801 C -0.48698 -0.08356 -0.49674 -0.08912 -0.50325 -0.09652 C -0.50977 -0.10393 -0.51302 -0.11203 -0.51745 -0.12245 C -0.52187 -0.13287 -0.52734 -0.14629 -0.52995 -0.15902 C -0.53255 -0.17176 -0.53294 -0.18727 -0.53307 -0.19838 C -0.5332 -0.20972 -0.5319 -0.21782 -0.53073 -0.22639 C -0.52956 -0.23495 -0.52891 -0.24236 -0.5263 -0.25 C -0.52357 -0.25764 -0.52057 -0.26111 -0.51458 -0.27222 C -0.50859 -0.28333 -0.48997 -0.31666 -0.48997 -0.31643 C -0.48307 -0.32916 -0.47852 -0.33727 -0.47305 -0.34676 C -0.46758 -0.35625 -0.46172 -0.3662 -0.45729 -0.37338 C -0.45286 -0.38032 -0.45052 -0.38518 -0.44648 -0.38912 C -0.44232 -0.39305 -0.43724 -0.39514 -0.43268 -0.39699 C -0.42825 -0.39884 -0.42448 -0.39953 -0.4194 -0.39977 C -0.41432 -0.40023 -0.4082 -0.40139 -0.40247 -0.39907 C -0.39674 -0.39676 -0.39141 -0.39421 -0.38477 -0.38611 C -0.37812 -0.37824 -0.36784 -0.36273 -0.3625 -0.35115 C -0.35729 -0.33935 -0.35625 -0.33148 -0.35325 -0.31597 C -0.35026 -0.30046 -0.34713 -0.27592 -0.3444 -0.25787 C -0.34167 -0.24004 -0.33893 -0.22083 -0.33711 -0.20833 C -0.33529 -0.19606 -0.33477 -0.19467 -0.33359 -0.18333 C -0.33229 -0.17222 -0.32982 -0.15416 -0.32995 -0.14097 C -0.32995 -0.12801 -0.33099 -0.11713 -0.33398 -0.10532 C -0.33685 -0.09328 -0.34271 -0.07916 -0.34727 -0.07014 C -0.35169 -0.06111 -0.35599 -0.05648 -0.36094 -0.05139 C -0.36588 -0.04652 -0.37096 -0.04236 -0.37669 -0.04004 C -0.38242 -0.03796 -0.3875 -0.03634 -0.39518 -0.03796 C -0.40286 -0.03935 -0.41172 -0.04421 -0.42266 -0.0493 C -0.43359 -0.0544 -0.45117 -0.06365 -0.46055 -0.06875 C -0.46992 -0.07361 -0.47279 -0.07569 -0.47904 -0.0794 C -0.48529 -0.08333 -0.49232 -0.08634 -0.49805 -0.09166 C -0.50378 -0.09676 -0.50977 -0.10532 -0.51341 -0.11088 C -0.51693 -0.11666 -0.5168 -0.11782 -0.5194 -0.12523 C -0.522 -0.13287 -0.52682 -0.14537 -0.52904 -0.15602 C -0.53125 -0.1669 -0.53255 -0.17731 -0.53268 -0.18981 C -0.53294 -0.20231 -0.53164 -0.2206 -0.53034 -0.23148 C -0.52904 -0.24213 -0.52734 -0.24768 -0.525 -0.2544 C -0.52279 -0.26088 -0.52057 -0.26458 -0.51706 -0.27083 C -0.51341 -0.27708 -0.50781 -0.28379 -0.50325 -0.29166 C -0.4987 -0.2993 -0.49414 -0.30926 -0.48958 -0.31736 C -0.48503 -0.32569 -0.47995 -0.33379 -0.47591 -0.34097 C -0.47187 -0.34815 -0.46849 -0.3537 -0.46536 -0.36041 C -0.46224 -0.36713 -0.4599 -0.375 -0.45729 -0.38194 C -0.45482 -0.38889 -0.45182 -0.39606 -0.45 -0.40208 C -0.44831 -0.40787 -0.44766 -0.41088 -0.44687 -0.41782 C -0.44596 -0.42453 -0.44505 -0.4331 -0.44479 -0.44282 C -0.44466 -0.45254 -0.44544 -0.46527 -0.44557 -0.47592 C -0.44583 -0.48634 -0.44583 -0.49861 -0.44609 -0.50602 C -0.44622 -0.51342 -0.44648 -0.5169 -0.44687 -0.52014 " pathEditMode="relative" rAng="0" ptsTypes="AAAAAAAAAAAAAAAAAAAAAAAAAAAAAAAAAAAAAAAAAAAAAAAAAAAAAAAAAAAAAAAAAAAAAAAAAAAAAAAAAAAAAAAAAAAAAAAAAAAAAAAAAAAAA">
                                      <p:cBhvr>
                                        <p:cTn id="12" dur="8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-2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0" presetClass="path" presetSubtype="0" repeatCount="10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7 -0.00046 L -0.31615 0.00278 L -0.3819 0.00371 C -0.39792 0.00394 -0.40534 0.00579 -0.4125 0.0044 C -0.41979 0.00278 -0.42109 0.00463 -0.425 -0.00486 C -0.42904 -0.01435 -0.43307 -0.04352 -0.43672 -0.05301 C -0.44036 -0.06227 -0.43724 -0.05555 -0.44687 -0.06157 C -0.45638 -0.06736 -0.48398 -0.08102 -0.49401 -0.08796 C -0.50404 -0.0949 -0.50286 -0.09606 -0.50729 -0.10301 C -0.51185 -0.11018 -0.51732 -0.12037 -0.52109 -0.13032 C -0.52474 -0.14027 -0.5276 -0.15301 -0.52956 -0.1625 C -0.53151 -0.17222 -0.53229 -0.17801 -0.53268 -0.18773 C -0.53307 -0.19722 -0.5332 -0.20879 -0.5319 -0.2199 C -0.5306 -0.23102 -0.52721 -0.24606 -0.52461 -0.2544 C -0.52213 -0.26273 -0.52435 -0.25602 -0.51654 -0.27014 C -0.50885 -0.28402 -0.48659 -0.32315 -0.47786 -0.33819 C -0.46914 -0.35324 -0.46849 -0.35301 -0.46419 -0.36041 C -0.4599 -0.36759 -0.4569 -0.37615 -0.45208 -0.38194 C -0.44727 -0.38773 -0.4418 -0.39236 -0.43516 -0.3956 C -0.42852 -0.39861 -0.42044 -0.40208 -0.41211 -0.40046 C -0.40391 -0.39907 -0.3931 -0.39398 -0.38555 -0.38703 C -0.37799 -0.37986 -0.37161 -0.36782 -0.36654 -0.35764 C -0.36159 -0.34722 -0.35885 -0.33981 -0.35534 -0.32453 C -0.35182 -0.30926 -0.3487 -0.28518 -0.34557 -0.26574 C -0.34258 -0.24629 -0.33945 -0.22477 -0.33711 -0.20764 C -0.3349 -0.19074 -0.33294 -0.17731 -0.3319 -0.16389 C -0.33086 -0.15069 -0.33008 -0.13958 -0.33112 -0.12754 C -0.33216 -0.11527 -0.33437 -0.10254 -0.33802 -0.09166 C -0.34154 -0.08055 -0.34779 -0.06921 -0.35286 -0.06157 C -0.35794 -0.0537 -0.36185 -0.04884 -0.36862 -0.0449 C -0.37539 -0.04097 -0.38477 -0.03703 -0.39362 -0.03796 C -0.40247 -0.03865 -0.42148 -0.0493 -0.42148 -0.04907 C -0.42995 -0.05301 -0.43398 -0.0537 -0.44479 -0.05926 C -0.45573 -0.06504 -0.47721 -0.07708 -0.48672 -0.0831 C -0.49635 -0.08889 -0.49661 -0.08819 -0.50208 -0.09514 C -0.50755 -0.10208 -0.5151 -0.11435 -0.5194 -0.12453 C -0.5237 -0.13495 -0.52565 -0.14629 -0.52786 -0.15694 C -0.53008 -0.16736 -0.53216 -0.17731 -0.53268 -0.18842 C -0.53333 -0.19953 -0.53281 -0.21273 -0.53151 -0.22361 C -0.53021 -0.23426 -0.52721 -0.24606 -0.52461 -0.2537 C -0.52213 -0.26134 -0.51615 -0.26944 -0.51615 -0.26921 C -0.50911 -0.28217 -0.49023 -0.31666 -0.48229 -0.33032 C -0.47435 -0.34398 -0.47357 -0.34352 -0.46862 -0.35185 C -0.46367 -0.36018 -0.45794 -0.37315 -0.45247 -0.38055 C -0.447 -0.38773 -0.44154 -0.39213 -0.43594 -0.3956 C -0.43034 -0.39884 -0.42409 -0.40023 -0.41901 -0.40046 C -0.41393 -0.40092 -0.4112 -0.39977 -0.40573 -0.39768 C -0.40026 -0.3956 -0.39232 -0.39467 -0.38594 -0.38842 C -0.37969 -0.38217 -0.3724 -0.36852 -0.36784 -0.36041 C -0.36328 -0.35231 -0.3612 -0.34815 -0.35859 -0.33958 C -0.35586 -0.33102 -0.3543 -0.32176 -0.35208 -0.30879 C -0.34987 -0.29583 -0.34818 -0.28148 -0.34518 -0.26157 C -0.34232 -0.24143 -0.33685 -0.20902 -0.33437 -0.18842 C -0.33177 -0.16782 -0.32982 -0.15277 -0.32995 -0.13819 C -0.32995 -0.12361 -0.33164 -0.11273 -0.33477 -0.10092 C -0.33789 -0.08912 -0.34388 -0.07685 -0.34844 -0.06805 C -0.35299 -0.05902 -0.35547 -0.05324 -0.36211 -0.04791 C -0.36875 -0.04259 -0.37838 -0.03634 -0.38841 -0.03634 C -0.39844 -0.03634 -0.41172 -0.04328 -0.42227 -0.04791 C -0.43268 -0.05231 -0.4513 -0.06365 -0.4513 -0.06342 C -0.46068 -0.06875 -0.46966 -0.07245 -0.47825 -0.07801 C -0.48698 -0.08356 -0.49674 -0.08912 -0.50325 -0.09652 C -0.50977 -0.10393 -0.51302 -0.11203 -0.51745 -0.12245 C -0.52187 -0.13287 -0.52734 -0.14629 -0.52995 -0.15902 C -0.53255 -0.17176 -0.53294 -0.18727 -0.53307 -0.19838 C -0.5332 -0.20972 -0.5319 -0.21782 -0.53073 -0.22639 C -0.52956 -0.23495 -0.52891 -0.24236 -0.5263 -0.25 C -0.52357 -0.25764 -0.52057 -0.26111 -0.51458 -0.27222 C -0.50859 -0.28333 -0.48997 -0.31666 -0.48997 -0.31643 C -0.48307 -0.32916 -0.47852 -0.33727 -0.47305 -0.34676 C -0.46758 -0.35625 -0.46172 -0.3662 -0.45729 -0.37338 C -0.45286 -0.38032 -0.45052 -0.38518 -0.44648 -0.38912 C -0.44232 -0.39305 -0.43724 -0.39514 -0.43268 -0.39699 C -0.42825 -0.39884 -0.42448 -0.39953 -0.4194 -0.39977 C -0.41432 -0.40023 -0.4082 -0.40139 -0.40247 -0.39907 C -0.39674 -0.39676 -0.39141 -0.39421 -0.38477 -0.38611 C -0.37812 -0.37824 -0.36784 -0.36273 -0.3625 -0.35115 C -0.35729 -0.33935 -0.35625 -0.33148 -0.35325 -0.31597 C -0.35026 -0.30046 -0.34713 -0.27592 -0.3444 -0.25787 C -0.34167 -0.24004 -0.33893 -0.22083 -0.33711 -0.20833 C -0.33529 -0.19606 -0.33477 -0.19467 -0.33359 -0.18333 C -0.33229 -0.17222 -0.32982 -0.15416 -0.32995 -0.14097 C -0.32995 -0.12801 -0.33099 -0.11713 -0.33398 -0.10532 C -0.33685 -0.09328 -0.34271 -0.07916 -0.34727 -0.07014 C -0.35169 -0.06111 -0.35599 -0.05648 -0.36094 -0.05139 C -0.36588 -0.04652 -0.37096 -0.04236 -0.37669 -0.04004 C -0.38242 -0.03796 -0.3875 -0.03634 -0.39518 -0.03796 C -0.40286 -0.03935 -0.41172 -0.04421 -0.42266 -0.0493 C -0.43359 -0.0544 -0.45117 -0.06365 -0.46055 -0.06875 C -0.46992 -0.07361 -0.47279 -0.07569 -0.47904 -0.0794 C -0.48529 -0.08333 -0.49232 -0.08634 -0.49805 -0.09166 C -0.50378 -0.09676 -0.50977 -0.10532 -0.51341 -0.11088 C -0.51693 -0.11666 -0.5168 -0.11782 -0.5194 -0.12523 C -0.522 -0.13287 -0.52682 -0.14537 -0.52904 -0.15602 C -0.53125 -0.1669 -0.53255 -0.17731 -0.53268 -0.18981 C -0.53294 -0.20231 -0.53164 -0.2206 -0.53034 -0.23148 C -0.52904 -0.24213 -0.52734 -0.24768 -0.525 -0.2544 C -0.52279 -0.26088 -0.52057 -0.26458 -0.51706 -0.27083 C -0.51341 -0.27708 -0.50781 -0.28379 -0.50325 -0.29166 C -0.4987 -0.2993 -0.49414 -0.30926 -0.48958 -0.31736 C -0.48503 -0.32569 -0.47995 -0.33379 -0.47591 -0.34097 C -0.47187 -0.34815 -0.46849 -0.3537 -0.46536 -0.36041 C -0.46224 -0.36713 -0.4599 -0.375 -0.45729 -0.38194 C -0.45482 -0.38889 -0.45182 -0.39606 -0.45 -0.40208 C -0.44831 -0.40787 -0.44766 -0.41088 -0.44687 -0.41782 C -0.44596 -0.42453 -0.44505 -0.4331 -0.44479 -0.44282 C -0.44466 -0.45254 -0.44544 -0.46527 -0.44557 -0.47592 C -0.44583 -0.48634 -0.44583 -0.49861 -0.44609 -0.50602 C -0.44622 -0.51342 -0.44648 -0.5169 -0.44687 -0.52014 " pathEditMode="relative" rAng="0" ptsTypes="AAAAAAAAAAAAAAAAAAAAAAAAAAAAAAAAAAAAAAAAAAAAAAAAAAAAAAAAAAAAAAAAAAAAAAAAAAAAAAAAAAAAAAAAAAAAAAAAAAAAAAAAAAAAA">
                                      <p:cBhvr>
                                        <p:cTn id="14" dur="8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-2571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7">
            <a:extLst>
              <a:ext uri="{FF2B5EF4-FFF2-40B4-BE49-F238E27FC236}">
                <a16:creationId xmlns:a16="http://schemas.microsoft.com/office/drawing/2014/main" xmlns="" id="{E211DA14-FD6D-4224-940D-01BA53C7EEBE}"/>
              </a:ext>
            </a:extLst>
          </p:cNvPr>
          <p:cNvSpPr txBox="1"/>
          <p:nvPr/>
        </p:nvSpPr>
        <p:spPr>
          <a:xfrm>
            <a:off x="3647728" y="2204864"/>
            <a:ext cx="6660739" cy="28443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</a:t>
            </a:r>
            <a:r>
              <a:rPr lang="zh-CN" altLang="en-US" sz="3200" b="1" dirty="0" smtClean="0">
                <a:solidFill>
                  <a:schemeClr val="bg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lang="zh-CN" altLang="en-US" sz="3200" b="1" dirty="0" smtClean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工程进展</a:t>
            </a:r>
            <a:endParaRPr lang="en-US" altLang="zh-CN" sz="3200" b="1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zh-CN" altLang="en-US" sz="3200" b="1" dirty="0" smtClean="0">
                <a:solidFill>
                  <a:srgbClr val="0140AA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2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中国电子离子对撞机（</a:t>
            </a:r>
            <a:r>
              <a:rPr lang="en-US" altLang="zh-CN" sz="3200" b="1" dirty="0" err="1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32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200" b="1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fontAlgn="auto">
              <a:lnSpc>
                <a:spcPct val="16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3200" b="1" dirty="0" smtClean="0">
                <a:solidFill>
                  <a:schemeClr val="bg2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、总结展望</a:t>
            </a:r>
            <a:endParaRPr lang="en-US" altLang="zh-CN" sz="3200" b="1" dirty="0" smtClean="0">
              <a:solidFill>
                <a:schemeClr val="bg2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A114B7F4-6FEE-49B1-A495-CD2920035FB9}"/>
              </a:ext>
            </a:extLst>
          </p:cNvPr>
          <p:cNvSpPr/>
          <p:nvPr/>
        </p:nvSpPr>
        <p:spPr>
          <a:xfrm>
            <a:off x="334882" y="1055374"/>
            <a:ext cx="11522236" cy="45719"/>
          </a:xfrm>
          <a:prstGeom prst="rect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6E77F68-81D5-4DCF-80C3-85992A08F6D6}"/>
              </a:ext>
            </a:extLst>
          </p:cNvPr>
          <p:cNvSpPr txBox="1"/>
          <p:nvPr/>
        </p:nvSpPr>
        <p:spPr>
          <a:xfrm>
            <a:off x="4249874" y="216960"/>
            <a:ext cx="3692252" cy="769441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4400" b="1" dirty="0">
                <a:solidFill>
                  <a:srgbClr val="0041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主要内容</a:t>
            </a:r>
          </a:p>
        </p:txBody>
      </p:sp>
    </p:spTree>
    <p:extLst>
      <p:ext uri="{BB962C8B-B14F-4D97-AF65-F5344CB8AC3E}">
        <p14:creationId xmlns:p14="http://schemas.microsoft.com/office/powerpoint/2010/main" val="18105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2">
            <a:extLst>
              <a:ext uri="{FF2B5EF4-FFF2-40B4-BE49-F238E27FC236}">
                <a16:creationId xmlns:a16="http://schemas.microsoft.com/office/drawing/2014/main" xmlns="" id="{F52F5E28-C553-4BF5-8AA2-747BD9777714}"/>
              </a:ext>
            </a:extLst>
          </p:cNvPr>
          <p:cNvGrpSpPr/>
          <p:nvPr/>
        </p:nvGrpSpPr>
        <p:grpSpPr>
          <a:xfrm>
            <a:off x="781787" y="1470645"/>
            <a:ext cx="10417288" cy="4220462"/>
            <a:chOff x="-2015801" y="6996408"/>
            <a:chExt cx="10413385" cy="4477685"/>
          </a:xfrm>
        </p:grpSpPr>
        <p:grpSp>
          <p:nvGrpSpPr>
            <p:cNvPr id="58" name="Group 29">
              <a:extLst>
                <a:ext uri="{FF2B5EF4-FFF2-40B4-BE49-F238E27FC236}">
                  <a16:creationId xmlns:a16="http://schemas.microsoft.com/office/drawing/2014/main" xmlns="" id="{E4F5CEA9-E3A7-4CA8-B7CA-747C1A24FC64}"/>
                </a:ext>
              </a:extLst>
            </p:cNvPr>
            <p:cNvGrpSpPr/>
            <p:nvPr/>
          </p:nvGrpSpPr>
          <p:grpSpPr>
            <a:xfrm>
              <a:off x="-2015801" y="6996408"/>
              <a:ext cx="10413385" cy="4477685"/>
              <a:chOff x="702285" y="1625062"/>
              <a:chExt cx="8479493" cy="3646125"/>
            </a:xfrm>
          </p:grpSpPr>
          <p:pic>
            <p:nvPicPr>
              <p:cNvPr id="60" name="Picture 31">
                <a:extLst>
                  <a:ext uri="{FF2B5EF4-FFF2-40B4-BE49-F238E27FC236}">
                    <a16:creationId xmlns:a16="http://schemas.microsoft.com/office/drawing/2014/main" xmlns="" id="{5C3F82E6-C652-4F43-BB0C-CAC489DDFE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4401" y="1625062"/>
                <a:ext cx="8337377" cy="3646125"/>
              </a:xfrm>
              <a:prstGeom prst="rect">
                <a:avLst/>
              </a:prstGeom>
            </p:spPr>
          </p:pic>
          <p:sp>
            <p:nvSpPr>
              <p:cNvPr id="61" name="文本框 4">
                <a:extLst>
                  <a:ext uri="{FF2B5EF4-FFF2-40B4-BE49-F238E27FC236}">
                    <a16:creationId xmlns:a16="http://schemas.microsoft.com/office/drawing/2014/main" xmlns="" id="{9B49BA3B-C4C4-4FD4-BF61-3C2E574E98C2}"/>
                  </a:ext>
                </a:extLst>
              </p:cNvPr>
              <p:cNvSpPr txBox="1"/>
              <p:nvPr/>
            </p:nvSpPr>
            <p:spPr>
              <a:xfrm>
                <a:off x="1473661" y="1959468"/>
                <a:ext cx="476519" cy="23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pRing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文本框 7">
                <a:extLst>
                  <a:ext uri="{FF2B5EF4-FFF2-40B4-BE49-F238E27FC236}">
                    <a16:creationId xmlns:a16="http://schemas.microsoft.com/office/drawing/2014/main" xmlns="" id="{BB220F49-70D9-45EC-9B12-B7971EC51CDB}"/>
                  </a:ext>
                </a:extLst>
              </p:cNvPr>
              <p:cNvSpPr txBox="1"/>
              <p:nvPr/>
            </p:nvSpPr>
            <p:spPr>
              <a:xfrm>
                <a:off x="4510819" y="3805626"/>
                <a:ext cx="747537" cy="31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高能量密度物理</a:t>
                </a:r>
              </a:p>
            </p:txBody>
          </p:sp>
          <p:sp>
            <p:nvSpPr>
              <p:cNvPr id="63" name="文本框 9">
                <a:extLst>
                  <a:ext uri="{FF2B5EF4-FFF2-40B4-BE49-F238E27FC236}">
                    <a16:creationId xmlns:a16="http://schemas.microsoft.com/office/drawing/2014/main" xmlns="" id="{089C41E6-AE7F-4D49-A7D4-279E82F9D3A3}"/>
                  </a:ext>
                </a:extLst>
              </p:cNvPr>
              <p:cNvSpPr txBox="1"/>
              <p:nvPr/>
            </p:nvSpPr>
            <p:spPr>
              <a:xfrm>
                <a:off x="3713541" y="4070180"/>
                <a:ext cx="584819" cy="3722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BRing-N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BRing-S</a:t>
                </a:r>
                <a:endParaRPr kumimoji="0" lang="zh-CN" alt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文本框 10">
                <a:extLst>
                  <a:ext uri="{FF2B5EF4-FFF2-40B4-BE49-F238E27FC236}">
                    <a16:creationId xmlns:a16="http://schemas.microsoft.com/office/drawing/2014/main" xmlns="" id="{B36C92ED-F74D-43ED-803E-7657D15757C5}"/>
                  </a:ext>
                </a:extLst>
              </p:cNvPr>
              <p:cNvSpPr txBox="1"/>
              <p:nvPr/>
            </p:nvSpPr>
            <p:spPr>
              <a:xfrm>
                <a:off x="5166597" y="4965656"/>
                <a:ext cx="492177" cy="23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iLinac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文本框 11">
                <a:extLst>
                  <a:ext uri="{FF2B5EF4-FFF2-40B4-BE49-F238E27FC236}">
                    <a16:creationId xmlns:a16="http://schemas.microsoft.com/office/drawing/2014/main" xmlns="" id="{0AAED325-E170-4DED-9C21-FE2DB26F476B}"/>
                  </a:ext>
                </a:extLst>
              </p:cNvPr>
              <p:cNvSpPr txBox="1"/>
              <p:nvPr/>
            </p:nvSpPr>
            <p:spPr>
              <a:xfrm>
                <a:off x="5712462" y="4312740"/>
                <a:ext cx="526102" cy="3190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ISOL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放射性束</a:t>
                </a:r>
              </a:p>
            </p:txBody>
          </p:sp>
          <p:sp>
            <p:nvSpPr>
              <p:cNvPr id="66" name="文本框 12">
                <a:extLst>
                  <a:ext uri="{FF2B5EF4-FFF2-40B4-BE49-F238E27FC236}">
                    <a16:creationId xmlns:a16="http://schemas.microsoft.com/office/drawing/2014/main" xmlns="" id="{95FF5AB2-CC9F-4FDB-BF22-31C9FC55848C}"/>
                  </a:ext>
                </a:extLst>
              </p:cNvPr>
              <p:cNvSpPr txBox="1"/>
              <p:nvPr/>
            </p:nvSpPr>
            <p:spPr>
              <a:xfrm>
                <a:off x="5209864" y="3791773"/>
                <a:ext cx="369524" cy="186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8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SRing</a:t>
                </a:r>
              </a:p>
            </p:txBody>
          </p:sp>
          <p:sp>
            <p:nvSpPr>
              <p:cNvPr id="67" name="文本框 14">
                <a:extLst>
                  <a:ext uri="{FF2B5EF4-FFF2-40B4-BE49-F238E27FC236}">
                    <a16:creationId xmlns:a16="http://schemas.microsoft.com/office/drawing/2014/main" xmlns="" id="{196747D2-7213-48DD-9536-486C8DBEAA49}"/>
                  </a:ext>
                </a:extLst>
              </p:cNvPr>
              <p:cNvSpPr txBox="1"/>
              <p:nvPr/>
            </p:nvSpPr>
            <p:spPr>
              <a:xfrm>
                <a:off x="7548155" y="4070180"/>
                <a:ext cx="650060" cy="292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CiADS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文本框 15">
                <a:extLst>
                  <a:ext uri="{FF2B5EF4-FFF2-40B4-BE49-F238E27FC236}">
                    <a16:creationId xmlns:a16="http://schemas.microsoft.com/office/drawing/2014/main" xmlns="" id="{D5509A5E-E739-4273-BB8B-B4C74C2C062F}"/>
                  </a:ext>
                </a:extLst>
              </p:cNvPr>
              <p:cNvSpPr txBox="1"/>
              <p:nvPr/>
            </p:nvSpPr>
            <p:spPr>
              <a:xfrm>
                <a:off x="5626700" y="3493176"/>
                <a:ext cx="768599" cy="199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离子离子并束</a:t>
                </a:r>
              </a:p>
            </p:txBody>
          </p:sp>
          <p:sp>
            <p:nvSpPr>
              <p:cNvPr id="69" name="文本框 16">
                <a:extLst>
                  <a:ext uri="{FF2B5EF4-FFF2-40B4-BE49-F238E27FC236}">
                    <a16:creationId xmlns:a16="http://schemas.microsoft.com/office/drawing/2014/main" xmlns="" id="{5B2EF1A8-CB41-4243-BEFE-96D09968BD90}"/>
                  </a:ext>
                </a:extLst>
              </p:cNvPr>
              <p:cNvSpPr txBox="1"/>
              <p:nvPr/>
            </p:nvSpPr>
            <p:spPr>
              <a:xfrm>
                <a:off x="702285" y="3322893"/>
                <a:ext cx="680070" cy="23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e-Injector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文本框 17">
                <a:extLst>
                  <a:ext uri="{FF2B5EF4-FFF2-40B4-BE49-F238E27FC236}">
                    <a16:creationId xmlns:a16="http://schemas.microsoft.com/office/drawing/2014/main" xmlns="" id="{26829745-6AB5-4415-8B0C-B70447A18A97}"/>
                  </a:ext>
                </a:extLst>
              </p:cNvPr>
              <p:cNvSpPr txBox="1"/>
              <p:nvPr/>
            </p:nvSpPr>
            <p:spPr>
              <a:xfrm>
                <a:off x="3376537" y="3012721"/>
                <a:ext cx="557275" cy="319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核物质相结构</a:t>
                </a:r>
                <a:r>
                  <a:rPr kumimoji="0" lang="en-US" altLang="zh-CN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/</a:t>
                </a:r>
                <a:r>
                  <a:rPr kumimoji="0" lang="zh-CN" altLang="en-US" sz="9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超核</a:t>
                </a:r>
              </a:p>
            </p:txBody>
          </p:sp>
          <p:sp>
            <p:nvSpPr>
              <p:cNvPr id="71" name="文本框 20">
                <a:extLst>
                  <a:ext uri="{FF2B5EF4-FFF2-40B4-BE49-F238E27FC236}">
                    <a16:creationId xmlns:a16="http://schemas.microsoft.com/office/drawing/2014/main" xmlns="" id="{530E6C86-6CEA-4178-A544-34214D4DA4A9}"/>
                  </a:ext>
                </a:extLst>
              </p:cNvPr>
              <p:cNvSpPr txBox="1"/>
              <p:nvPr/>
            </p:nvSpPr>
            <p:spPr>
              <a:xfrm>
                <a:off x="5215853" y="3527121"/>
                <a:ext cx="369524" cy="172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MRing</a:t>
                </a:r>
                <a:endParaRPr kumimoji="0" lang="zh-CN" altLang="en-US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文本框 4">
                <a:extLst>
                  <a:ext uri="{FF2B5EF4-FFF2-40B4-BE49-F238E27FC236}">
                    <a16:creationId xmlns:a16="http://schemas.microsoft.com/office/drawing/2014/main" xmlns="" id="{24350D3C-F3FB-443C-B866-60FF39B4C9C2}"/>
                  </a:ext>
                </a:extLst>
              </p:cNvPr>
              <p:cNvSpPr txBox="1"/>
              <p:nvPr/>
            </p:nvSpPr>
            <p:spPr>
              <a:xfrm>
                <a:off x="2214322" y="2313188"/>
                <a:ext cx="463471" cy="23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eRing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文本框 4">
                <a:extLst>
                  <a:ext uri="{FF2B5EF4-FFF2-40B4-BE49-F238E27FC236}">
                    <a16:creationId xmlns:a16="http://schemas.microsoft.com/office/drawing/2014/main" xmlns="" id="{CC260DB1-6837-405E-8AEF-B791A204AF60}"/>
                  </a:ext>
                </a:extLst>
              </p:cNvPr>
              <p:cNvSpPr txBox="1"/>
              <p:nvPr/>
            </p:nvSpPr>
            <p:spPr>
              <a:xfrm>
                <a:off x="1432790" y="1639244"/>
                <a:ext cx="1173291" cy="265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电子离子对撞机</a:t>
                </a:r>
                <a:endPara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文本框 4">
                <a:extLst>
                  <a:ext uri="{FF2B5EF4-FFF2-40B4-BE49-F238E27FC236}">
                    <a16:creationId xmlns:a16="http://schemas.microsoft.com/office/drawing/2014/main" xmlns="" id="{B0C18B45-D207-4F70-926C-F1B7D3A68E7F}"/>
                  </a:ext>
                </a:extLst>
              </p:cNvPr>
              <p:cNvSpPr txBox="1"/>
              <p:nvPr/>
            </p:nvSpPr>
            <p:spPr>
              <a:xfrm>
                <a:off x="2214322" y="3212690"/>
                <a:ext cx="330379" cy="2393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AR</a:t>
                </a:r>
                <a:endParaRPr kumimoji="0" lang="zh-CN" alt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9" name="Rectangle 1">
              <a:extLst>
                <a:ext uri="{FF2B5EF4-FFF2-40B4-BE49-F238E27FC236}">
                  <a16:creationId xmlns:a16="http://schemas.microsoft.com/office/drawing/2014/main" xmlns="" id="{77597F39-73B8-4BB2-88B4-4C2FD54E21C4}"/>
                </a:ext>
              </a:extLst>
            </p:cNvPr>
            <p:cNvSpPr/>
            <p:nvPr/>
          </p:nvSpPr>
          <p:spPr>
            <a:xfrm>
              <a:off x="5029200" y="7057984"/>
              <a:ext cx="901700" cy="130681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6" name="TextBox 6">
            <a:extLst>
              <a:ext uri="{FF2B5EF4-FFF2-40B4-BE49-F238E27FC236}">
                <a16:creationId xmlns:a16="http://schemas.microsoft.com/office/drawing/2014/main" xmlns="" id="{2A979F3E-0459-4485-9DA7-1E7617C6165E}"/>
              </a:ext>
            </a:extLst>
          </p:cNvPr>
          <p:cNvSpPr txBox="1"/>
          <p:nvPr/>
        </p:nvSpPr>
        <p:spPr>
          <a:xfrm>
            <a:off x="2424615" y="118217"/>
            <a:ext cx="792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600"/>
              </a:spcAft>
            </a:pP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中国先进核物理研究装置（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CNUF</a:t>
            </a:r>
            <a:r>
              <a:rPr lang="zh-CN" altLang="en-US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3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7" name="TextBox 6">
            <a:extLst>
              <a:ext uri="{FF2B5EF4-FFF2-40B4-BE49-F238E27FC236}">
                <a16:creationId xmlns:a16="http://schemas.microsoft.com/office/drawing/2014/main" xmlns="" id="{83D670C5-AB5F-45C4-A3D2-0773AC434CC1}"/>
              </a:ext>
            </a:extLst>
          </p:cNvPr>
          <p:cNvSpPr txBox="1"/>
          <p:nvPr/>
        </p:nvSpPr>
        <p:spPr>
          <a:xfrm>
            <a:off x="2102475" y="728700"/>
            <a:ext cx="826465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  <a:spcAft>
                <a:spcPts val="600"/>
              </a:spcAft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CNUF-C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hina advanced 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clear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physics research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acility </a:t>
            </a:r>
            <a:endParaRPr lang="zh-CN" altLang="en-US" sz="20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8" name="矩形: 圆角 41">
            <a:extLst>
              <a:ext uri="{FF2B5EF4-FFF2-40B4-BE49-F238E27FC236}">
                <a16:creationId xmlns:a16="http://schemas.microsoft.com/office/drawing/2014/main" xmlns="" id="{A637D087-F52C-434A-8573-34539254A6E9}"/>
              </a:ext>
            </a:extLst>
          </p:cNvPr>
          <p:cNvSpPr/>
          <p:nvPr/>
        </p:nvSpPr>
        <p:spPr>
          <a:xfrm>
            <a:off x="686131" y="1453588"/>
            <a:ext cx="3461587" cy="2675324"/>
          </a:xfrm>
          <a:prstGeom prst="roundRect">
            <a:avLst>
              <a:gd name="adj" fmla="val 3850"/>
            </a:avLst>
          </a:prstGeom>
          <a:solidFill>
            <a:srgbClr val="5B9BD5">
              <a:lumMod val="40000"/>
              <a:lumOff val="60000"/>
              <a:alpha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9" name="矩形: 圆角 42">
            <a:extLst>
              <a:ext uri="{FF2B5EF4-FFF2-40B4-BE49-F238E27FC236}">
                <a16:creationId xmlns:a16="http://schemas.microsoft.com/office/drawing/2014/main" xmlns="" id="{11133706-E27C-4B3C-BBCE-66D2DE3C39F6}"/>
              </a:ext>
            </a:extLst>
          </p:cNvPr>
          <p:cNvSpPr/>
          <p:nvPr/>
        </p:nvSpPr>
        <p:spPr>
          <a:xfrm>
            <a:off x="4159982" y="2760431"/>
            <a:ext cx="3601154" cy="2962760"/>
          </a:xfrm>
          <a:prstGeom prst="roundRect">
            <a:avLst>
              <a:gd name="adj" fmla="val 4992"/>
            </a:avLst>
          </a:prstGeom>
          <a:solidFill>
            <a:srgbClr val="70AD47">
              <a:lumMod val="20000"/>
              <a:lumOff val="80000"/>
              <a:alpha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0" name="矩形: 圆角 43">
            <a:extLst>
              <a:ext uri="{FF2B5EF4-FFF2-40B4-BE49-F238E27FC236}">
                <a16:creationId xmlns:a16="http://schemas.microsoft.com/office/drawing/2014/main" xmlns="" id="{C6F9B4F9-5B40-4E9A-8D11-AB730617EF48}"/>
              </a:ext>
            </a:extLst>
          </p:cNvPr>
          <p:cNvSpPr/>
          <p:nvPr/>
        </p:nvSpPr>
        <p:spPr>
          <a:xfrm>
            <a:off x="7761136" y="3845338"/>
            <a:ext cx="3437939" cy="1865412"/>
          </a:xfrm>
          <a:prstGeom prst="roundRect">
            <a:avLst>
              <a:gd name="adj" fmla="val 5979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07857" y="4245659"/>
            <a:ext cx="3200837" cy="7313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indent="-34290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kern="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海夸克区双极化高亮度电子离子对撞</a:t>
            </a:r>
            <a:r>
              <a:rPr lang="zh-CN" altLang="en-US" b="1" kern="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装置</a:t>
            </a:r>
            <a:r>
              <a:rPr lang="en-US" altLang="zh-CN" b="1" kern="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endParaRPr lang="en-US" altLang="zh-CN" sz="20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4423290" y="1196752"/>
            <a:ext cx="3521242" cy="758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kern="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超高脉冲流</a:t>
            </a:r>
            <a:r>
              <a:rPr lang="zh-CN" altLang="en-US" b="1" kern="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强重离子加速器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HIAF-U</a:t>
            </a:r>
            <a:r>
              <a:rPr lang="zh-CN" altLang="en-US" sz="16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（能量流强量级提升）</a:t>
            </a:r>
            <a:endParaRPr lang="en-US" altLang="zh-CN" sz="16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7808360" y="2556837"/>
            <a:ext cx="3173515" cy="7313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342900" indent="-342900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b="1" kern="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兆瓦级高功率束流驱动同位素在线分离系统 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0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ISOL</a:t>
            </a:r>
            <a:endParaRPr lang="en-US" altLang="zh-CN" sz="20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xmlns="" id="{ED5716D7-6F6B-48A6-BD8E-3D36B8B73925}"/>
              </a:ext>
            </a:extLst>
          </p:cNvPr>
          <p:cNvGrpSpPr/>
          <p:nvPr/>
        </p:nvGrpSpPr>
        <p:grpSpPr>
          <a:xfrm>
            <a:off x="9890406" y="1396480"/>
            <a:ext cx="1962526" cy="984951"/>
            <a:chOff x="9867296" y="1806858"/>
            <a:chExt cx="1962526" cy="984951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7296" y="1806858"/>
              <a:ext cx="451018" cy="953580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10351415" y="1820100"/>
              <a:ext cx="1462689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zh-CN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新建装置</a:t>
              </a: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0346180" y="2129188"/>
              <a:ext cx="1462688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zh-CN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在建装置</a:t>
              </a: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10367134" y="2462488"/>
              <a:ext cx="1462688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lnSpc>
                  <a:spcPct val="110000"/>
                </a:lnSpc>
              </a:pPr>
              <a:r>
                <a:rPr lang="zh-CN" altLang="en-US" sz="14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新建终端</a:t>
              </a:r>
            </a:p>
          </p:txBody>
        </p:sp>
      </p:grpSp>
      <p:sp>
        <p:nvSpPr>
          <p:cNvPr id="89" name="矩形 88"/>
          <p:cNvSpPr/>
          <p:nvPr/>
        </p:nvSpPr>
        <p:spPr>
          <a:xfrm>
            <a:off x="1000118" y="4978735"/>
            <a:ext cx="2689677" cy="574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40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海夸克区唯一装置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40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重味强子态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4979876" y="1844824"/>
            <a:ext cx="296465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QCD</a:t>
            </a: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相变临界点、强场</a:t>
            </a: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QED</a:t>
            </a: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检验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高能缪子物理和重大应用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lvl="1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兆焦级束流驱动高能量密度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8342527" y="3227895"/>
            <a:ext cx="2475945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极丰中子核素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lvl="1" algn="ctr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超重元素稳定岛</a:t>
            </a:r>
            <a:endParaRPr lang="en-US" altLang="zh-CN" sz="1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1277862" y="6138915"/>
            <a:ext cx="9756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综合性、多功能、性能指标全面领先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的国际离子加速器大科学装置集群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中国电子</a:t>
            </a:r>
            <a:r>
              <a:rPr lang="en-US" altLang="zh-CN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离子对撞机（</a:t>
            </a:r>
            <a:r>
              <a:rPr lang="en-US" altLang="zh-CN" sz="30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3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00" y="2487304"/>
            <a:ext cx="4407560" cy="19028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/>
          <a:srcRect l="5905" t="28774" b="3321"/>
          <a:stretch>
            <a:fillRect/>
          </a:stretch>
        </p:blipFill>
        <p:spPr bwMode="auto">
          <a:xfrm>
            <a:off x="467748" y="3380889"/>
            <a:ext cx="2541192" cy="156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23"/>
          <p:cNvSpPr txBox="1"/>
          <p:nvPr/>
        </p:nvSpPr>
        <p:spPr>
          <a:xfrm>
            <a:off x="445270" y="334941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LHC 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24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LHeC</a:t>
            </a:r>
            <a:endParaRPr lang="en-US" sz="2400" b="1" kern="0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/>
          <a:srcRect r="5556" b="12568"/>
          <a:stretch>
            <a:fillRect/>
          </a:stretch>
        </p:blipFill>
        <p:spPr bwMode="auto">
          <a:xfrm>
            <a:off x="445270" y="5090279"/>
            <a:ext cx="2590800" cy="15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5"/>
          <p:cNvSpPr txBox="1"/>
          <p:nvPr/>
        </p:nvSpPr>
        <p:spPr>
          <a:xfrm>
            <a:off x="575014" y="5033156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FAIR </a:t>
            </a:r>
            <a:r>
              <a:rPr lang="en-US" sz="24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itchFamily="2" charset="2"/>
              </a:rPr>
              <a:t> ENC</a:t>
            </a:r>
            <a:endParaRPr lang="en-US" sz="2400" b="1" kern="0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6" cstate="print"/>
          <a:srcRect t="18694" r="5882"/>
          <a:stretch>
            <a:fillRect/>
          </a:stretch>
        </p:blipFill>
        <p:spPr bwMode="auto">
          <a:xfrm>
            <a:off x="491416" y="1922436"/>
            <a:ext cx="2517524" cy="1303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6"/>
          <p:cNvSpPr txBox="1"/>
          <p:nvPr/>
        </p:nvSpPr>
        <p:spPr>
          <a:xfrm>
            <a:off x="977373" y="1944968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FFC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HERA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43156" y="4355812"/>
            <a:ext cx="3118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美国电子离子对撞机</a:t>
            </a:r>
            <a:r>
              <a:rPr lang="en-US" altLang="zh-CN" sz="16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-EIC</a:t>
            </a:r>
            <a:endParaRPr lang="en-US" sz="1600" b="1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321" y="2654117"/>
            <a:ext cx="3514279" cy="195209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3394878" y="5759776"/>
            <a:ext cx="8171019" cy="864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将使</a:t>
            </a: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美国在世界上保持核物理、加速器科学以及对撞机技术上的领导地位，</a:t>
            </a:r>
            <a:r>
              <a:rPr lang="zh-CN" altLang="en-US" sz="22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并有助于保持更广泛领域的科学领导地位</a:t>
            </a:r>
            <a:endParaRPr lang="zh-CN" altLang="en-US" sz="22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46324" y="2033407"/>
            <a:ext cx="8305791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CN" alt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美国已确定</a:t>
            </a:r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是其核物理发展的</a:t>
            </a: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重中之中，并大力加速推进</a:t>
            </a:r>
          </a:p>
        </p:txBody>
      </p:sp>
      <p:sp>
        <p:nvSpPr>
          <p:cNvPr id="35" name="矩形 34"/>
          <p:cNvSpPr/>
          <p:nvPr/>
        </p:nvSpPr>
        <p:spPr>
          <a:xfrm>
            <a:off x="3511774" y="4804441"/>
            <a:ext cx="8058731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 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 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 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日，美国能源部宣布：</a:t>
            </a:r>
            <a:r>
              <a:rPr lang="zh-CN" altLang="en-US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选定位于纽约州的布鲁克海文国家实验室承建大型核物理研究设施</a:t>
            </a:r>
            <a:r>
              <a:rPr lang="en-US" altLang="zh-CN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电子离子对撞机</a:t>
            </a:r>
            <a:r>
              <a:rPr lang="en-US" altLang="zh-CN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endParaRPr lang="zh-CN" altLang="en-US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235460" y="825499"/>
            <a:ext cx="9943795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离子对撞机是</a:t>
            </a:r>
            <a:r>
              <a:rPr lang="zh-CN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国际公认的研究核子结构和核子内夸克胶子分布的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最有效实验装置，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全球高能核物理界竞争激烈的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前沿领域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3287688" y="1944968"/>
            <a:ext cx="8294799" cy="358338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053A32-163B-0979-B6BC-9C5F05E1A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3740C614-2846-450C-959C-47035267B6FD}"/>
              </a:ext>
            </a:extLst>
          </p:cNvPr>
          <p:cNvGrpSpPr/>
          <p:nvPr/>
        </p:nvGrpSpPr>
        <p:grpSpPr>
          <a:xfrm>
            <a:off x="671550" y="4488065"/>
            <a:ext cx="10848902" cy="1924663"/>
            <a:chOff x="605351" y="4297236"/>
            <a:chExt cx="3448606" cy="214952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40CAC95A-698B-4AC9-AD51-F47159FBEFE6}"/>
                </a:ext>
              </a:extLst>
            </p:cNvPr>
            <p:cNvSpPr/>
            <p:nvPr/>
          </p:nvSpPr>
          <p:spPr>
            <a:xfrm>
              <a:off x="605794" y="5246414"/>
              <a:ext cx="3447720" cy="1200347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ot="10800000" wrap="none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梯形 27">
              <a:extLst>
                <a:ext uri="{FF2B5EF4-FFF2-40B4-BE49-F238E27FC236}">
                  <a16:creationId xmlns:a16="http://schemas.microsoft.com/office/drawing/2014/main" xmlns="" id="{97C63159-28BB-40B6-89DB-53737D5D3913}"/>
                </a:ext>
              </a:extLst>
            </p:cNvPr>
            <p:cNvSpPr/>
            <p:nvPr/>
          </p:nvSpPr>
          <p:spPr>
            <a:xfrm>
              <a:off x="605351" y="4297236"/>
              <a:ext cx="3448606" cy="915934"/>
            </a:xfrm>
            <a:prstGeom prst="trapezoid">
              <a:avLst>
                <a:gd name="adj" fmla="val 94015"/>
              </a:avLst>
            </a:prstGeom>
            <a:gradFill flip="none" rotWithShape="1">
              <a:gsLst>
                <a:gs pos="19000">
                  <a:srgbClr val="0140AA">
                    <a:alpha val="95000"/>
                  </a:srgbClr>
                </a:gs>
                <a:gs pos="74000">
                  <a:schemeClr val="bg1"/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139C82EB-017F-4F88-A91D-F9007DA2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80" t="7207" r="8382" b="30887"/>
          <a:stretch/>
        </p:blipFill>
        <p:spPr>
          <a:xfrm>
            <a:off x="1353965" y="2736835"/>
            <a:ext cx="4028705" cy="2072977"/>
          </a:xfrm>
          <a:prstGeom prst="rect">
            <a:avLst/>
          </a:prstGeom>
        </p:spPr>
      </p:pic>
      <p:sp>
        <p:nvSpPr>
          <p:cNvPr id="58" name="文本框 57">
            <a:extLst>
              <a:ext uri="{FF2B5EF4-FFF2-40B4-BE49-F238E27FC236}">
                <a16:creationId xmlns:a16="http://schemas.microsoft.com/office/drawing/2014/main" xmlns="" id="{97A6D109-208A-422D-813B-7B8B9D8D1931}"/>
              </a:ext>
            </a:extLst>
          </p:cNvPr>
          <p:cNvSpPr txBox="1"/>
          <p:nvPr/>
        </p:nvSpPr>
        <p:spPr>
          <a:xfrm>
            <a:off x="1353966" y="2078340"/>
            <a:ext cx="4028704" cy="584775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强流重离子加速器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igh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ntensity heavy ion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ccelerator 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acility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304D18D-B98B-4800-AC07-F4CE7D1DD76C}"/>
              </a:ext>
            </a:extLst>
          </p:cNvPr>
          <p:cNvGrpSpPr>
            <a:grpSpLocks noChangeAspect="1"/>
          </p:cNvGrpSpPr>
          <p:nvPr/>
        </p:nvGrpSpPr>
        <p:grpSpPr>
          <a:xfrm>
            <a:off x="5770712" y="2119547"/>
            <a:ext cx="2376000" cy="2690265"/>
            <a:chOff x="5500798" y="2111042"/>
            <a:chExt cx="2680730" cy="3035301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11F0EFFD-4D71-4F0D-9106-10DA61544C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00798" y="2111042"/>
              <a:ext cx="2677758" cy="3033206"/>
              <a:chOff x="1210988" y="2020028"/>
              <a:chExt cx="3240000" cy="3609601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54C52C05-96CC-4DA3-89B9-B6139804CF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rcRect t="9294"/>
              <a:stretch/>
            </p:blipFill>
            <p:spPr>
              <a:xfrm>
                <a:off x="1210988" y="2020028"/>
                <a:ext cx="3240000" cy="3609601"/>
              </a:xfrm>
              <a:prstGeom prst="rect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</p:pic>
          <p:cxnSp>
            <p:nvCxnSpPr>
              <p:cNvPr id="7" name="直接连接符 6">
                <a:extLst>
                  <a:ext uri="{FF2B5EF4-FFF2-40B4-BE49-F238E27FC236}">
                    <a16:creationId xmlns:a16="http://schemas.microsoft.com/office/drawing/2014/main" xmlns="" id="{D7C8BFA2-64A3-48EF-A3C7-9FE26DB52C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6989" y="4921688"/>
                <a:ext cx="2473230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>
                <a:extLst>
                  <a:ext uri="{FF2B5EF4-FFF2-40B4-BE49-F238E27FC236}">
                    <a16:creationId xmlns:a16="http://schemas.microsoft.com/office/drawing/2014/main" xmlns="" id="{3E289E5C-C29D-41F6-83DA-A8C77C21DB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8967" y="5091900"/>
                <a:ext cx="39604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" name="图片 60" descr="图片包含 形状&#10;&#10;描述已自动生成">
              <a:extLst>
                <a:ext uri="{FF2B5EF4-FFF2-40B4-BE49-F238E27FC236}">
                  <a16:creationId xmlns:a16="http://schemas.microsoft.com/office/drawing/2014/main" xmlns="" id="{8035565F-A893-0805-6855-769051A2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41"/>
            <a:stretch/>
          </p:blipFill>
          <p:spPr>
            <a:xfrm flipH="1">
              <a:off x="7803011" y="4731347"/>
              <a:ext cx="378517" cy="414996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61ADE1E-5AA9-424C-ACDF-6E20ADABEC06}"/>
              </a:ext>
            </a:extLst>
          </p:cNvPr>
          <p:cNvGrpSpPr>
            <a:grpSpLocks noChangeAspect="1"/>
          </p:cNvGrpSpPr>
          <p:nvPr/>
        </p:nvGrpSpPr>
        <p:grpSpPr>
          <a:xfrm>
            <a:off x="8371105" y="2114263"/>
            <a:ext cx="2376000" cy="2690261"/>
            <a:chOff x="8268496" y="2111044"/>
            <a:chExt cx="2680732" cy="3035299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xmlns="" id="{730A7FC7-05EC-41BD-B35F-9703FADFBD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68496" y="2111044"/>
              <a:ext cx="2677758" cy="3033205"/>
              <a:chOff x="6095999" y="2012834"/>
              <a:chExt cx="3240001" cy="3609601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D1ACE061-230C-4D25-8102-B4AA35741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095999" y="2012834"/>
                <a:ext cx="3240001" cy="3609601"/>
              </a:xfrm>
              <a:prstGeom prst="rect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xmlns="" id="{14521F88-897C-4E8B-B878-7F3AD19D70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60810" y="3861048"/>
                <a:ext cx="3168000" cy="1516259"/>
                <a:chOff x="6179240" y="4040156"/>
                <a:chExt cx="3049108" cy="1459355"/>
              </a:xfrm>
            </p:grpSpPr>
            <p:pic>
              <p:nvPicPr>
                <p:cNvPr id="12" name="图片 11">
                  <a:extLst>
                    <a:ext uri="{FF2B5EF4-FFF2-40B4-BE49-F238E27FC236}">
                      <a16:creationId xmlns:a16="http://schemas.microsoft.com/office/drawing/2014/main" xmlns="" id="{7BF638C9-A811-4DBE-B768-9DAA875E94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79240" y="4040156"/>
                  <a:ext cx="3049108" cy="1459355"/>
                </a:xfrm>
                <a:prstGeom prst="rect">
                  <a:avLst/>
                </a:prstGeom>
              </p:spPr>
            </p:pic>
            <p:cxnSp>
              <p:nvCxnSpPr>
                <p:cNvPr id="4" name="直接连接符 3">
                  <a:extLst>
                    <a:ext uri="{FF2B5EF4-FFF2-40B4-BE49-F238E27FC236}">
                      <a16:creationId xmlns:a16="http://schemas.microsoft.com/office/drawing/2014/main" xmlns="" id="{B790A4A1-908B-40C2-A6A7-B13A2C70D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9240" y="4653137"/>
                  <a:ext cx="3006520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xmlns="" id="{EB8F9B39-F9A2-49CF-945D-966AF3C22F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52819" y="4463143"/>
                  <a:ext cx="232941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xmlns="" id="{4DFA2CDB-EA86-4B4A-BFA3-A04BA447BC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9240" y="4865874"/>
                  <a:ext cx="3006520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xmlns="" id="{85466FE8-88A4-47C9-B512-8B34513ADD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79240" y="5067701"/>
                  <a:ext cx="563414" cy="0"/>
                </a:xfrm>
                <a:prstGeom prst="line">
                  <a:avLst/>
                </a:prstGeom>
                <a:ln w="3810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62" name="图片 61" descr="图片包含 形状&#10;&#10;描述已自动生成">
              <a:extLst>
                <a:ext uri="{FF2B5EF4-FFF2-40B4-BE49-F238E27FC236}">
                  <a16:creationId xmlns:a16="http://schemas.microsoft.com/office/drawing/2014/main" xmlns="" id="{60E48341-F742-8063-2129-F1D00C62E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41"/>
            <a:stretch/>
          </p:blipFill>
          <p:spPr>
            <a:xfrm flipH="1">
              <a:off x="10570711" y="4731347"/>
              <a:ext cx="378517" cy="414996"/>
            </a:xfrm>
            <a:prstGeom prst="rect">
              <a:avLst/>
            </a:prstGeom>
          </p:spPr>
        </p:pic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xmlns="" id="{5C3BFB72-7E9C-8209-14A9-5C99A9937D04}"/>
              </a:ext>
            </a:extLst>
          </p:cNvPr>
          <p:cNvSpPr txBox="1"/>
          <p:nvPr/>
        </p:nvSpPr>
        <p:spPr>
          <a:xfrm>
            <a:off x="1016794" y="923682"/>
            <a:ext cx="10158412" cy="9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355600" algn="l"/>
              </a:tabLst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国家重大科技基础设施建设中长期规划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(2012-2030)》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优先安排项目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tabLst>
                <a:tab pos="355600" algn="l"/>
              </a:tabLs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实现“核强国”的前瞻性、战略性和系统性布局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xmlns="" id="{AEEE1963-EC08-094E-583F-E3047FC11C57}"/>
              </a:ext>
            </a:extLst>
          </p:cNvPr>
          <p:cNvSpPr txBox="1"/>
          <p:nvPr/>
        </p:nvSpPr>
        <p:spPr>
          <a:xfrm>
            <a:off x="1535824" y="5400261"/>
            <a:ext cx="9120353" cy="946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zh-CN" altLang="en-US" sz="2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为核科学前沿和重离子重大应用提供</a:t>
            </a:r>
            <a:r>
              <a:rPr lang="zh-CN" altLang="en-US" sz="26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国际领先</a:t>
            </a:r>
            <a:r>
              <a:rPr lang="zh-CN" altLang="en-US" sz="2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的研究平台</a:t>
            </a:r>
            <a:endParaRPr lang="en-US" altLang="zh-CN" sz="26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  <a:defRPr/>
            </a:pPr>
            <a:r>
              <a:rPr lang="zh-CN" altLang="en-US" sz="26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打造具有国际重大影响的重离子研究中心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xmlns="" id="{EAE13239-7835-4FFB-9D39-E8F8C7F3DDE5}"/>
              </a:ext>
            </a:extLst>
          </p:cNvPr>
          <p:cNvSpPr txBox="1"/>
          <p:nvPr/>
        </p:nvSpPr>
        <p:spPr>
          <a:xfrm>
            <a:off x="1906250" y="4797236"/>
            <a:ext cx="8379500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提供脉冲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流强最高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的重离子束和</a:t>
            </a:r>
            <a:r>
              <a:rPr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精度最高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的核质量环形谱仪</a:t>
            </a:r>
            <a:endParaRPr lang="en-US" altLang="zh-CN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49DB034F-1B02-25FB-0EC6-E877CFD411C2}"/>
              </a:ext>
            </a:extLst>
          </p:cNvPr>
          <p:cNvSpPr txBox="1"/>
          <p:nvPr/>
        </p:nvSpPr>
        <p:spPr>
          <a:xfrm>
            <a:off x="1357188" y="174702"/>
            <a:ext cx="9455336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en-US" altLang="zh-CN" sz="3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3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工程概况</a:t>
            </a:r>
          </a:p>
        </p:txBody>
      </p:sp>
    </p:spTree>
    <p:extLst>
      <p:ext uri="{BB962C8B-B14F-4D97-AF65-F5344CB8AC3E}">
        <p14:creationId xmlns:p14="http://schemas.microsoft.com/office/powerpoint/2010/main" val="143150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480064" y="1556792"/>
            <a:ext cx="6192000" cy="3825203"/>
            <a:chOff x="2531604" y="1772817"/>
            <a:chExt cx="6192000" cy="3825203"/>
          </a:xfrm>
        </p:grpSpPr>
        <p:pic>
          <p:nvPicPr>
            <p:cNvPr id="50" name="Picture 31">
              <a:extLst>
                <a:ext uri="{FF2B5EF4-FFF2-40B4-BE49-F238E27FC236}">
                  <a16:creationId xmlns:a16="http://schemas.microsoft.com/office/drawing/2014/main" xmlns="" id="{5C3F82E6-C652-4F43-BB0C-CAC489DDF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3301"/>
            <a:stretch/>
          </p:blipFill>
          <p:spPr>
            <a:xfrm>
              <a:off x="2531604" y="1772817"/>
              <a:ext cx="6192000" cy="3825203"/>
            </a:xfrm>
            <a:prstGeom prst="rect">
              <a:avLst/>
            </a:prstGeom>
          </p:spPr>
        </p:pic>
        <p:sp>
          <p:nvSpPr>
            <p:cNvPr id="51" name="文本框 4">
              <a:extLst>
                <a:ext uri="{FF2B5EF4-FFF2-40B4-BE49-F238E27FC236}">
                  <a16:creationId xmlns:a16="http://schemas.microsoft.com/office/drawing/2014/main" xmlns="" id="{9B49BA3B-C4C4-4FD4-BF61-3C2E574E98C2}"/>
                </a:ext>
              </a:extLst>
            </p:cNvPr>
            <p:cNvSpPr txBox="1"/>
            <p:nvPr/>
          </p:nvSpPr>
          <p:spPr>
            <a:xfrm>
              <a:off x="3304666" y="2159898"/>
              <a:ext cx="5854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pRing</a:t>
              </a:r>
              <a:endPara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9">
              <a:extLst>
                <a:ext uri="{FF2B5EF4-FFF2-40B4-BE49-F238E27FC236}">
                  <a16:creationId xmlns:a16="http://schemas.microsoft.com/office/drawing/2014/main" xmlns="" id="{089C41E6-AE7F-4D49-A7D4-279E82F9D3A3}"/>
                </a:ext>
              </a:extLst>
            </p:cNvPr>
            <p:cNvSpPr txBox="1"/>
            <p:nvPr/>
          </p:nvSpPr>
          <p:spPr>
            <a:xfrm>
              <a:off x="5807968" y="4366265"/>
              <a:ext cx="7184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BRing-N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BRing-S</a:t>
              </a:r>
              <a:endPara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10">
              <a:extLst>
                <a:ext uri="{FF2B5EF4-FFF2-40B4-BE49-F238E27FC236}">
                  <a16:creationId xmlns:a16="http://schemas.microsoft.com/office/drawing/2014/main" xmlns="" id="{B36C92ED-F74D-43ED-803E-7657D15757C5}"/>
                </a:ext>
              </a:extLst>
            </p:cNvPr>
            <p:cNvSpPr txBox="1"/>
            <p:nvPr/>
          </p:nvSpPr>
          <p:spPr>
            <a:xfrm>
              <a:off x="7712850" y="4929702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iLinac</a:t>
              </a:r>
              <a:endPara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12">
              <a:extLst>
                <a:ext uri="{FF2B5EF4-FFF2-40B4-BE49-F238E27FC236}">
                  <a16:creationId xmlns:a16="http://schemas.microsoft.com/office/drawing/2014/main" xmlns="" id="{95FF5AB2-CC9F-4FDB-BF22-31C9FC55848C}"/>
                </a:ext>
              </a:extLst>
            </p:cNvPr>
            <p:cNvSpPr txBox="1"/>
            <p:nvPr/>
          </p:nvSpPr>
          <p:spPr>
            <a:xfrm>
              <a:off x="7916880" y="3781394"/>
              <a:ext cx="453970" cy="215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SRing</a:t>
              </a:r>
            </a:p>
          </p:txBody>
        </p:sp>
        <p:sp>
          <p:nvSpPr>
            <p:cNvPr id="59" name="文本框 16">
              <a:extLst>
                <a:ext uri="{FF2B5EF4-FFF2-40B4-BE49-F238E27FC236}">
                  <a16:creationId xmlns:a16="http://schemas.microsoft.com/office/drawing/2014/main" xmlns="" id="{5B2EF1A8-CB41-4243-BEFE-96D09968BD90}"/>
                </a:ext>
              </a:extLst>
            </p:cNvPr>
            <p:cNvSpPr txBox="1"/>
            <p:nvPr/>
          </p:nvSpPr>
          <p:spPr>
            <a:xfrm>
              <a:off x="2886923" y="3546918"/>
              <a:ext cx="8354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e-Injector</a:t>
              </a:r>
              <a:endPara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20">
              <a:extLst>
                <a:ext uri="{FF2B5EF4-FFF2-40B4-BE49-F238E27FC236}">
                  <a16:creationId xmlns:a16="http://schemas.microsoft.com/office/drawing/2014/main" xmlns="" id="{530E6C86-6CEA-4178-A544-34214D4DA4A9}"/>
                </a:ext>
              </a:extLst>
            </p:cNvPr>
            <p:cNvSpPr txBox="1"/>
            <p:nvPr/>
          </p:nvSpPr>
          <p:spPr>
            <a:xfrm>
              <a:off x="7400183" y="3785000"/>
              <a:ext cx="45397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MRing</a:t>
              </a:r>
              <a:endParaRPr kumimoji="0" lang="zh-CN" altLang="en-US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4">
              <a:extLst>
                <a:ext uri="{FF2B5EF4-FFF2-40B4-BE49-F238E27FC236}">
                  <a16:creationId xmlns:a16="http://schemas.microsoft.com/office/drawing/2014/main" xmlns="" id="{24350D3C-F3FB-443C-B866-60FF39B4C9C2}"/>
                </a:ext>
              </a:extLst>
            </p:cNvPr>
            <p:cNvSpPr txBox="1"/>
            <p:nvPr/>
          </p:nvSpPr>
          <p:spPr>
            <a:xfrm>
              <a:off x="4214589" y="2569335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eRing</a:t>
              </a:r>
              <a:endPara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4">
              <a:extLst>
                <a:ext uri="{FF2B5EF4-FFF2-40B4-BE49-F238E27FC236}">
                  <a16:creationId xmlns:a16="http://schemas.microsoft.com/office/drawing/2014/main" xmlns="" id="{CC260DB1-6837-405E-8AEF-B791A204AF60}"/>
                </a:ext>
              </a:extLst>
            </p:cNvPr>
            <p:cNvSpPr txBox="1"/>
            <p:nvPr/>
          </p:nvSpPr>
          <p:spPr>
            <a:xfrm>
              <a:off x="2753415" y="4330842"/>
              <a:ext cx="20457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CN" altLang="en-US" sz="1600" b="1" kern="0" noProof="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中国</a:t>
              </a: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电子离子对撞机</a:t>
              </a:r>
              <a:endParaRPr kumimoji="0" lang="en-US" altLang="zh-C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（</a:t>
              </a:r>
              <a:r>
                <a:rPr kumimoji="0" lang="en-US" altLang="zh-CN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EicC</a:t>
              </a:r>
              <a:r>
                <a:rPr kumimoji="0" lang="zh-CN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64" name="文本框 14">
              <a:extLst>
                <a:ext uri="{FF2B5EF4-FFF2-40B4-BE49-F238E27FC236}">
                  <a16:creationId xmlns:a16="http://schemas.microsoft.com/office/drawing/2014/main" xmlns="" id="{C62F01D0-78C5-4EF4-B3E6-3EA273DD6C9A}"/>
                </a:ext>
              </a:extLst>
            </p:cNvPr>
            <p:cNvSpPr txBox="1"/>
            <p:nvPr/>
          </p:nvSpPr>
          <p:spPr>
            <a:xfrm>
              <a:off x="7015223" y="4369106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HIAF</a:t>
              </a:r>
              <a:endParaRPr kumimoji="0" lang="zh-CN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4">
              <a:extLst>
                <a:ext uri="{FF2B5EF4-FFF2-40B4-BE49-F238E27FC236}">
                  <a16:creationId xmlns:a16="http://schemas.microsoft.com/office/drawing/2014/main" xmlns="" id="{B0C18B45-D207-4F70-926C-F1B7D3A68E7F}"/>
                </a:ext>
              </a:extLst>
            </p:cNvPr>
            <p:cNvSpPr txBox="1"/>
            <p:nvPr/>
          </p:nvSpPr>
          <p:spPr>
            <a:xfrm>
              <a:off x="4098323" y="3555713"/>
              <a:ext cx="4058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AR</a:t>
              </a:r>
              <a:endPara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8616280" y="4408423"/>
              <a:ext cx="106375" cy="87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矩形 66"/>
          <p:cNvSpPr/>
          <p:nvPr/>
        </p:nvSpPr>
        <p:spPr>
          <a:xfrm>
            <a:off x="634248" y="872716"/>
            <a:ext cx="11042372" cy="93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强烈共识：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建造电子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离子对撞机对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我国核物理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前沿及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交叉领域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领先地位，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取得重大原创性成果有重大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意义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9DF1BCE3-3D3A-459B-B7A6-E53345080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471" y="2202562"/>
            <a:ext cx="4476368" cy="2865110"/>
          </a:xfrm>
          <a:prstGeom prst="rect">
            <a:avLst/>
          </a:prstGeom>
        </p:spPr>
      </p:pic>
      <p:sp>
        <p:nvSpPr>
          <p:cNvPr id="69" name="矩形 68"/>
          <p:cNvSpPr/>
          <p:nvPr/>
        </p:nvSpPr>
        <p:spPr>
          <a:xfrm>
            <a:off x="420731" y="5661248"/>
            <a:ext cx="11076721" cy="96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目标互补：</a:t>
            </a:r>
            <a:r>
              <a:rPr lang="en-US" altLang="zh-CN" sz="24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研究海夸克结构</a:t>
            </a:r>
            <a:r>
              <a:rPr lang="zh-CN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，美国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集中于胶子研究</a:t>
            </a:r>
            <a:r>
              <a:rPr lang="zh-CN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，正在运行的杰斐逊实验室</a:t>
            </a:r>
            <a:r>
              <a:rPr lang="en-US" altLang="zh-CN" sz="24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CEBAF</a:t>
            </a:r>
            <a:r>
              <a:rPr lang="zh-CN" altLang="en-US" sz="2400" b="1" dirty="0">
                <a:solidFill>
                  <a:srgbClr val="40404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研究价夸克结构，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具有不可替代性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中国电子</a:t>
            </a:r>
            <a:r>
              <a:rPr lang="en-US" altLang="zh-CN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离子对撞机（</a:t>
            </a:r>
            <a:r>
              <a:rPr lang="en-US" altLang="zh-CN" sz="30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3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8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">
            <a:extLst>
              <a:ext uri="{FF2B5EF4-FFF2-40B4-BE49-F238E27FC236}">
                <a16:creationId xmlns:a16="http://schemas.microsoft.com/office/drawing/2014/main" xmlns="" id="{C5A3C285-5507-4C44-A3BA-CA3F71BF48F4}"/>
              </a:ext>
            </a:extLst>
          </p:cNvPr>
          <p:cNvSpPr/>
          <p:nvPr/>
        </p:nvSpPr>
        <p:spPr>
          <a:xfrm>
            <a:off x="382386" y="951227"/>
            <a:ext cx="11427228" cy="493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设计指标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领先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高峰值亮度、高积分亮度、高极化束流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xmlns="" id="{04CBB4C2-B02D-4D7A-933C-264755DD15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830226"/>
              </p:ext>
            </p:extLst>
          </p:nvPr>
        </p:nvGraphicFramePr>
        <p:xfrm>
          <a:off x="5608800" y="1673281"/>
          <a:ext cx="5369825" cy="1828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310355">
                  <a:extLst>
                    <a:ext uri="{9D8B030D-6E8A-4147-A177-3AD203B41FA5}">
                      <a16:colId xmlns:a16="http://schemas.microsoft.com/office/drawing/2014/main" xmlns="" val="214577673"/>
                    </a:ext>
                  </a:extLst>
                </a:gridCol>
                <a:gridCol w="1019823">
                  <a:extLst>
                    <a:ext uri="{9D8B030D-6E8A-4147-A177-3AD203B41FA5}">
                      <a16:colId xmlns:a16="http://schemas.microsoft.com/office/drawing/2014/main" xmlns="" val="740827616"/>
                    </a:ext>
                  </a:extLst>
                </a:gridCol>
                <a:gridCol w="910721">
                  <a:extLst>
                    <a:ext uri="{9D8B030D-6E8A-4147-A177-3AD203B41FA5}">
                      <a16:colId xmlns:a16="http://schemas.microsoft.com/office/drawing/2014/main" xmlns="" val="283285899"/>
                    </a:ext>
                  </a:extLst>
                </a:gridCol>
                <a:gridCol w="1128926">
                  <a:extLst>
                    <a:ext uri="{9D8B030D-6E8A-4147-A177-3AD203B41FA5}">
                      <a16:colId xmlns:a16="http://schemas.microsoft.com/office/drawing/2014/main" xmlns="" val="2839219290"/>
                    </a:ext>
                  </a:extLst>
                </a:gridCol>
              </a:tblGrid>
              <a:tr h="250739">
                <a:tc>
                  <a:txBody>
                    <a:bodyPr/>
                    <a:lstStyle/>
                    <a:p>
                      <a:pPr algn="l"/>
                      <a:endParaRPr lang="zh-CN" altLang="en-US" sz="16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HERA</a:t>
                      </a:r>
                      <a:endParaRPr lang="zh-CN" altLang="en-US" sz="18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EIC</a:t>
                      </a:r>
                      <a:endParaRPr lang="zh-CN" altLang="en-US" sz="18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EicC</a:t>
                      </a:r>
                      <a:endParaRPr lang="zh-CN" altLang="en-US" sz="18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41736154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峰值亮度 </a:t>
                      </a:r>
                      <a:r>
                        <a:rPr lang="en-US" altLang="zh-CN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altLang="zh-CN" sz="1600" b="1" baseline="300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en-US" altLang="zh-CN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altLang="zh-CN" sz="1600" b="1" baseline="300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altLang="zh-CN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1600" b="1" baseline="300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altLang="zh-CN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0.05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8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92417583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积分亮度 </a:t>
                      </a:r>
                      <a:r>
                        <a:rPr lang="en-US" altLang="zh-CN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(fb</a:t>
                      </a:r>
                      <a:r>
                        <a:rPr lang="en-US" altLang="zh-CN" sz="1600" b="1" baseline="300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altLang="zh-CN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0.21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150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20710007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电子极化率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60%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70%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80%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16890132"/>
                  </a:ext>
                </a:extLst>
              </a:tr>
              <a:tr h="281912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质子极化率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无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70%</a:t>
                      </a:r>
                      <a:endParaRPr lang="zh-CN" altLang="en-US" sz="1800" b="0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41B4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70%</a:t>
                      </a:r>
                      <a:endParaRPr lang="zh-CN" altLang="en-US" sz="1800" b="1" dirty="0">
                        <a:solidFill>
                          <a:srgbClr val="0041B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08846976"/>
                  </a:ext>
                </a:extLst>
              </a:tr>
            </a:tbl>
          </a:graphicData>
        </a:graphic>
      </p:graphicFrame>
      <p:sp>
        <p:nvSpPr>
          <p:cNvPr id="15" name="文本框 16">
            <a:extLst>
              <a:ext uri="{FF2B5EF4-FFF2-40B4-BE49-F238E27FC236}">
                <a16:creationId xmlns:a16="http://schemas.microsoft.com/office/drawing/2014/main" xmlns="" id="{C428E338-D7C2-4A4A-8553-78B1E6C71D33}"/>
              </a:ext>
            </a:extLst>
          </p:cNvPr>
          <p:cNvSpPr txBox="1"/>
          <p:nvPr/>
        </p:nvSpPr>
        <p:spPr>
          <a:xfrm>
            <a:off x="10978625" y="2392978"/>
            <a:ext cx="7016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世界最高</a:t>
            </a:r>
          </a:p>
        </p:txBody>
      </p:sp>
      <p:sp>
        <p:nvSpPr>
          <p:cNvPr id="17" name="矩形: 圆角 21">
            <a:extLst>
              <a:ext uri="{FF2B5EF4-FFF2-40B4-BE49-F238E27FC236}">
                <a16:creationId xmlns:a16="http://schemas.microsoft.com/office/drawing/2014/main" xmlns="" id="{8BB70C4D-55B9-415B-AA3E-AE0DAC19E129}"/>
              </a:ext>
            </a:extLst>
          </p:cNvPr>
          <p:cNvSpPr/>
          <p:nvPr/>
        </p:nvSpPr>
        <p:spPr>
          <a:xfrm>
            <a:off x="9971619" y="2440494"/>
            <a:ext cx="914400" cy="646331"/>
          </a:xfrm>
          <a:prstGeom prst="roundRect">
            <a:avLst>
              <a:gd name="adj" fmla="val 8316"/>
            </a:avLst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xmlns="" id="{D4C3A426-E57A-4F85-8BBF-C0243DFCE65A}"/>
              </a:ext>
            </a:extLst>
          </p:cNvPr>
          <p:cNvSpPr/>
          <p:nvPr/>
        </p:nvSpPr>
        <p:spPr>
          <a:xfrm>
            <a:off x="5564055" y="5611616"/>
            <a:ext cx="1728000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快循环加速极化保持技术</a:t>
            </a:r>
            <a:endParaRPr 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52">
            <a:extLst>
              <a:ext uri="{FF2B5EF4-FFF2-40B4-BE49-F238E27FC236}">
                <a16:creationId xmlns:a16="http://schemas.microsoft.com/office/drawing/2014/main" xmlns="" id="{A6980D6B-BCC0-4E89-876C-6DF273CA580E}"/>
              </a:ext>
            </a:extLst>
          </p:cNvPr>
          <p:cNvSpPr/>
          <p:nvPr/>
        </p:nvSpPr>
        <p:spPr>
          <a:xfrm>
            <a:off x="5574349" y="4726885"/>
            <a:ext cx="1728000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快循环加速束团在线替换</a:t>
            </a:r>
            <a:endParaRPr lang="en-US" altLang="zh-CN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xmlns="" id="{657F69E0-5685-4AE3-BEFE-26EE90B44787}"/>
              </a:ext>
            </a:extLst>
          </p:cNvPr>
          <p:cNvSpPr/>
          <p:nvPr/>
        </p:nvSpPr>
        <p:spPr>
          <a:xfrm>
            <a:off x="7626018" y="5610781"/>
            <a:ext cx="4191818" cy="64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/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高极化束流 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08000"/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80%, 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质子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70%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d, </a:t>
            </a:r>
            <a:r>
              <a:rPr lang="en-US" altLang="zh-CN" sz="1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 </a:t>
            </a: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xmlns="" id="{05195D9B-DAE8-4EE8-AE28-45A6B48323DF}"/>
              </a:ext>
            </a:extLst>
          </p:cNvPr>
          <p:cNvSpPr/>
          <p:nvPr/>
        </p:nvSpPr>
        <p:spPr>
          <a:xfrm>
            <a:off x="7648595" y="4725216"/>
            <a:ext cx="4191818" cy="64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spcAft>
                <a:spcPts val="30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高积分亮度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08000">
              <a:spcAft>
                <a:spcPts val="300"/>
              </a:spcAf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150fb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，美国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50-100</a:t>
            </a:r>
            <a:r>
              <a:rPr lang="zh-CN" alt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fb</a:t>
            </a:r>
            <a:r>
              <a:rPr lang="en-US" altLang="zh-CN" sz="1600" b="1" baseline="30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endParaRPr lang="en-US" altLang="zh-CN" sz="16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Arrow: Right 28">
            <a:extLst>
              <a:ext uri="{FF2B5EF4-FFF2-40B4-BE49-F238E27FC236}">
                <a16:creationId xmlns:a16="http://schemas.microsoft.com/office/drawing/2014/main" xmlns="" id="{819F4DFE-9011-442A-AB1B-D57E369D051F}"/>
              </a:ext>
            </a:extLst>
          </p:cNvPr>
          <p:cNvSpPr/>
          <p:nvPr/>
        </p:nvSpPr>
        <p:spPr>
          <a:xfrm>
            <a:off x="7352588" y="5826563"/>
            <a:ext cx="210138" cy="200055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Arrow: Right 30">
            <a:extLst>
              <a:ext uri="{FF2B5EF4-FFF2-40B4-BE49-F238E27FC236}">
                <a16:creationId xmlns:a16="http://schemas.microsoft.com/office/drawing/2014/main" xmlns="" id="{39ECADA0-4876-47D2-B639-6F6E5ACAD697}"/>
              </a:ext>
            </a:extLst>
          </p:cNvPr>
          <p:cNvSpPr/>
          <p:nvPr/>
        </p:nvSpPr>
        <p:spPr>
          <a:xfrm>
            <a:off x="7375165" y="4937733"/>
            <a:ext cx="210138" cy="200055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中国电子</a:t>
            </a:r>
            <a:r>
              <a:rPr lang="en-US" altLang="zh-CN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离子对撞机（</a:t>
            </a:r>
            <a:r>
              <a:rPr lang="en-US" altLang="zh-CN" sz="30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3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zh-CN" altLang="en-US" sz="3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xmlns="" id="{59501FD5-A118-4488-9B8B-9438D0BF1164}"/>
              </a:ext>
            </a:extLst>
          </p:cNvPr>
          <p:cNvSpPr txBox="1"/>
          <p:nvPr/>
        </p:nvSpPr>
        <p:spPr>
          <a:xfrm>
            <a:off x="485989" y="1691226"/>
            <a:ext cx="4112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14300" algn="ctr"/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中国电子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离子对撞机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6EFBC73-4AA9-4189-85BD-464CBD39B718}"/>
              </a:ext>
            </a:extLst>
          </p:cNvPr>
          <p:cNvGrpSpPr/>
          <p:nvPr/>
        </p:nvGrpSpPr>
        <p:grpSpPr>
          <a:xfrm>
            <a:off x="416990" y="2384922"/>
            <a:ext cx="4724577" cy="4176426"/>
            <a:chOff x="7361354" y="2429136"/>
            <a:chExt cx="4724577" cy="4176426"/>
          </a:xfrm>
        </p:grpSpPr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xmlns="" id="{59DF33E7-36BC-4155-99A9-65768254A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r="67381" b="34244"/>
            <a:stretch/>
          </p:blipFill>
          <p:spPr>
            <a:xfrm>
              <a:off x="7361354" y="2440485"/>
              <a:ext cx="4724577" cy="4165077"/>
            </a:xfrm>
            <a:prstGeom prst="rect">
              <a:avLst/>
            </a:prstGeom>
          </p:spPr>
        </p:pic>
        <p:sp>
          <p:nvSpPr>
            <p:cNvPr id="41" name="文本框 4">
              <a:extLst>
                <a:ext uri="{FF2B5EF4-FFF2-40B4-BE49-F238E27FC236}">
                  <a16:creationId xmlns:a16="http://schemas.microsoft.com/office/drawing/2014/main" xmlns="" id="{C26ADFBB-881C-481A-BC22-EFFB5F7AD4C5}"/>
                </a:ext>
              </a:extLst>
            </p:cNvPr>
            <p:cNvSpPr txBox="1"/>
            <p:nvPr/>
          </p:nvSpPr>
          <p:spPr>
            <a:xfrm>
              <a:off x="8707818" y="385612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pRing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16">
              <a:extLst>
                <a:ext uri="{FF2B5EF4-FFF2-40B4-BE49-F238E27FC236}">
                  <a16:creationId xmlns:a16="http://schemas.microsoft.com/office/drawing/2014/main" xmlns="" id="{D4B25D1F-9DAC-4F80-9C14-38DA1D0016C6}"/>
                </a:ext>
              </a:extLst>
            </p:cNvPr>
            <p:cNvSpPr txBox="1"/>
            <p:nvPr/>
          </p:nvSpPr>
          <p:spPr>
            <a:xfrm>
              <a:off x="8041790" y="6179450"/>
              <a:ext cx="9428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e-Injector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">
              <a:extLst>
                <a:ext uri="{FF2B5EF4-FFF2-40B4-BE49-F238E27FC236}">
                  <a16:creationId xmlns:a16="http://schemas.microsoft.com/office/drawing/2014/main" xmlns="" id="{EE38FA80-8200-4EAA-AF5E-D783A75FA2B0}"/>
                </a:ext>
              </a:extLst>
            </p:cNvPr>
            <p:cNvSpPr txBox="1"/>
            <p:nvPr/>
          </p:nvSpPr>
          <p:spPr>
            <a:xfrm>
              <a:off x="8351170" y="2626197"/>
              <a:ext cx="6335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eRing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">
              <a:extLst>
                <a:ext uri="{FF2B5EF4-FFF2-40B4-BE49-F238E27FC236}">
                  <a16:creationId xmlns:a16="http://schemas.microsoft.com/office/drawing/2014/main" xmlns="" id="{91CDD258-4608-41FC-B012-25CDD8E461A3}"/>
                </a:ext>
              </a:extLst>
            </p:cNvPr>
            <p:cNvSpPr txBox="1"/>
            <p:nvPr/>
          </p:nvSpPr>
          <p:spPr>
            <a:xfrm>
              <a:off x="9882816" y="5247584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AR</a:t>
              </a:r>
              <a:endPara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5" name="Rectangle 30">
              <a:extLst>
                <a:ext uri="{FF2B5EF4-FFF2-40B4-BE49-F238E27FC236}">
                  <a16:creationId xmlns:a16="http://schemas.microsoft.com/office/drawing/2014/main" xmlns="" id="{79D15E2C-BA41-4D4B-A23F-984A24471E8B}"/>
                </a:ext>
              </a:extLst>
            </p:cNvPr>
            <p:cNvSpPr/>
            <p:nvPr/>
          </p:nvSpPr>
          <p:spPr>
            <a:xfrm rot="21278416">
              <a:off x="10929313" y="2429136"/>
              <a:ext cx="110472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25GeV </a:t>
              </a:r>
              <a:r>
                <a:rPr lang="zh-CN" altLang="en-US" sz="1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质子</a:t>
              </a:r>
              <a:endParaRPr 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6" name="Rectangle 38">
              <a:extLst>
                <a:ext uri="{FF2B5EF4-FFF2-40B4-BE49-F238E27FC236}">
                  <a16:creationId xmlns:a16="http://schemas.microsoft.com/office/drawing/2014/main" xmlns="" id="{200E7AF5-B32C-435C-9C0E-1E86D16554C8}"/>
                </a:ext>
              </a:extLst>
            </p:cNvPr>
            <p:cNvSpPr/>
            <p:nvPr/>
          </p:nvSpPr>
          <p:spPr>
            <a:xfrm>
              <a:off x="10733721" y="5505697"/>
              <a:ext cx="10149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5GeV </a:t>
              </a:r>
              <a:r>
                <a:rPr lang="zh-CN" altLang="en-US" sz="1400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电子</a:t>
              </a:r>
              <a:endParaRPr 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7">
              <a:extLst>
                <a:ext uri="{FF2B5EF4-FFF2-40B4-BE49-F238E27FC236}">
                  <a16:creationId xmlns:a16="http://schemas.microsoft.com/office/drawing/2014/main" xmlns="" id="{697D7453-336E-4156-AD7E-8AB820AEC9D6}"/>
                </a:ext>
              </a:extLst>
            </p:cNvPr>
            <p:cNvSpPr/>
            <p:nvPr/>
          </p:nvSpPr>
          <p:spPr>
            <a:xfrm>
              <a:off x="8118571" y="3248492"/>
              <a:ext cx="3210141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b="1" dirty="0">
                  <a:solidFill>
                    <a:srgbClr val="6364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p-Ring: 86.5Tm, 500MHz RF</a:t>
              </a:r>
            </a:p>
            <a:p>
              <a:pPr>
                <a:spcAft>
                  <a:spcPts val="300"/>
                </a:spcAft>
              </a:pPr>
              <a:r>
                <a:rPr lang="en-US" altLang="zh-CN" sz="1600" b="1" dirty="0">
                  <a:solidFill>
                    <a:srgbClr val="6364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e-Ring: 16.7Tm, 500MHz RF</a:t>
              </a:r>
              <a:r>
                <a:rPr lang="zh-CN" altLang="en-US" sz="1600" b="1" dirty="0">
                  <a:solidFill>
                    <a:srgbClr val="636466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endParaRPr lang="en-US" altLang="zh-CN" sz="1600" b="1" dirty="0">
                <a:solidFill>
                  <a:srgbClr val="6364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50">
            <a:extLst>
              <a:ext uri="{FF2B5EF4-FFF2-40B4-BE49-F238E27FC236}">
                <a16:creationId xmlns:a16="http://schemas.microsoft.com/office/drawing/2014/main" xmlns="" id="{F2B26F6F-EB1F-4AEF-8C5F-53523AA4D602}"/>
              </a:ext>
            </a:extLst>
          </p:cNvPr>
          <p:cNvSpPr/>
          <p:nvPr/>
        </p:nvSpPr>
        <p:spPr>
          <a:xfrm>
            <a:off x="5564055" y="3825116"/>
            <a:ext cx="1728000" cy="64633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高能离子束团冷却技术</a:t>
            </a:r>
            <a:endParaRPr 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6822305C-A01A-44AA-9FD7-622161FA5AFA}"/>
              </a:ext>
            </a:extLst>
          </p:cNvPr>
          <p:cNvSpPr/>
          <p:nvPr/>
        </p:nvSpPr>
        <p:spPr>
          <a:xfrm>
            <a:off x="7626018" y="3825116"/>
            <a:ext cx="4191818" cy="648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>
              <a:spcBef>
                <a:spcPts val="600"/>
              </a:spcBef>
              <a:spcAft>
                <a:spcPts val="300"/>
              </a:spcAft>
            </a:pP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峰值</a:t>
            </a:r>
            <a:r>
              <a:rPr lang="zh-C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亮度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08000">
              <a:spcAft>
                <a:spcPts val="60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质心能</a:t>
            </a:r>
            <a:r>
              <a:rPr lang="en-US" altLang="zh-CN" sz="16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15-20 GeV, </a:t>
            </a:r>
            <a:r>
              <a:rPr lang="zh-CN" altLang="en-US" sz="1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亮度 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5-6) ×10</a:t>
            </a:r>
            <a:r>
              <a:rPr lang="en-US" altLang="zh-CN" sz="1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33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cm</a:t>
            </a:r>
            <a:r>
              <a:rPr lang="en-US" altLang="zh-CN" sz="1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-2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1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 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Arrow: Right 7">
            <a:extLst>
              <a:ext uri="{FF2B5EF4-FFF2-40B4-BE49-F238E27FC236}">
                <a16:creationId xmlns:a16="http://schemas.microsoft.com/office/drawing/2014/main" xmlns="" id="{97420E33-0BAD-4585-9A1A-3AFD0A4E5C47}"/>
              </a:ext>
            </a:extLst>
          </p:cNvPr>
          <p:cNvSpPr/>
          <p:nvPr/>
        </p:nvSpPr>
        <p:spPr>
          <a:xfrm>
            <a:off x="7352588" y="4044163"/>
            <a:ext cx="210138" cy="200055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59634A5-8EBB-B228-478E-36A5A755BCC7}"/>
              </a:ext>
            </a:extLst>
          </p:cNvPr>
          <p:cNvSpPr txBox="1"/>
          <p:nvPr/>
        </p:nvSpPr>
        <p:spPr>
          <a:xfrm>
            <a:off x="2531604" y="896360"/>
            <a:ext cx="9079359" cy="93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对撞区需要实现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束流快速分离、极化高精度操纵和产物的全角度接受，传统的紧凑型对撞区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不能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提供足够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空间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D4FF8E9-548A-159C-E680-1BE53261D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24" y="1960887"/>
            <a:ext cx="8316924" cy="311616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74A7399-57B8-D3E0-451A-28050679D5EA}"/>
              </a:ext>
            </a:extLst>
          </p:cNvPr>
          <p:cNvSpPr txBox="1"/>
          <p:nvPr/>
        </p:nvSpPr>
        <p:spPr>
          <a:xfrm>
            <a:off x="1371650" y="5445224"/>
            <a:ext cx="1836204" cy="1052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创新的移动聚焦方案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: 圆角 11">
            <a:extLst>
              <a:ext uri="{FF2B5EF4-FFF2-40B4-BE49-F238E27FC236}">
                <a16:creationId xmlns:a16="http://schemas.microsoft.com/office/drawing/2014/main" xmlns="" id="{B9B97D1F-4978-2B4C-D199-C71423A6E91A}"/>
              </a:ext>
            </a:extLst>
          </p:cNvPr>
          <p:cNvSpPr/>
          <p:nvPr/>
        </p:nvSpPr>
        <p:spPr>
          <a:xfrm>
            <a:off x="627001" y="979668"/>
            <a:ext cx="1508559" cy="46911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峰值亮度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A74A7399-57B8-D3E0-451A-28050679D5EA}"/>
              </a:ext>
            </a:extLst>
          </p:cNvPr>
          <p:cNvSpPr txBox="1"/>
          <p:nvPr/>
        </p:nvSpPr>
        <p:spPr>
          <a:xfrm>
            <a:off x="5051884" y="5445224"/>
            <a:ext cx="1836204" cy="1052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全接受度对撞区光学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A74A7399-57B8-D3E0-451A-28050679D5EA}"/>
              </a:ext>
            </a:extLst>
          </p:cNvPr>
          <p:cNvSpPr txBox="1"/>
          <p:nvPr/>
        </p:nvSpPr>
        <p:spPr>
          <a:xfrm>
            <a:off x="8580276" y="5445224"/>
            <a:ext cx="1836204" cy="10525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非对撞区自旋导航器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加号 13">
            <a:extLst>
              <a:ext uri="{FF2B5EF4-FFF2-40B4-BE49-F238E27FC236}">
                <a16:creationId xmlns:a16="http://schemas.microsoft.com/office/drawing/2014/main" xmlns="" id="{E9E1E241-6EE7-4C4B-9A09-25F7FB531D7C}"/>
              </a:ext>
            </a:extLst>
          </p:cNvPr>
          <p:cNvSpPr/>
          <p:nvPr/>
        </p:nvSpPr>
        <p:spPr>
          <a:xfrm>
            <a:off x="3823118" y="5661248"/>
            <a:ext cx="461659" cy="475986"/>
          </a:xfrm>
          <a:prstGeom prst="mathPlus">
            <a:avLst/>
          </a:prstGeom>
          <a:solidFill>
            <a:srgbClr val="D6EFFA"/>
          </a:solidFill>
          <a:ln w="6350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914377">
              <a:defRPr/>
            </a:pPr>
            <a:endParaRPr lang="zh-CN" altLang="en-US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加号 14">
            <a:extLst>
              <a:ext uri="{FF2B5EF4-FFF2-40B4-BE49-F238E27FC236}">
                <a16:creationId xmlns:a16="http://schemas.microsoft.com/office/drawing/2014/main" xmlns="" id="{E9E1E241-6EE7-4C4B-9A09-25F7FB531D7C}"/>
              </a:ext>
            </a:extLst>
          </p:cNvPr>
          <p:cNvSpPr/>
          <p:nvPr/>
        </p:nvSpPr>
        <p:spPr>
          <a:xfrm>
            <a:off x="7489927" y="5679045"/>
            <a:ext cx="461659" cy="475986"/>
          </a:xfrm>
          <a:prstGeom prst="mathPlus">
            <a:avLst/>
          </a:prstGeom>
          <a:solidFill>
            <a:srgbClr val="D6EFFA"/>
          </a:solidFill>
          <a:ln w="6350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914377">
              <a:defRPr/>
            </a:pPr>
            <a:endParaRPr lang="zh-CN" altLang="en-US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0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047D6B37-ABF1-A98A-AAF5-70C9499F2184}"/>
              </a:ext>
            </a:extLst>
          </p:cNvPr>
          <p:cNvSpPr txBox="1"/>
          <p:nvPr/>
        </p:nvSpPr>
        <p:spPr>
          <a:xfrm>
            <a:off x="543700" y="1880828"/>
            <a:ext cx="11113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现有电子冷却技术无法达到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冷却能量和速率的要求，冷却速率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小一个量级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！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Rectangle 20">
            <a:extLst>
              <a:ext uri="{FF2B5EF4-FFF2-40B4-BE49-F238E27FC236}">
                <a16:creationId xmlns="" xmlns:a16="http://schemas.microsoft.com/office/drawing/2014/main" id="{3A61391B-A17D-427B-AE7D-64D0253F9E04}"/>
              </a:ext>
            </a:extLst>
          </p:cNvPr>
          <p:cNvSpPr/>
          <p:nvPr/>
        </p:nvSpPr>
        <p:spPr>
          <a:xfrm>
            <a:off x="1235460" y="6197242"/>
            <a:ext cx="37240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冷却可以将</a:t>
            </a:r>
            <a:r>
              <a:rPr lang="en-US" altLang="zh-CN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亮度提升</a:t>
            </a:r>
            <a:r>
              <a:rPr lang="en-US" altLang="zh-CN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3~10</a:t>
            </a:r>
            <a:r>
              <a:rPr lang="zh-CN" altLang="en-US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倍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="" xmlns:a16="http://schemas.microsoft.com/office/drawing/2014/main" id="{C26E7920-B895-493F-BA98-F3EB17681CBA}"/>
              </a:ext>
            </a:extLst>
          </p:cNvPr>
          <p:cNvSpPr/>
          <p:nvPr/>
        </p:nvSpPr>
        <p:spPr>
          <a:xfrm>
            <a:off x="6096000" y="6152392"/>
            <a:ext cx="49448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现有电子冷却的速率仅为</a:t>
            </a:r>
            <a:r>
              <a:rPr lang="en-US" altLang="zh-CN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需求的</a:t>
            </a:r>
            <a:r>
              <a:rPr lang="en-US" altLang="zh-CN" sz="2000" b="1" dirty="0">
                <a:solidFill>
                  <a:srgbClr val="4472C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1/10</a:t>
            </a:r>
            <a:endParaRPr lang="zh-CN" altLang="en-US" sz="2000" b="1" dirty="0">
              <a:solidFill>
                <a:srgbClr val="4472C4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="" xmlns:a16="http://schemas.microsoft.com/office/drawing/2014/main" id="{7AA2C1CA-0D58-6BE6-AF1F-821D33C0C8C7}"/>
              </a:ext>
            </a:extLst>
          </p:cNvPr>
          <p:cNvSpPr txBox="1"/>
          <p:nvPr/>
        </p:nvSpPr>
        <p:spPr>
          <a:xfrm>
            <a:off x="1171339" y="1088740"/>
            <a:ext cx="9857927" cy="6524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高能离子束团冷却是尚未攻克的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国际难题</a:t>
            </a:r>
            <a:endParaRPr lang="en-US" altLang="zh-CN" b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51" y="2691159"/>
            <a:ext cx="4810674" cy="315010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734" y="2574191"/>
            <a:ext cx="5212532" cy="3523793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1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44">
            <a:extLst>
              <a:ext uri="{FF2B5EF4-FFF2-40B4-BE49-F238E27FC236}">
                <a16:creationId xmlns="" xmlns:a16="http://schemas.microsoft.com/office/drawing/2014/main" id="{8383D23F-EDDC-4685-8F05-B5AE359A4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43550" y="2379207"/>
            <a:ext cx="3348000" cy="21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25">
            <a:extLst>
              <a:ext uri="{FF2B5EF4-FFF2-40B4-BE49-F238E27FC236}">
                <a16:creationId xmlns="" xmlns:a16="http://schemas.microsoft.com/office/drawing/2014/main" id="{594E4F96-8221-4B5E-87A0-5D533EEE9596}"/>
              </a:ext>
            </a:extLst>
          </p:cNvPr>
          <p:cNvSpPr txBox="1"/>
          <p:nvPr/>
        </p:nvSpPr>
        <p:spPr>
          <a:xfrm>
            <a:off x="5244554" y="5175472"/>
            <a:ext cx="1745992" cy="4001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4472C4"/>
                </a:solidFill>
                <a:ea typeface="黑体" panose="02010609060101010101" pitchFamily="49" charset="-122"/>
              </a:rPr>
              <a:t>ERL</a:t>
            </a:r>
            <a:r>
              <a:rPr lang="zh-CN" altLang="en-US" dirty="0">
                <a:solidFill>
                  <a:srgbClr val="4472C4"/>
                </a:solidFill>
                <a:ea typeface="黑体" panose="02010609060101010101" pitchFamily="49" charset="-122"/>
              </a:rPr>
              <a:t>电子冷却</a:t>
            </a:r>
            <a:endParaRPr lang="en-US" dirty="0">
              <a:solidFill>
                <a:srgbClr val="4472C4"/>
              </a:solidFill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ACA8E7F-48E7-4551-9630-6E6FD4B84483}"/>
              </a:ext>
            </a:extLst>
          </p:cNvPr>
          <p:cNvSpPr txBox="1"/>
          <p:nvPr/>
        </p:nvSpPr>
        <p:spPr>
          <a:xfrm>
            <a:off x="694364" y="944724"/>
            <a:ext cx="111132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ERL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的电子冷却装置是国际公认的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最具潜力的冷却方式，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尚未实验验证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箭头: 虚尾 4">
            <a:extLst>
              <a:ext uri="{FF2B5EF4-FFF2-40B4-BE49-F238E27FC236}">
                <a16:creationId xmlns="" xmlns:a16="http://schemas.microsoft.com/office/drawing/2014/main" id="{8A522937-78B7-4542-99E3-6C4EA399FCD4}"/>
              </a:ext>
            </a:extLst>
          </p:cNvPr>
          <p:cNvSpPr/>
          <p:nvPr/>
        </p:nvSpPr>
        <p:spPr>
          <a:xfrm rot="632419">
            <a:off x="4636177" y="3333349"/>
            <a:ext cx="807932" cy="226212"/>
          </a:xfrm>
          <a:prstGeom prst="stripedRightArrow">
            <a:avLst>
              <a:gd name="adj1" fmla="val 44971"/>
              <a:gd name="adj2" fmla="val 10959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42834DF6-AFBA-4B9B-9038-4342589FA7B2}"/>
              </a:ext>
            </a:extLst>
          </p:cNvPr>
          <p:cNvSpPr txBox="1"/>
          <p:nvPr/>
        </p:nvSpPr>
        <p:spPr>
          <a:xfrm>
            <a:off x="7731601" y="3059586"/>
            <a:ext cx="373405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5113" indent="-265113">
              <a:lnSpc>
                <a:spcPct val="114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研究高能离子束团冷却动力学过程，</a:t>
            </a:r>
            <a:r>
              <a:rPr lang="zh-CN" altLang="en-US" sz="2000" b="1" dirty="0">
                <a:solidFill>
                  <a:srgbClr val="00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提出新的冷却机制</a:t>
            </a:r>
          </a:p>
          <a:p>
            <a:pPr marL="265113" indent="-265113">
              <a:lnSpc>
                <a:spcPct val="114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研制高重频、强流电子束团的产生、加速和压缩核心关键部件</a:t>
            </a:r>
            <a:endParaRPr lang="en-US" altLang="zh-CN" sz="20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6">
            <a:extLst>
              <a:ext uri="{FF2B5EF4-FFF2-40B4-BE49-F238E27FC236}">
                <a16:creationId xmlns="" xmlns:a16="http://schemas.microsoft.com/office/drawing/2014/main" id="{0D85579A-7677-49DF-B80B-5558C00D15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864847"/>
              </p:ext>
            </p:extLst>
          </p:nvPr>
        </p:nvGraphicFramePr>
        <p:xfrm>
          <a:off x="1637537" y="3430555"/>
          <a:ext cx="2485418" cy="12192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75300">
                  <a:extLst>
                    <a:ext uri="{9D8B030D-6E8A-4147-A177-3AD203B41FA5}">
                      <a16:colId xmlns="" xmlns:a16="http://schemas.microsoft.com/office/drawing/2014/main" val="3720583047"/>
                    </a:ext>
                  </a:extLst>
                </a:gridCol>
                <a:gridCol w="1010118">
                  <a:extLst>
                    <a:ext uri="{9D8B030D-6E8A-4147-A177-3AD203B41FA5}">
                      <a16:colId xmlns="" xmlns:a16="http://schemas.microsoft.com/office/drawing/2014/main" val="4289603988"/>
                    </a:ext>
                  </a:extLst>
                </a:gridCol>
              </a:tblGrid>
              <a:tr h="266433">
                <a:tc>
                  <a:txBody>
                    <a:bodyPr/>
                    <a:lstStyle/>
                    <a:p>
                      <a:r>
                        <a:rPr lang="zh-CN" alt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质子能量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9.3 GeV</a:t>
                      </a:r>
                      <a:endParaRPr lang="zh-CN" alt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3125809"/>
                  </a:ext>
                </a:extLst>
              </a:tr>
              <a:tr h="266433"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冷却电子能量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5.2 MeV</a:t>
                      </a:r>
                      <a:endParaRPr lang="zh-CN" altLang="en-US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6883742"/>
                  </a:ext>
                </a:extLst>
              </a:tr>
              <a:tr h="266433"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电子束平均流强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200 mA</a:t>
                      </a:r>
                      <a:endParaRPr lang="zh-CN" altLang="en-US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3775774"/>
                  </a:ext>
                </a:extLst>
              </a:tr>
              <a:tr h="266433">
                <a:tc>
                  <a:txBody>
                    <a:bodyPr/>
                    <a:lstStyle/>
                    <a:p>
                      <a:r>
                        <a:rPr lang="zh-CN" altLang="en-US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电子束团长度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4cm</a:t>
                      </a:r>
                      <a:endParaRPr lang="zh-CN" altLang="en-US" sz="14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23051004"/>
                  </a:ext>
                </a:extLst>
              </a:tr>
            </a:tbl>
          </a:graphicData>
        </a:graphic>
      </p:graphicFrame>
      <p:sp>
        <p:nvSpPr>
          <p:cNvPr id="16" name="矩形 15"/>
          <p:cNvSpPr/>
          <p:nvPr/>
        </p:nvSpPr>
        <p:spPr>
          <a:xfrm>
            <a:off x="7464152" y="1830364"/>
            <a:ext cx="426894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lang="zh-CN" altLang="en-US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增强器</a:t>
            </a:r>
            <a:r>
              <a:rPr lang="en-US" altLang="zh-CN" sz="22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zh-CN" altLang="en-US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提供</a:t>
            </a:r>
            <a:r>
              <a:rPr lang="zh-CN" altLang="en-US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了</a:t>
            </a: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独特的实验平台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78168" y="6108113"/>
            <a:ext cx="10717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攻克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ERL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高能离子束团核心技术，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力争国际上率先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实现高能离子束团冷却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404" y="1793667"/>
            <a:ext cx="4148622" cy="3707627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221033" y="5616200"/>
            <a:ext cx="31693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00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强流重离子加速器 </a:t>
            </a:r>
            <a:r>
              <a:rPr lang="en-US" altLang="zh-CN" b="1" dirty="0">
                <a:solidFill>
                  <a:srgbClr val="0033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</a:p>
        </p:txBody>
      </p:sp>
    </p:spTree>
    <p:extLst>
      <p:ext uri="{BB962C8B-B14F-4D97-AF65-F5344CB8AC3E}">
        <p14:creationId xmlns:p14="http://schemas.microsoft.com/office/powerpoint/2010/main" val="36897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1">
            <a:extLst>
              <a:ext uri="{FF2B5EF4-FFF2-40B4-BE49-F238E27FC236}">
                <a16:creationId xmlns:a16="http://schemas.microsoft.com/office/drawing/2014/main" xmlns="" id="{B9B97D1F-4978-2B4C-D199-C71423A6E91A}"/>
              </a:ext>
            </a:extLst>
          </p:cNvPr>
          <p:cNvSpPr/>
          <p:nvPr/>
        </p:nvSpPr>
        <p:spPr>
          <a:xfrm>
            <a:off x="627001" y="979668"/>
            <a:ext cx="1508559" cy="46911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积分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亮度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t="21" r="-30" b="489"/>
          <a:stretch/>
        </p:blipFill>
        <p:spPr>
          <a:xfrm>
            <a:off x="515380" y="1652263"/>
            <a:ext cx="6642445" cy="4528235"/>
          </a:xfrm>
          <a:prstGeom prst="rect">
            <a:avLst/>
          </a:prstGeom>
        </p:spPr>
      </p:pic>
      <p:graphicFrame>
        <p:nvGraphicFramePr>
          <p:cNvPr id="18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348554"/>
              </p:ext>
            </p:extLst>
          </p:nvPr>
        </p:nvGraphicFramePr>
        <p:xfrm>
          <a:off x="7421340" y="2060848"/>
          <a:ext cx="4104456" cy="3744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719"/>
                <a:gridCol w="869453"/>
                <a:gridCol w="756084"/>
                <a:gridCol w="936104"/>
                <a:gridCol w="864096"/>
              </a:tblGrid>
              <a:tr h="465723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/>
                        <a:t>LHC</a:t>
                      </a:r>
                      <a:endParaRPr lang="zh-CN" altLang="en-US" sz="19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/>
                        <a:t>RHIC</a:t>
                      </a:r>
                      <a:endParaRPr lang="zh-CN" altLang="en-US" sz="19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/>
                        <a:t>HERA</a:t>
                      </a:r>
                      <a:endParaRPr lang="zh-CN" altLang="en-US" sz="19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err="1" smtClean="0">
                          <a:solidFill>
                            <a:srgbClr val="FFFF00"/>
                          </a:solidFill>
                        </a:rPr>
                        <a:t>EicC</a:t>
                      </a:r>
                      <a:endParaRPr lang="zh-CN" altLang="en-US" sz="19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/>
                </a:tc>
              </a:tr>
              <a:tr h="819673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注入时间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 min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 min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 min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1-2s</a:t>
                      </a:r>
                      <a:endParaRPr lang="zh-CN" alt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</a:tr>
              <a:tr h="819673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加速时间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18 min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130 s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30 min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4s</a:t>
                      </a:r>
                      <a:endParaRPr lang="zh-CN" alt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</a:tr>
              <a:tr h="819673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对撞时间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 15 h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 8 h 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 10 h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zh-CN" altLang="en-US" sz="19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连续</a:t>
                      </a:r>
                      <a:endParaRPr lang="zh-CN" altLang="en-US" sz="19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</a:tr>
              <a:tr h="819673">
                <a:tc>
                  <a:txBody>
                    <a:bodyPr/>
                    <a:lstStyle/>
                    <a:p>
                      <a:r>
                        <a:rPr lang="zh-CN" altLang="en-US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粒子种类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p-p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Au-Au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9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p-e</a:t>
                      </a:r>
                      <a:endParaRPr lang="zh-CN" altLang="en-US" sz="190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p-e</a:t>
                      </a:r>
                      <a:endParaRPr lang="zh-CN" altLang="en-US" sz="2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19" name="圆角矩形 18"/>
          <p:cNvSpPr/>
          <p:nvPr/>
        </p:nvSpPr>
        <p:spPr>
          <a:xfrm>
            <a:off x="4043772" y="1044760"/>
            <a:ext cx="4555246" cy="548036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rgbClr val="0000CC"/>
              </a:buClr>
              <a:defRPr/>
            </a:pPr>
            <a:r>
              <a:rPr lang="zh-CN" alt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通常对撞机积分亮度模式</a:t>
            </a:r>
            <a:endParaRPr lang="zh-CN" altLang="en-US" sz="2400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86125E11-EEFD-2D35-CDC1-6A1E7AE3F2CA}"/>
              </a:ext>
            </a:extLst>
          </p:cNvPr>
          <p:cNvSpPr/>
          <p:nvPr/>
        </p:nvSpPr>
        <p:spPr>
          <a:xfrm>
            <a:off x="495851" y="872716"/>
            <a:ext cx="11036753" cy="1660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indent="-45085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首次提出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快循环加速束团在线替换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撞新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模式</a:t>
            </a:r>
            <a:endParaRPr lang="en-US" altLang="zh-CN" sz="2600" b="1" dirty="0" smtClean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450850" algn="just">
              <a:lnSpc>
                <a:spcPct val="135000"/>
              </a:lnSpc>
              <a:spcBef>
                <a:spcPts val="1200"/>
              </a:spcBef>
            </a:pPr>
            <a:r>
              <a:rPr lang="zh-CN" altLang="en-US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3~5Hz</a:t>
            </a:r>
            <a:r>
              <a:rPr lang="zh-CN" altLang="en-US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增强器</a:t>
            </a:r>
            <a:r>
              <a:rPr lang="en-US" altLang="zh-CN" sz="22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en-US" altLang="zh-CN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-N</a:t>
            </a:r>
            <a:r>
              <a:rPr lang="zh-CN" altLang="en-US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22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en-US" altLang="zh-CN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-S</a:t>
            </a:r>
            <a:r>
              <a:rPr lang="zh-CN" altLang="en-US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设计满能量注入快循环对撞模式，在线快速替换束团，显著提升瞬时亮度和积分亮度</a:t>
            </a:r>
            <a:endParaRPr lang="zh-CN" altLang="en-US" sz="2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12">
            <a:extLst>
              <a:ext uri="{FF2B5EF4-FFF2-40B4-BE49-F238E27FC236}">
                <a16:creationId xmlns:a16="http://schemas.microsoft.com/office/drawing/2014/main" xmlns="" id="{C884E581-0F68-10C3-B09C-59173633F036}"/>
              </a:ext>
            </a:extLst>
          </p:cNvPr>
          <p:cNvSpPr/>
          <p:nvPr/>
        </p:nvSpPr>
        <p:spPr>
          <a:xfrm>
            <a:off x="1450442" y="5951186"/>
            <a:ext cx="9192390" cy="673816"/>
          </a:xfrm>
          <a:prstGeom prst="roundRect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瞬时亮度达到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6×10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33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cm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-2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，积分亮度由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50fb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提升至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100~200fb</a:t>
            </a:r>
            <a:r>
              <a:rPr lang="en-US" altLang="zh-CN" sz="2400" b="1" baseline="30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直方图&#10;&#10;描述已自动生成">
            <a:extLst>
              <a:ext uri="{FF2B5EF4-FFF2-40B4-BE49-F238E27FC236}">
                <a16:creationId xmlns:a16="http://schemas.microsoft.com/office/drawing/2014/main" xmlns="" id="{C559D779-9388-CE8D-0D30-EC56C7DE88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10773" r="13000" b="6058"/>
          <a:stretch/>
        </p:blipFill>
        <p:spPr>
          <a:xfrm>
            <a:off x="8639832" y="3350662"/>
            <a:ext cx="2577668" cy="20780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52C2B29-F178-460F-A08C-CD2C3EEF708D}"/>
              </a:ext>
            </a:extLst>
          </p:cNvPr>
          <p:cNvSpPr txBox="1"/>
          <p:nvPr/>
        </p:nvSpPr>
        <p:spPr>
          <a:xfrm>
            <a:off x="358952" y="2636912"/>
            <a:ext cx="3391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3~5Hz</a:t>
            </a:r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满能量低束损注入</a:t>
            </a:r>
            <a:endParaRPr kumimoji="1"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E43E570-37D0-BD5D-E031-77582707D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26" y="3069114"/>
            <a:ext cx="2275675" cy="232084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06D68E3E-AB31-9D7F-7D67-26DBFB176BFD}"/>
              </a:ext>
            </a:extLst>
          </p:cNvPr>
          <p:cNvSpPr txBox="1"/>
          <p:nvPr/>
        </p:nvSpPr>
        <p:spPr>
          <a:xfrm>
            <a:off x="358952" y="5369282"/>
            <a:ext cx="3353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对撞环高品质束流来源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xmlns="" id="{DC538877-B99C-216E-0311-C17902A060C8}"/>
              </a:ext>
            </a:extLst>
          </p:cNvPr>
          <p:cNvCxnSpPr/>
          <p:nvPr/>
        </p:nvCxnSpPr>
        <p:spPr>
          <a:xfrm flipV="1">
            <a:off x="4464616" y="4296196"/>
            <a:ext cx="570451" cy="79216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xmlns="" id="{1FF8869B-0AB0-C030-8D80-A36B06F0BE2C}"/>
              </a:ext>
            </a:extLst>
          </p:cNvPr>
          <p:cNvCxnSpPr>
            <a:cxnSpLocks/>
          </p:cNvCxnSpPr>
          <p:nvPr/>
        </p:nvCxnSpPr>
        <p:spPr>
          <a:xfrm>
            <a:off x="5035067" y="4296195"/>
            <a:ext cx="54109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560251CE-C597-C137-E425-1E29210D93AE}"/>
              </a:ext>
            </a:extLst>
          </p:cNvPr>
          <p:cNvSpPr/>
          <p:nvPr/>
        </p:nvSpPr>
        <p:spPr>
          <a:xfrm>
            <a:off x="5428244" y="3947902"/>
            <a:ext cx="923525" cy="613801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</a:t>
            </a:r>
            <a:endParaRPr lang="en-US" altLang="zh-CN" sz="1600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垃圾桶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xmlns="" id="{A7EA883E-7978-E116-36D5-369F31BBC378}"/>
              </a:ext>
            </a:extLst>
          </p:cNvPr>
          <p:cNvCxnSpPr/>
          <p:nvPr/>
        </p:nvCxnSpPr>
        <p:spPr>
          <a:xfrm>
            <a:off x="3936112" y="3486766"/>
            <a:ext cx="243700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xmlns="" id="{0F6079D8-A727-BFF8-BD46-43D3D0F3E408}"/>
              </a:ext>
            </a:extLst>
          </p:cNvPr>
          <p:cNvCxnSpPr>
            <a:cxnSpLocks/>
          </p:cNvCxnSpPr>
          <p:nvPr/>
        </p:nvCxnSpPr>
        <p:spPr>
          <a:xfrm>
            <a:off x="6364726" y="3482572"/>
            <a:ext cx="813732" cy="160159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xmlns="" id="{257CD0C7-5D51-FFC2-E5A5-C4D73EEA9F77}"/>
              </a:ext>
            </a:extLst>
          </p:cNvPr>
          <p:cNvCxnSpPr>
            <a:cxnSpLocks/>
          </p:cNvCxnSpPr>
          <p:nvPr/>
        </p:nvCxnSpPr>
        <p:spPr>
          <a:xfrm>
            <a:off x="3827056" y="5088360"/>
            <a:ext cx="3875714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E2852C1-C2D9-29DD-D625-6055817464BE}"/>
              </a:ext>
            </a:extLst>
          </p:cNvPr>
          <p:cNvSpPr/>
          <p:nvPr/>
        </p:nvSpPr>
        <p:spPr>
          <a:xfrm>
            <a:off x="4313330" y="4786748"/>
            <a:ext cx="397691" cy="287330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28410BB-F54F-9D46-FE0E-F8303537CB4D}"/>
              </a:ext>
            </a:extLst>
          </p:cNvPr>
          <p:cNvSpPr/>
          <p:nvPr/>
        </p:nvSpPr>
        <p:spPr>
          <a:xfrm>
            <a:off x="5178466" y="3349781"/>
            <a:ext cx="397691" cy="2873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6ADE2F68-3180-47D8-B120-7BC586A81FD5}"/>
              </a:ext>
            </a:extLst>
          </p:cNvPr>
          <p:cNvSpPr/>
          <p:nvPr/>
        </p:nvSpPr>
        <p:spPr>
          <a:xfrm>
            <a:off x="5198535" y="4930413"/>
            <a:ext cx="397691" cy="287330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xmlns="" id="{0A7DEDF2-7642-6E4C-68CA-0D7FF0F9B554}"/>
              </a:ext>
            </a:extLst>
          </p:cNvPr>
          <p:cNvSpPr/>
          <p:nvPr/>
        </p:nvSpPr>
        <p:spPr>
          <a:xfrm>
            <a:off x="6074494" y="4930413"/>
            <a:ext cx="397691" cy="287330"/>
          </a:xfrm>
          <a:prstGeom prst="ellipse">
            <a:avLst/>
          </a:prstGeom>
          <a:solidFill>
            <a:srgbClr val="00B0F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xmlns="" id="{D2F061AD-8483-B7F8-7CD2-7983987AB6AB}"/>
              </a:ext>
            </a:extLst>
          </p:cNvPr>
          <p:cNvSpPr/>
          <p:nvPr/>
        </p:nvSpPr>
        <p:spPr>
          <a:xfrm>
            <a:off x="6900665" y="4775444"/>
            <a:ext cx="397691" cy="28733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A8C6C260-DF9E-77F6-16A2-146787CDDABD}"/>
              </a:ext>
            </a:extLst>
          </p:cNvPr>
          <p:cNvSpPr txBox="1"/>
          <p:nvPr/>
        </p:nvSpPr>
        <p:spPr>
          <a:xfrm>
            <a:off x="3999498" y="2653173"/>
            <a:ext cx="313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在线快速束团替换</a:t>
            </a:r>
            <a:endParaRPr kumimoji="1"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329743FA-0504-6BBA-9B41-B0A856C015A1}"/>
              </a:ext>
            </a:extLst>
          </p:cNvPr>
          <p:cNvSpPr txBox="1"/>
          <p:nvPr/>
        </p:nvSpPr>
        <p:spPr>
          <a:xfrm>
            <a:off x="4200272" y="5368334"/>
            <a:ext cx="3353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时刻保持所有束团的高品质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6B42DE54-7762-9844-4E06-B043A96E9BEB}"/>
              </a:ext>
            </a:extLst>
          </p:cNvPr>
          <p:cNvSpPr txBox="1"/>
          <p:nvPr/>
        </p:nvSpPr>
        <p:spPr>
          <a:xfrm>
            <a:off x="3624447" y="4119028"/>
            <a:ext cx="1015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旧束团引出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6BBA7C2-2A0A-7EEC-BC94-3F36B915FCFE}"/>
              </a:ext>
            </a:extLst>
          </p:cNvPr>
          <p:cNvSpPr txBox="1"/>
          <p:nvPr/>
        </p:nvSpPr>
        <p:spPr>
          <a:xfrm>
            <a:off x="6794845" y="3624392"/>
            <a:ext cx="93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同一圈补充新束团</a:t>
            </a:r>
          </a:p>
        </p:txBody>
      </p:sp>
      <p:sp>
        <p:nvSpPr>
          <p:cNvPr id="26" name="箭头: 右 39">
            <a:extLst>
              <a:ext uri="{FF2B5EF4-FFF2-40B4-BE49-F238E27FC236}">
                <a16:creationId xmlns:a16="http://schemas.microsoft.com/office/drawing/2014/main" xmlns="" id="{74D534E4-69EF-0585-DBDC-B5AE0EC19DE3}"/>
              </a:ext>
            </a:extLst>
          </p:cNvPr>
          <p:cNvSpPr/>
          <p:nvPr/>
        </p:nvSpPr>
        <p:spPr>
          <a:xfrm>
            <a:off x="7993841" y="3482572"/>
            <a:ext cx="347259" cy="135117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B60C5869-059C-385F-E222-000B1FFDF9C9}"/>
              </a:ext>
            </a:extLst>
          </p:cNvPr>
          <p:cNvSpPr txBox="1"/>
          <p:nvPr/>
        </p:nvSpPr>
        <p:spPr>
          <a:xfrm>
            <a:off x="8639832" y="2619290"/>
            <a:ext cx="2876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通过动力学分析设计在线替换快循环方案</a:t>
            </a:r>
            <a:endParaRPr kumimoji="1"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51898662-EF07-1956-7CA6-767172CF601E}"/>
              </a:ext>
            </a:extLst>
          </p:cNvPr>
          <p:cNvSpPr txBox="1"/>
          <p:nvPr/>
        </p:nvSpPr>
        <p:spPr>
          <a:xfrm>
            <a:off x="8333967" y="5378494"/>
            <a:ext cx="3353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达到高瞬时和积分亮度目标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78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矩形: 圆角 11">
            <a:extLst>
              <a:ext uri="{FF2B5EF4-FFF2-40B4-BE49-F238E27FC236}">
                <a16:creationId xmlns:a16="http://schemas.microsoft.com/office/drawing/2014/main" xmlns="" id="{B9B97D1F-4978-2B4C-D199-C71423A6E91A}"/>
              </a:ext>
            </a:extLst>
          </p:cNvPr>
          <p:cNvSpPr/>
          <p:nvPr/>
        </p:nvSpPr>
        <p:spPr>
          <a:xfrm>
            <a:off x="627001" y="979668"/>
            <a:ext cx="1508559" cy="469112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极化操控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15836CC1-3543-A997-7985-BF075960649A}"/>
              </a:ext>
            </a:extLst>
          </p:cNvPr>
          <p:cNvSpPr txBox="1"/>
          <p:nvPr/>
        </p:nvSpPr>
        <p:spPr>
          <a:xfrm>
            <a:off x="2532887" y="872716"/>
            <a:ext cx="9050439" cy="100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高流强、快循环加速等使</a:t>
            </a: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极化保持和高精度测量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面临挑战，</a:t>
            </a:r>
            <a:r>
              <a:rPr lang="zh-CN" altLang="en-US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常规的西伯利亚蛇</a:t>
            </a: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不适用于高磁场上升率的快循环增强器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1A466AB6-0D6C-2716-B37C-602A6EB28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60" r="34610" b="14647"/>
          <a:stretch/>
        </p:blipFill>
        <p:spPr>
          <a:xfrm>
            <a:off x="367771" y="2323255"/>
            <a:ext cx="5272165" cy="256366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9B0CAFBF-E993-251D-FC15-C7CAFD685F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" t="1949" r="949" b="782"/>
          <a:stretch/>
        </p:blipFill>
        <p:spPr>
          <a:xfrm>
            <a:off x="3525642" y="5013623"/>
            <a:ext cx="1944000" cy="93258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210335D-67AD-440C-4F54-37EABEE943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6" t="4434" r="2504" b="2835"/>
          <a:stretch/>
        </p:blipFill>
        <p:spPr>
          <a:xfrm>
            <a:off x="753857" y="5141738"/>
            <a:ext cx="2371927" cy="85916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8EA07859-1F3F-59EB-040B-DA525ABAE096}"/>
              </a:ext>
            </a:extLst>
          </p:cNvPr>
          <p:cNvSpPr txBox="1"/>
          <p:nvPr/>
        </p:nvSpPr>
        <p:spPr>
          <a:xfrm>
            <a:off x="515380" y="6112923"/>
            <a:ext cx="2508309" cy="41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超导螺旋西伯利亚蛇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B0A774B1-40B4-F934-5663-9710870AE24F}"/>
              </a:ext>
            </a:extLst>
          </p:cNvPr>
          <p:cNvSpPr txBox="1"/>
          <p:nvPr/>
        </p:nvSpPr>
        <p:spPr>
          <a:xfrm>
            <a:off x="3389383" y="6128532"/>
            <a:ext cx="2346577" cy="343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常温螺旋西伯利亚蛇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CE6DABA-8D1E-A242-234A-BA82A8956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975" y="3794971"/>
            <a:ext cx="2916357" cy="2542465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AF9F7F6F-D5F2-5FE0-B006-3D4863C7F1B7}"/>
              </a:ext>
            </a:extLst>
          </p:cNvPr>
          <p:cNvSpPr txBox="1"/>
          <p:nvPr/>
        </p:nvSpPr>
        <p:spPr>
          <a:xfrm>
            <a:off x="9202998" y="4409347"/>
            <a:ext cx="2520320" cy="1815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螺旋西伯利亚蛇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引入局部轨道严重畸变，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在中低能大发射度条件下无法使用</a:t>
            </a:r>
          </a:p>
        </p:txBody>
      </p:sp>
      <p:sp>
        <p:nvSpPr>
          <p:cNvPr id="29" name="右大括号 28">
            <a:extLst>
              <a:ext uri="{FF2B5EF4-FFF2-40B4-BE49-F238E27FC236}">
                <a16:creationId xmlns:a16="http://schemas.microsoft.com/office/drawing/2014/main" xmlns="" id="{FDDE6DBB-8144-6B54-2B0E-66D761F74661}"/>
              </a:ext>
            </a:extLst>
          </p:cNvPr>
          <p:cNvSpPr/>
          <p:nvPr/>
        </p:nvSpPr>
        <p:spPr>
          <a:xfrm>
            <a:off x="5711883" y="3642309"/>
            <a:ext cx="287295" cy="2283061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5B3087E2-6C15-6D6D-FBDA-4529CFC8D32D}"/>
              </a:ext>
            </a:extLst>
          </p:cNvPr>
          <p:cNvSpPr/>
          <p:nvPr/>
        </p:nvSpPr>
        <p:spPr>
          <a:xfrm>
            <a:off x="3078023" y="1901768"/>
            <a:ext cx="777482" cy="500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xmlns="" id="{B2550C05-C3C6-74F7-DF39-7E1F6C1CCDA4}"/>
              </a:ext>
            </a:extLst>
          </p:cNvPr>
          <p:cNvSpPr txBox="1"/>
          <p:nvPr/>
        </p:nvSpPr>
        <p:spPr>
          <a:xfrm>
            <a:off x="753857" y="2024844"/>
            <a:ext cx="3264540" cy="377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恒定强度螺线管型西伯利亚蛇</a:t>
            </a:r>
          </a:p>
        </p:txBody>
      </p:sp>
      <p:sp>
        <p:nvSpPr>
          <p:cNvPr id="32" name="右大括号 31">
            <a:extLst>
              <a:ext uri="{FF2B5EF4-FFF2-40B4-BE49-F238E27FC236}">
                <a16:creationId xmlns:a16="http://schemas.microsoft.com/office/drawing/2014/main" xmlns="" id="{50C7E0C6-8C57-0323-4A69-318660571362}"/>
              </a:ext>
            </a:extLst>
          </p:cNvPr>
          <p:cNvSpPr/>
          <p:nvPr/>
        </p:nvSpPr>
        <p:spPr>
          <a:xfrm>
            <a:off x="5711883" y="2424147"/>
            <a:ext cx="294070" cy="692911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表格 32">
                <a:extLst>
                  <a:ext uri="{FF2B5EF4-FFF2-40B4-BE49-F238E27FC236}">
                    <a16:creationId xmlns:a16="http://schemas.microsoft.com/office/drawing/2014/main" xmlns="" id="{F7EF93D7-EA26-A07E-8E6A-47BEE3B5F9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159092"/>
                  </p:ext>
                </p:extLst>
              </p:nvPr>
            </p:nvGraphicFramePr>
            <p:xfrm>
              <a:off x="6462218" y="2312876"/>
              <a:ext cx="2586110" cy="805091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019183">
                      <a:extLst>
                        <a:ext uri="{9D8B030D-6E8A-4147-A177-3AD203B41FA5}">
                          <a16:colId xmlns:a16="http://schemas.microsoft.com/office/drawing/2014/main" xmlns="" val="2073254159"/>
                        </a:ext>
                      </a:extLst>
                    </a:gridCol>
                    <a:gridCol w="1566927">
                      <a:extLst>
                        <a:ext uri="{9D8B030D-6E8A-4147-A177-3AD203B41FA5}">
                          <a16:colId xmlns:a16="http://schemas.microsoft.com/office/drawing/2014/main" xmlns="" val="882783434"/>
                        </a:ext>
                      </a:extLst>
                    </a:gridCol>
                  </a:tblGrid>
                  <a:tr h="3450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Bs (T)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0.1149~1.0524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2742889344"/>
                      </a:ext>
                    </a:extLst>
                  </a:tr>
                  <a:tr h="40885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zh-CN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zh-CN" sz="1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zh-CN" sz="1400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zh-CN" altLang="en-US" sz="1400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CN" sz="140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oMath>
                          </a14:m>
                          <a:r>
                            <a:rPr lang="zh-CN" altLang="en-US" sz="1400" dirty="0"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2000" dirty="0"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(T/s)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29.02</a:t>
                          </a:r>
                          <a:endParaRPr lang="zh-CN" altLang="en-US" sz="1800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847004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表格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7EF93D7-EA26-A07E-8E6A-47BEE3B5F9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0159092"/>
                  </p:ext>
                </p:extLst>
              </p:nvPr>
            </p:nvGraphicFramePr>
            <p:xfrm>
              <a:off x="6462218" y="2312876"/>
              <a:ext cx="2586110" cy="805091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01918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73254159"/>
                        </a:ext>
                      </a:extLst>
                    </a:gridCol>
                    <a:gridCol w="156692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88278343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Bs (T)</a:t>
                          </a:r>
                          <a:endParaRPr lang="zh-CN" altLang="en-US" sz="2000" dirty="0"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0.1149~1.0524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742889344"/>
                      </a:ext>
                    </a:extLst>
                  </a:tr>
                  <a:tr h="40885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0">
                          <a:blip r:embed="rId7"/>
                          <a:stretch>
                            <a:fillRect l="-599" t="-102941" r="-155689" b="-205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a:t>29.02</a:t>
                          </a:r>
                          <a:endParaRPr lang="zh-CN" altLang="en-US" sz="1800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8470046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14043F85-A263-9FEE-44C4-261919D8F7CD}"/>
              </a:ext>
            </a:extLst>
          </p:cNvPr>
          <p:cNvSpPr txBox="1"/>
          <p:nvPr/>
        </p:nvSpPr>
        <p:spPr>
          <a:xfrm>
            <a:off x="9202998" y="2312876"/>
            <a:ext cx="2380328" cy="1465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667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恒定强度螺线管西伯利亚蛇所需的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磁场上升率难以达到</a:t>
            </a:r>
          </a:p>
        </p:txBody>
      </p:sp>
    </p:spTree>
    <p:extLst>
      <p:ext uri="{BB962C8B-B14F-4D97-AF65-F5344CB8AC3E}">
        <p14:creationId xmlns:p14="http://schemas.microsoft.com/office/powerpoint/2010/main" val="19912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DF4EC5B-A5B0-AA18-B75A-6E430EADB927}"/>
              </a:ext>
            </a:extLst>
          </p:cNvPr>
          <p:cNvSpPr/>
          <p:nvPr/>
        </p:nvSpPr>
        <p:spPr>
          <a:xfrm>
            <a:off x="389786" y="937625"/>
            <a:ext cx="11326832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5000"/>
              </a:lnSpc>
              <a:buFont typeface="Wingdings" panose="05000000000000000000" pitchFamily="2" charset="2"/>
              <a:buChar char="p"/>
            </a:pPr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创新的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固定</a:t>
            </a: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场西伯利亚蛇快循环极化率保持</a:t>
            </a:r>
            <a:r>
              <a:rPr lang="zh-CN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方案</a:t>
            </a:r>
            <a:endParaRPr lang="en-US" altLang="zh-CN" sz="26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72F56A57-DC2A-9AD1-2049-39F52941F5F6}"/>
              </a:ext>
            </a:extLst>
          </p:cNvPr>
          <p:cNvSpPr/>
          <p:nvPr/>
        </p:nvSpPr>
        <p:spPr>
          <a:xfrm>
            <a:off x="1105481" y="6004681"/>
            <a:ext cx="9923067" cy="520663"/>
          </a:xfrm>
          <a:prstGeom prst="roundRect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txBody>
          <a:bodyPr wrap="square" anchor="ctr" anchorCtr="0">
            <a:noAutofit/>
          </a:bodyPr>
          <a:lstStyle/>
          <a:p>
            <a:pPr algn="ctr"/>
            <a:r>
              <a:rPr lang="zh-C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国际首台固定场西伯利亚蛇，解决快循环加速高极化率保持难题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F8CA7C5-6167-99B8-084B-8382A05B4C97}"/>
              </a:ext>
            </a:extLst>
          </p:cNvPr>
          <p:cNvSpPr txBox="1"/>
          <p:nvPr/>
        </p:nvSpPr>
        <p:spPr>
          <a:xfrm>
            <a:off x="4394614" y="5369150"/>
            <a:ext cx="331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开发极化动力学模拟软件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2FB5BB1-5491-6C05-785E-483161CE2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8" t="-3279" r="-1369" b="-2568"/>
          <a:stretch/>
        </p:blipFill>
        <p:spPr>
          <a:xfrm>
            <a:off x="4331804" y="2723923"/>
            <a:ext cx="3564396" cy="2340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381AEFF-5E6E-12F4-8F65-71345DA7CF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28"/>
          <a:stretch/>
        </p:blipFill>
        <p:spPr>
          <a:xfrm>
            <a:off x="8352706" y="2705082"/>
            <a:ext cx="3317175" cy="231101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47C202D7-20A1-10CE-BB6E-9AD80AF0EDE7}"/>
              </a:ext>
            </a:extLst>
          </p:cNvPr>
          <p:cNvSpPr txBox="1"/>
          <p:nvPr/>
        </p:nvSpPr>
        <p:spPr>
          <a:xfrm>
            <a:off x="8257034" y="5369150"/>
            <a:ext cx="3316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极化率损失控制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10%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以下</a:t>
            </a:r>
          </a:p>
        </p:txBody>
      </p:sp>
      <p:sp>
        <p:nvSpPr>
          <p:cNvPr id="14" name="箭头: 右 14">
            <a:extLst>
              <a:ext uri="{FF2B5EF4-FFF2-40B4-BE49-F238E27FC236}">
                <a16:creationId xmlns:a16="http://schemas.microsoft.com/office/drawing/2014/main" xmlns="" id="{CCAF4EA3-173C-06AE-6364-A6DD43472A38}"/>
              </a:ext>
            </a:extLst>
          </p:cNvPr>
          <p:cNvSpPr/>
          <p:nvPr/>
        </p:nvSpPr>
        <p:spPr>
          <a:xfrm>
            <a:off x="7986040" y="3591938"/>
            <a:ext cx="270994" cy="75610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xmlns="" id="{CCAF4EA3-173C-06AE-6364-A6DD43472A38}"/>
              </a:ext>
            </a:extLst>
          </p:cNvPr>
          <p:cNvSpPr/>
          <p:nvPr/>
        </p:nvSpPr>
        <p:spPr>
          <a:xfrm>
            <a:off x="3971764" y="3629942"/>
            <a:ext cx="270994" cy="75610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5A79735-EA26-4F1E-8C93-138E393468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25"/>
          <a:stretch/>
        </p:blipFill>
        <p:spPr>
          <a:xfrm>
            <a:off x="438830" y="2471895"/>
            <a:ext cx="3410539" cy="272130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2F8CA7C5-6167-99B8-084B-8382A05B4C97}"/>
              </a:ext>
            </a:extLst>
          </p:cNvPr>
          <p:cNvSpPr txBox="1"/>
          <p:nvPr/>
        </p:nvSpPr>
        <p:spPr>
          <a:xfrm>
            <a:off x="623392" y="5369150"/>
            <a:ext cx="331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固定场西伯利亚蛇极化操控</a:t>
            </a:r>
            <a:endParaRPr kumimoji="1" lang="zh-CN" altLang="en-US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54946" y="1465472"/>
            <a:ext cx="108772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41338" algn="just">
              <a:lnSpc>
                <a:spcPct val="125000"/>
              </a:lnSpc>
            </a:pP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12T/s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快磁场上升率增强器中关键退极化效应抑制方案，开发相应动力学模拟软件，优化固定场西伯利亚蛇</a:t>
            </a:r>
            <a:r>
              <a:rPr lang="zh-CN" alt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的极化保持效率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核心指标和难题挑战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802A57B-C8AB-43FC-B422-26F611FE1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093" y="2525434"/>
            <a:ext cx="8289887" cy="37152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E1A84B6C-95FE-43A2-ADA5-632C8F256080}"/>
              </a:ext>
            </a:extLst>
          </p:cNvPr>
          <p:cNvGrpSpPr/>
          <p:nvPr/>
        </p:nvGrpSpPr>
        <p:grpSpPr>
          <a:xfrm>
            <a:off x="515380" y="4653136"/>
            <a:ext cx="4174422" cy="1587498"/>
            <a:chOff x="697646" y="1579639"/>
            <a:chExt cx="3878237" cy="1587498"/>
          </a:xfrm>
        </p:grpSpPr>
        <p:sp>
          <p:nvSpPr>
            <p:cNvPr id="5" name="箭头: 右 11">
              <a:extLst>
                <a:ext uri="{FF2B5EF4-FFF2-40B4-BE49-F238E27FC236}">
                  <a16:creationId xmlns="" xmlns:a16="http://schemas.microsoft.com/office/drawing/2014/main" id="{8F18C2F3-293F-47FF-AAFC-4EA4C22E39E7}"/>
                </a:ext>
              </a:extLst>
            </p:cNvPr>
            <p:cNvSpPr/>
            <p:nvPr/>
          </p:nvSpPr>
          <p:spPr>
            <a:xfrm>
              <a:off x="1049185" y="2254858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箭头: 右 12">
              <a:extLst>
                <a:ext uri="{FF2B5EF4-FFF2-40B4-BE49-F238E27FC236}">
                  <a16:creationId xmlns="" xmlns:a16="http://schemas.microsoft.com/office/drawing/2014/main" id="{729A1E6F-F9F8-4FFA-B561-0EE5AEB4C5F9}"/>
                </a:ext>
              </a:extLst>
            </p:cNvPr>
            <p:cNvSpPr/>
            <p:nvPr/>
          </p:nvSpPr>
          <p:spPr>
            <a:xfrm>
              <a:off x="1470526" y="2254857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" name="箭头: 右 13">
              <a:extLst>
                <a:ext uri="{FF2B5EF4-FFF2-40B4-BE49-F238E27FC236}">
                  <a16:creationId xmlns="" xmlns:a16="http://schemas.microsoft.com/office/drawing/2014/main" id="{B5852AA6-C14C-4686-94AE-E40510039122}"/>
                </a:ext>
              </a:extLst>
            </p:cNvPr>
            <p:cNvSpPr/>
            <p:nvPr/>
          </p:nvSpPr>
          <p:spPr>
            <a:xfrm rot="10800000">
              <a:off x="1974364" y="2249049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箭头: 右 14">
              <a:extLst>
                <a:ext uri="{FF2B5EF4-FFF2-40B4-BE49-F238E27FC236}">
                  <a16:creationId xmlns="" xmlns:a16="http://schemas.microsoft.com/office/drawing/2014/main" id="{2D881E9D-9EC8-4008-B395-20F00B4B9761}"/>
                </a:ext>
              </a:extLst>
            </p:cNvPr>
            <p:cNvSpPr/>
            <p:nvPr/>
          </p:nvSpPr>
          <p:spPr>
            <a:xfrm>
              <a:off x="2395705" y="2249048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="" xmlns:a16="http://schemas.microsoft.com/office/drawing/2014/main" id="{0C4575E4-E17B-46FA-B254-F4686842D6B3}"/>
                </a:ext>
              </a:extLst>
            </p:cNvPr>
            <p:cNvSpPr txBox="1"/>
            <p:nvPr/>
          </p:nvSpPr>
          <p:spPr>
            <a:xfrm>
              <a:off x="697646" y="2707778"/>
              <a:ext cx="322729" cy="45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仿宋" panose="02010609060101010101" pitchFamily="49" charset="-122"/>
                  <a:cs typeface="Arial" panose="020B0604020202020204" pitchFamily="34" charset="0"/>
                </a:rPr>
                <a:t>e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="" xmlns:a16="http://schemas.microsoft.com/office/drawing/2014/main" id="{E87FEC72-9C8B-4878-93A7-FDF4653D061D}"/>
                </a:ext>
              </a:extLst>
            </p:cNvPr>
            <p:cNvSpPr txBox="1"/>
            <p:nvPr/>
          </p:nvSpPr>
          <p:spPr>
            <a:xfrm>
              <a:off x="731096" y="1579639"/>
              <a:ext cx="322729" cy="45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仿宋" panose="02010609060101010101" pitchFamily="49" charset="-122"/>
                  <a:cs typeface="Arial" panose="020B0604020202020204" pitchFamily="34" charset="0"/>
                </a:rPr>
                <a:t>p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11" name="箭头: 右 17">
              <a:extLst>
                <a:ext uri="{FF2B5EF4-FFF2-40B4-BE49-F238E27FC236}">
                  <a16:creationId xmlns="" xmlns:a16="http://schemas.microsoft.com/office/drawing/2014/main" id="{C2776000-617A-4D35-B36E-69EA45733203}"/>
                </a:ext>
              </a:extLst>
            </p:cNvPr>
            <p:cNvSpPr/>
            <p:nvPr/>
          </p:nvSpPr>
          <p:spPr>
            <a:xfrm>
              <a:off x="2906634" y="2252675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箭头: 右 18">
              <a:extLst>
                <a:ext uri="{FF2B5EF4-FFF2-40B4-BE49-F238E27FC236}">
                  <a16:creationId xmlns="" xmlns:a16="http://schemas.microsoft.com/office/drawing/2014/main" id="{F0CEDA84-424B-4700-BDDE-5E190FF7202C}"/>
                </a:ext>
              </a:extLst>
            </p:cNvPr>
            <p:cNvSpPr/>
            <p:nvPr/>
          </p:nvSpPr>
          <p:spPr>
            <a:xfrm rot="10800000">
              <a:off x="3327975" y="2252674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箭头: 右 19">
              <a:extLst>
                <a:ext uri="{FF2B5EF4-FFF2-40B4-BE49-F238E27FC236}">
                  <a16:creationId xmlns="" xmlns:a16="http://schemas.microsoft.com/office/drawing/2014/main" id="{C089C77B-C86D-4E9A-8DF3-39E5BEA6EB69}"/>
                </a:ext>
              </a:extLst>
            </p:cNvPr>
            <p:cNvSpPr/>
            <p:nvPr/>
          </p:nvSpPr>
          <p:spPr>
            <a:xfrm rot="10800000">
              <a:off x="3831813" y="2246866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箭头: 右 20">
              <a:extLst>
                <a:ext uri="{FF2B5EF4-FFF2-40B4-BE49-F238E27FC236}">
                  <a16:creationId xmlns="" xmlns:a16="http://schemas.microsoft.com/office/drawing/2014/main" id="{86394285-5783-420C-BE88-2C6F03D59F87}"/>
                </a:ext>
              </a:extLst>
            </p:cNvPr>
            <p:cNvSpPr/>
            <p:nvPr/>
          </p:nvSpPr>
          <p:spPr>
            <a:xfrm rot="10800000">
              <a:off x="4253154" y="2246865"/>
              <a:ext cx="322729" cy="268941"/>
            </a:xfrm>
            <a:prstGeom prst="rightArrow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="" xmlns:a16="http://schemas.microsoft.com/office/drawing/2014/main" id="{BBA8D46C-53BF-4A37-B51F-4DFFEADADE63}"/>
                </a:ext>
              </a:extLst>
            </p:cNvPr>
            <p:cNvCxnSpPr/>
            <p:nvPr/>
          </p:nvCxnSpPr>
          <p:spPr>
            <a:xfrm>
              <a:off x="1581175" y="2032135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D5E7B58-9C87-49FD-B0DA-43D8551205BD}"/>
                </a:ext>
              </a:extLst>
            </p:cNvPr>
            <p:cNvCxnSpPr/>
            <p:nvPr/>
          </p:nvCxnSpPr>
          <p:spPr>
            <a:xfrm>
              <a:off x="2474725" y="2032135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D1787D0F-B611-400A-9B84-8985B5BBA480}"/>
                </a:ext>
              </a:extLst>
            </p:cNvPr>
            <p:cNvCxnSpPr>
              <a:cxnSpLocks/>
            </p:cNvCxnSpPr>
            <p:nvPr/>
          </p:nvCxnSpPr>
          <p:spPr>
            <a:xfrm>
              <a:off x="1571650" y="2032135"/>
              <a:ext cx="913235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sp>
          <p:nvSpPr>
            <p:cNvPr id="18" name="文本框 17">
              <a:extLst>
                <a:ext uri="{FF2B5EF4-FFF2-40B4-BE49-F238E27FC236}">
                  <a16:creationId xmlns="" xmlns:a16="http://schemas.microsoft.com/office/drawing/2014/main" id="{D6D84A7E-C794-4151-BC1C-95F6FCEF769F}"/>
                </a:ext>
              </a:extLst>
            </p:cNvPr>
            <p:cNvSpPr txBox="1"/>
            <p:nvPr/>
          </p:nvSpPr>
          <p:spPr>
            <a:xfrm>
              <a:off x="1210549" y="1638416"/>
              <a:ext cx="3006559" cy="37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仿宋" panose="02010609060101010101" pitchFamily="49" charset="-122"/>
                  <a:cs typeface="Arial" panose="020B0604020202020204" pitchFamily="34" charset="0"/>
                </a:rPr>
                <a:t>192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个束团每次注入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仿宋" panose="02010609060101010101" pitchFamily="49" charset="-122"/>
                  <a:cs typeface="Arial" panose="020B0604020202020204" pitchFamily="34" charset="0"/>
                </a:rPr>
                <a:t>× 2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941AC8BA-D6F6-42F4-9149-026D5F8A3882}"/>
                </a:ext>
              </a:extLst>
            </p:cNvPr>
            <p:cNvCxnSpPr/>
            <p:nvPr/>
          </p:nvCxnSpPr>
          <p:spPr>
            <a:xfrm>
              <a:off x="1154455" y="2623223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1AB55619-75D8-430A-944D-0D8DCC451B21}"/>
                </a:ext>
              </a:extLst>
            </p:cNvPr>
            <p:cNvSpPr txBox="1"/>
            <p:nvPr/>
          </p:nvSpPr>
          <p:spPr>
            <a:xfrm>
              <a:off x="1209056" y="2790239"/>
              <a:ext cx="2879759" cy="376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仿宋" panose="02010609060101010101" pitchFamily="49" charset="-122"/>
                  <a:cs typeface="Arial" panose="020B0604020202020204" pitchFamily="34" charset="0"/>
                </a:rPr>
                <a:t>96</a:t>
              </a: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个束团每次注入 </a:t>
              </a:r>
              <a:r>
                <a:rPr kumimoji="0" lang="en-US" altLang="zh-CN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仿宋" panose="02010609060101010101" pitchFamily="49" charset="-122"/>
                  <a:cs typeface="Arial" panose="020B0604020202020204" pitchFamily="34" charset="0"/>
                </a:rPr>
                <a:t>× 4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="" xmlns:a16="http://schemas.microsoft.com/office/drawing/2014/main" id="{28E9880E-FD34-4C55-9B87-538C8586E315}"/>
                </a:ext>
              </a:extLst>
            </p:cNvPr>
            <p:cNvCxnSpPr/>
            <p:nvPr/>
          </p:nvCxnSpPr>
          <p:spPr>
            <a:xfrm>
              <a:off x="2206235" y="2624277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4450519D-8E92-4F94-B3AB-4A862F5BDEDB}"/>
                </a:ext>
              </a:extLst>
            </p:cNvPr>
            <p:cNvCxnSpPr/>
            <p:nvPr/>
          </p:nvCxnSpPr>
          <p:spPr>
            <a:xfrm>
              <a:off x="2987598" y="2624194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3" name="直接连接符 22">
              <a:extLst>
                <a:ext uri="{FF2B5EF4-FFF2-40B4-BE49-F238E27FC236}">
                  <a16:creationId xmlns="" xmlns:a16="http://schemas.microsoft.com/office/drawing/2014/main" id="{10897DB3-8564-447E-9639-6D9C16347C29}"/>
                </a:ext>
              </a:extLst>
            </p:cNvPr>
            <p:cNvCxnSpPr/>
            <p:nvPr/>
          </p:nvCxnSpPr>
          <p:spPr>
            <a:xfrm>
              <a:off x="4042206" y="2623223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4" name="直接连接符 23">
              <a:extLst>
                <a:ext uri="{FF2B5EF4-FFF2-40B4-BE49-F238E27FC236}">
                  <a16:creationId xmlns="" xmlns:a16="http://schemas.microsoft.com/office/drawing/2014/main" id="{00EA5F22-621E-462B-A0F6-66807FAF47D2}"/>
                </a:ext>
              </a:extLst>
            </p:cNvPr>
            <p:cNvCxnSpPr/>
            <p:nvPr/>
          </p:nvCxnSpPr>
          <p:spPr>
            <a:xfrm>
              <a:off x="3564035" y="2032135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>
              <a:extLst>
                <a:ext uri="{FF2B5EF4-FFF2-40B4-BE49-F238E27FC236}">
                  <a16:creationId xmlns="" xmlns:a16="http://schemas.microsoft.com/office/drawing/2014/main" id="{963753F7-21FC-4FAE-A97B-1FA0C97DC797}"/>
                </a:ext>
              </a:extLst>
            </p:cNvPr>
            <p:cNvCxnSpPr/>
            <p:nvPr/>
          </p:nvCxnSpPr>
          <p:spPr>
            <a:xfrm>
              <a:off x="4457585" y="2032135"/>
              <a:ext cx="0" cy="167016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  <p:cxnSp>
          <p:nvCxnSpPr>
            <p:cNvPr id="26" name="直接连接符 25">
              <a:extLst>
                <a:ext uri="{FF2B5EF4-FFF2-40B4-BE49-F238E27FC236}">
                  <a16:creationId xmlns="" xmlns:a16="http://schemas.microsoft.com/office/drawing/2014/main" id="{C6600DBF-951F-4F81-849B-B0BDB99D65E3}"/>
                </a:ext>
              </a:extLst>
            </p:cNvPr>
            <p:cNvCxnSpPr>
              <a:cxnSpLocks/>
            </p:cNvCxnSpPr>
            <p:nvPr/>
          </p:nvCxnSpPr>
          <p:spPr>
            <a:xfrm>
              <a:off x="3554510" y="2032135"/>
              <a:ext cx="913235" cy="0"/>
            </a:xfrm>
            <a:prstGeom prst="line">
              <a:avLst/>
            </a:prstGeom>
            <a:noFill/>
            <a:ln w="19050" cap="flat" cmpd="sng" algn="ctr">
              <a:solidFill>
                <a:srgbClr val="0000FF"/>
              </a:solidFill>
              <a:prstDash val="solid"/>
              <a:miter lim="800000"/>
            </a:ln>
            <a:effectLst/>
          </p:spPr>
        </p:cxnSp>
      </p:grp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B30B9BCC-669E-47A0-AE7A-7324BD6252F8}"/>
              </a:ext>
            </a:extLst>
          </p:cNvPr>
          <p:cNvSpPr txBox="1"/>
          <p:nvPr/>
        </p:nvSpPr>
        <p:spPr>
          <a:xfrm>
            <a:off x="467145" y="1442909"/>
            <a:ext cx="8640870" cy="44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为了实现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高自旋翻转频率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，极化质子束按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正反两个极化方向分两组注入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3A27722E-D8A2-423F-8054-5C2CFE09E79E}"/>
              </a:ext>
            </a:extLst>
          </p:cNvPr>
          <p:cNvSpPr txBox="1"/>
          <p:nvPr/>
        </p:nvSpPr>
        <p:spPr>
          <a:xfrm>
            <a:off x="438065" y="1962904"/>
            <a:ext cx="11454579" cy="44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极化质子束经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-N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-S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加速到满能量，为避免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退极化共振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引入西伯利亚蛇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维持极化度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73942B8A-6056-4F56-93F3-F77700842F74}"/>
              </a:ext>
            </a:extLst>
          </p:cNvPr>
          <p:cNvSpPr txBox="1"/>
          <p:nvPr/>
        </p:nvSpPr>
        <p:spPr>
          <a:xfrm>
            <a:off x="446483" y="908088"/>
            <a:ext cx="112272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极化方向控制方面，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pRing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设计为自旋透明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环</a:t>
            </a:r>
            <a:r>
              <a:rPr lang="zh-CN" altLang="en-US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质子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束在</a:t>
            </a:r>
            <a:r>
              <a:rPr lang="en-US" altLang="zh-CN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pRing</a:t>
            </a:r>
            <a:r>
              <a: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注入线被旋转为对撞所需方向</a:t>
            </a:r>
          </a:p>
        </p:txBody>
      </p:sp>
    </p:spTree>
    <p:extLst>
      <p:ext uri="{BB962C8B-B14F-4D97-AF65-F5344CB8AC3E}">
        <p14:creationId xmlns:p14="http://schemas.microsoft.com/office/powerpoint/2010/main" val="254621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83C9B8-98AA-97B3-9FC2-B6637916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E4DFC891-1D7A-A98D-69CA-DBC3C1BCC8F2}"/>
              </a:ext>
            </a:extLst>
          </p:cNvPr>
          <p:cNvSpPr txBox="1"/>
          <p:nvPr/>
        </p:nvSpPr>
        <p:spPr>
          <a:xfrm>
            <a:off x="1371925" y="908720"/>
            <a:ext cx="9448150" cy="521929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>
            <a:defPPr>
              <a:defRPr lang="zh-CN"/>
            </a:defPPr>
            <a:lvl1pPr algn="just" fontAlgn="auto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Font typeface="Wingdings" pitchFamily="2" charset="2"/>
              <a:buNone/>
              <a:defRPr kumimoji="1" sz="24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defRPr>
            </a:lvl1pPr>
          </a:lstStyle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强流超导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直线</a:t>
            </a:r>
            <a:r>
              <a:rPr kumimoji="1" lang="en-US" altLang="zh-CN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iLinac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快循环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同步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环</a:t>
            </a:r>
            <a:r>
              <a:rPr kumimoji="1" lang="en-US" altLang="zh-CN" sz="26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BRing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与</a:t>
            </a:r>
            <a:r>
              <a:rPr lang="zh-CN" altLang="en-US" sz="2600" noProof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系列</a:t>
            </a:r>
            <a:r>
              <a:rPr kumimoji="1" lang="zh-CN" altLang="en-US" sz="2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实验终端</a:t>
            </a:r>
            <a:r>
              <a:rPr lang="zh-CN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组合</a:t>
            </a:r>
            <a:endParaRPr kumimoji="1" lang="zh-CN" altLang="en-US" sz="2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4A357BFD-10A3-3789-77AE-13AF10593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96" t="8866" r="1194" b="20213"/>
          <a:stretch/>
        </p:blipFill>
        <p:spPr>
          <a:xfrm>
            <a:off x="548715" y="1766684"/>
            <a:ext cx="6552728" cy="3869685"/>
          </a:xfrm>
          <a:prstGeom prst="rect">
            <a:avLst/>
          </a:prstGeom>
        </p:spPr>
      </p:pic>
      <p:sp>
        <p:nvSpPr>
          <p:cNvPr id="56" name="Text Box 211">
            <a:extLst>
              <a:ext uri="{FF2B5EF4-FFF2-40B4-BE49-F238E27FC236}">
                <a16:creationId xmlns:a16="http://schemas.microsoft.com/office/drawing/2014/main" xmlns="" id="{73530749-12B6-8D75-0F1D-2FB369381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3134" y="3890828"/>
            <a:ext cx="3407812" cy="1292662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iLinac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强流重离子直线加速器</a:t>
            </a:r>
            <a:endParaRPr lang="en-US" altLang="zh-CN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CN" altLang="en-US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长度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:100 m</a:t>
            </a:r>
          </a:p>
          <a:p>
            <a:pPr>
              <a:defRPr/>
            </a:pPr>
            <a:r>
              <a:rPr lang="zh-CN" altLang="en-US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能量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17(U</a:t>
            </a:r>
            <a:r>
              <a:rPr lang="en-US" altLang="zh-CN" sz="1200" kern="0" baseline="30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35+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)- 48(H</a:t>
            </a:r>
            <a:r>
              <a:rPr lang="en-US" altLang="zh-CN" sz="1200" kern="0" baseline="-25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1200" kern="0" baseline="300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MeV/u</a:t>
            </a:r>
          </a:p>
          <a:p>
            <a:pPr>
              <a:spcBef>
                <a:spcPts val="600"/>
              </a:spcBef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全超导，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1mA</a:t>
            </a: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CW</a:t>
            </a: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重离子束</a:t>
            </a:r>
            <a:endParaRPr lang="en-US" altLang="zh-CN" sz="1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zh-CN" sz="14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7" name="Text Box 211">
            <a:extLst>
              <a:ext uri="{FF2B5EF4-FFF2-40B4-BE49-F238E27FC236}">
                <a16:creationId xmlns:a16="http://schemas.microsoft.com/office/drawing/2014/main" xmlns="" id="{53D66287-FCFF-B1E9-FDF4-BA5950311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9803" y="4897013"/>
            <a:ext cx="2363066" cy="338554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SECR: 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超导</a:t>
            </a:r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ECR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离子源</a:t>
            </a:r>
          </a:p>
        </p:txBody>
      </p:sp>
      <p:sp>
        <p:nvSpPr>
          <p:cNvPr id="58" name="Text Box 211">
            <a:extLst>
              <a:ext uri="{FF2B5EF4-FFF2-40B4-BE49-F238E27FC236}">
                <a16:creationId xmlns:a16="http://schemas.microsoft.com/office/drawing/2014/main" xmlns="" id="{43AF4CB3-2D7B-5C37-9210-46BED1BF6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05" y="2097787"/>
            <a:ext cx="2322400" cy="1415772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SRing: 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高精度环形谱仪</a:t>
            </a:r>
            <a:endParaRPr lang="en-US" altLang="zh-CN" sz="16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CN" altLang="en-US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周长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277m</a:t>
            </a:r>
          </a:p>
          <a:p>
            <a:pPr>
              <a:defRPr/>
            </a:pPr>
            <a:r>
              <a:rPr lang="zh-CN" altLang="en-US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磁刚度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13-15 Tm</a:t>
            </a:r>
          </a:p>
          <a:p>
            <a:pPr>
              <a:spcBef>
                <a:spcPts val="600"/>
              </a:spcBef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电子冷却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随机冷却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双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TOF</a:t>
            </a: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</a:t>
            </a:r>
            <a:endParaRPr lang="en-US" altLang="zh-CN" sz="1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多运行模式</a:t>
            </a:r>
            <a:endParaRPr lang="en-US" altLang="zh-CN" sz="12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xmlns="" id="{9EE27416-40D8-78F5-E7DA-16B9AFE3538F}"/>
              </a:ext>
            </a:extLst>
          </p:cNvPr>
          <p:cNvSpPr/>
          <p:nvPr/>
        </p:nvSpPr>
        <p:spPr>
          <a:xfrm>
            <a:off x="2004278" y="1553267"/>
            <a:ext cx="307476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15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302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4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60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5755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2906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057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208" algn="l" defTabSz="914302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en-US" altLang="zh-CN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HFRS</a:t>
            </a:r>
            <a:r>
              <a:rPr lang="zh-CN" altLang="en-US" sz="16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：放射性次级束流分离器</a:t>
            </a:r>
            <a:endParaRPr lang="en-US" altLang="zh-CN" sz="16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defRPr/>
            </a:pPr>
            <a:r>
              <a:rPr lang="zh-CN" altLang="en-US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磁刚度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25 Tm</a:t>
            </a:r>
          </a:p>
          <a:p>
            <a:pPr>
              <a:defRPr/>
            </a:pPr>
            <a:r>
              <a:rPr lang="zh-CN" altLang="en-US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分辨本领</a:t>
            </a:r>
            <a:r>
              <a:rPr lang="en-US" altLang="zh-CN" sz="12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1100</a:t>
            </a:r>
            <a:endParaRPr lang="zh-CN" altLang="en-US" sz="1200" kern="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0" name="Text Box 211">
            <a:extLst>
              <a:ext uri="{FF2B5EF4-FFF2-40B4-BE49-F238E27FC236}">
                <a16:creationId xmlns:a16="http://schemas.microsoft.com/office/drawing/2014/main" xmlns="" id="{B58E3DBB-EE15-6BB6-33F7-66A96972A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924" y="4332655"/>
            <a:ext cx="2257504" cy="523220"/>
          </a:xfrm>
          <a:prstGeom prst="rect">
            <a:avLst/>
          </a:prstGeom>
          <a:noFill/>
          <a:ln w="3175" cap="flat" cmpd="sng" algn="ctr">
            <a:noFill/>
            <a:prstDash val="solid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zh-CN" altLang="en-US" sz="14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周长</a:t>
            </a:r>
            <a:r>
              <a:rPr lang="en-US" altLang="zh-CN" sz="14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569.1 m</a:t>
            </a:r>
          </a:p>
          <a:p>
            <a:pPr>
              <a:defRPr/>
            </a:pPr>
            <a:r>
              <a:rPr lang="zh-CN" altLang="en-US" sz="14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磁刚度</a:t>
            </a:r>
            <a:r>
              <a:rPr lang="en-US" altLang="zh-CN" sz="1400" kern="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34 Tm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xmlns="" id="{EECB871E-6807-D005-0377-FB6E9CCA1241}"/>
              </a:ext>
            </a:extLst>
          </p:cNvPr>
          <p:cNvSpPr/>
          <p:nvPr/>
        </p:nvSpPr>
        <p:spPr>
          <a:xfrm>
            <a:off x="968467" y="3926874"/>
            <a:ext cx="1806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0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BRing</a:t>
            </a:r>
            <a:r>
              <a:rPr lang="en-US" altLang="zh-CN" sz="2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</a:t>
            </a:r>
            <a:r>
              <a:rPr lang="zh-CN" alt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增强器</a:t>
            </a:r>
            <a:endParaRPr lang="en-US" altLang="zh-CN" sz="20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xmlns="" id="{280C22CA-37AF-784A-88B9-9EBBC90E823E}"/>
              </a:ext>
            </a:extLst>
          </p:cNvPr>
          <p:cNvSpPr/>
          <p:nvPr/>
        </p:nvSpPr>
        <p:spPr>
          <a:xfrm>
            <a:off x="5815255" y="5232671"/>
            <a:ext cx="20038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第四代强流超导离子源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0.05pmA</a:t>
            </a:r>
            <a:r>
              <a:rPr lang="zh-CN" altLang="en-US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238</a:t>
            </a:r>
            <a:r>
              <a:rPr lang="en-US" altLang="zh-CN" sz="12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</a:t>
            </a:r>
            <a:r>
              <a:rPr lang="en-US" altLang="zh-CN" sz="1200" kern="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35+</a:t>
            </a: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xmlns="" id="{4BAD1A27-2AF7-E1E1-E91D-1D2274B3F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5985386"/>
            <a:ext cx="7380820" cy="534368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>
            <a:noFill/>
          </a:ln>
          <a:effectLst/>
        </p:spPr>
        <p:txBody>
          <a:bodyPr wrap="square" lIns="108000" tIns="36000" rIns="108000" bIns="36000">
            <a:spAutoFit/>
          </a:bodyPr>
          <a:lstStyle/>
          <a:p>
            <a:pPr marL="342900" marR="0" lvl="0" indent="-342900" algn="just" defTabSz="91440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分时、劈束供束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快、慢引出</a:t>
            </a:r>
            <a:r>
              <a:rPr kumimoji="1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等多模式，增加机时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07AD4F47-7C20-4B55-8A5F-DCC5557C7841}"/>
              </a:ext>
            </a:extLst>
          </p:cNvPr>
          <p:cNvGrpSpPr/>
          <p:nvPr/>
        </p:nvGrpSpPr>
        <p:grpSpPr>
          <a:xfrm>
            <a:off x="7699205" y="1430648"/>
            <a:ext cx="3909831" cy="3335563"/>
            <a:chOff x="8002873" y="1283112"/>
            <a:chExt cx="3606163" cy="3483100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EDC8FC13-2C74-9EBE-7D81-4E9CA127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2873" y="1555011"/>
              <a:ext cx="3606163" cy="3211201"/>
            </a:xfrm>
            <a:prstGeom prst="rect">
              <a:avLst/>
            </a:prstGeom>
          </p:spPr>
        </p:pic>
        <p:sp>
          <p:nvSpPr>
            <p:cNvPr id="65" name="椭圆 64"/>
            <p:cNvSpPr/>
            <p:nvPr/>
          </p:nvSpPr>
          <p:spPr>
            <a:xfrm>
              <a:off x="9840416" y="1825156"/>
              <a:ext cx="1224136" cy="523724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50"/>
            <p:cNvSpPr txBox="1">
              <a:spLocks noChangeArrowheads="1"/>
            </p:cNvSpPr>
            <p:nvPr/>
          </p:nvSpPr>
          <p:spPr bwMode="auto">
            <a:xfrm>
              <a:off x="8924174" y="1283112"/>
              <a:ext cx="2647269" cy="4385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  <a:defRPr/>
              </a:pPr>
              <a:r>
                <a:rPr lang="zh-C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国际最高脉冲流强</a:t>
              </a:r>
              <a:endParaRPr lang="en-US" altLang="en-US" b="1" kern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xmlns="" id="{4DC42825-8AED-DF19-1756-DB3293B8E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65816"/>
              </p:ext>
            </p:extLst>
          </p:nvPr>
        </p:nvGraphicFramePr>
        <p:xfrm>
          <a:off x="8491664" y="4828649"/>
          <a:ext cx="2931206" cy="1615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629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36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45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96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1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离子种类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1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能量</a:t>
                      </a: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(GeV/u)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1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流强</a:t>
                      </a: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b="1" kern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ppp</a:t>
                      </a:r>
                      <a:r>
                        <a:rPr lang="en-US" sz="1100" b="1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1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11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9.3</a:t>
                      </a:r>
                      <a:endParaRPr lang="zh-CN" sz="11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1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1100" b="0" kern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100" b="0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6+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1.2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b="0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1100" b="0" kern="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19+</a:t>
                      </a:r>
                      <a:endParaRPr lang="zh-CN" sz="11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1.7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6.0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b="0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sz="1100" b="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Bi</a:t>
                      </a:r>
                      <a:r>
                        <a:rPr lang="en-US" sz="1100" b="0" kern="0" baseline="30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31+</a:t>
                      </a:r>
                      <a:endParaRPr lang="zh-CN" sz="11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0.85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2.4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b="0" kern="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38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11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35+</a:t>
                      </a:r>
                      <a:endParaRPr lang="zh-CN" sz="11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0.835</a:t>
                      </a:r>
                      <a:endParaRPr lang="zh-CN" sz="11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宋体"/>
                        </a:defRPr>
                      </a:lvl9pPr>
                    </a:lstStyle>
                    <a:p>
                      <a:pPr indent="15240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1100" b="1" kern="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b="1" kern="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1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7093D240-569B-469D-B9CB-763A3258ABF8}"/>
              </a:ext>
            </a:extLst>
          </p:cNvPr>
          <p:cNvSpPr/>
          <p:nvPr/>
        </p:nvSpPr>
        <p:spPr>
          <a:xfrm>
            <a:off x="439392" y="151240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总体方案与建设目标</a:t>
            </a:r>
          </a:p>
        </p:txBody>
      </p:sp>
    </p:spTree>
    <p:extLst>
      <p:ext uri="{BB962C8B-B14F-4D97-AF65-F5344CB8AC3E}">
        <p14:creationId xmlns:p14="http://schemas.microsoft.com/office/powerpoint/2010/main" val="30880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="" xmlns:a16="http://schemas.microsoft.com/office/drawing/2014/main" id="{6E7B8D0E-FA35-424B-8881-AC5E9162749C}"/>
              </a:ext>
            </a:extLst>
          </p:cNvPr>
          <p:cNvSpPr txBox="1"/>
          <p:nvPr/>
        </p:nvSpPr>
        <p:spPr>
          <a:xfrm>
            <a:off x="1631504" y="210706"/>
            <a:ext cx="9011328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总结和展望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9576" y="1102960"/>
            <a:ext cx="10795184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 algn="just" fontAlgn="auto">
              <a:lnSpc>
                <a:spcPct val="14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未来30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年，电子离子对撞是国际高能核物理发展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重要趋势：确定可见物质质量和自旋起源！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物理目标上具有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不可替代性、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对实现我国在核物理前沿领域领先地位有重要意义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44500" indent="-444500" algn="just" fontAlgn="auto">
              <a:lnSpc>
                <a:spcPct val="14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设计指标领先，面临系列难题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挑战</a:t>
            </a:r>
            <a:r>
              <a:rPr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，经过多年攻关研究，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取得一系列创新性成果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，特别是</a:t>
            </a:r>
            <a:r>
              <a:rPr kumimoji="1"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的成功建造，为</a:t>
            </a:r>
            <a:r>
              <a:rPr kumimoji="1"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项目的推进和将来建造打下坚实的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基础</a:t>
            </a:r>
            <a:endParaRPr kumimoji="1" lang="en-US" altLang="zh-CN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444500" indent="-444500" algn="just" fontAlgn="auto">
              <a:lnSpc>
                <a:spcPct val="145000"/>
              </a:lnSpc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p"/>
            </a:pP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在核子结构理论、</a:t>
            </a:r>
            <a:r>
              <a:rPr kumimoji="1" lang="zh-CN" alt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探测器研究</a:t>
            </a:r>
            <a:r>
              <a:rPr kumimoji="1"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方面有很好的积累，通过多年努力培养了一支经验丰富、富有活力、具有国际竞争力的年轻研究团队</a:t>
            </a:r>
            <a:endParaRPr kumimoji="1"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fontAlgn="auto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</a:pPr>
            <a:r>
              <a:rPr kumimoji="1"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大家群策群力，共同努力，尽早开工建造！</a:t>
            </a:r>
            <a:endParaRPr kumimoji="1" lang="en-US" altLang="zh-CN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14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6B4F154-F11E-E09A-A82D-1A17904F4B3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" y="0"/>
            <a:ext cx="12168402" cy="6858000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C957D021-14B3-4865-9599-A171C5F17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420" y="640859"/>
            <a:ext cx="10837205" cy="1015794"/>
          </a:xfrm>
          <a:prstGeom prst="rect">
            <a:avLst/>
          </a:prstGeom>
          <a:noFill/>
          <a:ln w="25400" algn="ctr">
            <a:noFill/>
            <a:miter lim="800000"/>
            <a:headEnd type="none" w="sm" len="sm"/>
            <a:tailEnd type="none" w="sm" len="sm"/>
          </a:ln>
        </p:spPr>
        <p:txBody>
          <a:bodyPr wrap="square" lIns="78306" tIns="39149" rIns="78306" bIns="39149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zh-CN" altLang="en-US" sz="46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衷心</a:t>
            </a:r>
            <a:r>
              <a:rPr lang="zh-CN" altLang="en-US" sz="4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感谢各位领导、老师、同行的支持！</a:t>
            </a:r>
            <a:endParaRPr lang="en-US" altLang="zh-CN" sz="4600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75820" y="4833156"/>
            <a:ext cx="4314001" cy="11541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defRPr/>
            </a:pPr>
            <a:r>
              <a:rPr lang="zh-CN" altLang="en-US" sz="46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欢迎批评指正！</a:t>
            </a:r>
          </a:p>
        </p:txBody>
      </p:sp>
    </p:spTree>
    <p:extLst>
      <p:ext uri="{BB962C8B-B14F-4D97-AF65-F5344CB8AC3E}">
        <p14:creationId xmlns:p14="http://schemas.microsoft.com/office/powerpoint/2010/main" val="33639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7569185C-2568-4279-999B-D5465DB916B8}"/>
              </a:ext>
            </a:extLst>
          </p:cNvPr>
          <p:cNvSpPr txBox="1"/>
          <p:nvPr/>
        </p:nvSpPr>
        <p:spPr>
          <a:xfrm>
            <a:off x="767409" y="908720"/>
            <a:ext cx="105491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 </a:t>
            </a:r>
            <a:r>
              <a:rPr lang="zh-CN" altLang="en-US" sz="28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</a:t>
            </a:r>
            <a:r>
              <a:rPr lang="zh-CN" altLang="en-US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实验终端</a:t>
            </a:r>
            <a:r>
              <a:rPr lang="zh-CN" altLang="en-US" sz="2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涵盖核物理、材料物理、原子物理等</a:t>
            </a:r>
            <a:r>
              <a:rPr lang="zh-CN" altLang="en-US" sz="28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，具备实验条件</a:t>
            </a:r>
            <a:endParaRPr lang="zh-CN" altLang="en-US" sz="28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27348" y="1484784"/>
            <a:ext cx="7452828" cy="5036755"/>
            <a:chOff x="143996" y="1503023"/>
            <a:chExt cx="7737115" cy="5036755"/>
          </a:xfrm>
        </p:grpSpPr>
        <p:grpSp>
          <p:nvGrpSpPr>
            <p:cNvPr id="10" name="组合 9"/>
            <p:cNvGrpSpPr/>
            <p:nvPr/>
          </p:nvGrpSpPr>
          <p:grpSpPr>
            <a:xfrm>
              <a:off x="143996" y="1503023"/>
              <a:ext cx="7737115" cy="4960977"/>
              <a:chOff x="143996" y="1576995"/>
              <a:chExt cx="7737115" cy="4960977"/>
            </a:xfrm>
          </p:grpSpPr>
          <p:pic>
            <p:nvPicPr>
              <p:cNvPr id="4" name="图片 3">
                <a:extLst>
                  <a:ext uri="{FF2B5EF4-FFF2-40B4-BE49-F238E27FC236}">
                    <a16:creationId xmlns="" xmlns:a16="http://schemas.microsoft.com/office/drawing/2014/main" id="{C713EAD0-2AB7-AD46-AF4D-65EB7EAF1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43996" y="1642409"/>
                <a:ext cx="7239438" cy="4895563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="" xmlns:a16="http://schemas.microsoft.com/office/drawing/2014/main" id="{88421A72-B37B-2673-16E3-23C4F520F271}"/>
                  </a:ext>
                </a:extLst>
              </p:cNvPr>
              <p:cNvSpPr/>
              <p:nvPr/>
            </p:nvSpPr>
            <p:spPr>
              <a:xfrm>
                <a:off x="6305200" y="1576995"/>
                <a:ext cx="1575911" cy="29227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6132004" y="2221258"/>
                <a:ext cx="288032" cy="3796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5B2FBCA-B7AA-778A-007C-ACBD599F32BF}"/>
                </a:ext>
              </a:extLst>
            </p:cNvPr>
            <p:cNvSpPr/>
            <p:nvPr/>
          </p:nvSpPr>
          <p:spPr>
            <a:xfrm>
              <a:off x="3240349" y="6047335"/>
              <a:ext cx="3515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①</a:t>
              </a:r>
              <a:endParaRPr lang="en-US" altLang="zh-CN" sz="2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90C9A5E9-1643-16E3-6531-5CD741C9FE87}"/>
                </a:ext>
              </a:extLst>
            </p:cNvPr>
            <p:cNvSpPr/>
            <p:nvPr/>
          </p:nvSpPr>
          <p:spPr>
            <a:xfrm>
              <a:off x="2825691" y="1987768"/>
              <a:ext cx="351519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③</a:t>
              </a:r>
              <a:endParaRPr lang="en-US" altLang="zh-CN" sz="2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DF2B6904-90EF-003E-348E-3F4C7729DD19}"/>
                </a:ext>
              </a:extLst>
            </p:cNvPr>
            <p:cNvSpPr/>
            <p:nvPr/>
          </p:nvSpPr>
          <p:spPr>
            <a:xfrm>
              <a:off x="4431713" y="1978466"/>
              <a:ext cx="131453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④</a:t>
              </a:r>
              <a:endParaRPr lang="en-US" altLang="zh-CN" sz="2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52947903-7225-9E5A-C257-48BCA15125A7}"/>
                </a:ext>
              </a:extLst>
            </p:cNvPr>
            <p:cNvSpPr/>
            <p:nvPr/>
          </p:nvSpPr>
          <p:spPr>
            <a:xfrm>
              <a:off x="3612019" y="6047335"/>
              <a:ext cx="61904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②</a:t>
              </a:r>
              <a:endPara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3E06E2E-2E55-D1D2-1F54-579A77CC17FF}"/>
                </a:ext>
              </a:extLst>
            </p:cNvPr>
            <p:cNvSpPr/>
            <p:nvPr/>
          </p:nvSpPr>
          <p:spPr>
            <a:xfrm>
              <a:off x="5675680" y="2653364"/>
              <a:ext cx="59564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⑥</a:t>
              </a:r>
              <a:endPara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AA3D546-43AC-2815-BAE7-2AFE5E1EF3A4}"/>
                </a:ext>
              </a:extLst>
            </p:cNvPr>
            <p:cNvSpPr/>
            <p:nvPr/>
          </p:nvSpPr>
          <p:spPr>
            <a:xfrm>
              <a:off x="731404" y="4215527"/>
              <a:ext cx="1740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BRing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9D90262-6315-2737-A0D4-11B00CB2FC68}"/>
                </a:ext>
              </a:extLst>
            </p:cNvPr>
            <p:cNvSpPr/>
            <p:nvPr/>
          </p:nvSpPr>
          <p:spPr>
            <a:xfrm>
              <a:off x="6344169" y="5090943"/>
              <a:ext cx="113648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SECR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9A20B65A-47DF-5BAB-2EAC-16590647397D}"/>
                </a:ext>
              </a:extLst>
            </p:cNvPr>
            <p:cNvSpPr/>
            <p:nvPr/>
          </p:nvSpPr>
          <p:spPr>
            <a:xfrm>
              <a:off x="5750600" y="5981812"/>
              <a:ext cx="108652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iLinac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B7C891E0-1228-6C00-A0DB-5009E85E9ED5}"/>
                </a:ext>
              </a:extLst>
            </p:cNvPr>
            <p:cNvSpPr txBox="1"/>
            <p:nvPr/>
          </p:nvSpPr>
          <p:spPr>
            <a:xfrm>
              <a:off x="4390915" y="2653364"/>
              <a:ext cx="472291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00" b="1" kern="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⑤</a:t>
              </a:r>
              <a:endParaRPr lang="zh-CN" altLang="en-US" sz="26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FD220378-D2A1-4C31-8C20-459363A4227F}"/>
                </a:ext>
              </a:extLst>
            </p:cNvPr>
            <p:cNvSpPr/>
            <p:nvPr/>
          </p:nvSpPr>
          <p:spPr>
            <a:xfrm>
              <a:off x="4716150" y="2730502"/>
              <a:ext cx="9331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kern="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SRing</a:t>
              </a:r>
              <a:endParaRPr lang="en-US" altLang="zh-CN" b="1" kern="0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="" xmlns:a16="http://schemas.microsoft.com/office/drawing/2014/main" id="{3FC31F93-88E5-4C40-9128-5859779A33B8}"/>
                </a:ext>
              </a:extLst>
            </p:cNvPr>
            <p:cNvSpPr/>
            <p:nvPr/>
          </p:nvSpPr>
          <p:spPr>
            <a:xfrm>
              <a:off x="3098666" y="2039096"/>
              <a:ext cx="102670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000" b="1" kern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HFRS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52947903-7225-9E5A-C257-48BCA15125A7}"/>
                </a:ext>
              </a:extLst>
            </p:cNvPr>
            <p:cNvSpPr/>
            <p:nvPr/>
          </p:nvSpPr>
          <p:spPr>
            <a:xfrm>
              <a:off x="3577175" y="3166598"/>
              <a:ext cx="5848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⑨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727759" y="6063171"/>
              <a:ext cx="5927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⑦ </a:t>
              </a:r>
              <a:endPara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="" xmlns:a16="http://schemas.microsoft.com/office/drawing/2014/main" id="{52947903-7225-9E5A-C257-48BCA15125A7}"/>
                </a:ext>
              </a:extLst>
            </p:cNvPr>
            <p:cNvSpPr/>
            <p:nvPr/>
          </p:nvSpPr>
          <p:spPr>
            <a:xfrm>
              <a:off x="770071" y="1692144"/>
              <a:ext cx="58484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⑧</a:t>
              </a:r>
              <a:endPara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8" name="表格 17">
            <a:extLst>
              <a:ext uri="{FF2B5EF4-FFF2-40B4-BE49-F238E27FC236}">
                <a16:creationId xmlns="" xmlns:a16="http://schemas.microsoft.com/office/drawing/2014/main" id="{780FA61B-386B-F19B-3F68-A7C59071B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565468"/>
              </p:ext>
            </p:extLst>
          </p:nvPr>
        </p:nvGraphicFramePr>
        <p:xfrm>
          <a:off x="7425112" y="1758237"/>
          <a:ext cx="4220512" cy="468752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220512">
                  <a:extLst>
                    <a:ext uri="{9D8B030D-6E8A-4147-A177-3AD203B41FA5}">
                      <a16:colId xmlns="" xmlns:a16="http://schemas.microsoft.com/office/drawing/2014/main" val="1341693811"/>
                    </a:ext>
                  </a:extLst>
                </a:gridCol>
              </a:tblGrid>
              <a:tr h="4440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2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已完成</a:t>
                      </a:r>
                      <a:r>
                        <a:rPr kumimoji="0" lang="zh-CN" alt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建设</a:t>
                      </a:r>
                      <a:r>
                        <a:rPr kumimoji="0" lang="zh-CN" altLang="en-US" sz="2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（发改委批复内容）</a:t>
                      </a:r>
                      <a:endParaRPr kumimoji="0" lang="en-US" altLang="zh-CN" sz="2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2840081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① 低能核结构谱仪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0332198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② 强流离子束辐照终端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63477883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③ </a:t>
                      </a:r>
                      <a:r>
                        <a:rPr kumimoji="0" lang="zh-CN" altLang="en-US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放射性束流线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66645520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④ 外靶实验</a:t>
                      </a:r>
                      <a:r>
                        <a:rPr kumimoji="0" lang="zh-CN" altLang="en-US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终端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8093308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⑤ 高精度环形谱仪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70869244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⑥ </a:t>
                      </a:r>
                      <a:r>
                        <a:rPr lang="zh-CN" altLang="en-US" sz="2000" b="1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电子</a:t>
                      </a:r>
                      <a:r>
                        <a:rPr lang="en-US" altLang="zh-CN" sz="2000" b="1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zh-CN" altLang="en-US" sz="2000" b="1" kern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离子复核共振谱仪</a:t>
                      </a:r>
                      <a:endParaRPr lang="en-US" altLang="zh-CN" sz="2000" b="1" kern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01529807"/>
                  </a:ext>
                </a:extLst>
              </a:tr>
              <a:tr h="43960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200" b="1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拓展与预留</a:t>
                      </a:r>
                      <a:endParaRPr kumimoji="0" lang="en-US" altLang="zh-CN" sz="2200" b="1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⑦ </a:t>
                      </a:r>
                      <a:r>
                        <a:rPr lang="zh-CN" altLang="en-US" sz="2000" b="1" kern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多核子转移反应终端 </a:t>
                      </a:r>
                      <a:r>
                        <a:rPr lang="en-US" altLang="zh-CN" sz="2000" b="1" kern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1" kern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扩展</a:t>
                      </a:r>
                      <a:endParaRPr lang="en-US" altLang="zh-CN" sz="2000" b="1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kern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⑧ </a:t>
                      </a:r>
                      <a:r>
                        <a:rPr lang="zh-CN" altLang="en-US" sz="2000" b="1" kern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高能综合终端 </a:t>
                      </a:r>
                      <a:r>
                        <a:rPr lang="en-US" altLang="zh-CN" sz="2000" b="1" kern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1" kern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预留</a:t>
                      </a:r>
                      <a:endParaRPr lang="en-US" altLang="zh-CN" sz="2000" b="1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8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1" kern="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⑨ 高能量密度</a:t>
                      </a:r>
                      <a:r>
                        <a:rPr lang="zh-CN" altLang="en-US" sz="2000" b="1" kern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终端 </a:t>
                      </a:r>
                      <a:r>
                        <a:rPr lang="en-US" altLang="zh-CN" sz="2000" b="1" kern="0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zh-CN" altLang="en-US" sz="2000" b="1" kern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预留</a:t>
                      </a:r>
                      <a:endParaRPr lang="en-US" altLang="zh-CN" sz="2000" b="1" kern="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9" name="矩形 28">
            <a:extLst>
              <a:ext uri="{FF2B5EF4-FFF2-40B4-BE49-F238E27FC236}">
                <a16:creationId xmlns:a16="http://schemas.microsoft.com/office/drawing/2014/main" xmlns="" id="{7093D240-569B-469D-B9CB-763A3258ABF8}"/>
              </a:ext>
            </a:extLst>
          </p:cNvPr>
          <p:cNvSpPr/>
          <p:nvPr/>
        </p:nvSpPr>
        <p:spPr>
          <a:xfrm>
            <a:off x="439392" y="151240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总体方案与建设目标</a:t>
            </a:r>
          </a:p>
        </p:txBody>
      </p:sp>
    </p:spTree>
    <p:extLst>
      <p:ext uri="{BB962C8B-B14F-4D97-AF65-F5344CB8AC3E}">
        <p14:creationId xmlns:p14="http://schemas.microsoft.com/office/powerpoint/2010/main" val="23852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83C9B8-98AA-97B3-9FC2-B6637916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58">
            <a:extLst>
              <a:ext uri="{FF2B5EF4-FFF2-40B4-BE49-F238E27FC236}">
                <a16:creationId xmlns:a16="http://schemas.microsoft.com/office/drawing/2014/main" xmlns="" id="{96B4F154-F11E-E09A-A82D-1A17904F4B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3925272"/>
            <a:ext cx="4716524" cy="2481412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5AAFC1C9-EBD9-7848-F7A6-EBB4A7E76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56" y="1730818"/>
            <a:ext cx="5572592" cy="3703758"/>
          </a:xfrm>
          <a:prstGeom prst="rect">
            <a:avLst/>
          </a:prstGeom>
        </p:spPr>
      </p:pic>
      <p:pic>
        <p:nvPicPr>
          <p:cNvPr id="117" name="图片 116">
            <a:extLst>
              <a:ext uri="{FF2B5EF4-FFF2-40B4-BE49-F238E27FC236}">
                <a16:creationId xmlns:a16="http://schemas.microsoft.com/office/drawing/2014/main" xmlns="" id="{5C5A6482-428F-CD82-DE94-3801AECF44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474136"/>
            <a:ext cx="4729983" cy="2160240"/>
          </a:xfrm>
          <a:prstGeom prst="rect">
            <a:avLst/>
          </a:prstGeom>
        </p:spPr>
      </p:pic>
      <p:sp>
        <p:nvSpPr>
          <p:cNvPr id="120" name="文本框 119">
            <a:extLst>
              <a:ext uri="{FF2B5EF4-FFF2-40B4-BE49-F238E27FC236}">
                <a16:creationId xmlns:a16="http://schemas.microsoft.com/office/drawing/2014/main" xmlns="" id="{F18B1FAE-2210-4C42-8F45-C591787C5123}"/>
              </a:ext>
            </a:extLst>
          </p:cNvPr>
          <p:cNvSpPr txBox="1"/>
          <p:nvPr/>
        </p:nvSpPr>
        <p:spPr>
          <a:xfrm>
            <a:off x="594087" y="1540469"/>
            <a:ext cx="3120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设计效果图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xmlns="" id="{C00D252F-C661-4828-9150-73F9466CAA00}"/>
              </a:ext>
            </a:extLst>
          </p:cNvPr>
          <p:cNvSpPr txBox="1"/>
          <p:nvPr/>
        </p:nvSpPr>
        <p:spPr>
          <a:xfrm>
            <a:off x="453830" y="4033283"/>
            <a:ext cx="35615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现场航拍图</a:t>
            </a:r>
            <a:endParaRPr lang="zh-CN" altLang="en-US" sz="2000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1890" y="5538522"/>
            <a:ext cx="3608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r>
              <a:rPr lang="zh-CN" altLang="en-US" sz="20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装置数字孪生样机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AF8F79B-D1A1-4D7F-950F-BD621BF6E011}"/>
              </a:ext>
            </a:extLst>
          </p:cNvPr>
          <p:cNvSpPr txBox="1"/>
          <p:nvPr/>
        </p:nvSpPr>
        <p:spPr>
          <a:xfrm>
            <a:off x="5281896" y="6016903"/>
            <a:ext cx="6408712" cy="47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kumimoji="1"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占地</a:t>
            </a:r>
            <a:r>
              <a:rPr kumimoji="1"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kumimoji="1"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亩</a:t>
            </a:r>
            <a:r>
              <a:rPr kumimoji="1" lang="zh-CN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1"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2km</a:t>
            </a:r>
            <a:r>
              <a:rPr lang="zh-CN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束线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规模</a:t>
            </a:r>
            <a:r>
              <a:rPr lang="zh-CN" alt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kumimoji="1"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总投资</a:t>
            </a:r>
            <a:r>
              <a:rPr kumimoji="1" lang="en-US" altLang="zh-CN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</a:t>
            </a:r>
            <a:r>
              <a:rPr kumimoji="1" lang="zh-CN" altLang="en-US" sz="22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</a:t>
            </a:r>
            <a:endParaRPr lang="en-US" altLang="zh-CN" sz="22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6AF8F79B-D1A1-4D7F-950F-BD621BF6E011}"/>
              </a:ext>
            </a:extLst>
          </p:cNvPr>
          <p:cNvSpPr txBox="1"/>
          <p:nvPr/>
        </p:nvSpPr>
        <p:spPr>
          <a:xfrm>
            <a:off x="2063552" y="764713"/>
            <a:ext cx="7904999" cy="576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defRPr/>
            </a:pPr>
            <a:r>
              <a:rPr kumimoji="1"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国际领先</a:t>
            </a:r>
            <a:r>
              <a:rPr kumimoji="1" lang="zh-C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的大型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强流全离子加速器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7093D240-569B-469D-B9CB-763A3258ABF8}"/>
              </a:ext>
            </a:extLst>
          </p:cNvPr>
          <p:cNvSpPr/>
          <p:nvPr/>
        </p:nvSpPr>
        <p:spPr>
          <a:xfrm>
            <a:off x="439392" y="151240"/>
            <a:ext cx="38924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总体方案与建设目标</a:t>
            </a:r>
          </a:p>
        </p:txBody>
      </p:sp>
    </p:spTree>
    <p:extLst>
      <p:ext uri="{BB962C8B-B14F-4D97-AF65-F5344CB8AC3E}">
        <p14:creationId xmlns:p14="http://schemas.microsoft.com/office/powerpoint/2010/main" val="3971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83C9B8-98AA-97B3-9FC2-B6637916B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6924DA8-7E5D-414E-8DD2-723652812BDF}"/>
              </a:ext>
            </a:extLst>
          </p:cNvPr>
          <p:cNvSpPr/>
          <p:nvPr/>
        </p:nvSpPr>
        <p:spPr>
          <a:xfrm>
            <a:off x="983432" y="843099"/>
            <a:ext cx="10225136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开工建设，建设周期</a:t>
            </a:r>
            <a:r>
              <a:rPr lang="en-US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年，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600" b="1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zh-CN" altLang="en-US" sz="2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建成</a:t>
            </a:r>
            <a:endParaRPr lang="zh-CN" altLang="en-US" sz="2600" b="1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2261" y="1403715"/>
            <a:ext cx="10683920" cy="1703021"/>
            <a:chOff x="499623" y="761712"/>
            <a:chExt cx="10683920" cy="1703021"/>
          </a:xfrm>
        </p:grpSpPr>
        <p:sp>
          <p:nvSpPr>
            <p:cNvPr id="15" name="Inhaltsplatzhalter 4">
              <a:extLst>
                <a:ext uri="{FF2B5EF4-FFF2-40B4-BE49-F238E27FC236}">
                  <a16:creationId xmlns:a16="http://schemas.microsoft.com/office/drawing/2014/main" xmlns="" id="{CF2427D4-D47E-4B42-8676-D96C018E61F2}"/>
                </a:ext>
              </a:extLst>
            </p:cNvPr>
            <p:cNvSpPr txBox="1"/>
            <p:nvPr/>
          </p:nvSpPr>
          <p:spPr>
            <a:xfrm>
              <a:off x="9859739" y="773979"/>
              <a:ext cx="1323804" cy="923330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None/>
                <a:defRPr/>
              </a:pPr>
              <a:r>
                <a:rPr lang="zh-CN" altLang="en-US" sz="16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联</a:t>
              </a:r>
              <a:r>
                <a:rPr lang="zh-CN" alt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调联测</a:t>
              </a:r>
              <a:endPara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defTabSz="913765"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None/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束流调试</a:t>
              </a:r>
              <a:endPara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defTabSz="913765" fontAlgn="auto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None/>
                <a:defRPr/>
              </a:pPr>
              <a:r>
                <a:rPr lang="zh-CN" altLang="en-US" sz="1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项目验收</a:t>
              </a:r>
              <a:endPara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499623" y="761712"/>
              <a:ext cx="10616306" cy="1703021"/>
              <a:chOff x="652023" y="891590"/>
              <a:chExt cx="10616306" cy="1456076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xmlns="" id="{07076C34-9D57-493C-BEE5-DB741AD24B7F}"/>
                  </a:ext>
                </a:extLst>
              </p:cNvPr>
              <p:cNvGrpSpPr/>
              <p:nvPr/>
            </p:nvGrpSpPr>
            <p:grpSpPr>
              <a:xfrm>
                <a:off x="990600" y="891590"/>
                <a:ext cx="9165410" cy="1178798"/>
                <a:chOff x="472028" y="1112762"/>
                <a:chExt cx="9865115" cy="1178798"/>
              </a:xfrm>
            </p:grpSpPr>
            <p:grpSp>
              <p:nvGrpSpPr>
                <p:cNvPr id="21" name="组合 20">
                  <a:extLst>
                    <a:ext uri="{FF2B5EF4-FFF2-40B4-BE49-F238E27FC236}">
                      <a16:creationId xmlns:a16="http://schemas.microsoft.com/office/drawing/2014/main" xmlns="" id="{BB4FF520-E1B0-403E-80A6-74B18D0B40CB}"/>
                    </a:ext>
                  </a:extLst>
                </p:cNvPr>
                <p:cNvGrpSpPr/>
                <p:nvPr/>
              </p:nvGrpSpPr>
              <p:grpSpPr>
                <a:xfrm>
                  <a:off x="472028" y="1117367"/>
                  <a:ext cx="1359357" cy="1155588"/>
                  <a:chOff x="683568" y="1493986"/>
                  <a:chExt cx="1359357" cy="1155588"/>
                </a:xfrm>
              </p:grpSpPr>
              <p:cxnSp>
                <p:nvCxnSpPr>
                  <p:cNvPr id="35" name="Straight Connector 4">
                    <a:extLst>
                      <a:ext uri="{FF2B5EF4-FFF2-40B4-BE49-F238E27FC236}">
                        <a16:creationId xmlns:a16="http://schemas.microsoft.com/office/drawing/2014/main" xmlns="" id="{F88856D7-B0BE-44F8-9B15-8EB78F5E95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568" y="1880078"/>
                    <a:ext cx="0" cy="769496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4472C4"/>
                    </a:solidFill>
                    <a:prstDash val="solid"/>
                    <a:miter lim="800000"/>
                    <a:headEnd type="oval"/>
                  </a:ln>
                  <a:effectLst/>
                </p:spPr>
              </p:cxnSp>
              <p:sp>
                <p:nvSpPr>
                  <p:cNvPr id="36" name="Inhaltsplatzhalter 4">
                    <a:extLst>
                      <a:ext uri="{FF2B5EF4-FFF2-40B4-BE49-F238E27FC236}">
                        <a16:creationId xmlns:a16="http://schemas.microsoft.com/office/drawing/2014/main" xmlns="" id="{FE8D824E-68B7-43A7-89A7-7573115B6478}"/>
                      </a:ext>
                    </a:extLst>
                  </p:cNvPr>
                  <p:cNvSpPr txBox="1"/>
                  <p:nvPr/>
                </p:nvSpPr>
                <p:spPr>
                  <a:xfrm>
                    <a:off x="860509" y="1493986"/>
                    <a:ext cx="1182416" cy="789444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4472C4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总体方案</a:t>
                    </a:r>
                    <a:endParaRPr lang="en-US" altLang="zh-CN" sz="1600" b="1" dirty="0">
                      <a:solidFill>
                        <a:srgbClr val="4472C4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核心关键技术样机研制</a:t>
                    </a:r>
                    <a:endParaRPr lang="en-US" altLang="zh-CN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xmlns="" id="{089E5790-CFA2-41A8-9DE6-024B2890CE0D}"/>
                    </a:ext>
                  </a:extLst>
                </p:cNvPr>
                <p:cNvGrpSpPr/>
                <p:nvPr/>
              </p:nvGrpSpPr>
              <p:grpSpPr>
                <a:xfrm>
                  <a:off x="1949058" y="1117504"/>
                  <a:ext cx="1580934" cy="1174056"/>
                  <a:chOff x="2227596" y="2237308"/>
                  <a:chExt cx="1580934" cy="1238630"/>
                </a:xfrm>
              </p:grpSpPr>
              <p:cxnSp>
                <p:nvCxnSpPr>
                  <p:cNvPr id="33" name="Straight Connector 9">
                    <a:extLst>
                      <a:ext uri="{FF2B5EF4-FFF2-40B4-BE49-F238E27FC236}">
                        <a16:creationId xmlns:a16="http://schemas.microsoft.com/office/drawing/2014/main" xmlns="" id="{5BFCE026-3759-4982-AAB7-B8B0DB61B1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7596" y="2664118"/>
                    <a:ext cx="0" cy="811820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ED7D31"/>
                    </a:solidFill>
                    <a:prstDash val="solid"/>
                    <a:miter lim="800000"/>
                    <a:headEnd type="oval"/>
                  </a:ln>
                  <a:effectLst/>
                </p:spPr>
              </p:cxnSp>
              <p:sp>
                <p:nvSpPr>
                  <p:cNvPr id="34" name="Inhaltsplatzhalter 4">
                    <a:extLst>
                      <a:ext uri="{FF2B5EF4-FFF2-40B4-BE49-F238E27FC236}">
                        <a16:creationId xmlns:a16="http://schemas.microsoft.com/office/drawing/2014/main" xmlns="" id="{97A2463C-4E31-4009-B9E0-49349E84308C}"/>
                      </a:ext>
                    </a:extLst>
                  </p:cNvPr>
                  <p:cNvSpPr txBox="1"/>
                  <p:nvPr/>
                </p:nvSpPr>
                <p:spPr>
                  <a:xfrm>
                    <a:off x="2378311" y="2237308"/>
                    <a:ext cx="1430219" cy="832864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首台套设备</a:t>
                    </a:r>
                    <a:r>
                      <a:rPr lang="zh-CN" altLang="en-US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研制</a:t>
                    </a: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；</a:t>
                    </a:r>
                    <a:r>
                      <a:rPr lang="zh-CN" altLang="en-US" sz="1600" b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运行</a:t>
                    </a:r>
                    <a:r>
                      <a:rPr lang="zh-CN" alt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楼土建施工</a:t>
                    </a:r>
                    <a:endPara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3" name="组合 22">
                  <a:extLst>
                    <a:ext uri="{FF2B5EF4-FFF2-40B4-BE49-F238E27FC236}">
                      <a16:creationId xmlns:a16="http://schemas.microsoft.com/office/drawing/2014/main" xmlns="" id="{BC87B2CB-AEA5-4D19-B7E6-C615D4044BFD}"/>
                    </a:ext>
                  </a:extLst>
                </p:cNvPr>
                <p:cNvGrpSpPr/>
                <p:nvPr/>
              </p:nvGrpSpPr>
              <p:grpSpPr>
                <a:xfrm>
                  <a:off x="3601830" y="1112762"/>
                  <a:ext cx="1667929" cy="1163059"/>
                  <a:chOff x="4179293" y="2274125"/>
                  <a:chExt cx="1667929" cy="1163059"/>
                </a:xfrm>
              </p:grpSpPr>
              <p:cxnSp>
                <p:nvCxnSpPr>
                  <p:cNvPr id="31" name="Straight Connector 15">
                    <a:extLst>
                      <a:ext uri="{FF2B5EF4-FFF2-40B4-BE49-F238E27FC236}">
                        <a16:creationId xmlns:a16="http://schemas.microsoft.com/office/drawing/2014/main" xmlns="" id="{A9866424-730E-4D01-892A-9B247BEBE2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79293" y="2636908"/>
                    <a:ext cx="0" cy="800276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FFC000"/>
                    </a:solidFill>
                    <a:prstDash val="solid"/>
                    <a:miter lim="800000"/>
                    <a:headEnd type="oval"/>
                  </a:ln>
                  <a:effectLst/>
                </p:spPr>
              </p:cxnSp>
              <p:sp>
                <p:nvSpPr>
                  <p:cNvPr id="32" name="Inhaltsplatzhalter 4">
                    <a:extLst>
                      <a:ext uri="{FF2B5EF4-FFF2-40B4-BE49-F238E27FC236}">
                        <a16:creationId xmlns:a16="http://schemas.microsoft.com/office/drawing/2014/main" xmlns="" id="{FFEA6ABC-57DE-4FF3-8234-261340D81232}"/>
                      </a:ext>
                    </a:extLst>
                  </p:cNvPr>
                  <p:cNvSpPr txBox="1"/>
                  <p:nvPr/>
                </p:nvSpPr>
                <p:spPr>
                  <a:xfrm>
                    <a:off x="4330008" y="2274125"/>
                    <a:ext cx="1517214" cy="1052591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核心关键技术样机研制完成</a:t>
                    </a:r>
                    <a:endParaRPr lang="en-US" altLang="zh-CN" sz="16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设备批量招标</a:t>
                    </a:r>
                    <a:endParaRPr lang="en-US" altLang="zh-CN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剩余土建施工</a:t>
                    </a:r>
                    <a:endParaRPr lang="en-US" sz="1600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4" name="组合 23">
                  <a:extLst>
                    <a:ext uri="{FF2B5EF4-FFF2-40B4-BE49-F238E27FC236}">
                      <a16:creationId xmlns:a16="http://schemas.microsoft.com/office/drawing/2014/main" xmlns="" id="{D1E8C616-A3F9-486C-BD43-27175E72FCA0}"/>
                    </a:ext>
                  </a:extLst>
                </p:cNvPr>
                <p:cNvGrpSpPr/>
                <p:nvPr/>
              </p:nvGrpSpPr>
              <p:grpSpPr>
                <a:xfrm>
                  <a:off x="6603257" y="1123249"/>
                  <a:ext cx="3733886" cy="1121795"/>
                  <a:chOff x="6405453" y="1499868"/>
                  <a:chExt cx="3733886" cy="1121795"/>
                </a:xfrm>
              </p:grpSpPr>
              <p:cxnSp>
                <p:nvCxnSpPr>
                  <p:cNvPr id="28" name="Straight Connector 18">
                    <a:extLst>
                      <a:ext uri="{FF2B5EF4-FFF2-40B4-BE49-F238E27FC236}">
                        <a16:creationId xmlns:a16="http://schemas.microsoft.com/office/drawing/2014/main" xmlns="" id="{500146E9-A77C-4598-BC5E-65519BA967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05453" y="1852166"/>
                    <a:ext cx="0" cy="76949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5B9BD5"/>
                    </a:solidFill>
                    <a:prstDash val="solid"/>
                    <a:miter lim="800000"/>
                    <a:headEnd type="oval"/>
                  </a:ln>
                  <a:effectLst/>
                </p:spPr>
              </p:cxnSp>
              <p:sp>
                <p:nvSpPr>
                  <p:cNvPr id="29" name="Inhaltsplatzhalter 4">
                    <a:extLst>
                      <a:ext uri="{FF2B5EF4-FFF2-40B4-BE49-F238E27FC236}">
                        <a16:creationId xmlns:a16="http://schemas.microsoft.com/office/drawing/2014/main" xmlns="" id="{84C64072-DE63-4CE1-B1EC-F14B34F5FB03}"/>
                      </a:ext>
                    </a:extLst>
                  </p:cNvPr>
                  <p:cNvSpPr txBox="1"/>
                  <p:nvPr/>
                </p:nvSpPr>
                <p:spPr>
                  <a:xfrm>
                    <a:off x="6531319" y="1499868"/>
                    <a:ext cx="1654817" cy="789444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设备批量加工</a:t>
                    </a:r>
                    <a:r>
                      <a:rPr lang="zh-CN" altLang="en-US" sz="16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调试</a:t>
                    </a: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；</a:t>
                    </a:r>
                    <a:r>
                      <a:rPr lang="zh-CN" altLang="en-US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配套</a:t>
                    </a: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系统安装调试</a:t>
                    </a:r>
                    <a:endParaRPr lang="en-US" altLang="zh-CN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0" name="Inhaltsplatzhalter 4">
                    <a:extLst>
                      <a:ext uri="{FF2B5EF4-FFF2-40B4-BE49-F238E27FC236}">
                        <a16:creationId xmlns:a16="http://schemas.microsoft.com/office/drawing/2014/main" xmlns="" id="{601F54E0-30D5-43CA-9CC1-72CB784A15AD}"/>
                      </a:ext>
                    </a:extLst>
                  </p:cNvPr>
                  <p:cNvSpPr txBox="1"/>
                  <p:nvPr/>
                </p:nvSpPr>
                <p:spPr>
                  <a:xfrm>
                    <a:off x="8409379" y="1499868"/>
                    <a:ext cx="1729960" cy="1052590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土建完成施工</a:t>
                    </a:r>
                    <a:endParaRPr lang="en-US" altLang="zh-CN" sz="16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配套系统运行</a:t>
                    </a:r>
                    <a:endParaRPr lang="en-US" altLang="zh-CN" sz="16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工艺设备安装</a:t>
                    </a:r>
                    <a:endParaRPr lang="en-US" altLang="zh-CN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前端出束</a:t>
                    </a:r>
                    <a:endParaRPr lang="en-US" altLang="zh-CN" sz="16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  <p:grpSp>
              <p:nvGrpSpPr>
                <p:cNvPr id="25" name="组合 24">
                  <a:extLst>
                    <a:ext uri="{FF2B5EF4-FFF2-40B4-BE49-F238E27FC236}">
                      <a16:creationId xmlns:a16="http://schemas.microsoft.com/office/drawing/2014/main" xmlns="" id="{A69AEC45-E83D-4B49-BC8C-912E6C3E963D}"/>
                    </a:ext>
                  </a:extLst>
                </p:cNvPr>
                <p:cNvGrpSpPr/>
                <p:nvPr/>
              </p:nvGrpSpPr>
              <p:grpSpPr>
                <a:xfrm>
                  <a:off x="5191747" y="1127340"/>
                  <a:ext cx="1475554" cy="1114840"/>
                  <a:chOff x="4063513" y="2288703"/>
                  <a:chExt cx="1475554" cy="1114840"/>
                </a:xfrm>
              </p:grpSpPr>
              <p:cxnSp>
                <p:nvCxnSpPr>
                  <p:cNvPr id="26" name="Straight Connector 15">
                    <a:extLst>
                      <a:ext uri="{FF2B5EF4-FFF2-40B4-BE49-F238E27FC236}">
                        <a16:creationId xmlns:a16="http://schemas.microsoft.com/office/drawing/2014/main" xmlns="" id="{05E96519-80AC-4179-992A-3568396C32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63513" y="2664826"/>
                    <a:ext cx="0" cy="738717"/>
                  </a:xfrm>
                  <a:prstGeom prst="line">
                    <a:avLst/>
                  </a:prstGeom>
                  <a:noFill/>
                  <a:ln w="28575" cap="flat" cmpd="sng" algn="ctr">
                    <a:solidFill>
                      <a:srgbClr val="70AD47">
                        <a:lumMod val="60000"/>
                        <a:lumOff val="40000"/>
                      </a:srgbClr>
                    </a:solidFill>
                    <a:prstDash val="solid"/>
                    <a:miter lim="800000"/>
                    <a:headEnd type="oval"/>
                  </a:ln>
                  <a:effectLst/>
                </p:spPr>
              </p:cxnSp>
              <p:sp>
                <p:nvSpPr>
                  <p:cNvPr id="27" name="Inhaltsplatzhalter 4">
                    <a:extLst>
                      <a:ext uri="{FF2B5EF4-FFF2-40B4-BE49-F238E27FC236}">
                        <a16:creationId xmlns:a16="http://schemas.microsoft.com/office/drawing/2014/main" xmlns="" id="{F89174AF-F85D-4895-8292-C8EC12748FD2}"/>
                      </a:ext>
                    </a:extLst>
                  </p:cNvPr>
                  <p:cNvSpPr txBox="1"/>
                  <p:nvPr/>
                </p:nvSpPr>
                <p:spPr>
                  <a:xfrm>
                    <a:off x="4286229" y="2288703"/>
                    <a:ext cx="1252838" cy="789444"/>
                  </a:xfrm>
                  <a:prstGeom prst="rect">
                    <a:avLst/>
                  </a:prstGeom>
                </p:spPr>
                <p:txBody>
                  <a:bodyPr wrap="square" lIns="0" tIns="0" rIns="0" bIns="0" anchor="ctr">
                    <a:sp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3765" fontAlgn="auto">
                      <a:lnSpc>
                        <a:spcPct val="12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Font typeface="Wingdings" panose="05000000000000000000" pitchFamily="2" charset="2"/>
                      <a:buNone/>
                      <a:defRPr/>
                    </a:pP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设备批量</a:t>
                    </a:r>
                    <a:r>
                      <a:rPr lang="zh-CN" altLang="en-US" sz="16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加工</a:t>
                    </a:r>
                    <a:r>
                      <a:rPr lang="zh-CN" altLang="en-US" sz="16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；</a:t>
                    </a:r>
                    <a:r>
                      <a:rPr lang="zh-CN" altLang="en-US" sz="16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配套</a:t>
                    </a:r>
                    <a:r>
                      <a:rPr lang="zh-CN" altLang="en-US" sz="16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系统进场</a:t>
                    </a:r>
                    <a:endParaRPr lang="en-US" sz="1600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aphicFrame>
            <p:nvGraphicFramePr>
              <p:cNvPr id="20" name="图示 19"/>
              <p:cNvGraphicFramePr/>
              <p:nvPr>
                <p:extLst/>
              </p:nvPr>
            </p:nvGraphicFramePr>
            <p:xfrm>
              <a:off x="652023" y="2063125"/>
              <a:ext cx="10616306" cy="28454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p:grpSp>
        <p:cxnSp>
          <p:nvCxnSpPr>
            <p:cNvPr id="17" name="Straight Connector 15">
              <a:extLst>
                <a:ext uri="{FF2B5EF4-FFF2-40B4-BE49-F238E27FC236}">
                  <a16:creationId xmlns:a16="http://schemas.microsoft.com/office/drawing/2014/main" xmlns="" id="{A9866424-730E-4D01-892A-9B247BEBE2A5}"/>
                </a:ext>
              </a:extLst>
            </p:cNvPr>
            <p:cNvCxnSpPr>
              <a:cxnSpLocks/>
            </p:cNvCxnSpPr>
            <p:nvPr/>
          </p:nvCxnSpPr>
          <p:spPr>
            <a:xfrm>
              <a:off x="8324193" y="1093071"/>
              <a:ext cx="0" cy="1044000"/>
            </a:xfrm>
            <a:prstGeom prst="lin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  <a:headEnd type="oval"/>
            </a:ln>
            <a:effectLst/>
          </p:spPr>
        </p:cxnSp>
        <p:cxnSp>
          <p:nvCxnSpPr>
            <p:cNvPr id="18" name="Straight Connector 15">
              <a:extLst>
                <a:ext uri="{FF2B5EF4-FFF2-40B4-BE49-F238E27FC236}">
                  <a16:creationId xmlns:a16="http://schemas.microsoft.com/office/drawing/2014/main" xmlns="" id="{05E96519-80AC-4179-992A-3568396C3237}"/>
                </a:ext>
              </a:extLst>
            </p:cNvPr>
            <p:cNvCxnSpPr>
              <a:cxnSpLocks/>
            </p:cNvCxnSpPr>
            <p:nvPr/>
          </p:nvCxnSpPr>
          <p:spPr>
            <a:xfrm>
              <a:off x="11007918" y="1078024"/>
              <a:ext cx="0" cy="1116000"/>
            </a:xfrm>
            <a:prstGeom prst="line">
              <a:avLst/>
            </a:prstGeom>
            <a:noFill/>
            <a:ln w="28575" cap="flat" cmpd="sng" algn="ctr">
              <a:solidFill>
                <a:srgbClr val="70AD47">
                  <a:lumMod val="60000"/>
                  <a:lumOff val="40000"/>
                </a:srgbClr>
              </a:solidFill>
              <a:prstDash val="solid"/>
              <a:miter lim="800000"/>
              <a:headEnd type="oval"/>
            </a:ln>
            <a:effectLst/>
          </p:spPr>
        </p:cxnSp>
      </p:grpSp>
      <p:sp>
        <p:nvSpPr>
          <p:cNvPr id="37" name="五角星 36"/>
          <p:cNvSpPr>
            <a:spLocks noChangeAspect="1"/>
          </p:cNvSpPr>
          <p:nvPr/>
        </p:nvSpPr>
        <p:spPr>
          <a:xfrm>
            <a:off x="10801798" y="1304764"/>
            <a:ext cx="612000" cy="61337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96" y="5419077"/>
            <a:ext cx="2307745" cy="12981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986" y="5467235"/>
            <a:ext cx="2216001" cy="1202125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1589245" y="6253046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2021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89" y="3743722"/>
            <a:ext cx="5048332" cy="147400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/>
          <a:stretch/>
        </p:blipFill>
        <p:spPr>
          <a:xfrm>
            <a:off x="5872223" y="3742071"/>
            <a:ext cx="5912409" cy="142991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34" y="5432338"/>
            <a:ext cx="2263157" cy="127302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CA7E0291-FE61-1CBA-F950-AF55942688F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264" y="5419077"/>
            <a:ext cx="2924047" cy="1298106"/>
          </a:xfrm>
          <a:prstGeom prst="rect">
            <a:avLst/>
          </a:prstGeom>
        </p:spPr>
      </p:pic>
      <p:sp>
        <p:nvSpPr>
          <p:cNvPr id="45" name="矩形 44"/>
          <p:cNvSpPr/>
          <p:nvPr/>
        </p:nvSpPr>
        <p:spPr>
          <a:xfrm>
            <a:off x="4209614" y="6246718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2022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290826" y="6246718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2024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0715484" y="4785734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432773" y="4788914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2019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720233" y="6310890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</a:t>
            </a:r>
            <a:endParaRPr lang="zh-CN" altLang="en-US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xmlns="" id="{F6924DA8-7E5D-414E-8DD2-723652812BDF}"/>
              </a:ext>
            </a:extLst>
          </p:cNvPr>
          <p:cNvSpPr/>
          <p:nvPr/>
        </p:nvSpPr>
        <p:spPr>
          <a:xfrm>
            <a:off x="1199456" y="3176972"/>
            <a:ext cx="1022513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zh-C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三年疫情、贸易摩擦、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齐心协力、攻坚克难、确保进度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xmlns="" id="{7093D240-569B-469D-B9CB-763A3258ABF8}"/>
              </a:ext>
            </a:extLst>
          </p:cNvPr>
          <p:cNvSpPr/>
          <p:nvPr/>
        </p:nvSpPr>
        <p:spPr>
          <a:xfrm>
            <a:off x="299356" y="179929"/>
            <a:ext cx="3068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kern="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工程进展和现状</a:t>
            </a:r>
            <a:endParaRPr lang="zh-CN" altLang="en-US" sz="3200" b="1" kern="0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8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289EC99-1A29-1BDE-A72A-58816161F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矩形 93">
            <a:extLst>
              <a:ext uri="{FF2B5EF4-FFF2-40B4-BE49-F238E27FC236}">
                <a16:creationId xmlns:a16="http://schemas.microsoft.com/office/drawing/2014/main" xmlns="" id="{80D12ABE-8C48-4F85-BD04-658A0592D685}"/>
              </a:ext>
            </a:extLst>
          </p:cNvPr>
          <p:cNvSpPr/>
          <p:nvPr/>
        </p:nvSpPr>
        <p:spPr>
          <a:xfrm>
            <a:off x="479376" y="1160463"/>
            <a:ext cx="11291326" cy="5256870"/>
          </a:xfrm>
          <a:prstGeom prst="rect">
            <a:avLst/>
          </a:prstGeom>
          <a:noFill/>
          <a:ln w="9525">
            <a:solidFill>
              <a:srgbClr val="003399">
                <a:alpha val="69804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101088" y="872997"/>
            <a:ext cx="4047904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全链条的重大创新突破</a:t>
            </a:r>
            <a:endParaRPr lang="zh-CN" altLang="en-US" sz="3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379893" y="4772240"/>
            <a:ext cx="2547409" cy="864211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流强</a:t>
            </a:r>
            <a:endParaRPr lang="en-US" altLang="zh-CN" sz="22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高能脉冲重离子束</a:t>
            </a:r>
          </a:p>
        </p:txBody>
      </p:sp>
      <p:sp>
        <p:nvSpPr>
          <p:cNvPr id="26" name="矩形 25"/>
          <p:cNvSpPr/>
          <p:nvPr/>
        </p:nvSpPr>
        <p:spPr>
          <a:xfrm>
            <a:off x="5598981" y="5677733"/>
            <a:ext cx="2039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kumimoji="1" lang="en-US" altLang="zh-CN" sz="2000" b="1" baseline="3000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238</a:t>
            </a:r>
            <a:r>
              <a:rPr kumimoji="1" lang="en-US" altLang="zh-CN" sz="2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U</a:t>
            </a:r>
            <a:r>
              <a:rPr kumimoji="1" lang="en-US" altLang="zh-CN" sz="2000" b="1" baseline="3000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45+</a:t>
            </a:r>
            <a:r>
              <a:rPr kumimoji="1" lang="zh-CN" altLang="en-US" sz="2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：</a:t>
            </a:r>
            <a:r>
              <a:rPr kumimoji="1" lang="en-US" altLang="zh-CN" sz="2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1.0</a:t>
            </a:r>
            <a:r>
              <a:rPr kumimoji="1"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1" lang="en-US" altLang="zh-CN" sz="2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10</a:t>
            </a:r>
            <a:r>
              <a:rPr kumimoji="1" lang="en-US" altLang="zh-CN" sz="2000" b="1" baseline="30000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12</a:t>
            </a:r>
            <a:endParaRPr kumimoji="1" lang="en-US" altLang="zh-CN" sz="2000" b="1" baseline="30000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59163" y="5677733"/>
            <a:ext cx="2773621" cy="41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U: 15p</a:t>
            </a:r>
            <a:r>
              <a:rPr lang="el-GR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A, </a:t>
            </a:r>
            <a:r>
              <a:rPr lang="en-US" altLang="zh-CN" sz="2000" b="1" dirty="0" err="1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Ar</a:t>
            </a:r>
            <a:r>
              <a:rPr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: 60p</a:t>
            </a:r>
            <a:r>
              <a:rPr lang="el-GR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B355D83C-9653-4470-BDC4-3734790BE77A}"/>
              </a:ext>
            </a:extLst>
          </p:cNvPr>
          <p:cNvGrpSpPr/>
          <p:nvPr/>
        </p:nvGrpSpPr>
        <p:grpSpPr>
          <a:xfrm>
            <a:off x="790187" y="1638291"/>
            <a:ext cx="2426904" cy="875444"/>
            <a:chOff x="1023824" y="2049488"/>
            <a:chExt cx="2426904" cy="875444"/>
          </a:xfrm>
        </p:grpSpPr>
        <p:sp>
          <p:nvSpPr>
            <p:cNvPr id="51" name="圆角矩形 25">
              <a:extLst>
                <a:ext uri="{FF2B5EF4-FFF2-40B4-BE49-F238E27FC236}">
                  <a16:creationId xmlns:a16="http://schemas.microsoft.com/office/drawing/2014/main" xmlns="" id="{35069C61-BF86-4C7C-BA83-C6C3D69F88DE}"/>
                </a:ext>
              </a:extLst>
            </p:cNvPr>
            <p:cNvSpPr/>
            <p:nvPr/>
          </p:nvSpPr>
          <p:spPr bwMode="auto">
            <a:xfrm>
              <a:off x="1023824" y="2049488"/>
              <a:ext cx="2426904" cy="848439"/>
            </a:xfrm>
            <a:prstGeom prst="roundRect">
              <a:avLst>
                <a:gd name="adj" fmla="val 1073"/>
              </a:avLst>
            </a:prstGeom>
            <a:solidFill>
              <a:srgbClr val="D6EFFA"/>
            </a:solidFill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zh-CN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       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B65085EE-C5B4-4522-8FAD-72DA3F2B4CB3}"/>
                </a:ext>
              </a:extLst>
            </p:cNvPr>
            <p:cNvSpPr/>
            <p:nvPr/>
          </p:nvSpPr>
          <p:spPr>
            <a:xfrm>
              <a:off x="1067481" y="2055463"/>
              <a:ext cx="2340000" cy="8694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200" b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创新突破</a:t>
              </a:r>
              <a:r>
                <a:rPr lang="en-US" altLang="zh-CN" sz="2200" b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2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1</a:t>
              </a:r>
            </a:p>
            <a:p>
              <a:pPr algn="ctr" eaLnBrk="0" hangingPunct="0">
                <a:spcBef>
                  <a:spcPts val="300"/>
                </a:spcBef>
                <a:defRPr/>
              </a:pPr>
              <a:r>
                <a:rPr lang="zh-CN" altLang="en-US" sz="24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强流束流动力学</a:t>
              </a:r>
              <a:endPara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xmlns="" id="{1E937C10-3A71-49E9-9F65-06A0DE2C55A1}"/>
              </a:ext>
            </a:extLst>
          </p:cNvPr>
          <p:cNvGrpSpPr/>
          <p:nvPr/>
        </p:nvGrpSpPr>
        <p:grpSpPr>
          <a:xfrm>
            <a:off x="839417" y="3206810"/>
            <a:ext cx="2412266" cy="876969"/>
            <a:chOff x="4985208" y="2055463"/>
            <a:chExt cx="2273304" cy="997717"/>
          </a:xfrm>
        </p:grpSpPr>
        <p:sp>
          <p:nvSpPr>
            <p:cNvPr id="58" name="圆角矩形 25">
              <a:extLst>
                <a:ext uri="{FF2B5EF4-FFF2-40B4-BE49-F238E27FC236}">
                  <a16:creationId xmlns:a16="http://schemas.microsoft.com/office/drawing/2014/main" xmlns="" id="{63DDD25E-230D-4B66-A932-E1548C8BAF7A}"/>
                </a:ext>
              </a:extLst>
            </p:cNvPr>
            <p:cNvSpPr/>
            <p:nvPr/>
          </p:nvSpPr>
          <p:spPr bwMode="auto">
            <a:xfrm>
              <a:off x="4985208" y="2055463"/>
              <a:ext cx="2263208" cy="997717"/>
            </a:xfrm>
            <a:prstGeom prst="roundRect">
              <a:avLst>
                <a:gd name="adj" fmla="val 1073"/>
              </a:avLst>
            </a:prstGeom>
            <a:solidFill>
              <a:srgbClr val="D6EFFA"/>
            </a:solidFill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zh-CN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       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xmlns="" id="{BF770BE8-3D2B-4E58-A8E3-65E6E5B7CAEE}"/>
                </a:ext>
              </a:extLst>
            </p:cNvPr>
            <p:cNvSpPr/>
            <p:nvPr/>
          </p:nvSpPr>
          <p:spPr>
            <a:xfrm>
              <a:off x="5064198" y="2055463"/>
              <a:ext cx="2194314" cy="989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200" b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创新突破</a:t>
              </a:r>
              <a:r>
                <a:rPr lang="en-US" altLang="zh-CN" sz="2200" b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2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</a:t>
              </a:r>
            </a:p>
            <a:p>
              <a:pPr algn="ctr" eaLnBrk="0" hangingPunct="0">
                <a:spcBef>
                  <a:spcPts val="300"/>
                </a:spcBef>
                <a:defRPr/>
              </a:pPr>
              <a:r>
                <a:rPr lang="zh-CN" altLang="en-US" sz="2400" kern="0" dirty="0" smtClean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核心关键技术</a:t>
              </a:r>
              <a:endParaRPr lang="en-US" altLang="zh-CN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8" name="加号 67">
            <a:extLst>
              <a:ext uri="{FF2B5EF4-FFF2-40B4-BE49-F238E27FC236}">
                <a16:creationId xmlns:a16="http://schemas.microsoft.com/office/drawing/2014/main" xmlns="" id="{E9E1E241-6EE7-4C4B-9A09-25F7FB531D7C}"/>
              </a:ext>
            </a:extLst>
          </p:cNvPr>
          <p:cNvSpPr/>
          <p:nvPr/>
        </p:nvSpPr>
        <p:spPr>
          <a:xfrm>
            <a:off x="1835605" y="2604886"/>
            <a:ext cx="461659" cy="475986"/>
          </a:xfrm>
          <a:prstGeom prst="mathPlus">
            <a:avLst/>
          </a:prstGeom>
          <a:solidFill>
            <a:srgbClr val="D6EFFA"/>
          </a:solidFill>
          <a:ln w="6350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914377">
              <a:defRPr/>
            </a:pPr>
            <a:endParaRPr lang="zh-CN" altLang="en-US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xmlns="" id="{51E61A35-7DD5-4852-AD9A-C56EEF6AA4C2}"/>
              </a:ext>
            </a:extLst>
          </p:cNvPr>
          <p:cNvGrpSpPr/>
          <p:nvPr/>
        </p:nvGrpSpPr>
        <p:grpSpPr>
          <a:xfrm>
            <a:off x="659395" y="4802984"/>
            <a:ext cx="2773718" cy="1383809"/>
            <a:chOff x="9047281" y="1996147"/>
            <a:chExt cx="2474162" cy="1383809"/>
          </a:xfrm>
        </p:grpSpPr>
        <p:sp>
          <p:nvSpPr>
            <p:cNvPr id="67" name="圆角矩形 25">
              <a:extLst>
                <a:ext uri="{FF2B5EF4-FFF2-40B4-BE49-F238E27FC236}">
                  <a16:creationId xmlns:a16="http://schemas.microsoft.com/office/drawing/2014/main" xmlns="" id="{EB88FC0B-78EA-4663-A5F9-F88DF696EAA0}"/>
                </a:ext>
              </a:extLst>
            </p:cNvPr>
            <p:cNvSpPr/>
            <p:nvPr/>
          </p:nvSpPr>
          <p:spPr bwMode="auto">
            <a:xfrm>
              <a:off x="9112769" y="1996147"/>
              <a:ext cx="2263208" cy="1383809"/>
            </a:xfrm>
            <a:prstGeom prst="roundRect">
              <a:avLst>
                <a:gd name="adj" fmla="val 1073"/>
              </a:avLst>
            </a:prstGeom>
            <a:solidFill>
              <a:srgbClr val="D6EFFA"/>
            </a:solidFill>
            <a:ln w="63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zh-CN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       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xmlns="" id="{9D71367B-13E6-4E9E-8B35-41F21418B0A6}"/>
                </a:ext>
              </a:extLst>
            </p:cNvPr>
            <p:cNvSpPr/>
            <p:nvPr/>
          </p:nvSpPr>
          <p:spPr>
            <a:xfrm>
              <a:off x="9047281" y="2007447"/>
              <a:ext cx="2474162" cy="13036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0" hangingPunct="0">
                <a:defRPr/>
              </a:pPr>
              <a:r>
                <a:rPr lang="zh-CN" altLang="en-US" sz="2200" b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创新突破</a:t>
              </a:r>
              <a:r>
                <a:rPr lang="en-US" altLang="zh-CN" sz="2200" b="1" kern="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-</a:t>
              </a:r>
              <a:r>
                <a:rPr lang="en-US" altLang="zh-CN" sz="2200" b="1" kern="0" dirty="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3</a:t>
              </a:r>
            </a:p>
            <a:p>
              <a:pPr algn="ctr" eaLnBrk="0" hangingPunct="0">
                <a:lnSpc>
                  <a:spcPct val="114000"/>
                </a:lnSpc>
                <a:defRPr/>
              </a:pPr>
              <a:r>
                <a:rPr lang="zh-CN" altLang="en-US" sz="2400" kern="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全系统数字孪生</a:t>
              </a:r>
              <a:endParaRPr lang="en-US" altLang="zh-CN" sz="24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ctr" eaLnBrk="0" hangingPunct="0">
                <a:lnSpc>
                  <a:spcPct val="114000"/>
                </a:lnSpc>
                <a:defRPr/>
              </a:pPr>
              <a:r>
                <a:rPr lang="zh-CN" altLang="en-US" sz="2400" kern="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高质量工程建设</a:t>
              </a:r>
              <a:endParaRPr lang="en-US" altLang="zh-CN" sz="2400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9" name="加号 68">
            <a:extLst>
              <a:ext uri="{FF2B5EF4-FFF2-40B4-BE49-F238E27FC236}">
                <a16:creationId xmlns:a16="http://schemas.microsoft.com/office/drawing/2014/main" xmlns="" id="{F9525016-D8CF-4853-A7F3-DCB7B81AE3D6}"/>
              </a:ext>
            </a:extLst>
          </p:cNvPr>
          <p:cNvSpPr/>
          <p:nvPr/>
        </p:nvSpPr>
        <p:spPr>
          <a:xfrm>
            <a:off x="1835605" y="4213154"/>
            <a:ext cx="461659" cy="475986"/>
          </a:xfrm>
          <a:prstGeom prst="mathPlus">
            <a:avLst/>
          </a:prstGeom>
          <a:solidFill>
            <a:srgbClr val="D6EFFA"/>
          </a:solidFill>
          <a:ln w="6350">
            <a:solidFill>
              <a:schemeClr val="tx1"/>
            </a:solidFill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914377">
              <a:defRPr/>
            </a:pPr>
            <a:endParaRPr lang="zh-CN" altLang="en-US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2D4FDFD-C1D1-4EC7-8EFD-CB8A09520AE9}"/>
              </a:ext>
            </a:extLst>
          </p:cNvPr>
          <p:cNvGrpSpPr/>
          <p:nvPr/>
        </p:nvGrpSpPr>
        <p:grpSpPr>
          <a:xfrm>
            <a:off x="4870431" y="2058271"/>
            <a:ext cx="4354120" cy="2463210"/>
            <a:chOff x="4253238" y="2915297"/>
            <a:chExt cx="4354120" cy="246321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94FD0DC6-1408-405F-85A2-A1549711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94"/>
            <a:stretch/>
          </p:blipFill>
          <p:spPr>
            <a:xfrm>
              <a:off x="4253238" y="3119673"/>
              <a:ext cx="4354120" cy="2258834"/>
            </a:xfrm>
            <a:prstGeom prst="rect">
              <a:avLst/>
            </a:prstGeom>
          </p:spPr>
        </p:pic>
        <p:sp>
          <p:nvSpPr>
            <p:cNvPr id="75" name="矩形 74">
              <a:extLst>
                <a:ext uri="{FF2B5EF4-FFF2-40B4-BE49-F238E27FC236}">
                  <a16:creationId xmlns:a16="http://schemas.microsoft.com/office/drawing/2014/main" xmlns="" id="{B38FA47E-6A35-400A-8E20-CE68D96E5F93}"/>
                </a:ext>
              </a:extLst>
            </p:cNvPr>
            <p:cNvSpPr/>
            <p:nvPr/>
          </p:nvSpPr>
          <p:spPr>
            <a:xfrm>
              <a:off x="4979632" y="4361090"/>
              <a:ext cx="870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b="1" kern="0" dirty="0" err="1">
                  <a:solidFill>
                    <a:srgbClr val="0140AB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BRing</a:t>
              </a:r>
              <a:r>
                <a:rPr lang="en-US" altLang="zh-CN" b="1" kern="0" dirty="0">
                  <a:solidFill>
                    <a:srgbClr val="0140AB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lang="zh-CN" altLang="en-US" b="1" kern="0" dirty="0">
                <a:solidFill>
                  <a:srgbClr val="0140A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xmlns="" id="{6668F891-D419-4128-B076-340D1C3AEAE1}"/>
                </a:ext>
              </a:extLst>
            </p:cNvPr>
            <p:cNvSpPr/>
            <p:nvPr/>
          </p:nvSpPr>
          <p:spPr>
            <a:xfrm>
              <a:off x="7550617" y="4899073"/>
              <a:ext cx="8707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b="1" kern="0" dirty="0" err="1">
                  <a:solidFill>
                    <a:srgbClr val="0140AB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iLinac</a:t>
              </a:r>
              <a:r>
                <a:rPr lang="en-US" altLang="zh-CN" b="1" kern="0" dirty="0">
                  <a:solidFill>
                    <a:srgbClr val="0140AB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lang="zh-CN" altLang="en-US" b="1" kern="0" dirty="0">
                <a:solidFill>
                  <a:srgbClr val="0140A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xmlns="" id="{8578F273-140A-4EA0-944A-87D218B7682F}"/>
                </a:ext>
              </a:extLst>
            </p:cNvPr>
            <p:cNvSpPr/>
            <p:nvPr/>
          </p:nvSpPr>
          <p:spPr>
            <a:xfrm>
              <a:off x="7299967" y="2915297"/>
              <a:ext cx="10411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b="1" kern="0" dirty="0" err="1">
                  <a:solidFill>
                    <a:srgbClr val="0140AB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SRing</a:t>
              </a:r>
              <a:r>
                <a:rPr lang="en-US" altLang="zh-CN" b="1" kern="0" dirty="0">
                  <a:solidFill>
                    <a:srgbClr val="0140AB"/>
                  </a:solidFill>
                  <a:latin typeface="Times New Roman" panose="02020603050405020304" pitchFamily="18" charset="0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lang="zh-CN" altLang="en-US" b="1" kern="0" dirty="0">
                <a:solidFill>
                  <a:srgbClr val="0140A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矩形 24">
            <a:extLst>
              <a:ext uri="{FF2B5EF4-FFF2-40B4-BE49-F238E27FC236}">
                <a16:creationId xmlns:a16="http://schemas.microsoft.com/office/drawing/2014/main" xmlns="" id="{ACE44B4E-EB3B-4866-A947-EC3F6C0F9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349" y="2644039"/>
            <a:ext cx="2445262" cy="41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47" tIns="50730" rIns="101447" bIns="50730">
            <a:spAutoFit/>
          </a:bodyPr>
          <a:lstStyle>
            <a:lvl1pPr>
              <a:spcBef>
                <a:spcPct val="20000"/>
              </a:spcBef>
              <a:buBlip>
                <a:blip r:embed="rId4"/>
              </a:buBlip>
              <a:defRPr kumimoji="1" sz="33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SzPct val="75000"/>
              <a:buBlip>
                <a:blip r:embed="rId5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∆M/M~10</a:t>
            </a:r>
            <a:r>
              <a:rPr lang="en-US" altLang="zh-CN" sz="2000" b="1" baseline="3000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-7</a:t>
            </a:r>
            <a:r>
              <a:rPr lang="en-US" altLang="zh-CN" sz="2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-10</a:t>
            </a:r>
            <a:r>
              <a:rPr lang="en-US" altLang="zh-CN" sz="2000" b="1" baseline="30000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endParaRPr lang="zh-CN" altLang="en-US" sz="2000" b="1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274139" y="1736812"/>
            <a:ext cx="2215682" cy="864211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精度</a:t>
            </a:r>
            <a:endParaRPr lang="en-US" altLang="zh-CN" sz="22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核质量环形谱仪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xmlns="" id="{F038811A-44F6-4777-A580-2E53572941C6}"/>
              </a:ext>
            </a:extLst>
          </p:cNvPr>
          <p:cNvSpPr/>
          <p:nvPr/>
        </p:nvSpPr>
        <p:spPr>
          <a:xfrm>
            <a:off x="8759163" y="4772240"/>
            <a:ext cx="2744205" cy="864211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国际最高</a:t>
            </a: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流强</a:t>
            </a:r>
            <a:endParaRPr lang="en-US" altLang="zh-CN" sz="22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zh-CN" alt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低能连续波重离子束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xmlns="" id="{DB2F2E17-6770-4CB4-8C03-3EA4DEB9D252}"/>
              </a:ext>
            </a:extLst>
          </p:cNvPr>
          <p:cNvGrpSpPr/>
          <p:nvPr/>
        </p:nvGrpSpPr>
        <p:grpSpPr>
          <a:xfrm>
            <a:off x="5831540" y="4052817"/>
            <a:ext cx="809970" cy="671307"/>
            <a:chOff x="5450609" y="4059125"/>
            <a:chExt cx="809970" cy="671307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xmlns="" id="{104CEA58-0DD9-4896-8E20-E5B3793ABF6E}"/>
                </a:ext>
              </a:extLst>
            </p:cNvPr>
            <p:cNvGrpSpPr/>
            <p:nvPr/>
          </p:nvGrpSpPr>
          <p:grpSpPr>
            <a:xfrm>
              <a:off x="5473469" y="4059125"/>
              <a:ext cx="764251" cy="639283"/>
              <a:chOff x="5473469" y="4077454"/>
              <a:chExt cx="764251" cy="639283"/>
            </a:xfrm>
          </p:grpSpPr>
          <p:cxnSp>
            <p:nvCxnSpPr>
              <p:cNvPr id="13" name="直接连接符 12">
                <a:extLst>
                  <a:ext uri="{FF2B5EF4-FFF2-40B4-BE49-F238E27FC236}">
                    <a16:creationId xmlns:a16="http://schemas.microsoft.com/office/drawing/2014/main" xmlns="" id="{7FEB956B-CD2F-432A-94A1-676A8D49FA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469" y="4077454"/>
                <a:ext cx="0" cy="424590"/>
              </a:xfrm>
              <a:prstGeom prst="line">
                <a:avLst/>
              </a:prstGeom>
              <a:ln w="12700">
                <a:solidFill>
                  <a:srgbClr val="0140AB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xmlns="" id="{98374C77-383C-4808-81C3-614560BEA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3469" y="4502044"/>
                <a:ext cx="764251" cy="0"/>
              </a:xfrm>
              <a:prstGeom prst="line">
                <a:avLst/>
              </a:prstGeom>
              <a:ln w="12700">
                <a:solidFill>
                  <a:srgbClr val="0140A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xmlns="" id="{73DC62F6-18CD-4E7E-8D72-8B630113304D}"/>
                  </a:ext>
                </a:extLst>
              </p:cNvPr>
              <p:cNvCxnSpPr/>
              <p:nvPr/>
            </p:nvCxnSpPr>
            <p:spPr>
              <a:xfrm>
                <a:off x="6237720" y="4502044"/>
                <a:ext cx="0" cy="214693"/>
              </a:xfrm>
              <a:prstGeom prst="line">
                <a:avLst/>
              </a:prstGeom>
              <a:ln w="12700">
                <a:solidFill>
                  <a:srgbClr val="0140AB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椭圆 46">
              <a:extLst>
                <a:ext uri="{FF2B5EF4-FFF2-40B4-BE49-F238E27FC236}">
                  <a16:creationId xmlns:a16="http://schemas.microsoft.com/office/drawing/2014/main" xmlns="" id="{1D2ED0F1-751F-40AE-B4FA-1F268076E4E5}"/>
                </a:ext>
              </a:extLst>
            </p:cNvPr>
            <p:cNvSpPr/>
            <p:nvPr/>
          </p:nvSpPr>
          <p:spPr>
            <a:xfrm>
              <a:off x="5450609" y="4059125"/>
              <a:ext cx="45719" cy="45719"/>
            </a:xfrm>
            <a:prstGeom prst="ellipse">
              <a:avLst/>
            </a:prstGeom>
            <a:solidFill>
              <a:srgbClr val="0140AB"/>
            </a:solidFill>
            <a:ln>
              <a:solidFill>
                <a:srgbClr val="0140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xmlns="" id="{7EB51B42-ABBE-48AC-8353-1D0A8A583362}"/>
                </a:ext>
              </a:extLst>
            </p:cNvPr>
            <p:cNvSpPr/>
            <p:nvPr/>
          </p:nvSpPr>
          <p:spPr>
            <a:xfrm>
              <a:off x="6214860" y="4684713"/>
              <a:ext cx="45719" cy="45719"/>
            </a:xfrm>
            <a:prstGeom prst="ellipse">
              <a:avLst/>
            </a:prstGeom>
            <a:solidFill>
              <a:srgbClr val="0140AB"/>
            </a:solidFill>
            <a:ln>
              <a:solidFill>
                <a:srgbClr val="0140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xmlns="" id="{8B841E0D-B5CE-48EC-849D-AD57FD47610B}"/>
              </a:ext>
            </a:extLst>
          </p:cNvPr>
          <p:cNvGrpSpPr/>
          <p:nvPr/>
        </p:nvGrpSpPr>
        <p:grpSpPr>
          <a:xfrm>
            <a:off x="8369151" y="3963414"/>
            <a:ext cx="2027537" cy="761442"/>
            <a:chOff x="7988220" y="3969722"/>
            <a:chExt cx="2027537" cy="76144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xmlns="" id="{83DC5E9F-37A1-4DC2-9EEB-5D1E437D73CA}"/>
                </a:ext>
              </a:extLst>
            </p:cNvPr>
            <p:cNvGrpSpPr/>
            <p:nvPr/>
          </p:nvGrpSpPr>
          <p:grpSpPr>
            <a:xfrm>
              <a:off x="8033939" y="3992582"/>
              <a:ext cx="1967110" cy="701183"/>
              <a:chOff x="5163493" y="4140864"/>
              <a:chExt cx="1967110" cy="701183"/>
            </a:xfrm>
          </p:grpSpPr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xmlns="" id="{AC761550-4100-4C2A-B401-5AD976DE30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3493" y="4140864"/>
                <a:ext cx="1967110" cy="0"/>
              </a:xfrm>
              <a:prstGeom prst="line">
                <a:avLst/>
              </a:prstGeom>
              <a:ln w="12700">
                <a:solidFill>
                  <a:srgbClr val="0140AB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xmlns="" id="{A88A6D4A-BFDA-435C-AD9B-1A8BDF458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3761" y="4140864"/>
                <a:ext cx="0" cy="701183"/>
              </a:xfrm>
              <a:prstGeom prst="line">
                <a:avLst/>
              </a:prstGeom>
              <a:ln w="12700">
                <a:solidFill>
                  <a:srgbClr val="0140AB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xmlns="" id="{986B9707-12B6-4B59-AE90-285E19BD8645}"/>
                </a:ext>
              </a:extLst>
            </p:cNvPr>
            <p:cNvSpPr/>
            <p:nvPr/>
          </p:nvSpPr>
          <p:spPr>
            <a:xfrm>
              <a:off x="7988220" y="3969722"/>
              <a:ext cx="45719" cy="45719"/>
            </a:xfrm>
            <a:prstGeom prst="ellipse">
              <a:avLst/>
            </a:prstGeom>
            <a:solidFill>
              <a:srgbClr val="0140AB"/>
            </a:solidFill>
            <a:ln>
              <a:solidFill>
                <a:srgbClr val="0140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xmlns="" id="{F5B4F598-47B7-4C5E-A5E2-77B89DC364A2}"/>
                </a:ext>
              </a:extLst>
            </p:cNvPr>
            <p:cNvSpPr/>
            <p:nvPr/>
          </p:nvSpPr>
          <p:spPr>
            <a:xfrm>
              <a:off x="9970038" y="4685445"/>
              <a:ext cx="45719" cy="45719"/>
            </a:xfrm>
            <a:prstGeom prst="ellipse">
              <a:avLst/>
            </a:prstGeom>
            <a:solidFill>
              <a:srgbClr val="0140AB"/>
            </a:solidFill>
            <a:ln>
              <a:solidFill>
                <a:srgbClr val="0140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xmlns="" id="{97F06550-B4BB-4A4E-888B-F0E35168029D}"/>
              </a:ext>
            </a:extLst>
          </p:cNvPr>
          <p:cNvGrpSpPr/>
          <p:nvPr/>
        </p:nvGrpSpPr>
        <p:grpSpPr>
          <a:xfrm>
            <a:off x="8438133" y="2535590"/>
            <a:ext cx="721216" cy="46025"/>
            <a:chOff x="7908740" y="2571052"/>
            <a:chExt cx="721216" cy="46025"/>
          </a:xfrm>
        </p:grpSpPr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xmlns="" id="{D6568770-776E-462D-B756-0413267E7F2E}"/>
                </a:ext>
              </a:extLst>
            </p:cNvPr>
            <p:cNvCxnSpPr>
              <a:cxnSpLocks/>
            </p:cNvCxnSpPr>
            <p:nvPr/>
          </p:nvCxnSpPr>
          <p:spPr>
            <a:xfrm>
              <a:off x="7931600" y="2594522"/>
              <a:ext cx="682639" cy="0"/>
            </a:xfrm>
            <a:prstGeom prst="line">
              <a:avLst/>
            </a:prstGeom>
            <a:ln w="12700">
              <a:solidFill>
                <a:srgbClr val="0140AB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xmlns="" id="{F0DA24B4-8670-4851-8BE5-40B9209C20D7}"/>
                </a:ext>
              </a:extLst>
            </p:cNvPr>
            <p:cNvSpPr/>
            <p:nvPr/>
          </p:nvSpPr>
          <p:spPr>
            <a:xfrm>
              <a:off x="8584237" y="2571358"/>
              <a:ext cx="45719" cy="45719"/>
            </a:xfrm>
            <a:prstGeom prst="ellipse">
              <a:avLst/>
            </a:prstGeom>
            <a:solidFill>
              <a:srgbClr val="0140AB"/>
            </a:solidFill>
            <a:ln>
              <a:solidFill>
                <a:srgbClr val="0140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xmlns="" id="{5ABB8515-1506-4784-AB1D-6CBA6B8EB1C3}"/>
                </a:ext>
              </a:extLst>
            </p:cNvPr>
            <p:cNvSpPr/>
            <p:nvPr/>
          </p:nvSpPr>
          <p:spPr>
            <a:xfrm>
              <a:off x="7908740" y="2571052"/>
              <a:ext cx="45719" cy="45719"/>
            </a:xfrm>
            <a:prstGeom prst="ellipse">
              <a:avLst/>
            </a:prstGeom>
            <a:solidFill>
              <a:srgbClr val="0140AB"/>
            </a:solidFill>
            <a:ln>
              <a:solidFill>
                <a:srgbClr val="0140A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3" name="矩形 72">
            <a:extLst>
              <a:ext uri="{FF2B5EF4-FFF2-40B4-BE49-F238E27FC236}">
                <a16:creationId xmlns:a16="http://schemas.microsoft.com/office/drawing/2014/main" xmlns="" id="{B65085EE-C5B4-4522-8FAD-72DA3F2B4CB3}"/>
              </a:ext>
            </a:extLst>
          </p:cNvPr>
          <p:cNvSpPr/>
          <p:nvPr/>
        </p:nvSpPr>
        <p:spPr>
          <a:xfrm>
            <a:off x="7011180" y="1593727"/>
            <a:ext cx="2182244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2200" kern="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领先的束流指标</a:t>
            </a:r>
            <a:endParaRPr lang="en-US" altLang="zh-CN" sz="2200" kern="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xmlns="" id="{B65085EE-C5B4-4522-8FAD-72DA3F2B4CB3}"/>
              </a:ext>
            </a:extLst>
          </p:cNvPr>
          <p:cNvSpPr/>
          <p:nvPr/>
        </p:nvSpPr>
        <p:spPr>
          <a:xfrm>
            <a:off x="4061312" y="1686009"/>
            <a:ext cx="3096000" cy="830997"/>
          </a:xfrm>
          <a:prstGeom prst="rect">
            <a:avLst/>
          </a:prstGeom>
          <a:solidFill>
            <a:srgbClr val="D6EFFA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0" fontAlgn="ctr" hangingPunct="0">
              <a:defRPr/>
            </a:pPr>
            <a:r>
              <a:rPr lang="zh-CN" altLang="en-US" sz="22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  <a:r>
              <a:rPr lang="en-US" altLang="zh-CN" sz="22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</a:t>
            </a:r>
            <a:r>
              <a:rPr lang="en-US" altLang="zh-CN" sz="22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4: </a:t>
            </a:r>
            <a:endParaRPr lang="en-US" altLang="zh-CN" sz="2200" b="1" kern="0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altLang="zh-CN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AI</a:t>
            </a:r>
            <a:r>
              <a:rPr lang="en-US" altLang="zh-CN" sz="8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束流</a:t>
            </a:r>
            <a:r>
              <a:rPr lang="zh-CN" altLang="en-US" sz="2400" kern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精准操控平台</a:t>
            </a:r>
            <a:endParaRPr lang="en-US" altLang="zh-CN" sz="2400" kern="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275199" y="6057292"/>
            <a:ext cx="3661580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领先的束流性能指标</a:t>
            </a: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xmlns="" id="{49DB034F-1B02-25FB-0EC6-E877CFD411C2}"/>
              </a:ext>
            </a:extLst>
          </p:cNvPr>
          <p:cNvSpPr txBox="1"/>
          <p:nvPr/>
        </p:nvSpPr>
        <p:spPr>
          <a:xfrm>
            <a:off x="1249176" y="210706"/>
            <a:ext cx="9455336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866943">
              <a:defRPr/>
            </a:pPr>
            <a:r>
              <a:rPr lang="en-US" altLang="zh-CN" sz="3000" b="1" dirty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3000" b="1" dirty="0" smtClean="0">
                <a:solidFill>
                  <a:srgbClr val="0140AA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创新驱动的工程建设</a:t>
            </a:r>
            <a:endParaRPr lang="zh-CN" altLang="en-US" sz="3000" b="1" dirty="0">
              <a:solidFill>
                <a:srgbClr val="0140AA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8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1D9A6A-5C0D-1B42-5839-06A5F0FD3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梯形 56">
            <a:extLst>
              <a:ext uri="{FF2B5EF4-FFF2-40B4-BE49-F238E27FC236}">
                <a16:creationId xmlns:a16="http://schemas.microsoft.com/office/drawing/2014/main" xmlns="" id="{1EC0FD4C-8918-40B9-A448-9038AE43B534}"/>
              </a:ext>
            </a:extLst>
          </p:cNvPr>
          <p:cNvSpPr/>
          <p:nvPr/>
        </p:nvSpPr>
        <p:spPr>
          <a:xfrm rot="10800000" flipH="1" flipV="1">
            <a:off x="1272885" y="2011670"/>
            <a:ext cx="9820800" cy="281367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xmlns="" id="{F5244B1F-16B0-49BE-AC4D-AE9C2C93721A}"/>
              </a:ext>
            </a:extLst>
          </p:cNvPr>
          <p:cNvSpPr/>
          <p:nvPr/>
        </p:nvSpPr>
        <p:spPr>
          <a:xfrm>
            <a:off x="586345" y="1996284"/>
            <a:ext cx="11090275" cy="4497937"/>
          </a:xfrm>
          <a:prstGeom prst="rect">
            <a:avLst/>
          </a:prstGeom>
          <a:solidFill>
            <a:schemeClr val="bg1"/>
          </a:solidFill>
          <a:ln w="9525">
            <a:solidFill>
              <a:srgbClr val="0041B4"/>
            </a:solidFill>
            <a:miter lim="800000"/>
          </a:ln>
          <a:effectLst>
            <a:outerShdw blurRad="25400" dist="25400" dir="5400000" algn="t" rotWithShape="0">
              <a:prstClr val="black">
                <a:alpha val="5000"/>
              </a:prstClr>
            </a:outerShdw>
          </a:effectLst>
        </p:spPr>
        <p:txBody>
          <a:bodyPr rot="10800000" wrap="none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A8B128F8-AEDE-4A7A-8D5B-8A6180126CA4}"/>
              </a:ext>
            </a:extLst>
          </p:cNvPr>
          <p:cNvGrpSpPr>
            <a:grpSpLocks noChangeAspect="1"/>
          </p:cNvGrpSpPr>
          <p:nvPr/>
        </p:nvGrpSpPr>
        <p:grpSpPr>
          <a:xfrm>
            <a:off x="7910108" y="3276137"/>
            <a:ext cx="3464631" cy="2356538"/>
            <a:chOff x="12311483" y="1265423"/>
            <a:chExt cx="3827063" cy="2603053"/>
          </a:xfrm>
        </p:grpSpPr>
        <p:pic>
          <p:nvPicPr>
            <p:cNvPr id="104" name="Picture 26" descr="nuclchart_corr">
              <a:extLst>
                <a:ext uri="{FF2B5EF4-FFF2-40B4-BE49-F238E27FC236}">
                  <a16:creationId xmlns:a16="http://schemas.microsoft.com/office/drawing/2014/main" xmlns="" id="{357AF5E8-EDD6-4EA1-8E94-2EF7C7B5D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59" r="2406" b="2834"/>
            <a:stretch>
              <a:fillRect/>
            </a:stretch>
          </p:blipFill>
          <p:spPr bwMode="auto">
            <a:xfrm>
              <a:off x="12311483" y="1412971"/>
              <a:ext cx="3348000" cy="2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xmlns="" id="{F26DE337-F5C3-4011-A56A-A7DA56AFFB10}"/>
                </a:ext>
              </a:extLst>
            </p:cNvPr>
            <p:cNvSpPr/>
            <p:nvPr/>
          </p:nvSpPr>
          <p:spPr>
            <a:xfrm rot="19687341">
              <a:off x="14063148" y="2229065"/>
              <a:ext cx="1075768" cy="29953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dirty="0">
                <a:solidFill>
                  <a:prstClr val="white"/>
                </a:solidFill>
              </a:endParaRPr>
            </a:p>
          </p:txBody>
        </p:sp>
        <p:pic>
          <p:nvPicPr>
            <p:cNvPr id="118" name="Picture 10">
              <a:extLst>
                <a:ext uri="{FF2B5EF4-FFF2-40B4-BE49-F238E27FC236}">
                  <a16:creationId xmlns:a16="http://schemas.microsoft.com/office/drawing/2014/main" xmlns="" id="{BEF9F7C7-A4B8-4697-8BE1-70BB75A5D5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8" r="24231" b="15259"/>
            <a:stretch/>
          </p:blipFill>
          <p:spPr bwMode="auto">
            <a:xfrm>
              <a:off x="14779905" y="1265423"/>
              <a:ext cx="740779" cy="944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xmlns="" id="{0BC729BF-1008-4B4D-BA9A-208DAB5D003C}"/>
                </a:ext>
              </a:extLst>
            </p:cNvPr>
            <p:cNvSpPr txBox="1"/>
            <p:nvPr/>
          </p:nvSpPr>
          <p:spPr>
            <a:xfrm rot="19522243">
              <a:off x="14219904" y="2130072"/>
              <a:ext cx="908426" cy="390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7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HIAF</a:t>
              </a:r>
              <a:endParaRPr lang="zh-CN" altLang="en-US" sz="1700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xmlns="" id="{59E16A3D-15FE-4D69-B10D-F6B27ADBC8C7}"/>
                </a:ext>
              </a:extLst>
            </p:cNvPr>
            <p:cNvSpPr txBox="1"/>
            <p:nvPr/>
          </p:nvSpPr>
          <p:spPr>
            <a:xfrm>
              <a:off x="13781371" y="3094446"/>
              <a:ext cx="2357175" cy="730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拓展到极端丰中子放射性核素</a:t>
              </a:r>
              <a:r>
                <a:rPr lang="zh-CN" altLang="en-US" b="1" dirty="0">
                  <a:solidFill>
                    <a:srgbClr val="C0000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“无人区”</a:t>
              </a:r>
              <a:endParaRPr lang="en-US" altLang="zh-CN" sz="16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3" name="直接连接符 122">
              <a:extLst>
                <a:ext uri="{FF2B5EF4-FFF2-40B4-BE49-F238E27FC236}">
                  <a16:creationId xmlns:a16="http://schemas.microsoft.com/office/drawing/2014/main" xmlns="" id="{D6F9ADC6-17E4-4CF2-91F3-75CB9CE85202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60" y="1347007"/>
              <a:ext cx="4447" cy="86321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接箭头连接符 123">
              <a:extLst>
                <a:ext uri="{FF2B5EF4-FFF2-40B4-BE49-F238E27FC236}">
                  <a16:creationId xmlns:a16="http://schemas.microsoft.com/office/drawing/2014/main" xmlns="" id="{17EBEB74-3AFC-41A3-9D44-107C8766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34976" y="2448789"/>
              <a:ext cx="0" cy="63728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6E7B8D0E-FA35-424B-8881-AC5E9162749C}"/>
              </a:ext>
            </a:extLst>
          </p:cNvPr>
          <p:cNvSpPr txBox="1"/>
          <p:nvPr/>
        </p:nvSpPr>
        <p:spPr>
          <a:xfrm>
            <a:off x="490227" y="210706"/>
            <a:ext cx="10152605" cy="553998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866943">
              <a:defRPr/>
            </a:pPr>
            <a:r>
              <a:rPr lang="zh-CN" altLang="en-US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创新突破</a:t>
            </a:r>
            <a:r>
              <a:rPr lang="en-US" altLang="zh-CN" sz="3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  <a:r>
              <a:rPr lang="zh-CN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zh-CN" altLang="en-US" sz="3000" b="1" dirty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超高强度束流累积</a:t>
            </a:r>
            <a:r>
              <a:rPr lang="zh-CN" altLang="en-US" sz="3000" b="1" dirty="0" smtClean="0">
                <a:solidFill>
                  <a:srgbClr val="0041B4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动力学</a:t>
            </a:r>
            <a:endParaRPr lang="zh-CN" altLang="en-US" sz="3000" b="1" dirty="0">
              <a:solidFill>
                <a:srgbClr val="0041B4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94C034CA-3412-4DAB-9423-BF307C152347}"/>
              </a:ext>
            </a:extLst>
          </p:cNvPr>
          <p:cNvGrpSpPr/>
          <p:nvPr/>
        </p:nvGrpSpPr>
        <p:grpSpPr>
          <a:xfrm>
            <a:off x="548249" y="983086"/>
            <a:ext cx="4898687" cy="830276"/>
            <a:chOff x="629623" y="1056298"/>
            <a:chExt cx="4898687" cy="83027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817BBC1A-C9AA-4F29-83CB-A70AB74EABA7}"/>
                </a:ext>
              </a:extLst>
            </p:cNvPr>
            <p:cNvGrpSpPr/>
            <p:nvPr/>
          </p:nvGrpSpPr>
          <p:grpSpPr>
            <a:xfrm>
              <a:off x="1425041" y="1056298"/>
              <a:ext cx="4103269" cy="830276"/>
              <a:chOff x="1445156" y="1019402"/>
              <a:chExt cx="4103269" cy="830276"/>
            </a:xfrm>
          </p:grpSpPr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xmlns="" id="{C697A621-4772-4183-AA5B-5B710A4EBAD0}"/>
                  </a:ext>
                </a:extLst>
              </p:cNvPr>
              <p:cNvSpPr txBox="1"/>
              <p:nvPr/>
            </p:nvSpPr>
            <p:spPr>
              <a:xfrm>
                <a:off x="1616109" y="1019402"/>
                <a:ext cx="362844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200" dirty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受限于流强，理论预研未知核素探索存在</a:t>
                </a:r>
                <a:r>
                  <a:rPr lang="zh-CN" altLang="en-US" sz="2200" b="1" dirty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很大空白区</a:t>
                </a:r>
              </a:p>
            </p:txBody>
          </p:sp>
          <p:cxnSp>
            <p:nvCxnSpPr>
              <p:cNvPr id="79" name="直接连接符 78">
                <a:extLst>
                  <a:ext uri="{FF2B5EF4-FFF2-40B4-BE49-F238E27FC236}">
                    <a16:creationId xmlns:a16="http://schemas.microsoft.com/office/drawing/2014/main" xmlns="" id="{5A855823-A6A7-4F3B-8024-7B2C79E8B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5156" y="1849678"/>
                <a:ext cx="4103269" cy="0"/>
              </a:xfrm>
              <a:prstGeom prst="line">
                <a:avLst/>
              </a:prstGeom>
              <a:ln w="9525">
                <a:solidFill>
                  <a:srgbClr val="0041B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xmlns="" id="{25C28D0F-A59A-4B45-BF40-DCE36C5D93E8}"/>
                </a:ext>
              </a:extLst>
            </p:cNvPr>
            <p:cNvSpPr/>
            <p:nvPr/>
          </p:nvSpPr>
          <p:spPr>
            <a:xfrm>
              <a:off x="629623" y="1094756"/>
              <a:ext cx="795418" cy="791818"/>
            </a:xfrm>
            <a:prstGeom prst="roundRect">
              <a:avLst>
                <a:gd name="adj" fmla="val 4869"/>
              </a:avLst>
            </a:prstGeom>
            <a:noFill/>
            <a:ln w="9525">
              <a:solidFill>
                <a:srgbClr val="003399">
                  <a:alpha val="7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国际现状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F7581374-1050-4011-8497-E26619249786}"/>
              </a:ext>
            </a:extLst>
          </p:cNvPr>
          <p:cNvGrpSpPr/>
          <p:nvPr/>
        </p:nvGrpSpPr>
        <p:grpSpPr>
          <a:xfrm>
            <a:off x="6732170" y="983086"/>
            <a:ext cx="4837612" cy="831849"/>
            <a:chOff x="6832101" y="1066847"/>
            <a:chExt cx="4837612" cy="831849"/>
          </a:xfrm>
        </p:grpSpPr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xmlns="" id="{828F5892-1929-49AE-8847-657C6D20B9F7}"/>
                </a:ext>
              </a:extLst>
            </p:cNvPr>
            <p:cNvSpPr txBox="1"/>
            <p:nvPr/>
          </p:nvSpPr>
          <p:spPr>
            <a:xfrm>
              <a:off x="7750464" y="1066847"/>
              <a:ext cx="39049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超高流强累积面临</a:t>
              </a:r>
              <a:r>
                <a:rPr lang="zh-CN" altLang="en-US" sz="2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巨大挑战</a:t>
              </a:r>
              <a:r>
                <a:rPr lang="zh-CN" altLang="en-US" sz="22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，国际上二十余年</a:t>
              </a:r>
              <a:r>
                <a:rPr lang="zh-CN" altLang="en-US" sz="22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无重大突破</a:t>
              </a:r>
            </a:p>
          </p:txBody>
        </p: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xmlns="" id="{BECD5C2C-95FD-4C7D-BF0D-8851E629A0D3}"/>
                </a:ext>
              </a:extLst>
            </p:cNvPr>
            <p:cNvCxnSpPr>
              <a:cxnSpLocks/>
            </p:cNvCxnSpPr>
            <p:nvPr/>
          </p:nvCxnSpPr>
          <p:spPr>
            <a:xfrm>
              <a:off x="7621169" y="1895521"/>
              <a:ext cx="4048544" cy="0"/>
            </a:xfrm>
            <a:prstGeom prst="line">
              <a:avLst/>
            </a:prstGeom>
            <a:ln w="9525">
              <a:solidFill>
                <a:srgbClr val="0041B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xmlns="" id="{679D82AF-AEF8-4D35-AFC7-8E481F86D5DE}"/>
                </a:ext>
              </a:extLst>
            </p:cNvPr>
            <p:cNvSpPr/>
            <p:nvPr/>
          </p:nvSpPr>
          <p:spPr>
            <a:xfrm>
              <a:off x="6832101" y="1106878"/>
              <a:ext cx="795418" cy="791818"/>
            </a:xfrm>
            <a:prstGeom prst="roundRect">
              <a:avLst>
                <a:gd name="adj" fmla="val 4869"/>
              </a:avLst>
            </a:prstGeom>
            <a:noFill/>
            <a:ln w="9525">
              <a:solidFill>
                <a:srgbClr val="003399">
                  <a:alpha val="71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200" b="1" kern="100" dirty="0">
                  <a:solidFill>
                    <a:prstClr val="black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世界难题</a:t>
              </a:r>
            </a:p>
          </p:txBody>
        </p:sp>
      </p:grpSp>
      <p:sp>
        <p:nvSpPr>
          <p:cNvPr id="80" name="矩形 79">
            <a:extLst>
              <a:ext uri="{FF2B5EF4-FFF2-40B4-BE49-F238E27FC236}">
                <a16:creationId xmlns:a16="http://schemas.microsoft.com/office/drawing/2014/main" xmlns="" id="{48A6995F-CCF8-4586-8820-1D8FD1B68F68}"/>
              </a:ext>
            </a:extLst>
          </p:cNvPr>
          <p:cNvSpPr/>
          <p:nvPr/>
        </p:nvSpPr>
        <p:spPr>
          <a:xfrm>
            <a:off x="947560" y="2189718"/>
            <a:ext cx="1043765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提出“双平面</a:t>
            </a:r>
            <a:r>
              <a:rPr kumimoji="1" lang="zh-CN" altLang="en-US" sz="8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60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kumimoji="1" lang="en-US" altLang="zh-CN" sz="120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zh-CN" alt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维相空间</a:t>
            </a:r>
            <a:r>
              <a:rPr kumimoji="1" lang="zh-CN" altLang="en-US" sz="2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涂抹</a:t>
            </a:r>
            <a:r>
              <a:rPr kumimoji="1" lang="en-US" altLang="zh-CN" sz="2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600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独立时钟捕捉纵向堆积”注入新方法</a:t>
            </a:r>
          </a:p>
        </p:txBody>
      </p:sp>
      <p:sp>
        <p:nvSpPr>
          <p:cNvPr id="59" name="梯形 58">
            <a:extLst>
              <a:ext uri="{FF2B5EF4-FFF2-40B4-BE49-F238E27FC236}">
                <a16:creationId xmlns:a16="http://schemas.microsoft.com/office/drawing/2014/main" xmlns="" id="{56FE6A60-0024-4992-883C-D058B21AB0AF}"/>
              </a:ext>
            </a:extLst>
          </p:cNvPr>
          <p:cNvSpPr/>
          <p:nvPr/>
        </p:nvSpPr>
        <p:spPr>
          <a:xfrm rot="10800000" flipH="1">
            <a:off x="1348622" y="2004784"/>
            <a:ext cx="9667607" cy="504000"/>
          </a:xfrm>
          <a:prstGeom prst="trapezoid">
            <a:avLst/>
          </a:prstGeom>
          <a:solidFill>
            <a:srgbClr val="004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2200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xmlns="" id="{F6F9EE1D-7257-4943-8104-DCDD62D554C3}"/>
              </a:ext>
            </a:extLst>
          </p:cNvPr>
          <p:cNvSpPr txBox="1"/>
          <p:nvPr/>
        </p:nvSpPr>
        <p:spPr>
          <a:xfrm>
            <a:off x="1552414" y="2012557"/>
            <a:ext cx="9158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提出“</a:t>
            </a:r>
            <a:r>
              <a:rPr kumimoji="1"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双平面</a:t>
            </a:r>
            <a:r>
              <a:rPr kumimoji="1" lang="zh-CN" altLang="en-US" sz="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kumimoji="1" lang="en-US" altLang="zh-CN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1"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维相空间</a:t>
            </a:r>
            <a:r>
              <a:rPr kumimoji="1"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涂抹</a:t>
            </a:r>
            <a:r>
              <a:rPr kumimoji="1"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独立时钟捕捉纵向堆积</a:t>
            </a:r>
            <a:r>
              <a:rPr kumimoji="1"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”注入新方法</a:t>
            </a: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CFD86728-8582-4CDF-A5EC-E0EFCE09FA3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024" y="2814016"/>
            <a:ext cx="1464691" cy="1005112"/>
          </a:xfrm>
          <a:prstGeom prst="rect">
            <a:avLst/>
          </a:prstGeom>
        </p:spPr>
      </p:pic>
      <p:pic>
        <p:nvPicPr>
          <p:cNvPr id="71" name="图片 231" descr="figure12">
            <a:extLst>
              <a:ext uri="{FF2B5EF4-FFF2-40B4-BE49-F238E27FC236}">
                <a16:creationId xmlns:a16="http://schemas.microsoft.com/office/drawing/2014/main" xmlns="" id="{263DE26F-EE56-4C28-A94B-15AEB9668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/>
          <a:stretch>
            <a:fillRect/>
          </a:stretch>
        </p:blipFill>
        <p:spPr bwMode="auto">
          <a:xfrm>
            <a:off x="1802835" y="5340466"/>
            <a:ext cx="1380046" cy="89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组合 71">
            <a:extLst>
              <a:ext uri="{FF2B5EF4-FFF2-40B4-BE49-F238E27FC236}">
                <a16:creationId xmlns:a16="http://schemas.microsoft.com/office/drawing/2014/main" xmlns="" id="{2EC851CE-6579-408B-B272-1C76FC6C212C}"/>
              </a:ext>
            </a:extLst>
          </p:cNvPr>
          <p:cNvGrpSpPr>
            <a:grpSpLocks noChangeAspect="1"/>
          </p:cNvGrpSpPr>
          <p:nvPr/>
        </p:nvGrpSpPr>
        <p:grpSpPr>
          <a:xfrm>
            <a:off x="930672" y="2766713"/>
            <a:ext cx="720000" cy="1003131"/>
            <a:chOff x="-819235" y="2231814"/>
            <a:chExt cx="563912" cy="809078"/>
          </a:xfrm>
        </p:grpSpPr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xmlns="" id="{85B450A4-F2BA-4E23-894E-D811551E2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346" r="8399" b="4066"/>
            <a:stretch>
              <a:fillRect/>
            </a:stretch>
          </p:blipFill>
          <p:spPr>
            <a:xfrm>
              <a:off x="-819235" y="2231814"/>
              <a:ext cx="563912" cy="809078"/>
            </a:xfrm>
            <a:prstGeom prst="rect">
              <a:avLst/>
            </a:prstGeom>
          </p:spPr>
        </p:pic>
        <p:pic>
          <p:nvPicPr>
            <p:cNvPr id="74" name="Picture 1">
              <a:extLst>
                <a:ext uri="{FF2B5EF4-FFF2-40B4-BE49-F238E27FC236}">
                  <a16:creationId xmlns:a16="http://schemas.microsoft.com/office/drawing/2014/main" xmlns="" id="{BF975534-D814-4B22-913C-8398F882B9BA}"/>
                </a:ext>
              </a:extLst>
            </p:cNvPr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774079" y="2288635"/>
              <a:ext cx="472813" cy="699390"/>
            </a:xfrm>
            <a:prstGeom prst="rect">
              <a:avLst/>
            </a:prstGeom>
          </p:spPr>
        </p:pic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B371C7FD-5754-4D97-9304-8A39213EE518}"/>
              </a:ext>
            </a:extLst>
          </p:cNvPr>
          <p:cNvGrpSpPr>
            <a:grpSpLocks noChangeAspect="1"/>
          </p:cNvGrpSpPr>
          <p:nvPr/>
        </p:nvGrpSpPr>
        <p:grpSpPr>
          <a:xfrm>
            <a:off x="1001905" y="5279912"/>
            <a:ext cx="720000" cy="995942"/>
            <a:chOff x="7284213" y="4028995"/>
            <a:chExt cx="563912" cy="809078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xmlns="" id="{DB2AD6C0-6DE0-4448-A886-85E8C28D6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6" t="4346" r="8399" b="4066"/>
            <a:stretch>
              <a:fillRect/>
            </a:stretch>
          </p:blipFill>
          <p:spPr>
            <a:xfrm>
              <a:off x="7284213" y="4028995"/>
              <a:ext cx="563912" cy="809078"/>
            </a:xfrm>
            <a:prstGeom prst="rect">
              <a:avLst/>
            </a:prstGeom>
          </p:spPr>
        </p:pic>
        <p:pic>
          <p:nvPicPr>
            <p:cNvPr id="78" name="图片 77">
              <a:extLst>
                <a:ext uri="{FF2B5EF4-FFF2-40B4-BE49-F238E27FC236}">
                  <a16:creationId xmlns:a16="http://schemas.microsoft.com/office/drawing/2014/main" xmlns="" id="{F06BB036-8CA9-4749-A7A9-D11CEAD9597F}"/>
                </a:ext>
              </a:extLst>
            </p:cNvPr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32553" y="4081442"/>
              <a:ext cx="473183" cy="707252"/>
            </a:xfrm>
            <a:prstGeom prst="rect">
              <a:avLst/>
            </a:prstGeom>
          </p:spPr>
        </p:pic>
      </p:grpSp>
      <p:sp>
        <p:nvSpPr>
          <p:cNvPr id="94" name="文本框 93">
            <a:extLst>
              <a:ext uri="{FF2B5EF4-FFF2-40B4-BE49-F238E27FC236}">
                <a16:creationId xmlns:a16="http://schemas.microsoft.com/office/drawing/2014/main" xmlns="" id="{3482D80F-7BC2-4EF1-B9A9-57E940E41965}"/>
              </a:ext>
            </a:extLst>
          </p:cNvPr>
          <p:cNvSpPr txBox="1"/>
          <p:nvPr/>
        </p:nvSpPr>
        <p:spPr>
          <a:xfrm>
            <a:off x="5001846" y="2744924"/>
            <a:ext cx="2275691" cy="360859"/>
          </a:xfrm>
          <a:prstGeom prst="rect">
            <a:avLst/>
          </a:prstGeom>
          <a:solidFill>
            <a:srgbClr val="C00000"/>
          </a:solidFill>
        </p:spPr>
        <p:txBody>
          <a:bodyPr wrap="square" lIns="0" tIns="36000" rIns="0" bIns="36000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国际最高脉冲流强</a:t>
            </a:r>
            <a:endParaRPr lang="en-GB" altLang="zh-CN" b="1" kern="8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xmlns="" id="{677DA1F2-0E9F-4011-996B-441C68AE35BF}"/>
              </a:ext>
            </a:extLst>
          </p:cNvPr>
          <p:cNvSpPr/>
          <p:nvPr/>
        </p:nvSpPr>
        <p:spPr>
          <a:xfrm>
            <a:off x="7959107" y="3412778"/>
            <a:ext cx="1970409" cy="316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48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未知：</a:t>
            </a:r>
            <a:r>
              <a:rPr lang="en-US" altLang="zh-CN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3000-5000</a:t>
            </a: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种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xmlns="" id="{44ED2A7D-E0F3-4E3D-97D7-076ED2A924F7}"/>
              </a:ext>
            </a:extLst>
          </p:cNvPr>
          <p:cNvSpPr/>
          <p:nvPr/>
        </p:nvSpPr>
        <p:spPr>
          <a:xfrm>
            <a:off x="7959107" y="2920333"/>
            <a:ext cx="1872217" cy="5620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348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理论预言：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8000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多种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91348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已产生：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2000</a:t>
            </a:r>
            <a:r>
              <a:rPr lang="zh-CN" alt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多种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91203E28-54FA-4363-850F-D1FB967FDE9E}"/>
              </a:ext>
            </a:extLst>
          </p:cNvPr>
          <p:cNvSpPr txBox="1"/>
          <p:nvPr/>
        </p:nvSpPr>
        <p:spPr>
          <a:xfrm>
            <a:off x="4347498" y="5569847"/>
            <a:ext cx="3146991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b="1" kern="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GB" altLang="zh-CN" b="1" kern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b="1" kern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GB" altLang="zh-CN" b="1" kern="8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GB" altLang="zh-CN" b="1" kern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ppp@</a:t>
            </a:r>
            <a:r>
              <a:rPr lang="en-US" altLang="zh-CN" b="1" kern="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18</a:t>
            </a:r>
            <a:r>
              <a:rPr lang="en-US" altLang="zh-CN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O</a:t>
            </a:r>
            <a:r>
              <a:rPr lang="en-US" altLang="zh-CN" b="1" kern="0" baseline="30000" dirty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6</a:t>
            </a:r>
            <a:r>
              <a:rPr lang="en-US" altLang="zh-CN" b="1" kern="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+</a:t>
            </a:r>
            <a:r>
              <a:rPr lang="zh-CN" altLang="en-US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US" altLang="zh-CN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SIS18 </a:t>
            </a:r>
            <a:r>
              <a:rPr lang="en-US" altLang="zh-CN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 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倍</a:t>
            </a:r>
            <a:r>
              <a:rPr lang="zh-CN" altLang="en-US" b="1" kern="0" dirty="0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  <a:endParaRPr lang="en-US" altLang="zh-CN" b="1" kern="0" baseline="300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28" name="箭头: 下 127">
            <a:extLst>
              <a:ext uri="{FF2B5EF4-FFF2-40B4-BE49-F238E27FC236}">
                <a16:creationId xmlns:a16="http://schemas.microsoft.com/office/drawing/2014/main" xmlns="" id="{471F12F8-C4D3-4906-824E-08F97C2023C6}"/>
              </a:ext>
            </a:extLst>
          </p:cNvPr>
          <p:cNvSpPr/>
          <p:nvPr/>
        </p:nvSpPr>
        <p:spPr>
          <a:xfrm rot="16200000">
            <a:off x="3260473" y="3924268"/>
            <a:ext cx="1106091" cy="1123668"/>
          </a:xfrm>
          <a:prstGeom prst="downArrow">
            <a:avLst>
              <a:gd name="adj1" fmla="val 50000"/>
              <a:gd name="adj2" fmla="val 26991"/>
            </a:avLst>
          </a:prstGeom>
          <a:solidFill>
            <a:srgbClr val="0041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130" name="组合 129">
            <a:extLst>
              <a:ext uri="{FF2B5EF4-FFF2-40B4-BE49-F238E27FC236}">
                <a16:creationId xmlns:a16="http://schemas.microsoft.com/office/drawing/2014/main" xmlns="" id="{ADD8730D-1B94-4090-BFAC-D8ECA18052D9}"/>
              </a:ext>
            </a:extLst>
          </p:cNvPr>
          <p:cNvGrpSpPr/>
          <p:nvPr/>
        </p:nvGrpSpPr>
        <p:grpSpPr>
          <a:xfrm>
            <a:off x="803412" y="3656107"/>
            <a:ext cx="2372513" cy="811728"/>
            <a:chOff x="1410417" y="4137710"/>
            <a:chExt cx="2793581" cy="975584"/>
          </a:xfrm>
        </p:grpSpPr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xmlns="" id="{089729BF-1DEA-45CB-B16A-07267E9FD529}"/>
                </a:ext>
              </a:extLst>
            </p:cNvPr>
            <p:cNvSpPr/>
            <p:nvPr/>
          </p:nvSpPr>
          <p:spPr>
            <a:xfrm>
              <a:off x="1410417" y="4319733"/>
              <a:ext cx="2793581" cy="793561"/>
            </a:xfrm>
            <a:prstGeom prst="roundRect">
              <a:avLst>
                <a:gd name="adj" fmla="val 9563"/>
              </a:avLst>
            </a:prstGeom>
            <a:gradFill flip="none" rotWithShape="1">
              <a:gsLst>
                <a:gs pos="0">
                  <a:srgbClr val="E8F5FE"/>
                </a:gs>
                <a:gs pos="50000">
                  <a:sysClr val="window" lastClr="FFFFFF"/>
                </a:gs>
                <a:gs pos="100000">
                  <a:srgbClr val="E8F5FE"/>
                </a:gs>
              </a:gsLst>
              <a:lin ang="0" scaled="1"/>
              <a:tileRect/>
            </a:gradFill>
            <a:ln w="9525" cap="flat" cmpd="sng" algn="ctr">
              <a:solidFill>
                <a:srgbClr val="076EBD">
                  <a:alpha val="40000"/>
                </a:srgbClr>
              </a:solidFill>
              <a:prstDash val="solid"/>
              <a:miter lim="800000"/>
            </a:ln>
            <a:effectLst>
              <a:outerShdw blurRad="723900" sx="102000" sy="102000" algn="ctr" rotWithShape="0">
                <a:srgbClr val="1E2B4D">
                  <a:alpha val="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kern="0" dirty="0">
                <a:solidFill>
                  <a:srgbClr val="0041B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5" name="梯形 134">
              <a:extLst>
                <a:ext uri="{FF2B5EF4-FFF2-40B4-BE49-F238E27FC236}">
                  <a16:creationId xmlns:a16="http://schemas.microsoft.com/office/drawing/2014/main" xmlns="" id="{4C0B21F5-7A1E-4CDE-A014-5BFA8C86BF7B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10800000" flipV="1">
              <a:off x="1431473" y="4137710"/>
              <a:ext cx="2751470" cy="189751"/>
            </a:xfrm>
            <a:prstGeom prst="trapezoid">
              <a:avLst>
                <a:gd name="adj" fmla="val 201958"/>
              </a:avLst>
            </a:prstGeom>
            <a:gradFill flip="none" rotWithShape="1">
              <a:gsLst>
                <a:gs pos="15000">
                  <a:srgbClr val="0050AC">
                    <a:alpha val="0"/>
                  </a:srgbClr>
                </a:gs>
                <a:gs pos="100000">
                  <a:srgbClr val="0050AC">
                    <a:alpha val="22000"/>
                  </a:srgbClr>
                </a:gs>
              </a:gsLst>
              <a:lin ang="54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E4FE462F-3F02-4ADC-8BBD-52078ED3BB82}"/>
              </a:ext>
            </a:extLst>
          </p:cNvPr>
          <p:cNvSpPr txBox="1"/>
          <p:nvPr/>
        </p:nvSpPr>
        <p:spPr>
          <a:xfrm>
            <a:off x="1053611" y="3825812"/>
            <a:ext cx="2086310" cy="6155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10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相空间涂抹</a:t>
            </a:r>
            <a:endParaRPr lang="en-US" altLang="zh-CN" sz="1600" kern="100" dirty="0">
              <a:solidFill>
                <a:prstClr val="black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从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维拓展到</a:t>
            </a:r>
            <a:r>
              <a:rPr lang="en-US" altLang="zh-CN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lang="zh-CN" altLang="en-US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维</a:t>
            </a:r>
            <a:endParaRPr lang="en-US" altLang="zh-CN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44" name="组合 143">
            <a:extLst>
              <a:ext uri="{FF2B5EF4-FFF2-40B4-BE49-F238E27FC236}">
                <a16:creationId xmlns:a16="http://schemas.microsoft.com/office/drawing/2014/main" xmlns="" id="{5CBDD17D-A96E-4281-A7FA-5B320256A90A}"/>
              </a:ext>
            </a:extLst>
          </p:cNvPr>
          <p:cNvGrpSpPr/>
          <p:nvPr/>
        </p:nvGrpSpPr>
        <p:grpSpPr>
          <a:xfrm>
            <a:off x="551384" y="4587872"/>
            <a:ext cx="2633981" cy="867542"/>
            <a:chOff x="1398460" y="4259616"/>
            <a:chExt cx="2751470" cy="942923"/>
          </a:xfrm>
        </p:grpSpPr>
        <p:sp>
          <p:nvSpPr>
            <p:cNvPr id="145" name="矩形: 圆角 144">
              <a:extLst>
                <a:ext uri="{FF2B5EF4-FFF2-40B4-BE49-F238E27FC236}">
                  <a16:creationId xmlns:a16="http://schemas.microsoft.com/office/drawing/2014/main" xmlns="" id="{B82ECB80-F302-4CE5-B68A-CB210AFAE20C}"/>
                </a:ext>
              </a:extLst>
            </p:cNvPr>
            <p:cNvSpPr/>
            <p:nvPr/>
          </p:nvSpPr>
          <p:spPr>
            <a:xfrm>
              <a:off x="1628582" y="4259616"/>
              <a:ext cx="2515949" cy="746827"/>
            </a:xfrm>
            <a:prstGeom prst="roundRect">
              <a:avLst>
                <a:gd name="adj" fmla="val 9563"/>
              </a:avLst>
            </a:prstGeom>
            <a:gradFill flip="none" rotWithShape="1">
              <a:gsLst>
                <a:gs pos="0">
                  <a:srgbClr val="E8F5FE"/>
                </a:gs>
                <a:gs pos="50000">
                  <a:sysClr val="window" lastClr="FFFFFF"/>
                </a:gs>
                <a:gs pos="100000">
                  <a:srgbClr val="E8F5FE"/>
                </a:gs>
              </a:gsLst>
              <a:lin ang="0" scaled="1"/>
              <a:tileRect/>
            </a:gradFill>
            <a:ln w="9525" cap="flat" cmpd="sng" algn="ctr">
              <a:solidFill>
                <a:srgbClr val="076EBD">
                  <a:alpha val="40000"/>
                </a:srgbClr>
              </a:solidFill>
              <a:prstDash val="solid"/>
              <a:miter lim="800000"/>
            </a:ln>
            <a:effectLst>
              <a:outerShdw blurRad="723900" sx="102000" sy="102000" algn="ctr" rotWithShape="0">
                <a:srgbClr val="1E2B4D">
                  <a:alpha val="8000"/>
                </a:srgbClr>
              </a:outerShdw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kern="0" dirty="0">
                <a:solidFill>
                  <a:srgbClr val="0041B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6" name="梯形 145">
              <a:extLst>
                <a:ext uri="{FF2B5EF4-FFF2-40B4-BE49-F238E27FC236}">
                  <a16:creationId xmlns:a16="http://schemas.microsoft.com/office/drawing/2014/main" xmlns="" id="{1997EF08-DF46-4921-95F1-3A63F1A53F95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 flipV="1">
              <a:off x="1398460" y="5012788"/>
              <a:ext cx="2751470" cy="189751"/>
            </a:xfrm>
            <a:prstGeom prst="trapezoid">
              <a:avLst>
                <a:gd name="adj" fmla="val 201958"/>
              </a:avLst>
            </a:prstGeom>
            <a:gradFill flip="none" rotWithShape="1">
              <a:gsLst>
                <a:gs pos="15000">
                  <a:srgbClr val="0050AC">
                    <a:alpha val="0"/>
                  </a:srgbClr>
                </a:gs>
                <a:gs pos="100000">
                  <a:srgbClr val="0050AC">
                    <a:alpha val="22000"/>
                  </a:srgbClr>
                </a:gs>
              </a:gsLst>
              <a:lin ang="5400000" scaled="1"/>
              <a:tileRect/>
            </a:gra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xmlns="" id="{1A40D749-7576-445C-B419-BADD53A92496}"/>
              </a:ext>
            </a:extLst>
          </p:cNvPr>
          <p:cNvSpPr txBox="1"/>
          <p:nvPr/>
        </p:nvSpPr>
        <p:spPr>
          <a:xfrm>
            <a:off x="734048" y="4609057"/>
            <a:ext cx="2251601" cy="630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kern="1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独立时钟捕捉</a:t>
            </a:r>
            <a:endParaRPr lang="en-US" altLang="zh-CN" sz="1600" kern="1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 defTabSz="914377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kern="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2" charset="0"/>
                <a:sym typeface="Times New Roman" panose="02020603050405020304" pitchFamily="18" charset="0"/>
              </a:rPr>
              <a:t>打破周长比限制</a:t>
            </a:r>
            <a:endParaRPr lang="en-US" altLang="zh-CN" b="1" kern="1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1" name="箭头: 下 150">
            <a:extLst>
              <a:ext uri="{FF2B5EF4-FFF2-40B4-BE49-F238E27FC236}">
                <a16:creationId xmlns:a16="http://schemas.microsoft.com/office/drawing/2014/main" xmlns="" id="{22D73AFD-2A2D-4F4F-AC7A-36B7FDE6A699}"/>
              </a:ext>
            </a:extLst>
          </p:cNvPr>
          <p:cNvSpPr/>
          <p:nvPr/>
        </p:nvSpPr>
        <p:spPr>
          <a:xfrm rot="16200000">
            <a:off x="7233835" y="4216257"/>
            <a:ext cx="758942" cy="593604"/>
          </a:xfrm>
          <a:prstGeom prst="downArrow">
            <a:avLst>
              <a:gd name="adj1" fmla="val 50000"/>
              <a:gd name="adj2" fmla="val 34378"/>
            </a:avLst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xmlns="" id="{D8947727-D402-4CA4-A007-07C82DCB6E03}"/>
              </a:ext>
            </a:extLst>
          </p:cNvPr>
          <p:cNvSpPr txBox="1"/>
          <p:nvPr/>
        </p:nvSpPr>
        <p:spPr>
          <a:xfrm>
            <a:off x="7845984" y="5868971"/>
            <a:ext cx="3505200" cy="380480"/>
          </a:xfrm>
          <a:prstGeom prst="rect">
            <a:avLst/>
          </a:prstGeom>
          <a:solidFill>
            <a:srgbClr val="0041B4"/>
          </a:solidFill>
        </p:spPr>
        <p:txBody>
          <a:bodyPr wrap="square" lIns="0" tIns="36000" rIns="0" bIns="36000">
            <a:spAutoFit/>
          </a:bodyPr>
          <a:lstStyle/>
          <a:p>
            <a:pPr algn="ctr" defTabSz="914377" font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开辟放射性核素的中国版块</a:t>
            </a: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xmlns="" id="{16EF9AD9-6884-4156-8249-263DEEAEF654}"/>
              </a:ext>
            </a:extLst>
          </p:cNvPr>
          <p:cNvSpPr txBox="1"/>
          <p:nvPr/>
        </p:nvSpPr>
        <p:spPr>
          <a:xfrm>
            <a:off x="3215680" y="3618736"/>
            <a:ext cx="947464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Times New Roman" panose="02020603050405020304" pitchFamily="18" charset="0"/>
              </a:rPr>
              <a:t>提高</a:t>
            </a:r>
            <a:endParaRPr lang="en-US" altLang="zh-CN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sym typeface="Times New Roman" panose="02020603050405020304" pitchFamily="18" charset="0"/>
            </a:endParaRPr>
          </a:p>
          <a:p>
            <a:pPr algn="ctr" defTabSz="914377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50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倍</a:t>
            </a:r>
            <a:endParaRPr lang="zh-CN" altLang="en-US" sz="2400" b="1" dirty="0">
              <a:solidFill>
                <a:srgbClr val="FF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3" name="Picture 5">
            <a:extLst>
              <a:ext uri="{FF2B5EF4-FFF2-40B4-BE49-F238E27FC236}">
                <a16:creationId xmlns="" xmlns:a16="http://schemas.microsoft.com/office/drawing/2014/main" id="{3E03D8AA-A0DB-4CBD-A547-2C686520B64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39278" y="3242986"/>
            <a:ext cx="3185494" cy="2276749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xmlns="" id="{91203E28-54FA-4363-850F-D1FB967FDE9E}"/>
              </a:ext>
            </a:extLst>
          </p:cNvPr>
          <p:cNvSpPr txBox="1"/>
          <p:nvPr/>
        </p:nvSpPr>
        <p:spPr>
          <a:xfrm>
            <a:off x="4280759" y="5955986"/>
            <a:ext cx="3479159" cy="40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zh-CN" b="1" kern="8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GB" altLang="zh-CN" b="1" kern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b="1" kern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GB" altLang="zh-CN" b="1" kern="80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en-GB" altLang="zh-CN" b="1" kern="800" dirty="0" smtClean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ppp@</a:t>
            </a:r>
            <a:r>
              <a:rPr lang="en-US" altLang="zh-CN" b="1" kern="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209</a:t>
            </a:r>
            <a:r>
              <a:rPr lang="en-US" altLang="zh-CN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Bi</a:t>
            </a:r>
            <a:r>
              <a:rPr lang="en-US" altLang="zh-CN" b="1" kern="0" baseline="3000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32+</a:t>
            </a:r>
            <a:r>
              <a:rPr lang="zh-CN" altLang="en-US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（</a:t>
            </a:r>
            <a:r>
              <a:rPr lang="en-US" altLang="zh-CN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SIS18 </a:t>
            </a:r>
            <a:r>
              <a:rPr lang="en-US" altLang="zh-CN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8 </a:t>
            </a:r>
            <a:r>
              <a:rPr lang="zh-CN" altLang="en-US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倍</a:t>
            </a:r>
            <a:r>
              <a:rPr lang="zh-CN" altLang="en-US" b="1" kern="0" dirty="0" smtClean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）</a:t>
            </a:r>
            <a:endParaRPr lang="en-US" altLang="zh-CN" b="1" kern="0" baseline="30000" dirty="0"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5932025" y="3622231"/>
            <a:ext cx="0" cy="29522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/>
          <p:nvPr/>
        </p:nvCxnSpPr>
        <p:spPr>
          <a:xfrm flipV="1">
            <a:off x="7291484" y="3916500"/>
            <a:ext cx="0" cy="57600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82.69606299212599,&quot;left&quot;:62.56125984251969,&quot;top&quot;:140.87669291338582,&quot;width&quot;:835.627637795275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82.69606299212599,&quot;left&quot;:62.56125984251969,&quot;top&quot;:140.87669291338582,&quot;width&quot;:835.627637795275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82.69606299212599,&quot;left&quot;:62.56125984251969,&quot;top&quot;:140.87669291338582,&quot;width&quot;:835.6276377952754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82.69606299212599,&quot;left&quot;:62.56125984251969,&quot;top&quot;:140.87669291338582,&quot;width&quot;:835.6276377952754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82.69606299212599,&quot;left&quot;:62.56125984251969,&quot;top&quot;:140.87669291338582,&quot;width&quot;:835.627637795275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114911</TotalTime>
  <Words>3811</Words>
  <Application>Microsoft Office PowerPoint</Application>
  <PresentationFormat>宽屏</PresentationFormat>
  <Paragraphs>630</Paragraphs>
  <Slides>41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41</vt:i4>
      </vt:variant>
    </vt:vector>
  </HeadingPairs>
  <TitlesOfParts>
    <vt:vector size="61" baseType="lpstr">
      <vt:lpstr>MS PGothic</vt:lpstr>
      <vt:lpstr>等线</vt:lpstr>
      <vt:lpstr>等线 Light</vt:lpstr>
      <vt:lpstr>仿宋</vt:lpstr>
      <vt:lpstr>黑体</vt:lpstr>
      <vt:lpstr>宋体</vt:lpstr>
      <vt:lpstr>微软雅黑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1_Office 主题​​</vt:lpstr>
      <vt:lpstr>2_Office 主题​​</vt:lpstr>
      <vt:lpstr>1_Office 主题</vt:lpstr>
      <vt:lpstr>1_Office Theme</vt:lpstr>
      <vt:lpstr>2_Office Theme</vt:lpstr>
      <vt:lpstr>7_Office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Qian Liu</dc:creator>
  <cp:lastModifiedBy>NTKO</cp:lastModifiedBy>
  <cp:revision>2737</cp:revision>
  <cp:lastPrinted>2022-07-11T03:38:45Z</cp:lastPrinted>
  <dcterms:created xsi:type="dcterms:W3CDTF">2019-11-17T05:28:00Z</dcterms:created>
  <dcterms:modified xsi:type="dcterms:W3CDTF">2026-04-19T13:26:55Z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2052-11.8.2.10912</vt:lpwstr>
  </property>
  <property fmtid="{D5CDD505-2E9C-101B-9397-08002B2CF9AE}" pid="3" name="ICV">
    <vt:lpwstr>4116B129E1EE4F6DB61D0E17C7814241</vt:lpwstr>
  </property>
</Properties>
</file>