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8"/>
  </p:notesMasterIdLst>
  <p:handoutMasterIdLst>
    <p:handoutMasterId r:id="rId49"/>
  </p:handoutMasterIdLst>
  <p:sldIdLst>
    <p:sldId id="1490" r:id="rId2"/>
    <p:sldId id="1608" r:id="rId3"/>
    <p:sldId id="1609" r:id="rId4"/>
    <p:sldId id="1612" r:id="rId5"/>
    <p:sldId id="1610" r:id="rId6"/>
    <p:sldId id="1613" r:id="rId7"/>
    <p:sldId id="1641" r:id="rId8"/>
    <p:sldId id="1666" r:id="rId9"/>
    <p:sldId id="1664" r:id="rId10"/>
    <p:sldId id="1673" r:id="rId11"/>
    <p:sldId id="1665" r:id="rId12"/>
    <p:sldId id="1667" r:id="rId13"/>
    <p:sldId id="1669" r:id="rId14"/>
    <p:sldId id="1668" r:id="rId15"/>
    <p:sldId id="1670" r:id="rId16"/>
    <p:sldId id="1675" r:id="rId17"/>
    <p:sldId id="1676" r:id="rId18"/>
    <p:sldId id="1671" r:id="rId19"/>
    <p:sldId id="1672" r:id="rId20"/>
    <p:sldId id="1674" r:id="rId21"/>
    <p:sldId id="1614" r:id="rId22"/>
    <p:sldId id="1624" r:id="rId23"/>
    <p:sldId id="1654" r:id="rId24"/>
    <p:sldId id="1655" r:id="rId25"/>
    <p:sldId id="1653" r:id="rId26"/>
    <p:sldId id="1642" r:id="rId27"/>
    <p:sldId id="1644" r:id="rId28"/>
    <p:sldId id="1645" r:id="rId29"/>
    <p:sldId id="1593" r:id="rId30"/>
    <p:sldId id="1649" r:id="rId31"/>
    <p:sldId id="1658" r:id="rId32"/>
    <p:sldId id="1650" r:id="rId33"/>
    <p:sldId id="1656" r:id="rId34"/>
    <p:sldId id="1651" r:id="rId35"/>
    <p:sldId id="1659" r:id="rId36"/>
    <p:sldId id="1652" r:id="rId37"/>
    <p:sldId id="1657" r:id="rId38"/>
    <p:sldId id="1660" r:id="rId39"/>
    <p:sldId id="1661" r:id="rId40"/>
    <p:sldId id="1662" r:id="rId41"/>
    <p:sldId id="1615" r:id="rId42"/>
    <p:sldId id="1500" r:id="rId43"/>
    <p:sldId id="1619" r:id="rId44"/>
    <p:sldId id="1623" r:id="rId45"/>
    <p:sldId id="1640" r:id="rId46"/>
    <p:sldId id="1637" r:id="rId47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725" autoAdjust="0"/>
  </p:normalViewPr>
  <p:slideViewPr>
    <p:cSldViewPr>
      <p:cViewPr varScale="1">
        <p:scale>
          <a:sx n="102" d="100"/>
          <a:sy n="102" d="100"/>
        </p:scale>
        <p:origin x="20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2025/12/16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7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96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9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6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27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68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25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2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0.png"/><Relationship Id="rId4" Type="http://schemas.openxmlformats.org/officeDocument/2006/relationships/image" Target="../media/image2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6.png"/><Relationship Id="rId4" Type="http://schemas.openxmlformats.org/officeDocument/2006/relationships/image" Target="../media/image3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550.png"/><Relationship Id="rId9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磁芯线圈测试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09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F72B3D-D3AD-4241-B05B-0E3B682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EEFAC4-BB7D-45C6-8B6E-4D717C97D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不同磁芯形状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2BD3BB7-EB94-4829-8FFC-ED36C0E6302B}"/>
              </a:ext>
            </a:extLst>
          </p:cNvPr>
          <p:cNvGraphicFramePr>
            <a:graphicFrameLocks noGrp="1"/>
          </p:cNvGraphicFramePr>
          <p:nvPr/>
        </p:nvGraphicFramePr>
        <p:xfrm>
          <a:off x="190500" y="1295400"/>
          <a:ext cx="876300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1657362015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633392086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95699424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3448461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磁芯类型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电感（</a:t>
                      </a:r>
                      <a:r>
                        <a:rPr lang="en-US" altLang="zh-CN" dirty="0"/>
                        <a:t>H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Rac</a:t>
                      </a:r>
                      <a:r>
                        <a:rPr lang="en-US" altLang="zh-CN" dirty="0"/>
                        <a:t> @ 50Hz 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Gain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00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Air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12.362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71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开路磁芯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12.504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4.836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09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封闭磁芯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9.646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489.090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565.112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219034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07AD3962-A59A-4C3F-8C9C-30937833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" y="4670008"/>
            <a:ext cx="2236990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363470-8CE5-4CCF-8A7C-001BF9C26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64" y="4670008"/>
            <a:ext cx="2373669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C15BBC5-2F64-4748-8624-249A00B53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26" y="4670008"/>
            <a:ext cx="2387062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CAD0D03-2020-4FF6-ACA8-367CA263A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2" y="2895600"/>
            <a:ext cx="1838162" cy="18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35C6E1-4058-4B84-B006-E13A6200D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94" y="2895600"/>
            <a:ext cx="1950523" cy="180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12F2F0-5F0B-448C-95F9-FC867E823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37" y="2895600"/>
            <a:ext cx="214346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4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FAD646B7-5D7F-4488-BFB5-EA380BC5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91" y="1981200"/>
            <a:ext cx="4323809" cy="5333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C51EE1-F0DA-433A-B8F7-8838FFE7B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4" y="1295400"/>
            <a:ext cx="6791325" cy="74295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E1F7EA-283A-4057-A94C-833CD329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5492CC-39B6-4401-8F9D-C965081D7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洛伦兹互惠定理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AD7A1F-9CCE-400B-AA5F-A2212FA7E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0" y="790575"/>
            <a:ext cx="2428875" cy="8858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09888-2698-4E9B-80F9-95FC64836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447" y="770344"/>
            <a:ext cx="6099354" cy="57066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7C16274-37A6-4403-BCA4-25102FCFF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3833" y="96611"/>
            <a:ext cx="6390476" cy="157142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0EEA150-97FE-4D18-A22B-A68311E3E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3356" y="2017030"/>
            <a:ext cx="6571429" cy="247619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178C92C-F05E-4843-B4E7-5D6D83A4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6690" y="4842210"/>
            <a:ext cx="6638095" cy="27142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91CBB3D-C654-4B59-80E6-65634B4445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45" y="2692585"/>
            <a:ext cx="4378328" cy="40644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EECE6D8-3C29-41B4-8906-425CD4774F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3"/>
          <a:stretch/>
        </p:blipFill>
        <p:spPr>
          <a:xfrm>
            <a:off x="5891196" y="2514600"/>
            <a:ext cx="2441464" cy="11567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1A9E2FF-1155-4373-8D08-26762DE2E96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8096" r="1"/>
          <a:stretch/>
        </p:blipFill>
        <p:spPr>
          <a:xfrm>
            <a:off x="4964668" y="3747576"/>
            <a:ext cx="1588532" cy="183761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594EE20-2474-4FA4-8DDF-24E143F944A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7450"/>
          <a:stretch/>
        </p:blipFill>
        <p:spPr>
          <a:xfrm>
            <a:off x="7083860" y="3747576"/>
            <a:ext cx="1744927" cy="114078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720423D-DFCC-4F22-9F23-765A032971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8214" y="5010221"/>
            <a:ext cx="2600000" cy="571429"/>
          </a:xfrm>
          <a:prstGeom prst="rect">
            <a:avLst/>
          </a:prstGeom>
        </p:spPr>
      </p:pic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3DCA0CA5-B4BD-4066-A54E-FB338E40F928}"/>
              </a:ext>
            </a:extLst>
          </p:cNvPr>
          <p:cNvCxnSpPr/>
          <p:nvPr/>
        </p:nvCxnSpPr>
        <p:spPr>
          <a:xfrm>
            <a:off x="4571995" y="27432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1F12674C-1E14-481C-A2F4-73B8731D21C4}"/>
              </a:ext>
            </a:extLst>
          </p:cNvPr>
          <p:cNvSpPr txBox="1"/>
          <p:nvPr/>
        </p:nvSpPr>
        <p:spPr>
          <a:xfrm>
            <a:off x="4664715" y="5657671"/>
            <a:ext cx="44792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磁单极子在铁氧体中产生的磁场高度畸变，直接求解困难，因而可借助洛伦兹互惠定理将问题转化为计算线圈单位电流的</a:t>
            </a:r>
            <a:r>
              <a:rPr lang="zh-CN" altLang="en-US" dirty="0">
                <a:solidFill>
                  <a:srgbClr val="FF0000"/>
                </a:solidFill>
              </a:rPr>
              <a:t>互惠磁场</a:t>
            </a:r>
            <a:r>
              <a:rPr lang="zh-CN" altLang="en-US" dirty="0"/>
              <a:t>，从而简化感应电压的求解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78EBEC22-6241-403F-9A5F-62C4BE452C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188" y="1384335"/>
            <a:ext cx="59912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B1AEB9-54F1-4C04-B25E-D5C9C644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8DEF2B-8039-4C1E-A573-46AE1706B516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FA89C5-2DB4-4BB0-851C-342352622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36525"/>
            <a:ext cx="5257800" cy="838200"/>
          </a:xfrm>
        </p:spPr>
        <p:txBody>
          <a:bodyPr>
            <a:normAutofit/>
          </a:bodyPr>
          <a:lstStyle/>
          <a:p>
            <a:r>
              <a:rPr lang="zh-CN" altLang="en-US" dirty="0"/>
              <a:t>验证</a:t>
            </a:r>
            <a:r>
              <a:rPr lang="en-US" altLang="zh-CN" dirty="0"/>
              <a:t>——</a:t>
            </a:r>
            <a:r>
              <a:rPr lang="zh-CN" altLang="en-US" dirty="0"/>
              <a:t>空气芯结果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3D672E2-87C2-408F-AE08-511684FC9DC3}"/>
              </a:ext>
            </a:extLst>
          </p:cNvPr>
          <p:cNvSpPr txBox="1"/>
          <p:nvPr/>
        </p:nvSpPr>
        <p:spPr>
          <a:xfrm>
            <a:off x="203200" y="1244600"/>
            <a:ext cx="805815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仿真得到互惠磁场分布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网格加密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格点插值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利用互惠磁场得到空间中任意轨迹的磁单极子产生的感应信号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9CB87D-EAEC-434B-A09B-F7C70BC6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216" y="1244600"/>
            <a:ext cx="3408584" cy="74914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D97C1F6-CA0E-4B98-986B-C945E1D98ECB}"/>
              </a:ext>
            </a:extLst>
          </p:cNvPr>
          <p:cNvSpPr txBox="1"/>
          <p:nvPr/>
        </p:nvSpPr>
        <p:spPr>
          <a:xfrm>
            <a:off x="1329562" y="586829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每层匝数为</a:t>
            </a:r>
            <a:r>
              <a:rPr lang="en-US" altLang="zh-CN" dirty="0"/>
              <a:t>1</a:t>
            </a:r>
            <a:r>
              <a:rPr lang="zh-CN" altLang="en-US" dirty="0"/>
              <a:t>结果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21AA933-59A2-4D15-B39B-845D0A69EC9C}"/>
              </a:ext>
            </a:extLst>
          </p:cNvPr>
          <p:cNvSpPr txBox="1"/>
          <p:nvPr/>
        </p:nvSpPr>
        <p:spPr>
          <a:xfrm>
            <a:off x="5770290" y="5867055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每层匝数为</a:t>
            </a:r>
            <a:r>
              <a:rPr lang="en-US" altLang="zh-CN" dirty="0"/>
              <a:t>101</a:t>
            </a:r>
            <a:r>
              <a:rPr lang="zh-CN" altLang="en-US" dirty="0"/>
              <a:t>结果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8D8BDC-B3DB-4A27-BDDA-93610F151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3" y="3244850"/>
            <a:ext cx="4410000" cy="252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13641F5-8D83-47A1-A519-77496EED0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79" y="3244850"/>
            <a:ext cx="4410000" cy="252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8591485-DB66-4047-9C9D-8AA789D60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981554"/>
            <a:ext cx="2525438" cy="37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EB7C70-DF6F-45C4-A552-2B103BAE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D09B52-1F9B-4D59-8576-53E8202BA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磁芯结果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5298090-942F-482D-A25E-BEAC09F3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0220A5-B556-47A6-9504-1585DDD1F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2400000" cy="3600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B5CCD68-13F0-492B-8077-1A4F02E6BC5A}"/>
              </a:ext>
            </a:extLst>
          </p:cNvPr>
          <p:cNvSpPr txBox="1"/>
          <p:nvPr/>
        </p:nvSpPr>
        <p:spPr>
          <a:xfrm>
            <a:off x="38100" y="4702085"/>
            <a:ext cx="90678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dirty="0"/>
              <a:t>当前磁芯设计，无法实现信号的放大，甚至不如空气芯的结果，且磁单极子在磁芯中间运动几乎不产生信号（由于退磁场，</a:t>
            </a:r>
            <a:r>
              <a:rPr lang="en-US" altLang="zh-CN" dirty="0"/>
              <a:t>H</a:t>
            </a:r>
            <a:r>
              <a:rPr lang="zh-CN" altLang="en-US" dirty="0"/>
              <a:t>几乎为</a:t>
            </a:r>
            <a:r>
              <a:rPr lang="en-US" altLang="zh-CN" dirty="0"/>
              <a:t>0</a:t>
            </a:r>
            <a:r>
              <a:rPr lang="zh-CN" altLang="en-US" dirty="0"/>
              <a:t>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加入磁芯之后，探测灵敏区间为磁芯表面，因此探测对象变成击中磁芯的轨迹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轨迹穿过线圈：单极性信号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轨迹没有穿过线圈：双极性信号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E279236-10E7-4824-B7C1-906C3FC4F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634" y="1143000"/>
            <a:ext cx="63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6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EB7C70-DF6F-45C4-A552-2B103BAE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D09B52-1F9B-4D59-8576-53E8202BA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磁芯结果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5298090-942F-482D-A25E-BEAC09F3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81081"/>
            <a:ext cx="3408584" cy="74914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B5CCD68-13F0-492B-8077-1A4F02E6BC5A}"/>
              </a:ext>
            </a:extLst>
          </p:cNvPr>
          <p:cNvSpPr txBox="1"/>
          <p:nvPr/>
        </p:nvSpPr>
        <p:spPr>
          <a:xfrm>
            <a:off x="38100" y="4953000"/>
            <a:ext cx="90678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dirty="0"/>
              <a:t>磁芯直径缩小之后，表面的</a:t>
            </a:r>
            <a:r>
              <a:rPr lang="en-US" altLang="zh-CN" dirty="0"/>
              <a:t>H</a:t>
            </a:r>
            <a:r>
              <a:rPr lang="zh-CN" altLang="en-US" dirty="0"/>
              <a:t>变大，即对穿过的磁单极子更加敏感，产生的信号确实幅度增大，超过空气芯的信号幅度</a:t>
            </a:r>
            <a:r>
              <a:rPr lang="en-US" altLang="zh-CN" dirty="0"/>
              <a:t>7%</a:t>
            </a:r>
            <a:r>
              <a:rPr lang="zh-CN" altLang="en-US" dirty="0"/>
              <a:t>，其实应该关注最优滤波之后幅度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dirty="0"/>
              <a:t>没有穿过线圈的双极性信号幅度非常可观，是否可以用于磁单极子的甄别（磁偶极子等的干扰？）</a:t>
            </a:r>
            <a:endParaRPr lang="en-US" altLang="zh-CN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DBBEE6D-C07D-4049-A327-001EA5F10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219200"/>
            <a:ext cx="2400000" cy="360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AEE6858-B448-4FD7-9021-21D242643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600" y="1219200"/>
            <a:ext cx="63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1BC38A93-EEFB-4AAD-8E07-ABB8744BB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322" y="1391818"/>
            <a:ext cx="6608066" cy="308376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356CF7-DE4C-4758-BB3B-DA018200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357C67-A248-40D5-853C-7A9BFB366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通过气隙调整</a:t>
            </a:r>
            <a:r>
              <a:rPr lang="en-US" altLang="zh-CN" dirty="0"/>
              <a:t>H </a:t>
            </a:r>
            <a:r>
              <a:rPr lang="zh-CN" altLang="en-US" dirty="0"/>
              <a:t>分布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5C65DA-EDF9-4571-B71B-FE5111DF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" y="1219200"/>
            <a:ext cx="2400000" cy="360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BA9DE16-14AB-432D-80CB-9325431FB5D8}"/>
              </a:ext>
            </a:extLst>
          </p:cNvPr>
          <p:cNvSpPr/>
          <p:nvPr/>
        </p:nvSpPr>
        <p:spPr>
          <a:xfrm>
            <a:off x="152400" y="2819400"/>
            <a:ext cx="2650751" cy="2286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94A24D-A733-4948-B0A1-781223483442}"/>
              </a:ext>
            </a:extLst>
          </p:cNvPr>
          <p:cNvSpPr/>
          <p:nvPr/>
        </p:nvSpPr>
        <p:spPr>
          <a:xfrm rot="5400000">
            <a:off x="5643120" y="2955962"/>
            <a:ext cx="2650751" cy="30480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D93057B-1E91-432C-8C0C-25BB2D08E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49" y="4921475"/>
            <a:ext cx="2982000" cy="1800000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6B80D06-D151-4379-9B47-1ABB8EF35624}"/>
              </a:ext>
            </a:extLst>
          </p:cNvPr>
          <p:cNvSpPr txBox="1"/>
          <p:nvPr/>
        </p:nvSpPr>
        <p:spPr>
          <a:xfrm>
            <a:off x="6115050" y="5085673"/>
            <a:ext cx="2743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增加气隙之后成功实现感应信号的放大，符合理解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注意这是一个快速信号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A446F5D-F343-4608-A70D-D87F6F40B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CCC406E-8C28-442C-BAF4-F450C5FCA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4921475"/>
            <a:ext cx="2255040" cy="180000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5136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5827CB-D535-4190-8D98-AFDD51226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5468"/>
            <a:ext cx="4179105" cy="25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498654-AFCE-4C6C-B5DC-4DC4743C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C8CB1E-A379-4B63-A809-219D75BA4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H </a:t>
            </a:r>
            <a:r>
              <a:rPr lang="zh-CN" altLang="en-US" dirty="0"/>
              <a:t>分布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BD1B81-2F2A-44F1-915C-2B7EAEDF7C01}"/>
              </a:ext>
            </a:extLst>
          </p:cNvPr>
          <p:cNvSpPr txBox="1"/>
          <p:nvPr/>
        </p:nvSpPr>
        <p:spPr>
          <a:xfrm>
            <a:off x="228600" y="5167267"/>
            <a:ext cx="75438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H </a:t>
            </a:r>
            <a:r>
              <a:rPr lang="zh-CN" altLang="en-US" dirty="0"/>
              <a:t>的</a:t>
            </a:r>
            <a:r>
              <a:rPr lang="en-US" altLang="zh-CN" dirty="0"/>
              <a:t>z </a:t>
            </a:r>
            <a:r>
              <a:rPr lang="zh-CN" altLang="en-US" dirty="0"/>
              <a:t>分量占绝对主导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H_z</a:t>
            </a:r>
            <a:r>
              <a:rPr lang="en-US" altLang="zh-CN" dirty="0"/>
              <a:t> </a:t>
            </a:r>
            <a:r>
              <a:rPr lang="zh-CN" altLang="en-US" dirty="0"/>
              <a:t>在气隙内分布均匀，不存在由于不同入射位置导致的信号差异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53EE5D3-F1AC-4E7E-AD5C-D00637E90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5" y="1749611"/>
            <a:ext cx="4144785" cy="22117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19BAE2A-26E8-4D75-8F0A-DFC486405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595468"/>
            <a:ext cx="477656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00E82CE-D96C-47B1-A5C9-6D6663D20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72407"/>
            <a:ext cx="5225143" cy="24384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F2021CE-2F3F-48F1-A2EF-33F8CF6F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1C1C77-5581-4585-9FAD-8202E105B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信号解析解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98E457-44AD-4278-90DB-9D85B564D442}"/>
                  </a:ext>
                </a:extLst>
              </p:cNvPr>
              <p:cNvSpPr txBox="1"/>
              <p:nvPr/>
            </p:nvSpPr>
            <p:spPr>
              <a:xfrm>
                <a:off x="152400" y="1212213"/>
                <a:ext cx="4572000" cy="2358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/>
                  <a:t>信号特征：</a:t>
                </a:r>
                <a:br>
                  <a:rPr lang="en-US" altLang="zh-CN" b="1" dirty="0"/>
                </a:br>
                <a:r>
                  <a:rPr lang="zh-CN" altLang="en-US" dirty="0"/>
                  <a:t>由于</a:t>
                </a:r>
                <a:r>
                  <a:rPr lang="en-US" altLang="zh-CN" dirty="0"/>
                  <a:t>Hz</a:t>
                </a:r>
                <a:r>
                  <a:rPr lang="zh-CN" altLang="en-US" dirty="0"/>
                  <a:t>在气隙内是均匀的，忽略边缘效应，感应信号为矩形波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幅度：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持续时间：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98E457-44AD-4278-90DB-9D85B564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12213"/>
                <a:ext cx="4572000" cy="2358787"/>
              </a:xfrm>
              <a:prstGeom prst="rect">
                <a:avLst/>
              </a:prstGeom>
              <a:blipFill>
                <a:blip r:embed="rId3"/>
                <a:stretch>
                  <a:fillRect l="-1067" r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E2B487-B081-4CA5-97AA-17A733EDB336}"/>
                  </a:ext>
                </a:extLst>
              </p:cNvPr>
              <p:cNvSpPr txBox="1"/>
              <p:nvPr/>
            </p:nvSpPr>
            <p:spPr>
              <a:xfrm>
                <a:off x="228600" y="3886200"/>
                <a:ext cx="8286750" cy="2339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H </a:t>
                </a:r>
                <a:r>
                  <a:rPr lang="zh-CN" altLang="en-US" b="1" dirty="0"/>
                  <a:t>近似解</a:t>
                </a:r>
                <a:endParaRPr lang="en-US" altLang="zh-CN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安培环路定理：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近似</a:t>
                </a:r>
                <a:r>
                  <a:rPr lang="en-US" altLang="zh-CN" dirty="0"/>
                  <a:t>H </a:t>
                </a:r>
                <a:r>
                  <a:rPr lang="zh-CN" altLang="en-US" dirty="0"/>
                  <a:t>全部集中在气隙中：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幅度：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磁通变化：</a:t>
                </a:r>
                <a:r>
                  <a:rPr lang="el-GR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𝑁𝑔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符合理解</a:t>
                </a:r>
                <a:endParaRPr lang="en-US" altLang="zh-CN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E2B487-B081-4CA5-97AA-17A733EDB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86200"/>
                <a:ext cx="8286750" cy="2339167"/>
              </a:xfrm>
              <a:prstGeom prst="rect">
                <a:avLst/>
              </a:prstGeom>
              <a:blipFill>
                <a:blip r:embed="rId4"/>
                <a:stretch>
                  <a:fillRect l="-662" b="-2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07EEC491-20FC-409C-986B-224CC0D65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24943"/>
            <a:ext cx="1809750" cy="8191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A2BFB93-38A2-4F7F-9664-400165FEB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512" y="4667902"/>
            <a:ext cx="1390476" cy="55238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6F3FE07-C518-4101-84BB-709541BA1E29}"/>
              </a:ext>
            </a:extLst>
          </p:cNvPr>
          <p:cNvSpPr txBox="1"/>
          <p:nvPr/>
        </p:nvSpPr>
        <p:spPr>
          <a:xfrm>
            <a:off x="5124450" y="5035617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由于边缘效应实际应该为类似梯形波</a:t>
            </a:r>
          </a:p>
        </p:txBody>
      </p:sp>
    </p:spTree>
    <p:extLst>
      <p:ext uri="{BB962C8B-B14F-4D97-AF65-F5344CB8AC3E}">
        <p14:creationId xmlns:p14="http://schemas.microsoft.com/office/powerpoint/2010/main" val="3427716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0B74FD1-06E3-47E8-B2EB-5AD119B0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B751E8-ABA6-4B64-9FDA-296A84DE14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信号增益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B1CA93-9DF3-451B-BCDB-7443173600B9}"/>
              </a:ext>
            </a:extLst>
          </p:cNvPr>
          <p:cNvSpPr txBox="1"/>
          <p:nvPr/>
        </p:nvSpPr>
        <p:spPr>
          <a:xfrm>
            <a:off x="38100" y="1143000"/>
            <a:ext cx="90678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dirty="0"/>
              <a:t>增加气隙之后成功实现量级的感应信号放大（</a:t>
            </a:r>
            <a:r>
              <a:rPr lang="en-US" altLang="zh-CN" dirty="0"/>
              <a:t>×15</a:t>
            </a:r>
            <a:r>
              <a:rPr lang="zh-CN" altLang="en-US" dirty="0"/>
              <a:t>）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考虑放大倍数的可能影响因素（观察原点处 </a:t>
            </a:r>
            <a:r>
              <a:rPr lang="en-US" altLang="zh-CN" dirty="0"/>
              <a:t>H </a:t>
            </a:r>
            <a:r>
              <a:rPr lang="zh-CN" altLang="en-US" dirty="0"/>
              <a:t>的大小）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气隙大小：表面处理后可以达到</a:t>
            </a:r>
            <a:r>
              <a:rPr lang="en-US" altLang="zh-CN" dirty="0"/>
              <a:t>10 um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磁芯高度：影响交流电阻的大小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磁芯半径：影响探测范围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9329A45-6BC3-4791-9B65-E06F9CAE3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3151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49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6BF654D-AEBC-42FA-A4B2-F5F58F86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D4D9CF-B9F3-4F91-A6E6-DCB87BF8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探测设计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4A9D8D-97D3-41C7-8435-6B28E3406B5C}"/>
              </a:ext>
            </a:extLst>
          </p:cNvPr>
          <p:cNvSpPr txBox="1"/>
          <p:nvPr/>
        </p:nvSpPr>
        <p:spPr>
          <a:xfrm>
            <a:off x="228600" y="1190668"/>
            <a:ext cx="76962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设计原则</a:t>
            </a:r>
            <a:endParaRPr lang="en-US" altLang="zh-CN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线圈直径直接对应探测面大小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磁芯尽量填充线圈空心位置保证探测面积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解除了线圈高度对接收角的限制，允许线圈高度远大于线圈直径，只需权衡噪声的大小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57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4EF013-11C9-433B-BB2A-2372A6D3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814FE0-3AA5-4FDC-B7CD-3FEA1C94D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磁芯线圈模型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0F487E-C489-4BF8-BB44-31FB9B07D316}"/>
              </a:ext>
            </a:extLst>
          </p:cNvPr>
          <p:cNvSpPr txBox="1"/>
          <p:nvPr/>
        </p:nvSpPr>
        <p:spPr>
          <a:xfrm>
            <a:off x="245706" y="1269323"/>
            <a:ext cx="866775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 Method: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Measure the material’s magnetic permeability and assign the complex permeability in finite element simulations to model the signal and noise behavior.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24B1BB-AB46-4207-AE23-BFB76C1D5159}"/>
              </a:ext>
            </a:extLst>
          </p:cNvPr>
          <p:cNvSpPr txBox="1"/>
          <p:nvPr/>
        </p:nvSpPr>
        <p:spPr>
          <a:xfrm>
            <a:off x="4543425" y="4522225"/>
            <a:ext cx="4315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Measured vs. datasheet permeability of the ferrite core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28F42-EC38-4D82-9876-93F55447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09" y="2314575"/>
            <a:ext cx="2880000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9172F6-5AF7-4FCA-99DA-1102BD3B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1389708" y="2380697"/>
            <a:ext cx="2160000" cy="20277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9089BCA-A04D-436F-8916-6E3E94B2866B}"/>
              </a:ext>
            </a:extLst>
          </p:cNvPr>
          <p:cNvSpPr txBox="1"/>
          <p:nvPr/>
        </p:nvSpPr>
        <p:spPr>
          <a:xfrm>
            <a:off x="508791" y="4522225"/>
            <a:ext cx="392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Toroidal coil for ferrite permeability measurement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/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=3168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2.833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−1.037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8231F54-B7B0-4F94-AA69-A934840B3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1600200"/>
            <a:ext cx="5399703" cy="26248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52B65D-9D87-41C1-9EB1-7EA8EB083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58" y="5243513"/>
            <a:ext cx="3629025" cy="1295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8F7A03-5192-4340-846C-5451C78401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r="-1"/>
          <a:stretch/>
        </p:blipFill>
        <p:spPr>
          <a:xfrm>
            <a:off x="4773889" y="4910856"/>
            <a:ext cx="1564138" cy="15121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0CE807-B705-4B34-8417-4D2D62112B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7304" r="25453" b="5618"/>
          <a:stretch/>
        </p:blipFill>
        <p:spPr>
          <a:xfrm>
            <a:off x="6573691" y="4910856"/>
            <a:ext cx="1564138" cy="151216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5F9F194-CE6F-4A35-8721-2D1CF324AF7A}"/>
              </a:ext>
            </a:extLst>
          </p:cNvPr>
          <p:cNvSpPr txBox="1"/>
          <p:nvPr/>
        </p:nvSpPr>
        <p:spPr>
          <a:xfrm>
            <a:off x="3128748" y="6538913"/>
            <a:ext cx="5939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Magnetic flux density distribution with and without the core (axisymmetric model)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39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D76FDB-4939-4F97-882A-8D835AB5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738A07-5FAE-419D-86A3-D9A892875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最优滤波考虑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E98CA3-D242-4D81-9176-A1EB7B62B7A4}"/>
              </a:ext>
            </a:extLst>
          </p:cNvPr>
          <p:cNvSpPr txBox="1"/>
          <p:nvPr/>
        </p:nvSpPr>
        <p:spPr>
          <a:xfrm>
            <a:off x="209550" y="1219200"/>
            <a:ext cx="830580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磁芯线圈设计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线圈半径：</a:t>
            </a:r>
            <a:r>
              <a:rPr lang="en-US" altLang="zh-CN" dirty="0"/>
              <a:t>200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单层线圈匝数：</a:t>
            </a:r>
            <a:r>
              <a:rPr lang="en-US" altLang="zh-CN" dirty="0"/>
              <a:t>100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线圈层数：</a:t>
            </a:r>
            <a:r>
              <a:rPr lang="en-US" altLang="zh-CN" dirty="0"/>
              <a:t>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线径：</a:t>
            </a:r>
            <a:r>
              <a:rPr lang="en-US" altLang="zh-CN" dirty="0"/>
              <a:t>1.7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磁芯半径：</a:t>
            </a:r>
            <a:r>
              <a:rPr lang="en-US" altLang="zh-CN" dirty="0"/>
              <a:t>193.75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磁芯高度：</a:t>
            </a:r>
            <a:r>
              <a:rPr lang="en-US" altLang="zh-CN" dirty="0"/>
              <a:t>2 </a:t>
            </a:r>
            <a:r>
              <a:rPr lang="en-US" altLang="zh-CN" dirty="0" err="1"/>
              <a:t>H_coil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空气隙厚度：</a:t>
            </a:r>
            <a:r>
              <a:rPr lang="en-US" altLang="zh-CN" dirty="0"/>
              <a:t>1 mm</a:t>
            </a:r>
          </a:p>
        </p:txBody>
      </p:sp>
    </p:spTree>
    <p:extLst>
      <p:ext uri="{BB962C8B-B14F-4D97-AF65-F5344CB8AC3E}">
        <p14:creationId xmlns:p14="http://schemas.microsoft.com/office/powerpoint/2010/main" val="2279265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灵敏度优化结果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788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8DEF2B-8039-4C1E-A573-46AE1706B516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36525"/>
            <a:ext cx="5257800" cy="838200"/>
          </a:xfrm>
        </p:spPr>
        <p:txBody>
          <a:bodyPr/>
          <a:lstStyle/>
          <a:p>
            <a:r>
              <a:rPr lang="zh-CN" altLang="en-US" dirty="0"/>
              <a:t>目标样机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7CF57C6-3937-4A53-81F5-1DA19FB80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020943"/>
            <a:ext cx="5562600" cy="3384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4540FC-2273-4365-B56F-DFE296E56881}"/>
                  </a:ext>
                </a:extLst>
              </p:cNvPr>
              <p:cNvSpPr txBox="1"/>
              <p:nvPr/>
            </p:nvSpPr>
            <p:spPr>
              <a:xfrm>
                <a:off x="76200" y="4426438"/>
                <a:ext cx="44386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小面积样机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目标：</a:t>
                </a:r>
                <a:r>
                  <a:rPr lang="en-US" altLang="zh-CN" dirty="0"/>
                  <a:t>20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曝光量下，在低速段达到现有</a:t>
                </a:r>
                <a:r>
                  <a:rPr lang="en-US" altLang="zh-CN" dirty="0"/>
                  <a:t>Limit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说明：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低速段考虑为</a:t>
                </a:r>
                <a:r>
                  <a:rPr lang="en-US" altLang="zh-CN" dirty="0"/>
                  <a:t>β = 1e-5 ~ 4e-5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允许更多层线圈参与符合探测 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CN" dirty="0"/>
                  <a:t>SNR </a:t>
                </a:r>
                <a:r>
                  <a:rPr lang="zh-CN" altLang="en-US" dirty="0"/>
                  <a:t>设计随着层数下降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单位面积线圈成本可以稍高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4540FC-2273-4365-B56F-DFE296E56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426438"/>
                <a:ext cx="4438650" cy="2308324"/>
              </a:xfrm>
              <a:prstGeom prst="rect">
                <a:avLst/>
              </a:prstGeom>
              <a:blipFill>
                <a:blip r:embed="rId4"/>
                <a:stretch>
                  <a:fillRect l="-1236" t="-1319" b="-3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14FA5DA-8EB4-472E-8945-4D0AE83A43F6}"/>
                  </a:ext>
                </a:extLst>
              </p:cNvPr>
              <p:cNvSpPr txBox="1"/>
              <p:nvPr/>
            </p:nvSpPr>
            <p:spPr>
              <a:xfrm>
                <a:off x="4667250" y="4426438"/>
                <a:ext cx="44386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大面积样机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目标：</a:t>
                </a:r>
                <a:r>
                  <a:rPr lang="en-US" altLang="zh-CN" dirty="0"/>
                  <a:t>20000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曝光量下，在高速段达到现有</a:t>
                </a:r>
                <a:r>
                  <a:rPr lang="en-US" altLang="zh-CN" dirty="0"/>
                  <a:t>Limit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说明：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高速段考虑为</a:t>
                </a:r>
                <a:r>
                  <a:rPr lang="en-US" altLang="zh-CN" dirty="0"/>
                  <a:t>β = 2.5e-4 ~ 1e-1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多层线圈符合几乎无意义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较低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设计</a:t>
                </a:r>
                <a:r>
                  <a:rPr lang="en-US" altLang="zh-CN" dirty="0"/>
                  <a:t>~9</a:t>
                </a:r>
                <a:r>
                  <a:rPr lang="zh-CN" altLang="en-US" dirty="0"/>
                  <a:t>？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单位面积线圈成本应较低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14FA5DA-8EB4-472E-8945-4D0AE83A4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0" y="4426438"/>
                <a:ext cx="4438650" cy="2308324"/>
              </a:xfrm>
              <a:prstGeom prst="rect">
                <a:avLst/>
              </a:prstGeom>
              <a:blipFill>
                <a:blip r:embed="rId5"/>
                <a:stretch>
                  <a:fillRect l="-1236" t="-1319" r="-1099" b="-3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308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D937955-44B3-4401-9F51-2E31A2BD1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24" y="2192414"/>
            <a:ext cx="2119776" cy="180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0C28F6-BD35-455E-BF1F-F59F19D6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E914E6-8F51-4466-B481-A989283D8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相关说明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D84174-9497-4ACD-8F4E-B3E5669F6E48}"/>
              </a:ext>
            </a:extLst>
          </p:cNvPr>
          <p:cNvSpPr txBox="1"/>
          <p:nvPr/>
        </p:nvSpPr>
        <p:spPr>
          <a:xfrm>
            <a:off x="139700" y="1143000"/>
            <a:ext cx="88519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线圈排布方式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多层符合在现有接收角下，均匀排布多层符合事例稀少，需要考虑排布优化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CA1F08-FEDE-42FF-9E0B-B8FEBEE7A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92414"/>
            <a:ext cx="2442402" cy="180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3952D7F-0127-4104-8970-05CE51C74691}"/>
              </a:ext>
            </a:extLst>
          </p:cNvPr>
          <p:cNvSpPr txBox="1"/>
          <p:nvPr/>
        </p:nvSpPr>
        <p:spPr>
          <a:xfrm>
            <a:off x="139700" y="3715233"/>
            <a:ext cx="83756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速度空缺区间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4e-5</a:t>
            </a:r>
            <a:r>
              <a:rPr lang="zh-CN" altLang="en-US" dirty="0"/>
              <a:t>：</a:t>
            </a:r>
            <a:r>
              <a:rPr lang="en-US" altLang="zh-CN" dirty="0"/>
              <a:t>MACRO  </a:t>
            </a:r>
            <a:r>
              <a:rPr lang="zh-CN" altLang="en-US" dirty="0"/>
              <a:t>使用 </a:t>
            </a:r>
            <a:r>
              <a:rPr lang="en-US" altLang="zh-CN" dirty="0"/>
              <a:t>liquid scintillator &amp; limited streamer tube</a:t>
            </a:r>
            <a:r>
              <a:rPr lang="zh-CN" altLang="en-US" dirty="0"/>
              <a:t> 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2.5e-4</a:t>
            </a:r>
            <a:r>
              <a:rPr lang="zh-CN" altLang="en-US" dirty="0"/>
              <a:t>：</a:t>
            </a:r>
            <a:r>
              <a:rPr lang="en-US" altLang="zh-CN" dirty="0"/>
              <a:t>plastic scintillator </a:t>
            </a:r>
            <a:r>
              <a:rPr lang="zh-CN" altLang="en-US" dirty="0"/>
              <a:t>限制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2BD1755-CFF6-4D88-90EB-7BC21386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1438494"/>
            <a:ext cx="9144000" cy="39810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C67818C-6924-4323-861C-97AF5C43C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54371"/>
            <a:ext cx="4203700" cy="1767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9674281-EEF2-4FE0-A3C6-F740551C5FA4}"/>
                  </a:ext>
                </a:extLst>
              </p:cNvPr>
              <p:cNvSpPr txBox="1"/>
              <p:nvPr/>
            </p:nvSpPr>
            <p:spPr>
              <a:xfrm>
                <a:off x="31750" y="5010605"/>
                <a:ext cx="4813300" cy="1712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由于符合探测器的不足，在该区间内目前实现有难度，要求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SNR~20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，</a:t>
                </a:r>
                <a:r>
                  <a:rPr lang="el-GR" altLang="zh-CN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~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20000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，总成本是巨大的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优化符合探测器（层数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or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类型）可能更加合适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9674281-EEF2-4FE0-A3C6-F740551C5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" y="5010605"/>
                <a:ext cx="4813300" cy="1712135"/>
              </a:xfrm>
              <a:prstGeom prst="rect">
                <a:avLst/>
              </a:prstGeom>
              <a:blipFill>
                <a:blip r:embed="rId6"/>
                <a:stretch>
                  <a:fillRect l="-1013" r="-5823" b="-4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224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7BFC27-00E9-4714-A9EC-E2968D41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CF2012-B7D3-4099-A913-8BC5FBFAA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8BC4C75-42DC-46BA-8332-72CCB31B9D4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132013"/>
            <a:ext cx="8229600" cy="198120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小面积阵列</a:t>
            </a:r>
            <a:endParaRPr lang="zh-CN" altLang="zh-CN" sz="4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042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目标参数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/>
              <p:nvPr/>
            </p:nvSpPr>
            <p:spPr>
              <a:xfrm>
                <a:off x="118350" y="1111447"/>
                <a:ext cx="8907299" cy="571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灵敏度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通量界限：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灵敏度可以直接和该值进行对比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阵列单位面积重量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线圈成本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𝑤𝑒𝑖𝑔h𝑡</m:t>
                          </m:r>
                        </m:num>
                        <m:den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阵列单位面积通道数（暂未考虑复用读出）</a:t>
                </a:r>
                <a:r>
                  <a:rPr lang="en-US" altLang="zh-CN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  <a:sym typeface="Wingdings" panose="05000000000000000000" pitchFamily="2" charset="2"/>
                  </a:rPr>
                  <a:t>读出成本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lvl="1" algn="ctr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𝑀𝑢𝑙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50" y="1111447"/>
                <a:ext cx="8907299" cy="5711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697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FF8A71-26D4-4DDE-9FCD-1041015E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FC7FA4-F05B-42B5-BB4E-8473B598D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灵敏度形式分析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35F3B-EBD3-46DD-AA2F-12B76294B1A9}"/>
                  </a:ext>
                </a:extLst>
              </p:cNvPr>
              <p:cNvSpPr txBox="1"/>
              <p:nvPr/>
            </p:nvSpPr>
            <p:spPr>
              <a:xfrm>
                <a:off x="1409700" y="1290772"/>
                <a:ext cx="6324600" cy="939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35F3B-EBD3-46DD-AA2F-12B76294B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290772"/>
                <a:ext cx="6324600" cy="939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2AEBE1-BDF8-47C7-AF0A-B19297E20A90}"/>
                  </a:ext>
                </a:extLst>
              </p:cNvPr>
              <p:cNvSpPr txBox="1"/>
              <p:nvPr/>
            </p:nvSpPr>
            <p:spPr>
              <a:xfrm>
                <a:off x="381000" y="2317045"/>
                <a:ext cx="8382000" cy="4204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化简：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 10, 15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3, 4, 5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自动寻找最优阈值，使得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最小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𝐹𝑁𝑅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</a:rPr>
                  <a:t>可以给出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𝒎𝒊𝒏𝒊𝒎𝒖𝒎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𝒗𝒔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𝑺𝑵𝑹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的结果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2AEBE1-BDF8-47C7-AF0A-B19297E20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17045"/>
                <a:ext cx="8382000" cy="4204228"/>
              </a:xfrm>
              <a:prstGeom prst="rect">
                <a:avLst/>
              </a:prstGeom>
              <a:blipFill>
                <a:blip r:embed="rId3"/>
                <a:stretch>
                  <a:fillRect l="-655" b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42B44A-AB7C-4AA4-A167-267C7274D1B9}"/>
                  </a:ext>
                </a:extLst>
              </p:cNvPr>
              <p:cNvSpPr txBox="1"/>
              <p:nvPr/>
            </p:nvSpPr>
            <p:spPr>
              <a:xfrm>
                <a:off x="9372600" y="1676400"/>
                <a:ext cx="4572000" cy="1325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+4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𝑐𝑜𝑖𝑙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42B44A-AB7C-4AA4-A167-267C7274D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1676400"/>
                <a:ext cx="4572000" cy="1325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421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F7BCF3-E945-4BF8-BF01-A3DD8A97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431774-2EBC-4147-B1F1-513AE77B9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947EA93-86D5-495D-A65D-DD17B416E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260931"/>
              </p:ext>
            </p:extLst>
          </p:nvPr>
        </p:nvGraphicFramePr>
        <p:xfrm>
          <a:off x="628650" y="5025072"/>
          <a:ext cx="7886700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0899549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1896871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28715805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07611288"/>
                    </a:ext>
                  </a:extLst>
                </a:gridCol>
              </a:tblGrid>
              <a:tr h="15405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025291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514509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8073125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655052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894142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969210"/>
                  </a:ext>
                </a:extLst>
              </a:tr>
            </a:tbl>
          </a:graphicData>
        </a:graphic>
      </p:graphicFrame>
      <p:pic>
        <p:nvPicPr>
          <p:cNvPr id="21" name="图片 20">
            <a:extLst>
              <a:ext uri="{FF2B5EF4-FFF2-40B4-BE49-F238E27FC236}">
                <a16:creationId xmlns:a16="http://schemas.microsoft.com/office/drawing/2014/main" id="{AA16F8C2-A4A4-440C-8F09-0D6EE0750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0" y="1066323"/>
            <a:ext cx="5524500" cy="3867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84A697-870D-4796-9C63-052C13DD5E94}"/>
                  </a:ext>
                </a:extLst>
              </p:cNvPr>
              <p:cNvSpPr txBox="1"/>
              <p:nvPr/>
            </p:nvSpPr>
            <p:spPr>
              <a:xfrm>
                <a:off x="5998613" y="1754385"/>
                <a:ext cx="3048000" cy="838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84A697-870D-4796-9C63-052C13DD5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13" y="1754385"/>
                <a:ext cx="3048000" cy="838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066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BBAFA4-A894-4CF7-83C9-5888AF1D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68FEA-F5C1-4272-BAA1-A9810D440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7458BB-04F3-4215-9E5C-27171BE3CD2B}"/>
                  </a:ext>
                </a:extLst>
              </p:cNvPr>
              <p:cNvSpPr txBox="1"/>
              <p:nvPr/>
            </p:nvSpPr>
            <p:spPr>
              <a:xfrm>
                <a:off x="219269" y="1033258"/>
                <a:ext cx="8686800" cy="5867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曝光量为 </a:t>
                </a:r>
                <a:r>
                  <a:rPr lang="en-US" altLang="zh-CN" dirty="0"/>
                  <a:t>20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空气芯线圈的</a:t>
                </a:r>
                <a:r>
                  <a:rPr lang="en-US" altLang="zh-CN" dirty="0"/>
                  <a:t>SNR &amp; </a:t>
                </a:r>
                <a:r>
                  <a:rPr lang="zh-CN" altLang="en-US" dirty="0"/>
                  <a:t>单位面积成本（单层） 的联合优化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得到空气芯线圈的优化设计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磁芯线圈的设计基于空气芯优化的结果</a:t>
                </a: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磁芯线圈的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与空气芯线圈的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存在联系，磁芯的信号增益和磁芯的高度直径比 成正比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磁芯线圈的成本 与空气芯线圈的成本接近，磁芯的成本可以近似忽略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C00000"/>
                    </a:solidFill>
                  </a:rPr>
                  <a:t>磁芯线圈的设计也近似最优 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磁芯线圈的</a:t>
                </a:r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成本优化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7458BB-04F3-4215-9E5C-27171BE3C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9" y="1033258"/>
                <a:ext cx="8686800" cy="5867119"/>
              </a:xfrm>
              <a:prstGeom prst="rect">
                <a:avLst/>
              </a:prstGeom>
              <a:blipFill>
                <a:blip r:embed="rId2"/>
                <a:stretch>
                  <a:fillRect l="-421" b="-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29B26BE-B771-4396-956C-852C4BC4E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67064"/>
            <a:ext cx="2482152" cy="1375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0CCF182-9D9A-45A3-99FB-E76BD4B4486B}"/>
                  </a:ext>
                </a:extLst>
              </p:cNvPr>
              <p:cNvSpPr txBox="1"/>
              <p:nvPr/>
            </p:nvSpPr>
            <p:spPr>
              <a:xfrm>
                <a:off x="1905000" y="3875988"/>
                <a:ext cx="4572000" cy="1266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0CCF182-9D9A-45A3-99FB-E76BD4B4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75988"/>
                <a:ext cx="4572000" cy="1266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ED37A8D-BC9B-4E3A-BA94-05629D52A0EC}"/>
              </a:ext>
            </a:extLst>
          </p:cNvPr>
          <p:cNvSpPr txBox="1"/>
          <p:nvPr/>
        </p:nvSpPr>
        <p:spPr>
          <a:xfrm>
            <a:off x="379056" y="5251284"/>
            <a:ext cx="815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该公式仅适用长直圆柱形磁芯，但是根据仿真结果，增益近似是</a:t>
            </a:r>
            <a:r>
              <a:rPr lang="en-US" altLang="zh-CN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L/D </a:t>
            </a:r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的函数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604126-26E5-4715-B986-86EE77D1A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47" y="3200400"/>
            <a:ext cx="2675661" cy="20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4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32B280-3807-4781-A268-FBECB8D9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11F2B8-E98A-4077-8C86-7295AB223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相关参数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/>
              <p:nvPr/>
            </p:nvSpPr>
            <p:spPr>
              <a:xfrm>
                <a:off x="131296" y="1052736"/>
                <a:ext cx="8707903" cy="530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参数范围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遍历上述格点，并进行排序得到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Pareto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前沿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筛选条件：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𝑤𝑖𝑟𝑒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𝑟𝑒𝑎𝑙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≥0.0796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</m:rad>
                  </m:oMath>
                </a14:m>
                <a:r>
                  <a:rPr lang="zh-CN" altLang="en-US" dirty="0"/>
                  <a:t>，线圈交流电阻的有限元分析结果和实测结果符合较好，保证交流电阻可信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trike="sngStrike" dirty="0"/>
                  <a:t>线圈高度不超过线圈直径</a:t>
                </a:r>
                <a:endParaRPr lang="en-US" altLang="zh-CN" strike="sngStrike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6" y="1052736"/>
                <a:ext cx="8707903" cy="5307735"/>
              </a:xfrm>
              <a:prstGeom prst="rect">
                <a:avLst/>
              </a:prstGeom>
              <a:blipFill>
                <a:blip r:embed="rId2"/>
                <a:stretch>
                  <a:fillRect l="-490" r="-560" b="-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8EDD245-8286-47C8-BB64-B60682364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58908"/>
              </p:ext>
            </p:extLst>
          </p:nvPr>
        </p:nvGraphicFramePr>
        <p:xfrm>
          <a:off x="483301" y="1828800"/>
          <a:ext cx="4469700" cy="14859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117425">
                  <a:extLst>
                    <a:ext uri="{9D8B030D-6E8A-4147-A177-3AD203B41FA5}">
                      <a16:colId xmlns:a16="http://schemas.microsoft.com/office/drawing/2014/main" val="2818583287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4273825202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1474002681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181654214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90358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r_coil_inner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20 –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49754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d_wire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 – 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64371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num_coil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由高度确定</a:t>
                      </a:r>
                      <a:endParaRPr lang="en-US" altLang="zh-CN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49331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/>
                        <a:t>num_layer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 – 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254726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FD823BF-0F43-4EF3-BB9A-D9A95A8EC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87893"/>
              </p:ext>
            </p:extLst>
          </p:nvPr>
        </p:nvGraphicFramePr>
        <p:xfrm>
          <a:off x="5825606" y="1676400"/>
          <a:ext cx="2140988" cy="2834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70494">
                  <a:extLst>
                    <a:ext uri="{9D8B030D-6E8A-4147-A177-3AD203B41FA5}">
                      <a16:colId xmlns:a16="http://schemas.microsoft.com/office/drawing/2014/main" val="428024340"/>
                    </a:ext>
                  </a:extLst>
                </a:gridCol>
                <a:gridCol w="1070494">
                  <a:extLst>
                    <a:ext uri="{9D8B030D-6E8A-4147-A177-3AD203B41FA5}">
                      <a16:colId xmlns:a16="http://schemas.microsoft.com/office/drawing/2014/main" val="853726258"/>
                    </a:ext>
                  </a:extLst>
                </a:gridCol>
              </a:tblGrid>
              <a:tr h="10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err="1"/>
                        <a:t>d_wire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err="1"/>
                        <a:t>wire_gap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620262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0.122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98190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0.23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304572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0.34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335218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32970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0.55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8342774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0.65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792473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0.77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877945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0.88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768867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0.99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692420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914526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203810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1.32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88618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1.43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6897303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1.54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4775198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1.65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713605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BB7A0B1-23D9-46E1-B073-6177E0F01D90}"/>
              </a:ext>
            </a:extLst>
          </p:cNvPr>
          <p:cNvSpPr txBox="1"/>
          <p:nvPr/>
        </p:nvSpPr>
        <p:spPr>
          <a:xfrm>
            <a:off x="5305006" y="1095494"/>
            <a:ext cx="3355693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铜径</a:t>
            </a:r>
            <a:r>
              <a:rPr lang="en-US" altLang="zh-CN" dirty="0"/>
              <a:t>vs</a:t>
            </a:r>
            <a:r>
              <a:rPr lang="zh-CN" altLang="en-US" dirty="0"/>
              <a:t>线径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378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测试样本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F8AE9F8B-4F46-4138-A182-362BE9FC5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89209"/>
              </p:ext>
            </p:extLst>
          </p:nvPr>
        </p:nvGraphicFramePr>
        <p:xfrm>
          <a:off x="252001" y="1737360"/>
          <a:ext cx="7063196" cy="2357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9028">
                  <a:extLst>
                    <a:ext uri="{9D8B030D-6E8A-4147-A177-3AD203B41FA5}">
                      <a16:colId xmlns:a16="http://schemas.microsoft.com/office/drawing/2014/main" val="34093781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9365182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1152124776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485045999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09666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Coil7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2992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800600"/>
          <a:ext cx="70866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Core2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BBD0481E-823C-49FE-8457-FFF999D0270A}"/>
              </a:ext>
            </a:extLst>
          </p:cNvPr>
          <p:cNvSpPr/>
          <p:nvPr/>
        </p:nvSpPr>
        <p:spPr>
          <a:xfrm>
            <a:off x="7391400" y="3429000"/>
            <a:ext cx="304800" cy="514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3DACB2-B982-4E9A-A4E5-B12D2F68E80A}"/>
              </a:ext>
            </a:extLst>
          </p:cNvPr>
          <p:cNvSpPr txBox="1"/>
          <p:nvPr/>
        </p:nvSpPr>
        <p:spPr>
          <a:xfrm>
            <a:off x="7772403" y="324226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交流电阻仿真和实测对应不上</a:t>
            </a:r>
          </a:p>
        </p:txBody>
      </p:sp>
    </p:spTree>
    <p:extLst>
      <p:ext uri="{BB962C8B-B14F-4D97-AF65-F5344CB8AC3E}">
        <p14:creationId xmlns:p14="http://schemas.microsoft.com/office/powerpoint/2010/main" val="3293379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优化结果（方案一）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5cm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5E32E2-F110-4CFF-A8EE-2B5A9B24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8" y="1765816"/>
            <a:ext cx="4758816" cy="3172545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990850" y="205740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39162"/>
              </p:ext>
            </p:extLst>
          </p:nvPr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𝟓𝟑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04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AF5666B-4B68-4BE9-AFF4-40212312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8975"/>
            <a:ext cx="4851439" cy="323429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优化结果（方案二）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5cm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990850" y="205740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𝟓𝟑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05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E142F6-D355-4970-AA50-A74F207D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CD5C8A-5876-4174-A6FC-F16FFAD86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_5cm</a:t>
            </a:r>
            <a:r>
              <a:rPr lang="zh-CN" altLang="en-US" dirty="0"/>
              <a:t>（方案一）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C2F492-23E6-4A91-A5D6-41529346B343}"/>
              </a:ext>
            </a:extLst>
          </p:cNvPr>
          <p:cNvSpPr txBox="1"/>
          <p:nvPr/>
        </p:nvSpPr>
        <p:spPr>
          <a:xfrm>
            <a:off x="381000" y="5320281"/>
            <a:ext cx="7696200" cy="46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28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AFD096-66E0-44CD-8A4E-26189133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25" y="1143000"/>
            <a:ext cx="6781075" cy="40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88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8E9BE6-5BBC-46F1-A2CF-C0E5C1E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BEDE06-F8A2-44C8-95BE-7C50E7DD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_5cm</a:t>
            </a:r>
            <a:r>
              <a:rPr lang="zh-CN" altLang="en-US" dirty="0"/>
              <a:t>（方案二）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A8D440-95B6-4F3E-A97D-34128CEB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63243"/>
            <a:ext cx="8305800" cy="49834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16BB7DC-8783-44B6-B442-A477E4F5BC14}"/>
              </a:ext>
            </a:extLst>
          </p:cNvPr>
          <p:cNvSpPr txBox="1"/>
          <p:nvPr/>
        </p:nvSpPr>
        <p:spPr>
          <a:xfrm>
            <a:off x="228600" y="5831039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28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单通道读出成本：￥</a:t>
            </a:r>
            <a:r>
              <a:rPr lang="en-US" altLang="zh-CN" dirty="0"/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val="4145596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C662EB1-8AA4-424F-8987-C3A76BE9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23" y="2083615"/>
            <a:ext cx="4036153" cy="269077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优化结果（方案一）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10cm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3066438" y="231775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92172"/>
              </p:ext>
            </p:extLst>
          </p:nvPr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1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9FAF61-BD14-4A83-BB20-56ED129E6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0" y="1752600"/>
            <a:ext cx="4571999" cy="304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优化结果（方案二）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10cm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3067050" y="2219903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56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E142F6-D355-4970-AA50-A74F207D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CD5C8A-5876-4174-A6FC-F16FFAD86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_10cm</a:t>
            </a:r>
            <a:r>
              <a:rPr lang="zh-CN" altLang="en-US" dirty="0"/>
              <a:t>（方案一）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A16DAD-9001-4F68-8481-89189AA1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6" y="1169883"/>
            <a:ext cx="7530387" cy="45182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9512F0-DEA5-411E-A601-6E8956D0CC63}"/>
              </a:ext>
            </a:extLst>
          </p:cNvPr>
          <p:cNvSpPr txBox="1"/>
          <p:nvPr/>
        </p:nvSpPr>
        <p:spPr>
          <a:xfrm>
            <a:off x="457200" y="5715000"/>
            <a:ext cx="7696200" cy="46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20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0217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8E9BE6-5BBC-46F1-A2CF-C0E5C1E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BEDE06-F8A2-44C8-95BE-7C50E7DD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_10cm</a:t>
            </a:r>
            <a:r>
              <a:rPr lang="zh-CN" altLang="en-US" dirty="0"/>
              <a:t>（方案二）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BCAEC9-9CA8-4733-A6B0-DADFD0724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8001000" cy="48006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A0F2438-BC7D-4260-8657-3DBBCC423257}"/>
              </a:ext>
            </a:extLst>
          </p:cNvPr>
          <p:cNvSpPr txBox="1"/>
          <p:nvPr/>
        </p:nvSpPr>
        <p:spPr>
          <a:xfrm>
            <a:off x="228600" y="5831039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20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单通道读出成本：￥</a:t>
            </a:r>
            <a:r>
              <a:rPr lang="en-US" altLang="zh-CN" dirty="0"/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val="1408099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6F66322-9995-43C3-8C75-E994BBE5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646855"/>
            <a:ext cx="4953000" cy="330200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优化结果（方案二）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20cm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929812" y="1990725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104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8E9BE6-5BBC-46F1-A2CF-C0E5C1E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BEDE06-F8A2-44C8-95BE-7C50E7DD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_20cm</a:t>
            </a:r>
            <a:r>
              <a:rPr lang="zh-CN" altLang="en-US" dirty="0"/>
              <a:t>（方案二）</a:t>
            </a:r>
          </a:p>
        </p:txBody>
      </p:sp>
    </p:spTree>
    <p:extLst>
      <p:ext uri="{BB962C8B-B14F-4D97-AF65-F5344CB8AC3E}">
        <p14:creationId xmlns:p14="http://schemas.microsoft.com/office/powerpoint/2010/main" val="25244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New coil sample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𝒘𝒊𝒓𝒆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𝒓𝒆𝒂𝒍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01676" t="-2410" r="-1676" b="-151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35886"/>
              </p:ext>
            </p:extLst>
          </p:nvPr>
        </p:nvGraphicFramePr>
        <p:xfrm>
          <a:off x="228600" y="4800600"/>
          <a:ext cx="7086600" cy="111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/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𝒘𝒊𝒓𝒆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𝒓𝒆𝒂𝒍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𝟎𝟕𝟗𝟔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</m:rad>
                    <m:r>
                      <a:rPr lang="zh-CN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则交流电阻的</a:t>
                </a:r>
                <a:r>
                  <a:rPr lang="en-US" altLang="zh-CN" b="1" dirty="0" err="1">
                    <a:solidFill>
                      <a:srgbClr val="C00000"/>
                    </a:solidFill>
                  </a:rPr>
                  <a:t>comsol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仿真结果和交流电阻的实测结果符合较好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048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7BFC27-00E9-4714-A9EC-E2968D41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CF2012-B7D3-4099-A913-8BC5FBFAA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8BC4C75-42DC-46BA-8332-72CCB31B9D4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229600" cy="198120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大面积阵列</a:t>
            </a:r>
            <a:endParaRPr lang="zh-CN" altLang="zh-CN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9B59A0-1DE3-49AE-B5FF-9E28C130CF2E}"/>
              </a:ext>
            </a:extLst>
          </p:cNvPr>
          <p:cNvSpPr txBox="1"/>
          <p:nvPr/>
        </p:nvSpPr>
        <p:spPr>
          <a:xfrm>
            <a:off x="323850" y="3467102"/>
            <a:ext cx="71628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由于更低的</a:t>
            </a:r>
            <a:r>
              <a:rPr lang="en-US" altLang="zh-CN" dirty="0"/>
              <a:t>SNR </a:t>
            </a:r>
            <a:r>
              <a:rPr lang="zh-CN" altLang="en-US" dirty="0"/>
              <a:t>要求，允许：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更低单位面积的成本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更大半径的线圈设计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更大接收角度</a:t>
            </a:r>
          </a:p>
        </p:txBody>
      </p:sp>
    </p:spTree>
    <p:extLst>
      <p:ext uri="{BB962C8B-B14F-4D97-AF65-F5344CB8AC3E}">
        <p14:creationId xmlns:p14="http://schemas.microsoft.com/office/powerpoint/2010/main" val="2730572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多通道复用结果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41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6642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4B5591-F3E6-4972-9453-12FCD91DEACD}"/>
              </a:ext>
            </a:extLst>
          </p:cNvPr>
          <p:cNvSpPr txBox="1"/>
          <p:nvPr/>
        </p:nvSpPr>
        <p:spPr>
          <a:xfrm>
            <a:off x="0" y="5249360"/>
            <a:ext cx="9144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各个通道依次接入磁力计进行读出（高频切换）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开关切换瞬间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r>
              <a:rPr lang="zh-CN" altLang="en-US" dirty="0"/>
              <a:t>不发生突变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使用瞬态仿真工具，模拟开关切换瞬间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27725F-8227-4E09-A43F-888503CA3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1" y="1194583"/>
            <a:ext cx="5810154" cy="405477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DEB29D-CEBC-47AF-AF9B-9DF6CD72C6E3}"/>
              </a:ext>
            </a:extLst>
          </p:cNvPr>
          <p:cNvSpPr txBox="1"/>
          <p:nvPr/>
        </p:nvSpPr>
        <p:spPr>
          <a:xfrm>
            <a:off x="5029200" y="3286221"/>
            <a:ext cx="3998076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只考虑电路部分的响应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尚未考虑磁力仪部分的响应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磁力仪处也会由于响应时间慢，导致波形叠加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1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833F92-ACD8-4037-8626-9E9434C5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22D5D-FCEA-48B0-AA35-3BF66943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仿真电路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CA9010-B8B1-48F8-96A3-BBEEFBC9226E}"/>
                  </a:ext>
                </a:extLst>
              </p:cNvPr>
              <p:cNvSpPr txBox="1"/>
              <p:nvPr/>
            </p:nvSpPr>
            <p:spPr>
              <a:xfrm>
                <a:off x="4507073" y="1140908"/>
                <a:ext cx="4476750" cy="558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VG1</a:t>
                </a:r>
                <a:r>
                  <a:rPr lang="zh-CN" altLang="en-US" sz="1600" dirty="0"/>
                  <a:t>：激励电压信号，模拟磁单极子信号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VG2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VG4</a:t>
                </a:r>
                <a:r>
                  <a:rPr lang="zh-CN" altLang="en-US" sz="1600" dirty="0"/>
                  <a:t>：开关激励信号，交替开启，轮流接入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AM1</a:t>
                </a:r>
                <a:r>
                  <a:rPr lang="zh-CN" altLang="en-US" sz="1600" dirty="0"/>
                  <a:t>：输出电流（磁场）信号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SW1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SW2</a:t>
                </a:r>
                <a:r>
                  <a:rPr lang="zh-CN" altLang="en-US" sz="1600" dirty="0"/>
                  <a:t>：压控开关（要求使用非理想的开关，要有一定的导通电阻，避免震荡）</a:t>
                </a:r>
                <a:endParaRPr lang="en-US" altLang="zh-CN" sz="1600" dirty="0"/>
              </a:p>
              <a:p>
                <a:pPr>
                  <a:lnSpc>
                    <a:spcPct val="120000"/>
                  </a:lnSpc>
                </a:pPr>
                <a:endParaRPr lang="en-US" altLang="zh-CN" sz="1600" b="1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600" b="1" dirty="0"/>
                  <a:t>微分方程组</a:t>
                </a:r>
                <a:endParaRPr lang="en-US" altLang="zh-CN" sz="1600" b="1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𝑉𝐺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</m:oMath>
                </a14:m>
                <a:r>
                  <a:rPr lang="en-US" altLang="zh-CN" sz="1600" b="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CA9010-B8B1-48F8-96A3-BBEEFBC92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73" y="1140908"/>
                <a:ext cx="4476750" cy="5580567"/>
              </a:xfrm>
              <a:prstGeom prst="rect">
                <a:avLst/>
              </a:prstGeom>
              <a:blipFill>
                <a:blip r:embed="rId2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97E5B59-44F8-43D4-A397-EDDA298D0D7F}"/>
              </a:ext>
            </a:extLst>
          </p:cNvPr>
          <p:cNvSpPr txBox="1"/>
          <p:nvPr/>
        </p:nvSpPr>
        <p:spPr>
          <a:xfrm>
            <a:off x="10287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D3C38C-F416-4F21-A16F-796AEC5D737E}"/>
              </a:ext>
            </a:extLst>
          </p:cNvPr>
          <p:cNvSpPr txBox="1"/>
          <p:nvPr/>
        </p:nvSpPr>
        <p:spPr>
          <a:xfrm>
            <a:off x="2993468" y="19812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B2D94A-88AF-4562-8310-D9A58433DEB4}"/>
              </a:ext>
            </a:extLst>
          </p:cNvPr>
          <p:cNvSpPr txBox="1"/>
          <p:nvPr/>
        </p:nvSpPr>
        <p:spPr>
          <a:xfrm>
            <a:off x="1028700" y="469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811026-D74A-4BF0-AC97-07E92FD2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73" y="1245260"/>
            <a:ext cx="4191000" cy="55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3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9B5C49-0A1B-49BC-9446-8BC7996D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68040"/>
            <a:ext cx="4275000" cy="34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E8FD99-50E5-4DD2-B58E-A5DF8110CD04}"/>
              </a:ext>
            </a:extLst>
          </p:cNvPr>
          <p:cNvSpPr txBox="1"/>
          <p:nvPr/>
        </p:nvSpPr>
        <p:spPr>
          <a:xfrm>
            <a:off x="533400" y="1465322"/>
            <a:ext cx="152638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：常闭合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VG4</a:t>
            </a:r>
            <a:r>
              <a:rPr lang="zh-CN" altLang="en-US" dirty="0"/>
              <a:t>：常断开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792707-71A5-4102-8257-908944B559EA}"/>
              </a:ext>
            </a:extLst>
          </p:cNvPr>
          <p:cNvSpPr txBox="1"/>
          <p:nvPr/>
        </p:nvSpPr>
        <p:spPr>
          <a:xfrm>
            <a:off x="381000" y="251624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Python </a:t>
            </a:r>
            <a:r>
              <a:rPr lang="zh-CN" altLang="en-US" b="1" dirty="0">
                <a:solidFill>
                  <a:srgbClr val="C00000"/>
                </a:solidFill>
              </a:rPr>
              <a:t>代码成功实现了</a:t>
            </a:r>
            <a:r>
              <a:rPr lang="en-US" altLang="zh-CN" b="1" dirty="0">
                <a:solidFill>
                  <a:srgbClr val="C00000"/>
                </a:solidFill>
              </a:rPr>
              <a:t>Spice </a:t>
            </a:r>
            <a:r>
              <a:rPr lang="zh-CN" altLang="en-US" b="1" dirty="0">
                <a:solidFill>
                  <a:srgbClr val="C00000"/>
                </a:solidFill>
              </a:rPr>
              <a:t>同样的波形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相关系数：</a:t>
            </a:r>
            <a:r>
              <a:rPr lang="en-US" altLang="zh-CN" b="1" dirty="0">
                <a:solidFill>
                  <a:srgbClr val="C00000"/>
                </a:solidFill>
              </a:rPr>
              <a:t>1.0000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F7AC1-A404-4234-98F0-34DF0258F0A3}"/>
              </a:ext>
            </a:extLst>
          </p:cNvPr>
          <p:cNvSpPr/>
          <p:nvPr/>
        </p:nvSpPr>
        <p:spPr>
          <a:xfrm>
            <a:off x="762000" y="5038727"/>
            <a:ext cx="381000" cy="752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A37B849-1C8D-43E9-84E2-7EF9E4D9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02" y="3368040"/>
            <a:ext cx="4274998" cy="34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35A1172-72C7-4EF0-BA9E-B28794C16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719262"/>
            <a:ext cx="73914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21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83D61BA-E288-449C-A034-6910627FD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1" y="3263375"/>
            <a:ext cx="4274999" cy="34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792707-71A5-4102-8257-908944B559EA}"/>
              </a:ext>
            </a:extLst>
          </p:cNvPr>
          <p:cNvSpPr txBox="1"/>
          <p:nvPr/>
        </p:nvSpPr>
        <p:spPr>
          <a:xfrm>
            <a:off x="533400" y="220674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Python </a:t>
            </a:r>
            <a:r>
              <a:rPr lang="zh-CN" altLang="en-US" b="1" dirty="0">
                <a:solidFill>
                  <a:srgbClr val="C00000"/>
                </a:solidFill>
              </a:rPr>
              <a:t>代码成功实现了</a:t>
            </a:r>
            <a:r>
              <a:rPr lang="en-US" altLang="zh-CN" b="1" dirty="0">
                <a:solidFill>
                  <a:srgbClr val="C00000"/>
                </a:solidFill>
              </a:rPr>
              <a:t>Spice </a:t>
            </a:r>
            <a:r>
              <a:rPr lang="zh-CN" altLang="en-US" b="1" dirty="0">
                <a:solidFill>
                  <a:srgbClr val="C00000"/>
                </a:solidFill>
              </a:rPr>
              <a:t>同样的波形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相关系数：</a:t>
            </a:r>
            <a:r>
              <a:rPr lang="en-US" altLang="zh-CN" b="1" dirty="0">
                <a:solidFill>
                  <a:srgbClr val="C00000"/>
                </a:solidFill>
              </a:rPr>
              <a:t> 1.0000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F7AC1-A404-4234-98F0-34DF0258F0A3}"/>
              </a:ext>
            </a:extLst>
          </p:cNvPr>
          <p:cNvSpPr/>
          <p:nvPr/>
        </p:nvSpPr>
        <p:spPr>
          <a:xfrm>
            <a:off x="898849" y="5876926"/>
            <a:ext cx="381000" cy="752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8915E5-954B-462F-88DC-DAC9EB131479}"/>
              </a:ext>
            </a:extLst>
          </p:cNvPr>
          <p:cNvSpPr txBox="1"/>
          <p:nvPr/>
        </p:nvSpPr>
        <p:spPr>
          <a:xfrm>
            <a:off x="608338" y="1178872"/>
            <a:ext cx="3735318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，</a:t>
            </a:r>
            <a:r>
              <a:rPr lang="en-US" altLang="zh-CN" dirty="0"/>
              <a:t>VG4 </a:t>
            </a:r>
            <a:r>
              <a:rPr lang="zh-CN" altLang="en-US" dirty="0"/>
              <a:t>轮流接入，切换周期</a:t>
            </a:r>
            <a:r>
              <a:rPr lang="en-US" altLang="zh-CN" dirty="0"/>
              <a:t>1us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C1EC81D-7279-4DCB-81D6-86D2402D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63375"/>
            <a:ext cx="4275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03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AAC9E123-571D-45E3-BE51-9135404A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8" y="2336514"/>
            <a:ext cx="2400000" cy="18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86BFE7-9D46-4579-A179-015F4DCB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8" y="2244975"/>
            <a:ext cx="2399999" cy="1800000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F16F30BD-A3D1-447C-84B4-6886EAD968FB}"/>
              </a:ext>
            </a:extLst>
          </p:cNvPr>
          <p:cNvSpPr/>
          <p:nvPr/>
        </p:nvSpPr>
        <p:spPr>
          <a:xfrm>
            <a:off x="2590197" y="2960100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AC2E4BE-2EC2-49F3-AC9A-EDC6D7759004}"/>
              </a:ext>
            </a:extLst>
          </p:cNvPr>
          <p:cNvSpPr txBox="1"/>
          <p:nvPr/>
        </p:nvSpPr>
        <p:spPr>
          <a:xfrm>
            <a:off x="3009598" y="2624111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信号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C3D1DD-33AC-4A68-8251-6CB8529B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ED3FDC-5448-4495-B5A8-014612CEE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代入磁单极子信号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082FFC-F73B-4A88-AFE8-0942C8B6F454}"/>
                  </a:ext>
                </a:extLst>
              </p:cNvPr>
              <p:cNvSpPr txBox="1"/>
              <p:nvPr/>
            </p:nvSpPr>
            <p:spPr>
              <a:xfrm>
                <a:off x="114300" y="1066800"/>
                <a:ext cx="8915400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开关切换电路响应，封装成函数，注意由于是时域仿真，交流电阻仿真困难，先不予考虑，仅考虑直流电阻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𝑠𝑤𝑖𝑡𝑐h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082FFC-F73B-4A88-AFE8-0942C8B6F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066800"/>
                <a:ext cx="8915400" cy="1338828"/>
              </a:xfrm>
              <a:prstGeom prst="rect">
                <a:avLst/>
              </a:prstGeom>
              <a:blipFill>
                <a:blip r:embed="rId4"/>
                <a:stretch>
                  <a:fillRect l="-616" r="-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67D84FBF-CA28-4B83-9AE7-2AAD15DE7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98" y="4067400"/>
            <a:ext cx="2400000" cy="1800000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A8C5D106-354E-44F9-84F0-799DB438B486}"/>
              </a:ext>
            </a:extLst>
          </p:cNvPr>
          <p:cNvSpPr/>
          <p:nvPr/>
        </p:nvSpPr>
        <p:spPr>
          <a:xfrm>
            <a:off x="2590197" y="4708525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6A94E8B-14BC-4561-A2A0-129C540A084F}"/>
              </a:ext>
            </a:extLst>
          </p:cNvPr>
          <p:cNvSpPr txBox="1"/>
          <p:nvPr/>
        </p:nvSpPr>
        <p:spPr>
          <a:xfrm>
            <a:off x="3009598" y="4339193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噪声</a:t>
            </a: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303A7155-A3EA-4E66-8272-C31A2E9CC214}"/>
              </a:ext>
            </a:extLst>
          </p:cNvPr>
          <p:cNvSpPr/>
          <p:nvPr/>
        </p:nvSpPr>
        <p:spPr>
          <a:xfrm>
            <a:off x="2590197" y="6005714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CC2C665-7227-44A5-B36E-7D5859E75CCF}"/>
              </a:ext>
            </a:extLst>
          </p:cNvPr>
          <p:cNvSpPr txBox="1"/>
          <p:nvPr/>
        </p:nvSpPr>
        <p:spPr>
          <a:xfrm>
            <a:off x="3009598" y="5715000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SNR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A3BC11-85A7-4638-99FB-9BA747B09DD5}"/>
              </a:ext>
            </a:extLst>
          </p:cNvPr>
          <p:cNvSpPr txBox="1"/>
          <p:nvPr/>
        </p:nvSpPr>
        <p:spPr>
          <a:xfrm>
            <a:off x="1028398" y="6053548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61.45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85D2839-D090-45EF-8C42-DB74C8CAE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45457"/>
            <a:ext cx="2400000" cy="180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975B5C1-B08A-4424-A2CE-F5AE86A69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145457"/>
            <a:ext cx="2400000" cy="180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205172-17D6-40E2-A39B-9F9F5042E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25" y="177473"/>
            <a:ext cx="4330169" cy="324762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8FB5AA16-B411-4C2D-83E5-26F9CCE80716}"/>
              </a:ext>
            </a:extLst>
          </p:cNvPr>
          <p:cNvSpPr txBox="1"/>
          <p:nvPr/>
        </p:nvSpPr>
        <p:spPr>
          <a:xfrm>
            <a:off x="5162400" y="6084332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80.37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5B9CA9B-E6EE-488E-86CC-40A48CBB67A5}"/>
              </a:ext>
            </a:extLst>
          </p:cNvPr>
          <p:cNvSpPr txBox="1"/>
          <p:nvPr/>
        </p:nvSpPr>
        <p:spPr>
          <a:xfrm>
            <a:off x="7600950" y="6077014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66.15</a:t>
            </a:r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2FA93D18-42D6-455C-8E0A-8F2117AB7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398" y="4154400"/>
            <a:ext cx="2400000" cy="1800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2368607-252E-4FF2-8371-114207CD2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9500" y="3705955"/>
            <a:ext cx="4202726" cy="31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6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714FB9-EB72-4945-8E8D-8EFAC96C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3BB68A-4262-4C7D-8FFB-D113AC37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D56ED082-1685-4BC3-B39C-A2A147AB3A2C}"/>
              </a:ext>
            </a:extLst>
          </p:cNvPr>
          <p:cNvGraphicFramePr>
            <a:graphicFrameLocks noGrp="1"/>
          </p:cNvGraphicFramePr>
          <p:nvPr/>
        </p:nvGraphicFramePr>
        <p:xfrm>
          <a:off x="0" y="1143000"/>
          <a:ext cx="9067800" cy="3611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7108">
                  <a:extLst>
                    <a:ext uri="{9D8B030D-6E8A-4147-A177-3AD203B41FA5}">
                      <a16:colId xmlns:a16="http://schemas.microsoft.com/office/drawing/2014/main" val="324477237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157005137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85424805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1860979229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940997943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351244096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8390595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coil3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052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580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63165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 Resistance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9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SNR0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5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SNR0 Deviation modified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88293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702875B-644C-45B8-99D9-75E5A685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97" y="2166913"/>
            <a:ext cx="1983719" cy="14877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1911C2-8F85-4018-8537-131BA90F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58" y="2166913"/>
            <a:ext cx="1982400" cy="1486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0A6CAE-0D46-4A50-84D0-3D267BA2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166913"/>
            <a:ext cx="1982400" cy="14868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690259-D871-48FA-9ED7-51B76CC24A36}"/>
              </a:ext>
            </a:extLst>
          </p:cNvPr>
          <p:cNvSpPr txBox="1"/>
          <p:nvPr/>
        </p:nvSpPr>
        <p:spPr>
          <a:xfrm>
            <a:off x="114300" y="5201561"/>
            <a:ext cx="89154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磁芯线圈增益的仿真结果略大于测试结果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磁芯线圈交流电阻的仿真结果和测试结果仍然存在差距，但是对于磁芯线圈的</a:t>
            </a:r>
            <a:r>
              <a:rPr lang="en-US" altLang="zh-CN" dirty="0"/>
              <a:t>SNR</a:t>
            </a:r>
            <a:r>
              <a:rPr lang="zh-CN" altLang="en-US" dirty="0"/>
              <a:t>，高频信号的贡献较小，所以对于信噪比的影响较小</a:t>
            </a:r>
            <a:endParaRPr lang="en-US" altLang="zh-CN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7AEC113-8D78-4356-B79D-2FEADDD2C4B3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1250675"/>
          <a:ext cx="4483100" cy="19240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7320848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892411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4988729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083811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783498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2809955"/>
                    </a:ext>
                  </a:extLst>
                </a:gridCol>
              </a:tblGrid>
              <a:tr h="58932"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simu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test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simu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092803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954306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0.047643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2.65E+00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2.79E+00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5.17%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030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0.060329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0.063564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3.72E+00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5.36%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42583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3.09E-02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3.09E-02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734510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0.079802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0.082509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2.58E+00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3.39%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8982498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0.115322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0.11965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3.75%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306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4635771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0.108832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0.11214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2.40E+00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3.04%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905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0.167988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0.17401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3.71E+00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3.84E+00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3.58%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3451401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98E5845-F969-46CB-833E-484AB3EC387F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3654701"/>
          <a:ext cx="3109555" cy="15468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9236">
                  <a:extLst>
                    <a:ext uri="{9D8B030D-6E8A-4147-A177-3AD203B41FA5}">
                      <a16:colId xmlns:a16="http://schemas.microsoft.com/office/drawing/2014/main" val="2281371073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3842376014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2203268282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946780086"/>
                    </a:ext>
                  </a:extLst>
                </a:gridCol>
              </a:tblGrid>
              <a:tr h="180975">
                <a:tc gridSpan="4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SNR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777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simu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82736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1.23E+01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14.09472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12.88%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4112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21.08228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25.56836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17.55%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52746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13.81114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15.81662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12.68%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624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27.06717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33.85803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20.06%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04916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14.06472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17.2114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18.28%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82724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28.05417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37.06338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24.31%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43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6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630B8A-3836-4446-A037-2C7F003B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AC81C1-149F-46AE-9644-6289275AE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差别的可能原因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8FD361-2BE1-407C-B016-EDE73F71C096}"/>
              </a:ext>
            </a:extLst>
          </p:cNvPr>
          <p:cNvSpPr txBox="1"/>
          <p:nvPr/>
        </p:nvSpPr>
        <p:spPr>
          <a:xfrm>
            <a:off x="381000" y="1371600"/>
            <a:ext cx="78486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磁芯线圈辐射损耗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可以通过</a:t>
            </a:r>
            <a:r>
              <a:rPr lang="en-US" altLang="zh-CN" dirty="0"/>
              <a:t> </a:t>
            </a:r>
            <a:r>
              <a:rPr lang="zh-CN" altLang="en-US" dirty="0"/>
              <a:t>一层线圈的</a:t>
            </a:r>
            <a:r>
              <a:rPr lang="en-US" altLang="zh-CN" dirty="0"/>
              <a:t>3d </a:t>
            </a:r>
            <a:r>
              <a:rPr lang="zh-CN" altLang="en-US" dirty="0"/>
              <a:t>建模模拟此种损耗的可能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（有无磁芯的辐射损耗差别）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磁芯部分尖端放电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通过倒角，验证了此猜想不可能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3D </a:t>
            </a:r>
            <a:r>
              <a:rPr lang="zh-CN" altLang="en-US" dirty="0"/>
              <a:t>模型偏差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验证不了，多层线圈</a:t>
            </a:r>
            <a:r>
              <a:rPr lang="en-US" altLang="zh-CN" dirty="0"/>
              <a:t>3d </a:t>
            </a:r>
            <a:r>
              <a:rPr lang="zh-CN" altLang="en-US" dirty="0"/>
              <a:t>建模的困难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交流电阻测试结果偏大，因为可能需要考虑 </a:t>
            </a:r>
            <a:r>
              <a:rPr lang="en-US" altLang="zh-CN" dirty="0"/>
              <a:t>L </a:t>
            </a:r>
            <a:r>
              <a:rPr lang="zh-CN" altLang="en-US" dirty="0"/>
              <a:t>的频率效应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需要更准确的噪声测试结果，如果实测噪声和交流电阻符合较好，可以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说明交流电阻测量准确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66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3EC239-BFB3-4543-ACCA-406A29DF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E9D2C-E58F-4F2C-A806-F2B7D10EF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新屏蔽箱内测试</a:t>
            </a:r>
          </a:p>
        </p:txBody>
      </p:sp>
    </p:spTree>
    <p:extLst>
      <p:ext uri="{BB962C8B-B14F-4D97-AF65-F5344CB8AC3E}">
        <p14:creationId xmlns:p14="http://schemas.microsoft.com/office/powerpoint/2010/main" val="382358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磁芯线圈设计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2866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F72B3D-D3AD-4241-B05B-0E3B682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EEFAC4-BB7D-45C6-8B6E-4D717C97D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勘误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17CFB0-1DE5-4E58-9440-F5023C04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46150"/>
            <a:ext cx="5010200" cy="23166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D57FDDF-8DCA-439E-AF45-AAC0BDC3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2361552" cy="142387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728312E-18A2-4232-9D91-BCB06E917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3457869"/>
            <a:ext cx="5010201" cy="122913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7DEFBE9-6434-4F3D-A2AD-B2961D376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0" y="2975137"/>
            <a:ext cx="2132952" cy="184918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F5D6FE57-B25D-4117-A439-10BADA9492F6}"/>
              </a:ext>
            </a:extLst>
          </p:cNvPr>
          <p:cNvSpPr txBox="1"/>
          <p:nvPr/>
        </p:nvSpPr>
        <p:spPr>
          <a:xfrm>
            <a:off x="152399" y="4687007"/>
            <a:ext cx="8839202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磁场探测和磁单极子探测是不同的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</a:rPr>
              <a:t>磁场探测中，磁芯起到磁力线汇聚作用，增大了磁通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</a:rPr>
              <a:t>磁单极子磁通是守恒的，未穿入前，确实会汇聚磁力线，穿入之后磁通几乎不变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2DBFD2D5-8F86-4419-B2AB-C3E01262D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05793"/>
            <a:ext cx="3429000" cy="838748"/>
          </a:xfrm>
          <a:prstGeom prst="rect">
            <a:avLst/>
          </a:prstGeom>
        </p:spPr>
      </p:pic>
      <p:sp>
        <p:nvSpPr>
          <p:cNvPr id="39" name="AutoShape 6">
            <a:extLst>
              <a:ext uri="{FF2B5EF4-FFF2-40B4-BE49-F238E27FC236}">
                <a16:creationId xmlns:a16="http://schemas.microsoft.com/office/drawing/2014/main" id="{E2BA2EFD-F013-4180-892D-88B278FA47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E1AC17D7-3522-4867-9609-D136211FB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6053464"/>
            <a:ext cx="1502405" cy="8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63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714785</TotalTime>
  <Words>2791</Words>
  <Application>Microsoft Office PowerPoint</Application>
  <PresentationFormat>全屏显示(4:3)</PresentationFormat>
  <Paragraphs>751</Paragraphs>
  <Slides>46</Slides>
  <Notes>8</Notes>
  <HiddenSlides>10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6" baseType="lpstr">
      <vt:lpstr>等线</vt:lpstr>
      <vt:lpstr>等线 Light</vt:lpstr>
      <vt:lpstr>黑体</vt:lpstr>
      <vt:lpstr>华文楷体</vt:lpstr>
      <vt:lpstr>楷体</vt:lpstr>
      <vt:lpstr>Arial</vt:lpstr>
      <vt:lpstr>Cambria Math</vt:lpstr>
      <vt:lpstr>Times New Roman</vt:lpstr>
      <vt:lpstr>Wingdings</vt:lpstr>
      <vt:lpstr>Office 主题​​</vt:lpstr>
      <vt:lpstr>磁芯线圈测试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磁芯线圈设计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灵敏度优化结果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多通道复用结果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8619</cp:revision>
  <cp:lastPrinted>2023-09-04T07:35:07Z</cp:lastPrinted>
  <dcterms:created xsi:type="dcterms:W3CDTF">1601-01-01T00:00:00Z</dcterms:created>
  <dcterms:modified xsi:type="dcterms:W3CDTF">2025-12-23T08:55:43Z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