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7" r:id="rId2"/>
    <p:sldId id="258" r:id="rId3"/>
    <p:sldId id="260" r:id="rId4"/>
    <p:sldId id="259" r:id="rId5"/>
    <p:sldId id="261" r:id="rId6"/>
    <p:sldId id="262" r:id="rId7"/>
    <p:sldId id="264" r:id="rId8"/>
    <p:sldId id="266" r:id="rId9"/>
    <p:sldId id="263" r:id="rId10"/>
    <p:sldId id="265"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4" userDrawn="1">
          <p15:clr>
            <a:srgbClr val="A4A3A4"/>
          </p15:clr>
        </p15:guide>
        <p15:guide id="2" pos="382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13" autoAdjust="0"/>
    <p:restoredTop sz="94660"/>
  </p:normalViewPr>
  <p:slideViewPr>
    <p:cSldViewPr snapToGrid="0" showGuides="1">
      <p:cViewPr varScale="1">
        <p:scale>
          <a:sx n="144" d="100"/>
          <a:sy n="144" d="100"/>
        </p:scale>
        <p:origin x="320" y="184"/>
      </p:cViewPr>
      <p:guideLst>
        <p:guide orient="horz" pos="2134"/>
        <p:guide pos="382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2025/12/16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2025/12/16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2025/12/16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2025/12/16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仅标题">
    <p:spTree>
      <p:nvGrpSpPr>
        <p:cNvPr id="1" name=""/>
        <p:cNvGrpSpPr/>
        <p:nvPr/>
      </p:nvGrpSpPr>
      <p:grpSpPr>
        <a:xfrm>
          <a:off x="0" y="0"/>
          <a:ext cx="0" cy="0"/>
          <a:chOff x="0" y="0"/>
          <a:chExt cx="0" cy="0"/>
        </a:xfrm>
      </p:grpSpPr>
      <p:sp>
        <p:nvSpPr>
          <p:cNvPr id="99" name="直接连接符 6"/>
          <p:cNvSpPr/>
          <p:nvPr/>
        </p:nvSpPr>
        <p:spPr>
          <a:xfrm>
            <a:off x="0" y="785812"/>
            <a:ext cx="11176000" cy="1"/>
          </a:xfrm>
          <a:prstGeom prst="line">
            <a:avLst/>
          </a:prstGeom>
          <a:ln w="76200">
            <a:solidFill>
              <a:srgbClr val="648BB6">
                <a:alpha val="50000"/>
              </a:srgbClr>
            </a:solidFill>
            <a:miter/>
          </a:ln>
        </p:spPr>
        <p:txBody>
          <a:bodyPr lIns="45719" rIns="45719"/>
          <a:lstStyle/>
          <a:p>
            <a:endParaRPr/>
          </a:p>
        </p:txBody>
      </p:sp>
      <p:sp>
        <p:nvSpPr>
          <p:cNvPr id="100" name="正文级别 1…"/>
          <p:cNvSpPr txBox="1">
            <a:spLocks noGrp="1"/>
          </p:cNvSpPr>
          <p:nvPr>
            <p:ph type="body" sz="quarter" idx="1" hasCustomPrompt="1"/>
          </p:nvPr>
        </p:nvSpPr>
        <p:spPr>
          <a:xfrm>
            <a:off x="87118" y="121777"/>
            <a:ext cx="6592888" cy="639763"/>
          </a:xfrm>
          <a:prstGeom prst="rect">
            <a:avLst/>
          </a:prstGeom>
        </p:spPr>
        <p:txBody>
          <a:bodyPr/>
          <a:lstStyle>
            <a:lvl1pPr marL="0" indent="0">
              <a:buSzTx/>
              <a:buFontTx/>
              <a:buNone/>
              <a:defRPr sz="330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1pPr>
            <a:lvl2pPr marL="928370" indent="-471170">
              <a:buFontTx/>
              <a:defRPr sz="330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2pPr>
            <a:lvl3pPr marL="1385570" indent="-471170">
              <a:buFontTx/>
              <a:defRPr sz="330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3pPr>
            <a:lvl4pPr marL="1910715" indent="-539115">
              <a:buFontTx/>
              <a:defRPr sz="330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4pPr>
            <a:lvl5pPr marL="2367915" indent="-539115">
              <a:buFontTx/>
              <a:defRPr sz="3300">
                <a:solidFill>
                  <a:srgbClr val="000000"/>
                </a:solidFill>
                <a:latin typeface="微软雅黑" panose="020B0503020204020204" charset="-122"/>
                <a:ea typeface="微软雅黑" panose="020B0503020204020204" charset="-122"/>
                <a:cs typeface="微软雅黑" panose="020B0503020204020204" charset="-122"/>
                <a:sym typeface="微软雅黑" panose="020B0503020204020204" charset="-122"/>
              </a:defRPr>
            </a:lvl5pPr>
          </a:lstStyle>
          <a:p>
            <a:r>
              <a:t>编辑母版文本样式</a:t>
            </a:r>
          </a:p>
          <a:p>
            <a:pPr lvl="1"/>
            <a:endParaRPr/>
          </a:p>
          <a:p>
            <a:pPr lvl="2"/>
            <a:endParaRPr/>
          </a:p>
          <a:p>
            <a:pPr lvl="3"/>
            <a:endParaRPr/>
          </a:p>
          <a:p>
            <a:pPr lvl="4"/>
            <a:endParaRPr/>
          </a:p>
        </p:txBody>
      </p:sp>
      <p:pic>
        <p:nvPicPr>
          <p:cNvPr id="101" name="Picture 9" descr="Picture 9"/>
          <p:cNvPicPr>
            <a:picLocks noChangeAspect="1"/>
          </p:cNvPicPr>
          <p:nvPr/>
        </p:nvPicPr>
        <p:blipFill>
          <a:blip r:embed="rId2"/>
          <a:srcRect l="22509" t="24631" r="20228" b="20396"/>
          <a:stretch>
            <a:fillRect/>
          </a:stretch>
        </p:blipFill>
        <p:spPr>
          <a:xfrm>
            <a:off x="10480124" y="38032"/>
            <a:ext cx="1531841" cy="700861"/>
          </a:xfrm>
          <a:prstGeom prst="rect">
            <a:avLst/>
          </a:prstGeom>
          <a:ln w="12700">
            <a:miter lim="400000"/>
            <a:headEnd/>
            <a:tailEnd/>
          </a:ln>
        </p:spPr>
      </p:pic>
      <p:pic>
        <p:nvPicPr>
          <p:cNvPr id="102" name="图片 8" descr="图片 8"/>
          <p:cNvPicPr>
            <a:picLocks noChangeAspect="1"/>
          </p:cNvPicPr>
          <p:nvPr/>
        </p:nvPicPr>
        <p:blipFill>
          <a:blip r:embed="rId3"/>
          <a:srcRect r="80281"/>
          <a:stretch>
            <a:fillRect/>
          </a:stretch>
        </p:blipFill>
        <p:spPr>
          <a:xfrm>
            <a:off x="9777714" y="70119"/>
            <a:ext cx="702409" cy="672935"/>
          </a:xfrm>
          <a:prstGeom prst="rect">
            <a:avLst/>
          </a:prstGeom>
          <a:ln w="12700">
            <a:miter lim="400000"/>
            <a:headEnd/>
            <a:tailEnd/>
          </a:ln>
        </p:spPr>
      </p:pic>
      <p:sp>
        <p:nvSpPr>
          <p:cNvPr id="103" name="幻灯片编号"/>
          <p:cNvSpPr txBox="1">
            <a:spLocks noGrp="1"/>
          </p:cNvSpPr>
          <p:nvPr>
            <p:ph type="sldNum" sz="quarter" idx="2"/>
          </p:nvPr>
        </p:nvSpPr>
        <p:spPr>
          <a:xfrm>
            <a:off x="11513407" y="6281257"/>
            <a:ext cx="358414" cy="350663"/>
          </a:xfrm>
          <a:prstGeom prst="rect">
            <a:avLst/>
          </a:prstGeom>
        </p:spPr>
        <p:txBody>
          <a:bodyPr/>
          <a:lstStyle>
            <a:lvl1pPr defTabSz="685800">
              <a:defRPr sz="1800" b="1">
                <a:solidFill>
                  <a:srgbClr val="404040"/>
                </a:solidFill>
              </a:defRPr>
            </a:lvl1pPr>
          </a:lstStyle>
          <a:p>
            <a:fld id="{86CB4B4D-7CA3-9044-876B-883B54F8677D}" type="slidenum">
              <a:r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2025/12/16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2025/12/16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2025/12/16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2025/12/16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2025/12/16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tags" Target="../tags/tag5.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2025/12/16</a:t>
            </a:fld>
            <a:endParaRPr lang="zh-CN" altLang="en-US"/>
          </a:p>
        </p:txBody>
      </p:sp>
      <p:sp>
        <p:nvSpPr>
          <p:cNvPr id="5" name="页脚占位符 4"/>
          <p:cNvSpPr>
            <a:spLocks noGrp="1"/>
          </p:cNvSpPr>
          <p:nvPr>
            <p:ph type="ftr" sz="quarter" idx="3"/>
            <p:custDataLst>
              <p:tags r:id="rId18"/>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PA_矩形 2"/>
          <p:cNvSpPr/>
          <p:nvPr/>
        </p:nvSpPr>
        <p:spPr>
          <a:xfrm>
            <a:off x="1112520" y="2232600"/>
            <a:ext cx="9966960" cy="1984376"/>
          </a:xfrm>
          <a:prstGeom prst="rect">
            <a:avLst/>
          </a:prstGeom>
          <a:ln w="57150">
            <a:solidFill>
              <a:srgbClr val="24569D"/>
            </a:solidFill>
            <a:miter/>
          </a:ln>
        </p:spPr>
        <p:txBody>
          <a:bodyPr lIns="45719" rIns="45719" anchor="ctr"/>
          <a:lstStyle/>
          <a:p>
            <a:pPr algn="ctr">
              <a:defRPr>
                <a:solidFill>
                  <a:srgbClr val="FFFFFF"/>
                </a:solidFill>
                <a:latin typeface="方正粗黑宋简体"/>
                <a:ea typeface="方正粗黑宋简体"/>
                <a:cs typeface="方正粗黑宋简体"/>
                <a:sym typeface="方正粗黑宋简体"/>
              </a:defRPr>
            </a:pPr>
            <a:endParaRPr/>
          </a:p>
        </p:txBody>
      </p:sp>
      <p:sp>
        <p:nvSpPr>
          <p:cNvPr id="113" name="PA_文本框 1"/>
          <p:cNvSpPr txBox="1"/>
          <p:nvPr/>
        </p:nvSpPr>
        <p:spPr>
          <a:xfrm>
            <a:off x="3198096" y="2681714"/>
            <a:ext cx="5734901" cy="707886"/>
          </a:xfrm>
          <a:prstGeom prst="rect">
            <a:avLst/>
          </a:prstGeom>
          <a:ln w="12700">
            <a:miter lim="400000"/>
          </a:ln>
        </p:spPr>
        <p:txBody>
          <a:bodyPr wrap="none" lIns="45719" rIns="45719">
            <a:spAutoFit/>
          </a:bodyPr>
          <a:lstStyle/>
          <a:p>
            <a:pPr algn="ctr">
              <a:defRPr sz="4000"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粒子</a:t>
            </a:r>
            <a:r>
              <a:rPr lang="zh-CN" altLang="en-US"/>
              <a:t>物理探测器进展</a:t>
            </a:r>
            <a:r>
              <a:rPr lang="zh-CN" altLang="en-US" dirty="0"/>
              <a:t>汇报</a:t>
            </a:r>
          </a:p>
        </p:txBody>
      </p:sp>
      <p:sp>
        <p:nvSpPr>
          <p:cNvPr id="114" name="TextBox 1"/>
          <p:cNvSpPr txBox="1"/>
          <p:nvPr/>
        </p:nvSpPr>
        <p:spPr>
          <a:xfrm>
            <a:off x="9611854" y="5318816"/>
            <a:ext cx="1518429" cy="321945"/>
          </a:xfrm>
          <a:prstGeom prst="rect">
            <a:avLst/>
          </a:prstGeom>
          <a:ln w="12700">
            <a:miter lim="400000"/>
          </a:ln>
        </p:spPr>
        <p:txBody>
          <a:bodyPr lIns="45719" rIns="45719">
            <a:spAutoFit/>
          </a:bodyPr>
          <a:lstStyle/>
          <a:p>
            <a:pPr>
              <a:defRPr sz="1500">
                <a:solidFill>
                  <a:srgbClr val="002060"/>
                </a:solidFill>
                <a:latin typeface="微软雅黑" panose="020B0503020204020204" charset="-122"/>
                <a:ea typeface="微软雅黑" panose="020B0503020204020204" charset="-122"/>
                <a:cs typeface="微软雅黑" panose="020B0503020204020204" charset="-122"/>
                <a:sym typeface="微软雅黑" panose="020B0503020204020204" charset="-122"/>
              </a:defRPr>
            </a:pPr>
            <a:r>
              <a:t>2025年</a:t>
            </a:r>
            <a:r>
              <a:rPr lang="en-US"/>
              <a:t>12</a:t>
            </a:r>
            <a:r>
              <a:t>月</a:t>
            </a:r>
          </a:p>
        </p:txBody>
      </p:sp>
      <p:sp>
        <p:nvSpPr>
          <p:cNvPr id="115" name="文本框 4"/>
          <p:cNvSpPr txBox="1"/>
          <p:nvPr/>
        </p:nvSpPr>
        <p:spPr>
          <a:xfrm>
            <a:off x="7759065" y="3644900"/>
            <a:ext cx="3321050" cy="368300"/>
          </a:xfrm>
          <a:prstGeom prst="rect">
            <a:avLst/>
          </a:prstGeom>
          <a:ln w="12700">
            <a:miter lim="400000"/>
          </a:ln>
        </p:spPr>
        <p:txBody>
          <a:bodyPr wrap="square" lIns="45719" rIns="45719">
            <a:spAutoFit/>
          </a:bodyPr>
          <a:lstStyle/>
          <a:p>
            <a:r>
              <a:t>——</a:t>
            </a:r>
            <a:r>
              <a:rPr lang="zh-CN" altLang="en-US"/>
              <a:t>完整流程与初步方案实验</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75644-1A08-4D9C-8D38-67BE5498B14E}"/>
            </a:ext>
          </a:extLst>
        </p:cNvPr>
        <p:cNvGrpSpPr/>
        <p:nvPr/>
      </p:nvGrpSpPr>
      <p:grpSpPr>
        <a:xfrm>
          <a:off x="0" y="0"/>
          <a:ext cx="0" cy="0"/>
          <a:chOff x="0" y="0"/>
          <a:chExt cx="0" cy="0"/>
        </a:xfrm>
      </p:grpSpPr>
      <p:sp>
        <p:nvSpPr>
          <p:cNvPr id="118" name="文本占位符 1">
            <a:extLst>
              <a:ext uri="{FF2B5EF4-FFF2-40B4-BE49-F238E27FC236}">
                <a16:creationId xmlns:a16="http://schemas.microsoft.com/office/drawing/2014/main" id="{70B856EA-125C-DE76-B921-23B5E1BBABA9}"/>
              </a:ext>
            </a:extLst>
          </p:cNvPr>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ltLang="en-US" dirty="0"/>
              <a:t>后续工作</a:t>
            </a:r>
            <a:endParaRPr lang="zh-CN" dirty="0"/>
          </a:p>
        </p:txBody>
      </p:sp>
      <p:sp>
        <p:nvSpPr>
          <p:cNvPr id="2" name="文本框 14">
            <a:extLst>
              <a:ext uri="{FF2B5EF4-FFF2-40B4-BE49-F238E27FC236}">
                <a16:creationId xmlns:a16="http://schemas.microsoft.com/office/drawing/2014/main" id="{B8F1CC86-2D0A-1D09-73DC-319C7549043E}"/>
              </a:ext>
            </a:extLst>
          </p:cNvPr>
          <p:cNvSpPr txBox="1"/>
          <p:nvPr/>
        </p:nvSpPr>
        <p:spPr>
          <a:xfrm>
            <a:off x="197485" y="1236482"/>
            <a:ext cx="10650855" cy="5374640"/>
          </a:xfrm>
          <a:prstGeom prst="rect">
            <a:avLst/>
          </a:prstGeom>
          <a:ln w="12700">
            <a:miter lim="400000"/>
          </a:ln>
        </p:spPr>
        <p:txBody>
          <a:bodyPr wrap="square" lIns="45719" rIns="45719">
            <a:noAutofit/>
          </a:bodyPr>
          <a:lstStyle/>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继续优化</a:t>
            </a:r>
            <a:r>
              <a:rPr lang="en-US" altLang="zh-CN" dirty="0"/>
              <a:t>500MeV</a:t>
            </a:r>
            <a:r>
              <a:rPr lang="zh-CN" altLang="en-US" dirty="0"/>
              <a:t>或更低动量下模型的效果</a:t>
            </a:r>
          </a:p>
          <a:p>
            <a:pPr marL="0" lvl="1" indent="457200">
              <a:lnSpc>
                <a:spcPct val="150000"/>
              </a:lnSpc>
              <a:buClr>
                <a:srgbClr val="FF0000"/>
              </a:buClr>
              <a:buSzPct val="100000"/>
              <a:buFont typeface="Wingdings" panose="05000000000000000000" pitchFamily="2" charset="2"/>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a:t>
            </a:r>
            <a:r>
              <a:rPr lang="zh-CN" altLang="en-US" dirty="0"/>
              <a:t>物理目标是都达到</a:t>
            </a:r>
            <a:r>
              <a:rPr lang="en-US" altLang="zh-CN" dirty="0"/>
              <a:t>5%</a:t>
            </a:r>
            <a:r>
              <a:rPr lang="zh-CN" altLang="en-US" dirty="0"/>
              <a:t>以下的误差率</a:t>
            </a:r>
            <a:endParaRPr lang="en-US" altLang="zh-CN" dirty="0">
              <a:sym typeface="+mn-ea"/>
            </a:endParaRPr>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数据集采样</a:t>
            </a:r>
            <a:endParaRPr lang="en-US" altLang="zh-CN" dirty="0">
              <a:sym typeface="+mn-ea"/>
            </a:endParaRP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       --</a:t>
            </a:r>
            <a:r>
              <a:rPr lang="zh-CN" altLang="en-US" dirty="0">
                <a:sym typeface="+mn-ea"/>
              </a:rPr>
              <a:t>采样区间？   一个实例采样用时       </a:t>
            </a:r>
            <a:r>
              <a:rPr lang="en-US" altLang="zh-CN" dirty="0">
                <a:sym typeface="+mn-ea"/>
              </a:rPr>
              <a:t>transformer-based</a:t>
            </a:r>
            <a:r>
              <a:rPr lang="zh-CN" altLang="en-US" dirty="0">
                <a:sym typeface="+mn-ea"/>
              </a:rPr>
              <a:t> </a:t>
            </a:r>
            <a:r>
              <a:rPr lang="en-US" altLang="zh-CN" dirty="0">
                <a:sym typeface="+mn-ea"/>
              </a:rPr>
              <a:t>model</a:t>
            </a:r>
            <a:r>
              <a:rPr lang="zh-CN" altLang="en-US" dirty="0">
                <a:sym typeface="+mn-ea"/>
              </a:rPr>
              <a:t> 预测一次耗时约</a:t>
            </a:r>
            <a:r>
              <a:rPr lang="en-US" altLang="zh-CN" dirty="0">
                <a:sym typeface="+mn-ea"/>
              </a:rPr>
              <a:t>10ms</a:t>
            </a: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       </a:t>
            </a:r>
            <a:r>
              <a:rPr lang="en-US" altLang="zh-CN" dirty="0">
                <a:sym typeface="+mn-ea"/>
              </a:rPr>
              <a:t>--</a:t>
            </a:r>
            <a:r>
              <a:rPr lang="zh-CN" altLang="en-US" dirty="0">
                <a:sym typeface="+mn-ea"/>
              </a:rPr>
              <a:t>根据提供的采样脚本在解空间中均匀采样 可以做</a:t>
            </a:r>
            <a:r>
              <a:rPr lang="en-US" altLang="zh-CN" dirty="0">
                <a:sym typeface="+mn-ea"/>
              </a:rPr>
              <a:t>benchmark</a:t>
            </a:r>
            <a:r>
              <a:rPr lang="zh-CN" altLang="en-US" dirty="0">
                <a:sym typeface="+mn-ea"/>
              </a:rPr>
              <a:t> （训练数据</a:t>
            </a:r>
            <a:r>
              <a:rPr lang="zh-CN" altLang="en-US">
                <a:sym typeface="+mn-ea"/>
              </a:rPr>
              <a:t>不是真值？）</a:t>
            </a:r>
            <a:endParaRPr lang="en-US" altLang="zh-CN" dirty="0">
              <a:sym typeface="+mn-ea"/>
            </a:endParaRPr>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评测方法</a:t>
            </a:r>
            <a:endParaRPr lang="en-US" altLang="zh-CN" dirty="0">
              <a:sym typeface="+mn-ea"/>
            </a:endParaRP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       </a:t>
            </a:r>
            <a:r>
              <a:rPr lang="en-US" altLang="zh-CN" dirty="0">
                <a:sym typeface="+mn-ea"/>
              </a:rPr>
              <a:t>--</a:t>
            </a:r>
            <a:r>
              <a:rPr lang="zh-CN" altLang="en-US" dirty="0">
                <a:sym typeface="+mn-ea"/>
              </a:rPr>
              <a:t>有没有可以参考的相关工作 当作</a:t>
            </a:r>
            <a:r>
              <a:rPr lang="en-US" altLang="zh-CN" dirty="0">
                <a:sym typeface="+mn-ea"/>
              </a:rPr>
              <a:t>baseline</a:t>
            </a: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       </a:t>
            </a:r>
            <a:r>
              <a:rPr lang="en-US" altLang="zh-CN" dirty="0">
                <a:sym typeface="+mn-ea"/>
              </a:rPr>
              <a:t>--</a:t>
            </a:r>
            <a:r>
              <a:rPr lang="zh-CN" altLang="en-US" dirty="0">
                <a:sym typeface="+mn-ea"/>
              </a:rPr>
              <a:t>以不同结构作为变量的实验结果</a:t>
            </a:r>
            <a:endParaRPr lang="en-US" altLang="zh-CN" dirty="0">
              <a:sym typeface="+mn-ea"/>
            </a:endParaRP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en-US" altLang="zh-CN" dirty="0">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marL="0" lvl="0" indent="0">
              <a:lnSpc>
                <a:spcPct val="150000"/>
              </a:lnSpc>
              <a:buNone/>
            </a:pPr>
            <a:endParaRPr lang="en-US" altLang="zh-CN" dirty="0">
              <a:solidFill>
                <a:schemeClr val="tx1"/>
              </a:solidFill>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p:txBody>
      </p:sp>
    </p:spTree>
    <p:extLst>
      <p:ext uri="{BB962C8B-B14F-4D97-AF65-F5344CB8AC3E}">
        <p14:creationId xmlns:p14="http://schemas.microsoft.com/office/powerpoint/2010/main" val="1631811130"/>
      </p:ext>
    </p:extLst>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indefinite" fill="hold"/>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0"/>
                            </p:stCondLst>
                            <p:childTnLst>
                              <p:par>
                                <p:cTn id="9" presetID="10" presetClass="entr" presetSubtype="0" fill="hold" grpId="0" nodeType="afterEffect">
                                  <p:stCondLst>
                                    <p:cond delay="0"/>
                                  </p:stCondLst>
                                  <p:childTnLst>
                                    <p:set>
                                      <p:cBhvr>
                                        <p:cTn id="10" dur="indefinite" fill="hold"/>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0"/>
                            </p:stCondLst>
                            <p:childTnLst>
                              <p:par>
                                <p:cTn id="13" presetID="10" presetClass="entr" presetSubtype="0" fill="hold" grpId="0" nodeType="afterEffect">
                                  <p:stCondLst>
                                    <p:cond delay="0"/>
                                  </p:stCondLst>
                                  <p:childTnLst>
                                    <p:set>
                                      <p:cBhvr>
                                        <p:cTn id="14" dur="indefinite" fill="hold"/>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0"/>
                            </p:stCondLst>
                            <p:childTnLst>
                              <p:par>
                                <p:cTn id="17" presetID="10" presetClass="entr" presetSubtype="0" fill="hold" grpId="0" nodeType="afterEffect">
                                  <p:stCondLst>
                                    <p:cond delay="0"/>
                                  </p:stCondLst>
                                  <p:childTnLst>
                                    <p:set>
                                      <p:cBhvr>
                                        <p:cTn id="18" dur="indefinite" fill="hold"/>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0"/>
                            </p:stCondLst>
                            <p:childTnLst>
                              <p:par>
                                <p:cTn id="21" presetID="10" presetClass="entr" presetSubtype="0" fill="hold" grpId="0" nodeType="afterEffect">
                                  <p:stCondLst>
                                    <p:cond delay="0"/>
                                  </p:stCondLst>
                                  <p:childTnLst>
                                    <p:set>
                                      <p:cBhvr>
                                        <p:cTn id="22" dur="indefinite" fill="hold"/>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0"/>
                            </p:stCondLst>
                            <p:childTnLst>
                              <p:par>
                                <p:cTn id="25" presetID="10" presetClass="entr" presetSubtype="0" fill="hold" grpId="0" nodeType="afterEffect">
                                  <p:stCondLst>
                                    <p:cond delay="0"/>
                                  </p:stCondLst>
                                  <p:childTnLst>
                                    <p:set>
                                      <p:cBhvr>
                                        <p:cTn id="26" dur="indefinite" fill="hold"/>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0"/>
                            </p:stCondLst>
                            <p:childTnLst>
                              <p:par>
                                <p:cTn id="29" presetID="10" presetClass="entr" presetSubtype="0" fill="hold" grpId="0" nodeType="afterEffect">
                                  <p:stCondLst>
                                    <p:cond delay="0"/>
                                  </p:stCondLst>
                                  <p:childTnLst>
                                    <p:set>
                                      <p:cBhvr>
                                        <p:cTn id="30" dur="indefinite" fill="hold"/>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par>
                          <p:cTn id="32" fill="hold">
                            <p:stCondLst>
                              <p:cond delay="0"/>
                            </p:stCondLst>
                            <p:childTnLst>
                              <p:par>
                                <p:cTn id="33" presetID="10" presetClass="entr" presetSubtype="0" fill="hold" grpId="0" nodeType="afterEffect">
                                  <p:stCondLst>
                                    <p:cond delay="0"/>
                                  </p:stCondLst>
                                  <p:childTnLst>
                                    <p:set>
                                      <p:cBhvr>
                                        <p:cTn id="34" dur="indefinite" fill="hold"/>
                                        <p:tgtEl>
                                          <p:spTgt spid="2">
                                            <p:txEl>
                                              <p:pRg st="7" end="7"/>
                                            </p:txEl>
                                          </p:spTgt>
                                        </p:tgtEl>
                                        <p:attrNameLst>
                                          <p:attrName>style.visibility</p:attrName>
                                        </p:attrNameLst>
                                      </p:cBhvr>
                                      <p:to>
                                        <p:strVal val="visible"/>
                                      </p:to>
                                    </p:set>
                                    <p:animEffect transition="in" filter="fade">
                                      <p:cBhvr>
                                        <p:cTn id="35"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5"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文本占位符 1"/>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t>任务理解与建模</a:t>
            </a:r>
          </a:p>
        </p:txBody>
      </p:sp>
      <p:sp>
        <p:nvSpPr>
          <p:cNvPr id="2" name="文本框 14"/>
          <p:cNvSpPr txBox="1"/>
          <p:nvPr/>
        </p:nvSpPr>
        <p:spPr>
          <a:xfrm>
            <a:off x="197485" y="1156970"/>
            <a:ext cx="10650855" cy="5374640"/>
          </a:xfrm>
          <a:prstGeom prst="rect">
            <a:avLst/>
          </a:prstGeom>
          <a:ln w="12700">
            <a:miter lim="400000"/>
          </a:ln>
        </p:spPr>
        <p:txBody>
          <a:bodyPr wrap="square" lIns="45719" rIns="45719">
            <a:noAutofit/>
          </a:bodyPr>
          <a:lstStyle/>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任务简单描述</a:t>
            </a:r>
            <a:r>
              <a:rPr lang="en-US" altLang="zh-CN" dirty="0"/>
              <a:t> </a:t>
            </a:r>
            <a:r>
              <a:rPr lang="zh-CN" altLang="en-US" dirty="0"/>
              <a:t>：</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a:t>
            </a:r>
            <a:r>
              <a:rPr lang="zh-CN" altLang="en-US" dirty="0"/>
              <a:t>缪子探测器由</a:t>
            </a:r>
            <a:r>
              <a:rPr lang="en-US" altLang="zh-CN" dirty="0"/>
              <a:t>60cm</a:t>
            </a:r>
            <a:r>
              <a:rPr lang="zh-CN" altLang="en-US" dirty="0"/>
              <a:t>轭铁和若干个插入到其中的探测器组成</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r>
              <a:rPr lang="zh-CN" altLang="en-US" dirty="0"/>
              <a:t>一个粒子（</a:t>
            </a:r>
            <a:r>
              <a:rPr lang="en-US" altLang="zh-CN" dirty="0" err="1"/>
              <a:t>μ</a:t>
            </a:r>
            <a:r>
              <a:rPr lang="zh-CN" altLang="en-US" dirty="0"/>
              <a:t>子或</a:t>
            </a:r>
            <a:r>
              <a:rPr lang="el-GR" altLang="zh-CN" dirty="0">
                <a:sym typeface="+mn-ea"/>
              </a:rPr>
              <a:t>π</a:t>
            </a:r>
            <a:r>
              <a:rPr lang="zh-CN" altLang="el-GR" dirty="0">
                <a:sym typeface="+mn-ea"/>
              </a:rPr>
              <a:t>子）发射到缪子探测器中，得到各个探测器捕捉的信号情况（命中或未命中）</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 </a:t>
            </a:r>
            <a:r>
              <a:rPr lang="zh-CN" altLang="en-US" dirty="0">
                <a:sym typeface="+mn-ea"/>
              </a:rPr>
              <a:t>根据探测器的命中数据，使用机器学习算法分类</a:t>
            </a:r>
            <a:r>
              <a:rPr lang="en-US" altLang="zh-CN" dirty="0" err="1">
                <a:sym typeface="+mn-ea"/>
              </a:rPr>
              <a:t>μ</a:t>
            </a:r>
            <a:r>
              <a:rPr lang="en-US" altLang="zh-CN" dirty="0">
                <a:sym typeface="+mn-ea"/>
              </a:rPr>
              <a:t>-</a:t>
            </a:r>
            <a:r>
              <a:rPr lang="el-GR" altLang="zh-CN" dirty="0">
                <a:sym typeface="+mn-ea"/>
              </a:rPr>
              <a:t>π</a:t>
            </a:r>
            <a:r>
              <a:rPr lang="zh-CN" altLang="el-GR" dirty="0">
                <a:sym typeface="+mn-ea"/>
              </a:rPr>
              <a:t>，得到分类情况</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 </a:t>
            </a:r>
            <a:r>
              <a:rPr lang="zh-CN" altLang="en-US" dirty="0">
                <a:sym typeface="+mn-ea"/>
              </a:rPr>
              <a:t>多次上述过程就得到同一探测器组合下的鉴别效率</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a:t>
            </a:r>
            <a:r>
              <a:rPr lang="zh-CN" altLang="en-US" dirty="0">
                <a:sym typeface="+mn-ea"/>
              </a:rPr>
              <a:t>但是</a:t>
            </a:r>
            <a:r>
              <a:rPr lang="en-US" altLang="zh-CN" dirty="0">
                <a:sym typeface="+mn-ea"/>
              </a:rPr>
              <a:t>Geant4</a:t>
            </a:r>
            <a:r>
              <a:rPr lang="zh-CN" altLang="en-US" dirty="0">
                <a:sym typeface="+mn-ea"/>
              </a:rPr>
              <a:t>软件模拟时间代价较大，需要训练更高效的模型来预测探测效率</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任务建模</a:t>
            </a:r>
          </a:p>
          <a:p>
            <a:pPr lvl="1" indent="0">
              <a:lnSpc>
                <a:spcPct val="150000"/>
              </a:lnSpc>
              <a:buClr>
                <a:srgbClr val="FF0000"/>
              </a:buClr>
              <a:buSzPct val="100000"/>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a:t>
            </a:r>
            <a:r>
              <a:rPr lang="zh-CN" altLang="en-US" dirty="0"/>
              <a:t>模型的输入：</a:t>
            </a:r>
          </a:p>
          <a:p>
            <a:pPr lvl="1" indent="0">
              <a:lnSpc>
                <a:spcPct val="150000"/>
              </a:lnSpc>
              <a:buClr>
                <a:srgbClr val="FF0000"/>
              </a:buClr>
              <a:buSzPct val="100000"/>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任意探测器结构</a:t>
            </a:r>
            <a:r>
              <a:rPr lang="en-US" altLang="zh-CN" dirty="0"/>
              <a:t>-&gt;X ∈ R^61  eg. 13, 15, 17cm</a:t>
            </a:r>
            <a:r>
              <a:rPr lang="zh-CN" altLang="en-US" dirty="0"/>
              <a:t>放探测器，</a:t>
            </a:r>
            <a:r>
              <a:rPr lang="en-US" altLang="zh-CN" dirty="0"/>
              <a:t>(0,0,0...1,0,1,0,1,0,....0)</a:t>
            </a:r>
            <a:endParaRPr lang="zh-CN" altLang="en-US" dirty="0"/>
          </a:p>
          <a:p>
            <a:pPr lvl="1" indent="0">
              <a:lnSpc>
                <a:spcPct val="150000"/>
              </a:lnSpc>
              <a:buClr>
                <a:srgbClr val="FF0000"/>
              </a:buClr>
              <a:buSzPct val="100000"/>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动量</a:t>
            </a:r>
            <a:r>
              <a:rPr lang="en-US" altLang="zh-CN" dirty="0"/>
              <a:t>-&gt;m</a:t>
            </a:r>
            <a:endParaRPr lang="zh-CN" altLang="en-US" dirty="0"/>
          </a:p>
          <a:p>
            <a:pPr lvl="1" indent="0">
              <a:lnSpc>
                <a:spcPct val="150000"/>
              </a:lnSpc>
              <a:buClr>
                <a:srgbClr val="FF0000"/>
              </a:buClr>
              <a:buSzPct val="100000"/>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a:t>
            </a:r>
            <a:r>
              <a:rPr lang="zh-CN" altLang="en-US" dirty="0"/>
              <a:t>模型的输出：</a:t>
            </a:r>
          </a:p>
          <a:p>
            <a:pPr lvl="1" indent="0">
              <a:lnSpc>
                <a:spcPct val="150000"/>
              </a:lnSpc>
              <a:buClr>
                <a:srgbClr val="FF0000"/>
              </a:buClr>
              <a:buSzPct val="100000"/>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探测效率</a:t>
            </a:r>
            <a:r>
              <a:rPr lang="en-US" altLang="zh-CN" dirty="0"/>
              <a:t>-&gt;prediction</a:t>
            </a:r>
            <a:endParaRPr lang="zh-CN" altLang="en-US" dirty="0"/>
          </a:p>
          <a:p>
            <a:pPr lvl="1" indent="0">
              <a:buClr>
                <a:srgbClr val="FF0000"/>
              </a:buClr>
              <a:buSzPct val="100000"/>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p:txBody>
      </p:sp>
    </p:spTree>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indefinite" fill="hold"/>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indefinite" fill="hold"/>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1" nodeType="clickEffect">
                                  <p:stCondLst>
                                    <p:cond delay="0"/>
                                  </p:stCondLst>
                                  <p:childTnLst>
                                    <p:set>
                                      <p:cBhvr>
                                        <p:cTn id="16" dur="indefinite" fill="hold"/>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1" nodeType="clickEffect">
                                  <p:stCondLst>
                                    <p:cond delay="0"/>
                                  </p:stCondLst>
                                  <p:childTnLst>
                                    <p:set>
                                      <p:cBhvr>
                                        <p:cTn id="21" dur="indefinite" fill="hold"/>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1" nodeType="clickEffect">
                                  <p:stCondLst>
                                    <p:cond delay="0"/>
                                  </p:stCondLst>
                                  <p:childTnLst>
                                    <p:set>
                                      <p:cBhvr>
                                        <p:cTn id="26" dur="indefinite" fill="hold"/>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1" nodeType="clickEffect">
                                  <p:stCondLst>
                                    <p:cond delay="0"/>
                                  </p:stCondLst>
                                  <p:childTnLst>
                                    <p:set>
                                      <p:cBhvr>
                                        <p:cTn id="31" dur="indefinite" fill="hold"/>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1" nodeType="clickEffect">
                                  <p:stCondLst>
                                    <p:cond delay="0"/>
                                  </p:stCondLst>
                                  <p:childTnLst>
                                    <p:set>
                                      <p:cBhvr>
                                        <p:cTn id="36" dur="indefinite" fill="hold"/>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1" nodeType="clickEffect">
                                  <p:stCondLst>
                                    <p:cond delay="0"/>
                                  </p:stCondLst>
                                  <p:childTnLst>
                                    <p:set>
                                      <p:cBhvr>
                                        <p:cTn id="41" dur="indefinite" fill="hold"/>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1" nodeType="clickEffect">
                                  <p:stCondLst>
                                    <p:cond delay="0"/>
                                  </p:stCondLst>
                                  <p:childTnLst>
                                    <p:set>
                                      <p:cBhvr>
                                        <p:cTn id="46" dur="indefinite" fill="hold"/>
                                        <p:tgtEl>
                                          <p:spTgt spid="2">
                                            <p:txEl>
                                              <p:pRg st="9" end="9"/>
                                            </p:txEl>
                                          </p:spTgt>
                                        </p:tgtEl>
                                        <p:attrNameLst>
                                          <p:attrName>style.visibility</p:attrName>
                                        </p:attrNameLst>
                                      </p:cBhvr>
                                      <p:to>
                                        <p:strVal val="visible"/>
                                      </p:to>
                                    </p:set>
                                    <p:animEffect transition="in" filter="fade">
                                      <p:cBhvr>
                                        <p:cTn id="47" dur="500"/>
                                        <p:tgtEl>
                                          <p:spTgt spid="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1" nodeType="clickEffect">
                                  <p:stCondLst>
                                    <p:cond delay="0"/>
                                  </p:stCondLst>
                                  <p:childTnLst>
                                    <p:set>
                                      <p:cBhvr>
                                        <p:cTn id="51" dur="indefinite" fill="hold"/>
                                        <p:tgtEl>
                                          <p:spTgt spid="2">
                                            <p:txEl>
                                              <p:pRg st="10" end="10"/>
                                            </p:txEl>
                                          </p:spTgt>
                                        </p:tgtEl>
                                        <p:attrNameLst>
                                          <p:attrName>style.visibility</p:attrName>
                                        </p:attrNameLst>
                                      </p:cBhvr>
                                      <p:to>
                                        <p:strVal val="visible"/>
                                      </p:to>
                                    </p:set>
                                    <p:animEffect transition="in" filter="fade">
                                      <p:cBhvr>
                                        <p:cTn id="52" dur="500"/>
                                        <p:tgtEl>
                                          <p:spTgt spid="2">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1" nodeType="clickEffect">
                                  <p:stCondLst>
                                    <p:cond delay="0"/>
                                  </p:stCondLst>
                                  <p:childTnLst>
                                    <p:set>
                                      <p:cBhvr>
                                        <p:cTn id="56" dur="indefinite" fill="hold"/>
                                        <p:tgtEl>
                                          <p:spTgt spid="2">
                                            <p:txEl>
                                              <p:pRg st="11" end="11"/>
                                            </p:txEl>
                                          </p:spTgt>
                                        </p:tgtEl>
                                        <p:attrNameLst>
                                          <p:attrName>style.visibility</p:attrName>
                                        </p:attrNameLst>
                                      </p:cBhvr>
                                      <p:to>
                                        <p:strVal val="visible"/>
                                      </p:to>
                                    </p:set>
                                    <p:animEffect transition="in" filter="fade">
                                      <p:cBhvr>
                                        <p:cTn id="57" dur="500"/>
                                        <p:tgtEl>
                                          <p:spTgt spid="2">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1" nodeType="clickEffect">
                                  <p:stCondLst>
                                    <p:cond delay="0"/>
                                  </p:stCondLst>
                                  <p:childTnLst>
                                    <p:set>
                                      <p:cBhvr>
                                        <p:cTn id="61" dur="indefinite" fill="hold"/>
                                        <p:tgtEl>
                                          <p:spTgt spid="2">
                                            <p:txEl>
                                              <p:pRg st="12" end="12"/>
                                            </p:txEl>
                                          </p:spTgt>
                                        </p:tgtEl>
                                        <p:attrNameLst>
                                          <p:attrName>style.visibility</p:attrName>
                                        </p:attrNameLst>
                                      </p:cBhvr>
                                      <p:to>
                                        <p:strVal val="visible"/>
                                      </p:to>
                                    </p:set>
                                    <p:animEffect transition="in" filter="fade">
                                      <p:cBhvr>
                                        <p:cTn id="62" dur="500"/>
                                        <p:tgtEl>
                                          <p:spTgt spid="2">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1" nodeType="clickEffect">
                                  <p:stCondLst>
                                    <p:cond delay="0"/>
                                  </p:stCondLst>
                                  <p:childTnLst>
                                    <p:set>
                                      <p:cBhvr>
                                        <p:cTn id="66" dur="indefinite" fill="hold"/>
                                        <p:tgtEl>
                                          <p:spTgt spid="2">
                                            <p:txEl>
                                              <p:pRg st="14" end="14"/>
                                            </p:txEl>
                                          </p:spTgt>
                                        </p:tgtEl>
                                        <p:attrNameLst>
                                          <p:attrName>style.visibility</p:attrName>
                                        </p:attrNameLst>
                                      </p:cBhvr>
                                      <p:to>
                                        <p:strVal val="visible"/>
                                      </p:to>
                                    </p:set>
                                    <p:animEffect transition="in" filter="fade">
                                      <p:cBhvr>
                                        <p:cTn id="67" dur="500"/>
                                        <p:tgtEl>
                                          <p:spTgt spid="2">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1" nodeType="clickEffect">
                                  <p:stCondLst>
                                    <p:cond delay="0"/>
                                  </p:stCondLst>
                                  <p:childTnLst>
                                    <p:set>
                                      <p:cBhvr>
                                        <p:cTn id="71" dur="indefinite" fill="hold"/>
                                        <p:tgtEl>
                                          <p:spTgt spid="2">
                                            <p:txEl>
                                              <p:pRg st="15" end="15"/>
                                            </p:txEl>
                                          </p:spTgt>
                                        </p:tgtEl>
                                        <p:attrNameLst>
                                          <p:attrName>style.visibility</p:attrName>
                                        </p:attrNameLst>
                                      </p:cBhvr>
                                      <p:to>
                                        <p:strVal val="visible"/>
                                      </p:to>
                                    </p:set>
                                    <p:animEffect transition="in" filter="fade">
                                      <p:cBhvr>
                                        <p:cTn id="72" dur="500"/>
                                        <p:tgtEl>
                                          <p:spTgt spid="2">
                                            <p:txEl>
                                              <p:pRg st="15" end="1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1" nodeType="clickEffect">
                                  <p:stCondLst>
                                    <p:cond delay="0"/>
                                  </p:stCondLst>
                                  <p:childTnLst>
                                    <p:set>
                                      <p:cBhvr>
                                        <p:cTn id="76" dur="indefinite" fill="hold"/>
                                        <p:tgtEl>
                                          <p:spTgt spid="2">
                                            <p:txEl>
                                              <p:pRg st="16" end="16"/>
                                            </p:txEl>
                                          </p:spTgt>
                                        </p:tgtEl>
                                        <p:attrNameLst>
                                          <p:attrName>style.visibility</p:attrName>
                                        </p:attrNameLst>
                                      </p:cBhvr>
                                      <p:to>
                                        <p:strVal val="visible"/>
                                      </p:to>
                                    </p:set>
                                    <p:animEffect transition="in" filter="fade">
                                      <p:cBhvr>
                                        <p:cTn id="77" dur="500"/>
                                        <p:tgtEl>
                                          <p:spTgt spid="2">
                                            <p:txEl>
                                              <p:pRg st="16" end="1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1" nodeType="clickEffect">
                                  <p:stCondLst>
                                    <p:cond delay="0"/>
                                  </p:stCondLst>
                                  <p:childTnLst>
                                    <p:set>
                                      <p:cBhvr>
                                        <p:cTn id="81" dur="indefinite" fill="hold"/>
                                        <p:tgtEl>
                                          <p:spTgt spid="2">
                                            <p:txEl>
                                              <p:pRg st="16" end="16"/>
                                            </p:txEl>
                                          </p:spTgt>
                                        </p:tgtEl>
                                        <p:attrNameLst>
                                          <p:attrName>style.visibility</p:attrName>
                                        </p:attrNameLst>
                                      </p:cBhvr>
                                      <p:to>
                                        <p:strVal val="visible"/>
                                      </p:to>
                                    </p:set>
                                    <p:animEffect transition="in" filter="fade">
                                      <p:cBhvr>
                                        <p:cTn id="82"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build="p" bldLvl="5"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文本占位符 1"/>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t>方法与实验</a:t>
            </a:r>
          </a:p>
        </p:txBody>
      </p:sp>
      <p:sp>
        <p:nvSpPr>
          <p:cNvPr id="2" name="文本框 14"/>
          <p:cNvSpPr txBox="1"/>
          <p:nvPr/>
        </p:nvSpPr>
        <p:spPr>
          <a:xfrm>
            <a:off x="197485" y="916940"/>
            <a:ext cx="10650855" cy="5842635"/>
          </a:xfrm>
          <a:prstGeom prst="rect">
            <a:avLst/>
          </a:prstGeom>
          <a:ln w="12700">
            <a:miter lim="400000"/>
          </a:ln>
        </p:spPr>
        <p:txBody>
          <a:bodyPr wrap="square" lIns="45719" rIns="45719">
            <a:noAutofit/>
          </a:bodyPr>
          <a:lstStyle/>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数据集</a:t>
            </a:r>
          </a:p>
          <a:p>
            <a:pPr marL="0" lvl="1" indent="457200">
              <a:lnSpc>
                <a:spcPct val="150000"/>
              </a:lnSpc>
              <a:buClr>
                <a:srgbClr val="FF0000"/>
              </a:buClr>
              <a:buSzPct val="100000"/>
              <a:buFont typeface="Wingdings" panose="05000000000000000000" pitchFamily="2" charset="2"/>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sz="1600" dirty="0"/>
              <a:t>--</a:t>
            </a:r>
            <a:r>
              <a:rPr lang="zh-CN" altLang="en-US" sz="1600" dirty="0"/>
              <a:t>目前先使用</a:t>
            </a:r>
            <a:r>
              <a:rPr lang="en-US" altLang="zh-CN" sz="1600" dirty="0"/>
              <a:t>7</a:t>
            </a:r>
            <a:r>
              <a:rPr lang="zh-CN" altLang="en-US" sz="1600" dirty="0"/>
              <a:t>个动量下的数据进行训练和测试</a:t>
            </a:r>
          </a:p>
          <a:p>
            <a:pPr marL="0" lvl="1" indent="457200">
              <a:lnSpc>
                <a:spcPct val="150000"/>
              </a:lnSpc>
              <a:buClr>
                <a:srgbClr val="FF0000"/>
              </a:buClr>
              <a:buSzPct val="100000"/>
              <a:buFont typeface="Wingdings" panose="05000000000000000000" pitchFamily="2" charset="2"/>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sz="1600" dirty="0"/>
              <a:t>efficiency_500MeV</a:t>
            </a:r>
            <a:r>
              <a:rPr lang="zh-CN" altLang="en-US" sz="1600" dirty="0"/>
              <a:t>、</a:t>
            </a:r>
            <a:r>
              <a:rPr lang="en-US" altLang="zh-CN" sz="1600" dirty="0"/>
              <a:t>efficiency_600</a:t>
            </a:r>
            <a:r>
              <a:rPr lang="zh-CN" altLang="en-US" sz="1600" dirty="0"/>
              <a:t>、</a:t>
            </a:r>
            <a:r>
              <a:rPr lang="en-US" altLang="zh-CN" sz="1600" dirty="0"/>
              <a:t>MeVefficiency_700</a:t>
            </a:r>
            <a:r>
              <a:rPr lang="zh-CN" altLang="en-US" sz="1600" dirty="0"/>
              <a:t>、</a:t>
            </a:r>
            <a:r>
              <a:rPr lang="en-US" altLang="zh-CN" sz="1600" dirty="0"/>
              <a:t>MeVefficiency_800</a:t>
            </a:r>
            <a:r>
              <a:rPr lang="zh-CN" altLang="en-US" sz="1600" dirty="0"/>
              <a:t>、</a:t>
            </a:r>
            <a:r>
              <a:rPr lang="en-US" altLang="zh-CN" sz="1600" dirty="0"/>
              <a:t>   	MeVefficiency_1000</a:t>
            </a:r>
            <a:r>
              <a:rPr lang="zh-CN" altLang="en-US" sz="1600" dirty="0"/>
              <a:t>、</a:t>
            </a:r>
            <a:r>
              <a:rPr lang="en-US" altLang="zh-CN" sz="1600" dirty="0"/>
              <a:t>MeVefficiency_1200Me</a:t>
            </a:r>
            <a:r>
              <a:rPr lang="zh-CN" altLang="en-US" sz="1600" dirty="0"/>
              <a:t>、</a:t>
            </a:r>
            <a:r>
              <a:rPr lang="en-US" altLang="zh-CN" sz="1600" dirty="0"/>
              <a:t>Vefficiency_1500MeV</a:t>
            </a:r>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ProbMult(</a:t>
            </a:r>
            <a:r>
              <a:rPr lang="en-US" dirty="0"/>
              <a:t>Baseline)</a:t>
            </a:r>
            <a:r>
              <a:rPr lang="zh-CN" altLang="en-US" dirty="0"/>
              <a:t>：</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sz="1600" dirty="0"/>
              <a:t>--</a:t>
            </a:r>
            <a:r>
              <a:rPr lang="zh-CN" altLang="en-US" sz="1600" dirty="0">
                <a:sym typeface="+mn-ea"/>
              </a:rPr>
              <a:t>假定每层探测器的效率是独立的，所有的概率都可以根据单层探测器的概率近似计算</a:t>
            </a:r>
            <a:endParaRPr lang="en-US" altLang="zh-CN" sz="1600" dirty="0">
              <a:latin typeface="微软雅黑" panose="020B0503020204020204" charset="-122"/>
              <a:ea typeface="微软雅黑" panose="020B0503020204020204" charset="-122"/>
            </a:endParaRP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sz="1600" dirty="0">
                <a:sym typeface="+mn-ea"/>
              </a:rPr>
              <a:t>例如</a:t>
            </a:r>
            <a:r>
              <a:rPr lang="en-US" altLang="zh-CN" sz="1600" dirty="0">
                <a:sym typeface="+mn-ea"/>
              </a:rPr>
              <a:t>3</a:t>
            </a:r>
            <a:r>
              <a:rPr lang="zh-CN" altLang="en-US" sz="1600" dirty="0">
                <a:sym typeface="+mn-ea"/>
              </a:rPr>
              <a:t>层探测器的</a:t>
            </a:r>
            <a:r>
              <a:rPr lang="en-US" altLang="zh-CN" sz="1600" dirty="0">
                <a:sym typeface="+mn-ea"/>
              </a:rPr>
              <a:t>(13,2)</a:t>
            </a:r>
            <a:r>
              <a:rPr lang="zh-CN" altLang="en-US" sz="1600" dirty="0">
                <a:sym typeface="+mn-ea"/>
              </a:rPr>
              <a:t>可以根据</a:t>
            </a:r>
            <a:r>
              <a:rPr lang="en-US" altLang="zh-CN" sz="1600" dirty="0">
                <a:sym typeface="+mn-ea"/>
              </a:rPr>
              <a:t>1</a:t>
            </a:r>
            <a:r>
              <a:rPr lang="zh-CN" altLang="en-US" sz="1600" dirty="0">
                <a:sym typeface="+mn-ea"/>
              </a:rPr>
              <a:t>层探测器的</a:t>
            </a:r>
            <a:r>
              <a:rPr lang="en-US" altLang="zh-CN" sz="1600" dirty="0">
                <a:sym typeface="+mn-ea"/>
              </a:rPr>
              <a:t>13</a:t>
            </a:r>
            <a:r>
              <a:rPr lang="zh-CN" altLang="en-US" sz="1600" dirty="0">
                <a:sym typeface="+mn-ea"/>
              </a:rPr>
              <a:t>、</a:t>
            </a:r>
            <a:r>
              <a:rPr lang="en-US" altLang="zh-CN" sz="1600" dirty="0">
                <a:sym typeface="+mn-ea"/>
              </a:rPr>
              <a:t>15</a:t>
            </a:r>
            <a:r>
              <a:rPr lang="zh-CN" altLang="en-US" sz="1600" dirty="0">
                <a:sym typeface="+mn-ea"/>
              </a:rPr>
              <a:t>、</a:t>
            </a:r>
            <a:r>
              <a:rPr lang="en-US" altLang="zh-CN" sz="1600" dirty="0">
                <a:sym typeface="+mn-ea"/>
              </a:rPr>
              <a:t>17</a:t>
            </a:r>
            <a:r>
              <a:rPr lang="zh-CN" altLang="en-US" sz="1600" dirty="0">
                <a:sym typeface="+mn-ea"/>
              </a:rPr>
              <a:t>位置的探测器概率得到</a:t>
            </a:r>
            <a:endParaRPr lang="en-US" altLang="zh-CN" sz="1600" dirty="0">
              <a:latin typeface="微软雅黑" panose="020B0503020204020204" charset="-122"/>
              <a:ea typeface="微软雅黑" panose="020B0503020204020204" charset="-122"/>
            </a:endParaRPr>
          </a:p>
          <a:p>
            <a:pPr lvl="1">
              <a:lnSpc>
                <a:spcPct val="150000"/>
              </a:lnSpc>
            </a:pPr>
            <a:r>
              <a:rPr lang="en-US" altLang="zh-CN" sz="1600" dirty="0">
                <a:sym typeface="+mn-ea"/>
              </a:rPr>
              <a:t>1-(1-0.45)*(1-0.57)*(1-0.53)=0.888845</a:t>
            </a:r>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Transformer</a:t>
            </a:r>
            <a:r>
              <a:rPr lang="zh-CN" altLang="en-US" dirty="0">
                <a:sym typeface="+mn-ea"/>
              </a:rPr>
              <a:t>：</a:t>
            </a: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--Transformer </a:t>
            </a:r>
            <a:r>
              <a:rPr lang="zh-CN" altLang="en-US" dirty="0">
                <a:sym typeface="+mn-ea"/>
              </a:rPr>
              <a:t>模型利用自注意力机制（</a:t>
            </a:r>
            <a:r>
              <a:rPr lang="en-US" altLang="zh-CN" dirty="0">
                <a:sym typeface="+mn-ea"/>
              </a:rPr>
              <a:t>Self-Attention</a:t>
            </a:r>
            <a:r>
              <a:rPr lang="zh-CN" altLang="en-US" dirty="0">
                <a:sym typeface="+mn-ea"/>
              </a:rPr>
              <a:t>）能够显式建模不同探测层之间的依赖关系，并自动学习空间位置间的关联性，捕捉高动量和不同动量条件下的效率变化模式。相比</a:t>
            </a:r>
            <a:r>
              <a:rPr lang="en-US" altLang="zh-CN" dirty="0">
                <a:sym typeface="+mn-ea"/>
              </a:rPr>
              <a:t> MLP</a:t>
            </a:r>
            <a:r>
              <a:rPr lang="zh-CN" altLang="en-US" dirty="0">
                <a:sym typeface="+mn-ea"/>
              </a:rPr>
              <a:t>，</a:t>
            </a:r>
            <a:r>
              <a:rPr lang="en-US" altLang="zh-CN" dirty="0">
                <a:sym typeface="+mn-ea"/>
              </a:rPr>
              <a:t>Transformer </a:t>
            </a:r>
            <a:r>
              <a:rPr lang="zh-CN" altLang="en-US" dirty="0">
                <a:sym typeface="+mn-ea"/>
              </a:rPr>
              <a:t>更适合学习多层探测器之间的长程依赖结构</a:t>
            </a: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marL="0" lvl="0" indent="0">
              <a:lnSpc>
                <a:spcPct val="150000"/>
              </a:lnSpc>
              <a:buNone/>
            </a:pPr>
            <a:endParaRPr lang="en-US" altLang="zh-CN" dirty="0">
              <a:solidFill>
                <a:schemeClr val="tx1"/>
              </a:solidFill>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p:txBody>
      </p:sp>
    </p:spTree>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indefinite" fill="hold"/>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indefinite" fill="hold"/>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1" nodeType="clickEffect">
                                  <p:stCondLst>
                                    <p:cond delay="0"/>
                                  </p:stCondLst>
                                  <p:childTnLst>
                                    <p:set>
                                      <p:cBhvr>
                                        <p:cTn id="16" dur="indefinite" fill="hold"/>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1" nodeType="clickEffect">
                                  <p:stCondLst>
                                    <p:cond delay="0"/>
                                  </p:stCondLst>
                                  <p:childTnLst>
                                    <p:set>
                                      <p:cBhvr>
                                        <p:cTn id="21" dur="indefinite" fill="hold"/>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1" nodeType="clickEffect">
                                  <p:stCondLst>
                                    <p:cond delay="0"/>
                                  </p:stCondLst>
                                  <p:childTnLst>
                                    <p:set>
                                      <p:cBhvr>
                                        <p:cTn id="26" dur="indefinite" fill="hold"/>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1" nodeType="clickEffect">
                                  <p:stCondLst>
                                    <p:cond delay="0"/>
                                  </p:stCondLst>
                                  <p:childTnLst>
                                    <p:set>
                                      <p:cBhvr>
                                        <p:cTn id="31" dur="indefinite" fill="hold"/>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1" nodeType="clickEffect">
                                  <p:stCondLst>
                                    <p:cond delay="0"/>
                                  </p:stCondLst>
                                  <p:childTnLst>
                                    <p:set>
                                      <p:cBhvr>
                                        <p:cTn id="36" dur="indefinite" fill="hold"/>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1" nodeType="clickEffect">
                                  <p:stCondLst>
                                    <p:cond delay="0"/>
                                  </p:stCondLst>
                                  <p:childTnLst>
                                    <p:set>
                                      <p:cBhvr>
                                        <p:cTn id="41" dur="indefinite" fill="hold"/>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1" nodeType="clickEffect">
                                  <p:stCondLst>
                                    <p:cond delay="0"/>
                                  </p:stCondLst>
                                  <p:childTnLst>
                                    <p:set>
                                      <p:cBhvr>
                                        <p:cTn id="46" dur="indefinite" fill="hold"/>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1" nodeType="clickEffect">
                                  <p:stCondLst>
                                    <p:cond delay="0"/>
                                  </p:stCondLst>
                                  <p:childTnLst>
                                    <p:set>
                                      <p:cBhvr>
                                        <p:cTn id="51" dur="indefinite" fill="hold"/>
                                        <p:tgtEl>
                                          <p:spTgt spid="2">
                                            <p:txEl>
                                              <p:pRg st="17" end="17"/>
                                            </p:txEl>
                                          </p:spTgt>
                                        </p:tgtEl>
                                        <p:attrNameLst>
                                          <p:attrName>style.visibility</p:attrName>
                                        </p:attrNameLst>
                                      </p:cBhvr>
                                      <p:to>
                                        <p:strVal val="visible"/>
                                      </p:to>
                                    </p:set>
                                    <p:animEffect transition="in" filter="fade">
                                      <p:cBhvr>
                                        <p:cTn id="52" dur="500"/>
                                        <p:tgtEl>
                                          <p:spTgt spid="2">
                                            <p:txEl>
                                              <p:pRg st="17" end="1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1" nodeType="clickEffect">
                                  <p:stCondLst>
                                    <p:cond delay="0"/>
                                  </p:stCondLst>
                                  <p:childTnLst>
                                    <p:set>
                                      <p:cBhvr>
                                        <p:cTn id="56" dur="indefinite" fill="hold"/>
                                        <p:tgtEl>
                                          <p:spTgt spid="2">
                                            <p:txEl>
                                              <p:pRg st="18" end="18"/>
                                            </p:txEl>
                                          </p:spTgt>
                                        </p:tgtEl>
                                        <p:attrNameLst>
                                          <p:attrName>style.visibility</p:attrName>
                                        </p:attrNameLst>
                                      </p:cBhvr>
                                      <p:to>
                                        <p:strVal val="visible"/>
                                      </p:to>
                                    </p:set>
                                    <p:animEffect transition="in" filter="fade">
                                      <p:cBhvr>
                                        <p:cTn id="57" dur="500"/>
                                        <p:tgtEl>
                                          <p:spTgt spid="2">
                                            <p:txEl>
                                              <p:pRg st="18" end="1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1" nodeType="clickEffect">
                                  <p:stCondLst>
                                    <p:cond delay="0"/>
                                  </p:stCondLst>
                                  <p:childTnLst>
                                    <p:set>
                                      <p:cBhvr>
                                        <p:cTn id="61" dur="indefinite" fill="hold"/>
                                        <p:tgtEl>
                                          <p:spTgt spid="2">
                                            <p:txEl>
                                              <p:pRg st="19" end="19"/>
                                            </p:txEl>
                                          </p:spTgt>
                                        </p:tgtEl>
                                        <p:attrNameLst>
                                          <p:attrName>style.visibility</p:attrName>
                                        </p:attrNameLst>
                                      </p:cBhvr>
                                      <p:to>
                                        <p:strVal val="visible"/>
                                      </p:to>
                                    </p:set>
                                    <p:animEffect transition="in" filter="fade">
                                      <p:cBhvr>
                                        <p:cTn id="62" dur="500"/>
                                        <p:tgtEl>
                                          <p:spTgt spid="2">
                                            <p:txEl>
                                              <p:pRg st="19" end="1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1" nodeType="clickEffect">
                                  <p:stCondLst>
                                    <p:cond delay="0"/>
                                  </p:stCondLst>
                                  <p:childTnLst>
                                    <p:set>
                                      <p:cBhvr>
                                        <p:cTn id="66" dur="indefinite" fill="hold"/>
                                        <p:tgtEl>
                                          <p:spTgt spid="2">
                                            <p:txEl>
                                              <p:pRg st="19" end="19"/>
                                            </p:txEl>
                                          </p:spTgt>
                                        </p:tgtEl>
                                        <p:attrNameLst>
                                          <p:attrName>style.visibility</p:attrName>
                                        </p:attrNameLst>
                                      </p:cBhvr>
                                      <p:to>
                                        <p:strVal val="visible"/>
                                      </p:to>
                                    </p:set>
                                    <p:animEffect transition="in" filter="fade">
                                      <p:cBhvr>
                                        <p:cTn id="67" dur="500"/>
                                        <p:tgtEl>
                                          <p:spTgt spid="2">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build="p" bldLvl="5"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文本占位符 1"/>
          <p:cNvSpPr txBox="1">
            <a:spLocks noGrp="1"/>
          </p:cNvSpPr>
          <p:nvPr>
            <p:ph type="body" sz="quarter" idx="1"/>
          </p:nvPr>
        </p:nvSpPr>
        <p:spPr>
          <a:xfrm>
            <a:off x="87123" y="121776"/>
            <a:ext cx="5847945"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dirty="0">
                <a:sym typeface="+mn-ea"/>
              </a:rPr>
              <a:t>方法与实验</a:t>
            </a:r>
            <a:endParaRPr lang="zh-CN" dirty="0"/>
          </a:p>
        </p:txBody>
      </p:sp>
      <p:grpSp>
        <p:nvGrpSpPr>
          <p:cNvPr id="3" name="组合 2"/>
          <p:cNvGrpSpPr/>
          <p:nvPr/>
        </p:nvGrpSpPr>
        <p:grpSpPr>
          <a:xfrm>
            <a:off x="158544" y="1135180"/>
            <a:ext cx="12070286" cy="5161623"/>
            <a:chOff x="121714" y="1147407"/>
            <a:chExt cx="12070286" cy="5161623"/>
          </a:xfrm>
        </p:grpSpPr>
        <p:sp>
          <p:nvSpPr>
            <p:cNvPr id="4" name="圆角矩形 3"/>
            <p:cNvSpPr/>
            <p:nvPr/>
          </p:nvSpPr>
          <p:spPr>
            <a:xfrm>
              <a:off x="8421919" y="1147407"/>
              <a:ext cx="3660445" cy="5161154"/>
            </a:xfrm>
            <a:prstGeom prst="roundRect">
              <a:avLst>
                <a:gd name="adj" fmla="val 6193"/>
              </a:avLst>
            </a:prstGeom>
            <a:solidFill>
              <a:srgbClr val="EDEDED"/>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5" name="圆角矩形 4"/>
            <p:cNvSpPr/>
            <p:nvPr/>
          </p:nvSpPr>
          <p:spPr>
            <a:xfrm>
              <a:off x="8841766" y="4070314"/>
              <a:ext cx="2817270" cy="688557"/>
            </a:xfrm>
            <a:prstGeom prst="roundRect">
              <a:avLst>
                <a:gd name="adj" fmla="val 11528"/>
              </a:avLst>
            </a:prstGeom>
            <a:solidFill>
              <a:schemeClr val="bg1"/>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pPr>
              <a:endParaRPr kumimoji="0" lang="zh-CN" altLang="en-US" sz="1400" b="0" i="0" u="none" strike="noStrike" cap="none" spc="0" normalizeH="0" baseline="0" dirty="0">
                <a:ln>
                  <a:noFill/>
                </a:ln>
                <a:solidFill>
                  <a:srgbClr val="000000"/>
                </a:solidFill>
                <a:effectLst/>
                <a:uFillTx/>
                <a:latin typeface="Arial" panose="020B0604020202020204"/>
                <a:ea typeface="Arial" panose="020B0604020202020204"/>
                <a:cs typeface="Arial" panose="020B0604020202020204"/>
                <a:sym typeface="Arial" panose="020B0604020202020204"/>
              </a:endParaRPr>
            </a:p>
          </p:txBody>
        </p:sp>
        <p:sp>
          <p:nvSpPr>
            <p:cNvPr id="6" name="圆角矩形 5"/>
            <p:cNvSpPr/>
            <p:nvPr/>
          </p:nvSpPr>
          <p:spPr>
            <a:xfrm>
              <a:off x="4143022" y="1147876"/>
              <a:ext cx="4131500" cy="5161154"/>
            </a:xfrm>
            <a:prstGeom prst="roundRect">
              <a:avLst>
                <a:gd name="adj" fmla="val 6193"/>
              </a:avLst>
            </a:prstGeom>
            <a:solidFill>
              <a:srgbClr val="EDEDED"/>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7" name="圆角矩形 6"/>
            <p:cNvSpPr/>
            <p:nvPr/>
          </p:nvSpPr>
          <p:spPr>
            <a:xfrm>
              <a:off x="6677429" y="2796946"/>
              <a:ext cx="1385147" cy="2736344"/>
            </a:xfrm>
            <a:prstGeom prst="roundRect">
              <a:avLst>
                <a:gd name="adj" fmla="val 2751"/>
              </a:avLst>
            </a:prstGeom>
            <a:solidFill>
              <a:srgbClr val="E0EAF6"/>
            </a:solidFill>
            <a:ln w="19050">
              <a:no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nvGrpSpPr>
            <p:cNvPr id="8" name="组合 7"/>
            <p:cNvGrpSpPr/>
            <p:nvPr/>
          </p:nvGrpSpPr>
          <p:grpSpPr>
            <a:xfrm>
              <a:off x="121714" y="1147876"/>
              <a:ext cx="3850598" cy="5161154"/>
              <a:chOff x="585215" y="899390"/>
              <a:chExt cx="3850598" cy="5161154"/>
            </a:xfrm>
          </p:grpSpPr>
          <p:sp>
            <p:nvSpPr>
              <p:cNvPr id="100" name="圆角矩形 99"/>
              <p:cNvSpPr/>
              <p:nvPr/>
            </p:nvSpPr>
            <p:spPr>
              <a:xfrm>
                <a:off x="585215" y="899390"/>
                <a:ext cx="3850598" cy="5161154"/>
              </a:xfrm>
              <a:prstGeom prst="roundRect">
                <a:avLst>
                  <a:gd name="adj" fmla="val 6193"/>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101" name="多文档 100"/>
              <p:cNvSpPr/>
              <p:nvPr/>
            </p:nvSpPr>
            <p:spPr>
              <a:xfrm>
                <a:off x="992293" y="1500919"/>
                <a:ext cx="1329266" cy="812513"/>
              </a:xfrm>
              <a:prstGeom prst="flowChartMultidocument">
                <a:avLst/>
              </a:prstGeom>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ROOT</a:t>
                </a:r>
                <a:r>
                  <a:rPr lang="zh-CN" altLang="en-US" sz="1400" dirty="0">
                    <a:solidFill>
                      <a:srgbClr val="000000"/>
                    </a:solidFill>
                    <a:latin typeface="Arial" panose="020B0604020202020204"/>
                    <a:ea typeface="Arial" panose="020B0604020202020204"/>
                    <a:cs typeface="Arial" panose="020B0604020202020204"/>
                  </a:rPr>
                  <a:t> </a:t>
                </a:r>
                <a:r>
                  <a:rPr lang="en-US" altLang="zh-CN" sz="1400" dirty="0">
                    <a:solidFill>
                      <a:srgbClr val="000000"/>
                    </a:solidFill>
                    <a:latin typeface="Arial" panose="020B0604020202020204"/>
                    <a:ea typeface="Arial" panose="020B0604020202020204"/>
                    <a:cs typeface="Arial" panose="020B0604020202020204"/>
                  </a:rPr>
                  <a:t>File</a:t>
                </a:r>
                <a:endParaRPr lang="zh-CN" altLang="en-US" sz="1400" dirty="0">
                  <a:solidFill>
                    <a:srgbClr val="000000"/>
                  </a:solidFill>
                  <a:latin typeface="Arial" panose="020B0604020202020204"/>
                  <a:ea typeface="Arial" panose="020B0604020202020204"/>
                  <a:cs typeface="Arial" panose="020B0604020202020204"/>
                </a:endParaRPr>
              </a:p>
            </p:txBody>
          </p:sp>
          <p:sp>
            <p:nvSpPr>
              <p:cNvPr id="102" name="文本框 101"/>
              <p:cNvSpPr txBox="1"/>
              <p:nvPr/>
            </p:nvSpPr>
            <p:spPr>
              <a:xfrm>
                <a:off x="664802" y="2395728"/>
                <a:ext cx="1984248" cy="307775"/>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400" dirty="0"/>
                  <a:t>Efficiency_500MeV.root</a:t>
                </a:r>
                <a:endParaRPr lang="zh-CN" altLang="en-US" sz="1400" dirty="0"/>
              </a:p>
            </p:txBody>
          </p:sp>
          <p:sp>
            <p:nvSpPr>
              <p:cNvPr id="103" name="多文档 102"/>
              <p:cNvSpPr/>
              <p:nvPr/>
            </p:nvSpPr>
            <p:spPr>
              <a:xfrm>
                <a:off x="992293" y="2902586"/>
                <a:ext cx="1329266" cy="812513"/>
              </a:xfrm>
              <a:prstGeom prst="flowChartMultidocument">
                <a:avLst/>
              </a:prstGeom>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ROOT</a:t>
                </a:r>
                <a:r>
                  <a:rPr lang="zh-CN" altLang="en-US" sz="1400" dirty="0">
                    <a:solidFill>
                      <a:srgbClr val="000000"/>
                    </a:solidFill>
                    <a:latin typeface="Arial" panose="020B0604020202020204"/>
                    <a:ea typeface="Arial" panose="020B0604020202020204"/>
                    <a:cs typeface="Arial" panose="020B0604020202020204"/>
                  </a:rPr>
                  <a:t> </a:t>
                </a:r>
                <a:r>
                  <a:rPr lang="en-US" altLang="zh-CN" sz="1400" dirty="0">
                    <a:solidFill>
                      <a:srgbClr val="000000"/>
                    </a:solidFill>
                    <a:latin typeface="Arial" panose="020B0604020202020204"/>
                    <a:ea typeface="Arial" panose="020B0604020202020204"/>
                    <a:cs typeface="Arial" panose="020B0604020202020204"/>
                  </a:rPr>
                  <a:t>File</a:t>
                </a:r>
                <a:endParaRPr lang="zh-CN" altLang="en-US" sz="1400" dirty="0">
                  <a:solidFill>
                    <a:srgbClr val="000000"/>
                  </a:solidFill>
                  <a:latin typeface="Arial" panose="020B0604020202020204"/>
                  <a:ea typeface="Arial" panose="020B0604020202020204"/>
                  <a:cs typeface="Arial" panose="020B0604020202020204"/>
                </a:endParaRPr>
              </a:p>
            </p:txBody>
          </p:sp>
          <p:sp>
            <p:nvSpPr>
              <p:cNvPr id="104" name="文本框 103"/>
              <p:cNvSpPr txBox="1"/>
              <p:nvPr/>
            </p:nvSpPr>
            <p:spPr>
              <a:xfrm>
                <a:off x="664802" y="3797395"/>
                <a:ext cx="1984248" cy="307775"/>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400" dirty="0"/>
                  <a:t>Efficiency_800MeV.root</a:t>
                </a:r>
                <a:endParaRPr lang="zh-CN" altLang="en-US" sz="1400" dirty="0"/>
              </a:p>
            </p:txBody>
          </p:sp>
          <p:sp>
            <p:nvSpPr>
              <p:cNvPr id="105" name="文本框 104"/>
              <p:cNvSpPr txBox="1"/>
              <p:nvPr/>
            </p:nvSpPr>
            <p:spPr>
              <a:xfrm>
                <a:off x="664802" y="4249922"/>
                <a:ext cx="1984248" cy="307775"/>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algn="ctr" defTabSz="914400"/>
                <a:r>
                  <a:rPr lang="en-US" altLang="zh-CN" sz="1400" dirty="0"/>
                  <a:t>…</a:t>
                </a:r>
                <a:endParaRPr lang="zh-CN" altLang="en-US" sz="1400" dirty="0"/>
              </a:p>
            </p:txBody>
          </p:sp>
          <p:sp>
            <p:nvSpPr>
              <p:cNvPr id="106" name="多文档 105"/>
              <p:cNvSpPr/>
              <p:nvPr/>
            </p:nvSpPr>
            <p:spPr>
              <a:xfrm>
                <a:off x="992293" y="4756027"/>
                <a:ext cx="1329266" cy="812513"/>
              </a:xfrm>
              <a:prstGeom prst="flowChartMultidocument">
                <a:avLst/>
              </a:prstGeom>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ROOT</a:t>
                </a:r>
                <a:r>
                  <a:rPr lang="zh-CN" altLang="en-US" sz="1400" dirty="0">
                    <a:solidFill>
                      <a:srgbClr val="000000"/>
                    </a:solidFill>
                    <a:latin typeface="Arial" panose="020B0604020202020204"/>
                    <a:ea typeface="Arial" panose="020B0604020202020204"/>
                    <a:cs typeface="Arial" panose="020B0604020202020204"/>
                  </a:rPr>
                  <a:t> </a:t>
                </a:r>
                <a:r>
                  <a:rPr lang="en-US" altLang="zh-CN" sz="1400" dirty="0">
                    <a:solidFill>
                      <a:srgbClr val="000000"/>
                    </a:solidFill>
                    <a:latin typeface="Arial" panose="020B0604020202020204"/>
                    <a:ea typeface="Arial" panose="020B0604020202020204"/>
                    <a:cs typeface="Arial" panose="020B0604020202020204"/>
                  </a:rPr>
                  <a:t>File</a:t>
                </a:r>
                <a:endParaRPr lang="zh-CN" altLang="en-US" sz="1400" dirty="0">
                  <a:solidFill>
                    <a:srgbClr val="000000"/>
                  </a:solidFill>
                  <a:latin typeface="Arial" panose="020B0604020202020204"/>
                  <a:ea typeface="Arial" panose="020B0604020202020204"/>
                  <a:cs typeface="Arial" panose="020B0604020202020204"/>
                </a:endParaRPr>
              </a:p>
            </p:txBody>
          </p:sp>
          <p:sp>
            <p:nvSpPr>
              <p:cNvPr id="107" name="文本框 106"/>
              <p:cNvSpPr txBox="1"/>
              <p:nvPr/>
            </p:nvSpPr>
            <p:spPr>
              <a:xfrm>
                <a:off x="664590" y="5651095"/>
                <a:ext cx="2284095" cy="305435"/>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400" dirty="0"/>
                  <a:t>Efficiency_1500MeV.root</a:t>
                </a:r>
                <a:endParaRPr lang="zh-CN" altLang="en-US" sz="1400" dirty="0"/>
              </a:p>
            </p:txBody>
          </p:sp>
          <p:sp>
            <p:nvSpPr>
              <p:cNvPr id="108" name="右中括号 107"/>
              <p:cNvSpPr/>
              <p:nvPr/>
            </p:nvSpPr>
            <p:spPr>
              <a:xfrm>
                <a:off x="2649050" y="1907175"/>
                <a:ext cx="79586" cy="3378057"/>
              </a:xfrm>
              <a:prstGeom prst="rightBracket">
                <a:avLst/>
              </a:prstGeom>
              <a:ln w="19050"/>
            </p:spPr>
            <p:style>
              <a:lnRef idx="1">
                <a:schemeClr val="dk1"/>
              </a:lnRef>
              <a:fillRef idx="0">
                <a:schemeClr val="dk1"/>
              </a:fillRef>
              <a:effectRef idx="0">
                <a:schemeClr val="dk1"/>
              </a:effectRef>
              <a:fontRef idx="minor">
                <a:schemeClr val="tx1"/>
              </a:fontRef>
            </p:style>
            <p:txBody>
              <a:bodyPr rot="0" spcFirstLastPara="1" vertOverflow="overflow" horzOverflow="overflow" vert="horz" wrap="square" lIns="91439" tIns="45719" rIns="91439" bIns="45719" numCol="1" spcCol="38100" rtlCol="0" anchor="t">
                <a:noAutofit/>
              </a:bodyPr>
              <a:lstStyle/>
              <a:p>
                <a:pPr defTabSz="914400" latinLnBrk="1"/>
                <a:endParaRPr lang="zh-CN" altLang="en-US">
                  <a:solidFill>
                    <a:srgbClr val="000000"/>
                  </a:solidFill>
                </a:endParaRPr>
              </a:p>
            </p:txBody>
          </p:sp>
          <p:sp>
            <p:nvSpPr>
              <p:cNvPr id="109" name="右中括号 108"/>
              <p:cNvSpPr/>
              <p:nvPr/>
            </p:nvSpPr>
            <p:spPr>
              <a:xfrm flipH="1">
                <a:off x="2948996" y="1907174"/>
                <a:ext cx="79586" cy="3378057"/>
              </a:xfrm>
              <a:prstGeom prst="rightBracket">
                <a:avLst/>
              </a:prstGeom>
              <a:ln w="19050"/>
            </p:spPr>
            <p:style>
              <a:lnRef idx="1">
                <a:schemeClr val="dk1"/>
              </a:lnRef>
              <a:fillRef idx="0">
                <a:schemeClr val="dk1"/>
              </a:fillRef>
              <a:effectRef idx="0">
                <a:schemeClr val="dk1"/>
              </a:effectRef>
              <a:fontRef idx="minor">
                <a:schemeClr val="tx1"/>
              </a:fontRef>
            </p:style>
            <p:txBody>
              <a:bodyPr rot="0" spcFirstLastPara="1" vertOverflow="overflow" horzOverflow="overflow" vert="horz" wrap="square" lIns="91439" tIns="45719" rIns="91439" bIns="45719" numCol="1" spcCol="38100" rtlCol="0" anchor="t">
                <a:noAutofit/>
              </a:bodyPr>
              <a:lstStyle/>
              <a:p>
                <a:pPr defTabSz="914400" latinLnBrk="1"/>
                <a:endParaRPr lang="zh-CN" altLang="en-US">
                  <a:solidFill>
                    <a:srgbClr val="000000"/>
                  </a:solidFill>
                </a:endParaRPr>
              </a:p>
            </p:txBody>
          </p:sp>
          <p:cxnSp>
            <p:nvCxnSpPr>
              <p:cNvPr id="110" name="直线连接符 109"/>
              <p:cNvCxnSpPr>
                <a:stCxn id="108" idx="2"/>
                <a:endCxn id="109" idx="2"/>
              </p:cNvCxnSpPr>
              <p:nvPr/>
            </p:nvCxnSpPr>
            <p:spPr>
              <a:xfrm flipV="1">
                <a:off x="2728636" y="3596203"/>
                <a:ext cx="220360" cy="1"/>
              </a:xfrm>
              <a:prstGeom prst="line">
                <a:avLst/>
              </a:prstGeom>
              <a:ln w="19050"/>
            </p:spPr>
            <p:style>
              <a:lnRef idx="1">
                <a:schemeClr val="dk1"/>
              </a:lnRef>
              <a:fillRef idx="0">
                <a:schemeClr val="dk1"/>
              </a:fillRef>
              <a:effectRef idx="0">
                <a:schemeClr val="dk1"/>
              </a:effectRef>
              <a:fontRef idx="minor">
                <a:schemeClr val="tx1"/>
              </a:fontRef>
            </p:style>
          </p:cxnSp>
          <p:sp>
            <p:nvSpPr>
              <p:cNvPr id="111" name="文档 110"/>
              <p:cNvSpPr/>
              <p:nvPr/>
            </p:nvSpPr>
            <p:spPr>
              <a:xfrm>
                <a:off x="3156260" y="1626688"/>
                <a:ext cx="949734" cy="733724"/>
              </a:xfrm>
              <a:prstGeom prst="flowChartDocument">
                <a:avLst/>
              </a:prstGeom>
              <a:solidFill>
                <a:schemeClr val="bg1"/>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noAutofit/>
              </a:bodyPr>
              <a:lstStyle/>
              <a:p>
                <a:pPr algn="ctr" defTabSz="914400"/>
                <a:r>
                  <a:rPr lang="en-US" altLang="zh-CN" sz="1200" dirty="0">
                    <a:solidFill>
                      <a:srgbClr val="000000"/>
                    </a:solidFill>
                    <a:latin typeface="Arial" panose="020B0604020202020204"/>
                    <a:ea typeface="Arial" panose="020B0604020202020204"/>
                    <a:cs typeface="Arial" panose="020B0604020202020204"/>
                  </a:rPr>
                  <a:t>momentum</a:t>
                </a:r>
              </a:p>
              <a:p>
                <a:pPr algn="ctr" defTabSz="914400"/>
                <a:r>
                  <a:rPr lang="en-US" altLang="zh-CN" sz="1200" dirty="0" err="1">
                    <a:solidFill>
                      <a:srgbClr val="000000"/>
                    </a:solidFill>
                    <a:latin typeface="Arial" panose="020B0604020202020204"/>
                    <a:ea typeface="Arial" panose="020B0604020202020204"/>
                    <a:cs typeface="Arial" panose="020B0604020202020204"/>
                  </a:rPr>
                  <a:t>pos_mask</a:t>
                </a:r>
                <a:endParaRPr lang="en-US" altLang="zh-CN" sz="1200" dirty="0">
                  <a:solidFill>
                    <a:srgbClr val="000000"/>
                  </a:solidFill>
                  <a:latin typeface="Arial" panose="020B0604020202020204"/>
                  <a:ea typeface="Arial" panose="020B0604020202020204"/>
                  <a:cs typeface="Arial" panose="020B0604020202020204"/>
                </a:endParaRPr>
              </a:p>
              <a:p>
                <a:pPr algn="ctr" defTabSz="914400"/>
                <a:r>
                  <a:rPr lang="en-US" altLang="zh-CN" sz="1200" dirty="0">
                    <a:solidFill>
                      <a:srgbClr val="000000"/>
                    </a:solidFill>
                    <a:latin typeface="Arial" panose="020B0604020202020204"/>
                    <a:ea typeface="Arial" panose="020B0604020202020204"/>
                    <a:cs typeface="Arial" panose="020B0604020202020204"/>
                  </a:rPr>
                  <a:t>label</a:t>
                </a:r>
              </a:p>
              <a:p>
                <a:pPr algn="ctr" defTabSz="914400"/>
                <a:endParaRPr lang="en-US" altLang="zh-CN" sz="1200" dirty="0">
                  <a:solidFill>
                    <a:srgbClr val="000000"/>
                  </a:solidFill>
                  <a:latin typeface="Arial" panose="020B0604020202020204"/>
                  <a:ea typeface="Arial" panose="020B0604020202020204"/>
                  <a:cs typeface="Arial" panose="020B0604020202020204"/>
                </a:endParaRPr>
              </a:p>
            </p:txBody>
          </p:sp>
          <p:sp>
            <p:nvSpPr>
              <p:cNvPr id="112" name="文档 111"/>
              <p:cNvSpPr/>
              <p:nvPr/>
            </p:nvSpPr>
            <p:spPr>
              <a:xfrm>
                <a:off x="3156260" y="2535724"/>
                <a:ext cx="949734" cy="733724"/>
              </a:xfrm>
              <a:prstGeom prst="flowChartDocument">
                <a:avLst/>
              </a:prstGeom>
              <a:solidFill>
                <a:schemeClr val="bg1"/>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noAutofit/>
              </a:bodyPr>
              <a:lstStyle/>
              <a:p>
                <a:pPr algn="ctr" defTabSz="914400"/>
                <a:r>
                  <a:rPr lang="en-US" altLang="zh-CN" sz="1200" dirty="0">
                    <a:solidFill>
                      <a:srgbClr val="000000"/>
                    </a:solidFill>
                    <a:latin typeface="Arial" panose="020B0604020202020204"/>
                    <a:ea typeface="Arial" panose="020B0604020202020204"/>
                    <a:cs typeface="Arial" panose="020B0604020202020204"/>
                  </a:rPr>
                  <a:t>momentum</a:t>
                </a:r>
              </a:p>
              <a:p>
                <a:pPr algn="ctr" defTabSz="914400"/>
                <a:r>
                  <a:rPr lang="en-US" altLang="zh-CN" sz="1200" dirty="0" err="1">
                    <a:solidFill>
                      <a:srgbClr val="000000"/>
                    </a:solidFill>
                    <a:latin typeface="Arial" panose="020B0604020202020204"/>
                    <a:ea typeface="Arial" panose="020B0604020202020204"/>
                    <a:cs typeface="Arial" panose="020B0604020202020204"/>
                  </a:rPr>
                  <a:t>pos_mask</a:t>
                </a:r>
                <a:endParaRPr lang="en-US" altLang="zh-CN" sz="1200" dirty="0">
                  <a:solidFill>
                    <a:srgbClr val="000000"/>
                  </a:solidFill>
                  <a:latin typeface="Arial" panose="020B0604020202020204"/>
                  <a:ea typeface="Arial" panose="020B0604020202020204"/>
                  <a:cs typeface="Arial" panose="020B0604020202020204"/>
                </a:endParaRPr>
              </a:p>
              <a:p>
                <a:pPr algn="ctr" defTabSz="914400"/>
                <a:r>
                  <a:rPr lang="en-US" altLang="zh-CN" sz="1200" dirty="0">
                    <a:solidFill>
                      <a:srgbClr val="000000"/>
                    </a:solidFill>
                    <a:latin typeface="Arial" panose="020B0604020202020204"/>
                    <a:ea typeface="Arial" panose="020B0604020202020204"/>
                    <a:cs typeface="Arial" panose="020B0604020202020204"/>
                  </a:rPr>
                  <a:t>label</a:t>
                </a:r>
              </a:p>
              <a:p>
                <a:pPr algn="ctr" defTabSz="914400"/>
                <a:endParaRPr lang="en-US" altLang="zh-CN" sz="1200" dirty="0">
                  <a:solidFill>
                    <a:srgbClr val="000000"/>
                  </a:solidFill>
                  <a:latin typeface="Arial" panose="020B0604020202020204"/>
                  <a:ea typeface="Arial" panose="020B0604020202020204"/>
                  <a:cs typeface="Arial" panose="020B0604020202020204"/>
                </a:endParaRPr>
              </a:p>
            </p:txBody>
          </p:sp>
          <p:sp>
            <p:nvSpPr>
              <p:cNvPr id="113" name="文本框 112"/>
              <p:cNvSpPr txBox="1"/>
              <p:nvPr/>
            </p:nvSpPr>
            <p:spPr>
              <a:xfrm>
                <a:off x="3343707" y="4249921"/>
                <a:ext cx="496032" cy="307775"/>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algn="ctr" defTabSz="914400"/>
                <a:r>
                  <a:rPr lang="en-US" altLang="zh-CN" sz="1400" dirty="0"/>
                  <a:t>…</a:t>
                </a:r>
                <a:endParaRPr lang="zh-CN" altLang="en-US" sz="1400" dirty="0"/>
              </a:p>
            </p:txBody>
          </p:sp>
          <p:sp>
            <p:nvSpPr>
              <p:cNvPr id="114" name="文档 113"/>
              <p:cNvSpPr/>
              <p:nvPr/>
            </p:nvSpPr>
            <p:spPr>
              <a:xfrm>
                <a:off x="3156260" y="4966784"/>
                <a:ext cx="949734" cy="733724"/>
              </a:xfrm>
              <a:prstGeom prst="flowChartDocument">
                <a:avLst/>
              </a:prstGeom>
              <a:solidFill>
                <a:schemeClr val="bg1"/>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noAutofit/>
              </a:bodyPr>
              <a:lstStyle/>
              <a:p>
                <a:pPr algn="ctr" defTabSz="914400"/>
                <a:r>
                  <a:rPr lang="en-US" altLang="zh-CN" sz="1200" dirty="0">
                    <a:solidFill>
                      <a:srgbClr val="000000"/>
                    </a:solidFill>
                    <a:latin typeface="Arial" panose="020B0604020202020204"/>
                    <a:ea typeface="Arial" panose="020B0604020202020204"/>
                    <a:cs typeface="Arial" panose="020B0604020202020204"/>
                  </a:rPr>
                  <a:t>momentum</a:t>
                </a:r>
              </a:p>
              <a:p>
                <a:pPr algn="ctr" defTabSz="914400"/>
                <a:r>
                  <a:rPr lang="en-US" altLang="zh-CN" sz="1200" dirty="0" err="1">
                    <a:solidFill>
                      <a:srgbClr val="000000"/>
                    </a:solidFill>
                    <a:latin typeface="Arial" panose="020B0604020202020204"/>
                    <a:ea typeface="Arial" panose="020B0604020202020204"/>
                    <a:cs typeface="Arial" panose="020B0604020202020204"/>
                  </a:rPr>
                  <a:t>pos_mask</a:t>
                </a:r>
                <a:endParaRPr lang="en-US" altLang="zh-CN" sz="1200" dirty="0">
                  <a:solidFill>
                    <a:srgbClr val="000000"/>
                  </a:solidFill>
                  <a:latin typeface="Arial" panose="020B0604020202020204"/>
                  <a:ea typeface="Arial" panose="020B0604020202020204"/>
                  <a:cs typeface="Arial" panose="020B0604020202020204"/>
                </a:endParaRPr>
              </a:p>
              <a:p>
                <a:pPr algn="ctr" defTabSz="914400"/>
                <a:r>
                  <a:rPr lang="en-US" altLang="zh-CN" sz="1200" dirty="0">
                    <a:solidFill>
                      <a:srgbClr val="000000"/>
                    </a:solidFill>
                    <a:latin typeface="Arial" panose="020B0604020202020204"/>
                    <a:ea typeface="Arial" panose="020B0604020202020204"/>
                    <a:cs typeface="Arial" panose="020B0604020202020204"/>
                  </a:rPr>
                  <a:t>label</a:t>
                </a:r>
              </a:p>
              <a:p>
                <a:pPr algn="ctr" defTabSz="914400"/>
                <a:endParaRPr lang="en-US" altLang="zh-CN" sz="1200" dirty="0">
                  <a:solidFill>
                    <a:srgbClr val="000000"/>
                  </a:solidFill>
                  <a:latin typeface="Arial" panose="020B0604020202020204"/>
                  <a:ea typeface="Arial" panose="020B0604020202020204"/>
                  <a:cs typeface="Arial" panose="020B0604020202020204"/>
                </a:endParaRPr>
              </a:p>
            </p:txBody>
          </p:sp>
          <p:sp>
            <p:nvSpPr>
              <p:cNvPr id="115" name="文档 114"/>
              <p:cNvSpPr/>
              <p:nvPr/>
            </p:nvSpPr>
            <p:spPr>
              <a:xfrm>
                <a:off x="3156100" y="3448685"/>
                <a:ext cx="949734" cy="733724"/>
              </a:xfrm>
              <a:prstGeom prst="flowChartDocument">
                <a:avLst/>
              </a:prstGeom>
              <a:solidFill>
                <a:schemeClr val="bg1"/>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t">
                <a:noAutofit/>
              </a:bodyPr>
              <a:lstStyle/>
              <a:p>
                <a:pPr algn="ctr" defTabSz="914400"/>
                <a:r>
                  <a:rPr lang="en-US" altLang="zh-CN" sz="1200" dirty="0">
                    <a:solidFill>
                      <a:srgbClr val="000000"/>
                    </a:solidFill>
                    <a:latin typeface="Arial" panose="020B0604020202020204"/>
                    <a:ea typeface="Arial" panose="020B0604020202020204"/>
                    <a:cs typeface="Arial" panose="020B0604020202020204"/>
                  </a:rPr>
                  <a:t>momentum</a:t>
                </a:r>
              </a:p>
              <a:p>
                <a:pPr algn="ctr" defTabSz="914400"/>
                <a:r>
                  <a:rPr lang="en-US" altLang="zh-CN" sz="1200" dirty="0" err="1">
                    <a:solidFill>
                      <a:srgbClr val="000000"/>
                    </a:solidFill>
                    <a:latin typeface="Arial" panose="020B0604020202020204"/>
                    <a:ea typeface="Arial" panose="020B0604020202020204"/>
                    <a:cs typeface="Arial" panose="020B0604020202020204"/>
                  </a:rPr>
                  <a:t>pos_mask</a:t>
                </a:r>
                <a:endParaRPr lang="en-US" altLang="zh-CN" sz="1200" dirty="0">
                  <a:solidFill>
                    <a:srgbClr val="000000"/>
                  </a:solidFill>
                  <a:latin typeface="Arial" panose="020B0604020202020204"/>
                  <a:ea typeface="Arial" panose="020B0604020202020204"/>
                  <a:cs typeface="Arial" panose="020B0604020202020204"/>
                </a:endParaRPr>
              </a:p>
              <a:p>
                <a:pPr algn="ctr" defTabSz="914400"/>
                <a:r>
                  <a:rPr lang="en-US" altLang="zh-CN" sz="1200" dirty="0">
                    <a:solidFill>
                      <a:srgbClr val="000000"/>
                    </a:solidFill>
                    <a:latin typeface="Arial" panose="020B0604020202020204"/>
                    <a:ea typeface="Arial" panose="020B0604020202020204"/>
                    <a:cs typeface="Arial" panose="020B0604020202020204"/>
                  </a:rPr>
                  <a:t>label</a:t>
                </a:r>
              </a:p>
              <a:p>
                <a:pPr algn="ctr" defTabSz="914400"/>
                <a:endParaRPr lang="en-US" altLang="zh-CN" sz="1200" dirty="0">
                  <a:solidFill>
                    <a:srgbClr val="000000"/>
                  </a:solidFill>
                  <a:latin typeface="Arial" panose="020B0604020202020204"/>
                  <a:ea typeface="Arial" panose="020B0604020202020204"/>
                  <a:cs typeface="Arial" panose="020B0604020202020204"/>
                </a:endParaRPr>
              </a:p>
            </p:txBody>
          </p:sp>
          <p:sp>
            <p:nvSpPr>
              <p:cNvPr id="116" name="右中括号 115"/>
              <p:cNvSpPr/>
              <p:nvPr/>
            </p:nvSpPr>
            <p:spPr>
              <a:xfrm>
                <a:off x="4202623" y="1907174"/>
                <a:ext cx="79586" cy="3378057"/>
              </a:xfrm>
              <a:prstGeom prst="rightBracket">
                <a:avLst/>
              </a:prstGeom>
              <a:ln w="19050"/>
            </p:spPr>
            <p:style>
              <a:lnRef idx="1">
                <a:schemeClr val="dk1"/>
              </a:lnRef>
              <a:fillRef idx="0">
                <a:schemeClr val="dk1"/>
              </a:fillRef>
              <a:effectRef idx="0">
                <a:schemeClr val="dk1"/>
              </a:effectRef>
              <a:fontRef idx="minor">
                <a:schemeClr val="tx1"/>
              </a:fontRef>
            </p:style>
            <p:txBody>
              <a:bodyPr rot="0" spcFirstLastPara="1" vertOverflow="overflow" horzOverflow="overflow" vert="horz" wrap="square" lIns="91439" tIns="45719" rIns="91439" bIns="45719" numCol="1" spcCol="38100" rtlCol="0" anchor="t">
                <a:noAutofit/>
              </a:bodyPr>
              <a:lstStyle/>
              <a:p>
                <a:pPr defTabSz="914400" latinLnBrk="1"/>
                <a:endParaRPr lang="zh-CN" altLang="en-US">
                  <a:solidFill>
                    <a:srgbClr val="000000"/>
                  </a:solidFill>
                </a:endParaRPr>
              </a:p>
            </p:txBody>
          </p:sp>
          <p:sp>
            <p:nvSpPr>
              <p:cNvPr id="117" name="文本框 116"/>
              <p:cNvSpPr txBox="1"/>
              <p:nvPr/>
            </p:nvSpPr>
            <p:spPr>
              <a:xfrm>
                <a:off x="585215" y="1001352"/>
                <a:ext cx="3850598" cy="338552"/>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algn="ctr" defTabSz="914400"/>
                <a:r>
                  <a:rPr lang="en-US" altLang="zh-CN" sz="1600" b="1" dirty="0"/>
                  <a:t>Training</a:t>
                </a:r>
                <a:r>
                  <a:rPr lang="zh-CN" altLang="en-US" sz="1600" b="1" dirty="0"/>
                  <a:t> </a:t>
                </a:r>
                <a:r>
                  <a:rPr lang="en-US" altLang="zh-CN" sz="1600" b="1" dirty="0"/>
                  <a:t>Data</a:t>
                </a:r>
                <a:r>
                  <a:rPr lang="zh-CN" altLang="en-US" sz="1600" b="1" dirty="0"/>
                  <a:t> </a:t>
                </a:r>
                <a:r>
                  <a:rPr lang="en-US" altLang="zh-CN" sz="1600" b="1" dirty="0"/>
                  <a:t>Extraction</a:t>
                </a:r>
                <a:endParaRPr lang="zh-CN" altLang="en-US" sz="1600" b="1" dirty="0"/>
              </a:p>
            </p:txBody>
          </p:sp>
        </p:grpSp>
        <p:sp>
          <p:nvSpPr>
            <p:cNvPr id="9" name="文本框 8"/>
            <p:cNvSpPr txBox="1"/>
            <p:nvPr/>
          </p:nvSpPr>
          <p:spPr>
            <a:xfrm>
              <a:off x="4143022" y="1249838"/>
              <a:ext cx="4131500" cy="338552"/>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algn="ctr" defTabSz="914400"/>
              <a:r>
                <a:rPr lang="en-US" altLang="zh-CN" sz="1600" b="1" dirty="0"/>
                <a:t>Input Feature Construction</a:t>
              </a:r>
              <a:endParaRPr lang="zh-CN" altLang="en-US" sz="1600" b="1" dirty="0"/>
            </a:p>
          </p:txBody>
        </p:sp>
        <p:grpSp>
          <p:nvGrpSpPr>
            <p:cNvPr id="10" name="组合 9"/>
            <p:cNvGrpSpPr/>
            <p:nvPr/>
          </p:nvGrpSpPr>
          <p:grpSpPr>
            <a:xfrm>
              <a:off x="6733393" y="2915879"/>
              <a:ext cx="1470091" cy="430001"/>
              <a:chOff x="6816318" y="3128761"/>
              <a:chExt cx="1470091" cy="430001"/>
            </a:xfrm>
          </p:grpSpPr>
          <p:sp>
            <p:nvSpPr>
              <p:cNvPr id="94" name="文本框 93"/>
              <p:cNvSpPr txBox="1"/>
              <p:nvPr/>
            </p:nvSpPr>
            <p:spPr>
              <a:xfrm>
                <a:off x="6816318" y="3128761"/>
                <a:ext cx="1470091"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err="1"/>
                  <a:t>Momentum_token</a:t>
                </a:r>
                <a:endParaRPr lang="zh-CN" altLang="en-US" sz="1200" dirty="0"/>
              </a:p>
            </p:txBody>
          </p:sp>
          <p:grpSp>
            <p:nvGrpSpPr>
              <p:cNvPr id="95" name="组合 94"/>
              <p:cNvGrpSpPr/>
              <p:nvPr/>
            </p:nvGrpSpPr>
            <p:grpSpPr>
              <a:xfrm>
                <a:off x="7080665" y="3420638"/>
                <a:ext cx="708025" cy="138124"/>
                <a:chOff x="6032067" y="3616274"/>
                <a:chExt cx="708025" cy="138124"/>
              </a:xfrm>
            </p:grpSpPr>
            <p:sp>
              <p:nvSpPr>
                <p:cNvPr id="96" name="矩形 95"/>
                <p:cNvSpPr/>
                <p:nvPr/>
              </p:nvSpPr>
              <p:spPr>
                <a:xfrm>
                  <a:off x="6032067" y="3616274"/>
                  <a:ext cx="138125" cy="138124"/>
                </a:xfrm>
                <a:prstGeom prst="rect">
                  <a:avLst/>
                </a:prstGeom>
                <a:solidFill>
                  <a:schemeClr val="accent1">
                    <a:lumMod val="40000"/>
                    <a:lumOff val="6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97" name="矩形 96"/>
                <p:cNvSpPr/>
                <p:nvPr/>
              </p:nvSpPr>
              <p:spPr>
                <a:xfrm>
                  <a:off x="6222033" y="3616274"/>
                  <a:ext cx="138125" cy="138124"/>
                </a:xfrm>
                <a:prstGeom prst="rect">
                  <a:avLst/>
                </a:prstGeom>
                <a:solidFill>
                  <a:schemeClr val="accent4">
                    <a:lumMod val="60000"/>
                    <a:lumOff val="4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98" name="矩形 97"/>
                <p:cNvSpPr/>
                <p:nvPr/>
              </p:nvSpPr>
              <p:spPr>
                <a:xfrm>
                  <a:off x="6412000" y="3616274"/>
                  <a:ext cx="138125" cy="138124"/>
                </a:xfrm>
                <a:prstGeom prst="rect">
                  <a:avLst/>
                </a:prstGeom>
                <a:solidFill>
                  <a:srgbClr val="FFC000"/>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99" name="矩形 98"/>
                <p:cNvSpPr/>
                <p:nvPr/>
              </p:nvSpPr>
              <p:spPr>
                <a:xfrm>
                  <a:off x="6601967" y="3616274"/>
                  <a:ext cx="138125" cy="138124"/>
                </a:xfrm>
                <a:prstGeom prst="rect">
                  <a:avLst/>
                </a:prstGeom>
                <a:solidFill>
                  <a:schemeClr val="accent6">
                    <a:lumMod val="20000"/>
                    <a:lumOff val="8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grpSp>
        <p:grpSp>
          <p:nvGrpSpPr>
            <p:cNvPr id="11" name="组合 10"/>
            <p:cNvGrpSpPr/>
            <p:nvPr/>
          </p:nvGrpSpPr>
          <p:grpSpPr>
            <a:xfrm>
              <a:off x="4326947" y="1792420"/>
              <a:ext cx="3735629" cy="571724"/>
              <a:chOff x="4749869" y="2031514"/>
              <a:chExt cx="3735629" cy="571724"/>
            </a:xfrm>
          </p:grpSpPr>
          <p:grpSp>
            <p:nvGrpSpPr>
              <p:cNvPr id="87" name="组合 86"/>
              <p:cNvGrpSpPr/>
              <p:nvPr/>
            </p:nvGrpSpPr>
            <p:grpSpPr>
              <a:xfrm>
                <a:off x="6013966" y="2031514"/>
                <a:ext cx="2471532" cy="571724"/>
                <a:chOff x="5775545" y="3703218"/>
                <a:chExt cx="2471532" cy="571724"/>
              </a:xfrm>
            </p:grpSpPr>
            <p:sp>
              <p:nvSpPr>
                <p:cNvPr id="89" name="圆角矩形 88"/>
                <p:cNvSpPr/>
                <p:nvPr/>
              </p:nvSpPr>
              <p:spPr>
                <a:xfrm>
                  <a:off x="5775545" y="3775389"/>
                  <a:ext cx="904461" cy="427383"/>
                </a:xfrm>
                <a:prstGeom prst="roundRect">
                  <a:avLst/>
                </a:prstGeom>
                <a:solidFill>
                  <a:srgbClr val="D5E2F2">
                    <a:alpha val="74902"/>
                  </a:srgbClr>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200" dirty="0">
                      <a:solidFill>
                        <a:srgbClr val="000000"/>
                      </a:solidFill>
                      <a:latin typeface="Arial" panose="020B0604020202020204"/>
                      <a:ea typeface="Arial" panose="020B0604020202020204"/>
                      <a:cs typeface="Arial" panose="020B0604020202020204"/>
                    </a:rPr>
                    <a:t>Momentum</a:t>
                  </a:r>
                </a:p>
                <a:p>
                  <a:pPr algn="ctr" defTabSz="914400"/>
                  <a:r>
                    <a:rPr lang="en-US" altLang="zh-CN" sz="1200" dirty="0">
                      <a:solidFill>
                        <a:srgbClr val="000000"/>
                      </a:solidFill>
                      <a:latin typeface="Arial" panose="020B0604020202020204"/>
                      <a:ea typeface="Arial" panose="020B0604020202020204"/>
                      <a:cs typeface="Arial" panose="020B0604020202020204"/>
                    </a:rPr>
                    <a:t>Token</a:t>
                  </a:r>
                  <a:endParaRPr lang="zh-CN" altLang="en-US" sz="1200" dirty="0">
                    <a:solidFill>
                      <a:srgbClr val="000000"/>
                    </a:solidFill>
                    <a:latin typeface="Arial" panose="020B0604020202020204"/>
                    <a:ea typeface="Arial" panose="020B0604020202020204"/>
                    <a:cs typeface="Arial" panose="020B0604020202020204"/>
                  </a:endParaRPr>
                </a:p>
              </p:txBody>
            </p:sp>
            <p:sp>
              <p:nvSpPr>
                <p:cNvPr id="90" name="文本框 89"/>
                <p:cNvSpPr txBox="1"/>
                <p:nvPr/>
              </p:nvSpPr>
              <p:spPr>
                <a:xfrm>
                  <a:off x="6647702" y="3804414"/>
                  <a:ext cx="293205" cy="369332"/>
                </a:xfrm>
                <a:prstGeom prst="rect">
                  <a:avLst/>
                </a:prstGeom>
                <a:noFill/>
                <a:ln w="12700" cap="flat">
                  <a:noFill/>
                  <a:miter lim="400000"/>
                </a:ln>
                <a:effectLst/>
              </p:spPr>
              <p:style>
                <a:lnRef idx="0">
                  <a:srgbClr val="FFFFFF"/>
                </a:lnRef>
                <a:fillRef idx="0">
                  <a:srgbClr val="FFFFFF"/>
                </a:fillRef>
                <a:effectRef idx="0">
                  <a:srgbClr val="FFFFFF"/>
                </a:effectRef>
                <a:fontRef idx="none"/>
              </p:style>
              <p:txBody>
                <a:bodyPr wrap="square">
                  <a:spAutoFit/>
                </a:bodyPr>
                <a:lstStyle/>
                <a:p>
                  <a:pPr defTabSz="914400"/>
                  <a:r>
                    <a:rPr lang="en-US" altLang="zh-CN" dirty="0"/>
                    <a:t>+</a:t>
                  </a:r>
                  <a:endParaRPr lang="zh-CN" altLang="en-US" dirty="0"/>
                </a:p>
              </p:txBody>
            </p:sp>
            <p:grpSp>
              <p:nvGrpSpPr>
                <p:cNvPr id="91" name="组合 90"/>
                <p:cNvGrpSpPr/>
                <p:nvPr/>
              </p:nvGrpSpPr>
              <p:grpSpPr>
                <a:xfrm>
                  <a:off x="6954988" y="3703218"/>
                  <a:ext cx="1292089" cy="571724"/>
                  <a:chOff x="6949108" y="4950704"/>
                  <a:chExt cx="1292089" cy="571724"/>
                </a:xfrm>
              </p:grpSpPr>
              <p:sp>
                <p:nvSpPr>
                  <p:cNvPr id="92" name="圆角矩形 91"/>
                  <p:cNvSpPr/>
                  <p:nvPr/>
                </p:nvSpPr>
                <p:spPr>
                  <a:xfrm>
                    <a:off x="6949108" y="4950704"/>
                    <a:ext cx="1224170" cy="506895"/>
                  </a:xfrm>
                  <a:prstGeom prst="roundRect">
                    <a:avLst/>
                  </a:prstGeom>
                  <a:solidFill>
                    <a:schemeClr val="accent4">
                      <a:lumMod val="20000"/>
                      <a:lumOff val="80000"/>
                    </a:schemeClr>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200" dirty="0">
                      <a:solidFill>
                        <a:srgbClr val="000000"/>
                      </a:solidFill>
                      <a:latin typeface="Arial" panose="020B0604020202020204"/>
                      <a:ea typeface="Arial" panose="020B0604020202020204"/>
                      <a:cs typeface="Arial" panose="020B0604020202020204"/>
                    </a:endParaRPr>
                  </a:p>
                </p:txBody>
              </p:sp>
              <p:sp>
                <p:nvSpPr>
                  <p:cNvPr id="93" name="圆角矩形 92"/>
                  <p:cNvSpPr/>
                  <p:nvPr/>
                </p:nvSpPr>
                <p:spPr>
                  <a:xfrm>
                    <a:off x="7017027" y="5015533"/>
                    <a:ext cx="1224170" cy="506895"/>
                  </a:xfrm>
                  <a:prstGeom prst="roundRect">
                    <a:avLst/>
                  </a:prstGeom>
                  <a:solidFill>
                    <a:schemeClr val="accent4">
                      <a:lumMod val="20000"/>
                      <a:lumOff val="80000"/>
                    </a:schemeClr>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200" dirty="0">
                        <a:solidFill>
                          <a:srgbClr val="000000"/>
                        </a:solidFill>
                        <a:latin typeface="Arial" panose="020B0604020202020204"/>
                        <a:ea typeface="Arial" panose="020B0604020202020204"/>
                        <a:cs typeface="Arial" panose="020B0604020202020204"/>
                      </a:rPr>
                      <a:t>Layer</a:t>
                    </a:r>
                    <a:r>
                      <a:rPr lang="zh-CN" altLang="en-US" sz="1200" dirty="0">
                        <a:solidFill>
                          <a:srgbClr val="000000"/>
                        </a:solidFill>
                        <a:latin typeface="Arial" panose="020B0604020202020204"/>
                        <a:ea typeface="Arial" panose="020B0604020202020204"/>
                        <a:cs typeface="Arial" panose="020B0604020202020204"/>
                      </a:rPr>
                      <a:t> </a:t>
                    </a:r>
                    <a:r>
                      <a:rPr lang="en-US" altLang="zh-CN" sz="1200" dirty="0">
                        <a:solidFill>
                          <a:srgbClr val="000000"/>
                        </a:solidFill>
                        <a:latin typeface="Arial" panose="020B0604020202020204"/>
                        <a:ea typeface="Arial" panose="020B0604020202020204"/>
                        <a:cs typeface="Arial" panose="020B0604020202020204"/>
                      </a:rPr>
                      <a:t>Pos/Eff</a:t>
                    </a:r>
                  </a:p>
                  <a:p>
                    <a:pPr algn="ctr" defTabSz="914400"/>
                    <a:r>
                      <a:rPr lang="en-US" altLang="zh-CN" sz="1200" dirty="0">
                        <a:solidFill>
                          <a:srgbClr val="000000"/>
                        </a:solidFill>
                        <a:latin typeface="Arial" panose="020B0604020202020204"/>
                        <a:ea typeface="Arial" panose="020B0604020202020204"/>
                        <a:cs typeface="Arial" panose="020B0604020202020204"/>
                      </a:rPr>
                      <a:t>Embeddings</a:t>
                    </a:r>
                    <a:endParaRPr lang="zh-CN" altLang="en-US" sz="1200" dirty="0">
                      <a:solidFill>
                        <a:srgbClr val="000000"/>
                      </a:solidFill>
                      <a:latin typeface="Arial" panose="020B0604020202020204"/>
                      <a:ea typeface="Arial" panose="020B0604020202020204"/>
                      <a:cs typeface="Arial" panose="020B0604020202020204"/>
                    </a:endParaRPr>
                  </a:p>
                </p:txBody>
              </p:sp>
            </p:grpSp>
          </p:grpSp>
          <p:sp>
            <p:nvSpPr>
              <p:cNvPr id="88" name="文本框 87"/>
              <p:cNvSpPr txBox="1"/>
              <p:nvPr/>
            </p:nvSpPr>
            <p:spPr>
              <a:xfrm>
                <a:off x="4749869" y="2061240"/>
                <a:ext cx="1093557" cy="523218"/>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algn="ctr" defTabSz="914400"/>
                <a:r>
                  <a:rPr lang="en-US" altLang="zh-CN" sz="1400" dirty="0"/>
                  <a:t>Input </a:t>
                </a:r>
              </a:p>
              <a:p>
                <a:pPr algn="ctr" defTabSz="914400"/>
                <a:r>
                  <a:rPr lang="en-US" altLang="zh-CN" sz="1400" dirty="0"/>
                  <a:t>Embeddings</a:t>
                </a:r>
                <a:endParaRPr lang="zh-CN" altLang="en-US" sz="1400" dirty="0"/>
              </a:p>
            </p:txBody>
          </p:sp>
        </p:grpSp>
        <p:sp>
          <p:nvSpPr>
            <p:cNvPr id="12" name="矩形 11"/>
            <p:cNvSpPr/>
            <p:nvPr/>
          </p:nvSpPr>
          <p:spPr>
            <a:xfrm>
              <a:off x="4548430" y="3139090"/>
              <a:ext cx="138125" cy="138124"/>
            </a:xfrm>
            <a:prstGeom prst="rect">
              <a:avLst/>
            </a:prstGeom>
            <a:solidFill>
              <a:srgbClr val="D5E2F2"/>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13" name="文本框 12"/>
            <p:cNvSpPr txBox="1"/>
            <p:nvPr/>
          </p:nvSpPr>
          <p:spPr>
            <a:xfrm>
              <a:off x="4213020" y="2856130"/>
              <a:ext cx="914400"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a:t>momentum</a:t>
              </a:r>
              <a:endParaRPr lang="zh-CN" altLang="en-US" sz="1200" dirty="0"/>
            </a:p>
          </p:txBody>
        </p:sp>
        <p:grpSp>
          <p:nvGrpSpPr>
            <p:cNvPr id="14" name="组合 13"/>
            <p:cNvGrpSpPr/>
            <p:nvPr/>
          </p:nvGrpSpPr>
          <p:grpSpPr>
            <a:xfrm>
              <a:off x="4240044" y="3331134"/>
              <a:ext cx="914400" cy="424314"/>
              <a:chOff x="4610759" y="4053173"/>
              <a:chExt cx="914400" cy="424314"/>
            </a:xfrm>
          </p:grpSpPr>
          <p:grpSp>
            <p:nvGrpSpPr>
              <p:cNvPr id="81" name="组合 80"/>
              <p:cNvGrpSpPr/>
              <p:nvPr/>
            </p:nvGrpSpPr>
            <p:grpSpPr>
              <a:xfrm>
                <a:off x="4640220" y="4339363"/>
                <a:ext cx="708025" cy="138124"/>
                <a:chOff x="6005874" y="4064054"/>
                <a:chExt cx="708025" cy="138124"/>
              </a:xfrm>
            </p:grpSpPr>
            <p:sp>
              <p:nvSpPr>
                <p:cNvPr id="83" name="矩形 82"/>
                <p:cNvSpPr/>
                <p:nvPr/>
              </p:nvSpPr>
              <p:spPr>
                <a:xfrm>
                  <a:off x="6005874" y="4064054"/>
                  <a:ext cx="138125" cy="138124"/>
                </a:xfrm>
                <a:prstGeom prst="rect">
                  <a:avLst/>
                </a:prstGeom>
                <a:no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84" name="矩形 83"/>
                <p:cNvSpPr/>
                <p:nvPr/>
              </p:nvSpPr>
              <p:spPr>
                <a:xfrm>
                  <a:off x="6195840" y="4064054"/>
                  <a:ext cx="138125" cy="138124"/>
                </a:xfrm>
                <a:prstGeom prst="rect">
                  <a:avLst/>
                </a:prstGeom>
                <a:solidFill>
                  <a:srgbClr val="FFBFBF"/>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85" name="矩形 84"/>
                <p:cNvSpPr/>
                <p:nvPr/>
              </p:nvSpPr>
              <p:spPr>
                <a:xfrm>
                  <a:off x="6385807" y="4064054"/>
                  <a:ext cx="138125" cy="138124"/>
                </a:xfrm>
                <a:prstGeom prst="rect">
                  <a:avLst/>
                </a:prstGeom>
                <a:no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86" name="矩形 85"/>
                <p:cNvSpPr/>
                <p:nvPr/>
              </p:nvSpPr>
              <p:spPr>
                <a:xfrm>
                  <a:off x="6575774" y="4064054"/>
                  <a:ext cx="138125" cy="138124"/>
                </a:xfrm>
                <a:prstGeom prst="rect">
                  <a:avLst/>
                </a:prstGeom>
                <a:solidFill>
                  <a:srgbClr val="FFBFBF"/>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sp>
            <p:nvSpPr>
              <p:cNvPr id="82" name="文本框 81"/>
              <p:cNvSpPr txBox="1"/>
              <p:nvPr/>
            </p:nvSpPr>
            <p:spPr>
              <a:xfrm>
                <a:off x="4610759" y="4053173"/>
                <a:ext cx="914400"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err="1"/>
                  <a:t>pos_mask</a:t>
                </a:r>
                <a:endParaRPr lang="zh-CN" altLang="en-US" sz="1200" dirty="0"/>
              </a:p>
            </p:txBody>
          </p:sp>
        </p:grpSp>
        <p:grpSp>
          <p:nvGrpSpPr>
            <p:cNvPr id="15" name="组合 14"/>
            <p:cNvGrpSpPr/>
            <p:nvPr/>
          </p:nvGrpSpPr>
          <p:grpSpPr>
            <a:xfrm flipV="1">
              <a:off x="4617492" y="3869348"/>
              <a:ext cx="788523" cy="1279477"/>
              <a:chOff x="1303527" y="2453581"/>
              <a:chExt cx="788523" cy="1156602"/>
            </a:xfrm>
          </p:grpSpPr>
          <p:sp>
            <p:nvSpPr>
              <p:cNvPr id="78" name="弧 77"/>
              <p:cNvSpPr/>
              <p:nvPr/>
            </p:nvSpPr>
            <p:spPr>
              <a:xfrm flipH="1">
                <a:off x="1303527" y="2453581"/>
                <a:ext cx="262068" cy="224214"/>
              </a:xfrm>
              <a:prstGeom prst="arc">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zh-CN" altLang="en-US"/>
              </a:p>
            </p:txBody>
          </p:sp>
          <p:cxnSp>
            <p:nvCxnSpPr>
              <p:cNvPr id="79" name="直线连接符 78"/>
              <p:cNvCxnSpPr>
                <a:stCxn id="78" idx="2"/>
              </p:cNvCxnSpPr>
              <p:nvPr/>
            </p:nvCxnSpPr>
            <p:spPr>
              <a:xfrm>
                <a:off x="1303527" y="2565688"/>
                <a:ext cx="0" cy="1044495"/>
              </a:xfrm>
              <a:prstGeom prst="line">
                <a:avLst/>
              </a:prstGeom>
              <a:ln w="19050"/>
            </p:spPr>
            <p:style>
              <a:lnRef idx="1">
                <a:schemeClr val="dk1"/>
              </a:lnRef>
              <a:fillRef idx="0">
                <a:schemeClr val="dk1"/>
              </a:fillRef>
              <a:effectRef idx="0">
                <a:schemeClr val="dk1"/>
              </a:effectRef>
              <a:fontRef idx="minor">
                <a:schemeClr val="tx1"/>
              </a:fontRef>
            </p:style>
          </p:cxnSp>
          <p:cxnSp>
            <p:nvCxnSpPr>
              <p:cNvPr id="80" name="直线连接符 79"/>
              <p:cNvCxnSpPr/>
              <p:nvPr/>
            </p:nvCxnSpPr>
            <p:spPr>
              <a:xfrm flipV="1">
                <a:off x="1434561" y="2453581"/>
                <a:ext cx="657489" cy="0"/>
              </a:xfrm>
              <a:prstGeom prst="line">
                <a:avLst/>
              </a:prstGeom>
              <a:ln w="19050">
                <a:tailEnd type="stealth"/>
              </a:ln>
            </p:spPr>
            <p:style>
              <a:lnRef idx="1">
                <a:schemeClr val="dk1"/>
              </a:lnRef>
              <a:fillRef idx="0">
                <a:schemeClr val="dk1"/>
              </a:fillRef>
              <a:effectRef idx="0">
                <a:schemeClr val="dk1"/>
              </a:effectRef>
              <a:fontRef idx="minor">
                <a:schemeClr val="tx1"/>
              </a:fontRef>
            </p:style>
          </p:cxnSp>
        </p:grpSp>
        <p:sp>
          <p:nvSpPr>
            <p:cNvPr id="16" name="同侧圆角矩形 15"/>
            <p:cNvSpPr/>
            <p:nvPr/>
          </p:nvSpPr>
          <p:spPr>
            <a:xfrm flipV="1">
              <a:off x="6678499" y="3544586"/>
              <a:ext cx="1386000" cy="2019874"/>
            </a:xfrm>
            <a:prstGeom prst="round2SameRect">
              <a:avLst>
                <a:gd name="adj1" fmla="val 4183"/>
                <a:gd name="adj2" fmla="val 0"/>
              </a:avLst>
            </a:prstGeom>
            <a:solidFill>
              <a:srgbClr val="E4F3D9"/>
            </a:solidFill>
            <a:ln w="12700">
              <a:no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17" name="圆柱体 16"/>
            <p:cNvSpPr/>
            <p:nvPr/>
          </p:nvSpPr>
          <p:spPr>
            <a:xfrm>
              <a:off x="5415176" y="4716625"/>
              <a:ext cx="966122" cy="778077"/>
            </a:xfrm>
            <a:prstGeom prst="can">
              <a:avLst/>
            </a:prstGeom>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err="1">
                  <a:solidFill>
                    <a:srgbClr val="000000"/>
                  </a:solidFill>
                  <a:latin typeface="Arial" panose="020B0604020202020204"/>
                  <a:ea typeface="Arial" panose="020B0604020202020204"/>
                  <a:cs typeface="Arial" panose="020B0604020202020204"/>
                </a:rPr>
                <a:t>Interpolate.root</a:t>
              </a:r>
              <a:endParaRPr lang="zh-CN" altLang="en-US" sz="1400" dirty="0">
                <a:solidFill>
                  <a:srgbClr val="000000"/>
                </a:solidFill>
                <a:latin typeface="Arial" panose="020B0604020202020204"/>
                <a:ea typeface="Arial" panose="020B0604020202020204"/>
                <a:cs typeface="Arial" panose="020B0604020202020204"/>
              </a:endParaRPr>
            </a:p>
          </p:txBody>
        </p:sp>
        <p:sp>
          <p:nvSpPr>
            <p:cNvPr id="18" name="圆角矩形 17"/>
            <p:cNvSpPr/>
            <p:nvPr/>
          </p:nvSpPr>
          <p:spPr>
            <a:xfrm>
              <a:off x="5406015" y="2990399"/>
              <a:ext cx="965691" cy="407505"/>
            </a:xfrm>
            <a:prstGeom prst="roundRect">
              <a:avLst/>
            </a:prstGeom>
            <a:solidFill>
              <a:srgbClr val="DAD1E1">
                <a:alpha val="60000"/>
              </a:srgbClr>
            </a:solidFill>
            <a:ln w="19050">
              <a:solidFill>
                <a:srgbClr val="7030A0"/>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MLP</a:t>
              </a:r>
            </a:p>
          </p:txBody>
        </p:sp>
        <p:sp>
          <p:nvSpPr>
            <p:cNvPr id="19" name="圆角矩形 18"/>
            <p:cNvSpPr/>
            <p:nvPr/>
          </p:nvSpPr>
          <p:spPr>
            <a:xfrm>
              <a:off x="5415393" y="4025342"/>
              <a:ext cx="965691" cy="407505"/>
            </a:xfrm>
            <a:prstGeom prst="roundRect">
              <a:avLst/>
            </a:prstGeom>
            <a:solidFill>
              <a:srgbClr val="DAD1E1">
                <a:alpha val="60000"/>
              </a:srgbClr>
            </a:solidFill>
            <a:ln w="19050">
              <a:solidFill>
                <a:srgbClr val="7030A0"/>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MLP</a:t>
              </a:r>
            </a:p>
          </p:txBody>
        </p:sp>
        <p:cxnSp>
          <p:nvCxnSpPr>
            <p:cNvPr id="20" name="直线连接符 19"/>
            <p:cNvCxnSpPr>
              <a:stCxn id="17" idx="1"/>
              <a:endCxn id="19" idx="2"/>
            </p:cNvCxnSpPr>
            <p:nvPr/>
          </p:nvCxnSpPr>
          <p:spPr>
            <a:xfrm flipV="1">
              <a:off x="5898238" y="4432846"/>
              <a:ext cx="1" cy="283778"/>
            </a:xfrm>
            <a:prstGeom prst="line">
              <a:avLst/>
            </a:prstGeom>
            <a:ln w="19050">
              <a:headEnd w="sm" len="sm"/>
              <a:tailEnd type="stealth" w="med" len="med"/>
            </a:ln>
          </p:spPr>
          <p:style>
            <a:lnRef idx="1">
              <a:schemeClr val="dk1"/>
            </a:lnRef>
            <a:fillRef idx="0">
              <a:schemeClr val="dk1"/>
            </a:fillRef>
            <a:effectRef idx="0">
              <a:schemeClr val="dk1"/>
            </a:effectRef>
            <a:fontRef idx="minor">
              <a:schemeClr val="tx1"/>
            </a:fontRef>
          </p:style>
        </p:cxnSp>
        <p:cxnSp>
          <p:nvCxnSpPr>
            <p:cNvPr id="21" name="直线连接符 20"/>
            <p:cNvCxnSpPr>
              <a:stCxn id="19" idx="3"/>
            </p:cNvCxnSpPr>
            <p:nvPr/>
          </p:nvCxnSpPr>
          <p:spPr>
            <a:xfrm>
              <a:off x="6381083" y="4229094"/>
              <a:ext cx="284658" cy="0"/>
            </a:xfrm>
            <a:prstGeom prst="line">
              <a:avLst/>
            </a:prstGeom>
            <a:ln w="19050">
              <a:headEnd w="sm" len="sm"/>
              <a:tailEnd type="stealth" w="med" len="med"/>
            </a:ln>
          </p:spPr>
          <p:style>
            <a:lnRef idx="1">
              <a:schemeClr val="dk1"/>
            </a:lnRef>
            <a:fillRef idx="0">
              <a:schemeClr val="dk1"/>
            </a:fillRef>
            <a:effectRef idx="0">
              <a:schemeClr val="dk1"/>
            </a:effectRef>
            <a:fontRef idx="minor">
              <a:schemeClr val="tx1"/>
            </a:fontRef>
          </p:style>
        </p:cxnSp>
        <p:grpSp>
          <p:nvGrpSpPr>
            <p:cNvPr id="22" name="组合 21"/>
            <p:cNvGrpSpPr/>
            <p:nvPr/>
          </p:nvGrpSpPr>
          <p:grpSpPr>
            <a:xfrm>
              <a:off x="6998363" y="4888970"/>
              <a:ext cx="708025" cy="324188"/>
              <a:chOff x="9820771" y="2830162"/>
              <a:chExt cx="708025" cy="324188"/>
            </a:xfrm>
          </p:grpSpPr>
          <p:grpSp>
            <p:nvGrpSpPr>
              <p:cNvPr id="68" name="组合 67"/>
              <p:cNvGrpSpPr/>
              <p:nvPr/>
            </p:nvGrpSpPr>
            <p:grpSpPr>
              <a:xfrm>
                <a:off x="9820771" y="2830162"/>
                <a:ext cx="708025" cy="138124"/>
                <a:chOff x="6032067" y="3616274"/>
                <a:chExt cx="708025" cy="138124"/>
              </a:xfrm>
            </p:grpSpPr>
            <p:sp>
              <p:nvSpPr>
                <p:cNvPr id="74" name="矩形 73"/>
                <p:cNvSpPr/>
                <p:nvPr/>
              </p:nvSpPr>
              <p:spPr>
                <a:xfrm>
                  <a:off x="6032067" y="3616274"/>
                  <a:ext cx="138125" cy="138124"/>
                </a:xfrm>
                <a:prstGeom prst="rect">
                  <a:avLst/>
                </a:prstGeom>
                <a:solidFill>
                  <a:schemeClr val="accent1">
                    <a:lumMod val="40000"/>
                    <a:lumOff val="6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75" name="矩形 74"/>
                <p:cNvSpPr/>
                <p:nvPr/>
              </p:nvSpPr>
              <p:spPr>
                <a:xfrm>
                  <a:off x="6222033" y="3616274"/>
                  <a:ext cx="138125" cy="138124"/>
                </a:xfrm>
                <a:prstGeom prst="rect">
                  <a:avLst/>
                </a:prstGeom>
                <a:solidFill>
                  <a:schemeClr val="accent4">
                    <a:lumMod val="60000"/>
                    <a:lumOff val="4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76" name="矩形 75"/>
                <p:cNvSpPr/>
                <p:nvPr/>
              </p:nvSpPr>
              <p:spPr>
                <a:xfrm>
                  <a:off x="6412000" y="3616274"/>
                  <a:ext cx="138125" cy="138124"/>
                </a:xfrm>
                <a:prstGeom prst="rect">
                  <a:avLst/>
                </a:prstGeom>
                <a:solidFill>
                  <a:srgbClr val="FFC000"/>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77" name="矩形 76"/>
                <p:cNvSpPr/>
                <p:nvPr/>
              </p:nvSpPr>
              <p:spPr>
                <a:xfrm>
                  <a:off x="6601967" y="3616274"/>
                  <a:ext cx="138125" cy="138124"/>
                </a:xfrm>
                <a:prstGeom prst="rect">
                  <a:avLst/>
                </a:prstGeom>
                <a:solidFill>
                  <a:schemeClr val="accent6">
                    <a:lumMod val="20000"/>
                    <a:lumOff val="8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grpSp>
            <p:nvGrpSpPr>
              <p:cNvPr id="69" name="组合 68"/>
              <p:cNvGrpSpPr/>
              <p:nvPr/>
            </p:nvGrpSpPr>
            <p:grpSpPr>
              <a:xfrm flipH="1">
                <a:off x="9820771" y="3016226"/>
                <a:ext cx="708025" cy="138124"/>
                <a:chOff x="6032067" y="3616274"/>
                <a:chExt cx="708025" cy="138124"/>
              </a:xfrm>
            </p:grpSpPr>
            <p:sp>
              <p:nvSpPr>
                <p:cNvPr id="70" name="矩形 69"/>
                <p:cNvSpPr/>
                <p:nvPr/>
              </p:nvSpPr>
              <p:spPr>
                <a:xfrm>
                  <a:off x="6032067" y="3616274"/>
                  <a:ext cx="138125" cy="138124"/>
                </a:xfrm>
                <a:prstGeom prst="rect">
                  <a:avLst/>
                </a:prstGeom>
                <a:solidFill>
                  <a:schemeClr val="accent1">
                    <a:lumMod val="40000"/>
                    <a:lumOff val="6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71" name="矩形 70"/>
                <p:cNvSpPr/>
                <p:nvPr/>
              </p:nvSpPr>
              <p:spPr>
                <a:xfrm>
                  <a:off x="6222033" y="3616274"/>
                  <a:ext cx="138125" cy="138124"/>
                </a:xfrm>
                <a:prstGeom prst="rect">
                  <a:avLst/>
                </a:prstGeom>
                <a:solidFill>
                  <a:schemeClr val="accent4">
                    <a:lumMod val="60000"/>
                    <a:lumOff val="4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72" name="矩形 71"/>
                <p:cNvSpPr/>
                <p:nvPr/>
              </p:nvSpPr>
              <p:spPr>
                <a:xfrm>
                  <a:off x="6412000" y="3616274"/>
                  <a:ext cx="138125" cy="138124"/>
                </a:xfrm>
                <a:prstGeom prst="rect">
                  <a:avLst/>
                </a:prstGeom>
                <a:solidFill>
                  <a:srgbClr val="FFC000"/>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73" name="矩形 72"/>
                <p:cNvSpPr/>
                <p:nvPr/>
              </p:nvSpPr>
              <p:spPr>
                <a:xfrm>
                  <a:off x="6601967" y="3616274"/>
                  <a:ext cx="138125" cy="138124"/>
                </a:xfrm>
                <a:prstGeom prst="rect">
                  <a:avLst/>
                </a:prstGeom>
                <a:solidFill>
                  <a:schemeClr val="accent6">
                    <a:lumMod val="20000"/>
                    <a:lumOff val="8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grpSp>
        <p:grpSp>
          <p:nvGrpSpPr>
            <p:cNvPr id="23" name="组合 22"/>
            <p:cNvGrpSpPr/>
            <p:nvPr/>
          </p:nvGrpSpPr>
          <p:grpSpPr>
            <a:xfrm>
              <a:off x="6748899" y="3758798"/>
              <a:ext cx="1365977" cy="654790"/>
              <a:chOff x="9656518" y="2729204"/>
              <a:chExt cx="1365977" cy="654790"/>
            </a:xfrm>
          </p:grpSpPr>
          <p:sp>
            <p:nvSpPr>
              <p:cNvPr id="56" name="文本框 55"/>
              <p:cNvSpPr txBox="1"/>
              <p:nvPr/>
            </p:nvSpPr>
            <p:spPr>
              <a:xfrm>
                <a:off x="9656518" y="2729204"/>
                <a:ext cx="1365977"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err="1"/>
                  <a:t>pos_embeddings</a:t>
                </a:r>
                <a:endParaRPr lang="zh-CN" altLang="en-US" sz="1200" dirty="0"/>
              </a:p>
            </p:txBody>
          </p:sp>
          <p:grpSp>
            <p:nvGrpSpPr>
              <p:cNvPr id="57" name="组合 56"/>
              <p:cNvGrpSpPr/>
              <p:nvPr/>
            </p:nvGrpSpPr>
            <p:grpSpPr>
              <a:xfrm>
                <a:off x="9905982" y="3059806"/>
                <a:ext cx="708025" cy="324188"/>
                <a:chOff x="9820771" y="2830162"/>
                <a:chExt cx="708025" cy="324188"/>
              </a:xfrm>
            </p:grpSpPr>
            <p:grpSp>
              <p:nvGrpSpPr>
                <p:cNvPr id="58" name="组合 57"/>
                <p:cNvGrpSpPr/>
                <p:nvPr/>
              </p:nvGrpSpPr>
              <p:grpSpPr>
                <a:xfrm>
                  <a:off x="9820771" y="2830162"/>
                  <a:ext cx="708025" cy="138124"/>
                  <a:chOff x="6032067" y="3616274"/>
                  <a:chExt cx="708025" cy="138124"/>
                </a:xfrm>
              </p:grpSpPr>
              <p:sp>
                <p:nvSpPr>
                  <p:cNvPr id="64" name="矩形 63"/>
                  <p:cNvSpPr/>
                  <p:nvPr/>
                </p:nvSpPr>
                <p:spPr>
                  <a:xfrm>
                    <a:off x="6032067" y="3616274"/>
                    <a:ext cx="138125" cy="138124"/>
                  </a:xfrm>
                  <a:prstGeom prst="rect">
                    <a:avLst/>
                  </a:prstGeom>
                  <a:solidFill>
                    <a:schemeClr val="accent1">
                      <a:lumMod val="40000"/>
                      <a:lumOff val="6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65" name="矩形 64"/>
                  <p:cNvSpPr/>
                  <p:nvPr/>
                </p:nvSpPr>
                <p:spPr>
                  <a:xfrm>
                    <a:off x="6222033" y="3616274"/>
                    <a:ext cx="138125" cy="138124"/>
                  </a:xfrm>
                  <a:prstGeom prst="rect">
                    <a:avLst/>
                  </a:prstGeom>
                  <a:solidFill>
                    <a:schemeClr val="accent4">
                      <a:lumMod val="60000"/>
                      <a:lumOff val="4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66" name="矩形 65"/>
                  <p:cNvSpPr/>
                  <p:nvPr/>
                </p:nvSpPr>
                <p:spPr>
                  <a:xfrm>
                    <a:off x="6412000" y="3616274"/>
                    <a:ext cx="138125" cy="138124"/>
                  </a:xfrm>
                  <a:prstGeom prst="rect">
                    <a:avLst/>
                  </a:prstGeom>
                  <a:solidFill>
                    <a:srgbClr val="FFC000"/>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67" name="矩形 66"/>
                  <p:cNvSpPr/>
                  <p:nvPr/>
                </p:nvSpPr>
                <p:spPr>
                  <a:xfrm>
                    <a:off x="6601967" y="3616274"/>
                    <a:ext cx="138125" cy="138124"/>
                  </a:xfrm>
                  <a:prstGeom prst="rect">
                    <a:avLst/>
                  </a:prstGeom>
                  <a:solidFill>
                    <a:schemeClr val="accent6">
                      <a:lumMod val="20000"/>
                      <a:lumOff val="8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grpSp>
              <p:nvGrpSpPr>
                <p:cNvPr id="59" name="组合 58"/>
                <p:cNvGrpSpPr/>
                <p:nvPr/>
              </p:nvGrpSpPr>
              <p:grpSpPr>
                <a:xfrm flipH="1">
                  <a:off x="9820771" y="3016226"/>
                  <a:ext cx="708025" cy="138124"/>
                  <a:chOff x="6032067" y="3616274"/>
                  <a:chExt cx="708025" cy="138124"/>
                </a:xfrm>
              </p:grpSpPr>
              <p:sp>
                <p:nvSpPr>
                  <p:cNvPr id="60" name="矩形 59"/>
                  <p:cNvSpPr/>
                  <p:nvPr/>
                </p:nvSpPr>
                <p:spPr>
                  <a:xfrm>
                    <a:off x="6032067" y="3616274"/>
                    <a:ext cx="138125" cy="138124"/>
                  </a:xfrm>
                  <a:prstGeom prst="rect">
                    <a:avLst/>
                  </a:prstGeom>
                  <a:solidFill>
                    <a:schemeClr val="accent1">
                      <a:lumMod val="40000"/>
                      <a:lumOff val="6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61" name="矩形 60"/>
                  <p:cNvSpPr/>
                  <p:nvPr/>
                </p:nvSpPr>
                <p:spPr>
                  <a:xfrm>
                    <a:off x="6222033" y="3616274"/>
                    <a:ext cx="138125" cy="138124"/>
                  </a:xfrm>
                  <a:prstGeom prst="rect">
                    <a:avLst/>
                  </a:prstGeom>
                  <a:solidFill>
                    <a:schemeClr val="accent4">
                      <a:lumMod val="60000"/>
                      <a:lumOff val="4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62" name="矩形 61"/>
                  <p:cNvSpPr/>
                  <p:nvPr/>
                </p:nvSpPr>
                <p:spPr>
                  <a:xfrm>
                    <a:off x="6412000" y="3616274"/>
                    <a:ext cx="138125" cy="138124"/>
                  </a:xfrm>
                  <a:prstGeom prst="rect">
                    <a:avLst/>
                  </a:prstGeom>
                  <a:solidFill>
                    <a:srgbClr val="FFC000"/>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63" name="矩形 62"/>
                  <p:cNvSpPr/>
                  <p:nvPr/>
                </p:nvSpPr>
                <p:spPr>
                  <a:xfrm>
                    <a:off x="6601967" y="3616274"/>
                    <a:ext cx="138125" cy="138124"/>
                  </a:xfrm>
                  <a:prstGeom prst="rect">
                    <a:avLst/>
                  </a:prstGeom>
                  <a:solidFill>
                    <a:schemeClr val="accent6">
                      <a:lumMod val="20000"/>
                      <a:lumOff val="8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grpSp>
        </p:grpSp>
        <p:cxnSp>
          <p:nvCxnSpPr>
            <p:cNvPr id="24" name="直线连接符 23"/>
            <p:cNvCxnSpPr/>
            <p:nvPr/>
          </p:nvCxnSpPr>
          <p:spPr>
            <a:xfrm>
              <a:off x="6381907" y="3178799"/>
              <a:ext cx="284658" cy="0"/>
            </a:xfrm>
            <a:prstGeom prst="line">
              <a:avLst/>
            </a:prstGeom>
            <a:ln w="19050">
              <a:headEnd w="sm" len="sm"/>
              <a:tailEnd type="stealth" w="med" len="med"/>
            </a:ln>
          </p:spPr>
          <p:style>
            <a:lnRef idx="1">
              <a:schemeClr val="dk1"/>
            </a:lnRef>
            <a:fillRef idx="0">
              <a:schemeClr val="dk1"/>
            </a:fillRef>
            <a:effectRef idx="0">
              <a:schemeClr val="dk1"/>
            </a:effectRef>
            <a:fontRef idx="minor">
              <a:schemeClr val="tx1"/>
            </a:fontRef>
          </p:style>
        </p:cxnSp>
        <p:cxnSp>
          <p:nvCxnSpPr>
            <p:cNvPr id="25" name="直线连接符 24"/>
            <p:cNvCxnSpPr/>
            <p:nvPr/>
          </p:nvCxnSpPr>
          <p:spPr>
            <a:xfrm>
              <a:off x="4879560" y="3207756"/>
              <a:ext cx="524335" cy="0"/>
            </a:xfrm>
            <a:prstGeom prst="line">
              <a:avLst/>
            </a:prstGeom>
            <a:ln w="19050">
              <a:tailEnd type="stealth"/>
            </a:ln>
          </p:spPr>
          <p:style>
            <a:lnRef idx="1">
              <a:schemeClr val="dk1"/>
            </a:lnRef>
            <a:fillRef idx="0">
              <a:schemeClr val="dk1"/>
            </a:fillRef>
            <a:effectRef idx="0">
              <a:schemeClr val="dk1"/>
            </a:effectRef>
            <a:fontRef idx="minor">
              <a:schemeClr val="tx1"/>
            </a:fontRef>
          </p:style>
        </p:cxnSp>
        <p:sp>
          <p:nvSpPr>
            <p:cNvPr id="26" name="文本框 25"/>
            <p:cNvSpPr txBox="1"/>
            <p:nvPr/>
          </p:nvSpPr>
          <p:spPr>
            <a:xfrm>
              <a:off x="7187705" y="3371151"/>
              <a:ext cx="293205" cy="369332"/>
            </a:xfrm>
            <a:prstGeom prst="rect">
              <a:avLst/>
            </a:prstGeom>
            <a:noFill/>
            <a:ln w="12700" cap="flat">
              <a:noFill/>
              <a:miter lim="400000"/>
            </a:ln>
            <a:effectLst/>
          </p:spPr>
          <p:style>
            <a:lnRef idx="0">
              <a:srgbClr val="FFFFFF"/>
            </a:lnRef>
            <a:fillRef idx="0">
              <a:srgbClr val="FFFFFF"/>
            </a:fillRef>
            <a:effectRef idx="0">
              <a:srgbClr val="FFFFFF"/>
            </a:effectRef>
            <a:fontRef idx="none"/>
          </p:style>
          <p:txBody>
            <a:bodyPr wrap="square">
              <a:spAutoFit/>
            </a:bodyPr>
            <a:lstStyle/>
            <a:p>
              <a:pPr defTabSz="914400"/>
              <a:r>
                <a:rPr lang="en-US" altLang="zh-CN" dirty="0"/>
                <a:t>+</a:t>
              </a:r>
              <a:endParaRPr lang="zh-CN" altLang="en-US" dirty="0"/>
            </a:p>
          </p:txBody>
        </p:sp>
        <p:pic>
          <p:nvPicPr>
            <p:cNvPr id="27" name="图形 26"/>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47453" y="4548001"/>
              <a:ext cx="194552" cy="194552"/>
            </a:xfrm>
            <a:prstGeom prst="rect">
              <a:avLst/>
            </a:prstGeom>
          </p:spPr>
        </p:pic>
        <p:sp>
          <p:nvSpPr>
            <p:cNvPr id="28" name="文本框 27"/>
            <p:cNvSpPr txBox="1"/>
            <p:nvPr/>
          </p:nvSpPr>
          <p:spPr>
            <a:xfrm>
              <a:off x="6777333" y="5235554"/>
              <a:ext cx="1201925"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err="1"/>
                <a:t>eff_embeddings</a:t>
              </a:r>
              <a:endParaRPr lang="zh-CN" altLang="en-US" sz="1200" dirty="0"/>
            </a:p>
          </p:txBody>
        </p:sp>
        <p:sp>
          <p:nvSpPr>
            <p:cNvPr id="29" name="文本框 28"/>
            <p:cNvSpPr txBox="1"/>
            <p:nvPr/>
          </p:nvSpPr>
          <p:spPr>
            <a:xfrm>
              <a:off x="7483397" y="3408978"/>
              <a:ext cx="630781"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err="1"/>
                <a:t>concat</a:t>
              </a:r>
              <a:endParaRPr lang="zh-CN" altLang="en-US" sz="1200" dirty="0"/>
            </a:p>
          </p:txBody>
        </p:sp>
        <p:sp>
          <p:nvSpPr>
            <p:cNvPr id="30" name="文本框 29"/>
            <p:cNvSpPr txBox="1"/>
            <p:nvPr/>
          </p:nvSpPr>
          <p:spPr>
            <a:xfrm>
              <a:off x="7522978" y="4496326"/>
              <a:ext cx="455980"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a:t>stack</a:t>
              </a:r>
              <a:endParaRPr lang="zh-CN" altLang="en-US" sz="1200" dirty="0"/>
            </a:p>
          </p:txBody>
        </p:sp>
        <p:cxnSp>
          <p:nvCxnSpPr>
            <p:cNvPr id="31" name="直线连接符 30"/>
            <p:cNvCxnSpPr>
              <a:stCxn id="7" idx="0"/>
            </p:cNvCxnSpPr>
            <p:nvPr/>
          </p:nvCxnSpPr>
          <p:spPr>
            <a:xfrm flipH="1" flipV="1">
              <a:off x="7370002" y="2458563"/>
              <a:ext cx="1" cy="338383"/>
            </a:xfrm>
            <a:prstGeom prst="line">
              <a:avLst/>
            </a:prstGeom>
            <a:ln w="19050">
              <a:headEnd w="sm" len="sm"/>
              <a:tailEnd type="stealth" w="med" len="med"/>
            </a:ln>
          </p:spPr>
          <p:style>
            <a:lnRef idx="1">
              <a:schemeClr val="dk1"/>
            </a:lnRef>
            <a:fillRef idx="0">
              <a:schemeClr val="dk1"/>
            </a:fillRef>
            <a:effectRef idx="0">
              <a:schemeClr val="dk1"/>
            </a:effectRef>
            <a:fontRef idx="minor">
              <a:schemeClr val="tx1"/>
            </a:fontRef>
          </p:style>
        </p:cxnSp>
        <p:cxnSp>
          <p:nvCxnSpPr>
            <p:cNvPr id="32" name="直线连接符 31"/>
            <p:cNvCxnSpPr>
              <a:stCxn id="93" idx="3"/>
              <a:endCxn id="34" idx="1"/>
            </p:cNvCxnSpPr>
            <p:nvPr/>
          </p:nvCxnSpPr>
          <p:spPr>
            <a:xfrm flipV="1">
              <a:off x="8062576" y="2110696"/>
              <a:ext cx="782670" cy="1"/>
            </a:xfrm>
            <a:prstGeom prst="line">
              <a:avLst/>
            </a:prstGeom>
            <a:ln w="19050">
              <a:headEnd w="sm" len="sm"/>
              <a:tailEnd type="stealth" w="med" len="med"/>
            </a:ln>
          </p:spPr>
          <p:style>
            <a:lnRef idx="1">
              <a:schemeClr val="dk1"/>
            </a:lnRef>
            <a:fillRef idx="0">
              <a:schemeClr val="dk1"/>
            </a:fillRef>
            <a:effectRef idx="0">
              <a:schemeClr val="dk1"/>
            </a:effectRef>
            <a:fontRef idx="minor">
              <a:schemeClr val="tx1"/>
            </a:fontRef>
          </p:style>
        </p:cxnSp>
        <p:sp>
          <p:nvSpPr>
            <p:cNvPr id="33" name="文本框 32"/>
            <p:cNvSpPr txBox="1"/>
            <p:nvPr/>
          </p:nvSpPr>
          <p:spPr>
            <a:xfrm>
              <a:off x="8421919" y="1257278"/>
              <a:ext cx="3660445" cy="338552"/>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algn="ctr" defTabSz="914400"/>
              <a:r>
                <a:rPr lang="en-US" altLang="zh-CN" sz="1600" b="1" dirty="0"/>
                <a:t>Model</a:t>
              </a:r>
              <a:r>
                <a:rPr lang="zh-CN" altLang="en-US" sz="1600" b="1" dirty="0"/>
                <a:t> </a:t>
              </a:r>
              <a:r>
                <a:rPr lang="en-US" altLang="zh-CN" sz="1600" b="1" dirty="0"/>
                <a:t>Training</a:t>
              </a:r>
              <a:r>
                <a:rPr lang="zh-CN" altLang="en-US" sz="1600" b="1" dirty="0"/>
                <a:t> </a:t>
              </a:r>
              <a:r>
                <a:rPr lang="en-US" altLang="zh-CN" sz="1600" b="1" dirty="0"/>
                <a:t>Process</a:t>
              </a:r>
              <a:endParaRPr lang="zh-CN" altLang="en-US" sz="1600" b="1" dirty="0"/>
            </a:p>
          </p:txBody>
        </p:sp>
        <p:sp>
          <p:nvSpPr>
            <p:cNvPr id="34" name="圆角矩形 33"/>
            <p:cNvSpPr/>
            <p:nvPr/>
          </p:nvSpPr>
          <p:spPr>
            <a:xfrm>
              <a:off x="8845246" y="1906943"/>
              <a:ext cx="2813790" cy="407505"/>
            </a:xfrm>
            <a:prstGeom prst="roundRect">
              <a:avLst/>
            </a:prstGeom>
            <a:solidFill>
              <a:srgbClr val="E3F2D9"/>
            </a:solidFill>
            <a:ln w="19050">
              <a:solidFill>
                <a:schemeClr val="accent4"/>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Positional</a:t>
              </a:r>
              <a:r>
                <a:rPr lang="zh-CN" altLang="en-US" sz="1400" dirty="0">
                  <a:solidFill>
                    <a:srgbClr val="000000"/>
                  </a:solidFill>
                  <a:latin typeface="Arial" panose="020B0604020202020204"/>
                  <a:ea typeface="Arial" panose="020B0604020202020204"/>
                  <a:cs typeface="Arial" panose="020B0604020202020204"/>
                </a:rPr>
                <a:t> </a:t>
              </a:r>
              <a:r>
                <a:rPr lang="en-US" altLang="zh-CN" sz="1400" dirty="0">
                  <a:solidFill>
                    <a:srgbClr val="000000"/>
                  </a:solidFill>
                  <a:latin typeface="Arial" panose="020B0604020202020204"/>
                  <a:ea typeface="Arial" panose="020B0604020202020204"/>
                  <a:cs typeface="Arial" panose="020B0604020202020204"/>
                </a:rPr>
                <a:t>Encoding</a:t>
              </a:r>
            </a:p>
          </p:txBody>
        </p:sp>
        <p:sp>
          <p:nvSpPr>
            <p:cNvPr id="35" name="圆角矩形 34"/>
            <p:cNvSpPr/>
            <p:nvPr/>
          </p:nvSpPr>
          <p:spPr>
            <a:xfrm>
              <a:off x="8841766" y="2561918"/>
              <a:ext cx="2817270" cy="1255938"/>
            </a:xfrm>
            <a:prstGeom prst="roundRect">
              <a:avLst>
                <a:gd name="adj" fmla="val 7421"/>
              </a:avLst>
            </a:prstGeom>
            <a:solidFill>
              <a:schemeClr val="bg1"/>
            </a:solidFill>
            <a:ln w="1905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marL="0" marR="0" indent="0" algn="ctr" defTabSz="914400" rtl="0" fontAlgn="auto" latinLnBrk="0" hangingPunct="0">
                <a:lnSpc>
                  <a:spcPct val="100000"/>
                </a:lnSpc>
                <a:spcBef>
                  <a:spcPts val="0"/>
                </a:spcBef>
                <a:spcAft>
                  <a:spcPts val="0"/>
                </a:spcAft>
                <a:buClrTx/>
                <a:buSzTx/>
                <a:buFontTx/>
                <a:buNone/>
              </a:pPr>
              <a:endParaRPr kumimoji="0" lang="zh-CN" altLang="en-US" sz="1400" b="0" i="0" u="none" strike="noStrike" cap="none" spc="0" normalizeH="0" baseline="0" dirty="0">
                <a:ln>
                  <a:noFill/>
                </a:ln>
                <a:solidFill>
                  <a:srgbClr val="000000"/>
                </a:solidFill>
                <a:effectLst/>
                <a:uFillTx/>
                <a:latin typeface="Arial" panose="020B0604020202020204"/>
                <a:ea typeface="Arial" panose="020B0604020202020204"/>
                <a:cs typeface="Arial" panose="020B0604020202020204"/>
                <a:sym typeface="Arial" panose="020B0604020202020204"/>
              </a:endParaRPr>
            </a:p>
          </p:txBody>
        </p:sp>
        <p:cxnSp>
          <p:nvCxnSpPr>
            <p:cNvPr id="36" name="直线箭头连接符 35"/>
            <p:cNvCxnSpPr>
              <a:stCxn id="34" idx="2"/>
              <a:endCxn id="35" idx="0"/>
            </p:cNvCxnSpPr>
            <p:nvPr/>
          </p:nvCxnSpPr>
          <p:spPr>
            <a:xfrm flipH="1">
              <a:off x="10250401" y="2314448"/>
              <a:ext cx="1740" cy="247470"/>
            </a:xfrm>
            <a:prstGeom prst="straightConnector1">
              <a:avLst/>
            </a:prstGeom>
            <a:ln w="19050">
              <a:headEnd w="sm" len="sm"/>
              <a:tailEnd type="triangle"/>
            </a:ln>
          </p:spPr>
          <p:style>
            <a:lnRef idx="1">
              <a:schemeClr val="dk1"/>
            </a:lnRef>
            <a:fillRef idx="0">
              <a:schemeClr val="dk1"/>
            </a:fillRef>
            <a:effectRef idx="0">
              <a:schemeClr val="dk1"/>
            </a:effectRef>
            <a:fontRef idx="minor">
              <a:schemeClr val="tx1"/>
            </a:fontRef>
          </p:style>
        </p:cxnSp>
        <p:sp>
          <p:nvSpPr>
            <p:cNvPr id="37" name="文本框 36"/>
            <p:cNvSpPr txBox="1"/>
            <p:nvPr/>
          </p:nvSpPr>
          <p:spPr>
            <a:xfrm>
              <a:off x="11692384" y="3070728"/>
              <a:ext cx="499616" cy="307775"/>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pPr>
              <a:r>
                <a:rPr kumimoji="0" lang="en-US" altLang="zh-CN" sz="1400" b="0" i="0" u="none" strike="noStrike" cap="none" spc="0" normalizeH="0" baseline="0" dirty="0">
                  <a:ln>
                    <a:noFill/>
                  </a:ln>
                  <a:solidFill>
                    <a:srgbClr val="000000"/>
                  </a:solidFill>
                  <a:effectLst/>
                  <a:uFillTx/>
                  <a:latin typeface="Arial" panose="020B0604020202020204"/>
                  <a:ea typeface="Arial" panose="020B0604020202020204"/>
                  <a:cs typeface="Arial" panose="020B0604020202020204"/>
                  <a:sym typeface="Arial" panose="020B0604020202020204"/>
                </a:rPr>
                <a:t>x N</a:t>
              </a:r>
              <a:endParaRPr kumimoji="0" lang="zh-CN" altLang="en-US" sz="1400" b="0" i="0" u="none" strike="noStrike" cap="none" spc="0" normalizeH="0" baseline="0" dirty="0">
                <a:ln>
                  <a:noFill/>
                </a:ln>
                <a:solidFill>
                  <a:srgbClr val="000000"/>
                </a:solidFill>
                <a:effectLst/>
                <a:uFillTx/>
                <a:latin typeface="Arial" panose="020B0604020202020204"/>
                <a:ea typeface="Arial" panose="020B0604020202020204"/>
                <a:cs typeface="Arial" panose="020B0604020202020204"/>
                <a:sym typeface="Arial" panose="020B0604020202020204"/>
              </a:endParaRPr>
            </a:p>
          </p:txBody>
        </p:sp>
        <p:sp>
          <p:nvSpPr>
            <p:cNvPr id="38" name="圆角矩形 37"/>
            <p:cNvSpPr/>
            <p:nvPr/>
          </p:nvSpPr>
          <p:spPr>
            <a:xfrm>
              <a:off x="8997273" y="2679529"/>
              <a:ext cx="2506255" cy="407505"/>
            </a:xfrm>
            <a:prstGeom prst="roundRect">
              <a:avLst/>
            </a:prstGeom>
            <a:solidFill>
              <a:srgbClr val="FFBFBF">
                <a:alpha val="49804"/>
              </a:srgbClr>
            </a:solidFill>
            <a:ln w="19050">
              <a:solidFill>
                <a:srgbClr val="EB5249"/>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Position masked self-attention</a:t>
              </a:r>
            </a:p>
          </p:txBody>
        </p:sp>
        <p:cxnSp>
          <p:nvCxnSpPr>
            <p:cNvPr id="39" name="直线箭头连接符 38"/>
            <p:cNvCxnSpPr>
              <a:stCxn id="38" idx="2"/>
              <a:endCxn id="40" idx="0"/>
            </p:cNvCxnSpPr>
            <p:nvPr/>
          </p:nvCxnSpPr>
          <p:spPr>
            <a:xfrm flipH="1">
              <a:off x="10250400" y="3087034"/>
              <a:ext cx="1" cy="204846"/>
            </a:xfrm>
            <a:prstGeom prst="straightConnector1">
              <a:avLst/>
            </a:prstGeom>
            <a:ln w="19050">
              <a:headEnd w="sm" len="sm"/>
              <a:tailEnd type="triangle"/>
            </a:ln>
          </p:spPr>
          <p:style>
            <a:lnRef idx="1">
              <a:schemeClr val="dk1"/>
            </a:lnRef>
            <a:fillRef idx="0">
              <a:schemeClr val="dk1"/>
            </a:fillRef>
            <a:effectRef idx="0">
              <a:schemeClr val="dk1"/>
            </a:effectRef>
            <a:fontRef idx="minor">
              <a:schemeClr val="tx1"/>
            </a:fontRef>
          </p:style>
        </p:cxnSp>
        <p:sp>
          <p:nvSpPr>
            <p:cNvPr id="40" name="圆角矩形 39"/>
            <p:cNvSpPr/>
            <p:nvPr/>
          </p:nvSpPr>
          <p:spPr>
            <a:xfrm>
              <a:off x="8997272" y="3291880"/>
              <a:ext cx="2506255" cy="407505"/>
            </a:xfrm>
            <a:prstGeom prst="roundRect">
              <a:avLst/>
            </a:prstGeom>
            <a:solidFill>
              <a:srgbClr val="F7D172">
                <a:alpha val="50196"/>
              </a:srgbClr>
            </a:solidFill>
            <a:ln w="19050">
              <a:solidFill>
                <a:srgbClr val="FFC000"/>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Position masked self-attention</a:t>
              </a:r>
            </a:p>
          </p:txBody>
        </p:sp>
        <p:cxnSp>
          <p:nvCxnSpPr>
            <p:cNvPr id="41" name="直线箭头连接符 40"/>
            <p:cNvCxnSpPr/>
            <p:nvPr/>
          </p:nvCxnSpPr>
          <p:spPr>
            <a:xfrm flipH="1">
              <a:off x="10250617" y="3827761"/>
              <a:ext cx="1" cy="242554"/>
            </a:xfrm>
            <a:prstGeom prst="straightConnector1">
              <a:avLst/>
            </a:prstGeom>
            <a:ln w="19050">
              <a:headEnd w="sm" len="sm"/>
              <a:tailEnd type="triangle"/>
            </a:ln>
          </p:spPr>
          <p:style>
            <a:lnRef idx="1">
              <a:schemeClr val="dk1"/>
            </a:lnRef>
            <a:fillRef idx="0">
              <a:schemeClr val="dk1"/>
            </a:fillRef>
            <a:effectRef idx="0">
              <a:schemeClr val="dk1"/>
            </a:effectRef>
            <a:fontRef idx="minor">
              <a:schemeClr val="tx1"/>
            </a:fontRef>
          </p:style>
        </p:cxnSp>
        <p:sp>
          <p:nvSpPr>
            <p:cNvPr id="42" name="文本框 41"/>
            <p:cNvSpPr txBox="1"/>
            <p:nvPr/>
          </p:nvSpPr>
          <p:spPr>
            <a:xfrm>
              <a:off x="8841765" y="4157331"/>
              <a:ext cx="1755213" cy="523218"/>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pPr>
              <a:r>
                <a:rPr kumimoji="0" lang="en-US" altLang="zh-CN" sz="1400" b="0" i="0" u="none" strike="noStrike" cap="none" spc="0" normalizeH="0" baseline="0" dirty="0">
                  <a:ln>
                    <a:noFill/>
                  </a:ln>
                  <a:solidFill>
                    <a:srgbClr val="000000"/>
                  </a:solidFill>
                  <a:effectLst/>
                  <a:uFillTx/>
                  <a:latin typeface="Arial" panose="020B0604020202020204"/>
                  <a:ea typeface="Arial" panose="020B0604020202020204"/>
                  <a:cs typeface="Arial" panose="020B0604020202020204"/>
                  <a:sym typeface="Arial" panose="020B0604020202020204"/>
                </a:rPr>
                <a:t>Momentum </a:t>
              </a:r>
            </a:p>
            <a:p>
              <a:pPr marL="0" marR="0" indent="0" algn="ctr" defTabSz="914400" rtl="0" fontAlgn="auto" latinLnBrk="0" hangingPunct="0">
                <a:lnSpc>
                  <a:spcPct val="100000"/>
                </a:lnSpc>
                <a:spcBef>
                  <a:spcPts val="0"/>
                </a:spcBef>
                <a:spcAft>
                  <a:spcPts val="0"/>
                </a:spcAft>
                <a:buClrTx/>
                <a:buSzTx/>
                <a:buFontTx/>
                <a:buNone/>
              </a:pPr>
              <a:r>
                <a:rPr kumimoji="0" lang="en-US" altLang="zh-CN" sz="1400" b="0" i="0" u="none" strike="noStrike" cap="none" spc="0" normalizeH="0" baseline="0" dirty="0">
                  <a:ln>
                    <a:noFill/>
                  </a:ln>
                  <a:solidFill>
                    <a:srgbClr val="000000"/>
                  </a:solidFill>
                  <a:effectLst/>
                  <a:uFillTx/>
                  <a:latin typeface="Arial" panose="020B0604020202020204"/>
                  <a:ea typeface="Arial" panose="020B0604020202020204"/>
                  <a:cs typeface="Arial" panose="020B0604020202020204"/>
                  <a:sym typeface="Arial" panose="020B0604020202020204"/>
                </a:rPr>
                <a:t>representation</a:t>
              </a:r>
              <a:endParaRPr kumimoji="0" lang="zh-CN" altLang="en-US" sz="1400" b="0" i="0" u="none" strike="noStrike" cap="none" spc="0" normalizeH="0" baseline="0" dirty="0">
                <a:ln>
                  <a:noFill/>
                </a:ln>
                <a:solidFill>
                  <a:srgbClr val="000000"/>
                </a:solidFill>
                <a:effectLst/>
                <a:uFillTx/>
                <a:latin typeface="Arial" panose="020B0604020202020204"/>
                <a:ea typeface="Arial" panose="020B0604020202020204"/>
                <a:cs typeface="Arial" panose="020B0604020202020204"/>
                <a:sym typeface="Arial" panose="020B0604020202020204"/>
              </a:endParaRPr>
            </a:p>
          </p:txBody>
        </p:sp>
        <p:grpSp>
          <p:nvGrpSpPr>
            <p:cNvPr id="43" name="组合 42"/>
            <p:cNvGrpSpPr/>
            <p:nvPr/>
          </p:nvGrpSpPr>
          <p:grpSpPr>
            <a:xfrm>
              <a:off x="10596938" y="4353656"/>
              <a:ext cx="708025" cy="138124"/>
              <a:chOff x="6032067" y="3616274"/>
              <a:chExt cx="708025" cy="138124"/>
            </a:xfrm>
          </p:grpSpPr>
          <p:sp>
            <p:nvSpPr>
              <p:cNvPr id="52" name="矩形 51"/>
              <p:cNvSpPr/>
              <p:nvPr/>
            </p:nvSpPr>
            <p:spPr>
              <a:xfrm>
                <a:off x="6032067" y="3616274"/>
                <a:ext cx="138125" cy="138124"/>
              </a:xfrm>
              <a:prstGeom prst="rect">
                <a:avLst/>
              </a:prstGeom>
              <a:solidFill>
                <a:schemeClr val="accent1">
                  <a:lumMod val="40000"/>
                  <a:lumOff val="6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53" name="矩形 52"/>
              <p:cNvSpPr/>
              <p:nvPr/>
            </p:nvSpPr>
            <p:spPr>
              <a:xfrm>
                <a:off x="6222033" y="3616274"/>
                <a:ext cx="138125" cy="138124"/>
              </a:xfrm>
              <a:prstGeom prst="rect">
                <a:avLst/>
              </a:prstGeom>
              <a:solidFill>
                <a:schemeClr val="accent4">
                  <a:lumMod val="60000"/>
                  <a:lumOff val="4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54" name="矩形 53"/>
              <p:cNvSpPr/>
              <p:nvPr/>
            </p:nvSpPr>
            <p:spPr>
              <a:xfrm>
                <a:off x="6412000" y="3616274"/>
                <a:ext cx="138125" cy="138124"/>
              </a:xfrm>
              <a:prstGeom prst="rect">
                <a:avLst/>
              </a:prstGeom>
              <a:solidFill>
                <a:srgbClr val="FFC000"/>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55" name="矩形 54"/>
              <p:cNvSpPr/>
              <p:nvPr/>
            </p:nvSpPr>
            <p:spPr>
              <a:xfrm>
                <a:off x="6601967" y="3616274"/>
                <a:ext cx="138125" cy="138124"/>
              </a:xfrm>
              <a:prstGeom prst="rect">
                <a:avLst/>
              </a:prstGeom>
              <a:solidFill>
                <a:schemeClr val="accent6">
                  <a:lumMod val="20000"/>
                  <a:lumOff val="80000"/>
                </a:schemeClr>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grpSp>
        <p:sp>
          <p:nvSpPr>
            <p:cNvPr id="44" name="矩形 43"/>
            <p:cNvSpPr/>
            <p:nvPr/>
          </p:nvSpPr>
          <p:spPr>
            <a:xfrm>
              <a:off x="4548430" y="5852641"/>
              <a:ext cx="138125" cy="138124"/>
            </a:xfrm>
            <a:prstGeom prst="rect">
              <a:avLst/>
            </a:prstGeom>
            <a:solidFill>
              <a:srgbClr val="FFC000"/>
            </a:solidFill>
            <a:ln w="12700"/>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endParaRPr lang="zh-CN" altLang="en-US" sz="1400" dirty="0">
                <a:solidFill>
                  <a:srgbClr val="000000"/>
                </a:solidFill>
                <a:latin typeface="Arial" panose="020B0604020202020204"/>
                <a:ea typeface="Arial" panose="020B0604020202020204"/>
                <a:cs typeface="Arial" panose="020B0604020202020204"/>
              </a:endParaRPr>
            </a:p>
          </p:txBody>
        </p:sp>
        <p:sp>
          <p:nvSpPr>
            <p:cNvPr id="45" name="文本框 44"/>
            <p:cNvSpPr txBox="1"/>
            <p:nvPr/>
          </p:nvSpPr>
          <p:spPr>
            <a:xfrm>
              <a:off x="4409006" y="5568863"/>
              <a:ext cx="473533" cy="276997"/>
            </a:xfrm>
            <a:prstGeom prst="rect">
              <a:avLst/>
            </a:prstGeom>
            <a:noFill/>
            <a:ln w="12700" cap="flat">
              <a:noFill/>
              <a:miter lim="400000"/>
            </a:ln>
          </p:spPr>
          <p:style>
            <a:lnRef idx="0">
              <a:srgbClr val="FFFFFF"/>
            </a:lnRef>
            <a:fillRef idx="0">
              <a:srgbClr val="FFFFFF"/>
            </a:fillRef>
            <a:effectRef idx="0">
              <a:srgbClr val="FFFFFF"/>
            </a:effectRef>
            <a:fontRef idx="none"/>
          </p:style>
          <p:txBody>
            <a:bodyPr rot="0" spcFirstLastPara="1" vertOverflow="overflow" horzOverflow="overflow" vert="horz" wrap="square" lIns="45719" tIns="45719" rIns="45719" bIns="45719" numCol="1" spcCol="38100" rtlCol="0" anchor="t">
              <a:spAutoFit/>
            </a:bodyPr>
            <a:lstStyle/>
            <a:p>
              <a:pPr defTabSz="914400"/>
              <a:r>
                <a:rPr lang="en-US" altLang="zh-CN" sz="1200" dirty="0"/>
                <a:t>label</a:t>
              </a:r>
              <a:endParaRPr lang="zh-CN" altLang="en-US" sz="1200" dirty="0"/>
            </a:p>
          </p:txBody>
        </p:sp>
        <p:cxnSp>
          <p:nvCxnSpPr>
            <p:cNvPr id="46" name="直线连接符 45"/>
            <p:cNvCxnSpPr>
              <a:endCxn id="47" idx="1"/>
            </p:cNvCxnSpPr>
            <p:nvPr/>
          </p:nvCxnSpPr>
          <p:spPr>
            <a:xfrm>
              <a:off x="4882539" y="5921703"/>
              <a:ext cx="3959226" cy="0"/>
            </a:xfrm>
            <a:prstGeom prst="line">
              <a:avLst/>
            </a:prstGeom>
            <a:ln w="19050">
              <a:tailEnd type="stealth"/>
            </a:ln>
          </p:spPr>
          <p:style>
            <a:lnRef idx="1">
              <a:schemeClr val="dk1"/>
            </a:lnRef>
            <a:fillRef idx="0">
              <a:schemeClr val="dk1"/>
            </a:fillRef>
            <a:effectRef idx="0">
              <a:schemeClr val="dk1"/>
            </a:effectRef>
            <a:fontRef idx="minor">
              <a:schemeClr val="tx1"/>
            </a:fontRef>
          </p:style>
        </p:cxnSp>
        <p:sp>
          <p:nvSpPr>
            <p:cNvPr id="47" name="圆角矩形 46"/>
            <p:cNvSpPr/>
            <p:nvPr/>
          </p:nvSpPr>
          <p:spPr>
            <a:xfrm>
              <a:off x="8841765" y="5717950"/>
              <a:ext cx="2813790" cy="407505"/>
            </a:xfrm>
            <a:prstGeom prst="roundRect">
              <a:avLst/>
            </a:prstGeom>
            <a:solidFill>
              <a:srgbClr val="FFFF00">
                <a:alpha val="50196"/>
              </a:srgbClr>
            </a:solidFill>
            <a:ln w="19050">
              <a:solidFill>
                <a:schemeClr val="accent3">
                  <a:lumMod val="60000"/>
                  <a:lumOff val="40000"/>
                </a:schemeClr>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MSE</a:t>
              </a:r>
              <a:r>
                <a:rPr lang="zh-CN" altLang="en-US" sz="1400" dirty="0">
                  <a:solidFill>
                    <a:srgbClr val="000000"/>
                  </a:solidFill>
                  <a:latin typeface="Arial" panose="020B0604020202020204"/>
                  <a:ea typeface="Arial" panose="020B0604020202020204"/>
                  <a:cs typeface="Arial" panose="020B0604020202020204"/>
                </a:rPr>
                <a:t> </a:t>
              </a:r>
              <a:r>
                <a:rPr lang="en-US" altLang="zh-CN" sz="1400" dirty="0">
                  <a:solidFill>
                    <a:srgbClr val="000000"/>
                  </a:solidFill>
                  <a:latin typeface="Arial" panose="020B0604020202020204"/>
                  <a:ea typeface="Arial" panose="020B0604020202020204"/>
                  <a:cs typeface="Arial" panose="020B0604020202020204"/>
                </a:rPr>
                <a:t>Loss</a:t>
              </a:r>
            </a:p>
          </p:txBody>
        </p:sp>
        <p:sp>
          <p:nvSpPr>
            <p:cNvPr id="48" name="圆角矩形 47"/>
            <p:cNvSpPr/>
            <p:nvPr/>
          </p:nvSpPr>
          <p:spPr>
            <a:xfrm>
              <a:off x="8841765" y="5034658"/>
              <a:ext cx="2810309" cy="407505"/>
            </a:xfrm>
            <a:prstGeom prst="roundRect">
              <a:avLst/>
            </a:prstGeom>
            <a:solidFill>
              <a:srgbClr val="DAD1E1">
                <a:alpha val="60000"/>
              </a:srgbClr>
            </a:solidFill>
            <a:ln w="19050">
              <a:solidFill>
                <a:srgbClr val="7030A0"/>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45719" tIns="45719" rIns="45719" bIns="45719" numCol="1" spcCol="38100" rtlCol="0" anchor="ctr">
              <a:noAutofit/>
            </a:bodyPr>
            <a:lstStyle/>
            <a:p>
              <a:pPr algn="ctr" defTabSz="914400"/>
              <a:r>
                <a:rPr lang="en-US" altLang="zh-CN" sz="1400" dirty="0">
                  <a:solidFill>
                    <a:srgbClr val="000000"/>
                  </a:solidFill>
                  <a:latin typeface="Arial" panose="020B0604020202020204"/>
                  <a:ea typeface="Arial" panose="020B0604020202020204"/>
                  <a:cs typeface="Arial" panose="020B0604020202020204"/>
                </a:rPr>
                <a:t>MLP</a:t>
              </a:r>
              <a:r>
                <a:rPr lang="zh-CN" altLang="en-US" sz="1400" dirty="0">
                  <a:solidFill>
                    <a:srgbClr val="000000"/>
                  </a:solidFill>
                  <a:latin typeface="Arial" panose="020B0604020202020204"/>
                  <a:ea typeface="Arial" panose="020B0604020202020204"/>
                  <a:cs typeface="Arial" panose="020B0604020202020204"/>
                </a:rPr>
                <a:t> </a:t>
              </a:r>
              <a:r>
                <a:rPr lang="en-US" altLang="zh-CN" sz="1400" dirty="0">
                  <a:solidFill>
                    <a:srgbClr val="000000"/>
                  </a:solidFill>
                  <a:latin typeface="Arial" panose="020B0604020202020204"/>
                  <a:ea typeface="Arial" panose="020B0604020202020204"/>
                  <a:cs typeface="Arial" panose="020B0604020202020204"/>
                </a:rPr>
                <a:t>Regression</a:t>
              </a:r>
              <a:r>
                <a:rPr lang="zh-CN" altLang="en-US" sz="1400" dirty="0">
                  <a:solidFill>
                    <a:srgbClr val="000000"/>
                  </a:solidFill>
                  <a:latin typeface="Arial" panose="020B0604020202020204"/>
                  <a:ea typeface="Arial" panose="020B0604020202020204"/>
                  <a:cs typeface="Arial" panose="020B0604020202020204"/>
                </a:rPr>
                <a:t> </a:t>
              </a:r>
              <a:r>
                <a:rPr lang="en-US" altLang="zh-CN" sz="1400" dirty="0">
                  <a:solidFill>
                    <a:srgbClr val="000000"/>
                  </a:solidFill>
                  <a:latin typeface="Arial" panose="020B0604020202020204"/>
                  <a:ea typeface="Arial" panose="020B0604020202020204"/>
                  <a:cs typeface="Arial" panose="020B0604020202020204"/>
                </a:rPr>
                <a:t>Head</a:t>
              </a:r>
            </a:p>
          </p:txBody>
        </p:sp>
        <p:cxnSp>
          <p:nvCxnSpPr>
            <p:cNvPr id="49" name="直线箭头连接符 48"/>
            <p:cNvCxnSpPr>
              <a:stCxn id="48" idx="2"/>
              <a:endCxn id="47" idx="0"/>
            </p:cNvCxnSpPr>
            <p:nvPr/>
          </p:nvCxnSpPr>
          <p:spPr>
            <a:xfrm>
              <a:off x="10246920" y="5442163"/>
              <a:ext cx="1740" cy="275787"/>
            </a:xfrm>
            <a:prstGeom prst="straightConnector1">
              <a:avLst/>
            </a:prstGeom>
            <a:ln w="19050">
              <a:headEnd w="sm" len="sm"/>
              <a:tailEnd type="triangle"/>
            </a:ln>
          </p:spPr>
          <p:style>
            <a:lnRef idx="1">
              <a:schemeClr val="dk1"/>
            </a:lnRef>
            <a:fillRef idx="0">
              <a:schemeClr val="dk1"/>
            </a:fillRef>
            <a:effectRef idx="0">
              <a:schemeClr val="dk1"/>
            </a:effectRef>
            <a:fontRef idx="minor">
              <a:schemeClr val="tx1"/>
            </a:fontRef>
          </p:style>
        </p:cxnSp>
        <p:cxnSp>
          <p:nvCxnSpPr>
            <p:cNvPr id="50" name="直线箭头连接符 49"/>
            <p:cNvCxnSpPr/>
            <p:nvPr/>
          </p:nvCxnSpPr>
          <p:spPr>
            <a:xfrm>
              <a:off x="10240271" y="4754751"/>
              <a:ext cx="1740" cy="275787"/>
            </a:xfrm>
            <a:prstGeom prst="straightConnector1">
              <a:avLst/>
            </a:prstGeom>
            <a:ln w="19050">
              <a:headEnd w="sm" len="sm"/>
              <a:tailEnd type="triangle"/>
            </a:ln>
          </p:spPr>
          <p:style>
            <a:lnRef idx="1">
              <a:schemeClr val="dk1"/>
            </a:lnRef>
            <a:fillRef idx="0">
              <a:schemeClr val="dk1"/>
            </a:fillRef>
            <a:effectRef idx="0">
              <a:schemeClr val="dk1"/>
            </a:effectRef>
            <a:fontRef idx="minor">
              <a:schemeClr val="tx1"/>
            </a:fontRef>
          </p:style>
        </p:cxnSp>
        <p:cxnSp>
          <p:nvCxnSpPr>
            <p:cNvPr id="51" name="直线连接符 50"/>
            <p:cNvCxnSpPr>
              <a:stCxn id="100" idx="3"/>
              <a:endCxn id="6" idx="1"/>
            </p:cNvCxnSpPr>
            <p:nvPr/>
          </p:nvCxnSpPr>
          <p:spPr>
            <a:xfrm>
              <a:off x="3972312" y="3728453"/>
              <a:ext cx="170710" cy="0"/>
            </a:xfrm>
            <a:prstGeom prst="line">
              <a:avLst/>
            </a:prstGeom>
            <a:ln w="19050">
              <a:headEnd w="sm" len="sm"/>
              <a:tailEnd type="stealth" w="med" len="med"/>
            </a:ln>
          </p:spPr>
          <p:style>
            <a:lnRef idx="1">
              <a:schemeClr val="dk1"/>
            </a:lnRef>
            <a:fillRef idx="0">
              <a:schemeClr val="dk1"/>
            </a:fillRef>
            <a:effectRef idx="0">
              <a:schemeClr val="dk1"/>
            </a:effectRef>
            <a:fontRef idx="minor">
              <a:schemeClr val="tx1"/>
            </a:fontRef>
          </p:style>
        </p:cxnSp>
      </p:grpSp>
      <p:sp>
        <p:nvSpPr>
          <p:cNvPr id="2" name="文本框 1"/>
          <p:cNvSpPr txBox="1"/>
          <p:nvPr/>
        </p:nvSpPr>
        <p:spPr>
          <a:xfrm>
            <a:off x="3876675" y="6412865"/>
            <a:ext cx="4737735" cy="368300"/>
          </a:xfrm>
          <a:prstGeom prst="rect">
            <a:avLst/>
          </a:prstGeom>
          <a:noFill/>
        </p:spPr>
        <p:txBody>
          <a:bodyPr wrap="square" rtlCol="0">
            <a:spAutoFit/>
          </a:bodyPr>
          <a:lstStyle/>
          <a:p>
            <a:r>
              <a:rPr lang="zh-CN" altLang="en-US"/>
              <a:t>基于</a:t>
            </a:r>
            <a:r>
              <a:rPr lang="en-US" altLang="zh-CN"/>
              <a:t>Transformer</a:t>
            </a:r>
            <a:r>
              <a:rPr lang="zh-CN" altLang="en-US"/>
              <a:t>模型的完整流程图</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文本占位符 1"/>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ltLang="en-US" dirty="0"/>
              <a:t>实验结果</a:t>
            </a:r>
            <a:r>
              <a:rPr lang="en-US" altLang="zh-CN" dirty="0"/>
              <a:t>12</a:t>
            </a:r>
            <a:r>
              <a:rPr lang="zh-CN" altLang="en-US" dirty="0"/>
              <a:t>月</a:t>
            </a:r>
            <a:r>
              <a:rPr lang="en-US" altLang="zh-CN" dirty="0"/>
              <a:t>2</a:t>
            </a:r>
            <a:r>
              <a:rPr lang="zh-CN" altLang="en-US" dirty="0"/>
              <a:t>日</a:t>
            </a:r>
          </a:p>
        </p:txBody>
      </p:sp>
      <p:sp>
        <p:nvSpPr>
          <p:cNvPr id="4" name="文本框 14"/>
          <p:cNvSpPr txBox="1"/>
          <p:nvPr/>
        </p:nvSpPr>
        <p:spPr>
          <a:xfrm>
            <a:off x="642620" y="4973320"/>
            <a:ext cx="10650855" cy="1566628"/>
          </a:xfrm>
          <a:prstGeom prst="rect">
            <a:avLst/>
          </a:prstGeom>
          <a:ln w="12700">
            <a:miter lim="400000"/>
          </a:ln>
        </p:spPr>
        <p:txBody>
          <a:bodyPr wrap="square" lIns="45719" rIns="45719">
            <a:noAutofit/>
          </a:bodyPr>
          <a:lstStyle/>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MeV dependent</a:t>
            </a:r>
            <a:r>
              <a:rPr lang="zh-CN" altLang="en-US" dirty="0">
                <a:sym typeface="+mn-ea"/>
              </a:rPr>
              <a:t>是同分布，即使用全部数据训练得到一个模型，在各个动量下进行测试</a:t>
            </a:r>
          </a:p>
          <a:p>
            <a:pPr marL="457200" lvl="2" indent="0">
              <a:lnSpc>
                <a:spcPct val="150000"/>
              </a:lnSpc>
              <a:buClr>
                <a:srgbClr val="FF0000"/>
              </a:buClr>
              <a:buSzPct val="100000"/>
              <a:buFont typeface="Wingdings" panose="05000000000000000000" pitchFamily="2" charset="2"/>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a:t>
            </a:r>
            <a:r>
              <a:rPr lang="zh-CN" altLang="en-US" dirty="0">
                <a:sym typeface="+mn-ea"/>
              </a:rPr>
              <a:t>每个动量数据抽取</a:t>
            </a:r>
            <a:r>
              <a:rPr lang="en-US" altLang="zh-CN" dirty="0">
                <a:sym typeface="+mn-ea"/>
              </a:rPr>
              <a:t>10%</a:t>
            </a:r>
            <a:r>
              <a:rPr lang="zh-CN" altLang="en-US" dirty="0">
                <a:sym typeface="+mn-ea"/>
              </a:rPr>
              <a:t>用于验证（测试）</a:t>
            </a:r>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MeV independent</a:t>
            </a:r>
            <a:r>
              <a:rPr lang="zh-CN" altLang="en-US" dirty="0">
                <a:sym typeface="+mn-ea"/>
              </a:rPr>
              <a:t>是不同分布，即用某个动量的数据作为测试集，其他的用于训练</a:t>
            </a:r>
            <a:endParaRPr lang="en-US" altLang="zh-CN" dirty="0">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marL="0" lvl="0" indent="0">
              <a:lnSpc>
                <a:spcPct val="150000"/>
              </a:lnSpc>
              <a:buNone/>
            </a:pPr>
            <a:endParaRPr lang="en-US" altLang="zh-CN" dirty="0">
              <a:solidFill>
                <a:schemeClr val="tx1"/>
              </a:solidFill>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p:txBody>
      </p:sp>
      <p:pic>
        <p:nvPicPr>
          <p:cNvPr id="5" name="图片 4"/>
          <p:cNvPicPr>
            <a:picLocks noChangeAspect="1"/>
          </p:cNvPicPr>
          <p:nvPr/>
        </p:nvPicPr>
        <p:blipFill>
          <a:blip r:embed="rId2"/>
          <a:stretch>
            <a:fillRect/>
          </a:stretch>
        </p:blipFill>
        <p:spPr>
          <a:xfrm>
            <a:off x="433070" y="1496060"/>
            <a:ext cx="11325225" cy="3362325"/>
          </a:xfrm>
          <a:prstGeom prst="rect">
            <a:avLst/>
          </a:prstGeom>
        </p:spPr>
      </p:pic>
    </p:spTree>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indefinite" fill="hold"/>
                                        <p:tgtEl>
                                          <p:spTgt spid="4">
                                            <p:txEl>
                                              <p:pRg st="10" end="10"/>
                                            </p:txEl>
                                          </p:spTgt>
                                        </p:tgtEl>
                                        <p:attrNameLst>
                                          <p:attrName>style.visibility</p:attrName>
                                        </p:attrNameLst>
                                      </p:cBhvr>
                                      <p:to>
                                        <p:strVal val="visible"/>
                                      </p:to>
                                    </p:set>
                                    <p:animEffect transition="in" filter="fade">
                                      <p:cBhvr>
                                        <p:cTn id="7" dur="500"/>
                                        <p:tgtEl>
                                          <p:spTgt spid="4">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indefinite" fill="hold"/>
                                        <p:tgtEl>
                                          <p:spTgt spid="4">
                                            <p:txEl>
                                              <p:pRg st="11" end="11"/>
                                            </p:txEl>
                                          </p:spTgt>
                                        </p:tgtEl>
                                        <p:attrNameLst>
                                          <p:attrName>style.visibility</p:attrName>
                                        </p:attrNameLst>
                                      </p:cBhvr>
                                      <p:to>
                                        <p:strVal val="visible"/>
                                      </p:to>
                                    </p:set>
                                    <p:animEffect transition="in" filter="fade">
                                      <p:cBhvr>
                                        <p:cTn id="12" dur="500"/>
                                        <p:tgtEl>
                                          <p:spTgt spid="4">
                                            <p:txEl>
                                              <p:pRg st="11" end="1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1" nodeType="clickEffect">
                                  <p:stCondLst>
                                    <p:cond delay="0"/>
                                  </p:stCondLst>
                                  <p:childTnLst>
                                    <p:set>
                                      <p:cBhvr>
                                        <p:cTn id="16" dur="indefinite" fill="hold"/>
                                        <p:tgtEl>
                                          <p:spTgt spid="4">
                                            <p:txEl>
                                              <p:pRg st="12" end="12"/>
                                            </p:txEl>
                                          </p:spTgt>
                                        </p:tgtEl>
                                        <p:attrNameLst>
                                          <p:attrName>style.visibility</p:attrName>
                                        </p:attrNameLst>
                                      </p:cBhvr>
                                      <p:to>
                                        <p:strVal val="visible"/>
                                      </p:to>
                                    </p:set>
                                    <p:animEffect transition="in" filter="fade">
                                      <p:cBhvr>
                                        <p:cTn id="17" dur="500"/>
                                        <p:tgtEl>
                                          <p:spTgt spid="4">
                                            <p:txEl>
                                              <p:pRg st="12" end="1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1" nodeType="clickEffect">
                                  <p:stCondLst>
                                    <p:cond delay="0"/>
                                  </p:stCondLst>
                                  <p:childTnLst>
                                    <p:set>
                                      <p:cBhvr>
                                        <p:cTn id="21" dur="indefinite" fill="hold"/>
                                        <p:tgtEl>
                                          <p:spTgt spid="4">
                                            <p:txEl>
                                              <p:pRg st="12" end="12"/>
                                            </p:txEl>
                                          </p:spTgt>
                                        </p:tgtEl>
                                        <p:attrNameLst>
                                          <p:attrName>style.visibility</p:attrName>
                                        </p:attrNameLst>
                                      </p:cBhvr>
                                      <p:to>
                                        <p:strVal val="visible"/>
                                      </p:to>
                                    </p:set>
                                    <p:animEffect transition="in" filter="fade">
                                      <p:cBhvr>
                                        <p:cTn id="22"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build="p" bldLvl="5"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文本占位符 1"/>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t>存在的问题</a:t>
            </a:r>
          </a:p>
        </p:txBody>
      </p:sp>
      <p:sp>
        <p:nvSpPr>
          <p:cNvPr id="2" name="文本框 14"/>
          <p:cNvSpPr txBox="1"/>
          <p:nvPr/>
        </p:nvSpPr>
        <p:spPr>
          <a:xfrm>
            <a:off x="197485" y="1156970"/>
            <a:ext cx="10650855" cy="5374640"/>
          </a:xfrm>
          <a:prstGeom prst="rect">
            <a:avLst/>
          </a:prstGeom>
          <a:ln w="12700">
            <a:miter lim="400000"/>
          </a:ln>
        </p:spPr>
        <p:txBody>
          <a:bodyPr wrap="square" lIns="45719" rIns="45719">
            <a:noAutofit/>
          </a:bodyPr>
          <a:lstStyle/>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分布外泛化问题</a:t>
            </a:r>
          </a:p>
          <a:p>
            <a:pPr marL="0" lvl="1" indent="457200">
              <a:lnSpc>
                <a:spcPct val="150000"/>
              </a:lnSpc>
              <a:buClr>
                <a:srgbClr val="FF0000"/>
              </a:buClr>
              <a:buSzPct val="100000"/>
              <a:buFont typeface="Wingdings" panose="05000000000000000000" pitchFamily="2" charset="2"/>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a:t>
            </a:r>
            <a:r>
              <a:rPr lang="zh-CN" altLang="en-US" dirty="0"/>
              <a:t>模型对于没有见过的动量或者探测器结构分布预测结果往往会很差</a:t>
            </a:r>
          </a:p>
          <a:p>
            <a:pPr marL="0" lvl="1" indent="457200">
              <a:lnSpc>
                <a:spcPct val="150000"/>
              </a:lnSpc>
              <a:buClr>
                <a:srgbClr val="FF0000"/>
              </a:buClr>
              <a:buSzPct val="100000"/>
              <a:buFont typeface="Wingdings" panose="05000000000000000000" pitchFamily="2" charset="2"/>
              <a:buNone/>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数据集不可能包含任意动量或者结构，但是最终模型需要预测任意动量和结构下的探测效率</a:t>
            </a:r>
            <a:endParaRPr lang="en-US" altLang="zh-CN" dirty="0">
              <a:sym typeface="+mn-ea"/>
            </a:endParaRPr>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同分布存在部分样本预测差：</a:t>
            </a: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sym typeface="+mn-ea"/>
              </a:rPr>
              <a:t>--</a:t>
            </a:r>
            <a:r>
              <a:rPr lang="zh-CN" altLang="en-US" dirty="0">
                <a:sym typeface="+mn-ea"/>
              </a:rPr>
              <a:t>同分布训练模型最后</a:t>
            </a:r>
            <a:r>
              <a:rPr lang="en-US" altLang="zh-CN" dirty="0">
                <a:sym typeface="+mn-ea"/>
              </a:rPr>
              <a:t>MAE</a:t>
            </a:r>
            <a:r>
              <a:rPr lang="zh-CN" altLang="en-US" dirty="0">
                <a:sym typeface="+mn-ea"/>
              </a:rPr>
              <a:t>较低，但是存在部分样本预测结果不好</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比如某探测器结构下探测效率真值为</a:t>
            </a:r>
            <a:r>
              <a:rPr lang="en-US" altLang="zh-CN" dirty="0">
                <a:sym typeface="+mn-ea"/>
              </a:rPr>
              <a:t>60%</a:t>
            </a:r>
            <a:r>
              <a:rPr lang="zh-CN" altLang="en-US" dirty="0">
                <a:sym typeface="+mn-ea"/>
              </a:rPr>
              <a:t>，模型预测</a:t>
            </a:r>
            <a:r>
              <a:rPr lang="en-US" altLang="zh-CN" dirty="0">
                <a:sym typeface="+mn-ea"/>
              </a:rPr>
              <a:t>50%</a:t>
            </a:r>
            <a:r>
              <a:rPr lang="zh-CN" altLang="en-US" dirty="0">
                <a:sym typeface="+mn-ea"/>
              </a:rPr>
              <a:t>，但是对整体</a:t>
            </a:r>
            <a:r>
              <a:rPr lang="en-US" altLang="zh-CN" dirty="0">
                <a:sym typeface="+mn-ea"/>
              </a:rPr>
              <a:t>MAE</a:t>
            </a:r>
            <a:r>
              <a:rPr lang="zh-CN" altLang="en-US" dirty="0">
                <a:sym typeface="+mn-ea"/>
              </a:rPr>
              <a:t>影响很小</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sym typeface="+mn-ea"/>
              </a:rPr>
              <a:t>这些样本能否忽略？</a:t>
            </a:r>
            <a:endParaRPr lang="en-US" altLang="zh-CN" dirty="0">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marL="0" lvl="0" indent="0">
              <a:lnSpc>
                <a:spcPct val="150000"/>
              </a:lnSpc>
              <a:buNone/>
            </a:pPr>
            <a:endParaRPr lang="en-US" altLang="zh-CN" dirty="0">
              <a:solidFill>
                <a:schemeClr val="tx1"/>
              </a:solidFill>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p:txBody>
      </p:sp>
    </p:spTree>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1" nodeType="clickEffect">
                                  <p:stCondLst>
                                    <p:cond delay="0"/>
                                  </p:stCondLst>
                                  <p:childTnLst>
                                    <p:set>
                                      <p:cBhvr>
                                        <p:cTn id="6" dur="indefinite" fill="hold"/>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indefinite" fill="hold"/>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1" nodeType="clickEffect">
                                  <p:stCondLst>
                                    <p:cond delay="0"/>
                                  </p:stCondLst>
                                  <p:childTnLst>
                                    <p:set>
                                      <p:cBhvr>
                                        <p:cTn id="16" dur="indefinite" fill="hold"/>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1" nodeType="clickEffect">
                                  <p:stCondLst>
                                    <p:cond delay="0"/>
                                  </p:stCondLst>
                                  <p:childTnLst>
                                    <p:set>
                                      <p:cBhvr>
                                        <p:cTn id="21" dur="indefinite" fill="hold"/>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1" nodeType="clickEffect">
                                  <p:stCondLst>
                                    <p:cond delay="0"/>
                                  </p:stCondLst>
                                  <p:childTnLst>
                                    <p:set>
                                      <p:cBhvr>
                                        <p:cTn id="26" dur="indefinite" fill="hold"/>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1" nodeType="clickEffect">
                                  <p:stCondLst>
                                    <p:cond delay="0"/>
                                  </p:stCondLst>
                                  <p:childTnLst>
                                    <p:set>
                                      <p:cBhvr>
                                        <p:cTn id="31" dur="indefinite" fill="hold"/>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1" nodeType="clickEffect">
                                  <p:stCondLst>
                                    <p:cond delay="0"/>
                                  </p:stCondLst>
                                  <p:childTnLst>
                                    <p:set>
                                      <p:cBhvr>
                                        <p:cTn id="36" dur="indefinite" fill="hold"/>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1" nodeType="clickEffect">
                                  <p:stCondLst>
                                    <p:cond delay="0"/>
                                  </p:stCondLst>
                                  <p:childTnLst>
                                    <p:set>
                                      <p:cBhvr>
                                        <p:cTn id="41" dur="indefinite" fill="hold"/>
                                        <p:tgtEl>
                                          <p:spTgt spid="2">
                                            <p:txEl>
                                              <p:pRg st="15" end="15"/>
                                            </p:txEl>
                                          </p:spTgt>
                                        </p:tgtEl>
                                        <p:attrNameLst>
                                          <p:attrName>style.visibility</p:attrName>
                                        </p:attrNameLst>
                                      </p:cBhvr>
                                      <p:to>
                                        <p:strVal val="visible"/>
                                      </p:to>
                                    </p:set>
                                    <p:animEffect transition="in" filter="fade">
                                      <p:cBhvr>
                                        <p:cTn id="42" dur="500"/>
                                        <p:tgtEl>
                                          <p:spTgt spid="2">
                                            <p:txEl>
                                              <p:pRg st="15" end="1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1" nodeType="clickEffect">
                                  <p:stCondLst>
                                    <p:cond delay="0"/>
                                  </p:stCondLst>
                                  <p:childTnLst>
                                    <p:set>
                                      <p:cBhvr>
                                        <p:cTn id="46" dur="indefinite" fill="hold"/>
                                        <p:tgtEl>
                                          <p:spTgt spid="2">
                                            <p:txEl>
                                              <p:pRg st="16" end="16"/>
                                            </p:txEl>
                                          </p:spTgt>
                                        </p:tgtEl>
                                        <p:attrNameLst>
                                          <p:attrName>style.visibility</p:attrName>
                                        </p:attrNameLst>
                                      </p:cBhvr>
                                      <p:to>
                                        <p:strVal val="visible"/>
                                      </p:to>
                                    </p:set>
                                    <p:animEffect transition="in" filter="fade">
                                      <p:cBhvr>
                                        <p:cTn id="47" dur="500"/>
                                        <p:tgtEl>
                                          <p:spTgt spid="2">
                                            <p:txEl>
                                              <p:pRg st="16" end="1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1" nodeType="clickEffect">
                                  <p:stCondLst>
                                    <p:cond delay="0"/>
                                  </p:stCondLst>
                                  <p:childTnLst>
                                    <p:set>
                                      <p:cBhvr>
                                        <p:cTn id="51" dur="indefinite" fill="hold"/>
                                        <p:tgtEl>
                                          <p:spTgt spid="2">
                                            <p:txEl>
                                              <p:pRg st="17" end="17"/>
                                            </p:txEl>
                                          </p:spTgt>
                                        </p:tgtEl>
                                        <p:attrNameLst>
                                          <p:attrName>style.visibility</p:attrName>
                                        </p:attrNameLst>
                                      </p:cBhvr>
                                      <p:to>
                                        <p:strVal val="visible"/>
                                      </p:to>
                                    </p:set>
                                    <p:animEffect transition="in" filter="fade">
                                      <p:cBhvr>
                                        <p:cTn id="52" dur="500"/>
                                        <p:tgtEl>
                                          <p:spTgt spid="2">
                                            <p:txEl>
                                              <p:pRg st="17" end="1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1" nodeType="clickEffect">
                                  <p:stCondLst>
                                    <p:cond delay="0"/>
                                  </p:stCondLst>
                                  <p:childTnLst>
                                    <p:set>
                                      <p:cBhvr>
                                        <p:cTn id="56" dur="indefinite" fill="hold"/>
                                        <p:tgtEl>
                                          <p:spTgt spid="2">
                                            <p:txEl>
                                              <p:pRg st="17" end="17"/>
                                            </p:txEl>
                                          </p:spTgt>
                                        </p:tgtEl>
                                        <p:attrNameLst>
                                          <p:attrName>style.visibility</p:attrName>
                                        </p:attrNameLst>
                                      </p:cBhvr>
                                      <p:to>
                                        <p:strVal val="visible"/>
                                      </p:to>
                                    </p:set>
                                    <p:animEffect transition="in" filter="fade">
                                      <p:cBhvr>
                                        <p:cTn id="57" dur="500"/>
                                        <p:tgtEl>
                                          <p:spTgt spid="2">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build="p" bldLvl="5"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946F5-0567-A830-6A2A-098ACD983DA5}"/>
            </a:ext>
          </a:extLst>
        </p:cNvPr>
        <p:cNvGrpSpPr/>
        <p:nvPr/>
      </p:nvGrpSpPr>
      <p:grpSpPr>
        <a:xfrm>
          <a:off x="0" y="0"/>
          <a:ext cx="0" cy="0"/>
          <a:chOff x="0" y="0"/>
          <a:chExt cx="0" cy="0"/>
        </a:xfrm>
      </p:grpSpPr>
      <p:sp>
        <p:nvSpPr>
          <p:cNvPr id="118" name="文本占位符 1">
            <a:extLst>
              <a:ext uri="{FF2B5EF4-FFF2-40B4-BE49-F238E27FC236}">
                <a16:creationId xmlns:a16="http://schemas.microsoft.com/office/drawing/2014/main" id="{E7655E51-DA69-975B-0114-840D1E2824E0}"/>
              </a:ext>
            </a:extLst>
          </p:cNvPr>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ltLang="en-US" dirty="0"/>
              <a:t>优化方法</a:t>
            </a:r>
            <a:endParaRPr lang="zh-CN" dirty="0"/>
          </a:p>
        </p:txBody>
      </p:sp>
      <mc:AlternateContent xmlns:mc="http://schemas.openxmlformats.org/markup-compatibility/2006" xmlns:a14="http://schemas.microsoft.com/office/drawing/2010/main">
        <mc:Choice Requires="a14">
          <p:sp>
            <p:nvSpPr>
              <p:cNvPr id="2" name="文本框 14">
                <a:extLst>
                  <a:ext uri="{FF2B5EF4-FFF2-40B4-BE49-F238E27FC236}">
                    <a16:creationId xmlns:a16="http://schemas.microsoft.com/office/drawing/2014/main" id="{9B05AB0B-A730-8CF4-3CE3-1665A9D7583B}"/>
                  </a:ext>
                </a:extLst>
              </p:cNvPr>
              <p:cNvSpPr txBox="1"/>
              <p:nvPr/>
            </p:nvSpPr>
            <p:spPr>
              <a:xfrm>
                <a:off x="197485" y="888614"/>
                <a:ext cx="10650855" cy="5847609"/>
              </a:xfrm>
              <a:prstGeom prst="rect">
                <a:avLst/>
              </a:prstGeom>
              <a:ln w="12700">
                <a:miter lim="400000"/>
              </a:ln>
            </p:spPr>
            <p:txBody>
              <a:bodyPr wrap="square" lIns="45719" rIns="45719">
                <a:noAutofit/>
              </a:bodyPr>
              <a:lstStyle/>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探测器结构输入方法优化</a:t>
                </a:r>
                <a:endParaRPr lang="en-US" altLang="zh-CN" dirty="0"/>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        </a:t>
                </a:r>
                <a:r>
                  <a:rPr lang="en-US" altLang="zh-CN" dirty="0"/>
                  <a:t>--</a:t>
                </a:r>
                <a:r>
                  <a:rPr lang="en-US" altLang="zh-CN" dirty="0" err="1"/>
                  <a:t>input_ids</a:t>
                </a:r>
                <a:r>
                  <a:rPr lang="zh-CN" altLang="en-US" dirty="0"/>
                  <a:t>原来是</a:t>
                </a:r>
                <a:r>
                  <a:rPr lang="en-US" altLang="zh-CN" dirty="0"/>
                  <a:t>one-hot</a:t>
                </a:r>
                <a:r>
                  <a:rPr lang="zh-CN" altLang="en-US" dirty="0"/>
                  <a:t>编码</a:t>
                </a:r>
                <a:r>
                  <a:rPr lang="en-US" altLang="zh-CN" dirty="0"/>
                  <a:t>x</a:t>
                </a:r>
                <a:r>
                  <a:rPr lang="zh-CN" altLang="en-US" dirty="0"/>
                  <a:t>是</a:t>
                </a:r>
                <a:r>
                  <a:rPr lang="en-US" altLang="zh-CN" dirty="0"/>
                  <a:t>61</a:t>
                </a:r>
                <a:r>
                  <a:rPr lang="zh-CN" altLang="en-US" dirty="0"/>
                  <a:t>维向量</a:t>
                </a:r>
                <a:r>
                  <a:rPr lang="en-US" altLang="zh-CN" dirty="0"/>
                  <a:t>[0,0,…,1,1,1,0,0…0]</a:t>
                </a: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        </a:t>
                </a:r>
                <a:r>
                  <a:rPr lang="en-US" altLang="zh-CN" dirty="0"/>
                  <a:t>--</a:t>
                </a:r>
                <a:r>
                  <a:rPr lang="en-US" altLang="zh-CN" dirty="0" err="1"/>
                  <a:t>input_ids</a:t>
                </a:r>
                <a:r>
                  <a:rPr lang="zh-CN" altLang="en-US" dirty="0"/>
                  <a:t>现在是作为隐含轭铁厚度的位置特征</a:t>
                </a:r>
                <a:r>
                  <a:rPr lang="en-US" altLang="zh-CN" dirty="0"/>
                  <a:t>[13,15,17, padding…]</a:t>
                </a:r>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动量输入方法优化</a:t>
                </a:r>
                <a:endParaRPr lang="en-US" altLang="zh-CN" dirty="0"/>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        </a:t>
                </a:r>
                <a:r>
                  <a:rPr lang="en-US" altLang="zh-CN" dirty="0"/>
                  <a:t>--</a:t>
                </a:r>
                <a:r>
                  <a:rPr lang="zh-CN" altLang="en-US" dirty="0"/>
                  <a:t>之前是将动量直接经过一层</a:t>
                </a:r>
                <a:r>
                  <a:rPr lang="en-US" altLang="zh-CN" dirty="0"/>
                  <a:t>MLP</a:t>
                </a:r>
                <a:r>
                  <a:rPr lang="zh-CN" altLang="en-US" dirty="0"/>
                  <a:t>映射到</a:t>
                </a:r>
                <a:r>
                  <a:rPr lang="en-US" altLang="zh-CN" dirty="0" err="1"/>
                  <a:t>d_model</a:t>
                </a:r>
                <a:r>
                  <a:rPr lang="zh-CN" altLang="en-US" dirty="0"/>
                  <a:t>维度得到动量</a:t>
                </a:r>
                <a:r>
                  <a:rPr lang="en-US" altLang="zh-CN" dirty="0"/>
                  <a:t>token</a:t>
                </a: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        </a:t>
                </a:r>
                <a:r>
                  <a:rPr lang="en-US" altLang="zh-CN" dirty="0"/>
                  <a:t>--</a:t>
                </a:r>
                <a:r>
                  <a:rPr lang="zh-CN" altLang="en-US" dirty="0"/>
                  <a:t>优化为将动量同时经过</a:t>
                </a:r>
                <a:r>
                  <a:rPr lang="en-US" altLang="zh-CN" dirty="0"/>
                  <a:t>1/4</a:t>
                </a:r>
                <a:r>
                  <a:rPr lang="zh-CN" altLang="en-US" dirty="0"/>
                  <a:t> </a:t>
                </a:r>
                <a:r>
                  <a:rPr lang="en-US" altLang="zh-CN" dirty="0" err="1"/>
                  <a:t>d_model</a:t>
                </a:r>
                <a:r>
                  <a:rPr lang="zh-CN" altLang="en-US" dirty="0"/>
                  <a:t>维度的</a:t>
                </a:r>
                <a:r>
                  <a:rPr lang="en-US" altLang="zh-CN" dirty="0"/>
                  <a:t>MLP</a:t>
                </a:r>
                <a:r>
                  <a:rPr lang="zh-CN" altLang="en-US" dirty="0"/>
                  <a:t>，其中分别取动量的原始值、对数值、平方值和倒数值，再拼接得到</a:t>
                </a:r>
                <a:r>
                  <a:rPr lang="en-US" altLang="zh-CN" dirty="0" err="1"/>
                  <a:t>d_model</a:t>
                </a:r>
                <a:r>
                  <a:rPr lang="zh-CN" altLang="en-US" dirty="0"/>
                  <a:t>维度的动量</a:t>
                </a:r>
                <a:r>
                  <a:rPr lang="en-US" altLang="zh-CN" dirty="0"/>
                  <a:t>token</a:t>
                </a:r>
                <a:r>
                  <a:rPr lang="zh-CN" altLang="en-US" dirty="0"/>
                  <a:t>，对低动量敏感</a:t>
                </a:r>
                <a:endParaRPr lang="en-US" altLang="zh-CN" dirty="0"/>
              </a:p>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使用物理先验</a:t>
                </a:r>
                <a:r>
                  <a:rPr lang="en-US" altLang="zh-CN" dirty="0"/>
                  <a:t>loss</a:t>
                </a: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        </a:t>
                </a:r>
                <a:r>
                  <a:rPr lang="en-US" altLang="zh-CN" dirty="0"/>
                  <a:t>--</a:t>
                </a:r>
                <a:r>
                  <a:rPr lang="zh-CN" altLang="en-US" dirty="0"/>
                  <a:t>之前</a:t>
                </a:r>
                <a:r>
                  <a:rPr lang="en-US" altLang="zh-CN" dirty="0"/>
                  <a:t>Loss</a:t>
                </a:r>
                <a:r>
                  <a:rPr lang="zh-CN" altLang="en-US" dirty="0"/>
                  <a:t>是普通</a:t>
                </a:r>
                <a:r>
                  <a:rPr lang="en-US" altLang="zh-CN" dirty="0"/>
                  <a:t>MSE</a:t>
                </a:r>
                <a:r>
                  <a:rPr lang="zh-CN" altLang="en-US" dirty="0"/>
                  <a:t> </a:t>
                </a:r>
                <a14:m>
                  <m:oMath xmlns:m="http://schemas.openxmlformats.org/officeDocument/2006/math">
                    <m:sSub>
                      <m:sSubPr>
                        <m:ctrlPr>
                          <a:rPr lang="en-US" altLang="zh-CN" i="1" smtClean="0">
                            <a:latin typeface="Cambria Math" panose="02040503050406030204" pitchFamily="18" charset="0"/>
                          </a:rPr>
                        </m:ctrlPr>
                      </m:sSubPr>
                      <m:e>
                        <m:r>
                          <a:rPr lang="en-US" altLang="zh-CN" i="1" smtClean="0">
                            <a:latin typeface="Cambria Math" panose="02040503050406030204" pitchFamily="18" charset="0"/>
                            <a:ea typeface="Cambria Math" panose="02040503050406030204" pitchFamily="18" charset="0"/>
                          </a:rPr>
                          <m:t>ℒ</m:t>
                        </m:r>
                      </m:e>
                      <m:sub>
                        <m:r>
                          <a:rPr lang="en-US" altLang="zh-CN" b="1" i="1" smtClean="0">
                            <a:latin typeface="Cambria Math" panose="02040503050406030204" pitchFamily="18" charset="0"/>
                          </a:rPr>
                          <m:t>𝒎𝒔𝒆</m:t>
                        </m:r>
                      </m:sub>
                    </m:sSub>
                  </m:oMath>
                </a14:m>
                <a:endParaRPr lang="en-US" altLang="zh-CN" dirty="0"/>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r>
                  <a:rPr lang="zh-CN" altLang="en-US" dirty="0"/>
                  <a:t>改为</a:t>
                </a:r>
                <a14:m>
                  <m:oMath xmlns:m="http://schemas.openxmlformats.org/officeDocument/2006/math">
                    <m:r>
                      <a:rPr lang="en-US" altLang="zh-CN" b="1" i="1" smtClean="0">
                        <a:latin typeface="Cambria Math" panose="02040503050406030204" pitchFamily="18" charset="0"/>
                        <a:ea typeface="Cambria Math" panose="02040503050406030204" pitchFamily="18" charset="0"/>
                      </a:rPr>
                      <m:t>ℒ</m:t>
                    </m:r>
                    <m:r>
                      <a:rPr lang="en-US" altLang="zh-CN" b="1" i="1" smtClean="0">
                        <a:latin typeface="Cambria Math" panose="02040503050406030204" pitchFamily="18" charset="0"/>
                      </a:rPr>
                      <m:t>=</m:t>
                    </m:r>
                    <m:sSub>
                      <m:sSubPr>
                        <m:ctrlPr>
                          <a:rPr lang="en-US" altLang="zh-CN" b="1" i="1" smtClean="0">
                            <a:latin typeface="Cambria Math" panose="02040503050406030204" pitchFamily="18" charset="0"/>
                          </a:rPr>
                        </m:ctrlPr>
                      </m:sSubPr>
                      <m:e>
                        <m:r>
                          <a:rPr lang="en-US" altLang="zh-CN" b="1" i="1">
                            <a:latin typeface="Cambria Math" panose="02040503050406030204" pitchFamily="18" charset="0"/>
                            <a:ea typeface="Cambria Math" panose="02040503050406030204" pitchFamily="18" charset="0"/>
                          </a:rPr>
                          <m:t>ℒ</m:t>
                        </m:r>
                      </m:e>
                      <m:sub>
                        <m:r>
                          <a:rPr lang="en-US" altLang="zh-CN" b="1" i="1" smtClean="0">
                            <a:latin typeface="Cambria Math" panose="02040503050406030204" pitchFamily="18" charset="0"/>
                          </a:rPr>
                          <m:t>𝒎𝒔𝒆</m:t>
                        </m:r>
                      </m:sub>
                    </m:sSub>
                    <m:r>
                      <a:rPr lang="en-US" altLang="zh-CN" b="1" i="1" smtClean="0">
                        <a:latin typeface="Cambria Math" panose="02040503050406030204" pitchFamily="18" charset="0"/>
                      </a:rPr>
                      <m:t>+</m:t>
                    </m:r>
                    <m:r>
                      <a:rPr lang="en-US" altLang="zh-CN" b="1" i="1" smtClean="0">
                        <a:latin typeface="Cambria Math" panose="02040503050406030204" pitchFamily="18" charset="0"/>
                      </a:rPr>
                      <m:t>𝟎</m:t>
                    </m:r>
                    <m:r>
                      <a:rPr lang="en-US" altLang="zh-CN" b="1" i="1" smtClean="0">
                        <a:latin typeface="Cambria Math" panose="02040503050406030204" pitchFamily="18" charset="0"/>
                      </a:rPr>
                      <m:t>.</m:t>
                    </m:r>
                    <m:r>
                      <a:rPr lang="en-US" altLang="zh-CN" b="1" i="1" smtClean="0">
                        <a:latin typeface="Cambria Math" panose="02040503050406030204" pitchFamily="18" charset="0"/>
                      </a:rPr>
                      <m:t>𝟏</m:t>
                    </m:r>
                    <m:r>
                      <a:rPr lang="en-US" altLang="zh-CN" b="1" i="1" smtClean="0">
                        <a:latin typeface="Cambria Math" panose="02040503050406030204" pitchFamily="18" charset="0"/>
                      </a:rPr>
                      <m:t>∗</m:t>
                    </m:r>
                    <m:sSub>
                      <m:sSubPr>
                        <m:ctrlPr>
                          <a:rPr lang="en-US" altLang="zh-CN" b="1" i="1" smtClean="0">
                            <a:latin typeface="Cambria Math" panose="02040503050406030204" pitchFamily="18" charset="0"/>
                          </a:rPr>
                        </m:ctrlPr>
                      </m:sSubPr>
                      <m:e>
                        <m:r>
                          <a:rPr lang="en-US" altLang="zh-CN" b="1" i="1">
                            <a:latin typeface="Cambria Math" panose="02040503050406030204" pitchFamily="18" charset="0"/>
                            <a:ea typeface="Cambria Math" panose="02040503050406030204" pitchFamily="18" charset="0"/>
                          </a:rPr>
                          <m:t>ℒ</m:t>
                        </m:r>
                      </m:e>
                      <m:sub>
                        <m:r>
                          <a:rPr lang="en-US" altLang="zh-CN" b="1" i="1" smtClean="0">
                            <a:latin typeface="Cambria Math" panose="02040503050406030204" pitchFamily="18" charset="0"/>
                          </a:rPr>
                          <m:t>𝒑𝒉𝒚𝒔</m:t>
                        </m:r>
                      </m:sub>
                    </m:sSub>
                    <m:r>
                      <a:rPr lang="en-US" altLang="zh-CN" b="1" i="0" smtClean="0">
                        <a:latin typeface="Cambria Math" panose="02040503050406030204" pitchFamily="18" charset="0"/>
                      </a:rPr>
                      <m:t>    </m:t>
                    </m:r>
                  </m:oMath>
                </a14:m>
                <a:r>
                  <a:rPr lang="zh-CN" altLang="en-US" b="1" dirty="0">
                    <a:latin typeface="微软雅黑" panose="020B0503020204020204" charset="-122"/>
                    <a:ea typeface="微软雅黑" panose="020B0503020204020204" charset="-122"/>
                    <a:cs typeface="微软雅黑" panose="020B0503020204020204" charset="-122"/>
                    <a:sym typeface="+mn-ea"/>
                  </a:rPr>
                  <a:t>其中</a:t>
                </a:r>
                <a14:m>
                  <m:oMath xmlns:m="http://schemas.openxmlformats.org/officeDocument/2006/math">
                    <m:sSub>
                      <m:sSubPr>
                        <m:ctrlPr>
                          <a:rPr lang="en-US" altLang="zh-CN" b="1" i="1">
                            <a:latin typeface="Cambria Math" panose="02040503050406030204" pitchFamily="18" charset="0"/>
                            <a:ea typeface="微软雅黑" panose="020B0503020204020204" charset="-122"/>
                            <a:cs typeface="微软雅黑" panose="020B0503020204020204" charset="-122"/>
                            <a:sym typeface="+mn-ea"/>
                          </a:rPr>
                        </m:ctrlPr>
                      </m:sSubPr>
                      <m:e>
                        <m:r>
                          <a:rPr lang="zh-CN" altLang="en-US" b="1" i="0" smtClean="0">
                            <a:latin typeface="Cambria Math" panose="02040503050406030204" pitchFamily="18" charset="0"/>
                            <a:ea typeface="微软雅黑" panose="020B0503020204020204" charset="-122"/>
                            <a:cs typeface="微软雅黑" panose="020B0503020204020204" charset="-122"/>
                            <a:sym typeface="+mn-ea"/>
                          </a:rPr>
                          <m:t>    </m:t>
                        </m:r>
                        <m:r>
                          <a:rPr lang="en-US" altLang="zh-CN" b="1">
                            <a:latin typeface="Cambria Math" panose="02040503050406030204" pitchFamily="18" charset="0"/>
                            <a:ea typeface="微软雅黑" panose="020B0503020204020204" charset="-122"/>
                            <a:cs typeface="微软雅黑" panose="020B0503020204020204" charset="-122"/>
                          </a:rPr>
                          <m:t>ℒ</m:t>
                        </m:r>
                      </m:e>
                      <m:sub>
                        <m:r>
                          <a:rPr lang="en-US" altLang="zh-CN" b="1">
                            <a:latin typeface="Cambria Math" panose="02040503050406030204" pitchFamily="18" charset="0"/>
                            <a:ea typeface="微软雅黑" panose="020B0503020204020204" charset="-122"/>
                            <a:cs typeface="微软雅黑" panose="020B0503020204020204" charset="-122"/>
                            <a:sym typeface="+mn-ea"/>
                          </a:rPr>
                          <m:t>𝑝h𝑦𝑠</m:t>
                        </m:r>
                      </m:sub>
                    </m:sSub>
                    <m:r>
                      <a:rPr lang="en-US" altLang="zh-CN" b="1">
                        <a:latin typeface="Cambria Math" panose="02040503050406030204" pitchFamily="18" charset="0"/>
                        <a:ea typeface="微软雅黑" panose="020B0503020204020204" charset="-122"/>
                        <a:cs typeface="微软雅黑" panose="020B0503020204020204" charset="-122"/>
                        <a:sym typeface="+mn-ea"/>
                      </a:rPr>
                      <m:t>=</m:t>
                    </m:r>
                    <m:sSubSup>
                      <m:sSubSupPr>
                        <m:ctrlPr>
                          <a:rPr lang="en-US" altLang="zh-CN" b="1" i="1">
                            <a:latin typeface="Cambria Math" panose="02040503050406030204" pitchFamily="18" charset="0"/>
                            <a:ea typeface="微软雅黑" panose="020B0503020204020204" charset="-122"/>
                            <a:cs typeface="微软雅黑" panose="020B0503020204020204" charset="-122"/>
                            <a:sym typeface="+mn-ea"/>
                          </a:rPr>
                        </m:ctrlPr>
                      </m:sSubSupPr>
                      <m:e>
                        <m:d>
                          <m:dPr>
                            <m:begChr m:val="‖"/>
                            <m:endChr m:val="‖"/>
                            <m:ctrlPr>
                              <a:rPr lang="en-US" altLang="zh-CN" b="1" i="1">
                                <a:latin typeface="Cambria Math" panose="02040503050406030204" pitchFamily="18" charset="0"/>
                                <a:ea typeface="微软雅黑" panose="020B0503020204020204" charset="-122"/>
                                <a:cs typeface="微软雅黑" panose="020B0503020204020204" charset="-122"/>
                                <a:sym typeface="+mn-ea"/>
                              </a:rPr>
                            </m:ctrlPr>
                          </m:dPr>
                          <m:e>
                            <m:d>
                              <m:dPr>
                                <m:begChr m:val="|"/>
                                <m:endChr m:val="|"/>
                                <m:ctrlPr>
                                  <a:rPr lang="en-US" altLang="zh-CN" b="1" i="1">
                                    <a:latin typeface="Cambria Math" panose="02040503050406030204" pitchFamily="18" charset="0"/>
                                    <a:ea typeface="微软雅黑" panose="020B0503020204020204" charset="-122"/>
                                    <a:cs typeface="微软雅黑" panose="020B0503020204020204" charset="-122"/>
                                    <a:sym typeface="+mn-ea"/>
                                  </a:rPr>
                                </m:ctrlPr>
                              </m:dPr>
                              <m:e>
                                <m:acc>
                                  <m:accPr>
                                    <m:chr m:val="̂"/>
                                    <m:ctrlPr>
                                      <a:rPr lang="en-US" altLang="zh-CN" b="1" i="1">
                                        <a:latin typeface="Cambria Math" panose="02040503050406030204" pitchFamily="18" charset="0"/>
                                        <a:ea typeface="微软雅黑" panose="020B0503020204020204" charset="-122"/>
                                        <a:cs typeface="微软雅黑" panose="020B0503020204020204" charset="-122"/>
                                        <a:sym typeface="+mn-ea"/>
                                      </a:rPr>
                                    </m:ctrlPr>
                                  </m:accPr>
                                  <m:e>
                                    <m:r>
                                      <a:rPr lang="en-US" altLang="zh-CN" b="1">
                                        <a:latin typeface="Cambria Math" panose="02040503050406030204" pitchFamily="18" charset="0"/>
                                        <a:ea typeface="微软雅黑" panose="020B0503020204020204" charset="-122"/>
                                        <a:cs typeface="微软雅黑" panose="020B0503020204020204" charset="-122"/>
                                        <a:sym typeface="+mn-ea"/>
                                      </a:rPr>
                                      <m:t>𝑦</m:t>
                                    </m:r>
                                  </m:e>
                                </m:acc>
                              </m:e>
                            </m:d>
                            <m:r>
                              <a:rPr lang="en-US" altLang="zh-CN" b="1">
                                <a:latin typeface="Cambria Math" panose="02040503050406030204" pitchFamily="18" charset="0"/>
                                <a:ea typeface="微软雅黑" panose="020B0503020204020204" charset="-122"/>
                                <a:cs typeface="微软雅黑" panose="020B0503020204020204" charset="-122"/>
                                <a:sym typeface="+mn-ea"/>
                              </a:rPr>
                              <m:t>·</m:t>
                            </m:r>
                            <m:r>
                              <a:rPr lang="en-US" altLang="zh-CN" b="1">
                                <a:latin typeface="Cambria Math" panose="02040503050406030204" pitchFamily="18" charset="0"/>
                                <a:ea typeface="微软雅黑" panose="020B0503020204020204" charset="-122"/>
                                <a:cs typeface="微软雅黑" panose="020B0503020204020204" charset="-122"/>
                                <a:sym typeface="+mn-ea"/>
                              </a:rPr>
                              <m:t>𝑤</m:t>
                            </m:r>
                            <m:d>
                              <m:dPr>
                                <m:ctrlPr>
                                  <a:rPr lang="en-US" altLang="zh-CN" b="1" i="1">
                                    <a:latin typeface="Cambria Math" panose="02040503050406030204" pitchFamily="18" charset="0"/>
                                    <a:ea typeface="微软雅黑" panose="020B0503020204020204" charset="-122"/>
                                    <a:cs typeface="微软雅黑" panose="020B0503020204020204" charset="-122"/>
                                    <a:sym typeface="+mn-ea"/>
                                  </a:rPr>
                                </m:ctrlPr>
                              </m:dPr>
                              <m:e>
                                <m:r>
                                  <a:rPr lang="en-US" altLang="zh-CN" b="1">
                                    <a:latin typeface="Cambria Math" panose="02040503050406030204" pitchFamily="18" charset="0"/>
                                    <a:ea typeface="微软雅黑" panose="020B0503020204020204" charset="-122"/>
                                    <a:cs typeface="微软雅黑" panose="020B0503020204020204" charset="-122"/>
                                    <a:sym typeface="+mn-ea"/>
                                  </a:rPr>
                                  <m:t>𝑝</m:t>
                                </m:r>
                              </m:e>
                            </m:d>
                            <m:r>
                              <a:rPr lang="en-US" altLang="zh-CN" b="1">
                                <a:latin typeface="Cambria Math" panose="02040503050406030204" pitchFamily="18" charset="0"/>
                                <a:ea typeface="微软雅黑" panose="020B0503020204020204" charset="-122"/>
                                <a:cs typeface="微软雅黑" panose="020B0503020204020204" charset="-122"/>
                                <a:sym typeface="+mn-ea"/>
                              </a:rPr>
                              <m:t>−</m:t>
                            </m:r>
                            <m:sSub>
                              <m:sSubPr>
                                <m:ctrlPr>
                                  <a:rPr lang="en-US" altLang="zh-CN" b="1" i="1">
                                    <a:latin typeface="Cambria Math" panose="02040503050406030204" pitchFamily="18" charset="0"/>
                                    <a:ea typeface="微软雅黑" panose="020B0503020204020204" charset="-122"/>
                                    <a:cs typeface="微软雅黑" panose="020B0503020204020204" charset="-122"/>
                                    <a:sym typeface="+mn-ea"/>
                                  </a:rPr>
                                </m:ctrlPr>
                              </m:sSubPr>
                              <m:e>
                                <m:r>
                                  <a:rPr lang="en-US" altLang="zh-CN" b="1">
                                    <a:latin typeface="Cambria Math" panose="02040503050406030204" pitchFamily="18" charset="0"/>
                                    <a:ea typeface="微软雅黑" panose="020B0503020204020204" charset="-122"/>
                                    <a:cs typeface="微软雅黑" panose="020B0503020204020204" charset="-122"/>
                                    <a:sym typeface="+mn-ea"/>
                                  </a:rPr>
                                  <m:t>𝜎</m:t>
                                </m:r>
                              </m:e>
                              <m:sub>
                                <m:r>
                                  <a:rPr lang="en-US" altLang="zh-CN" b="1">
                                    <a:latin typeface="Cambria Math" panose="02040503050406030204" pitchFamily="18" charset="0"/>
                                    <a:ea typeface="微软雅黑" panose="020B0503020204020204" charset="-122"/>
                                    <a:cs typeface="微软雅黑" panose="020B0503020204020204" charset="-122"/>
                                    <a:sym typeface="+mn-ea"/>
                                  </a:rPr>
                                  <m:t>𝑒𝑓𝑓</m:t>
                                </m:r>
                              </m:sub>
                            </m:sSub>
                            <m:r>
                              <a:rPr lang="en-US" altLang="zh-CN" b="1">
                                <a:latin typeface="Cambria Math" panose="02040503050406030204" pitchFamily="18" charset="0"/>
                                <a:ea typeface="微软雅黑" panose="020B0503020204020204" charset="-122"/>
                                <a:cs typeface="微软雅黑" panose="020B0503020204020204" charset="-122"/>
                                <a:sym typeface="+mn-ea"/>
                              </a:rPr>
                              <m:t>·</m:t>
                            </m:r>
                            <m:r>
                              <a:rPr lang="en-US" altLang="zh-CN" b="1">
                                <a:latin typeface="Cambria Math" panose="02040503050406030204" pitchFamily="18" charset="0"/>
                                <a:ea typeface="微软雅黑" panose="020B0503020204020204" charset="-122"/>
                                <a:cs typeface="微软雅黑" panose="020B0503020204020204" charset="-122"/>
                                <a:sym typeface="+mn-ea"/>
                              </a:rPr>
                              <m:t>𝑤</m:t>
                            </m:r>
                            <m:r>
                              <a:rPr lang="en-US" altLang="zh-CN" b="1">
                                <a:latin typeface="Cambria Math" panose="02040503050406030204" pitchFamily="18" charset="0"/>
                                <a:ea typeface="微软雅黑" panose="020B0503020204020204" charset="-122"/>
                                <a:cs typeface="微软雅黑" panose="020B0503020204020204" charset="-122"/>
                                <a:sym typeface="+mn-ea"/>
                              </a:rPr>
                              <m:t>(</m:t>
                            </m:r>
                            <m:r>
                              <a:rPr lang="en-US" altLang="zh-CN" b="1">
                                <a:latin typeface="Cambria Math" panose="02040503050406030204" pitchFamily="18" charset="0"/>
                                <a:ea typeface="微软雅黑" panose="020B0503020204020204" charset="-122"/>
                                <a:cs typeface="微软雅黑" panose="020B0503020204020204" charset="-122"/>
                                <a:sym typeface="+mn-ea"/>
                              </a:rPr>
                              <m:t>𝑝</m:t>
                            </m:r>
                            <m:r>
                              <a:rPr lang="en-US" altLang="zh-CN" b="1">
                                <a:latin typeface="Cambria Math" panose="02040503050406030204" pitchFamily="18" charset="0"/>
                                <a:ea typeface="微软雅黑" panose="020B0503020204020204" charset="-122"/>
                                <a:cs typeface="微软雅黑" panose="020B0503020204020204" charset="-122"/>
                                <a:sym typeface="+mn-ea"/>
                              </a:rPr>
                              <m:t>)</m:t>
                            </m:r>
                          </m:e>
                        </m:d>
                      </m:e>
                      <m:sub>
                        <m:r>
                          <a:rPr lang="en-US" altLang="zh-CN" b="1">
                            <a:latin typeface="Cambria Math" panose="02040503050406030204" pitchFamily="18" charset="0"/>
                            <a:ea typeface="微软雅黑" panose="020B0503020204020204" charset="-122"/>
                            <a:cs typeface="微软雅黑" panose="020B0503020204020204" charset="-122"/>
                            <a:sym typeface="+mn-ea"/>
                          </a:rPr>
                          <m:t>2</m:t>
                        </m:r>
                      </m:sub>
                      <m:sup>
                        <m:r>
                          <a:rPr lang="en-US" altLang="zh-CN" b="1">
                            <a:latin typeface="Cambria Math" panose="02040503050406030204" pitchFamily="18" charset="0"/>
                            <a:ea typeface="微软雅黑" panose="020B0503020204020204" charset="-122"/>
                            <a:cs typeface="微软雅黑" panose="020B0503020204020204" charset="-122"/>
                            <a:sym typeface="+mn-ea"/>
                          </a:rPr>
                          <m:t>2</m:t>
                        </m:r>
                      </m:sup>
                    </m:sSubSup>
                  </m:oMath>
                </a14:m>
                <a:endParaRPr lang="en-US" altLang="zh-CN" b="1" dirty="0">
                  <a:latin typeface="微软雅黑" panose="020B0503020204020204" charset="-122"/>
                  <a:ea typeface="微软雅黑" panose="020B0503020204020204" charset="-122"/>
                  <a:cs typeface="微软雅黑" panose="020B0503020204020204" charset="-122"/>
                  <a:sym typeface="+mn-ea"/>
                </a:endParaRP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b="1" dirty="0">
                    <a:latin typeface="微软雅黑" panose="020B0503020204020204" charset="-122"/>
                    <a:ea typeface="微软雅黑" panose="020B0503020204020204" charset="-122"/>
                    <a:cs typeface="微软雅黑" panose="020B0503020204020204" charset="-122"/>
                    <a:sym typeface="+mn-ea"/>
                  </a:rPr>
                  <a:t>        --</a:t>
                </a:r>
                <a:r>
                  <a:rPr lang="en-US" altLang="zh-CN" b="1" dirty="0">
                    <a:ea typeface="微软雅黑" panose="020B0503020204020204" charset="-122"/>
                    <a:cs typeface="微软雅黑" panose="020B0503020204020204" charset="-122"/>
                    <a:sym typeface="+mn-ea"/>
                  </a:rPr>
                  <a:t> </a:t>
                </a:r>
                <a14:m>
                  <m:oMath xmlns:m="http://schemas.openxmlformats.org/officeDocument/2006/math">
                    <m:sSub>
                      <m:sSubPr>
                        <m:ctrlPr>
                          <a:rPr lang="en-US" altLang="zh-CN" b="1" i="1">
                            <a:latin typeface="Cambria Math" panose="02040503050406030204" pitchFamily="18" charset="0"/>
                            <a:ea typeface="微软雅黑" panose="020B0503020204020204" charset="-122"/>
                            <a:cs typeface="微软雅黑" panose="020B0503020204020204" charset="-122"/>
                            <a:sym typeface="+mn-ea"/>
                          </a:rPr>
                        </m:ctrlPr>
                      </m:sSubPr>
                      <m:e>
                        <m:r>
                          <a:rPr lang="en-US" altLang="zh-CN" b="1">
                            <a:latin typeface="Cambria Math" panose="02040503050406030204" pitchFamily="18" charset="0"/>
                            <a:ea typeface="微软雅黑" panose="020B0503020204020204" charset="-122"/>
                            <a:cs typeface="微软雅黑" panose="020B0503020204020204" charset="-122"/>
                            <a:sym typeface="+mn-ea"/>
                          </a:rPr>
                          <m:t>𝜎</m:t>
                        </m:r>
                      </m:e>
                      <m:sub>
                        <m:r>
                          <a:rPr lang="en-US" altLang="zh-CN" b="1">
                            <a:latin typeface="Cambria Math" panose="02040503050406030204" pitchFamily="18" charset="0"/>
                            <a:ea typeface="微软雅黑" panose="020B0503020204020204" charset="-122"/>
                            <a:cs typeface="微软雅黑" panose="020B0503020204020204" charset="-122"/>
                            <a:sym typeface="+mn-ea"/>
                          </a:rPr>
                          <m:t>𝑒𝑓𝑓</m:t>
                        </m:r>
                      </m:sub>
                    </m:sSub>
                    <m:r>
                      <a:rPr lang="en-US" altLang="zh-CN" b="1" i="1" smtClean="0">
                        <a:latin typeface="Cambria Math" panose="02040503050406030204" pitchFamily="18" charset="0"/>
                        <a:ea typeface="微软雅黑" panose="020B0503020204020204" charset="-122"/>
                        <a:cs typeface="微软雅黑" panose="020B0503020204020204" charset="-122"/>
                        <a:sym typeface="+mn-ea"/>
                      </a:rPr>
                      <m:t>=</m:t>
                    </m:r>
                    <m:r>
                      <a:rPr lang="en-US" altLang="zh-CN" b="1" i="1" smtClean="0">
                        <a:latin typeface="Cambria Math" panose="02040503050406030204" pitchFamily="18" charset="0"/>
                        <a:ea typeface="微软雅黑" panose="020B0503020204020204" charset="-122"/>
                        <a:cs typeface="微软雅黑" panose="020B0503020204020204" charset="-122"/>
                        <a:sym typeface="+mn-ea"/>
                      </a:rPr>
                      <m:t>𝑺𝒕𝒅</m:t>
                    </m:r>
                    <m:r>
                      <a:rPr lang="en-US" altLang="zh-CN" b="1" i="1" smtClean="0">
                        <a:latin typeface="Cambria Math" panose="02040503050406030204" pitchFamily="18" charset="0"/>
                        <a:ea typeface="微软雅黑" panose="020B0503020204020204" charset="-122"/>
                        <a:cs typeface="微软雅黑" panose="020B0503020204020204" charset="-122"/>
                        <a:sym typeface="+mn-ea"/>
                      </a:rPr>
                      <m:t>(</m:t>
                    </m:r>
                    <m:r>
                      <a:rPr lang="en-US" altLang="zh-CN" b="1" i="1" smtClean="0">
                        <a:latin typeface="Cambria Math" panose="02040503050406030204" pitchFamily="18" charset="0"/>
                        <a:ea typeface="微软雅黑" panose="020B0503020204020204" charset="-122"/>
                        <a:cs typeface="微软雅黑" panose="020B0503020204020204" charset="-122"/>
                        <a:sym typeface="+mn-ea"/>
                      </a:rPr>
                      <m:t>𝒆𝒇𝒇𝒊𝒄𝒊𝒆𝒏𝒄𝒚</m:t>
                    </m:r>
                    <m:r>
                      <a:rPr lang="en-US" altLang="zh-CN" b="1" i="1" smtClean="0">
                        <a:latin typeface="Cambria Math" panose="02040503050406030204" pitchFamily="18" charset="0"/>
                        <a:ea typeface="微软雅黑" panose="020B0503020204020204" charset="-122"/>
                        <a:cs typeface="微软雅黑" panose="020B0503020204020204" charset="-122"/>
                        <a:sym typeface="+mn-ea"/>
                      </a:rPr>
                      <m:t>)</m:t>
                    </m:r>
                  </m:oMath>
                </a14:m>
                <a:r>
                  <a:rPr lang="en-US" altLang="zh-CN" b="1" dirty="0">
                    <a:latin typeface="微软雅黑" panose="020B0503020204020204" charset="-122"/>
                    <a:ea typeface="微软雅黑" panose="020B0503020204020204" charset="-122"/>
                    <a:cs typeface="微软雅黑" panose="020B0503020204020204" charset="-122"/>
                    <a:sym typeface="+mn-ea"/>
                  </a:rPr>
                  <a:t> , </a:t>
                </a:r>
                <a14:m>
                  <m:oMath xmlns:m="http://schemas.openxmlformats.org/officeDocument/2006/math">
                    <m:r>
                      <a:rPr lang="en-US" altLang="zh-CN" b="1">
                        <a:latin typeface="Cambria Math" panose="02040503050406030204" pitchFamily="18" charset="0"/>
                        <a:ea typeface="微软雅黑" panose="020B0503020204020204" charset="-122"/>
                        <a:cs typeface="微软雅黑" panose="020B0503020204020204" charset="-122"/>
                        <a:sym typeface="+mn-ea"/>
                      </a:rPr>
                      <m:t>𝑤</m:t>
                    </m:r>
                    <m:d>
                      <m:dPr>
                        <m:ctrlPr>
                          <a:rPr lang="en-US" altLang="zh-CN" b="1" i="1">
                            <a:latin typeface="Cambria Math" panose="02040503050406030204" pitchFamily="18" charset="0"/>
                            <a:ea typeface="微软雅黑" panose="020B0503020204020204" charset="-122"/>
                            <a:cs typeface="微软雅黑" panose="020B0503020204020204" charset="-122"/>
                            <a:sym typeface="+mn-ea"/>
                          </a:rPr>
                        </m:ctrlPr>
                      </m:dPr>
                      <m:e>
                        <m:r>
                          <a:rPr lang="en-US" altLang="zh-CN" b="1">
                            <a:latin typeface="Cambria Math" panose="02040503050406030204" pitchFamily="18" charset="0"/>
                            <a:ea typeface="微软雅黑" panose="020B0503020204020204" charset="-122"/>
                            <a:cs typeface="微软雅黑" panose="020B0503020204020204" charset="-122"/>
                            <a:sym typeface="+mn-ea"/>
                          </a:rPr>
                          <m:t>𝑝</m:t>
                        </m:r>
                      </m:e>
                    </m:d>
                    <m:r>
                      <a:rPr lang="en-US" altLang="zh-CN" b="1" i="0" smtClean="0">
                        <a:latin typeface="Cambria Math" panose="02040503050406030204" pitchFamily="18" charset="0"/>
                        <a:ea typeface="微软雅黑" panose="020B0503020204020204" charset="-122"/>
                        <a:cs typeface="微软雅黑" panose="020B0503020204020204" charset="-122"/>
                        <a:sym typeface="+mn-ea"/>
                      </a:rPr>
                      <m:t>=</m:t>
                    </m:r>
                    <m:f>
                      <m:fPr>
                        <m:ctrlPr>
                          <a:rPr lang="en-US" altLang="zh-CN" b="1" i="1" smtClean="0">
                            <a:latin typeface="Cambria Math" panose="02040503050406030204" pitchFamily="18" charset="0"/>
                            <a:ea typeface="微软雅黑" panose="020B0503020204020204" charset="-122"/>
                            <a:sym typeface="+mn-ea"/>
                          </a:rPr>
                        </m:ctrlPr>
                      </m:fPr>
                      <m:num>
                        <m:r>
                          <a:rPr lang="en-US" altLang="zh-CN" b="1" i="1" smtClean="0">
                            <a:latin typeface="Cambria Math" panose="02040503050406030204" pitchFamily="18" charset="0"/>
                            <a:ea typeface="微软雅黑" panose="020B0503020204020204" charset="-122"/>
                            <a:sym typeface="+mn-ea"/>
                          </a:rPr>
                          <m:t>𝟏</m:t>
                        </m:r>
                      </m:num>
                      <m:den>
                        <m:r>
                          <a:rPr lang="en-US" altLang="zh-CN" b="1" i="1" smtClean="0">
                            <a:latin typeface="Cambria Math" panose="02040503050406030204" pitchFamily="18" charset="0"/>
                            <a:ea typeface="微软雅黑" panose="020B0503020204020204" charset="-122"/>
                            <a:sym typeface="+mn-ea"/>
                          </a:rPr>
                          <m:t>𝒑</m:t>
                        </m:r>
                        <m:r>
                          <a:rPr lang="en-US" altLang="zh-CN" b="1" i="1" smtClean="0">
                            <a:latin typeface="Cambria Math" panose="02040503050406030204" pitchFamily="18" charset="0"/>
                            <a:ea typeface="微软雅黑" panose="020B0503020204020204" charset="-122"/>
                            <a:sym typeface="+mn-ea"/>
                          </a:rPr>
                          <m:t>+</m:t>
                        </m:r>
                        <m:r>
                          <a:rPr lang="en-US" altLang="zh-CN" b="1" i="1" smtClean="0">
                            <a:latin typeface="Cambria Math" panose="02040503050406030204" pitchFamily="18" charset="0"/>
                            <a:ea typeface="微软雅黑" panose="020B0503020204020204" charset="-122"/>
                            <a:sym typeface="+mn-ea"/>
                          </a:rPr>
                          <m:t>𝟏𝟎𝟎</m:t>
                        </m:r>
                      </m:den>
                    </m:f>
                    <m:r>
                      <a:rPr lang="zh-CN" altLang="en-US" b="1" i="1" smtClean="0">
                        <a:latin typeface="Cambria Math" panose="02040503050406030204" pitchFamily="18" charset="0"/>
                        <a:ea typeface="微软雅黑" panose="020B0503020204020204" charset="-122"/>
                        <a:sym typeface="+mn-ea"/>
                      </a:rPr>
                      <m:t>         </m:t>
                    </m:r>
                    <m:r>
                      <a:rPr lang="en-US" altLang="zh-CN" b="1" i="1" smtClean="0">
                        <a:latin typeface="Cambria Math" panose="02040503050406030204" pitchFamily="18" charset="0"/>
                        <a:ea typeface="微软雅黑" panose="020B0503020204020204" charset="-122"/>
                        <a:sym typeface="+mn-ea"/>
                      </a:rPr>
                      <m:t>𝒑</m:t>
                    </m:r>
                    <m:r>
                      <a:rPr lang="en-US" altLang="zh-CN" b="1" i="1" smtClean="0">
                        <a:latin typeface="Cambria Math" panose="02040503050406030204" pitchFamily="18" charset="0"/>
                        <a:ea typeface="微软雅黑" panose="020B0503020204020204" charset="-122"/>
                        <a:sym typeface="+mn-ea"/>
                      </a:rPr>
                      <m:t> </m:t>
                    </m:r>
                    <m:r>
                      <a:rPr lang="zh-CN" altLang="en-US" b="1" i="1">
                        <a:latin typeface="Cambria Math" panose="02040503050406030204" pitchFamily="18" charset="0"/>
                        <a:ea typeface="微软雅黑" panose="020B0503020204020204" charset="-122"/>
                        <a:sym typeface="+mn-ea"/>
                      </a:rPr>
                      <m:t>是</m:t>
                    </m:r>
                    <m:r>
                      <a:rPr lang="zh-CN" altLang="en-US" b="1" i="1" smtClean="0">
                        <a:latin typeface="Cambria Math" panose="02040503050406030204" pitchFamily="18" charset="0"/>
                        <a:ea typeface="微软雅黑" panose="020B0503020204020204" charset="-122"/>
                        <a:sym typeface="+mn-ea"/>
                      </a:rPr>
                      <m:t>动量</m:t>
                    </m:r>
                    <m:r>
                      <a:rPr lang="zh-CN" altLang="en-US" b="1" i="0" smtClean="0">
                        <a:latin typeface="Cambria Math" panose="02040503050406030204" pitchFamily="18" charset="0"/>
                        <a:ea typeface="微软雅黑" panose="020B0503020204020204" charset="-122"/>
                        <a:sym typeface="+mn-ea"/>
                      </a:rPr>
                      <m:t>，</m:t>
                    </m:r>
                  </m:oMath>
                </a14:m>
                <a:r>
                  <a:rPr lang="en-US" altLang="zh-CN" b="1" dirty="0">
                    <a:latin typeface="微软雅黑" panose="020B0503020204020204" charset="-122"/>
                    <a:ea typeface="微软雅黑" panose="020B0503020204020204" charset="-122"/>
                    <a:cs typeface="微软雅黑" panose="020B0503020204020204" charset="-122"/>
                    <a:sym typeface="+mn-ea"/>
                  </a:rPr>
                  <a:t>efficiency</a:t>
                </a:r>
                <a:r>
                  <a:rPr lang="zh-CN" altLang="en-US" b="1" dirty="0">
                    <a:latin typeface="微软雅黑" panose="020B0503020204020204" charset="-122"/>
                    <a:ea typeface="微软雅黑" panose="020B0503020204020204" charset="-122"/>
                    <a:cs typeface="微软雅黑" panose="020B0503020204020204" charset="-122"/>
                    <a:sym typeface="+mn-ea"/>
                  </a:rPr>
                  <a:t>是输入的单层效率特征</a:t>
                </a:r>
                <a:endParaRPr lang="en-US" altLang="zh-CN" b="1" dirty="0">
                  <a:latin typeface="微软雅黑" panose="020B0503020204020204" charset="-122"/>
                  <a:ea typeface="微软雅黑" panose="020B0503020204020204" charset="-122"/>
                  <a:cs typeface="微软雅黑" panose="020B0503020204020204" charset="-122"/>
                  <a:sym typeface="+mn-ea"/>
                </a:endParaRPr>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b="1" dirty="0">
                    <a:latin typeface="微软雅黑" panose="020B0503020204020204" charset="-122"/>
                    <a:ea typeface="微软雅黑" panose="020B0503020204020204" charset="-122"/>
                    <a:cs typeface="微软雅黑" panose="020B0503020204020204" charset="-122"/>
                    <a:sym typeface="+mn-ea"/>
                  </a:rPr>
                  <a:t>        </a:t>
                </a:r>
                <a:r>
                  <a:rPr lang="en-US" altLang="zh-CN" b="1" dirty="0">
                    <a:latin typeface="微软雅黑" panose="020B0503020204020204" charset="-122"/>
                    <a:ea typeface="微软雅黑" panose="020B0503020204020204" charset="-122"/>
                    <a:cs typeface="微软雅黑" panose="020B0503020204020204" charset="-122"/>
                    <a:sym typeface="+mn-ea"/>
                  </a:rPr>
                  <a:t>--</a:t>
                </a:r>
                <a:r>
                  <a:rPr lang="zh-CN" altLang="en-US" b="1" dirty="0">
                    <a:latin typeface="微软雅黑" panose="020B0503020204020204" charset="-122"/>
                    <a:ea typeface="微软雅黑" panose="020B0503020204020204" charset="-122"/>
                    <a:cs typeface="微软雅黑" panose="020B0503020204020204" charset="-122"/>
                    <a:sym typeface="+mn-ea"/>
                  </a:rPr>
                  <a:t>这么做的假设是低动量区域中，模型对探测效率的预测结果与输入探测器结构的单层效率统计波动强相关，该</a:t>
                </a:r>
                <a:r>
                  <a:rPr lang="en-US" altLang="zh-CN" b="1" dirty="0">
                    <a:latin typeface="微软雅黑" panose="020B0503020204020204" charset="-122"/>
                    <a:ea typeface="微软雅黑" panose="020B0503020204020204" charset="-122"/>
                    <a:cs typeface="微软雅黑" panose="020B0503020204020204" charset="-122"/>
                    <a:sym typeface="+mn-ea"/>
                  </a:rPr>
                  <a:t>loss</a:t>
                </a:r>
                <a:r>
                  <a:rPr lang="zh-CN" altLang="en-US" b="1" dirty="0">
                    <a:latin typeface="微软雅黑" panose="020B0503020204020204" charset="-122"/>
                    <a:ea typeface="微软雅黑" panose="020B0503020204020204" charset="-122"/>
                    <a:cs typeface="微软雅黑" panose="020B0503020204020204" charset="-122"/>
                    <a:sym typeface="+mn-ea"/>
                  </a:rPr>
                  <a:t>会在低动量时放大</a:t>
                </a:r>
                <a:r>
                  <a:rPr lang="en-US" altLang="zh-CN" b="1" dirty="0">
                    <a:latin typeface="微软雅黑" panose="020B0503020204020204" charset="-122"/>
                    <a:ea typeface="微软雅黑" panose="020B0503020204020204" charset="-122"/>
                    <a:cs typeface="微软雅黑" panose="020B0503020204020204" charset="-122"/>
                    <a:sym typeface="+mn-ea"/>
                  </a:rPr>
                  <a:t>loss</a:t>
                </a:r>
                <a:r>
                  <a:rPr lang="zh-CN" altLang="en-US" b="1" dirty="0">
                    <a:latin typeface="微软雅黑" panose="020B0503020204020204" charset="-122"/>
                    <a:ea typeface="微软雅黑" panose="020B0503020204020204" charset="-122"/>
                    <a:cs typeface="微软雅黑" panose="020B0503020204020204" charset="-122"/>
                    <a:sym typeface="+mn-ea"/>
                  </a:rPr>
                  <a:t>，随着动量增大这个相关性会递减</a:t>
                </a:r>
                <a:endParaRPr lang="en-US" altLang="zh-CN" b="1" dirty="0">
                  <a:latin typeface="微软雅黑" panose="020B0503020204020204" charset="-122"/>
                  <a:ea typeface="微软雅黑" panose="020B0503020204020204" charset="-122"/>
                  <a:cs typeface="微软雅黑" panose="020B0503020204020204" charset="-122"/>
                  <a:sym typeface="+mn-ea"/>
                </a:endParaRPr>
              </a:p>
              <a:p>
                <a:pPr lvl="1">
                  <a:lnSpc>
                    <a:spcPct val="150000"/>
                  </a:lnSpc>
                </a:pPr>
                <a:endParaRPr lang="en-US" altLang="zh-CN" dirty="0">
                  <a:sym typeface="+mn-ea"/>
                </a:endParaRPr>
              </a:p>
              <a:p>
                <a:pPr marL="0" lvl="0" indent="0">
                  <a:lnSpc>
                    <a:spcPct val="150000"/>
                  </a:lnSpc>
                  <a:buNone/>
                </a:pPr>
                <a:endParaRPr lang="en-US" altLang="zh-CN" dirty="0">
                  <a:solidFill>
                    <a:schemeClr val="tx1"/>
                  </a:solidFill>
                  <a:sym typeface="+mn-ea"/>
                </a:endParaRPr>
              </a:p>
              <a:p>
                <a:pPr lvl="1">
                  <a:lnSpc>
                    <a:spcPct val="150000"/>
                  </a:lnSpc>
                </a:pPr>
                <a:endParaRPr lang="en-US" altLang="zh-CN" dirty="0">
                  <a:sym typeface="+mn-ea"/>
                </a:endParaRPr>
              </a:p>
              <a:p>
                <a:pPr lvl="1">
                  <a:lnSpc>
                    <a:spcPct val="150000"/>
                  </a:lnSpc>
                </a:pPr>
                <a:endParaRPr lang="en-US" altLang="zh-CN" dirty="0">
                  <a:sym typeface="+mn-ea"/>
                </a:endParaRPr>
              </a:p>
              <a:p>
                <a:pPr lvl="1">
                  <a:lnSpc>
                    <a:spcPct val="150000"/>
                  </a:lnSpc>
                </a:pPr>
                <a:endParaRPr lang="zh-CN" altLang="en-US" dirty="0"/>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p:txBody>
          </p:sp>
        </mc:Choice>
        <mc:Fallback xmlns="">
          <p:sp>
            <p:nvSpPr>
              <p:cNvPr id="2" name="文本框 14">
                <a:extLst>
                  <a:ext uri="{FF2B5EF4-FFF2-40B4-BE49-F238E27FC236}">
                    <a16:creationId xmlns:a16="http://schemas.microsoft.com/office/drawing/2014/main" id="{9B05AB0B-A730-8CF4-3CE3-1665A9D7583B}"/>
                  </a:ext>
                </a:extLst>
              </p:cNvPr>
              <p:cNvSpPr txBox="1">
                <a:spLocks noRot="1" noChangeAspect="1" noMove="1" noResize="1" noEditPoints="1" noAdjustHandles="1" noChangeArrowheads="1" noChangeShapeType="1" noTextEdit="1"/>
              </p:cNvSpPr>
              <p:nvPr/>
            </p:nvSpPr>
            <p:spPr>
              <a:xfrm>
                <a:off x="197485" y="888614"/>
                <a:ext cx="10650855" cy="5847609"/>
              </a:xfrm>
              <a:prstGeom prst="rect">
                <a:avLst/>
              </a:prstGeom>
              <a:blipFill>
                <a:blip r:embed="rId2"/>
                <a:stretch>
                  <a:fillRect l="-952" b="-1302"/>
                </a:stretch>
              </a:blipFill>
              <a:ln w="12700">
                <a:miter lim="400000"/>
              </a:ln>
            </p:spPr>
            <p:txBody>
              <a:bodyPr/>
              <a:lstStyle/>
              <a:p>
                <a:r>
                  <a:rPr lang="zh-CN" altLang="en-US">
                    <a:noFill/>
                  </a:rPr>
                  <a:t> </a:t>
                </a:r>
              </a:p>
            </p:txBody>
          </p:sp>
        </mc:Fallback>
      </mc:AlternateContent>
    </p:spTree>
    <p:extLst>
      <p:ext uri="{BB962C8B-B14F-4D97-AF65-F5344CB8AC3E}">
        <p14:creationId xmlns:p14="http://schemas.microsoft.com/office/powerpoint/2010/main" val="3410073742"/>
      </p:ext>
    </p:extLst>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indefinite" fill="hold"/>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indefinite" fill="hold"/>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indefinite" fill="hold"/>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indefinite" fill="hold"/>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indefinite" fill="hold"/>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indefinite" fill="hold"/>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indefinite" fill="hold"/>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indefinite" fill="hold"/>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indefinite" fill="hold"/>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indefinite" fill="hold"/>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indefinite" fill="hold"/>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par>
                          <p:cTn id="58" fill="hold">
                            <p:stCondLst>
                              <p:cond delay="0"/>
                            </p:stCondLst>
                            <p:childTnLst>
                              <p:par>
                                <p:cTn id="59" presetID="10" presetClass="entr" presetSubtype="0" fill="hold" grpId="0" nodeType="afterEffect">
                                  <p:stCondLst>
                                    <p:cond delay="0"/>
                                  </p:stCondLst>
                                  <p:childTnLst>
                                    <p:set>
                                      <p:cBhvr>
                                        <p:cTn id="60" dur="indefinite" fill="hold"/>
                                        <p:tgtEl>
                                          <p:spTgt spid="2">
                                            <p:txEl>
                                              <p:pRg st="16" end="16"/>
                                            </p:txEl>
                                          </p:spTgt>
                                        </p:tgtEl>
                                        <p:attrNameLst>
                                          <p:attrName>style.visibility</p:attrName>
                                        </p:attrNameLst>
                                      </p:cBhvr>
                                      <p:to>
                                        <p:strVal val="visible"/>
                                      </p:to>
                                    </p:set>
                                    <p:animEffect transition="in" filter="fade">
                                      <p:cBhvr>
                                        <p:cTn id="61"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5"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1B4B6E-3925-18D7-6BF2-655F22360A88}"/>
            </a:ext>
          </a:extLst>
        </p:cNvPr>
        <p:cNvGrpSpPr/>
        <p:nvPr/>
      </p:nvGrpSpPr>
      <p:grpSpPr>
        <a:xfrm>
          <a:off x="0" y="0"/>
          <a:ext cx="0" cy="0"/>
          <a:chOff x="0" y="0"/>
          <a:chExt cx="0" cy="0"/>
        </a:xfrm>
      </p:grpSpPr>
      <p:pic>
        <p:nvPicPr>
          <p:cNvPr id="11" name="图片 10">
            <a:extLst>
              <a:ext uri="{FF2B5EF4-FFF2-40B4-BE49-F238E27FC236}">
                <a16:creationId xmlns:a16="http://schemas.microsoft.com/office/drawing/2014/main" id="{19DEBF53-F199-79DF-967D-82C197D32BF7}"/>
              </a:ext>
            </a:extLst>
          </p:cNvPr>
          <p:cNvPicPr>
            <a:picLocks noChangeAspect="1"/>
          </p:cNvPicPr>
          <p:nvPr/>
        </p:nvPicPr>
        <p:blipFill>
          <a:blip r:embed="rId2"/>
          <a:stretch>
            <a:fillRect/>
          </a:stretch>
        </p:blipFill>
        <p:spPr>
          <a:xfrm>
            <a:off x="464740" y="5521619"/>
            <a:ext cx="4102100" cy="838200"/>
          </a:xfrm>
          <a:prstGeom prst="rect">
            <a:avLst/>
          </a:prstGeom>
        </p:spPr>
      </p:pic>
      <p:sp>
        <p:nvSpPr>
          <p:cNvPr id="118" name="文本占位符 1">
            <a:extLst>
              <a:ext uri="{FF2B5EF4-FFF2-40B4-BE49-F238E27FC236}">
                <a16:creationId xmlns:a16="http://schemas.microsoft.com/office/drawing/2014/main" id="{9CB6BEE3-307B-27A3-28AA-BC841C63E343}"/>
              </a:ext>
            </a:extLst>
          </p:cNvPr>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ltLang="en-US" dirty="0"/>
              <a:t>优化方法</a:t>
            </a:r>
            <a:endParaRPr lang="zh-CN" dirty="0"/>
          </a:p>
        </p:txBody>
      </p:sp>
      <p:sp>
        <p:nvSpPr>
          <p:cNvPr id="2" name="文本框 14">
            <a:extLst>
              <a:ext uri="{FF2B5EF4-FFF2-40B4-BE49-F238E27FC236}">
                <a16:creationId xmlns:a16="http://schemas.microsoft.com/office/drawing/2014/main" id="{1BD50091-BEB3-70D7-2655-BFD176717A40}"/>
              </a:ext>
            </a:extLst>
          </p:cNvPr>
          <p:cNvSpPr txBox="1"/>
          <p:nvPr/>
        </p:nvSpPr>
        <p:spPr>
          <a:xfrm>
            <a:off x="197485" y="761541"/>
            <a:ext cx="11696617" cy="5839643"/>
          </a:xfrm>
          <a:prstGeom prst="rect">
            <a:avLst/>
          </a:prstGeom>
          <a:ln w="12700">
            <a:miter lim="400000"/>
          </a:ln>
        </p:spPr>
        <p:txBody>
          <a:bodyPr wrap="square" lIns="45719" rIns="45719">
            <a:noAutofit/>
          </a:bodyPr>
          <a:lstStyle/>
          <a:p>
            <a:pPr marL="285750" lvl="1" indent="-285750">
              <a:lnSpc>
                <a:spcPct val="150000"/>
              </a:lnSpc>
              <a:buClr>
                <a:srgbClr val="FF0000"/>
              </a:buClr>
              <a:buSzPct val="100000"/>
              <a:buFont typeface="Wingdings" panose="05000000000000000000" pitchFamily="2" charset="2"/>
              <a:buChar char="Ø"/>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sz="3200" dirty="0"/>
              <a:t>动量连续调制</a:t>
            </a:r>
            <a:endParaRPr lang="en-US" altLang="zh-CN" sz="3200" dirty="0"/>
          </a:p>
          <a:p>
            <a:pPr marL="514350" lvl="1" indent="-514350">
              <a:lnSpc>
                <a:spcPct val="150000"/>
              </a:lnSpc>
              <a:buClr>
                <a:srgbClr val="FF0000"/>
              </a:buClr>
              <a:buSzPct val="100000"/>
              <a:buFont typeface="Arial" panose="020B0604020202020204" pitchFamily="34" charset="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err="1"/>
              <a:t>ConditionalLayerNorm</a:t>
            </a:r>
            <a:endParaRPr lang="en-US" altLang="zh-CN" dirty="0"/>
          </a:p>
          <a:p>
            <a:pPr marL="514350" lvl="1" indent="-514350">
              <a:lnSpc>
                <a:spcPct val="150000"/>
              </a:lnSpc>
              <a:buClr>
                <a:srgbClr val="FF0000"/>
              </a:buClr>
              <a:buSzPct val="100000"/>
              <a:buFont typeface="Arial" panose="020B0604020202020204" pitchFamily="34" charset="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en-US" altLang="zh-CN" dirty="0"/>
          </a:p>
          <a:p>
            <a:pPr marL="514350" lvl="1" indent="-514350">
              <a:lnSpc>
                <a:spcPct val="150000"/>
              </a:lnSpc>
              <a:buClr>
                <a:srgbClr val="FF0000"/>
              </a:buClr>
              <a:buSzPct val="100000"/>
              <a:buFont typeface="Arial" panose="020B0604020202020204" pitchFamily="34" charset="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en-US" altLang="zh-CN" dirty="0"/>
          </a:p>
          <a:p>
            <a:pPr marL="0"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en-US" altLang="zh-CN" dirty="0"/>
          </a:p>
          <a:p>
            <a:pPr marL="285750" lvl="1" indent="-285750">
              <a:lnSpc>
                <a:spcPct val="150000"/>
              </a:lnSpc>
              <a:buClr>
                <a:srgbClr val="FF0000"/>
              </a:buClr>
              <a:buSzPct val="100000"/>
              <a:buFont typeface="Arial" panose="020B0604020202020204" pitchFamily="34" charset="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dirty="0"/>
              <a:t>   </a:t>
            </a:r>
            <a:r>
              <a:rPr lang="en-US" altLang="zh-CN" dirty="0" err="1"/>
              <a:t>ConditionalTransformerLayer</a:t>
            </a:r>
            <a:endParaRPr lang="en-US" altLang="zh-CN" dirty="0">
              <a:sym typeface="+mn-ea"/>
            </a:endParaRPr>
          </a:p>
          <a:p>
            <a:pPr lvl="1">
              <a:lnSpc>
                <a:spcPct val="150000"/>
              </a:lnSpc>
            </a:pPr>
            <a:r>
              <a:rPr lang="zh-CN" altLang="en-US" dirty="0">
                <a:sym typeface="+mn-ea"/>
              </a:rPr>
              <a:t>学习到不同动量下，注意力耦合程度不同，即动量越低，越需要层间联合才能准确鉴别两个例子，更加依赖层间交互，因此要放大注意力权重。</a:t>
            </a:r>
            <a:endParaRPr lang="en-US" altLang="zh-CN" dirty="0">
              <a:sym typeface="+mn-ea"/>
            </a:endParaRPr>
          </a:p>
          <a:p>
            <a:pPr lvl="1">
              <a:lnSpc>
                <a:spcPct val="150000"/>
              </a:lnSpc>
            </a:pPr>
            <a:endParaRPr lang="en-US" altLang="zh-CN" dirty="0">
              <a:sym typeface="+mn-ea"/>
            </a:endParaRPr>
          </a:p>
          <a:p>
            <a:pPr marL="0" lvl="0" indent="0">
              <a:lnSpc>
                <a:spcPct val="150000"/>
              </a:lnSpc>
              <a:buNone/>
            </a:pPr>
            <a:endParaRPr lang="en-US" altLang="zh-CN" dirty="0">
              <a:solidFill>
                <a:schemeClr val="tx1"/>
              </a:solidFill>
              <a:sym typeface="+mn-ea"/>
            </a:endParaRPr>
          </a:p>
          <a:p>
            <a:pPr marL="285750" lvl="1" indent="-285750">
              <a:lnSpc>
                <a:spcPct val="150000"/>
              </a:lnSpc>
              <a:buClr>
                <a:srgbClr val="FF0000"/>
              </a:buClr>
              <a:buSzPct val="100000"/>
              <a:buFont typeface="Arial" panose="020B0604020202020204" pitchFamily="34" charset="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zh-CN" altLang="en-US" b="1" dirty="0">
                <a:latin typeface="微软雅黑" panose="020B0503020204020204" charset="-122"/>
                <a:ea typeface="微软雅黑" panose="020B0503020204020204" charset="-122"/>
                <a:cs typeface="微软雅黑" panose="020B0503020204020204" charset="-122"/>
              </a:rPr>
              <a:t>   </a:t>
            </a:r>
            <a:r>
              <a:rPr lang="en-US" altLang="zh-CN" b="1" dirty="0" err="1">
                <a:latin typeface="微软雅黑" panose="020B0503020204020204" charset="-122"/>
                <a:ea typeface="微软雅黑" panose="020B0503020204020204" charset="-122"/>
                <a:cs typeface="微软雅黑" panose="020B0503020204020204" charset="-122"/>
              </a:rPr>
              <a:t>ConditionalFiLM</a:t>
            </a:r>
            <a:endParaRPr lang="en-US" altLang="zh-CN" b="1" dirty="0">
              <a:latin typeface="微软雅黑" panose="020B0503020204020204" charset="-122"/>
              <a:ea typeface="微软雅黑" panose="020B0503020204020204" charset="-122"/>
              <a:cs typeface="微软雅黑" panose="020B0503020204020204" charset="-122"/>
            </a:endParaRPr>
          </a:p>
          <a:p>
            <a:pPr lvl="1">
              <a:lnSpc>
                <a:spcPct val="150000"/>
              </a:lnSpc>
            </a:pPr>
            <a:endParaRPr lang="en-US" altLang="zh-CN" dirty="0">
              <a:sym typeface="+mn-ea"/>
            </a:endParaRPr>
          </a:p>
          <a:p>
            <a:pPr lvl="1">
              <a:lnSpc>
                <a:spcPct val="150000"/>
              </a:lnSpc>
            </a:pPr>
            <a:r>
              <a:rPr lang="zh-CN" altLang="en-US" dirty="0"/>
              <a:t>在一层</a:t>
            </a:r>
            <a:r>
              <a:rPr lang="en-US" altLang="zh-CN" dirty="0"/>
              <a:t>transformer</a:t>
            </a:r>
            <a:r>
              <a:rPr lang="zh-CN" altLang="en-US" dirty="0"/>
              <a:t>输出后再加一层特征调制</a:t>
            </a:r>
          </a:p>
          <a:p>
            <a:pPr lvl="1">
              <a:lnSpc>
                <a:spcPct val="150000"/>
              </a:lnSpc>
              <a:buClr>
                <a:srgbClr val="FF0000"/>
              </a:buClr>
              <a:buSzPct val="100000"/>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r>
              <a:rPr lang="en-US" altLang="zh-CN" dirty="0"/>
              <a:t> </a:t>
            </a: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marL="285750" indent="-285750">
              <a:buClr>
                <a:srgbClr val="FF0000"/>
              </a:buClr>
              <a:buSzPct val="100000"/>
              <a:buChar cha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a:p>
            <a:pPr>
              <a:defRPr b="1">
                <a:latin typeface="微软雅黑" panose="020B0503020204020204" charset="-122"/>
                <a:ea typeface="微软雅黑" panose="020B0503020204020204" charset="-122"/>
                <a:cs typeface="微软雅黑" panose="020B0503020204020204" charset="-122"/>
                <a:sym typeface="微软雅黑" panose="020B0503020204020204" charset="-122"/>
              </a:defRPr>
            </a:pPr>
            <a:endParaRPr lang="zh-CN" altLang="en-US" dirty="0"/>
          </a:p>
        </p:txBody>
      </p:sp>
      <p:pic>
        <p:nvPicPr>
          <p:cNvPr id="4" name="图片 3">
            <a:extLst>
              <a:ext uri="{FF2B5EF4-FFF2-40B4-BE49-F238E27FC236}">
                <a16:creationId xmlns:a16="http://schemas.microsoft.com/office/drawing/2014/main" id="{D676E557-48FC-2DCE-54FF-7C014E0FE868}"/>
              </a:ext>
            </a:extLst>
          </p:cNvPr>
          <p:cNvPicPr>
            <a:picLocks noChangeAspect="1"/>
          </p:cNvPicPr>
          <p:nvPr/>
        </p:nvPicPr>
        <p:blipFill>
          <a:blip r:embed="rId3"/>
          <a:stretch>
            <a:fillRect/>
          </a:stretch>
        </p:blipFill>
        <p:spPr>
          <a:xfrm>
            <a:off x="297898" y="1947518"/>
            <a:ext cx="3187700" cy="736600"/>
          </a:xfrm>
          <a:prstGeom prst="rect">
            <a:avLst/>
          </a:prstGeom>
        </p:spPr>
      </p:pic>
      <p:pic>
        <p:nvPicPr>
          <p:cNvPr id="5" name="图片 4">
            <a:extLst>
              <a:ext uri="{FF2B5EF4-FFF2-40B4-BE49-F238E27FC236}">
                <a16:creationId xmlns:a16="http://schemas.microsoft.com/office/drawing/2014/main" id="{BCEBF4A5-8BBD-297A-F2C0-47F490914135}"/>
              </a:ext>
            </a:extLst>
          </p:cNvPr>
          <p:cNvPicPr>
            <a:picLocks noChangeAspect="1"/>
          </p:cNvPicPr>
          <p:nvPr/>
        </p:nvPicPr>
        <p:blipFill>
          <a:blip r:embed="rId4"/>
          <a:stretch>
            <a:fillRect/>
          </a:stretch>
        </p:blipFill>
        <p:spPr>
          <a:xfrm>
            <a:off x="4269421" y="1947518"/>
            <a:ext cx="5041900" cy="495300"/>
          </a:xfrm>
          <a:prstGeom prst="rect">
            <a:avLst/>
          </a:prstGeom>
        </p:spPr>
      </p:pic>
      <p:sp>
        <p:nvSpPr>
          <p:cNvPr id="6" name="右箭头 5">
            <a:extLst>
              <a:ext uri="{FF2B5EF4-FFF2-40B4-BE49-F238E27FC236}">
                <a16:creationId xmlns:a16="http://schemas.microsoft.com/office/drawing/2014/main" id="{DEBF3217-D3E8-AE4F-651D-880E968D5136}"/>
              </a:ext>
            </a:extLst>
          </p:cNvPr>
          <p:cNvSpPr/>
          <p:nvPr/>
        </p:nvSpPr>
        <p:spPr>
          <a:xfrm>
            <a:off x="3200400" y="2068168"/>
            <a:ext cx="958659" cy="24765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Rectangle 3">
            <a:extLst>
              <a:ext uri="{FF2B5EF4-FFF2-40B4-BE49-F238E27FC236}">
                <a16:creationId xmlns:a16="http://schemas.microsoft.com/office/drawing/2014/main" id="{B13682B7-2E4D-0415-EA73-F0634AAF2733}"/>
              </a:ext>
            </a:extLst>
          </p:cNvPr>
          <p:cNvSpPr>
            <a:spLocks noChangeArrowheads="1"/>
          </p:cNvSpPr>
          <p:nvPr/>
        </p:nvSpPr>
        <p:spPr bwMode="auto">
          <a:xfrm>
            <a:off x="584009" y="2598844"/>
            <a:ext cx="1144415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1800" b="0" i="0" u="none" strike="noStrike" cap="none" normalizeH="0" baseline="0" dirty="0">
                <a:ln>
                  <a:noFill/>
                </a:ln>
                <a:solidFill>
                  <a:srgbClr val="000000"/>
                </a:solidFill>
                <a:effectLst/>
                <a:latin typeface="Arial" panose="020B0604020202020204" pitchFamily="34" charset="0"/>
                <a:ea typeface="-webkit-standard"/>
              </a:rPr>
              <a:t>这样可以在</a:t>
            </a:r>
            <a:r>
              <a:rPr kumimoji="0" lang="zh-CN" altLang="zh-CN" sz="1800" b="0" i="0" u="none" strike="noStrike" cap="none" normalizeH="0" baseline="0" dirty="0">
                <a:ln>
                  <a:noFill/>
                </a:ln>
                <a:solidFill>
                  <a:srgbClr val="000000"/>
                </a:solidFill>
                <a:effectLst/>
                <a:latin typeface="Arial" panose="020B0604020202020204" pitchFamily="34" charset="0"/>
                <a:ea typeface="-webkit-standard"/>
              </a:rPr>
              <a:t>不同动量下，</a:t>
            </a:r>
            <a:r>
              <a:rPr kumimoji="0" lang="zh-CN" altLang="en-US" sz="1800" b="0" i="0" u="none" strike="noStrike" cap="none" normalizeH="0" baseline="0" dirty="0">
                <a:ln>
                  <a:noFill/>
                </a:ln>
                <a:solidFill>
                  <a:srgbClr val="000000"/>
                </a:solidFill>
                <a:effectLst/>
                <a:latin typeface="Arial" panose="020B0604020202020204" pitchFamily="34" charset="0"/>
                <a:ea typeface="-webkit-standard"/>
              </a:rPr>
              <a:t>将</a:t>
            </a:r>
            <a:r>
              <a:rPr kumimoji="0" lang="zh-CN" altLang="zh-CN" sz="1800" b="0" i="0" u="none" strike="noStrike" cap="none" normalizeH="0" baseline="0" dirty="0">
                <a:ln>
                  <a:noFill/>
                </a:ln>
                <a:solidFill>
                  <a:srgbClr val="000000"/>
                </a:solidFill>
                <a:effectLst/>
                <a:latin typeface="Arial" panose="020B0604020202020204" pitchFamily="34" charset="0"/>
                <a:ea typeface="-webkit-standard"/>
              </a:rPr>
              <a:t>特征</a:t>
            </a:r>
            <a:r>
              <a:rPr kumimoji="0" lang="zh-CN" altLang="en-US" sz="1800" b="0" i="0" u="none" strike="noStrike" cap="none" normalizeH="0" baseline="0" dirty="0">
                <a:ln>
                  <a:noFill/>
                </a:ln>
                <a:solidFill>
                  <a:srgbClr val="000000"/>
                </a:solidFill>
                <a:effectLst/>
                <a:latin typeface="Arial" panose="020B0604020202020204" pitchFamily="34" charset="0"/>
                <a:ea typeface="-webkit-standard"/>
              </a:rPr>
              <a:t>进行随动量变化的缩放或者偏移</a:t>
            </a:r>
            <a:r>
              <a:rPr kumimoji="0" lang="zh-CN" altLang="zh-CN" sz="1800" b="0" i="0" u="none" strike="noStrike" cap="none" normalizeH="0" baseline="0" dirty="0">
                <a:ln>
                  <a:noFill/>
                </a:ln>
                <a:solidFill>
                  <a:srgbClr val="000000"/>
                </a:solidFill>
                <a:effectLst/>
                <a:latin typeface="Arial" panose="020B0604020202020204" pitchFamily="34" charset="0"/>
                <a:ea typeface="-webkit-standard"/>
              </a:rPr>
              <a:t>，相当于使用了一族随 p 变化的归一化算子。</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pic>
        <p:nvPicPr>
          <p:cNvPr id="10" name="图片 9">
            <a:extLst>
              <a:ext uri="{FF2B5EF4-FFF2-40B4-BE49-F238E27FC236}">
                <a16:creationId xmlns:a16="http://schemas.microsoft.com/office/drawing/2014/main" id="{8C4AD05A-514B-6AE4-74B4-3B06B4AD974D}"/>
              </a:ext>
            </a:extLst>
          </p:cNvPr>
          <p:cNvPicPr>
            <a:picLocks noChangeAspect="1"/>
          </p:cNvPicPr>
          <p:nvPr/>
        </p:nvPicPr>
        <p:blipFill>
          <a:blip r:embed="rId5"/>
          <a:stretch>
            <a:fillRect/>
          </a:stretch>
        </p:blipFill>
        <p:spPr>
          <a:xfrm>
            <a:off x="584009" y="4448130"/>
            <a:ext cx="4521200" cy="673100"/>
          </a:xfrm>
          <a:prstGeom prst="rect">
            <a:avLst/>
          </a:prstGeom>
        </p:spPr>
      </p:pic>
    </p:spTree>
    <p:extLst>
      <p:ext uri="{BB962C8B-B14F-4D97-AF65-F5344CB8AC3E}">
        <p14:creationId xmlns:p14="http://schemas.microsoft.com/office/powerpoint/2010/main" val="548567592"/>
      </p:ext>
    </p:extLst>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indefinite" fill="hold"/>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0"/>
                            </p:stCondLst>
                            <p:childTnLst>
                              <p:par>
                                <p:cTn id="9" presetID="10" presetClass="entr" presetSubtype="0" fill="hold" grpId="0" nodeType="afterEffect">
                                  <p:stCondLst>
                                    <p:cond delay="0"/>
                                  </p:stCondLst>
                                  <p:childTnLst>
                                    <p:set>
                                      <p:cBhvr>
                                        <p:cTn id="10" dur="indefinite" fill="hold"/>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0"/>
                            </p:stCondLst>
                            <p:childTnLst>
                              <p:par>
                                <p:cTn id="13" presetID="10" presetClass="entr" presetSubtype="0" fill="hold" grpId="0" nodeType="afterEffect">
                                  <p:stCondLst>
                                    <p:cond delay="0"/>
                                  </p:stCondLst>
                                  <p:childTnLst>
                                    <p:set>
                                      <p:cBhvr>
                                        <p:cTn id="14" dur="indefinite" fill="hold"/>
                                        <p:tgtEl>
                                          <p:spTgt spid="2">
                                            <p:txEl>
                                              <p:pRg st="5" end="5"/>
                                            </p:txEl>
                                          </p:spTgt>
                                        </p:tgtEl>
                                        <p:attrNameLst>
                                          <p:attrName>style.visibility</p:attrName>
                                        </p:attrNameLst>
                                      </p:cBhvr>
                                      <p:to>
                                        <p:strVal val="visible"/>
                                      </p:to>
                                    </p:set>
                                    <p:animEffect transition="in" filter="fade">
                                      <p:cBhvr>
                                        <p:cTn id="15" dur="500"/>
                                        <p:tgtEl>
                                          <p:spTgt spid="2">
                                            <p:txEl>
                                              <p:pRg st="5" end="5"/>
                                            </p:txEl>
                                          </p:spTgt>
                                        </p:tgtEl>
                                      </p:cBhvr>
                                    </p:animEffect>
                                  </p:childTnLst>
                                </p:cTn>
                              </p:par>
                            </p:childTnLst>
                          </p:cTn>
                        </p:par>
                        <p:par>
                          <p:cTn id="16" fill="hold">
                            <p:stCondLst>
                              <p:cond delay="0"/>
                            </p:stCondLst>
                            <p:childTnLst>
                              <p:par>
                                <p:cTn id="17" presetID="10" presetClass="entr" presetSubtype="0" fill="hold" grpId="0" nodeType="afterEffect">
                                  <p:stCondLst>
                                    <p:cond delay="0"/>
                                  </p:stCondLst>
                                  <p:childTnLst>
                                    <p:set>
                                      <p:cBhvr>
                                        <p:cTn id="18" dur="indefinite" fill="hold"/>
                                        <p:tgtEl>
                                          <p:spTgt spid="2">
                                            <p:txEl>
                                              <p:pRg st="6" end="6"/>
                                            </p:txEl>
                                          </p:spTgt>
                                        </p:tgtEl>
                                        <p:attrNameLst>
                                          <p:attrName>style.visibility</p:attrName>
                                        </p:attrNameLst>
                                      </p:cBhvr>
                                      <p:to>
                                        <p:strVal val="visible"/>
                                      </p:to>
                                    </p:set>
                                    <p:animEffect transition="in" filter="fade">
                                      <p:cBhvr>
                                        <p:cTn id="19" dur="500"/>
                                        <p:tgtEl>
                                          <p:spTgt spid="2">
                                            <p:txEl>
                                              <p:pRg st="6" end="6"/>
                                            </p:txEl>
                                          </p:spTgt>
                                        </p:tgtEl>
                                      </p:cBhvr>
                                    </p:animEffect>
                                  </p:childTnLst>
                                </p:cTn>
                              </p:par>
                            </p:childTnLst>
                          </p:cTn>
                        </p:par>
                        <p:par>
                          <p:cTn id="20" fill="hold">
                            <p:stCondLst>
                              <p:cond delay="0"/>
                            </p:stCondLst>
                            <p:childTnLst>
                              <p:par>
                                <p:cTn id="21" presetID="10" presetClass="entr" presetSubtype="0" fill="hold" grpId="0" nodeType="afterEffect">
                                  <p:stCondLst>
                                    <p:cond delay="0"/>
                                  </p:stCondLst>
                                  <p:childTnLst>
                                    <p:set>
                                      <p:cBhvr>
                                        <p:cTn id="22" dur="indefinite" fill="hold"/>
                                        <p:tgtEl>
                                          <p:spTgt spid="2">
                                            <p:txEl>
                                              <p:pRg st="9" end="9"/>
                                            </p:txEl>
                                          </p:spTgt>
                                        </p:tgtEl>
                                        <p:attrNameLst>
                                          <p:attrName>style.visibility</p:attrName>
                                        </p:attrNameLst>
                                      </p:cBhvr>
                                      <p:to>
                                        <p:strVal val="visible"/>
                                      </p:to>
                                    </p:set>
                                    <p:animEffect transition="in" filter="fade">
                                      <p:cBhvr>
                                        <p:cTn id="23" dur="500"/>
                                        <p:tgtEl>
                                          <p:spTgt spid="2">
                                            <p:txEl>
                                              <p:pRg st="9" end="9"/>
                                            </p:txEl>
                                          </p:spTgt>
                                        </p:tgtEl>
                                      </p:cBhvr>
                                    </p:animEffect>
                                  </p:childTnLst>
                                </p:cTn>
                              </p:par>
                            </p:childTnLst>
                          </p:cTn>
                        </p:par>
                        <p:par>
                          <p:cTn id="24" fill="hold">
                            <p:stCondLst>
                              <p:cond delay="0"/>
                            </p:stCondLst>
                            <p:childTnLst>
                              <p:par>
                                <p:cTn id="25" presetID="10" presetClass="entr" presetSubtype="0" fill="hold" grpId="0" nodeType="afterEffect">
                                  <p:stCondLst>
                                    <p:cond delay="0"/>
                                  </p:stCondLst>
                                  <p:childTnLst>
                                    <p:set>
                                      <p:cBhvr>
                                        <p:cTn id="26" dur="indefinite" fill="hold"/>
                                        <p:tgtEl>
                                          <p:spTgt spid="2">
                                            <p:txEl>
                                              <p:pRg st="11" end="11"/>
                                            </p:txEl>
                                          </p:spTgt>
                                        </p:tgtEl>
                                        <p:attrNameLst>
                                          <p:attrName>style.visibility</p:attrName>
                                        </p:attrNameLst>
                                      </p:cBhvr>
                                      <p:to>
                                        <p:strVal val="visible"/>
                                      </p:to>
                                    </p:set>
                                    <p:animEffect transition="in" filter="fade">
                                      <p:cBhvr>
                                        <p:cTn id="27" dur="500"/>
                                        <p:tgtEl>
                                          <p:spTgt spid="2">
                                            <p:txEl>
                                              <p:pRg st="11" end="11"/>
                                            </p:txEl>
                                          </p:spTgt>
                                        </p:tgtEl>
                                      </p:cBhvr>
                                    </p:animEffect>
                                  </p:childTnLst>
                                </p:cTn>
                              </p:par>
                            </p:childTnLst>
                          </p:cTn>
                        </p:par>
                        <p:par>
                          <p:cTn id="28" fill="hold">
                            <p:stCondLst>
                              <p:cond delay="0"/>
                            </p:stCondLst>
                            <p:childTnLst>
                              <p:par>
                                <p:cTn id="29" presetID="10" presetClass="entr" presetSubtype="0" fill="hold" grpId="0" nodeType="afterEffect">
                                  <p:stCondLst>
                                    <p:cond delay="0"/>
                                  </p:stCondLst>
                                  <p:childTnLst>
                                    <p:set>
                                      <p:cBhvr>
                                        <p:cTn id="30" dur="indefinite" fill="hold"/>
                                        <p:tgtEl>
                                          <p:spTgt spid="2">
                                            <p:txEl>
                                              <p:pRg st="12" end="12"/>
                                            </p:txEl>
                                          </p:spTgt>
                                        </p:tgtEl>
                                        <p:attrNameLst>
                                          <p:attrName>style.visibility</p:attrName>
                                        </p:attrNameLst>
                                      </p:cBhvr>
                                      <p:to>
                                        <p:strVal val="visible"/>
                                      </p:to>
                                    </p:set>
                                    <p:animEffect transition="in" filter="fade">
                                      <p:cBhvr>
                                        <p:cTn id="31"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5"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FD797-F8BB-D717-7D12-5068AA5776EB}"/>
            </a:ext>
          </a:extLst>
        </p:cNvPr>
        <p:cNvGrpSpPr/>
        <p:nvPr/>
      </p:nvGrpSpPr>
      <p:grpSpPr>
        <a:xfrm>
          <a:off x="0" y="0"/>
          <a:ext cx="0" cy="0"/>
          <a:chOff x="0" y="0"/>
          <a:chExt cx="0" cy="0"/>
        </a:xfrm>
      </p:grpSpPr>
      <p:sp>
        <p:nvSpPr>
          <p:cNvPr id="118" name="文本占位符 1">
            <a:extLst>
              <a:ext uri="{FF2B5EF4-FFF2-40B4-BE49-F238E27FC236}">
                <a16:creationId xmlns:a16="http://schemas.microsoft.com/office/drawing/2014/main" id="{60E9C2DB-47D6-D1D1-5162-ACC26CF8AD47}"/>
              </a:ext>
            </a:extLst>
          </p:cNvPr>
          <p:cNvSpPr txBox="1">
            <a:spLocks noGrp="1"/>
          </p:cNvSpPr>
          <p:nvPr>
            <p:ph type="body" sz="quarter" idx="1"/>
          </p:nvPr>
        </p:nvSpPr>
        <p:spPr>
          <a:xfrm>
            <a:off x="87123" y="121776"/>
            <a:ext cx="6592886" cy="639765"/>
          </a:xfrm>
          <a:prstGeom prst="rect">
            <a:avLst/>
          </a:prstGeom>
        </p:spPr>
        <p:txBody>
          <a:bodyPr>
            <a:normAutofit lnSpcReduction="10000"/>
          </a:bodyPr>
          <a:lstStyle>
            <a:lvl1pPr defTabSz="850265">
              <a:spcBef>
                <a:spcPts val="900"/>
              </a:spcBef>
              <a:defRPr sz="3070" b="1" spc="93">
                <a:latin typeface="微软雅黑" panose="020B0503020204020204" charset="-122"/>
                <a:ea typeface="微软雅黑" panose="020B0503020204020204" charset="-122"/>
                <a:cs typeface="微软雅黑" panose="020B0503020204020204" charset="-122"/>
                <a:sym typeface="微软雅黑" panose="020B0503020204020204" charset="-122"/>
              </a:defRPr>
            </a:lvl1pPr>
          </a:lstStyle>
          <a:p>
            <a:r>
              <a:rPr lang="zh-CN" altLang="en-US" dirty="0"/>
              <a:t>优化实验结果截至</a:t>
            </a:r>
            <a:r>
              <a:rPr lang="en-US" altLang="zh-CN" dirty="0"/>
              <a:t>12</a:t>
            </a:r>
            <a:r>
              <a:rPr lang="zh-CN" altLang="en-US" dirty="0"/>
              <a:t>月</a:t>
            </a:r>
            <a:r>
              <a:rPr lang="en-US" altLang="zh-CN" dirty="0"/>
              <a:t>10</a:t>
            </a:r>
            <a:r>
              <a:rPr lang="zh-CN" altLang="en-US" dirty="0"/>
              <a:t>日</a:t>
            </a:r>
          </a:p>
        </p:txBody>
      </p:sp>
      <p:pic>
        <p:nvPicPr>
          <p:cNvPr id="2" name="图片 1">
            <a:extLst>
              <a:ext uri="{FF2B5EF4-FFF2-40B4-BE49-F238E27FC236}">
                <a16:creationId xmlns:a16="http://schemas.microsoft.com/office/drawing/2014/main" id="{3A6D72D7-7A9D-263C-7E2C-5144B70C8742}"/>
              </a:ext>
            </a:extLst>
          </p:cNvPr>
          <p:cNvPicPr>
            <a:picLocks noChangeAspect="1"/>
          </p:cNvPicPr>
          <p:nvPr/>
        </p:nvPicPr>
        <p:blipFill>
          <a:blip r:embed="rId2"/>
          <a:stretch>
            <a:fillRect/>
          </a:stretch>
        </p:blipFill>
        <p:spPr>
          <a:xfrm>
            <a:off x="532778" y="3803983"/>
            <a:ext cx="8536457" cy="2781541"/>
          </a:xfrm>
          <a:prstGeom prst="rect">
            <a:avLst/>
          </a:prstGeom>
        </p:spPr>
      </p:pic>
      <p:pic>
        <p:nvPicPr>
          <p:cNvPr id="3" name="图片 2">
            <a:extLst>
              <a:ext uri="{FF2B5EF4-FFF2-40B4-BE49-F238E27FC236}">
                <a16:creationId xmlns:a16="http://schemas.microsoft.com/office/drawing/2014/main" id="{3CE104AF-AE31-87CF-A6F1-8D1697C47129}"/>
              </a:ext>
            </a:extLst>
          </p:cNvPr>
          <p:cNvPicPr>
            <a:picLocks noChangeAspect="1"/>
          </p:cNvPicPr>
          <p:nvPr/>
        </p:nvPicPr>
        <p:blipFill>
          <a:blip r:embed="rId3"/>
          <a:stretch>
            <a:fillRect/>
          </a:stretch>
        </p:blipFill>
        <p:spPr>
          <a:xfrm>
            <a:off x="622229" y="1344790"/>
            <a:ext cx="8402500" cy="2494603"/>
          </a:xfrm>
          <a:prstGeom prst="rect">
            <a:avLst/>
          </a:prstGeom>
        </p:spPr>
      </p:pic>
      <p:sp>
        <p:nvSpPr>
          <p:cNvPr id="7" name="左弧形箭头 6">
            <a:extLst>
              <a:ext uri="{FF2B5EF4-FFF2-40B4-BE49-F238E27FC236}">
                <a16:creationId xmlns:a16="http://schemas.microsoft.com/office/drawing/2014/main" id="{2EEFC00B-27C8-9D5E-9332-587AC4A45814}"/>
              </a:ext>
            </a:extLst>
          </p:cNvPr>
          <p:cNvSpPr/>
          <p:nvPr/>
        </p:nvSpPr>
        <p:spPr>
          <a:xfrm>
            <a:off x="9640957" y="3021496"/>
            <a:ext cx="775252" cy="2216426"/>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solidFill>
                <a:schemeClr val="tx1"/>
              </a:solidFill>
            </a:endParaRPr>
          </a:p>
        </p:txBody>
      </p:sp>
    </p:spTree>
    <p:extLst>
      <p:ext uri="{BB962C8B-B14F-4D97-AF65-F5344CB8AC3E}">
        <p14:creationId xmlns:p14="http://schemas.microsoft.com/office/powerpoint/2010/main" val="725909135"/>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10844</TotalTime>
  <Words>1037</Words>
  <Application>Microsoft Macintosh PowerPoint</Application>
  <PresentationFormat>宽屏</PresentationFormat>
  <Paragraphs>175</Paragraphs>
  <Slides>10</Slides>
  <Notes>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10</vt:i4>
      </vt:variant>
    </vt:vector>
  </HeadingPairs>
  <TitlesOfParts>
    <vt:vector size="16" baseType="lpstr">
      <vt:lpstr>微软雅黑</vt:lpstr>
      <vt:lpstr>Arial</vt:lpstr>
      <vt:lpstr>Calibri</vt:lpstr>
      <vt:lpstr>Cambria Math</vt:lpstr>
      <vt:lpstr>Wingdings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Helmia Damon</cp:lastModifiedBy>
  <cp:revision>457</cp:revision>
  <dcterms:created xsi:type="dcterms:W3CDTF">2019-06-19T02:08:00Z</dcterms:created>
  <dcterms:modified xsi:type="dcterms:W3CDTF">2025-12-16T06:58:31Z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A036B926661D4CB9BC6233F4535D260E_11</vt:lpwstr>
  </property>
</Properties>
</file>