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7"/>
  </p:notesMasterIdLst>
  <p:handoutMasterIdLst>
    <p:handoutMasterId r:id="rId38"/>
  </p:handoutMasterIdLst>
  <p:sldIdLst>
    <p:sldId id="1490" r:id="rId2"/>
    <p:sldId id="1608" r:id="rId3"/>
    <p:sldId id="1609" r:id="rId4"/>
    <p:sldId id="1612" r:id="rId5"/>
    <p:sldId id="1610" r:id="rId6"/>
    <p:sldId id="1613" r:id="rId7"/>
    <p:sldId id="1641" r:id="rId8"/>
    <p:sldId id="1614" r:id="rId9"/>
    <p:sldId id="1664" r:id="rId10"/>
    <p:sldId id="1665" r:id="rId11"/>
    <p:sldId id="1624" r:id="rId12"/>
    <p:sldId id="1654" r:id="rId13"/>
    <p:sldId id="1655" r:id="rId14"/>
    <p:sldId id="1653" r:id="rId15"/>
    <p:sldId id="1642" r:id="rId16"/>
    <p:sldId id="1644" r:id="rId17"/>
    <p:sldId id="1645" r:id="rId18"/>
    <p:sldId id="1593" r:id="rId19"/>
    <p:sldId id="1649" r:id="rId20"/>
    <p:sldId id="1658" r:id="rId21"/>
    <p:sldId id="1650" r:id="rId22"/>
    <p:sldId id="1656" r:id="rId23"/>
    <p:sldId id="1651" r:id="rId24"/>
    <p:sldId id="1659" r:id="rId25"/>
    <p:sldId id="1652" r:id="rId26"/>
    <p:sldId id="1657" r:id="rId27"/>
    <p:sldId id="1660" r:id="rId28"/>
    <p:sldId id="1661" r:id="rId29"/>
    <p:sldId id="1662" r:id="rId30"/>
    <p:sldId id="1615" r:id="rId31"/>
    <p:sldId id="1500" r:id="rId32"/>
    <p:sldId id="1619" r:id="rId33"/>
    <p:sldId id="1623" r:id="rId34"/>
    <p:sldId id="1640" r:id="rId35"/>
    <p:sldId id="1637" r:id="rId36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>
        <p:scale>
          <a:sx n="100" d="100"/>
          <a:sy n="100" d="100"/>
        </p:scale>
        <p:origin x="211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2025/12/9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9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6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27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68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25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1F7EA-283A-4057-A94C-833CD32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492CC-39B6-4401-8F9D-C965081D7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CB6AAF2-2DB6-44E9-909D-C350B7D72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1295400"/>
            <a:ext cx="48291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1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58DEF2B-8039-4C1E-A573-46AE1706B516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36525"/>
            <a:ext cx="5257800" cy="838200"/>
          </a:xfrm>
        </p:spPr>
        <p:txBody>
          <a:bodyPr/>
          <a:lstStyle/>
          <a:p>
            <a:r>
              <a:rPr lang="zh-CN" altLang="en-US" dirty="0"/>
              <a:t>目标样机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7CF57C6-3937-4A53-81F5-1DA19FB80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020943"/>
            <a:ext cx="5562600" cy="3384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/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小面积样机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曝光量下，在低速段达到现有</a:t>
                </a:r>
                <a:r>
                  <a:rPr lang="en-US" altLang="zh-CN" dirty="0"/>
                  <a:t>Limit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低速段考虑为</a:t>
                </a:r>
                <a:r>
                  <a:rPr lang="en-US" altLang="zh-CN" dirty="0"/>
                  <a:t>β = 1e-5 ~ 4e-5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允许更多层线圈参与符合探测 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/>
                  <a:t>SNR </a:t>
                </a:r>
                <a:r>
                  <a:rPr lang="zh-CN" altLang="en-US" dirty="0"/>
                  <a:t>设计随着层数下降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单位面积线圈成本可以稍高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74540FC-2273-4365-B56F-DFE296E5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26438"/>
                <a:ext cx="4438650" cy="2308324"/>
              </a:xfrm>
              <a:prstGeom prst="rect">
                <a:avLst/>
              </a:prstGeom>
              <a:blipFill>
                <a:blip r:embed="rId4"/>
                <a:stretch>
                  <a:fillRect l="-1236" t="-131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/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/>
                  <a:t>大面积样机</a:t>
                </a:r>
                <a:endParaRPr lang="en-US" altLang="zh-CN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目标：</a:t>
                </a:r>
                <a:r>
                  <a:rPr lang="en-US" altLang="zh-CN" dirty="0"/>
                  <a:t>20000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曝光量下，在高速段达到现有</a:t>
                </a:r>
                <a:r>
                  <a:rPr lang="en-US" altLang="zh-CN" dirty="0"/>
                  <a:t>Limit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说明：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高速段考虑为</a:t>
                </a:r>
                <a:r>
                  <a:rPr lang="en-US" altLang="zh-CN" dirty="0"/>
                  <a:t>β = 2.5e-4 ~ 1e-1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多层线圈符合几乎无意义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较低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设计</a:t>
                </a:r>
                <a:r>
                  <a:rPr lang="en-US" altLang="zh-CN" dirty="0"/>
                  <a:t>~9</a:t>
                </a:r>
                <a:r>
                  <a:rPr lang="zh-CN" altLang="en-US" dirty="0"/>
                  <a:t>？</a:t>
                </a:r>
                <a:endParaRPr lang="en-US" altLang="zh-CN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zh-CN" altLang="en-US" dirty="0"/>
                  <a:t>单位面积线圈成本应较低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14FA5DA-8EB4-472E-8945-4D0AE83A4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0" y="4426438"/>
                <a:ext cx="4438650" cy="2308324"/>
              </a:xfrm>
              <a:prstGeom prst="rect">
                <a:avLst/>
              </a:prstGeom>
              <a:blipFill>
                <a:blip r:embed="rId5"/>
                <a:stretch>
                  <a:fillRect l="-1236" t="-1319" r="-1099" b="-3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30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937955-44B3-4401-9F51-2E31A2BD1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24" y="2192414"/>
            <a:ext cx="2119776" cy="180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F0C28F6-BD35-455E-BF1F-F59F19D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E914E6-8F51-4466-B481-A989283D8E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相关说明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D84174-9497-4ACD-8F4E-B3E5669F6E48}"/>
              </a:ext>
            </a:extLst>
          </p:cNvPr>
          <p:cNvSpPr txBox="1"/>
          <p:nvPr/>
        </p:nvSpPr>
        <p:spPr>
          <a:xfrm>
            <a:off x="139700" y="1143000"/>
            <a:ext cx="88519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线圈排布方式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多层符合在现有接收角下，均匀排布多层符合事例稀少，需要考虑排布优化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CA1F08-FEDE-42FF-9E0B-B8FEBEE7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92414"/>
            <a:ext cx="2442402" cy="18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952D7F-0127-4104-8970-05CE51C74691}"/>
              </a:ext>
            </a:extLst>
          </p:cNvPr>
          <p:cNvSpPr txBox="1"/>
          <p:nvPr/>
        </p:nvSpPr>
        <p:spPr>
          <a:xfrm>
            <a:off x="139700" y="3715233"/>
            <a:ext cx="83756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速度空缺区间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4e-5</a:t>
            </a:r>
            <a:r>
              <a:rPr lang="zh-CN" altLang="en-US" dirty="0"/>
              <a:t>：</a:t>
            </a:r>
            <a:r>
              <a:rPr lang="en-US" altLang="zh-CN" dirty="0"/>
              <a:t>MACRO  </a:t>
            </a:r>
            <a:r>
              <a:rPr lang="zh-CN" altLang="en-US" dirty="0"/>
              <a:t>使用 </a:t>
            </a:r>
            <a:r>
              <a:rPr lang="en-US" altLang="zh-CN" dirty="0"/>
              <a:t>liquid scintillator &amp; limited streamer tube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2.5e-4</a:t>
            </a:r>
            <a:r>
              <a:rPr lang="zh-CN" altLang="en-US" dirty="0"/>
              <a:t>：</a:t>
            </a:r>
            <a:r>
              <a:rPr lang="en-US" altLang="zh-CN" dirty="0"/>
              <a:t>plastic scintillator </a:t>
            </a:r>
            <a:r>
              <a:rPr lang="zh-CN" altLang="en-US" dirty="0"/>
              <a:t>限制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2BD1755-CFF6-4D88-90EB-7BC21386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1438494"/>
            <a:ext cx="9144000" cy="3981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67818C-6924-4323-861C-97AF5C43C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54371"/>
            <a:ext cx="4203700" cy="17671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/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由于符合探测器的不足，在该区间内目前实现有难度，要求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SNR~20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，</a:t>
                </a:r>
                <a:r>
                  <a:rPr lang="el-GR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~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20000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，总成本是巨大的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FF0000"/>
                    </a:solidFill>
                  </a:rPr>
                  <a:t>优化符合探测器（层数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or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类型）可能更加合适</a:t>
                </a:r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9674281-EEF2-4FE0-A3C6-F740551C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" y="5010605"/>
                <a:ext cx="4813300" cy="1712135"/>
              </a:xfrm>
              <a:prstGeom prst="rect">
                <a:avLst/>
              </a:prstGeom>
              <a:blipFill>
                <a:blip r:embed="rId6"/>
                <a:stretch>
                  <a:fillRect l="-1013" r="-5823" b="-4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22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32013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小面积阵列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04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目标参数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阵列单位面积重量</a:t>
                </a:r>
                <a:r>
                  <a:rPr lang="en-US" altLang="zh-CN" dirty="0"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ym typeface="Wingdings" panose="05000000000000000000" pitchFamily="2" charset="2"/>
                  </a:rPr>
                  <a:t>线圈成本</a:t>
                </a:r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𝑤𝑒𝑖𝑔h𝑡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4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阵列单位面积通道数（暂未考虑复用读出）</a:t>
                </a:r>
                <a:r>
                  <a:rPr lang="en-US" altLang="zh-CN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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  <a:sym typeface="Wingdings" panose="05000000000000000000" pitchFamily="2" charset="2"/>
                  </a:rPr>
                  <a:t>读出成本</a:t>
                </a:r>
                <a:endPara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  <a:p>
                <a:pPr lvl="1"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CN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CN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zh-CN" alt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𝑐𝑜𝑖𝑙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altLang="zh-CN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lvl="1">
                  <a:lnSpc>
                    <a:spcPct val="14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阵列单位面积成本</a:t>
                </a:r>
                <a:endParaRPr lang="en-US" altLang="zh-CN" dirty="0"/>
              </a:p>
              <a:p>
                <a:pPr lvl="1" algn="ctr">
                  <a:lnSpc>
                    <a:spcPct val="14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𝐶𝑜𝑠𝑡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𝑀𝑢𝑙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50" y="1111447"/>
                <a:ext cx="8907299" cy="5711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69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FF8A71-26D4-4DDE-9FCD-1041015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FC7FA4-F05B-42B5-BB4E-8473B598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灵敏度形式分析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/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2135F3B-EBD3-46DD-AA2F-12B76294B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1290772"/>
                <a:ext cx="6324600" cy="9394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/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化简：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3, 4, 5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zh-CN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自动寻找最优阈值，使得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最小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可以给出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𝒎𝒊𝒏𝒊𝒎𝒖𝒎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𝒗𝒔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𝑺𝑵𝑹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的结果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92AEBE1-BDF8-47C7-AF0A-B19297E20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17045"/>
                <a:ext cx="8382000" cy="4204228"/>
              </a:xfrm>
              <a:prstGeom prst="rect">
                <a:avLst/>
              </a:prstGeom>
              <a:blipFill>
                <a:blip r:embed="rId3"/>
                <a:stretch>
                  <a:fillRect l="-655" b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/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+4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𝑐𝑜𝑖𝑙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B42B44A-AB7C-4AA4-A167-267C7274D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1676400"/>
                <a:ext cx="4572000" cy="1325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42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F7BCF3-E945-4BF8-BF01-A3DD8A97E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31774-2EBC-4147-B1F1-513AE77B9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47EA93-86D5-495D-A65D-DD17B416E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60931"/>
              </p:ext>
            </p:extLst>
          </p:nvPr>
        </p:nvGraphicFramePr>
        <p:xfrm>
          <a:off x="628650" y="5025072"/>
          <a:ext cx="7886700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899549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89687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28715805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07611288"/>
                    </a:ext>
                  </a:extLst>
                </a:gridCol>
              </a:tblGrid>
              <a:tr h="154051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6025291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514509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073125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65505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9894142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969210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AA16F8C2-A4A4-440C-8F09-0D6EE0750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0" y="1066323"/>
            <a:ext cx="5524500" cy="38671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/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B84A697-870D-4796-9C63-052C13DD5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13" y="1754385"/>
                <a:ext cx="3048000" cy="83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6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BBAFA4-A894-4CF7-83C9-5888AF1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68FEA-F5C1-4272-BAA1-A9810D440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/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曝光量为 </a:t>
                </a:r>
                <a:r>
                  <a:rPr lang="en-US" altLang="zh-CN" dirty="0"/>
                  <a:t>20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空气芯线圈的</a:t>
                </a:r>
                <a:r>
                  <a:rPr lang="en-US" altLang="zh-CN" dirty="0"/>
                  <a:t>SNR &amp; </a:t>
                </a:r>
                <a:r>
                  <a:rPr lang="zh-CN" altLang="en-US" dirty="0"/>
                  <a:t>单位面积成本（单层） 的联合优化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得到空气芯线圈的优化设计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磁芯线圈的设计基于空气芯优化的结果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与空气芯线圈的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存在联系，磁芯的信号增益和磁芯的高度直径比 成正比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磁芯线圈的成本 与空气芯线圈的成本接近，磁芯的成本可以近似忽略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磁芯线圈的设计也近似最优 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rPr>
                  <a:t>磁芯线圈的</a:t>
                </a:r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成本优化</a:t>
                </a: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17458BB-04F3-4215-9E5C-27171BE3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9" y="1033258"/>
                <a:ext cx="8686800" cy="5867119"/>
              </a:xfrm>
              <a:prstGeom prst="rect">
                <a:avLst/>
              </a:prstGeom>
              <a:blipFill>
                <a:blip r:embed="rId2"/>
                <a:stretch>
                  <a:fillRect l="-421" b="-6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29B26BE-B771-4396-956C-852C4BC4E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67064"/>
            <a:ext cx="2482152" cy="1375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/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0CCF182-9D9A-45A3-99FB-E76BD4B4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875988"/>
                <a:ext cx="4572000" cy="12663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ED37A8D-BC9B-4E3A-BA94-05629D52A0EC}"/>
              </a:ext>
            </a:extLst>
          </p:cNvPr>
          <p:cNvSpPr txBox="1"/>
          <p:nvPr/>
        </p:nvSpPr>
        <p:spPr>
          <a:xfrm>
            <a:off x="379056" y="5251284"/>
            <a:ext cx="815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该公式仅适用长直圆柱形磁芯，但是根据仿真结果，增益近似是</a:t>
            </a:r>
            <a:r>
              <a:rPr lang="en-US" altLang="zh-CN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L/D </a:t>
            </a:r>
            <a:r>
              <a: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的函数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04126-26E5-4715-B986-86EE77D1A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347" y="3200400"/>
            <a:ext cx="2675661" cy="20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/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参数范围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遍历上述格点，并进行排序得到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</m:oMath>
                </a14:m>
                <a:r>
                  <a:rPr lang="zh-CN" altLang="en-US" dirty="0"/>
                  <a:t>，线圈交流电阻的有限元分析结果和实测结果符合较好，保证交流电阻可信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trike="sngStrike" dirty="0"/>
                  <a:t>线圈高度不超过线圈直径</a:t>
                </a:r>
                <a:endParaRPr lang="en-US" altLang="zh-CN" strike="sngStrike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605DEC-1F38-4F8F-BED3-95F02DB6D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96" y="1052736"/>
                <a:ext cx="8707903" cy="5307735"/>
              </a:xfrm>
              <a:prstGeom prst="rect">
                <a:avLst/>
              </a:prstGeom>
              <a:blipFill>
                <a:blip r:embed="rId2"/>
                <a:stretch>
                  <a:fillRect l="-490" r="-560" b="-9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8EDD245-8286-47C8-BB64-B60682364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458908"/>
              </p:ext>
            </p:extLst>
          </p:nvPr>
        </p:nvGraphicFramePr>
        <p:xfrm>
          <a:off x="483301" y="1828800"/>
          <a:ext cx="4469700" cy="14859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117425">
                  <a:extLst>
                    <a:ext uri="{9D8B030D-6E8A-4147-A177-3AD203B41FA5}">
                      <a16:colId xmlns:a16="http://schemas.microsoft.com/office/drawing/2014/main" val="2818583287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4273825202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474002681"/>
                    </a:ext>
                  </a:extLst>
                </a:gridCol>
                <a:gridCol w="1117425">
                  <a:extLst>
                    <a:ext uri="{9D8B030D-6E8A-4147-A177-3AD203B41FA5}">
                      <a16:colId xmlns:a16="http://schemas.microsoft.com/office/drawing/2014/main" val="181654214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90358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r_coil_inner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20 –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4975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/>
                        <a:t>d_wire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0.1 –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64371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</a:rPr>
                        <a:t>num_coil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由高度确定</a:t>
                      </a:r>
                      <a:endParaRPr lang="en-US" altLang="zh-CN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493315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r>
                        <a:rPr lang="en-US" dirty="0" err="1"/>
                        <a:t>num_layer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 – 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2254726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FD823BF-0F43-4EF3-BB9A-D9A95A8EC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87893"/>
              </p:ext>
            </p:extLst>
          </p:nvPr>
        </p:nvGraphicFramePr>
        <p:xfrm>
          <a:off x="5825606" y="1676400"/>
          <a:ext cx="2140988" cy="28346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70494">
                  <a:extLst>
                    <a:ext uri="{9D8B030D-6E8A-4147-A177-3AD203B41FA5}">
                      <a16:colId xmlns:a16="http://schemas.microsoft.com/office/drawing/2014/main" val="428024340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853726258"/>
                    </a:ext>
                  </a:extLst>
                </a:gridCol>
              </a:tblGrid>
              <a:tr h="1066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d_wire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dirty="0" err="1"/>
                        <a:t>wire_gap</a:t>
                      </a:r>
                      <a:r>
                        <a:rPr lang="en-US" altLang="zh-CN" sz="1100" dirty="0"/>
                        <a:t> 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62026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0.122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9819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8304572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3521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32970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0.55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8342774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0.65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79247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0.77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2877945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0.88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768867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0.99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69242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914526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9203810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7886189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897303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1.54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4775198"/>
                  </a:ext>
                </a:extLst>
              </a:tr>
              <a:tr h="843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1.65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713605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BB7A0B1-23D9-46E1-B073-6177E0F01D90}"/>
              </a:ext>
            </a:extLst>
          </p:cNvPr>
          <p:cNvSpPr txBox="1"/>
          <p:nvPr/>
        </p:nvSpPr>
        <p:spPr>
          <a:xfrm>
            <a:off x="5305006" y="1095494"/>
            <a:ext cx="3355693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铜径</a:t>
            </a:r>
            <a:r>
              <a:rPr lang="en-US" altLang="zh-CN" dirty="0"/>
              <a:t>vs</a:t>
            </a:r>
            <a:r>
              <a:rPr lang="zh-CN" altLang="en-US" dirty="0"/>
              <a:t>线径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378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E32E2-F110-4CFF-A8EE-2B5A9B24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8" y="1765816"/>
            <a:ext cx="4758816" cy="317254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3916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0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54EF013-11C9-433B-BB2A-2372A6D3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814FE0-3AA5-4FDC-B7CD-3FEA1C94D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磁芯线圈模型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0F487E-C489-4BF8-BB44-31FB9B07D316}"/>
              </a:ext>
            </a:extLst>
          </p:cNvPr>
          <p:cNvSpPr txBox="1"/>
          <p:nvPr/>
        </p:nvSpPr>
        <p:spPr>
          <a:xfrm>
            <a:off x="245706" y="1269323"/>
            <a:ext cx="86677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Research Method:</a:t>
            </a:r>
            <a:r>
              <a:rPr lang="zh-CN" altLang="en-US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Measure the material’s magnetic permeability and assign the complex permeability in finite element simulations to model the signal and noise behavior.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24B1BB-AB46-4207-AE23-BFB76C1D5159}"/>
              </a:ext>
            </a:extLst>
          </p:cNvPr>
          <p:cNvSpPr txBox="1"/>
          <p:nvPr/>
        </p:nvSpPr>
        <p:spPr>
          <a:xfrm>
            <a:off x="4543425" y="4522225"/>
            <a:ext cx="4315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Measured vs. datasheet permeability of the ferrite core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28F42-EC38-4D82-9876-93F554475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9" y="2314575"/>
            <a:ext cx="288000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9172F6-5AF7-4FCA-99DA-1102BD3B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1389708" y="2380697"/>
            <a:ext cx="2160000" cy="20277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9089BCA-A04D-436F-8916-6E3E94B2866B}"/>
              </a:ext>
            </a:extLst>
          </p:cNvPr>
          <p:cNvSpPr txBox="1"/>
          <p:nvPr/>
        </p:nvSpPr>
        <p:spPr>
          <a:xfrm>
            <a:off x="508791" y="4522225"/>
            <a:ext cx="3921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Toroidal coil for ferrite permeability measurement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/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=3168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2.833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−1.037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5BC43A-3726-4B4B-89F9-34264A319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0" y="5531499"/>
                <a:ext cx="2607445" cy="719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8231F54-B7B0-4F94-AA69-A934840B3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1600200"/>
            <a:ext cx="5399703" cy="26248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452B65D-9D87-41C1-9EB1-7EA8EB083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58" y="5243513"/>
            <a:ext cx="3629025" cy="1295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8F7A03-5192-4340-846C-5451C78401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r="-1"/>
          <a:stretch/>
        </p:blipFill>
        <p:spPr>
          <a:xfrm>
            <a:off x="4773889" y="4910856"/>
            <a:ext cx="1564138" cy="1512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60CE807-B705-4B34-8417-4D2D62112B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7304" r="25453" b="5618"/>
          <a:stretch/>
        </p:blipFill>
        <p:spPr>
          <a:xfrm>
            <a:off x="6573691" y="4910856"/>
            <a:ext cx="1564138" cy="151216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5F9F194-CE6F-4A35-8721-2D1CF324AF7A}"/>
              </a:ext>
            </a:extLst>
          </p:cNvPr>
          <p:cNvSpPr txBox="1"/>
          <p:nvPr/>
        </p:nvSpPr>
        <p:spPr>
          <a:xfrm>
            <a:off x="3128748" y="6538913"/>
            <a:ext cx="593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Magnetic flux density distribution with and without the core (axisymmetric model)</a:t>
            </a:r>
            <a:endParaRPr lang="zh-CN" altLang="en-US" sz="11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39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AF5666B-4B68-4BE9-AFF4-40212312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8975"/>
            <a:ext cx="4851439" cy="323429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5cm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90850" y="205740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𝟐𝟐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𝟓𝟑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0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（方案一）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C2F492-23E6-4A91-A5D6-41529346B343}"/>
              </a:ext>
            </a:extLst>
          </p:cNvPr>
          <p:cNvSpPr txBox="1"/>
          <p:nvPr/>
        </p:nvSpPr>
        <p:spPr>
          <a:xfrm>
            <a:off x="381000" y="5320281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0AFD096-66E0-44CD-8A4E-26189133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25" y="1143000"/>
            <a:ext cx="6781075" cy="40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_5cm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A8D440-95B6-4F3E-A97D-34128CEB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63243"/>
            <a:ext cx="8305800" cy="49834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16BB7DC-8783-44B6-B442-A477E4F5BC14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28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414559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C662EB1-8AA4-424F-8987-C3A76BE9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23" y="2083615"/>
            <a:ext cx="4036153" cy="269077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6438" y="2317750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92172"/>
              </p:ext>
            </p:extLst>
          </p:nvPr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9FAF61-BD14-4A83-BB20-56ED129E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10" y="1752600"/>
            <a:ext cx="4571999" cy="304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10cm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3067050" y="2219903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556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E142F6-D355-4970-AA50-A74F207D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CD5C8A-5876-4174-A6FC-F16FFAD86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（方案一）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A16DAD-9001-4F68-8481-89189AA10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6" y="1169883"/>
            <a:ext cx="7530387" cy="451823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9512F0-DEA5-411E-A601-6E8956D0CC63}"/>
              </a:ext>
            </a:extLst>
          </p:cNvPr>
          <p:cNvSpPr txBox="1"/>
          <p:nvPr/>
        </p:nvSpPr>
        <p:spPr>
          <a:xfrm>
            <a:off x="457200" y="5715000"/>
            <a:ext cx="7696200" cy="46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021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_10cm</a:t>
            </a:r>
            <a:r>
              <a:rPr lang="zh-CN" altLang="en-US" dirty="0"/>
              <a:t>（方案二）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BCAEC9-9CA8-4733-A6B0-DADFD0724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001000" cy="480060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A0F2438-BC7D-4260-8657-3DBBCC423257}"/>
              </a:ext>
            </a:extLst>
          </p:cNvPr>
          <p:cNvSpPr txBox="1"/>
          <p:nvPr/>
        </p:nvSpPr>
        <p:spPr>
          <a:xfrm>
            <a:off x="228600" y="5831039"/>
            <a:ext cx="7696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减少匝数（</a:t>
            </a:r>
            <a:r>
              <a:rPr lang="en-US" altLang="zh-CN" dirty="0"/>
              <a:t>20</a:t>
            </a:r>
            <a:r>
              <a:rPr lang="en-US" altLang="zh-CN" dirty="0">
                <a:sym typeface="Wingdings" panose="05000000000000000000" pitchFamily="2" charset="2"/>
              </a:rPr>
              <a:t>10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单通道读出成本：￥</a:t>
            </a:r>
            <a:r>
              <a:rPr lang="en-US" altLang="zh-CN" dirty="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1408099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F66322-9995-43C3-8C75-E994BBE5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646855"/>
            <a:ext cx="4953000" cy="33020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133107-D3E2-4F93-A7F1-8F73F1AB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7AE3C-A5EA-4CAD-AC04-71EEC6C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优化结果（方案二）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B45BE94-A9DC-4DEA-B2A5-BE9EDCEDABD9}"/>
              </a:ext>
            </a:extLst>
          </p:cNvPr>
          <p:cNvSpPr txBox="1"/>
          <p:nvPr/>
        </p:nvSpPr>
        <p:spPr>
          <a:xfrm>
            <a:off x="76200" y="1219200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线圈内径</a:t>
            </a:r>
            <a:r>
              <a:rPr lang="en-US" altLang="zh-CN" dirty="0"/>
              <a:t>20cm 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29D46B1-4335-4B34-986B-562BC30B3B5A}"/>
              </a:ext>
            </a:extLst>
          </p:cNvPr>
          <p:cNvCxnSpPr/>
          <p:nvPr/>
        </p:nvCxnSpPr>
        <p:spPr>
          <a:xfrm flipV="1">
            <a:off x="2929812" y="1990725"/>
            <a:ext cx="12954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C09A88A-F6E2-4990-9920-FF0275398263}"/>
              </a:ext>
            </a:extLst>
          </p:cNvPr>
          <p:cNvSpPr txBox="1"/>
          <p:nvPr/>
        </p:nvSpPr>
        <p:spPr>
          <a:xfrm>
            <a:off x="225490" y="5181600"/>
            <a:ext cx="79057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空气芯的最优设计，仅涉及到层数的不同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Most promising design</a:t>
            </a:r>
            <a:r>
              <a:rPr lang="zh-CN" altLang="en-US" dirty="0"/>
              <a:t>：空气芯最大</a:t>
            </a:r>
            <a:r>
              <a:rPr lang="en-US" altLang="zh-CN" dirty="0"/>
              <a:t>SNR &amp; L/D=2 </a:t>
            </a:r>
            <a:r>
              <a:rPr lang="zh-CN" altLang="en-US" dirty="0"/>
              <a:t>磁芯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</a:t>
            </a:r>
            <a:r>
              <a:rPr lang="en-US" altLang="zh-CN" dirty="0"/>
              <a:t>Most promising design </a:t>
            </a:r>
            <a:r>
              <a:rPr lang="zh-CN" altLang="en-US" dirty="0"/>
              <a:t>进行成本优化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2E29810-1FF1-4ED1-BF12-CD1674E56877}"/>
              </a:ext>
            </a:extLst>
          </p:cNvPr>
          <p:cNvSpPr txBox="1"/>
          <p:nvPr/>
        </p:nvSpPr>
        <p:spPr>
          <a:xfrm>
            <a:off x="6705600" y="5257800"/>
            <a:ext cx="2057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L/D=1 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Gain=2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&lt;0.95×4=3.8</a:t>
            </a:r>
          </a:p>
          <a:p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L/D=2</a:t>
            </a:r>
            <a:endParaRPr lang="zh-CN" altLang="zh-CN" sz="1200" b="1" dirty="0">
              <a:solidFill>
                <a:srgbClr val="0000FF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kern="1200" dirty="0">
                <a:solidFill>
                  <a:srgbClr val="0000FF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rPr>
              <a:t>Gain=5</a:t>
            </a:r>
          </a:p>
          <a:p>
            <a:pPr marL="171450" indent="-171450" algn="l" rtl="0" eaLnBrk="1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200" b="1" dirty="0" err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SNR_core</a:t>
            </a:r>
            <a:r>
              <a:rPr lang="en-US" altLang="zh-CN" sz="1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&lt;0.95×25=24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558F849-A1A5-4D0D-BC05-31B4FF2E7307}"/>
              </a:ext>
            </a:extLst>
          </p:cNvPr>
          <p:cNvGraphicFramePr>
            <a:graphicFrameLocks noGrp="1"/>
          </p:cNvGraphicFramePr>
          <p:nvPr/>
        </p:nvGraphicFramePr>
        <p:xfrm>
          <a:off x="5105400" y="2811145"/>
          <a:ext cx="3486152" cy="17830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1194497780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3601049732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653334968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158130350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N_c</a:t>
                      </a:r>
                      <a:endParaRPr lang="el-GR" dirty="0"/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达到</a:t>
                      </a:r>
                      <a:r>
                        <a:rPr lang="en-US" altLang="zh-CN" dirty="0"/>
                        <a:t>Limit </a:t>
                      </a:r>
                      <a:r>
                        <a:rPr lang="zh-CN" altLang="en-US" dirty="0"/>
                        <a:t>需要的</a:t>
                      </a:r>
                      <a:r>
                        <a:rPr lang="en-US" altLang="zh-CN" dirty="0"/>
                        <a:t>SNR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851466"/>
                  </a:ext>
                </a:extLst>
              </a:tr>
              <a:tr h="154051">
                <a:tc vMerge="1">
                  <a:txBody>
                    <a:bodyPr/>
                    <a:lstStyle/>
                    <a:p>
                      <a:r>
                        <a:rPr lang="el-GR" dirty="0"/>
                        <a:t>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r=0.05m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r=0.10m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r=0.15m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18643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30.6393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29.2594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28.4519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777820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21.3953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20.4203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19.8488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912376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16.4204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15.6504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15.1996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201"/>
                  </a:ext>
                </a:extLst>
              </a:tr>
              <a:tr h="15405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12.5588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12.1804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3125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/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𝑺𝑵𝑹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𝟐𝟎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.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𝟔𝟓</m:t>
                          </m:r>
                          <m:r>
                            <a:rPr kumimoji="0" lang="en-US" altLang="zh-C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𝑵</m:t>
                          </m:r>
                        </m:e>
                        <m:sub>
                          <m:r>
                            <a:rPr kumimoji="0" lang="en-US" altLang="zh-C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sub>
                      </m:sSub>
                      <m:r>
                        <a:rPr kumimoji="0" lang="en-US" altLang="zh-CN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B4DD78-8E54-4CEE-9EA0-551B84BF5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704" y="2286000"/>
                <a:ext cx="3475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10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8E9BE6-5BBC-46F1-A2CF-C0E5C1ED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BEDE06-F8A2-44C8-95BE-7C50E7DD6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优化结果</a:t>
            </a:r>
            <a:r>
              <a:rPr lang="en-US" altLang="zh-CN" dirty="0"/>
              <a:t>_20cm</a:t>
            </a:r>
            <a:r>
              <a:rPr lang="zh-CN" altLang="en-US" dirty="0"/>
              <a:t>（方案二）</a:t>
            </a:r>
          </a:p>
        </p:txBody>
      </p:sp>
    </p:spTree>
    <p:extLst>
      <p:ext uri="{BB962C8B-B14F-4D97-AF65-F5344CB8AC3E}">
        <p14:creationId xmlns:p14="http://schemas.microsoft.com/office/powerpoint/2010/main" val="252443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7BFC27-00E9-4714-A9EC-E2968D41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F2012-B7D3-4099-A913-8BC5FBFAA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8BC4C75-42DC-46BA-8332-72CCB31B9D4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198120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大面积阵列</a:t>
            </a:r>
            <a:endParaRPr lang="zh-CN" altLang="zh-CN" sz="44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B59A0-1DE3-49AE-B5FF-9E28C130CF2E}"/>
              </a:ext>
            </a:extLst>
          </p:cNvPr>
          <p:cNvSpPr txBox="1"/>
          <p:nvPr/>
        </p:nvSpPr>
        <p:spPr>
          <a:xfrm>
            <a:off x="323850" y="3467102"/>
            <a:ext cx="71628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由于更低的</a:t>
            </a:r>
            <a:r>
              <a:rPr lang="en-US" altLang="zh-CN" dirty="0"/>
              <a:t>SNR </a:t>
            </a:r>
            <a:r>
              <a:rPr lang="zh-CN" altLang="en-US" dirty="0"/>
              <a:t>要求，允许：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更低单位面积的成本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更大半径的线圈设计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更大接收角度</a:t>
            </a:r>
          </a:p>
        </p:txBody>
      </p:sp>
    </p:spTree>
    <p:extLst>
      <p:ext uri="{BB962C8B-B14F-4D97-AF65-F5344CB8AC3E}">
        <p14:creationId xmlns:p14="http://schemas.microsoft.com/office/powerpoint/2010/main" val="273057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测试样本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F8AE9F8B-4F46-4138-A182-362BE9FC5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089209"/>
              </p:ext>
            </p:extLst>
          </p:nvPr>
        </p:nvGraphicFramePr>
        <p:xfrm>
          <a:off x="252001" y="1737360"/>
          <a:ext cx="7063196" cy="2357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09028">
                  <a:extLst>
                    <a:ext uri="{9D8B030D-6E8A-4147-A177-3AD203B41FA5}">
                      <a16:colId xmlns:a16="http://schemas.microsoft.com/office/drawing/2014/main" val="34093781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009028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Coil7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0.55/0.6</a:t>
                      </a:r>
                      <a:endParaRPr lang="zh-CN" altLang="en-US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70866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Core1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Core2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BBD0481E-823C-49FE-8457-FFF999D0270A}"/>
              </a:ext>
            </a:extLst>
          </p:cNvPr>
          <p:cNvSpPr/>
          <p:nvPr/>
        </p:nvSpPr>
        <p:spPr>
          <a:xfrm>
            <a:off x="7391400" y="3429000"/>
            <a:ext cx="304800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3DACB2-B982-4E9A-A4E5-B12D2F68E80A}"/>
              </a:ext>
            </a:extLst>
          </p:cNvPr>
          <p:cNvSpPr txBox="1"/>
          <p:nvPr/>
        </p:nvSpPr>
        <p:spPr>
          <a:xfrm>
            <a:off x="7772403" y="32422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交流电阻仿真和实测对应不上</a:t>
            </a:r>
          </a:p>
        </p:txBody>
      </p:sp>
    </p:spTree>
    <p:extLst>
      <p:ext uri="{BB962C8B-B14F-4D97-AF65-F5344CB8AC3E}">
        <p14:creationId xmlns:p14="http://schemas.microsoft.com/office/powerpoint/2010/main" val="329337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多通道复用结果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36642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1" y="1194583"/>
            <a:ext cx="5810154" cy="4054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EB29D-CEBC-47AF-AF9B-9DF6CD72C6E3}"/>
              </a:ext>
            </a:extLst>
          </p:cNvPr>
          <p:cNvSpPr txBox="1"/>
          <p:nvPr/>
        </p:nvSpPr>
        <p:spPr>
          <a:xfrm>
            <a:off x="5029200" y="3286221"/>
            <a:ext cx="3998076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只考虑电路部分的响应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尚未考虑磁力仪部分的响应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磁力仪处也会由于响应时间慢，导致波形叠加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33F92-ACD8-4037-8626-9E9434C5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22D5D-FCEA-48B0-AA35-3BF66943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/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VG1</a:t>
                </a:r>
                <a:r>
                  <a:rPr lang="zh-CN" altLang="en-US" sz="1600" dirty="0"/>
                  <a:t>：激励电压信号，模拟磁单极子信号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VG2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VG4</a:t>
                </a:r>
                <a:r>
                  <a:rPr lang="zh-CN" altLang="en-US" sz="1600" dirty="0"/>
                  <a:t>：开关激励信号，交替开启，轮流接入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AM1</a:t>
                </a:r>
                <a:r>
                  <a:rPr lang="zh-CN" altLang="en-US" sz="1600" dirty="0"/>
                  <a:t>：输出电流（磁场）信号</a:t>
                </a:r>
                <a:endParaRPr lang="en-US" altLang="zh-CN" sz="1600" dirty="0"/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SW1</a:t>
                </a:r>
                <a:r>
                  <a:rPr lang="zh-CN" altLang="en-US" sz="1600" dirty="0"/>
                  <a:t>，</a:t>
                </a:r>
                <a:r>
                  <a:rPr lang="en-US" altLang="zh-CN" sz="1600" dirty="0"/>
                  <a:t>SW2</a:t>
                </a:r>
                <a:r>
                  <a:rPr lang="zh-CN" altLang="en-US" sz="1600" dirty="0"/>
                  <a:t>：压控开关（要求使用非理想的开关，要有一定的导通电阻，避免震荡）</a:t>
                </a:r>
                <a:endParaRPr lang="en-US" altLang="zh-CN" sz="1600" dirty="0"/>
              </a:p>
              <a:p>
                <a:pPr>
                  <a:lnSpc>
                    <a:spcPct val="120000"/>
                  </a:lnSpc>
                </a:pP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:r>
                  <a:rPr lang="zh-CN" altLang="en-US" sz="1600" b="1" dirty="0"/>
                  <a:t>微分方程组</a:t>
                </a:r>
                <a:endParaRPr lang="en-US" altLang="zh-CN" sz="16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CN" sz="1600" b="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A9010-B8B1-48F8-96A3-BBEEFBC9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73" y="1140908"/>
                <a:ext cx="4476750" cy="5580567"/>
              </a:xfrm>
              <a:prstGeom prst="rect">
                <a:avLst/>
              </a:prstGeom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97E5B59-44F8-43D4-A397-EDDA298D0D7F}"/>
              </a:ext>
            </a:extLst>
          </p:cNvPr>
          <p:cNvSpPr txBox="1"/>
          <p:nvPr/>
        </p:nvSpPr>
        <p:spPr>
          <a:xfrm>
            <a:off x="10287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D3C38C-F416-4F21-A16F-796AEC5D737E}"/>
              </a:ext>
            </a:extLst>
          </p:cNvPr>
          <p:cNvSpPr txBox="1"/>
          <p:nvPr/>
        </p:nvSpPr>
        <p:spPr>
          <a:xfrm>
            <a:off x="2993468" y="19812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B2D94A-88AF-4562-8310-D9A58433DEB4}"/>
              </a:ext>
            </a:extLst>
          </p:cNvPr>
          <p:cNvSpPr txBox="1"/>
          <p:nvPr/>
        </p:nvSpPr>
        <p:spPr>
          <a:xfrm>
            <a:off x="1028700" y="469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6811026-D74A-4BF0-AC97-07E92FD2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3" y="1245260"/>
            <a:ext cx="4191000" cy="55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3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9B5C49-0A1B-49BC-9446-8BC7996D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68040"/>
            <a:ext cx="4275000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E8FD99-50E5-4DD2-B58E-A5DF8110CD04}"/>
              </a:ext>
            </a:extLst>
          </p:cNvPr>
          <p:cNvSpPr txBox="1"/>
          <p:nvPr/>
        </p:nvSpPr>
        <p:spPr>
          <a:xfrm>
            <a:off x="533400" y="1465322"/>
            <a:ext cx="152638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：常闭合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VG4</a:t>
            </a:r>
            <a:r>
              <a:rPr lang="zh-CN" altLang="en-US" dirty="0"/>
              <a:t>：常断开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381000" y="251624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762000" y="5038727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A37B849-1C8D-43E9-84E2-7EF9E4D9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02" y="3368040"/>
            <a:ext cx="4274998" cy="34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5A1172-72C7-4EF0-BA9E-B28794C16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719262"/>
            <a:ext cx="73914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21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3D61BA-E288-449C-A034-6910627FD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01" y="3263375"/>
            <a:ext cx="4274999" cy="3420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5131839-43BC-470E-A074-1A9FBAE0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0B598-350E-444D-95F4-12E32E37C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Python </a:t>
            </a:r>
            <a:r>
              <a:rPr lang="zh-CN" altLang="en-US" dirty="0"/>
              <a:t>实现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792707-71A5-4102-8257-908944B559EA}"/>
              </a:ext>
            </a:extLst>
          </p:cNvPr>
          <p:cNvSpPr txBox="1"/>
          <p:nvPr/>
        </p:nvSpPr>
        <p:spPr>
          <a:xfrm>
            <a:off x="533400" y="220674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Python </a:t>
            </a:r>
            <a:r>
              <a:rPr lang="zh-CN" altLang="en-US" b="1" dirty="0">
                <a:solidFill>
                  <a:srgbClr val="C00000"/>
                </a:solidFill>
              </a:rPr>
              <a:t>代码成功实现了</a:t>
            </a:r>
            <a:r>
              <a:rPr lang="en-US" altLang="zh-CN" b="1" dirty="0">
                <a:solidFill>
                  <a:srgbClr val="C00000"/>
                </a:solidFill>
              </a:rPr>
              <a:t>Spice </a:t>
            </a:r>
            <a:r>
              <a:rPr lang="zh-CN" altLang="en-US" b="1" dirty="0">
                <a:solidFill>
                  <a:srgbClr val="C00000"/>
                </a:solidFill>
              </a:rPr>
              <a:t>同样的波形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相关系数：</a:t>
            </a:r>
            <a:r>
              <a:rPr lang="en-US" altLang="zh-CN" b="1" dirty="0">
                <a:solidFill>
                  <a:srgbClr val="C00000"/>
                </a:solidFill>
              </a:rPr>
              <a:t> 1.0000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E6F7AC1-A404-4234-98F0-34DF0258F0A3}"/>
              </a:ext>
            </a:extLst>
          </p:cNvPr>
          <p:cNvSpPr/>
          <p:nvPr/>
        </p:nvSpPr>
        <p:spPr>
          <a:xfrm>
            <a:off x="898849" y="5876926"/>
            <a:ext cx="381000" cy="752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8915E5-954B-462F-88DC-DAC9EB131479}"/>
              </a:ext>
            </a:extLst>
          </p:cNvPr>
          <p:cNvSpPr txBox="1"/>
          <p:nvPr/>
        </p:nvSpPr>
        <p:spPr>
          <a:xfrm>
            <a:off x="608338" y="1178872"/>
            <a:ext cx="3735318" cy="46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VG2</a:t>
            </a:r>
            <a:r>
              <a:rPr lang="zh-CN" altLang="en-US" dirty="0"/>
              <a:t>，</a:t>
            </a:r>
            <a:r>
              <a:rPr lang="en-US" altLang="zh-CN" dirty="0"/>
              <a:t>VG4 </a:t>
            </a:r>
            <a:r>
              <a:rPr lang="zh-CN" altLang="en-US" dirty="0"/>
              <a:t>轮流接入，切换周期</a:t>
            </a:r>
            <a:r>
              <a:rPr lang="en-US" altLang="zh-CN" dirty="0"/>
              <a:t>1us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1EC81D-7279-4DCB-81D6-86D2402D3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63375"/>
            <a:ext cx="427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3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AAC9E123-571D-45E3-BE51-9135404A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8" y="2336514"/>
            <a:ext cx="2400000" cy="18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6BFE7-9D46-4579-A179-015F4DCB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8" y="2244975"/>
            <a:ext cx="2399999" cy="1800000"/>
          </a:xfrm>
          <a:prstGeom prst="rect">
            <a:avLst/>
          </a:prstGeom>
        </p:spPr>
      </p:pic>
      <p:sp>
        <p:nvSpPr>
          <p:cNvPr id="16" name="箭头: 右 15">
            <a:extLst>
              <a:ext uri="{FF2B5EF4-FFF2-40B4-BE49-F238E27FC236}">
                <a16:creationId xmlns:a16="http://schemas.microsoft.com/office/drawing/2014/main" id="{F16F30BD-A3D1-447C-84B4-6886EAD968FB}"/>
              </a:ext>
            </a:extLst>
          </p:cNvPr>
          <p:cNvSpPr/>
          <p:nvPr/>
        </p:nvSpPr>
        <p:spPr>
          <a:xfrm>
            <a:off x="2590197" y="2960100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AC2E4BE-2EC2-49F3-AC9A-EDC6D7759004}"/>
              </a:ext>
            </a:extLst>
          </p:cNvPr>
          <p:cNvSpPr txBox="1"/>
          <p:nvPr/>
        </p:nvSpPr>
        <p:spPr>
          <a:xfrm>
            <a:off x="3009598" y="2624111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信号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C3D1DD-33AC-4A68-8251-6CB8529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D3FDC-5448-4495-B5A8-014612CEE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代入磁单极子信号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/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开关切换电路响应，封装成函数，注意由于是时域仿真，交流电阻仿真困难，先不予考虑，仅考虑直流电阻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𝑠𝑤𝑖𝑡𝑐h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C082FFC-F73B-4A88-AFE8-0942C8B6F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66800"/>
                <a:ext cx="8915400" cy="1338828"/>
              </a:xfrm>
              <a:prstGeom prst="rect">
                <a:avLst/>
              </a:prstGeom>
              <a:blipFill>
                <a:blip r:embed="rId4"/>
                <a:stretch>
                  <a:fillRect l="-616" r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67D84FBF-CA28-4B83-9AE7-2AAD15DE7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98" y="4067400"/>
            <a:ext cx="2400000" cy="1800000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A8C5D106-354E-44F9-84F0-799DB438B486}"/>
              </a:ext>
            </a:extLst>
          </p:cNvPr>
          <p:cNvSpPr/>
          <p:nvPr/>
        </p:nvSpPr>
        <p:spPr>
          <a:xfrm>
            <a:off x="2590197" y="4708525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6A94E8B-14BC-4561-A2A0-129C540A084F}"/>
              </a:ext>
            </a:extLst>
          </p:cNvPr>
          <p:cNvSpPr txBox="1"/>
          <p:nvPr/>
        </p:nvSpPr>
        <p:spPr>
          <a:xfrm>
            <a:off x="3009598" y="4339193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噪声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303A7155-A3EA-4E66-8272-C31A2E9CC214}"/>
              </a:ext>
            </a:extLst>
          </p:cNvPr>
          <p:cNvSpPr/>
          <p:nvPr/>
        </p:nvSpPr>
        <p:spPr>
          <a:xfrm>
            <a:off x="2590197" y="6005714"/>
            <a:ext cx="1905603" cy="4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CC2C665-7227-44A5-B36E-7D5859E75CCF}"/>
              </a:ext>
            </a:extLst>
          </p:cNvPr>
          <p:cNvSpPr txBox="1"/>
          <p:nvPr/>
        </p:nvSpPr>
        <p:spPr>
          <a:xfrm>
            <a:off x="3009598" y="5715000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SNR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4A3BC11-85A7-4638-99FB-9BA747B09DD5}"/>
              </a:ext>
            </a:extLst>
          </p:cNvPr>
          <p:cNvSpPr txBox="1"/>
          <p:nvPr/>
        </p:nvSpPr>
        <p:spPr>
          <a:xfrm>
            <a:off x="1028398" y="6053548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61.45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085D2839-D090-45EF-8C42-DB74C8CA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45457"/>
            <a:ext cx="2400000" cy="18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975B5C1-B08A-4424-A2CE-F5AE86A69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45457"/>
            <a:ext cx="2400000" cy="180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205172-17D6-40E2-A39B-9F9F5042E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2425" y="177473"/>
            <a:ext cx="4330169" cy="324762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8FB5AA16-B411-4C2D-83E5-26F9CCE80716}"/>
              </a:ext>
            </a:extLst>
          </p:cNvPr>
          <p:cNvSpPr txBox="1"/>
          <p:nvPr/>
        </p:nvSpPr>
        <p:spPr>
          <a:xfrm>
            <a:off x="5162400" y="6084332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80.37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5B9CA9B-E6EE-488E-86CC-40A48CBB67A5}"/>
              </a:ext>
            </a:extLst>
          </p:cNvPr>
          <p:cNvSpPr txBox="1"/>
          <p:nvPr/>
        </p:nvSpPr>
        <p:spPr>
          <a:xfrm>
            <a:off x="7600950" y="6077014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66.15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FA93D18-42D6-455C-8E0A-8F2117AB7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398" y="4154400"/>
            <a:ext cx="2400000" cy="18000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2368607-252E-4FF2-8371-114207CD2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500" y="3705955"/>
            <a:ext cx="4202726" cy="31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844822-D690-41D9-8547-2D7954C5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2CB976-48F0-4AB0-A54C-5BB0B26CE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New coil sample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3DE0CA-484B-4C82-B8FB-32964B0C544E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𝒘𝒊𝒓𝒆</m:t>
                                      </m:r>
                                    </m:sub>
                                  </m:sSub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𝒓𝒆𝒂𝒍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𝒎𝒎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5">
                <a:extLst>
                  <a:ext uri="{FF2B5EF4-FFF2-40B4-BE49-F238E27FC236}">
                    <a16:creationId xmlns:a16="http://schemas.microsoft.com/office/drawing/2014/main" id="{F8AE9F8B-4F46-4138-A182-362BE9FC5D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5019686"/>
                  </p:ext>
                </p:extLst>
              </p:nvPr>
            </p:nvGraphicFramePr>
            <p:xfrm>
              <a:off x="252000" y="1737360"/>
              <a:ext cx="8739600" cy="1244600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092450">
                      <a:extLst>
                        <a:ext uri="{9D8B030D-6E8A-4147-A177-3AD203B41FA5}">
                          <a16:colId xmlns:a16="http://schemas.microsoft.com/office/drawing/2014/main" val="34093781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4201541234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054975655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936518213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1152124776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3485045999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096668528"/>
                        </a:ext>
                      </a:extLst>
                    </a:gridCol>
                    <a:gridCol w="1092450">
                      <a:extLst>
                        <a:ext uri="{9D8B030D-6E8A-4147-A177-3AD203B41FA5}">
                          <a16:colId xmlns:a16="http://schemas.microsoft.com/office/drawing/2014/main" val="2187743856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线圈内径（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层数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单层匝数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线径（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线圈高度（</a:t>
                          </a:r>
                          <a:r>
                            <a:rPr lang="en-US" altLang="zh-CN" dirty="0"/>
                            <a:t>mm</a:t>
                          </a:r>
                          <a:r>
                            <a:rPr lang="zh-CN" altLang="en-US" dirty="0"/>
                            <a:t>）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线圈个数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01676" t="-2410" r="-1676" b="-1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843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Coil18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100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0.90/0.99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59.4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0.0846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4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Coil19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50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685800" rtl="0" eaLnBrk="1" latinLnBrk="0" hangingPunct="1"/>
                          <a:r>
                            <a:rPr lang="en-US" altLang="zh-CN" sz="1400" b="0" kern="1200" dirty="0">
                              <a:solidFill>
                                <a:schemeClr val="dk1"/>
                              </a:solidFill>
                              <a:latin typeface="+mn-ea"/>
                              <a:ea typeface="+mn-ea"/>
                              <a:cs typeface="+mn-cs"/>
                            </a:rPr>
                            <a:t>1.10/1.21</a:t>
                          </a:r>
                          <a:endParaRPr lang="zh-CN" altLang="en-US" sz="1400" b="0" kern="1200" dirty="0">
                            <a:solidFill>
                              <a:schemeClr val="dk1"/>
                            </a:solidFill>
                            <a:latin typeface="+mn-ea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60.5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0.0854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3299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8891600-359C-4963-A67F-7658978C0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5886"/>
              </p:ext>
            </p:extLst>
          </p:nvPr>
        </p:nvGraphicFramePr>
        <p:xfrm>
          <a:off x="228600" y="4800600"/>
          <a:ext cx="7086600" cy="1112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126793398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Core4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F276091F-5836-4FAB-93F1-DFB4CA53D894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/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𝒘𝒊𝒓𝒆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𝒓𝒆𝒂𝒍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𝟎𝟕𝟗𝟔</m:t>
                    </m:r>
                    <m:rad>
                      <m:radPr>
                        <m:degHide m:val="on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</m:rad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1" dirty="0">
                    <a:solidFill>
                      <a:srgbClr val="C00000"/>
                    </a:solidFill>
                  </a:rPr>
                  <a:t>则交流电阻的</a:t>
                </a:r>
                <a:r>
                  <a:rPr lang="en-US" altLang="zh-CN" b="1" dirty="0" err="1">
                    <a:solidFill>
                      <a:srgbClr val="C00000"/>
                    </a:solidFill>
                  </a:rPr>
                  <a:t>comsol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  <a:r>
                  <a:rPr lang="zh-CN" altLang="en-US" b="1" dirty="0">
                    <a:solidFill>
                      <a:srgbClr val="C00000"/>
                    </a:solidFill>
                  </a:rPr>
                  <a:t>仿真结果和交流电阻的实测结果符合较好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68A6804-97B6-4B9C-BC26-09387C028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" y="3088325"/>
                <a:ext cx="9029700" cy="787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714FB9-EB72-4945-8E8D-8EFAC96C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3BB68A-4262-4C7D-8FFB-D113AC37C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56ED082-1685-4BC3-B39C-A2A147AB3A2C}"/>
              </a:ext>
            </a:extLst>
          </p:cNvPr>
          <p:cNvGraphicFramePr>
            <a:graphicFrameLocks noGrp="1"/>
          </p:cNvGraphicFramePr>
          <p:nvPr/>
        </p:nvGraphicFramePr>
        <p:xfrm>
          <a:off x="0" y="1143000"/>
          <a:ext cx="9067800" cy="3611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7108">
                  <a:extLst>
                    <a:ext uri="{9D8B030D-6E8A-4147-A177-3AD203B41FA5}">
                      <a16:colId xmlns:a16="http://schemas.microsoft.com/office/drawing/2014/main" val="324477237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157005137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854248054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1860979229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940997943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351244096"/>
                    </a:ext>
                  </a:extLst>
                </a:gridCol>
                <a:gridCol w="1356782">
                  <a:extLst>
                    <a:ext uri="{9D8B030D-6E8A-4147-A177-3AD203B41FA5}">
                      <a16:colId xmlns:a16="http://schemas.microsoft.com/office/drawing/2014/main" val="283905954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coil3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05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Core1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core2</a:t>
                      </a:r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580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263165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 Resistance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95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SNR0 Deviation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SNR0 Deviation modified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882938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4702875B-644C-45B8-99D9-75E5A685C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97" y="2166913"/>
            <a:ext cx="1983719" cy="14877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1911C2-8F85-4018-8537-131BA90F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58" y="2166913"/>
            <a:ext cx="1982400" cy="1486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B0A6CAE-0D46-4A50-84D0-3D267BA2F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66913"/>
            <a:ext cx="1982400" cy="1486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4690259-D871-48FA-9ED7-51B76CC24A36}"/>
              </a:ext>
            </a:extLst>
          </p:cNvPr>
          <p:cNvSpPr txBox="1"/>
          <p:nvPr/>
        </p:nvSpPr>
        <p:spPr>
          <a:xfrm>
            <a:off x="114300" y="5201561"/>
            <a:ext cx="89154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磁芯线圈增益的仿真结果略大于测试结果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磁芯线圈交流电阻的仿真结果和测试结果仍然存在差距，但是对于磁芯线圈的</a:t>
            </a:r>
            <a:r>
              <a:rPr lang="en-US" altLang="zh-CN" dirty="0"/>
              <a:t>SNR</a:t>
            </a:r>
            <a:r>
              <a:rPr lang="zh-CN" altLang="en-US" dirty="0"/>
              <a:t>，高频信号的贡献较小，所以对于信噪比的影响较小</a:t>
            </a:r>
            <a:endParaRPr lang="en-US" altLang="zh-CN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7AEC113-8D78-4356-B79D-2FEADDD2C4B3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1250675"/>
          <a:ext cx="4483100" cy="19240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732084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8924115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4988729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08381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783498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2809955"/>
                    </a:ext>
                  </a:extLst>
                </a:gridCol>
              </a:tblGrid>
              <a:tr h="58932"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test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simu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test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simu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092803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1.71E-02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954306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0.047643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2.65E+00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2.79E+00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5.17%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4030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coil1_core2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0.060329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0.063564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3.72E+00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5.36%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842583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3.09E-02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6734510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0.079802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0.082509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2.58E+00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3.39%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8982498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coil2_core2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0.115322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0.11965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3.73E+00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3.87E+00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3.75%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3065"/>
                  </a:ext>
                </a:extLst>
              </a:tr>
              <a:tr h="640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coil3_air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4.53E-02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4635771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0.108832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0.11214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2.40E+00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2.48E+00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3.04%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8905287"/>
                  </a:ext>
                </a:extLst>
              </a:tr>
              <a:tr h="589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coil3_core2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0.167988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>
                          <a:effectLst/>
                        </a:rPr>
                        <a:t>0.17401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3.71E+00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3.84E+00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effectLst/>
                        </a:rPr>
                        <a:t>3.58%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3451401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98E5845-F969-46CB-833E-484AB3EC387F}"/>
              </a:ext>
            </a:extLst>
          </p:cNvPr>
          <p:cNvGraphicFramePr>
            <a:graphicFrameLocks noGrp="1"/>
          </p:cNvGraphicFramePr>
          <p:nvPr/>
        </p:nvGraphicFramePr>
        <p:xfrm>
          <a:off x="9525000" y="3654701"/>
          <a:ext cx="3109555" cy="15468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49236">
                  <a:extLst>
                    <a:ext uri="{9D8B030D-6E8A-4147-A177-3AD203B41FA5}">
                      <a16:colId xmlns:a16="http://schemas.microsoft.com/office/drawing/2014/main" val="2281371073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3842376014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2203268282"/>
                    </a:ext>
                  </a:extLst>
                </a:gridCol>
                <a:gridCol w="686773">
                  <a:extLst>
                    <a:ext uri="{9D8B030D-6E8A-4147-A177-3AD203B41FA5}">
                      <a16:colId xmlns:a16="http://schemas.microsoft.com/office/drawing/2014/main" val="946780086"/>
                    </a:ext>
                  </a:extLst>
                </a:gridCol>
              </a:tblGrid>
              <a:tr h="180975">
                <a:tc gridSpan="4"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SNR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5777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test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simu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zh-CN" alt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82736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1.23E+01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14.09472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12.88%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4112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coil1_core2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21.08228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25.56836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17.55%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52746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13.81114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15.81662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12.68%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6240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coil2_core2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27.06717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33.85803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20.06%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04916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coil3_core1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14.06472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17.2114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18.28%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82724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coil3_core2</a:t>
                      </a:r>
                      <a:endParaRPr lang="en-US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28.05417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37.06338</a:t>
                      </a:r>
                      <a:endParaRPr lang="en-US" altLang="zh-CN" sz="1200" b="0" i="0" u="none" strike="noStrike" kern="120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altLang="zh-CN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24.31%</a:t>
                      </a:r>
                      <a:endParaRPr lang="en-US" altLang="zh-CN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43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56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630B8A-3836-4446-A037-2C7F003B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AC81C1-149F-46AE-9644-6289275AE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差别的可能原因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FD361-2BE1-407C-B016-EDE73F71C096}"/>
              </a:ext>
            </a:extLst>
          </p:cNvPr>
          <p:cNvSpPr txBox="1"/>
          <p:nvPr/>
        </p:nvSpPr>
        <p:spPr>
          <a:xfrm>
            <a:off x="381000" y="1371600"/>
            <a:ext cx="78486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磁芯线圈辐射损耗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可以通过</a:t>
            </a:r>
            <a:r>
              <a:rPr lang="en-US" altLang="zh-CN" dirty="0"/>
              <a:t> </a:t>
            </a:r>
            <a:r>
              <a:rPr lang="zh-CN" altLang="en-US" dirty="0"/>
              <a:t>一层线圈的</a:t>
            </a:r>
            <a:r>
              <a:rPr lang="en-US" altLang="zh-CN" dirty="0"/>
              <a:t>3d </a:t>
            </a:r>
            <a:r>
              <a:rPr lang="zh-CN" altLang="en-US" dirty="0"/>
              <a:t>建模模拟此种损耗的可能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（有无磁芯的辐射损耗差别）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磁芯部分尖端放电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通过倒角，验证了此猜想不可能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3D </a:t>
            </a:r>
            <a:r>
              <a:rPr lang="zh-CN" altLang="en-US" dirty="0"/>
              <a:t>模型偏差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验证不了，多层线圈</a:t>
            </a:r>
            <a:r>
              <a:rPr lang="en-US" altLang="zh-CN" dirty="0"/>
              <a:t>3d </a:t>
            </a:r>
            <a:r>
              <a:rPr lang="zh-CN" altLang="en-US" dirty="0"/>
              <a:t>建模的困难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交流电阻测试结果偏大，因为可能需要考虑 </a:t>
            </a:r>
            <a:r>
              <a:rPr lang="en-US" altLang="zh-CN" dirty="0"/>
              <a:t>L </a:t>
            </a:r>
            <a:r>
              <a:rPr lang="zh-CN" altLang="en-US" dirty="0"/>
              <a:t>的频率效应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需要更准确的噪声测试结果，如果实测噪声和交流电阻符合较好，可以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说明交流电阻测量准确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66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D3EC239-BFB3-4543-ACCA-406A29DF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E9D2C-E58F-4F2C-A806-F2B7D10EF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新屏蔽箱内测试</a:t>
            </a:r>
          </a:p>
        </p:txBody>
      </p:sp>
    </p:spTree>
    <p:extLst>
      <p:ext uri="{BB962C8B-B14F-4D97-AF65-F5344CB8AC3E}">
        <p14:creationId xmlns:p14="http://schemas.microsoft.com/office/powerpoint/2010/main" val="38235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灵敏度优化结果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12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1788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F72B3D-D3AD-4241-B05B-0E3B682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EEFAC4-BB7D-45C6-8B6E-4D717C97D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不同磁芯形状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22BD3BB7-EB94-4829-8FFC-ED36C0E63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992361"/>
              </p:ext>
            </p:extLst>
          </p:nvPr>
        </p:nvGraphicFramePr>
        <p:xfrm>
          <a:off x="190500" y="1295400"/>
          <a:ext cx="8763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1657362015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63339208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95699424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3448461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磁芯类型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电感（</a:t>
                      </a:r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Rac</a:t>
                      </a:r>
                      <a:r>
                        <a:rPr lang="en-US" altLang="zh-CN" dirty="0"/>
                        <a:t> @ 50Hz 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Ω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Gain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00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Air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12.362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71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开路磁芯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12.504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4.836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09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封闭磁芯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489.090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565.112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219034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07AD3962-A59A-4C3F-8C9C-30937833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" y="4670008"/>
            <a:ext cx="2236990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363470-8CE5-4CCF-8A7C-001BF9C26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64" y="4670008"/>
            <a:ext cx="2373669" cy="21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15BBC5-2F64-4748-8624-249A00B53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26" y="4670008"/>
            <a:ext cx="2387062" cy="216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AD0D03-2020-4FF6-ACA8-367CA263A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2" y="2895600"/>
            <a:ext cx="1838162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35C6E1-4058-4B84-B006-E13A6200D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94" y="2895600"/>
            <a:ext cx="1950523" cy="18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312F2F0-5F0B-448C-95F9-FC867E823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37" y="2895600"/>
            <a:ext cx="2143463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704910</TotalTime>
  <Words>2226</Words>
  <Application>Microsoft Office PowerPoint</Application>
  <PresentationFormat>全屏显示(4:3)</PresentationFormat>
  <Paragraphs>678</Paragraphs>
  <Slides>35</Slides>
  <Notes>7</Notes>
  <HiddenSlides>10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等线</vt:lpstr>
      <vt:lpstr>等线 Light</vt:lpstr>
      <vt:lpstr>黑体</vt:lpstr>
      <vt:lpstr>华文楷体</vt:lpstr>
      <vt:lpstr>楷体</vt:lpstr>
      <vt:lpstr>Arial</vt:lpstr>
      <vt:lpstr>Cambria Math</vt:lpstr>
      <vt:lpstr>Times New Roman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灵敏度优化结果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多通道复用结果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8543</cp:revision>
  <cp:lastPrinted>2023-09-04T07:35:07Z</cp:lastPrinted>
  <dcterms:created xsi:type="dcterms:W3CDTF">1601-01-01T00:00:00Z</dcterms:created>
  <dcterms:modified xsi:type="dcterms:W3CDTF">2025-12-16T08:55:30Z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