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8"/>
  </p:notesMasterIdLst>
  <p:handoutMasterIdLst>
    <p:handoutMasterId r:id="rId29"/>
  </p:handoutMasterIdLst>
  <p:sldIdLst>
    <p:sldId id="1490" r:id="rId2"/>
    <p:sldId id="1608" r:id="rId3"/>
    <p:sldId id="1609" r:id="rId4"/>
    <p:sldId id="1612" r:id="rId5"/>
    <p:sldId id="1610" r:id="rId6"/>
    <p:sldId id="1613" r:id="rId7"/>
    <p:sldId id="1641" r:id="rId8"/>
    <p:sldId id="1614" r:id="rId9"/>
    <p:sldId id="1624" r:id="rId10"/>
    <p:sldId id="1510" r:id="rId11"/>
    <p:sldId id="1642" r:id="rId12"/>
    <p:sldId id="1643" r:id="rId13"/>
    <p:sldId id="1644" r:id="rId14"/>
    <p:sldId id="1645" r:id="rId15"/>
    <p:sldId id="1593" r:id="rId16"/>
    <p:sldId id="1649" r:id="rId17"/>
    <p:sldId id="1650" r:id="rId18"/>
    <p:sldId id="1651" r:id="rId19"/>
    <p:sldId id="1652" r:id="rId20"/>
    <p:sldId id="1617" r:id="rId21"/>
    <p:sldId id="1615" r:id="rId22"/>
    <p:sldId id="1500" r:id="rId23"/>
    <p:sldId id="1619" r:id="rId24"/>
    <p:sldId id="1623" r:id="rId25"/>
    <p:sldId id="1640" r:id="rId26"/>
    <p:sldId id="1637" r:id="rId27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1439" autoAdjust="0"/>
  </p:normalViewPr>
  <p:slideViewPr>
    <p:cSldViewPr>
      <p:cViewPr varScale="1">
        <p:scale>
          <a:sx n="103" d="100"/>
          <a:sy n="103" d="100"/>
        </p:scale>
        <p:origin x="20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2025/12/3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67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09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6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59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68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025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2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6.png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5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09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809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52FBB53-C003-4295-B41E-21F4B67A1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0"/>
            <a:ext cx="5939692" cy="14001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54F9DE8-AD2D-40A5-8A5E-DB021F970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654" y="1304925"/>
            <a:ext cx="3878385" cy="12096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0F0B20-DBD4-4652-A453-6A565BACD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63" y="4114800"/>
            <a:ext cx="4962769" cy="981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/>
              <p:nvPr/>
            </p:nvSpPr>
            <p:spPr>
              <a:xfrm>
                <a:off x="0" y="990600"/>
                <a:ext cx="8382000" cy="5690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多层线圈误触发率和接收率</a:t>
                </a: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单位面积误触发率（目前考虑纯线圈阵列，针对低速如</a:t>
                </a:r>
                <a:r>
                  <a:rPr lang="en-US" altLang="zh-CN" dirty="0"/>
                  <a:t>1e-5c </a:t>
                </a:r>
                <a:r>
                  <a:rPr lang="zh-CN" altLang="en-US" dirty="0"/>
                  <a:t>的磁单极子）</a:t>
                </a: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灵敏度</a:t>
                </a: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整理之后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𝑖𝑛𝑑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𝑔𝑒𝑜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l-GR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𝑔𝑒𝑜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sty m:val="p"/>
                            </m:r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sty m:val="p"/>
                            </m:rPr>
                            <a:rPr lang="el-GR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1600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600"/>
                <a:ext cx="8382000" cy="5690019"/>
              </a:xfrm>
              <a:prstGeom prst="rect">
                <a:avLst/>
              </a:prstGeom>
              <a:blipFill>
                <a:blip r:embed="rId6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线圈探测灵敏度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464396-EE87-4AAB-9EDB-95A9A1FDF355}"/>
              </a:ext>
            </a:extLst>
          </p:cNvPr>
          <p:cNvSpPr txBox="1"/>
          <p:nvPr/>
        </p:nvSpPr>
        <p:spPr>
          <a:xfrm>
            <a:off x="4114800" y="29531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77CCA3E-437C-47FE-BC54-DC499926F5C2}"/>
                  </a:ext>
                </a:extLst>
              </p:cNvPr>
              <p:cNvSpPr txBox="1"/>
              <p:nvPr/>
            </p:nvSpPr>
            <p:spPr>
              <a:xfrm>
                <a:off x="6742273" y="4338684"/>
                <a:ext cx="2383386" cy="93025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𝐹𝑃𝑅</m:t>
                      </m:r>
                    </m:oMath>
                  </m:oMathPara>
                </a14:m>
                <a:endParaRPr lang="en-US" altLang="zh-CN" sz="16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𝐹𝑁𝑅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77CCA3E-437C-47FE-BC54-DC499926F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73" y="4338684"/>
                <a:ext cx="2383386" cy="9302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C3BBECF7-0BA1-4120-8122-E9AED65865AE}"/>
              </a:ext>
            </a:extLst>
          </p:cNvPr>
          <p:cNvGraphicFramePr>
            <a:graphicFrameLocks noGrp="1"/>
          </p:cNvGraphicFramePr>
          <p:nvPr/>
        </p:nvGraphicFramePr>
        <p:xfrm>
          <a:off x="6915559" y="3337560"/>
          <a:ext cx="2171313" cy="7772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23771">
                  <a:extLst>
                    <a:ext uri="{9D8B030D-6E8A-4147-A177-3AD203B41FA5}">
                      <a16:colId xmlns:a16="http://schemas.microsoft.com/office/drawing/2014/main" val="3456400726"/>
                    </a:ext>
                  </a:extLst>
                </a:gridCol>
                <a:gridCol w="723771">
                  <a:extLst>
                    <a:ext uri="{9D8B030D-6E8A-4147-A177-3AD203B41FA5}">
                      <a16:colId xmlns:a16="http://schemas.microsoft.com/office/drawing/2014/main" val="2317369670"/>
                    </a:ext>
                  </a:extLst>
                </a:gridCol>
                <a:gridCol w="723771">
                  <a:extLst>
                    <a:ext uri="{9D8B030D-6E8A-4147-A177-3AD203B41FA5}">
                      <a16:colId xmlns:a16="http://schemas.microsoft.com/office/drawing/2014/main" val="562066670"/>
                    </a:ext>
                  </a:extLst>
                </a:gridCol>
              </a:tblGrid>
              <a:tr h="163512"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预测 </a:t>
                      </a:r>
                      <a:r>
                        <a:rPr lang="en-US" altLang="zh-CN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预测 </a:t>
                      </a:r>
                      <a:r>
                        <a:rPr lang="en-US" altLang="zh-CN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4108130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/>
                        <a:t>真实 </a:t>
                      </a:r>
                      <a:r>
                        <a:rPr lang="en-US" altLang="zh-CN" sz="1100" b="1" dirty="0"/>
                        <a:t>= 1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03223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/>
                        <a:t>真实 </a:t>
                      </a:r>
                      <a:r>
                        <a:rPr lang="en-US" altLang="zh-CN" sz="1100" b="1" dirty="0"/>
                        <a:t>= 0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9477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8B6F806-F5C4-4FF9-837C-A850D42A3FFC}"/>
                  </a:ext>
                </a:extLst>
              </p:cNvPr>
              <p:cNvSpPr txBox="1"/>
              <p:nvPr/>
            </p:nvSpPr>
            <p:spPr>
              <a:xfrm>
                <a:off x="6991781" y="1131889"/>
                <a:ext cx="2095091" cy="1162049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16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1600" b="1" dirty="0">
                    <a:solidFill>
                      <a:schemeClr val="accent1"/>
                    </a:solidFill>
                  </a:rPr>
                  <a:t>误触发频率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16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1600" b="1" dirty="0">
                    <a:solidFill>
                      <a:schemeClr val="accent1"/>
                    </a:solidFill>
                  </a:rPr>
                  <a:t>接收率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1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1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1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zh-CN" sz="1600" b="1" dirty="0">
                    <a:solidFill>
                      <a:schemeClr val="accent1"/>
                    </a:solidFill>
                  </a:rPr>
                  <a:t>: </a:t>
                </a:r>
                <a:r>
                  <a:rPr lang="zh-CN" altLang="en-US" sz="1600" b="1" dirty="0">
                    <a:solidFill>
                      <a:schemeClr val="accent1"/>
                    </a:solidFill>
                  </a:rPr>
                  <a:t>误触发率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8B6F806-F5C4-4FF9-837C-A850D42A3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781" y="1131889"/>
                <a:ext cx="2095091" cy="1162049"/>
              </a:xfrm>
              <a:prstGeom prst="rect">
                <a:avLst/>
              </a:prstGeom>
              <a:blipFill>
                <a:blip r:embed="rId8"/>
                <a:stretch>
                  <a:fillRect b="-5729"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31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FF8A71-26D4-4DDE-9FCD-1041015E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FC7FA4-F05B-42B5-BB4E-8473B598D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灵敏度形式分析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2135F3B-EBD3-46DD-AA2F-12B76294B1A9}"/>
                  </a:ext>
                </a:extLst>
              </p:cNvPr>
              <p:cNvSpPr txBox="1"/>
              <p:nvPr/>
            </p:nvSpPr>
            <p:spPr>
              <a:xfrm>
                <a:off x="1409700" y="1290772"/>
                <a:ext cx="6324600" cy="939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2135F3B-EBD3-46DD-AA2F-12B76294B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1290772"/>
                <a:ext cx="6324600" cy="9394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2AEBE1-BDF8-47C7-AF0A-B19297E20A90}"/>
                  </a:ext>
                </a:extLst>
              </p:cNvPr>
              <p:cNvSpPr txBox="1"/>
              <p:nvPr/>
            </p:nvSpPr>
            <p:spPr>
              <a:xfrm>
                <a:off x="381000" y="2317045"/>
                <a:ext cx="8382000" cy="4204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化简：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=10, 20, 30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3, 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5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200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2000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</m:t>
                    </m:r>
                    <m:r>
                      <a:rPr lang="zh-CN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自动寻找最优阈值，使得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最小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𝐹𝑁𝑅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C00000"/>
                    </a:solidFill>
                  </a:rPr>
                  <a:t>可以给出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𝒎𝒊𝒏𝒊𝒎𝒖𝒎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𝒗𝒔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𝑺𝑵𝑹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的结果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2AEBE1-BDF8-47C7-AF0A-B19297E20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17045"/>
                <a:ext cx="8382000" cy="4204228"/>
              </a:xfrm>
              <a:prstGeom prst="rect">
                <a:avLst/>
              </a:prstGeom>
              <a:blipFill>
                <a:blip r:embed="rId3"/>
                <a:stretch>
                  <a:fillRect l="-655" b="-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B42B44A-AB7C-4AA4-A167-267C7274D1B9}"/>
                  </a:ext>
                </a:extLst>
              </p:cNvPr>
              <p:cNvSpPr txBox="1"/>
              <p:nvPr/>
            </p:nvSpPr>
            <p:spPr>
              <a:xfrm>
                <a:off x="9372600" y="1676400"/>
                <a:ext cx="4572000" cy="1325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+4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𝑐𝑜𝑖𝑙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B42B44A-AB7C-4AA4-A167-267C7274D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1676400"/>
                <a:ext cx="4572000" cy="1325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421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5FDDEE5-909E-48B3-A1FC-5BF03733B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196"/>
            <a:ext cx="6172200" cy="432054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F7BCF3-E945-4BF8-BF01-A3DD8A97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431774-2EBC-4147-B1F1-513AE77B9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C947EA93-86D5-495D-A65D-DD17B416E1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109882"/>
                  </p:ext>
                </p:extLst>
              </p:nvPr>
            </p:nvGraphicFramePr>
            <p:xfrm>
              <a:off x="628650" y="5343525"/>
              <a:ext cx="7886700" cy="1485900"/>
            </p:xfrm>
            <a:graphic>
              <a:graphicData uri="http://schemas.openxmlformats.org/drawingml/2006/table">
                <a:tbl>
                  <a:tblPr>
                    <a:tableStyleId>{BC89EF96-8CEA-46FF-86C4-4CE0E7609802}</a:tableStyleId>
                  </a:tblPr>
                  <a:tblGrid>
                    <a:gridCol w="1971675">
                      <a:extLst>
                        <a:ext uri="{9D8B030D-6E8A-4147-A177-3AD203B41FA5}">
                          <a16:colId xmlns:a16="http://schemas.microsoft.com/office/drawing/2014/main" val="1089954902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2618968714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1287158053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2607611288"/>
                        </a:ext>
                      </a:extLst>
                    </a:gridCol>
                  </a:tblGrid>
                  <a:tr h="15405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λ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𝑦𝑒𝑎𝑟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)</a:t>
                          </a:r>
                          <a:endParaRPr lang="el-GR" dirty="0"/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达到</a:t>
                          </a:r>
                          <a:r>
                            <a:rPr lang="en-US" altLang="zh-CN" dirty="0"/>
                            <a:t>Limit </a:t>
                          </a:r>
                          <a:r>
                            <a:rPr lang="zh-CN" altLang="en-US" dirty="0"/>
                            <a:t>需要的</a:t>
                          </a:r>
                          <a:r>
                            <a:rPr lang="en-US" altLang="zh-CN" dirty="0"/>
                            <a:t>SNR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6025291"/>
                      </a:ext>
                    </a:extLst>
                  </a:tr>
                  <a:tr h="154051">
                    <a:tc vMerge="1">
                      <a:txBody>
                        <a:bodyPr/>
                        <a:lstStyle/>
                        <a:p>
                          <a:r>
                            <a:rPr lang="el-GR" dirty="0"/>
                            <a:t>λ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r=0.05m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r=0.10m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r=0.15m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84514509"/>
                      </a:ext>
                    </a:extLst>
                  </a:tr>
                  <a:tr h="154051"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3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21.3953 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20.4203 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19.8488 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8073125"/>
                      </a:ext>
                    </a:extLst>
                  </a:tr>
                  <a:tr h="154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14.7892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13.9974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13.5362 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638655052"/>
                      </a:ext>
                    </a:extLst>
                  </a:tr>
                  <a:tr h="154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11.6577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10.9652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10.5631 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8098941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C947EA93-86D5-495D-A65D-DD17B416E1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109882"/>
                  </p:ext>
                </p:extLst>
              </p:nvPr>
            </p:nvGraphicFramePr>
            <p:xfrm>
              <a:off x="628650" y="5343525"/>
              <a:ext cx="7886700" cy="1485900"/>
            </p:xfrm>
            <a:graphic>
              <a:graphicData uri="http://schemas.openxmlformats.org/drawingml/2006/table">
                <a:tbl>
                  <a:tblPr>
                    <a:tableStyleId>{BC89EF96-8CEA-46FF-86C4-4CE0E7609802}</a:tableStyleId>
                  </a:tblPr>
                  <a:tblGrid>
                    <a:gridCol w="1971675">
                      <a:extLst>
                        <a:ext uri="{9D8B030D-6E8A-4147-A177-3AD203B41FA5}">
                          <a16:colId xmlns:a16="http://schemas.microsoft.com/office/drawing/2014/main" val="1089954902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2618968714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1287158053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2607611288"/>
                        </a:ext>
                      </a:extLst>
                    </a:gridCol>
                  </a:tblGrid>
                  <a:tr h="297180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9" t="-2041" r="-300000" b="-159184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达到</a:t>
                          </a:r>
                          <a:r>
                            <a:rPr lang="en-US" altLang="zh-CN" dirty="0"/>
                            <a:t>Limit </a:t>
                          </a:r>
                          <a:r>
                            <a:rPr lang="zh-CN" altLang="en-US" dirty="0"/>
                            <a:t>需要的</a:t>
                          </a:r>
                          <a:r>
                            <a:rPr lang="en-US" altLang="zh-CN" dirty="0"/>
                            <a:t>SNR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6025291"/>
                      </a:ext>
                    </a:extLst>
                  </a:tr>
                  <a:tr h="297180">
                    <a:tc vMerge="1">
                      <a:txBody>
                        <a:bodyPr/>
                        <a:lstStyle/>
                        <a:p>
                          <a:r>
                            <a:rPr lang="el-GR" dirty="0"/>
                            <a:t>λ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r=0.05m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r=0.10m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r=0.15m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84514509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3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21.3953 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20.4203 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19.8488 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8073125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14.7892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13.9974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13.5362 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638655052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11.6577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10.9652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fontAlgn="ctr" latinLnBrk="0" hangingPunct="1"/>
                          <a:r>
                            <a:rPr lang="en-US" altLang="zh-CN" sz="13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10.5631 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80989414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6474D72B-0BF1-47E8-892E-AA6B46F96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05" y="3120228"/>
            <a:ext cx="2562226" cy="17081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E80DB3C-FE62-47A0-AE5E-840C29C36D4F}"/>
                  </a:ext>
                </a:extLst>
              </p:cNvPr>
              <p:cNvSpPr txBox="1"/>
              <p:nvPr/>
            </p:nvSpPr>
            <p:spPr>
              <a:xfrm>
                <a:off x="5998613" y="1942612"/>
                <a:ext cx="3048000" cy="838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E80DB3C-FE62-47A0-AE5E-840C29C36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13" y="1942612"/>
                <a:ext cx="3048000" cy="838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786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F7BCF3-E945-4BF8-BF01-A3DD8A97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431774-2EBC-4147-B1F1-513AE77B9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947EA93-86D5-495D-A65D-DD17B416E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08468"/>
              </p:ext>
            </p:extLst>
          </p:nvPr>
        </p:nvGraphicFramePr>
        <p:xfrm>
          <a:off x="628650" y="5025072"/>
          <a:ext cx="7886700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0899549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61896871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28715805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607611288"/>
                    </a:ext>
                  </a:extLst>
                </a:gridCol>
              </a:tblGrid>
              <a:tr h="15405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025291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514509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8073125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55052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9894142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96921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0ED44DC-6DF2-4334-81DA-8731B5ACAA10}"/>
                  </a:ext>
                </a:extLst>
              </p:cNvPr>
              <p:cNvSpPr txBox="1"/>
              <p:nvPr/>
            </p:nvSpPr>
            <p:spPr>
              <a:xfrm>
                <a:off x="6011054" y="2763379"/>
                <a:ext cx="3086100" cy="1711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C00000"/>
                    </a:solidFill>
                  </a:rPr>
                  <a:t>增加层数是比增加曝光量更合适的做法（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e.g.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：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snr=15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）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zh-CN" alt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zh-CN" alt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altLang="zh-CN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0ED44DC-6DF2-4334-81DA-8731B5ACA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054" y="2763379"/>
                <a:ext cx="3086100" cy="1711238"/>
              </a:xfrm>
              <a:prstGeom prst="rect">
                <a:avLst/>
              </a:prstGeom>
              <a:blipFill>
                <a:blip r:embed="rId3"/>
                <a:stretch>
                  <a:fillRect l="-1581" r="-2569" b="-3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AA16F8C2-A4A4-440C-8F09-0D6EE0750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90" y="1066323"/>
            <a:ext cx="5524500" cy="38671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84A697-870D-4796-9C63-052C13DD5E94}"/>
                  </a:ext>
                </a:extLst>
              </p:cNvPr>
              <p:cNvSpPr txBox="1"/>
              <p:nvPr/>
            </p:nvSpPr>
            <p:spPr>
              <a:xfrm>
                <a:off x="5998613" y="1754385"/>
                <a:ext cx="3048000" cy="838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84A697-870D-4796-9C63-052C13DD5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13" y="1754385"/>
                <a:ext cx="3048000" cy="838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0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0BBAFA4-A894-4CF7-83C9-5888AF1D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868FEA-F5C1-4272-BAA1-A9810D440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17458BB-04F3-4215-9E5C-27171BE3CD2B}"/>
                  </a:ext>
                </a:extLst>
              </p:cNvPr>
              <p:cNvSpPr txBox="1"/>
              <p:nvPr/>
            </p:nvSpPr>
            <p:spPr>
              <a:xfrm>
                <a:off x="219269" y="1033258"/>
                <a:ext cx="8686800" cy="5867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选择曝光量为 </a:t>
                </a:r>
                <a:r>
                  <a:rPr lang="en-US" altLang="zh-CN" dirty="0"/>
                  <a:t>20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（宁愿增加层数）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空气芯线圈的</a:t>
                </a:r>
                <a:r>
                  <a:rPr lang="en-US" altLang="zh-CN" dirty="0"/>
                  <a:t>SNR &amp; </a:t>
                </a:r>
                <a:r>
                  <a:rPr lang="zh-CN" altLang="en-US" dirty="0"/>
                  <a:t>单位面积成本（单层） 的联合优化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得到空气芯线圈的优化设计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磁芯线圈的设计基于空气芯优化的结果</a:t>
                </a:r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磁芯线圈的</a:t>
                </a:r>
                <a:r>
                  <a:rPr lang="en-US" altLang="zh-CN" dirty="0"/>
                  <a:t>SNR </a:t>
                </a:r>
                <a:r>
                  <a:rPr lang="zh-CN" altLang="en-US" dirty="0"/>
                  <a:t>与空气芯线圈的</a:t>
                </a:r>
                <a:r>
                  <a:rPr lang="en-US" altLang="zh-CN" dirty="0"/>
                  <a:t>SNR </a:t>
                </a:r>
                <a:r>
                  <a:rPr lang="zh-CN" altLang="en-US" dirty="0"/>
                  <a:t>存在联系，磁芯的信号增益和磁芯的高度直径比 成正比</a:t>
                </a: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磁芯线圈的成本 与空气芯线圈的成本接近，磁芯的成本可以近似忽略</a:t>
                </a: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C00000"/>
                    </a:solidFill>
                  </a:rPr>
                  <a:t>磁芯线圈的设计也近似最优 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磁芯线圈的</a:t>
                </a:r>
                <a:r>
                  <a:rPr lang="zh-CN" altLang="en-US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成本优化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17458BB-04F3-4215-9E5C-27171BE3C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9" y="1033258"/>
                <a:ext cx="8686800" cy="5867119"/>
              </a:xfrm>
              <a:prstGeom prst="rect">
                <a:avLst/>
              </a:prstGeom>
              <a:blipFill>
                <a:blip r:embed="rId2"/>
                <a:stretch>
                  <a:fillRect l="-421" b="-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29B26BE-B771-4396-956C-852C4BC4E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67064"/>
            <a:ext cx="2482152" cy="13752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0CCF182-9D9A-45A3-99FB-E76BD4B4486B}"/>
                  </a:ext>
                </a:extLst>
              </p:cNvPr>
              <p:cNvSpPr txBox="1"/>
              <p:nvPr/>
            </p:nvSpPr>
            <p:spPr>
              <a:xfrm>
                <a:off x="1905000" y="3875988"/>
                <a:ext cx="4572000" cy="1266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0CCF182-9D9A-45A3-99FB-E76BD4B4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875988"/>
                <a:ext cx="4572000" cy="12663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7ED37A8D-BC9B-4E3A-BA94-05629D52A0EC}"/>
              </a:ext>
            </a:extLst>
          </p:cNvPr>
          <p:cNvSpPr txBox="1"/>
          <p:nvPr/>
        </p:nvSpPr>
        <p:spPr>
          <a:xfrm>
            <a:off x="379056" y="5251284"/>
            <a:ext cx="815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该公式仅适用长直圆柱形磁芯，但是根据仿真结果，增益近似是</a:t>
            </a:r>
            <a:r>
              <a:rPr lang="en-US" altLang="zh-CN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L/D </a:t>
            </a:r>
            <a:r>
              <a:rPr lang="zh-CN" altLang="en-US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的函数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604126-26E5-4715-B986-86EE77D1A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347" y="3200400"/>
            <a:ext cx="2675661" cy="20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14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32B280-3807-4781-A268-FBECB8D9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11F2B8-E98A-4077-8C86-7295AB223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相关参数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605DEC-1F38-4F8F-BED3-95F02DB6DFB7}"/>
                  </a:ext>
                </a:extLst>
              </p:cNvPr>
              <p:cNvSpPr txBox="1"/>
              <p:nvPr/>
            </p:nvSpPr>
            <p:spPr>
              <a:xfrm>
                <a:off x="131296" y="1052736"/>
                <a:ext cx="8707903" cy="5307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参数范围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遍历上述格点，并进行排序得到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Pareto 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前沿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筛选条件：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𝑤𝑖𝑟𝑒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𝑟𝑒𝑎𝑙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≥0.0796</m:t>
                    </m:r>
                    <m:rad>
                      <m:radPr>
                        <m:degHide m:val="on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</m:rad>
                  </m:oMath>
                </a14:m>
                <a:r>
                  <a:rPr lang="zh-CN" altLang="en-US" dirty="0"/>
                  <a:t>，线圈交流电阻的有限元分析结果和实测结果符合较好，保证交流电阻可信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trike="sngStrike" dirty="0"/>
                  <a:t>线圈高度不超过线圈直径</a:t>
                </a:r>
                <a:endParaRPr lang="en-US" altLang="zh-CN" strike="sngStrike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605DEC-1F38-4F8F-BED3-95F02DB6D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6" y="1052736"/>
                <a:ext cx="8707903" cy="5307735"/>
              </a:xfrm>
              <a:prstGeom prst="rect">
                <a:avLst/>
              </a:prstGeom>
              <a:blipFill>
                <a:blip r:embed="rId2"/>
                <a:stretch>
                  <a:fillRect l="-490" r="-560" b="-9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8EDD245-8286-47C8-BB64-B60682364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458908"/>
              </p:ext>
            </p:extLst>
          </p:nvPr>
        </p:nvGraphicFramePr>
        <p:xfrm>
          <a:off x="483301" y="1828800"/>
          <a:ext cx="4469700" cy="14859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117425">
                  <a:extLst>
                    <a:ext uri="{9D8B030D-6E8A-4147-A177-3AD203B41FA5}">
                      <a16:colId xmlns:a16="http://schemas.microsoft.com/office/drawing/2014/main" val="2818583287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4273825202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1474002681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181654214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90358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r_coil_inner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20 –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497544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d_wire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 – 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643717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num_coil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C00000"/>
                          </a:solidFill>
                        </a:rPr>
                        <a:t>由高度确定</a:t>
                      </a:r>
                      <a:endParaRPr lang="en-US" altLang="zh-CN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49331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 dirty="0" err="1"/>
                        <a:t>num_layer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 – 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254726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FD823BF-0F43-4EF3-BB9A-D9A95A8EC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87893"/>
              </p:ext>
            </p:extLst>
          </p:nvPr>
        </p:nvGraphicFramePr>
        <p:xfrm>
          <a:off x="5825606" y="1676400"/>
          <a:ext cx="2140988" cy="28346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70494">
                  <a:extLst>
                    <a:ext uri="{9D8B030D-6E8A-4147-A177-3AD203B41FA5}">
                      <a16:colId xmlns:a16="http://schemas.microsoft.com/office/drawing/2014/main" val="428024340"/>
                    </a:ext>
                  </a:extLst>
                </a:gridCol>
                <a:gridCol w="1070494">
                  <a:extLst>
                    <a:ext uri="{9D8B030D-6E8A-4147-A177-3AD203B41FA5}">
                      <a16:colId xmlns:a16="http://schemas.microsoft.com/office/drawing/2014/main" val="853726258"/>
                    </a:ext>
                  </a:extLst>
                </a:gridCol>
              </a:tblGrid>
              <a:tr h="106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 err="1"/>
                        <a:t>d_wire</a:t>
                      </a:r>
                      <a:r>
                        <a:rPr lang="en-US" altLang="zh-CN" sz="1100" dirty="0"/>
                        <a:t> 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 err="1"/>
                        <a:t>wire_gap</a:t>
                      </a:r>
                      <a:r>
                        <a:rPr lang="en-US" altLang="zh-CN" sz="1100" dirty="0"/>
                        <a:t> 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2620262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0.122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98190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0.23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304572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0.34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0335218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0.44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32970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0.55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8342774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0.65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792473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0.77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2877945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0.88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3768867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0.99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6692420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914526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1.21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9203810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1.32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788618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1.43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6897303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1.54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4775198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1.5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1.65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1713605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1BB7A0B1-23D9-46E1-B073-6177E0F01D90}"/>
              </a:ext>
            </a:extLst>
          </p:cNvPr>
          <p:cNvSpPr txBox="1"/>
          <p:nvPr/>
        </p:nvSpPr>
        <p:spPr>
          <a:xfrm>
            <a:off x="5305006" y="1095494"/>
            <a:ext cx="3355693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铜径</a:t>
            </a:r>
            <a:r>
              <a:rPr lang="en-US" altLang="zh-CN" dirty="0"/>
              <a:t>vs</a:t>
            </a:r>
            <a:r>
              <a:rPr lang="zh-CN" altLang="en-US" dirty="0"/>
              <a:t>线径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3785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优化结果（方案一）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5cm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65E32E2-F110-4CFF-A8EE-2B5A9B24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90" y="2057400"/>
            <a:ext cx="4114799" cy="2743200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2590800" y="2286000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539162"/>
              </p:ext>
            </p:extLst>
          </p:nvPr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𝟓𝟑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004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E142F6-D355-4970-AA50-A74F207D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CD5C8A-5876-4174-A6FC-F16FFAD86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成本优化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A32BC4-E89F-4450-80B8-19AA8F3B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092608"/>
            <a:ext cx="7391400" cy="443484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4C2F492-23E6-4A91-A5D6-41529346B343}"/>
              </a:ext>
            </a:extLst>
          </p:cNvPr>
          <p:cNvSpPr txBox="1"/>
          <p:nvPr/>
        </p:nvSpPr>
        <p:spPr>
          <a:xfrm>
            <a:off x="545063" y="5645333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减少匝数，带来的信噪比下降很小，但却能带来很大的成本下降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SNR </a:t>
            </a:r>
            <a:r>
              <a:rPr lang="zh-CN" altLang="en-US" dirty="0"/>
              <a:t>预测的准确性</a:t>
            </a:r>
            <a:r>
              <a:rPr lang="en-US" altLang="zh-CN" dirty="0"/>
              <a:t>~20%</a:t>
            </a:r>
            <a:r>
              <a:rPr lang="zh-CN" altLang="en-US" dirty="0"/>
              <a:t>，信噪比恶化为</a:t>
            </a:r>
            <a:r>
              <a:rPr lang="en-US" altLang="zh-CN" dirty="0"/>
              <a:t>18</a:t>
            </a:r>
            <a:r>
              <a:rPr lang="zh-CN" altLang="en-US" dirty="0"/>
              <a:t>，是否允许增加层数到</a:t>
            </a:r>
            <a:r>
              <a:rPr lang="en-US" altLang="zh-CN" dirty="0"/>
              <a:t>4</a:t>
            </a:r>
            <a:r>
              <a:rPr lang="zh-CN" altLang="en-US" dirty="0"/>
              <a:t>层</a:t>
            </a:r>
          </a:p>
        </p:txBody>
      </p:sp>
    </p:spTree>
    <p:extLst>
      <p:ext uri="{BB962C8B-B14F-4D97-AF65-F5344CB8AC3E}">
        <p14:creationId xmlns:p14="http://schemas.microsoft.com/office/powerpoint/2010/main" val="1034088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C662EB1-8AA4-424F-8987-C3A76BE9D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1" y="1951657"/>
            <a:ext cx="4648198" cy="30988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优化结果（方案一）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10cm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3067050" y="2219903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92172"/>
              </p:ext>
            </p:extLst>
          </p:nvPr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𝟐𝟎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𝟔𝟓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1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E142F6-D355-4970-AA50-A74F207D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CD5C8A-5876-4174-A6FC-F16FFAD86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成本优化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5672D22-A265-4AC2-9A2C-8725FBA57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1" y="1387798"/>
            <a:ext cx="828091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1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4EF013-11C9-433B-BB2A-2372A6D3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814FE0-3AA5-4FDC-B7CD-3FEA1C94D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磁芯线圈模型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0F487E-C489-4BF8-BB44-31FB9B07D316}"/>
              </a:ext>
            </a:extLst>
          </p:cNvPr>
          <p:cNvSpPr txBox="1"/>
          <p:nvPr/>
        </p:nvSpPr>
        <p:spPr>
          <a:xfrm>
            <a:off x="245706" y="1269323"/>
            <a:ext cx="866775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Research Method: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Measure the material’s magnetic permeability and assign the complex permeability in finite element simulations to model the signal and noise behavior.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24B1BB-AB46-4207-AE23-BFB76C1D5159}"/>
              </a:ext>
            </a:extLst>
          </p:cNvPr>
          <p:cNvSpPr txBox="1"/>
          <p:nvPr/>
        </p:nvSpPr>
        <p:spPr>
          <a:xfrm>
            <a:off x="4543425" y="4522225"/>
            <a:ext cx="4315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Measured vs. datasheet permeability of the ferrite core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028F42-EC38-4D82-9876-93F554475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09" y="2314575"/>
            <a:ext cx="2880000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9172F6-5AF7-4FCA-99DA-1102BD3B3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t="18890" r="11743" b="29999"/>
          <a:stretch/>
        </p:blipFill>
        <p:spPr>
          <a:xfrm rot="5400000">
            <a:off x="1389708" y="2380697"/>
            <a:ext cx="2160000" cy="20277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9089BCA-A04D-436F-8916-6E3E94B2866B}"/>
              </a:ext>
            </a:extLst>
          </p:cNvPr>
          <p:cNvSpPr txBox="1"/>
          <p:nvPr/>
        </p:nvSpPr>
        <p:spPr>
          <a:xfrm>
            <a:off x="508791" y="4522225"/>
            <a:ext cx="3921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Toroidal coil for ferrite permeability measurement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5BC43A-3726-4B4B-89F9-34264A31954E}"/>
                  </a:ext>
                </a:extLst>
              </p:cNvPr>
              <p:cNvSpPr txBox="1"/>
              <p:nvPr/>
            </p:nvSpPr>
            <p:spPr>
              <a:xfrm>
                <a:off x="198530" y="5531499"/>
                <a:ext cx="2607445" cy="719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=3168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2.833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−1.037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5BC43A-3726-4B4B-89F9-34264A319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30" y="5531499"/>
                <a:ext cx="2607445" cy="719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A8231F54-B7B0-4F94-AA69-A934840B3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1600200"/>
            <a:ext cx="5399703" cy="26248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52B65D-9D87-41C1-9EB1-7EA8EB083C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158" y="5243513"/>
            <a:ext cx="3629025" cy="12954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98F7A03-5192-4340-846C-5451C78401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r="-1"/>
          <a:stretch/>
        </p:blipFill>
        <p:spPr>
          <a:xfrm>
            <a:off x="4773889" y="4910856"/>
            <a:ext cx="1564138" cy="151216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60CE807-B705-4B34-8417-4D2D62112B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7304" r="25453" b="5618"/>
          <a:stretch/>
        </p:blipFill>
        <p:spPr>
          <a:xfrm>
            <a:off x="6573691" y="4910856"/>
            <a:ext cx="1564138" cy="151216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5F9F194-CE6F-4A35-8721-2D1CF324AF7A}"/>
              </a:ext>
            </a:extLst>
          </p:cNvPr>
          <p:cNvSpPr txBox="1"/>
          <p:nvPr/>
        </p:nvSpPr>
        <p:spPr>
          <a:xfrm>
            <a:off x="3128748" y="6538913"/>
            <a:ext cx="5939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Magnetic flux density distribution with and without the core (axisymmetric model)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3393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FFD880-6C46-4942-BD72-14D76C0B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23A2C5-C86A-492C-8826-51F2603DD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线圈制作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70208CA-2CCD-4000-96DA-4127AB3F6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57918"/>
              </p:ext>
            </p:extLst>
          </p:nvPr>
        </p:nvGraphicFramePr>
        <p:xfrm>
          <a:off x="412311" y="1894892"/>
          <a:ext cx="8319375" cy="1986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4375">
                  <a:extLst>
                    <a:ext uri="{9D8B030D-6E8A-4147-A177-3AD203B41FA5}">
                      <a16:colId xmlns:a16="http://schemas.microsoft.com/office/drawing/2014/main" val="3196728191"/>
                    </a:ext>
                  </a:extLst>
                </a:gridCol>
                <a:gridCol w="924375">
                  <a:extLst>
                    <a:ext uri="{9D8B030D-6E8A-4147-A177-3AD203B41FA5}">
                      <a16:colId xmlns:a16="http://schemas.microsoft.com/office/drawing/2014/main" val="3744429220"/>
                    </a:ext>
                  </a:extLst>
                </a:gridCol>
                <a:gridCol w="924375">
                  <a:extLst>
                    <a:ext uri="{9D8B030D-6E8A-4147-A177-3AD203B41FA5}">
                      <a16:colId xmlns:a16="http://schemas.microsoft.com/office/drawing/2014/main" val="131351095"/>
                    </a:ext>
                  </a:extLst>
                </a:gridCol>
                <a:gridCol w="924375">
                  <a:extLst>
                    <a:ext uri="{9D8B030D-6E8A-4147-A177-3AD203B41FA5}">
                      <a16:colId xmlns:a16="http://schemas.microsoft.com/office/drawing/2014/main" val="3542713618"/>
                    </a:ext>
                  </a:extLst>
                </a:gridCol>
                <a:gridCol w="924375">
                  <a:extLst>
                    <a:ext uri="{9D8B030D-6E8A-4147-A177-3AD203B41FA5}">
                      <a16:colId xmlns:a16="http://schemas.microsoft.com/office/drawing/2014/main" val="533999001"/>
                    </a:ext>
                  </a:extLst>
                </a:gridCol>
                <a:gridCol w="924375">
                  <a:extLst>
                    <a:ext uri="{9D8B030D-6E8A-4147-A177-3AD203B41FA5}">
                      <a16:colId xmlns:a16="http://schemas.microsoft.com/office/drawing/2014/main" val="3071570591"/>
                    </a:ext>
                  </a:extLst>
                </a:gridCol>
                <a:gridCol w="924375">
                  <a:extLst>
                    <a:ext uri="{9D8B030D-6E8A-4147-A177-3AD203B41FA5}">
                      <a16:colId xmlns:a16="http://schemas.microsoft.com/office/drawing/2014/main" val="1316038"/>
                    </a:ext>
                  </a:extLst>
                </a:gridCol>
                <a:gridCol w="924375">
                  <a:extLst>
                    <a:ext uri="{9D8B030D-6E8A-4147-A177-3AD203B41FA5}">
                      <a16:colId xmlns:a16="http://schemas.microsoft.com/office/drawing/2014/main" val="3217798496"/>
                    </a:ext>
                  </a:extLst>
                </a:gridCol>
                <a:gridCol w="924375">
                  <a:extLst>
                    <a:ext uri="{9D8B030D-6E8A-4147-A177-3AD203B41FA5}">
                      <a16:colId xmlns:a16="http://schemas.microsoft.com/office/drawing/2014/main" val="4182375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线圈内径（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壁厚（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层数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单层匝数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线圈高度（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线圈个数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报价（元</a:t>
                      </a:r>
                      <a:r>
                        <a:rPr lang="en-US" altLang="zh-CN" dirty="0"/>
                        <a:t>/3</a:t>
                      </a:r>
                      <a:r>
                        <a:rPr lang="zh-CN" altLang="en-US" dirty="0"/>
                        <a:t>只）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196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Coil18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0.90/0.95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57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4685.2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0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Coil19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1.10/1.15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57.5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7526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47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79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v5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0.9/0.99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118.8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23910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578090A-6A9A-48C8-97A2-687D8B6C3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598758"/>
              </p:ext>
            </p:extLst>
          </p:nvPr>
        </p:nvGraphicFramePr>
        <p:xfrm>
          <a:off x="412310" y="4801339"/>
          <a:ext cx="8319375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63875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1663875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663875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1663875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  <a:gridCol w="1663875">
                  <a:extLst>
                    <a:ext uri="{9D8B030D-6E8A-4147-A177-3AD203B41FA5}">
                      <a16:colId xmlns:a16="http://schemas.microsoft.com/office/drawing/2014/main" val="263447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报价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Core5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45.75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40/80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6/3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暂无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701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多通道复用结果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09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36642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4B5591-F3E6-4972-9453-12FCD91DEACD}"/>
              </a:ext>
            </a:extLst>
          </p:cNvPr>
          <p:cNvSpPr txBox="1"/>
          <p:nvPr/>
        </p:nvSpPr>
        <p:spPr>
          <a:xfrm>
            <a:off x="0" y="5249360"/>
            <a:ext cx="9144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各个通道依次接入磁力计进行读出（高频切换）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开关切换瞬间</a:t>
            </a:r>
            <a:r>
              <a:rPr lang="en-US" altLang="zh-CN" dirty="0"/>
              <a:t>I</a:t>
            </a:r>
            <a:r>
              <a:rPr lang="en-US" altLang="zh-CN" baseline="-25000" dirty="0"/>
              <a:t>0</a:t>
            </a:r>
            <a:r>
              <a:rPr lang="zh-CN" altLang="en-US" dirty="0"/>
              <a:t>不发生突变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使用瞬态仿真工具，模拟开关切换瞬间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427725F-8227-4E09-A43F-888503CA3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51" y="1194583"/>
            <a:ext cx="5810154" cy="405477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DEB29D-CEBC-47AF-AF9B-9DF6CD72C6E3}"/>
              </a:ext>
            </a:extLst>
          </p:cNvPr>
          <p:cNvSpPr txBox="1"/>
          <p:nvPr/>
        </p:nvSpPr>
        <p:spPr>
          <a:xfrm>
            <a:off x="5029200" y="3286221"/>
            <a:ext cx="3998076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只考虑电路部分的响应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尚未考虑磁力仪部分的响应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磁力仪处也会由于响应时间慢，导致波形叠加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41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8833F92-ACD8-4037-8626-9E9434C5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A22D5D-FCEA-48B0-AA35-3BF66943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仿真电路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CA9010-B8B1-48F8-96A3-BBEEFBC9226E}"/>
              </a:ext>
            </a:extLst>
          </p:cNvPr>
          <p:cNvSpPr txBox="1"/>
          <p:nvPr/>
        </p:nvSpPr>
        <p:spPr>
          <a:xfrm>
            <a:off x="4953000" y="2667000"/>
            <a:ext cx="3886200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VG1</a:t>
            </a:r>
            <a:r>
              <a:rPr lang="zh-CN" altLang="en-US" dirty="0"/>
              <a:t>：激励电压信号，模拟磁单极子信号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VG2</a:t>
            </a:r>
            <a:r>
              <a:rPr lang="zh-CN" altLang="en-US" dirty="0"/>
              <a:t>，</a:t>
            </a:r>
            <a:r>
              <a:rPr lang="en-US" altLang="zh-CN" dirty="0"/>
              <a:t>VG4</a:t>
            </a:r>
            <a:r>
              <a:rPr lang="zh-CN" altLang="en-US" dirty="0"/>
              <a:t>：开关激励信号，交替开启，轮流接入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AM1</a:t>
            </a:r>
            <a:r>
              <a:rPr lang="zh-CN" altLang="en-US" dirty="0"/>
              <a:t>：输出电流（磁场）信号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SW1</a:t>
            </a:r>
            <a:r>
              <a:rPr lang="zh-CN" altLang="en-US" dirty="0"/>
              <a:t>，</a:t>
            </a:r>
            <a:r>
              <a:rPr lang="en-US" altLang="zh-CN" dirty="0"/>
              <a:t>SW2</a:t>
            </a:r>
            <a:r>
              <a:rPr lang="zh-CN" altLang="en-US" dirty="0"/>
              <a:t>：压控开关（要求使用非理想的开关，要有一定的导通电阻，避免震荡）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C7BCB6E-A5EB-4B42-9AA3-6948F4BB8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7243"/>
            <a:ext cx="4240373" cy="566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13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900FD2-1ADF-418E-9A1C-AB39C6FF9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1" y="3368040"/>
            <a:ext cx="4362450" cy="348996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131839-43BC-470E-A074-1A9FBAE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0B598-350E-444D-95F4-12E32E37C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Python </a:t>
            </a:r>
            <a:r>
              <a:rPr lang="zh-CN" altLang="en-US" dirty="0"/>
              <a:t>实现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E8FD99-50E5-4DD2-B58E-A5DF8110CD04}"/>
              </a:ext>
            </a:extLst>
          </p:cNvPr>
          <p:cNvSpPr txBox="1"/>
          <p:nvPr/>
        </p:nvSpPr>
        <p:spPr>
          <a:xfrm>
            <a:off x="533400" y="1465322"/>
            <a:ext cx="152638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VG2</a:t>
            </a:r>
            <a:r>
              <a:rPr lang="zh-CN" altLang="en-US" dirty="0"/>
              <a:t>：常闭合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VG4</a:t>
            </a:r>
            <a:r>
              <a:rPr lang="zh-CN" altLang="en-US" dirty="0"/>
              <a:t>：常断开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6C9188-1C04-409F-B7ED-692A01822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174475"/>
            <a:ext cx="1688587" cy="22545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A792707-71A5-4102-8257-908944B559EA}"/>
              </a:ext>
            </a:extLst>
          </p:cNvPr>
          <p:cNvSpPr txBox="1"/>
          <p:nvPr/>
        </p:nvSpPr>
        <p:spPr>
          <a:xfrm>
            <a:off x="381000" y="251624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Python </a:t>
            </a:r>
            <a:r>
              <a:rPr lang="zh-CN" altLang="en-US" b="1" dirty="0">
                <a:solidFill>
                  <a:srgbClr val="C00000"/>
                </a:solidFill>
              </a:rPr>
              <a:t>代码成功实现了</a:t>
            </a:r>
            <a:r>
              <a:rPr lang="en-US" altLang="zh-CN" b="1" dirty="0">
                <a:solidFill>
                  <a:srgbClr val="C00000"/>
                </a:solidFill>
              </a:rPr>
              <a:t>Spice </a:t>
            </a:r>
            <a:r>
              <a:rPr lang="zh-CN" altLang="en-US" b="1" dirty="0">
                <a:solidFill>
                  <a:srgbClr val="C00000"/>
                </a:solidFill>
              </a:rPr>
              <a:t>同样的波形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相关系数：</a:t>
            </a:r>
            <a:r>
              <a:rPr lang="en-US" altLang="zh-CN" b="1" dirty="0">
                <a:solidFill>
                  <a:srgbClr val="C00000"/>
                </a:solidFill>
              </a:rPr>
              <a:t>0.9999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6F7AC1-A404-4234-98F0-34DF0258F0A3}"/>
              </a:ext>
            </a:extLst>
          </p:cNvPr>
          <p:cNvSpPr/>
          <p:nvPr/>
        </p:nvSpPr>
        <p:spPr>
          <a:xfrm>
            <a:off x="762000" y="5038727"/>
            <a:ext cx="381000" cy="752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008C226-84D0-44C2-B1F1-047B579F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599" y="3368040"/>
            <a:ext cx="4286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21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BC25ECA-5B19-4A5C-9490-830500503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0"/>
            <a:ext cx="4591844" cy="367347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131839-43BC-470E-A074-1A9FBAE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0B598-350E-444D-95F4-12E32E37C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Python </a:t>
            </a:r>
            <a:r>
              <a:rPr lang="zh-CN" altLang="en-US" dirty="0"/>
              <a:t>实现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6C9188-1C04-409F-B7ED-692A01822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174475"/>
            <a:ext cx="1688587" cy="22545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A792707-71A5-4102-8257-908944B559EA}"/>
              </a:ext>
            </a:extLst>
          </p:cNvPr>
          <p:cNvSpPr txBox="1"/>
          <p:nvPr/>
        </p:nvSpPr>
        <p:spPr>
          <a:xfrm>
            <a:off x="533400" y="220674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Python </a:t>
            </a:r>
            <a:r>
              <a:rPr lang="zh-CN" altLang="en-US" b="1" dirty="0">
                <a:solidFill>
                  <a:srgbClr val="C00000"/>
                </a:solidFill>
              </a:rPr>
              <a:t>代码成功实现了</a:t>
            </a:r>
            <a:r>
              <a:rPr lang="en-US" altLang="zh-CN" b="1" dirty="0">
                <a:solidFill>
                  <a:srgbClr val="C00000"/>
                </a:solidFill>
              </a:rPr>
              <a:t>Spice </a:t>
            </a:r>
            <a:r>
              <a:rPr lang="zh-CN" altLang="en-US" b="1" dirty="0">
                <a:solidFill>
                  <a:srgbClr val="C00000"/>
                </a:solidFill>
              </a:rPr>
              <a:t>同样的波形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相关系数：</a:t>
            </a:r>
            <a:r>
              <a:rPr lang="en-US" altLang="zh-CN" b="1" dirty="0">
                <a:solidFill>
                  <a:srgbClr val="C00000"/>
                </a:solidFill>
              </a:rPr>
              <a:t>0.9999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6F7AC1-A404-4234-98F0-34DF0258F0A3}"/>
              </a:ext>
            </a:extLst>
          </p:cNvPr>
          <p:cNvSpPr/>
          <p:nvPr/>
        </p:nvSpPr>
        <p:spPr>
          <a:xfrm>
            <a:off x="898849" y="5876926"/>
            <a:ext cx="381000" cy="752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38915E5-954B-462F-88DC-DAC9EB131479}"/>
              </a:ext>
            </a:extLst>
          </p:cNvPr>
          <p:cNvSpPr txBox="1"/>
          <p:nvPr/>
        </p:nvSpPr>
        <p:spPr>
          <a:xfrm>
            <a:off x="608338" y="1178872"/>
            <a:ext cx="3735318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VG2</a:t>
            </a:r>
            <a:r>
              <a:rPr lang="zh-CN" altLang="en-US" dirty="0"/>
              <a:t>，</a:t>
            </a:r>
            <a:r>
              <a:rPr lang="en-US" altLang="zh-CN" dirty="0"/>
              <a:t>VG4 </a:t>
            </a:r>
            <a:r>
              <a:rPr lang="zh-CN" altLang="en-US" dirty="0"/>
              <a:t>轮流接入，切换周期</a:t>
            </a:r>
            <a:r>
              <a:rPr lang="en-US" altLang="zh-CN" dirty="0"/>
              <a:t>1us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2303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AAC9E123-571D-45E3-BE51-9135404AF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8" y="2336514"/>
            <a:ext cx="2400000" cy="18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86BFE7-9D46-4579-A179-015F4DCB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8" y="2244975"/>
            <a:ext cx="2399999" cy="1800000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F16F30BD-A3D1-447C-84B4-6886EAD968FB}"/>
              </a:ext>
            </a:extLst>
          </p:cNvPr>
          <p:cNvSpPr/>
          <p:nvPr/>
        </p:nvSpPr>
        <p:spPr>
          <a:xfrm>
            <a:off x="2590197" y="2960100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AC2E4BE-2EC2-49F3-AC9A-EDC6D7759004}"/>
              </a:ext>
            </a:extLst>
          </p:cNvPr>
          <p:cNvSpPr txBox="1"/>
          <p:nvPr/>
        </p:nvSpPr>
        <p:spPr>
          <a:xfrm>
            <a:off x="3009598" y="2624111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信号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1C3D1DD-33AC-4A68-8251-6CB8529B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ED3FDC-5448-4495-B5A8-014612CEE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代入磁单极子信号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082FFC-F73B-4A88-AFE8-0942C8B6F454}"/>
                  </a:ext>
                </a:extLst>
              </p:cNvPr>
              <p:cNvSpPr txBox="1"/>
              <p:nvPr/>
            </p:nvSpPr>
            <p:spPr>
              <a:xfrm>
                <a:off x="114300" y="1066800"/>
                <a:ext cx="8915400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开关切换电路响应，封装成函数，注意由于是时域仿真，交流电阻仿真困难，先不予考虑，仅考虑直流电阻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𝑠𝑤𝑖𝑡𝑐h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082FFC-F73B-4A88-AFE8-0942C8B6F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1066800"/>
                <a:ext cx="8915400" cy="1338828"/>
              </a:xfrm>
              <a:prstGeom prst="rect">
                <a:avLst/>
              </a:prstGeom>
              <a:blipFill>
                <a:blip r:embed="rId4"/>
                <a:stretch>
                  <a:fillRect l="-616" r="-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67D84FBF-CA28-4B83-9AE7-2AAD15DE7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98" y="4067400"/>
            <a:ext cx="2400000" cy="1800000"/>
          </a:xfrm>
          <a:prstGeom prst="rect">
            <a:avLst/>
          </a:prstGeom>
        </p:spPr>
      </p:pic>
      <p:sp>
        <p:nvSpPr>
          <p:cNvPr id="17" name="箭头: 右 16">
            <a:extLst>
              <a:ext uri="{FF2B5EF4-FFF2-40B4-BE49-F238E27FC236}">
                <a16:creationId xmlns:a16="http://schemas.microsoft.com/office/drawing/2014/main" id="{A8C5D106-354E-44F9-84F0-799DB438B486}"/>
              </a:ext>
            </a:extLst>
          </p:cNvPr>
          <p:cNvSpPr/>
          <p:nvPr/>
        </p:nvSpPr>
        <p:spPr>
          <a:xfrm>
            <a:off x="2590197" y="4708525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6A94E8B-14BC-4561-A2A0-129C540A084F}"/>
              </a:ext>
            </a:extLst>
          </p:cNvPr>
          <p:cNvSpPr txBox="1"/>
          <p:nvPr/>
        </p:nvSpPr>
        <p:spPr>
          <a:xfrm>
            <a:off x="3009598" y="4339193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噪声</a:t>
            </a: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303A7155-A3EA-4E66-8272-C31A2E9CC214}"/>
              </a:ext>
            </a:extLst>
          </p:cNvPr>
          <p:cNvSpPr/>
          <p:nvPr/>
        </p:nvSpPr>
        <p:spPr>
          <a:xfrm>
            <a:off x="2590197" y="6005714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CC2C665-7227-44A5-B36E-7D5859E75CCF}"/>
              </a:ext>
            </a:extLst>
          </p:cNvPr>
          <p:cNvSpPr txBox="1"/>
          <p:nvPr/>
        </p:nvSpPr>
        <p:spPr>
          <a:xfrm>
            <a:off x="3009598" y="5715000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SNR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4A3BC11-85A7-4638-99FB-9BA747B09DD5}"/>
              </a:ext>
            </a:extLst>
          </p:cNvPr>
          <p:cNvSpPr txBox="1"/>
          <p:nvPr/>
        </p:nvSpPr>
        <p:spPr>
          <a:xfrm>
            <a:off x="1028398" y="6053548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61.45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85D2839-D090-45EF-8C42-DB74C8CAE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345457"/>
            <a:ext cx="2400000" cy="180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975B5C1-B08A-4424-A2CE-F5AE86A69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145457"/>
            <a:ext cx="2400000" cy="1800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2205172-17D6-40E2-A39B-9F9F5042ED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425" y="177473"/>
            <a:ext cx="4330169" cy="324762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8FB5AA16-B411-4C2D-83E5-26F9CCE80716}"/>
              </a:ext>
            </a:extLst>
          </p:cNvPr>
          <p:cNvSpPr txBox="1"/>
          <p:nvPr/>
        </p:nvSpPr>
        <p:spPr>
          <a:xfrm>
            <a:off x="5162400" y="6084332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80.37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5B9CA9B-E6EE-488E-86CC-40A48CBB67A5}"/>
              </a:ext>
            </a:extLst>
          </p:cNvPr>
          <p:cNvSpPr txBox="1"/>
          <p:nvPr/>
        </p:nvSpPr>
        <p:spPr>
          <a:xfrm>
            <a:off x="7600950" y="6077014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66.15</a:t>
            </a:r>
            <a:endParaRPr lang="zh-CN" altLang="en-US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2FA93D18-42D6-455C-8E0A-8F2117AB7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398" y="4154400"/>
            <a:ext cx="2400000" cy="1800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D2368607-252E-4FF2-8371-114207CD26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9500" y="3705955"/>
            <a:ext cx="4202726" cy="315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6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844822-D690-41D9-8547-2D7954C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2CB976-48F0-4AB0-A54C-5BB0B26C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测试样本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3DE0CA-484B-4C82-B8FB-32964B0C544E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F8AE9F8B-4F46-4138-A182-362BE9FC5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089209"/>
              </p:ext>
            </p:extLst>
          </p:nvPr>
        </p:nvGraphicFramePr>
        <p:xfrm>
          <a:off x="252001" y="1737360"/>
          <a:ext cx="7063196" cy="2357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09028">
                  <a:extLst>
                    <a:ext uri="{9D8B030D-6E8A-4147-A177-3AD203B41FA5}">
                      <a16:colId xmlns:a16="http://schemas.microsoft.com/office/drawing/2014/main" val="3409378113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2936518213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1152124776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3485045999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209666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线圈内径（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层数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单层匝数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线圈高度（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Coil6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Coil7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2992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891600-359C-4963-A67F-7658978C0B16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800600"/>
          <a:ext cx="7086600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Core2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F276091F-5836-4FAB-93F1-DFB4CA53D894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BBD0481E-823C-49FE-8457-FFF999D0270A}"/>
              </a:ext>
            </a:extLst>
          </p:cNvPr>
          <p:cNvSpPr/>
          <p:nvPr/>
        </p:nvSpPr>
        <p:spPr>
          <a:xfrm>
            <a:off x="7391400" y="3429000"/>
            <a:ext cx="304800" cy="5143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13DACB2-B982-4E9A-A4E5-B12D2F68E80A}"/>
              </a:ext>
            </a:extLst>
          </p:cNvPr>
          <p:cNvSpPr txBox="1"/>
          <p:nvPr/>
        </p:nvSpPr>
        <p:spPr>
          <a:xfrm>
            <a:off x="7772403" y="3242262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交流电阻仿真和实测对应不上</a:t>
            </a:r>
          </a:p>
        </p:txBody>
      </p:sp>
    </p:spTree>
    <p:extLst>
      <p:ext uri="{BB962C8B-B14F-4D97-AF65-F5344CB8AC3E}">
        <p14:creationId xmlns:p14="http://schemas.microsoft.com/office/powerpoint/2010/main" val="329337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844822-D690-41D9-8547-2D7954C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2CB976-48F0-4AB0-A54C-5BB0B26C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New coil sample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3DE0CA-484B-4C82-B8FB-32964B0C544E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F8AE9F8B-4F46-4138-A182-362BE9FC5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019686"/>
                  </p:ext>
                </p:extLst>
              </p:nvPr>
            </p:nvGraphicFramePr>
            <p:xfrm>
              <a:off x="252000" y="1737360"/>
              <a:ext cx="8739600" cy="12446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092450">
                      <a:extLst>
                        <a:ext uri="{9D8B030D-6E8A-4147-A177-3AD203B41FA5}">
                          <a16:colId xmlns:a16="http://schemas.microsoft.com/office/drawing/2014/main" val="34093781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4201541234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054975655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9365182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1152124776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485045999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096668528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187743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线圈内径（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层数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单层匝数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线圈高度（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线圈个数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𝒘𝒊𝒓𝒆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𝒅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𝒓𝒆𝒂𝒍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𝒎𝒎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843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0.90/0.99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59.4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0.0846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48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1.10/1.21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60.5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0.0854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3299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F8AE9F8B-4F46-4138-A182-362BE9FC5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019686"/>
                  </p:ext>
                </p:extLst>
              </p:nvPr>
            </p:nvGraphicFramePr>
            <p:xfrm>
              <a:off x="252000" y="1737360"/>
              <a:ext cx="8739600" cy="12446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092450">
                      <a:extLst>
                        <a:ext uri="{9D8B030D-6E8A-4147-A177-3AD203B41FA5}">
                          <a16:colId xmlns:a16="http://schemas.microsoft.com/office/drawing/2014/main" val="34093781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4201541234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054975655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9365182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1152124776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485045999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096668528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187743856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线圈内径（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层数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单层匝数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线圈高度（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线圈个数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01676" t="-2410" r="-1676" b="-151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843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0.90/0.99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59.4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0.0846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48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1.10/1.21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60.5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0.0854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32992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891600-359C-4963-A67F-7658978C0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35886"/>
              </p:ext>
            </p:extLst>
          </p:nvPr>
        </p:nvGraphicFramePr>
        <p:xfrm>
          <a:off x="228600" y="4800600"/>
          <a:ext cx="7086600" cy="1112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F276091F-5836-4FAB-93F1-DFB4CA53D894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68A6804-97B6-4B9C-BC26-09387C028F70}"/>
                  </a:ext>
                </a:extLst>
              </p:cNvPr>
              <p:cNvSpPr txBox="1"/>
              <p:nvPr/>
            </p:nvSpPr>
            <p:spPr>
              <a:xfrm>
                <a:off x="57150" y="3088325"/>
                <a:ext cx="9029700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𝒘𝒊𝒓𝒆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𝒓𝒆𝒂𝒍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𝟎𝟕𝟗𝟔</m:t>
                    </m:r>
                    <m:rad>
                      <m:radPr>
                        <m:degHide m:val="on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</m:rad>
                    <m:r>
                      <a:rPr lang="zh-CN" alt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则交流电阻的</a:t>
                </a:r>
                <a:r>
                  <a:rPr lang="en-US" altLang="zh-CN" b="1" dirty="0" err="1">
                    <a:solidFill>
                      <a:srgbClr val="C00000"/>
                    </a:solidFill>
                  </a:rPr>
                  <a:t>comsol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 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仿真结果和交流电阻的实测结果符合较好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68A6804-97B6-4B9C-BC26-09387C028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3088325"/>
                <a:ext cx="9029700" cy="787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04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4714FB9-EB72-4945-8E8D-8EFAC96C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3BB68A-4262-4C7D-8FFB-D113AC37C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D56ED082-1685-4BC3-B39C-A2A147AB3A2C}"/>
              </a:ext>
            </a:extLst>
          </p:cNvPr>
          <p:cNvGraphicFramePr>
            <a:graphicFrameLocks noGrp="1"/>
          </p:cNvGraphicFramePr>
          <p:nvPr/>
        </p:nvGraphicFramePr>
        <p:xfrm>
          <a:off x="0" y="1143000"/>
          <a:ext cx="9067800" cy="3611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7108">
                  <a:extLst>
                    <a:ext uri="{9D8B030D-6E8A-4147-A177-3AD203B41FA5}">
                      <a16:colId xmlns:a16="http://schemas.microsoft.com/office/drawing/2014/main" val="3244772374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157005137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854248054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1860979229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940997943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351244096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83905954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coil3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052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580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Gain Deviation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63165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 Resistance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95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SNR0 Deviation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5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SNR0 Deviation modified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882938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4702875B-644C-45B8-99D9-75E5A685C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97" y="2166913"/>
            <a:ext cx="1983719" cy="14877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1911C2-8F85-4018-8537-131BA90F6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558" y="2166913"/>
            <a:ext cx="1982400" cy="1486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B0A6CAE-0D46-4A50-84D0-3D267BA2F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166913"/>
            <a:ext cx="1982400" cy="14868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4690259-D871-48FA-9ED7-51B76CC24A36}"/>
              </a:ext>
            </a:extLst>
          </p:cNvPr>
          <p:cNvSpPr txBox="1"/>
          <p:nvPr/>
        </p:nvSpPr>
        <p:spPr>
          <a:xfrm>
            <a:off x="114300" y="5201561"/>
            <a:ext cx="89154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磁芯线圈增益的仿真结果略大于测试结果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磁芯线圈交流电阻的仿真结果和测试结果仍然存在差距，但是对于磁芯线圈的</a:t>
            </a:r>
            <a:r>
              <a:rPr lang="en-US" altLang="zh-CN" dirty="0"/>
              <a:t>SNR</a:t>
            </a:r>
            <a:r>
              <a:rPr lang="zh-CN" altLang="en-US" dirty="0"/>
              <a:t>，高频信号的贡献较小，所以对于信噪比的影响较小</a:t>
            </a:r>
            <a:endParaRPr lang="en-US" altLang="zh-CN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7AEC113-8D78-4356-B79D-2FEADDD2C4B3}"/>
              </a:ext>
            </a:extLst>
          </p:cNvPr>
          <p:cNvGraphicFramePr>
            <a:graphicFrameLocks noGrp="1"/>
          </p:cNvGraphicFramePr>
          <p:nvPr/>
        </p:nvGraphicFramePr>
        <p:xfrm>
          <a:off x="9525000" y="1250675"/>
          <a:ext cx="4483100" cy="19240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27320848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8924115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4988729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0838112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7834987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72809955"/>
                    </a:ext>
                  </a:extLst>
                </a:gridCol>
              </a:tblGrid>
              <a:tr h="58932"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simu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test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simu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092803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1.71E-02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1.71E-02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954306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0.047643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2.65E+00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2.79E+00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5.17%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030287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0.060329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0.063564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3.53E+00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3.72E+00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5.36%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425835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3.09E-02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3.09E-02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6734510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0.079802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0.082509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2.58E+00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2.67E+00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3.39%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8982498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0.115322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0.11965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3.73E+00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3.87E+00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3.75%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3065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4635771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0.108832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0.11214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2.40E+00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2.48E+00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3.04%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8905287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0.167988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0.17401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3.71E+00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3.84E+00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3.58%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3451401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98E5845-F969-46CB-833E-484AB3EC387F}"/>
              </a:ext>
            </a:extLst>
          </p:cNvPr>
          <p:cNvGraphicFramePr>
            <a:graphicFrameLocks noGrp="1"/>
          </p:cNvGraphicFramePr>
          <p:nvPr/>
        </p:nvGraphicFramePr>
        <p:xfrm>
          <a:off x="9525000" y="3654701"/>
          <a:ext cx="3109555" cy="15468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49236">
                  <a:extLst>
                    <a:ext uri="{9D8B030D-6E8A-4147-A177-3AD203B41FA5}">
                      <a16:colId xmlns:a16="http://schemas.microsoft.com/office/drawing/2014/main" val="2281371073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3842376014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2203268282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946780086"/>
                    </a:ext>
                  </a:extLst>
                </a:gridCol>
              </a:tblGrid>
              <a:tr h="180975">
                <a:tc gridSpan="4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SNR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777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simu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zh-CN" alt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82736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coil1_core1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1.23E+01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14.09472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12.88%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24112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coil1_core2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21.08228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25.56836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17.55%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52746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coil2_core1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13.81114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15.81662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12.68%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6240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coil2_core2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27.06717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33.85803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20.06%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04916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coil3_core1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14.06472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17.2114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18.28%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82724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coil3_core2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28.05417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37.06338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24.31%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43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56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630B8A-3836-4446-A037-2C7F003B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AC81C1-149F-46AE-9644-6289275AE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差别的可能原因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8FD361-2BE1-407C-B016-EDE73F71C096}"/>
              </a:ext>
            </a:extLst>
          </p:cNvPr>
          <p:cNvSpPr txBox="1"/>
          <p:nvPr/>
        </p:nvSpPr>
        <p:spPr>
          <a:xfrm>
            <a:off x="381000" y="1371600"/>
            <a:ext cx="7848600" cy="420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磁芯线圈辐射损耗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可以通过</a:t>
            </a:r>
            <a:r>
              <a:rPr lang="en-US" altLang="zh-CN" dirty="0"/>
              <a:t> </a:t>
            </a:r>
            <a:r>
              <a:rPr lang="zh-CN" altLang="en-US" dirty="0"/>
              <a:t>一层线圈的</a:t>
            </a:r>
            <a:r>
              <a:rPr lang="en-US" altLang="zh-CN" dirty="0"/>
              <a:t>3d </a:t>
            </a:r>
            <a:r>
              <a:rPr lang="zh-CN" altLang="en-US" dirty="0"/>
              <a:t>建模模拟此种损耗的可能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（有无磁芯的辐射损耗差别）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磁芯部分尖端放电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通过倒角，验证了此猜想不可能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3D </a:t>
            </a:r>
            <a:r>
              <a:rPr lang="zh-CN" altLang="en-US" dirty="0"/>
              <a:t>模型偏差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验证不了，多层线圈</a:t>
            </a:r>
            <a:r>
              <a:rPr lang="en-US" altLang="zh-CN" dirty="0"/>
              <a:t>3d </a:t>
            </a:r>
            <a:r>
              <a:rPr lang="zh-CN" altLang="en-US" dirty="0"/>
              <a:t>建模的困难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交流电阻测试结果偏大，因为可能需要考虑 </a:t>
            </a:r>
            <a:r>
              <a:rPr lang="en-US" altLang="zh-CN" dirty="0"/>
              <a:t>L </a:t>
            </a:r>
            <a:r>
              <a:rPr lang="zh-CN" altLang="en-US" dirty="0"/>
              <a:t>的频率效应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需要更准确的噪声测试结果，如果实测噪声和交流电阻符合较好，可以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说明交流电阻测量准确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66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3EC239-BFB3-4543-ACCA-406A29DF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E9D2C-E58F-4F2C-A806-F2B7D10EF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新屏蔽箱内测试</a:t>
            </a:r>
          </a:p>
        </p:txBody>
      </p:sp>
    </p:spTree>
    <p:extLst>
      <p:ext uri="{BB962C8B-B14F-4D97-AF65-F5344CB8AC3E}">
        <p14:creationId xmlns:p14="http://schemas.microsoft.com/office/powerpoint/2010/main" val="382358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灵敏度优化结果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09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1788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目标参数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/>
              <p:nvPr/>
            </p:nvSpPr>
            <p:spPr>
              <a:xfrm>
                <a:off x="118350" y="1111447"/>
                <a:ext cx="8907299" cy="5711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灵敏度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marL="1257300" lvl="2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通量界限：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灵敏度可以直接和该值进行对比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阵列单位面积成本</a:t>
                </a:r>
                <a:endParaRPr lang="en-US" altLang="zh-CN" dirty="0"/>
              </a:p>
              <a:p>
                <a:pPr marL="1257300" lvl="2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阵列单位面积重量</a:t>
                </a:r>
                <a:r>
                  <a:rPr lang="en-US" altLang="zh-CN" dirty="0"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ym typeface="Wingdings" panose="05000000000000000000" pitchFamily="2" charset="2"/>
                  </a:rPr>
                  <a:t>线圈成本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𝑤𝑒𝑖𝑔h𝑡</m:t>
                          </m:r>
                        </m:num>
                        <m:den>
                          <m:r>
                            <a:rPr kumimoji="0" lang="zh-CN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𝑐𝑜𝑖𝑙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marL="1257300" lvl="2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阵列单位面积通道数（暂未考虑复用读出）</a:t>
                </a:r>
                <a:r>
                  <a:rPr lang="en-US" altLang="zh-CN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  <a:sym typeface="Wingdings" panose="05000000000000000000" pitchFamily="2" charset="2"/>
                  </a:rPr>
                  <a:t>读出成本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lvl="1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zh-CN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𝑐𝑜𝑖𝑙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	</a:t>
                </a:r>
                <a:r>
                  <a:rPr lang="zh-CN" altLang="en-US" dirty="0"/>
                  <a:t>阵列单位面积成本</a:t>
                </a:r>
                <a:endParaRPr lang="en-US" altLang="zh-CN" dirty="0"/>
              </a:p>
              <a:p>
                <a:pPr lvl="1" algn="ctr"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𝑀𝑢𝑙</m:t>
                        </m:r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50" y="1111447"/>
                <a:ext cx="8907299" cy="5711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23F4EC7-7D76-4A26-9BB8-7E9007FE74BD}"/>
                  </a:ext>
                </a:extLst>
              </p:cNvPr>
              <p:cNvSpPr txBox="1"/>
              <p:nvPr/>
            </p:nvSpPr>
            <p:spPr>
              <a:xfrm>
                <a:off x="5562168" y="1111447"/>
                <a:ext cx="3463481" cy="860107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</a:rPr>
                  <a:t>勘误！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𝑓𝑜𝑟𝑚𝑒𝑟</m:t>
                      </m:r>
                      <m:r>
                        <a:rPr lang="en-US" altLang="zh-CN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1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sz="1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sz="1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CN" sz="1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1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sty m:val="p"/>
                            </m:rPr>
                            <a:rPr lang="el-GR" altLang="zh-CN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23F4EC7-7D76-4A26-9BB8-7E9007FE7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168" y="1111447"/>
                <a:ext cx="3463481" cy="860107"/>
              </a:xfrm>
              <a:prstGeom prst="rect">
                <a:avLst/>
              </a:prstGeom>
              <a:blipFill>
                <a:blip r:embed="rId4"/>
                <a:stretch>
                  <a:fillRect l="-1045" t="-7534" b="-2740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308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695124</TotalTime>
  <Words>1807</Words>
  <Application>Microsoft Office PowerPoint</Application>
  <PresentationFormat>全屏显示(4:3)</PresentationFormat>
  <Paragraphs>599</Paragraphs>
  <Slides>26</Slides>
  <Notes>7</Notes>
  <HiddenSlides>3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等线</vt:lpstr>
      <vt:lpstr>等线 Light</vt:lpstr>
      <vt:lpstr>黑体</vt:lpstr>
      <vt:lpstr>华文楷体</vt:lpstr>
      <vt:lpstr>楷体</vt:lpstr>
      <vt:lpstr>Arial</vt:lpstr>
      <vt:lpstr>Cambria Math</vt:lpstr>
      <vt:lpstr>Times New Roman</vt:lpstr>
      <vt:lpstr>Wingdings</vt:lpstr>
      <vt:lpstr>Office 主题​​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灵敏度优化结果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多通道复用结果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8486</cp:revision>
  <cp:lastPrinted>2023-09-04T07:35:07Z</cp:lastPrinted>
  <dcterms:created xsi:type="dcterms:W3CDTF">1601-01-01T00:00:00Z</dcterms:created>
  <dcterms:modified xsi:type="dcterms:W3CDTF">2025-12-09T08:53:24Z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