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8" r:id="rId3"/>
    <p:sldId id="269" r:id="rId4"/>
    <p:sldId id="257" r:id="rId5"/>
    <p:sldId id="258" r:id="rId6"/>
    <p:sldId id="263" r:id="rId7"/>
    <p:sldId id="266" r:id="rId8"/>
    <p:sldId id="260" r:id="rId9"/>
    <p:sldId id="267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4" autoAdjust="0"/>
    <p:restoredTop sz="94660"/>
  </p:normalViewPr>
  <p:slideViewPr>
    <p:cSldViewPr snapToGrid="0">
      <p:cViewPr>
        <p:scale>
          <a:sx n="84" d="100"/>
          <a:sy n="84" d="100"/>
        </p:scale>
        <p:origin x="56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FCDB3A-4458-4F0C-BCC2-31D494E96CA3}" type="datetimeFigureOut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B8A06-9229-4675-93AB-BACDAE7DFD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2828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1FAD4E-8AFB-4918-9272-C00FDA06B3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5DD41AC-1172-4BE9-A544-D5CC98634E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A8D1E8E-99A9-49C4-8878-813E7B3E9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8B249-F599-4D05-9CEC-039F048F0E26}" type="datetime1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5985500-2FB8-4BEA-ACC6-C5781A876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0A9A3A4-EC63-49AA-96A0-C2EC3C205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E86A-F3FB-4BBF-A70D-EBC2F1F760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9083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0D7739-3806-440A-82F6-00EFBBC43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1752FFA-91BF-406F-A5B5-2C67AF987D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50FC54A-1A3B-4E83-832D-E1B865CDD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3F232-FF1F-4CBA-84A9-94565E581F44}" type="datetime1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78EA985-E07F-4CE4-BA0D-FCA6E051D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D0BC7A-02CE-44E1-8B9D-334855C86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E86A-F3FB-4BBF-A70D-EBC2F1F760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9643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B6A9636-F3C7-48AA-95AD-36D4D116C1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F883AFC-C8EB-4905-8199-50BBF27F4D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D571B16-A36E-4A87-975F-F403C8202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C6B6F-06E9-4388-9BB7-6D12BCC4AD33}" type="datetime1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A55489B-9979-4981-AF3A-E2F7AA6EA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8E58F32-F8C8-4454-811E-684F1EF69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E86A-F3FB-4BBF-A70D-EBC2F1F760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2178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BFFFF1-B06B-42D1-AA6B-67A3B9366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9121D4-F8A1-42CD-A67E-0A76FEAFB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2EA0224-49F4-45E3-A790-6344207BF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F0396-BCA7-4CA0-9139-6E25913920E0}" type="datetime1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DAC1D6E-F7B5-4CC8-BDF0-800AB065F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7161506-7A2E-4D93-A01E-D8F404942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E86A-F3FB-4BBF-A70D-EBC2F1F760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9951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5671BF6-8B10-43BA-87B3-7A67ED9CC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297B338-A40B-4F9F-B6DB-FABB9993E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F70E41A-3938-4E71-9B35-A0973F73C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7137-03D9-494E-A66C-A8A1519AAEB4}" type="datetime1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435D8B8-1DD6-4651-9702-BCE651245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6111014-0810-415F-986B-95B1A9C10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E86A-F3FB-4BBF-A70D-EBC2F1F760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737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BAFB646-5C1A-4729-926F-8882BF73F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33C2FEA-47CD-4671-9674-3561993886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0E6297B-035A-48BF-BE71-1C7189AA8D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142C6D1-33F9-4E8C-ACA2-31CA34BF3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4F31-F106-4ACE-9292-D5AF63795155}" type="datetime1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3B2CACB-C6BA-43BD-AE51-B9AFE515F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7C68D5E-3936-4823-8F24-288BD11C7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E86A-F3FB-4BBF-A70D-EBC2F1F760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0687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6268B4-9BAB-4396-9AC7-7FACC3D17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5BE77FB-E6B6-46DE-9151-736F2C2AD1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550E6B4-E9F0-43C7-A4FC-B03FADF0D0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4995FFE-FDDE-47F0-93A7-14278CB8E0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84C3C0B-023E-4713-9167-BACBF50865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93D79C2-3124-41F0-9B1B-DDCEEFC5F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02A2F-0DDD-45A4-849E-A254E6AD17E3}" type="datetime1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578D731-3783-4D31-98B9-34029F260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E63F966-D577-4C1C-8B5B-AB20101FC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E86A-F3FB-4BBF-A70D-EBC2F1F760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5143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4BF5C0-38CB-465B-B8CF-C2FC0E0B6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B38D26E-C5CE-4F1D-942D-C4B7EB5A6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181A3-B0E1-4621-B327-374F03F3B702}" type="datetime1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2ECAF26-49D9-4449-AA2B-631174A84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680D692-08EF-42A0-87DC-07B076B9F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E86A-F3FB-4BBF-A70D-EBC2F1F760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0458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096CE45-C14C-4D50-AFAF-2616296A7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D1407-6E60-4AFA-8609-C7868F49020E}" type="datetime1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C764EF0-D01B-4B6E-B08D-ACD13A635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756A5A1-4D13-4EC0-9038-0A9FC0855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E86A-F3FB-4BBF-A70D-EBC2F1F760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1511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0581C2-5C8E-4C84-984E-BCAC3F0E5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1B1C524-0A1A-4DA8-A926-C2FDB36DC0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32AC347-81B8-4BD7-B20A-6BAA98719E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3CA61DD-CCB3-454B-96F4-9CA6CD058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1428F-CCF9-40A4-8C7E-7102C63CFAE6}" type="datetime1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B7F484D-BA58-4971-BFA5-5E31A6766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1AC9DC9-8D0C-4C96-B4AB-2AE6E6D9F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E86A-F3FB-4BBF-A70D-EBC2F1F760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2773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E6029F-0183-4F19-91E3-495CECF41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534EA643-8DC8-4836-8A6B-F8873B7C88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503702D-06D9-422B-BD3C-22F1B2C7CC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FCE6B98-6CD1-454F-9DC3-0C848EBE9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79921-F159-4218-B394-A4AE38EFBF60}" type="datetime1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45E00B3-EE97-4B8A-A4BF-96727C442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A1F9F2C-07F9-40D8-BCE2-8843D304B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E86A-F3FB-4BBF-A70D-EBC2F1F760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6461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C2BB9C3-7078-430E-8E09-04C5BA8BD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439E30-5FE8-44C6-B209-F54056BFC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DDF2D5C-28AE-459E-B7A1-3E685EBB2E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CA165-0B24-43B8-BB30-7AAA0F27044E}" type="datetime1">
              <a:rPr lang="zh-CN" altLang="en-US" smtClean="0"/>
              <a:t>2025/11/27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2FC6B0-CA98-48F7-B884-A81CE4A88F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936EA4F-0A4D-4555-9AF4-1C441FBF78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EE86A-F3FB-4BBF-A70D-EBC2F1F760E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674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0590ACD-552C-4AFE-B332-B84B39C087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11.27</a:t>
            </a:r>
            <a:r>
              <a:rPr lang="zh-CN" altLang="en-US" dirty="0"/>
              <a:t>进度汇报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2CEE82D-BB61-46CB-BFC6-48BC03A2CA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陈莹莹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2B5908C-0F4F-425C-8265-ED380DD7D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E86A-F3FB-4BBF-A70D-EBC2F1F760E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0752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71E028-0BF8-4E39-A0E3-DE40B89CE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3555"/>
          </a:xfrm>
        </p:spPr>
        <p:txBody>
          <a:bodyPr>
            <a:normAutofit/>
          </a:bodyPr>
          <a:lstStyle/>
          <a:p>
            <a:r>
              <a:rPr lang="zh-CN" altLang="en-US" sz="2800" dirty="0"/>
              <a:t>已经生成的模拟数据文件中的</a:t>
            </a:r>
            <a:r>
              <a:rPr lang="en-US" altLang="zh-CN" sz="2800" dirty="0"/>
              <a:t>BGO</a:t>
            </a:r>
            <a:r>
              <a:rPr lang="zh-CN" altLang="en-US" sz="2800" dirty="0"/>
              <a:t>能量沉积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45AA7D1F-D402-475F-B21A-CA66DBF1B0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692" y="1161288"/>
            <a:ext cx="5514308" cy="3822192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A6F7EABD-4DD6-4CC7-911B-E1BC2446BA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4566" y="868680"/>
            <a:ext cx="3524250" cy="4371975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F8C13BD1-87C2-4F34-BDB5-BCA8696BF4FE}"/>
              </a:ext>
            </a:extLst>
          </p:cNvPr>
          <p:cNvSpPr txBox="1"/>
          <p:nvPr/>
        </p:nvSpPr>
        <p:spPr>
          <a:xfrm>
            <a:off x="673847" y="5276088"/>
            <a:ext cx="4837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X</a:t>
            </a:r>
            <a:r>
              <a:rPr lang="zh-CN" altLang="en-US" b="1" i="0" dirty="0">
                <a:solidFill>
                  <a:srgbClr val="0F1115"/>
                </a:solidFill>
                <a:effectLst/>
                <a:latin typeface="quote-cjk-patch"/>
              </a:rPr>
              <a:t>轴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: BGO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总能量沉积，范围 </a:t>
            </a:r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27.18 - 27.36 GeV</a:t>
            </a:r>
            <a:endParaRPr lang="zh-CN" altLang="en-US" b="0" i="0" dirty="0">
              <a:solidFill>
                <a:srgbClr val="0F1115"/>
              </a:solidFill>
              <a:effectLst/>
              <a:latin typeface="quote-cjk-patch"/>
            </a:endParaRPr>
          </a:p>
          <a:p>
            <a:pPr algn="l"/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Y</a:t>
            </a:r>
            <a:r>
              <a:rPr lang="zh-CN" altLang="en-US" b="1" i="0" dirty="0">
                <a:solidFill>
                  <a:srgbClr val="0F1115"/>
                </a:solidFill>
                <a:effectLst/>
                <a:latin typeface="quote-cjk-patch"/>
              </a:rPr>
              <a:t>轴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: 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事件数频率</a:t>
            </a:r>
          </a:p>
          <a:p>
            <a:pPr algn="l"/>
            <a:r>
              <a:rPr lang="zh-CN" altLang="en-US" b="1" i="0" dirty="0">
                <a:solidFill>
                  <a:srgbClr val="0F1115"/>
                </a:solidFill>
                <a:effectLst/>
                <a:latin typeface="quote-cjk-patch"/>
              </a:rPr>
              <a:t>统计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: 20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个事件，均值 </a:t>
            </a:r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27.28 GeV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，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RMS </a:t>
            </a:r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45.02 MeV</a:t>
            </a:r>
            <a:endParaRPr lang="zh-CN" altLang="en-US" b="0" i="0" dirty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1B8D15D1-CAA5-4FEB-AAB7-0CE53F5D1416}"/>
              </a:ext>
            </a:extLst>
          </p:cNvPr>
          <p:cNvSpPr txBox="1"/>
          <p:nvPr/>
        </p:nvSpPr>
        <p:spPr>
          <a:xfrm>
            <a:off x="6814566" y="5486400"/>
            <a:ext cx="4383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PDG</a:t>
            </a:r>
            <a:r>
              <a:rPr lang="zh-CN" altLang="en-US" dirty="0"/>
              <a:t>代码</a:t>
            </a:r>
            <a:r>
              <a:rPr lang="en-US" altLang="zh-CN" dirty="0"/>
              <a:t>: 0 → </a:t>
            </a:r>
            <a:r>
              <a:rPr lang="zh-CN" altLang="en-US" dirty="0"/>
              <a:t>特殊粒子，符合磁单极子设置</a:t>
            </a:r>
            <a:endParaRPr lang="en-US" altLang="zh-CN" dirty="0"/>
          </a:p>
          <a:p>
            <a:r>
              <a:rPr lang="zh-CN" altLang="en-US" dirty="0"/>
              <a:t>能量：</a:t>
            </a:r>
            <a:r>
              <a:rPr lang="en-US" altLang="zh-CN" dirty="0"/>
              <a:t>100GeV</a:t>
            </a:r>
            <a:endParaRPr lang="zh-CN" altLang="en-US" dirty="0"/>
          </a:p>
        </p:txBody>
      </p:sp>
      <p:sp>
        <p:nvSpPr>
          <p:cNvPr id="15" name="灯片编号占位符 14">
            <a:extLst>
              <a:ext uri="{FF2B5EF4-FFF2-40B4-BE49-F238E27FC236}">
                <a16:creationId xmlns:a16="http://schemas.microsoft.com/office/drawing/2014/main" id="{5A33B7FC-4C15-49CF-8C50-5682DAC9F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E86A-F3FB-4BBF-A70D-EBC2F1F760ED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2477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71E028-0BF8-4E39-A0E3-DE40B89CE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3555"/>
          </a:xfrm>
        </p:spPr>
        <p:txBody>
          <a:bodyPr>
            <a:normAutofit/>
          </a:bodyPr>
          <a:lstStyle/>
          <a:p>
            <a:r>
              <a:rPr lang="zh-CN" altLang="en-US" sz="2800" dirty="0"/>
              <a:t>已经生成的模拟数据文件中的</a:t>
            </a:r>
            <a:r>
              <a:rPr lang="en-US" altLang="zh-CN" sz="2800" dirty="0"/>
              <a:t>STK</a:t>
            </a:r>
            <a:r>
              <a:rPr lang="zh-CN" altLang="en-US" sz="2800" dirty="0"/>
              <a:t>击中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FB3D5FD6-089E-443C-8843-67CC2056CB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417" y="861019"/>
            <a:ext cx="5763577" cy="4005548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CBF8DD84-2DC0-4398-8524-0DC1FF4ED5D7}"/>
              </a:ext>
            </a:extLst>
          </p:cNvPr>
          <p:cNvSpPr txBox="1"/>
          <p:nvPr/>
        </p:nvSpPr>
        <p:spPr>
          <a:xfrm>
            <a:off x="569976" y="5061584"/>
            <a:ext cx="49286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b="1" i="0" dirty="0">
                <a:solidFill>
                  <a:srgbClr val="0F1115"/>
                </a:solidFill>
                <a:effectLst/>
                <a:latin typeface="quote-cjk-patch"/>
              </a:rPr>
              <a:t>高能量沉积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: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平均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310 MeV/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击中（每硅条，</a:t>
            </a:r>
            <a:r>
              <a:rPr lang="el-GR" altLang="zh-CN" b="1" i="0" dirty="0">
                <a:solidFill>
                  <a:srgbClr val="0F1115"/>
                </a:solidFill>
                <a:effectLst/>
                <a:latin typeface="quote-cjk-patch"/>
              </a:rPr>
              <a:t>~300 μ</a:t>
            </a:r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m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） ，是最小电离粒子的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5000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倍，符合磁单极子的</a:t>
            </a:r>
            <a:r>
              <a:rPr lang="zh-CN" altLang="en-US" b="1" i="0" dirty="0">
                <a:solidFill>
                  <a:srgbClr val="0F1115"/>
                </a:solidFill>
                <a:effectLst/>
                <a:latin typeface="quote-cjk-patch"/>
              </a:rPr>
              <a:t>高电离能量损失</a:t>
            </a:r>
            <a:endParaRPr lang="en-US" altLang="zh-CN" dirty="0">
              <a:solidFill>
                <a:srgbClr val="0F1115"/>
              </a:solidFill>
              <a:latin typeface="quote-cjk-patch"/>
            </a:endParaRPr>
          </a:p>
          <a:p>
            <a:pPr algn="l"/>
            <a:r>
              <a:rPr lang="zh-CN" altLang="en-US" b="1" i="0" dirty="0">
                <a:solidFill>
                  <a:srgbClr val="0F1115"/>
                </a:solidFill>
                <a:effectLst/>
                <a:latin typeface="quote-cjk-patch"/>
              </a:rPr>
              <a:t>相对集中分布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:RMS/Mean ≈ 10% 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，能量沉积相对均匀，符合磁单极子相对恒定的</a:t>
            </a:r>
            <a:r>
              <a:rPr lang="en-US" altLang="zh-CN" b="0" i="0" dirty="0" err="1">
                <a:solidFill>
                  <a:srgbClr val="0F1115"/>
                </a:solidFill>
                <a:effectLst/>
                <a:latin typeface="quote-cjk-patch"/>
              </a:rPr>
              <a:t>dE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/dx.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E3A9050C-50D0-49AC-B1C2-8960570CCF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8395" y="868680"/>
            <a:ext cx="5643941" cy="3813834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4354E011-F68B-4F38-9064-9ED383E925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3120" y="5672374"/>
            <a:ext cx="6036441" cy="503555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A9B73AE8-53DD-472D-B75B-A0879AA1BE16}"/>
              </a:ext>
            </a:extLst>
          </p:cNvPr>
          <p:cNvSpPr txBox="1"/>
          <p:nvPr/>
        </p:nvSpPr>
        <p:spPr>
          <a:xfrm>
            <a:off x="6693408" y="4914442"/>
            <a:ext cx="4928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b="1" i="0" dirty="0">
                <a:solidFill>
                  <a:srgbClr val="0F1115"/>
                </a:solidFill>
                <a:effectLst/>
                <a:latin typeface="quote-cjk-patch"/>
              </a:rPr>
              <a:t>高度集中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: 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击中点集中在很小的区域，有更干净的径迹。</a:t>
            </a:r>
          </a:p>
        </p:txBody>
      </p:sp>
      <p:sp>
        <p:nvSpPr>
          <p:cNvPr id="13" name="灯片编号占位符 12">
            <a:extLst>
              <a:ext uri="{FF2B5EF4-FFF2-40B4-BE49-F238E27FC236}">
                <a16:creationId xmlns:a16="http://schemas.microsoft.com/office/drawing/2014/main" id="{E42E8017-D0D3-490D-AB78-FFE384FFE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E86A-F3FB-4BBF-A70D-EBC2F1F760ED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4536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71E028-0BF8-4E39-A0E3-DE40B89CE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608" y="130017"/>
            <a:ext cx="10515600" cy="503555"/>
          </a:xfrm>
        </p:spPr>
        <p:txBody>
          <a:bodyPr>
            <a:normAutofit/>
          </a:bodyPr>
          <a:lstStyle/>
          <a:p>
            <a:r>
              <a:rPr lang="zh-CN" altLang="en-US" sz="2800" dirty="0"/>
              <a:t>已经生成的重建数据文件中的</a:t>
            </a:r>
            <a:r>
              <a:rPr lang="en-US" altLang="zh-CN" sz="2800" dirty="0"/>
              <a:t>BGO</a:t>
            </a:r>
            <a:r>
              <a:rPr lang="zh-CN" altLang="en-US" sz="2800" dirty="0"/>
              <a:t>能量沉积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BD93D185-32CD-4933-8A18-49EEFECE47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1" y="666774"/>
            <a:ext cx="6169152" cy="4273682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8BEB1BDF-1FAF-4876-85C0-9107BC10DE83}"/>
              </a:ext>
            </a:extLst>
          </p:cNvPr>
          <p:cNvSpPr txBox="1"/>
          <p:nvPr/>
        </p:nvSpPr>
        <p:spPr>
          <a:xfrm>
            <a:off x="329184" y="5132480"/>
            <a:ext cx="6446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能量集中在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7.15-7.5 GeV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范围内。对于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1 </a:t>
            </a:r>
            <a:r>
              <a:rPr lang="en-US" altLang="zh-CN" b="0" i="0" dirty="0" err="1">
                <a:solidFill>
                  <a:srgbClr val="0F1115"/>
                </a:solidFill>
                <a:effectLst/>
                <a:latin typeface="quote-cjk-patch"/>
              </a:rPr>
              <a:t>TeV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的磁单极子模拟，这个能量范围</a:t>
            </a:r>
            <a:r>
              <a:rPr lang="zh-CN" altLang="en-US" b="1" i="0" dirty="0">
                <a:solidFill>
                  <a:srgbClr val="0F1115"/>
                </a:solidFill>
                <a:effectLst/>
                <a:latin typeface="quote-cjk-patch"/>
              </a:rPr>
              <a:t>明显偏低</a:t>
            </a:r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;</a:t>
            </a:r>
          </a:p>
          <a:p>
            <a:pPr algn="l"/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从窄的能量分布看（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RMS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仅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85.54 MeV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），这些事件可能表现出：良好的能量沉积一致性 ，符合磁单极子特征</a:t>
            </a:r>
            <a:r>
              <a:rPr lang="zh-CN" altLang="en-US" dirty="0">
                <a:solidFill>
                  <a:srgbClr val="0F1115"/>
                </a:solidFill>
                <a:latin typeface="quote-cjk-patch"/>
              </a:rPr>
              <a:t>。</a:t>
            </a:r>
            <a:endParaRPr lang="zh-CN" altLang="en-US" b="0" i="0" dirty="0">
              <a:solidFill>
                <a:srgbClr val="0F1115"/>
              </a:solidFill>
              <a:effectLst/>
              <a:latin typeface="quote-cjk-patch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A69332F4-5F35-4733-9F0C-EE57E139DA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5589" y="633849"/>
            <a:ext cx="5353050" cy="4248150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EACDBFDF-0BD6-4E29-9865-0FF9BE1C7972}"/>
              </a:ext>
            </a:extLst>
          </p:cNvPr>
          <p:cNvSpPr txBox="1"/>
          <p:nvPr/>
        </p:nvSpPr>
        <p:spPr>
          <a:xfrm>
            <a:off x="7726680" y="5148072"/>
            <a:ext cx="3154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能量分布在整个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14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层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BGO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中</a:t>
            </a:r>
          </a:p>
          <a:p>
            <a:pPr algn="l"/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证实磁单极子的强穿透能力</a:t>
            </a:r>
          </a:p>
        </p:txBody>
      </p:sp>
      <p:sp>
        <p:nvSpPr>
          <p:cNvPr id="13" name="灯片编号占位符 12">
            <a:extLst>
              <a:ext uri="{FF2B5EF4-FFF2-40B4-BE49-F238E27FC236}">
                <a16:creationId xmlns:a16="http://schemas.microsoft.com/office/drawing/2014/main" id="{0EEBD413-6CB1-4DBC-BCEE-53C8C615F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E86A-F3FB-4BBF-A70D-EBC2F1F760E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9264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71E028-0BF8-4E39-A0E3-DE40B89CE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3555"/>
          </a:xfrm>
        </p:spPr>
        <p:txBody>
          <a:bodyPr>
            <a:normAutofit/>
          </a:bodyPr>
          <a:lstStyle/>
          <a:p>
            <a:r>
              <a:rPr lang="en-US" altLang="zh-CN" sz="2800" dirty="0"/>
              <a:t>BGO</a:t>
            </a:r>
            <a:r>
              <a:rPr lang="zh-CN" altLang="en-US" sz="2800" dirty="0"/>
              <a:t>能量沉积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8BEB1BDF-1FAF-4876-85C0-9107BC10DE83}"/>
              </a:ext>
            </a:extLst>
          </p:cNvPr>
          <p:cNvSpPr txBox="1"/>
          <p:nvPr/>
        </p:nvSpPr>
        <p:spPr>
          <a:xfrm>
            <a:off x="7260336" y="1865376"/>
            <a:ext cx="45262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b="1" dirty="0">
                <a:solidFill>
                  <a:srgbClr val="0F1115"/>
                </a:solidFill>
                <a:effectLst/>
                <a:latin typeface="quote-cjk-patch"/>
              </a:rPr>
              <a:t>能量不匹配问题</a:t>
            </a:r>
          </a:p>
          <a:p>
            <a:pPr algn="l"/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X</a:t>
            </a:r>
            <a:r>
              <a:rPr lang="zh-CN" altLang="en-US" b="1" i="0" dirty="0">
                <a:solidFill>
                  <a:srgbClr val="0F1115"/>
                </a:solidFill>
                <a:effectLst/>
                <a:latin typeface="quote-cjk-patch"/>
              </a:rPr>
              <a:t>轴（</a:t>
            </a:r>
            <a:r>
              <a:rPr lang="en-US" altLang="zh-CN" b="1" i="0" dirty="0" err="1">
                <a:solidFill>
                  <a:srgbClr val="0F1115"/>
                </a:solidFill>
                <a:effectLst/>
                <a:latin typeface="quote-cjk-patch"/>
              </a:rPr>
              <a:t>fBgoTotalEnergy</a:t>
            </a:r>
            <a:r>
              <a:rPr lang="zh-CN" altLang="en-US" b="1" i="0" dirty="0">
                <a:solidFill>
                  <a:srgbClr val="0F1115"/>
                </a:solidFill>
                <a:effectLst/>
                <a:latin typeface="quote-cjk-patch"/>
              </a:rPr>
              <a:t>）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：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7323 ± 85 MeV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（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~7.3 GeV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）</a:t>
            </a:r>
          </a:p>
          <a:p>
            <a:pPr algn="l"/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Y</a:t>
            </a:r>
            <a:r>
              <a:rPr lang="zh-CN" altLang="en-US" b="1" i="0" dirty="0">
                <a:solidFill>
                  <a:srgbClr val="0F1115"/>
                </a:solidFill>
                <a:effectLst/>
                <a:latin typeface="quote-cjk-patch"/>
              </a:rPr>
              <a:t>轴（</a:t>
            </a:r>
            <a:r>
              <a:rPr lang="en-US" altLang="zh-CN" b="1" i="0" dirty="0" err="1">
                <a:solidFill>
                  <a:srgbClr val="0F1115"/>
                </a:solidFill>
                <a:effectLst/>
                <a:latin typeface="quote-cjk-patch"/>
              </a:rPr>
              <a:t>fPrimaryEnergy</a:t>
            </a:r>
            <a:r>
              <a:rPr lang="zh-CN" altLang="en-US" b="1" i="0" dirty="0">
                <a:solidFill>
                  <a:srgbClr val="0F1115"/>
                </a:solidFill>
                <a:effectLst/>
                <a:latin typeface="quote-cjk-patch"/>
              </a:rPr>
              <a:t>）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：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100,000 MeV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（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100 GeV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）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± 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很小展宽</a:t>
            </a:r>
          </a:p>
          <a:p>
            <a:pPr algn="l"/>
            <a:endParaRPr lang="zh-CN" altLang="en-US" b="1" dirty="0">
              <a:solidFill>
                <a:srgbClr val="0F1115"/>
              </a:solidFill>
              <a:effectLst/>
              <a:latin typeface="quote-cjk-patch"/>
            </a:endParaRPr>
          </a:p>
          <a:p>
            <a:pPr algn="l"/>
            <a:r>
              <a:rPr lang="zh-CN" altLang="en-US" b="1" i="0" dirty="0">
                <a:solidFill>
                  <a:srgbClr val="0F1115"/>
                </a:solidFill>
                <a:effectLst/>
                <a:latin typeface="quote-cjk-patch"/>
              </a:rPr>
              <a:t>模拟能量是</a:t>
            </a:r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100 GeV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，但</a:t>
            </a:r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BGO</a:t>
            </a:r>
            <a:r>
              <a:rPr lang="zh-CN" altLang="en-US" b="1" i="0" dirty="0">
                <a:solidFill>
                  <a:srgbClr val="0F1115"/>
                </a:solidFill>
                <a:effectLst/>
                <a:latin typeface="quote-cjk-patch"/>
              </a:rPr>
              <a:t>重建能量只有</a:t>
            </a:r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7.3 GeV</a:t>
            </a:r>
            <a:endParaRPr lang="zh-CN" altLang="en-US" b="0" i="0" dirty="0">
              <a:solidFill>
                <a:srgbClr val="0F1115"/>
              </a:solidFill>
              <a:effectLst/>
              <a:latin typeface="quote-cjk-patch"/>
            </a:endParaRPr>
          </a:p>
          <a:p>
            <a:pPr algn="l"/>
            <a:r>
              <a:rPr lang="zh-CN" altLang="en-US" b="1" i="0" dirty="0">
                <a:solidFill>
                  <a:srgbClr val="0F1115"/>
                </a:solidFill>
                <a:effectLst/>
                <a:latin typeface="quote-cjk-patch"/>
              </a:rPr>
              <a:t>能量重建效率仅约</a:t>
            </a:r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7.3%</a:t>
            </a:r>
          </a:p>
          <a:p>
            <a:pPr algn="l"/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这解释了为什么之前我们看到能量值偏低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8AA262B7-65E1-4A6B-B8CE-B7F5A27A85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384" y="1122235"/>
            <a:ext cx="6201623" cy="4181285"/>
          </a:xfrm>
          <a:prstGeom prst="rect">
            <a:avLst/>
          </a:prstGeom>
        </p:spPr>
      </p:pic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08018A9-BC1B-4769-B083-C22B89CBD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E86A-F3FB-4BBF-A70D-EBC2F1F760ED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87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71E028-0BF8-4E39-A0E3-DE40B89CE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3555"/>
          </a:xfrm>
        </p:spPr>
        <p:txBody>
          <a:bodyPr>
            <a:normAutofit/>
          </a:bodyPr>
          <a:lstStyle/>
          <a:p>
            <a:r>
              <a:rPr lang="zh-CN" altLang="en-US" sz="2800" dirty="0"/>
              <a:t>粒子的物理参数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C9B19D7-C758-4B9E-BF0F-CF781ABBCFCF}"/>
              </a:ext>
            </a:extLst>
          </p:cNvPr>
          <p:cNvSpPr txBox="1"/>
          <p:nvPr/>
        </p:nvSpPr>
        <p:spPr>
          <a:xfrm>
            <a:off x="758952" y="979607"/>
            <a:ext cx="551497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#/gps/source/clear </a:t>
            </a:r>
          </a:p>
          <a:p>
            <a:r>
              <a:rPr lang="en-US" altLang="zh-CN" dirty="0"/>
              <a:t>#/gps/source/add 1  </a:t>
            </a:r>
          </a:p>
          <a:p>
            <a:r>
              <a:rPr lang="en-US" altLang="zh-CN" dirty="0"/>
              <a:t>/gun/</a:t>
            </a:r>
            <a:r>
              <a:rPr lang="en-US" altLang="zh-CN" dirty="0" err="1"/>
              <a:t>sourceGen</a:t>
            </a:r>
            <a:r>
              <a:rPr lang="en-US" altLang="zh-CN" dirty="0"/>
              <a:t> 1</a:t>
            </a:r>
          </a:p>
          <a:p>
            <a:r>
              <a:rPr lang="en-US" altLang="zh-CN" dirty="0"/>
              <a:t>/gun/</a:t>
            </a:r>
            <a:r>
              <a:rPr lang="en-US" altLang="zh-CN" dirty="0" err="1"/>
              <a:t>sourceType</a:t>
            </a:r>
            <a:r>
              <a:rPr lang="en-US" altLang="zh-CN" dirty="0"/>
              <a:t> 0 </a:t>
            </a:r>
          </a:p>
          <a:p>
            <a:r>
              <a:rPr lang="en-US" altLang="zh-CN" dirty="0"/>
              <a:t>#/gun/spectrumType 0</a:t>
            </a:r>
          </a:p>
          <a:p>
            <a:r>
              <a:rPr lang="en-US" altLang="zh-CN" dirty="0"/>
              <a:t>/</a:t>
            </a:r>
            <a:r>
              <a:rPr lang="en-US" altLang="zh-CN" dirty="0" err="1"/>
              <a:t>gps</a:t>
            </a:r>
            <a:r>
              <a:rPr lang="en-US" altLang="zh-CN" dirty="0"/>
              <a:t>/particle monopole          # ← </a:t>
            </a:r>
            <a:r>
              <a:rPr lang="zh-CN" altLang="en-US" dirty="0"/>
              <a:t>粒子类型</a:t>
            </a:r>
          </a:p>
          <a:p>
            <a:r>
              <a:rPr lang="en-US" altLang="zh-CN" dirty="0"/>
              <a:t>/</a:t>
            </a:r>
            <a:r>
              <a:rPr lang="en-US" altLang="zh-CN" dirty="0" err="1"/>
              <a:t>gps</a:t>
            </a:r>
            <a:r>
              <a:rPr lang="en-US" altLang="zh-CN" dirty="0"/>
              <a:t>/pos/type Plane</a:t>
            </a:r>
          </a:p>
          <a:p>
            <a:r>
              <a:rPr lang="en-US" altLang="zh-CN" dirty="0"/>
              <a:t>/</a:t>
            </a:r>
            <a:r>
              <a:rPr lang="en-US" altLang="zh-CN" dirty="0" err="1"/>
              <a:t>gps</a:t>
            </a:r>
            <a:r>
              <a:rPr lang="en-US" altLang="zh-CN" dirty="0"/>
              <a:t>/pos/shape Square</a:t>
            </a:r>
          </a:p>
          <a:p>
            <a:r>
              <a:rPr lang="en-US" altLang="zh-CN" dirty="0"/>
              <a:t>/</a:t>
            </a:r>
            <a:r>
              <a:rPr lang="en-US" altLang="zh-CN" dirty="0" err="1"/>
              <a:t>gps</a:t>
            </a:r>
            <a:r>
              <a:rPr lang="en-US" altLang="zh-CN" dirty="0"/>
              <a:t>/pos/</a:t>
            </a:r>
            <a:r>
              <a:rPr lang="en-US" altLang="zh-CN" dirty="0" err="1"/>
              <a:t>centre</a:t>
            </a:r>
            <a:r>
              <a:rPr lang="en-US" altLang="zh-CN" dirty="0"/>
              <a:t> 1.375 1.375 -138. cm  # ← </a:t>
            </a:r>
            <a:r>
              <a:rPr lang="zh-CN" altLang="en-US" dirty="0"/>
              <a:t>入射位置</a:t>
            </a:r>
          </a:p>
          <a:p>
            <a:r>
              <a:rPr lang="en-US" altLang="zh-CN" dirty="0"/>
              <a:t>/</a:t>
            </a:r>
            <a:r>
              <a:rPr lang="en-US" altLang="zh-CN" dirty="0" err="1"/>
              <a:t>gps</a:t>
            </a:r>
            <a:r>
              <a:rPr lang="en-US" altLang="zh-CN" dirty="0"/>
              <a:t>/pos/</a:t>
            </a:r>
            <a:r>
              <a:rPr lang="en-US" altLang="zh-CN" dirty="0" err="1"/>
              <a:t>halfx</a:t>
            </a:r>
            <a:r>
              <a:rPr lang="en-US" altLang="zh-CN" dirty="0"/>
              <a:t>  0.01 mm         # ← </a:t>
            </a:r>
            <a:r>
              <a:rPr lang="zh-CN" altLang="en-US" dirty="0"/>
              <a:t>束流大小</a:t>
            </a:r>
          </a:p>
          <a:p>
            <a:r>
              <a:rPr lang="en-US" altLang="zh-CN" dirty="0"/>
              <a:t>/</a:t>
            </a:r>
            <a:r>
              <a:rPr lang="en-US" altLang="zh-CN" dirty="0" err="1"/>
              <a:t>gps</a:t>
            </a:r>
            <a:r>
              <a:rPr lang="en-US" altLang="zh-CN" dirty="0"/>
              <a:t>/pos/</a:t>
            </a:r>
            <a:r>
              <a:rPr lang="en-US" altLang="zh-CN" dirty="0" err="1"/>
              <a:t>halfy</a:t>
            </a:r>
            <a:r>
              <a:rPr lang="en-US" altLang="zh-CN" dirty="0"/>
              <a:t>  0.01 mm         # ← </a:t>
            </a:r>
            <a:r>
              <a:rPr lang="zh-CN" altLang="en-US" dirty="0"/>
              <a:t>束流大小</a:t>
            </a:r>
          </a:p>
          <a:p>
            <a:r>
              <a:rPr lang="en-US" altLang="zh-CN" dirty="0"/>
              <a:t>/</a:t>
            </a:r>
            <a:r>
              <a:rPr lang="en-US" altLang="zh-CN" dirty="0" err="1"/>
              <a:t>gps</a:t>
            </a:r>
            <a:r>
              <a:rPr lang="en-US" altLang="zh-CN" dirty="0"/>
              <a:t>/ang/type cos</a:t>
            </a:r>
          </a:p>
          <a:p>
            <a:r>
              <a:rPr lang="en-US" altLang="zh-CN" dirty="0"/>
              <a:t>/</a:t>
            </a:r>
            <a:r>
              <a:rPr lang="en-US" altLang="zh-CN" dirty="0" err="1"/>
              <a:t>gps</a:t>
            </a:r>
            <a:r>
              <a:rPr lang="en-US" altLang="zh-CN" dirty="0"/>
              <a:t>/ang/</a:t>
            </a:r>
            <a:r>
              <a:rPr lang="en-US" altLang="zh-CN" dirty="0" err="1"/>
              <a:t>mintheta</a:t>
            </a:r>
            <a:r>
              <a:rPr lang="en-US" altLang="zh-CN" dirty="0"/>
              <a:t> 0.00 deg</a:t>
            </a:r>
          </a:p>
          <a:p>
            <a:r>
              <a:rPr lang="en-US" altLang="zh-CN" dirty="0"/>
              <a:t>/</a:t>
            </a:r>
            <a:r>
              <a:rPr lang="en-US" altLang="zh-CN" dirty="0" err="1"/>
              <a:t>gps</a:t>
            </a:r>
            <a:r>
              <a:rPr lang="en-US" altLang="zh-CN" dirty="0"/>
              <a:t>/ang/</a:t>
            </a:r>
            <a:r>
              <a:rPr lang="en-US" altLang="zh-CN" dirty="0" err="1"/>
              <a:t>maxtheta</a:t>
            </a:r>
            <a:r>
              <a:rPr lang="en-US" altLang="zh-CN" dirty="0"/>
              <a:t> 0.01 deg      # ← </a:t>
            </a:r>
            <a:r>
              <a:rPr lang="zh-CN" altLang="en-US" dirty="0"/>
              <a:t>入射角度</a:t>
            </a:r>
          </a:p>
          <a:p>
            <a:r>
              <a:rPr lang="en-US" altLang="zh-CN" dirty="0"/>
              <a:t>/</a:t>
            </a:r>
            <a:r>
              <a:rPr lang="en-US" altLang="zh-CN" dirty="0" err="1"/>
              <a:t>gps</a:t>
            </a:r>
            <a:r>
              <a:rPr lang="en-US" altLang="zh-CN" dirty="0"/>
              <a:t>/</a:t>
            </a:r>
            <a:r>
              <a:rPr lang="en-US" altLang="zh-CN" dirty="0" err="1"/>
              <a:t>ene</a:t>
            </a:r>
            <a:r>
              <a:rPr lang="en-US" altLang="zh-CN" dirty="0"/>
              <a:t>/type Lin</a:t>
            </a:r>
          </a:p>
          <a:p>
            <a:r>
              <a:rPr lang="en-US" altLang="zh-CN" dirty="0"/>
              <a:t>/</a:t>
            </a:r>
            <a:r>
              <a:rPr lang="en-US" altLang="zh-CN" dirty="0" err="1"/>
              <a:t>gps</a:t>
            </a:r>
            <a:r>
              <a:rPr lang="en-US" altLang="zh-CN" dirty="0"/>
              <a:t>/</a:t>
            </a:r>
            <a:r>
              <a:rPr lang="en-US" altLang="zh-CN" dirty="0" err="1"/>
              <a:t>ene</a:t>
            </a:r>
            <a:r>
              <a:rPr lang="en-US" altLang="zh-CN" dirty="0"/>
              <a:t>/min 1000 GeV           # ← </a:t>
            </a:r>
            <a:r>
              <a:rPr lang="zh-CN" altLang="en-US" dirty="0"/>
              <a:t>能量设置</a:t>
            </a:r>
          </a:p>
          <a:p>
            <a:r>
              <a:rPr lang="en-US" altLang="zh-CN" dirty="0"/>
              <a:t>/</a:t>
            </a:r>
            <a:r>
              <a:rPr lang="en-US" altLang="zh-CN" dirty="0" err="1"/>
              <a:t>gps</a:t>
            </a:r>
            <a:r>
              <a:rPr lang="en-US" altLang="zh-CN" dirty="0"/>
              <a:t>/</a:t>
            </a:r>
            <a:r>
              <a:rPr lang="en-US" altLang="zh-CN" dirty="0" err="1"/>
              <a:t>ene</a:t>
            </a:r>
            <a:r>
              <a:rPr lang="en-US" altLang="zh-CN" dirty="0"/>
              <a:t>/max 1000.001 GeV       # ← </a:t>
            </a:r>
            <a:r>
              <a:rPr lang="zh-CN" altLang="en-US" dirty="0"/>
              <a:t>能量设置</a:t>
            </a:r>
          </a:p>
          <a:p>
            <a:r>
              <a:rPr lang="en-US" altLang="zh-CN" dirty="0"/>
              <a:t>/</a:t>
            </a:r>
            <a:r>
              <a:rPr lang="en-US" altLang="zh-CN" dirty="0" err="1"/>
              <a:t>gps</a:t>
            </a:r>
            <a:r>
              <a:rPr lang="en-US" altLang="zh-CN" dirty="0"/>
              <a:t>/</a:t>
            </a:r>
            <a:r>
              <a:rPr lang="en-US" altLang="zh-CN" dirty="0" err="1"/>
              <a:t>ene</a:t>
            </a:r>
            <a:r>
              <a:rPr lang="en-US" altLang="zh-CN" dirty="0"/>
              <a:t>/gradient 1</a:t>
            </a:r>
          </a:p>
          <a:p>
            <a:r>
              <a:rPr lang="en-US" altLang="zh-CN" dirty="0"/>
              <a:t>/</a:t>
            </a:r>
            <a:r>
              <a:rPr lang="en-US" altLang="zh-CN" dirty="0" err="1"/>
              <a:t>gps</a:t>
            </a:r>
            <a:r>
              <a:rPr lang="en-US" altLang="zh-CN" dirty="0"/>
              <a:t>/</a:t>
            </a:r>
            <a:r>
              <a:rPr lang="en-US" altLang="zh-CN" dirty="0" err="1"/>
              <a:t>ene</a:t>
            </a:r>
            <a:r>
              <a:rPr lang="en-US" altLang="zh-CN" dirty="0"/>
              <a:t>/intercept 1</a:t>
            </a:r>
            <a:endParaRPr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3F088F0-D5A1-4334-8765-DB5D890D3BD7}"/>
              </a:ext>
            </a:extLst>
          </p:cNvPr>
          <p:cNvSpPr txBox="1"/>
          <p:nvPr/>
        </p:nvSpPr>
        <p:spPr>
          <a:xfrm>
            <a:off x="7059168" y="1008238"/>
            <a:ext cx="46634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入射位置 </a:t>
            </a:r>
            <a:r>
              <a:rPr lang="en-US" altLang="zh-CN" dirty="0"/>
              <a:t>(1.375, 1.375, -138) cm: </a:t>
            </a:r>
            <a:r>
              <a:rPr lang="zh-CN" altLang="en-US" dirty="0"/>
              <a:t>在探测器前方</a:t>
            </a:r>
            <a:r>
              <a:rPr lang="en-US" altLang="zh-CN" dirty="0"/>
              <a:t>138cm</a:t>
            </a:r>
            <a:r>
              <a:rPr lang="zh-CN" altLang="en-US" dirty="0"/>
              <a:t>处入射</a:t>
            </a:r>
          </a:p>
          <a:p>
            <a:endParaRPr lang="zh-CN" altLang="en-US" dirty="0"/>
          </a:p>
          <a:p>
            <a:r>
              <a:rPr lang="zh-CN" altLang="en-US" dirty="0"/>
              <a:t>束流大小 </a:t>
            </a:r>
            <a:r>
              <a:rPr lang="en-US" altLang="zh-CN" dirty="0"/>
              <a:t>0.01mm: </a:t>
            </a:r>
            <a:r>
              <a:rPr lang="zh-CN" altLang="en-US" dirty="0"/>
              <a:t>近似点源入射</a:t>
            </a:r>
            <a:endParaRPr lang="en-US" altLang="zh-CN" dirty="0"/>
          </a:p>
          <a:p>
            <a:endParaRPr lang="zh-CN" altLang="en-US" dirty="0"/>
          </a:p>
          <a:p>
            <a:r>
              <a:rPr lang="zh-CN" altLang="en-US" dirty="0"/>
              <a:t>入射角度 </a:t>
            </a:r>
            <a:r>
              <a:rPr lang="en-US" altLang="zh-CN" dirty="0"/>
              <a:t>0-0.01</a:t>
            </a:r>
            <a:r>
              <a:rPr lang="zh-CN" altLang="en-US" dirty="0"/>
              <a:t>度</a:t>
            </a:r>
            <a:r>
              <a:rPr lang="en-US" altLang="zh-CN" dirty="0"/>
              <a:t>: </a:t>
            </a:r>
            <a:r>
              <a:rPr lang="zh-CN" altLang="en-US" dirty="0"/>
              <a:t>准直束流，模拟宇宙线入射</a:t>
            </a:r>
          </a:p>
          <a:p>
            <a:endParaRPr lang="zh-CN" altLang="en-US" dirty="0"/>
          </a:p>
          <a:p>
            <a:r>
              <a:rPr lang="zh-CN" altLang="en-US" dirty="0"/>
              <a:t>能量 </a:t>
            </a:r>
            <a:r>
              <a:rPr lang="en-US" altLang="zh-CN" dirty="0"/>
              <a:t>1000 GeV: 1TeV</a:t>
            </a:r>
            <a:r>
              <a:rPr lang="zh-CN" altLang="en-US" dirty="0"/>
              <a:t>能区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36DD706D-4106-4243-82BA-015687334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E86A-F3FB-4BBF-A70D-EBC2F1F760ED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7841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71E028-0BF8-4E39-A0E3-DE40B89CE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3555"/>
          </a:xfrm>
        </p:spPr>
        <p:txBody>
          <a:bodyPr>
            <a:normAutofit/>
          </a:bodyPr>
          <a:lstStyle/>
          <a:p>
            <a:r>
              <a:rPr lang="en-US" altLang="zh-CN" sz="2800" dirty="0"/>
              <a:t>BGO</a:t>
            </a:r>
            <a:r>
              <a:rPr lang="zh-CN" altLang="en-US" sz="2800" dirty="0"/>
              <a:t>能量沉积以及粒子动能分布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F482391-F5A6-460E-AB50-2F52B48179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442" y="1179577"/>
            <a:ext cx="5491231" cy="3867911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4B65DC3A-ADE2-4EF3-98D7-6AC6622131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005205"/>
            <a:ext cx="5475616" cy="3867911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27C4216C-3053-4C38-AE02-9030AB6B19A9}"/>
              </a:ext>
            </a:extLst>
          </p:cNvPr>
          <p:cNvSpPr txBox="1"/>
          <p:nvPr/>
        </p:nvSpPr>
        <p:spPr>
          <a:xfrm>
            <a:off x="6220329" y="5208044"/>
            <a:ext cx="56302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在 </a:t>
            </a:r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5000 MeV (5 GeV)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 处有显著峰值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,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对应初级</a:t>
            </a:r>
            <a:r>
              <a:rPr lang="zh-CN" altLang="en-US" dirty="0">
                <a:solidFill>
                  <a:srgbClr val="0F1115"/>
                </a:solidFill>
                <a:latin typeface="quote-cjk-patch"/>
              </a:rPr>
              <a:t>粒子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能量；</a:t>
            </a:r>
          </a:p>
          <a:p>
            <a:pPr algn="l"/>
            <a:endParaRPr lang="en-US" altLang="zh-CN" b="1" dirty="0">
              <a:solidFill>
                <a:srgbClr val="0F1115"/>
              </a:solidFill>
              <a:effectLst/>
              <a:latin typeface="quote-cjk-patch"/>
            </a:endParaRPr>
          </a:p>
          <a:p>
            <a:pPr algn="l"/>
            <a:r>
              <a:rPr lang="zh-CN" altLang="en-US" b="1" dirty="0">
                <a:solidFill>
                  <a:srgbClr val="0F1115"/>
                </a:solidFill>
                <a:effectLst/>
                <a:latin typeface="quote-cjk-patch"/>
              </a:rPr>
              <a:t>低能次级粒子</a:t>
            </a:r>
            <a:r>
              <a:rPr lang="zh-CN" altLang="en-US" b="1" i="0" dirty="0">
                <a:solidFill>
                  <a:srgbClr val="0F1115"/>
                </a:solidFill>
                <a:effectLst/>
                <a:latin typeface="quote-cjk-patch"/>
              </a:rPr>
              <a:t>广泛分布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: 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从几乎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0 MeV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到几百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MeV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。这些可能是</a:t>
            </a:r>
            <a:r>
              <a:rPr lang="zh-CN" altLang="en-US" b="1" i="0" dirty="0">
                <a:solidFill>
                  <a:srgbClr val="0F1115"/>
                </a:solidFill>
                <a:effectLst/>
                <a:latin typeface="quote-cjk-patch"/>
              </a:rPr>
              <a:t>次级粒子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：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δ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电子、光子、其他次级产物。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D3A8FC8F-C1F7-42E1-9B66-D4C8F7FB6780}"/>
              </a:ext>
            </a:extLst>
          </p:cNvPr>
          <p:cNvSpPr txBox="1"/>
          <p:nvPr/>
        </p:nvSpPr>
        <p:spPr>
          <a:xfrm>
            <a:off x="774192" y="5346543"/>
            <a:ext cx="4081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1 </a:t>
            </a:r>
            <a:r>
              <a:rPr lang="en-US" altLang="zh-CN" b="0" i="0" dirty="0" err="1">
                <a:solidFill>
                  <a:srgbClr val="0F1115"/>
                </a:solidFill>
                <a:effectLst/>
                <a:latin typeface="quote-cjk-patch"/>
              </a:rPr>
              <a:t>TeV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磁单极子应该沉积大量能量，通过电离损失，在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BGO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中预期沉积能量应该在 </a:t>
            </a:r>
            <a:r>
              <a:rPr lang="en-US" altLang="zh-CN" b="1" i="0" dirty="0">
                <a:solidFill>
                  <a:srgbClr val="0F1115"/>
                </a:solidFill>
                <a:effectLst/>
                <a:latin typeface="quote-cjk-patch"/>
              </a:rPr>
              <a:t>GeV</a:t>
            </a:r>
            <a:r>
              <a:rPr lang="zh-CN" altLang="en-US" b="1" i="0" dirty="0">
                <a:solidFill>
                  <a:srgbClr val="0F1115"/>
                </a:solidFill>
                <a:effectLst/>
                <a:latin typeface="quote-cjk-patch"/>
              </a:rPr>
              <a:t>量级，</a:t>
            </a:r>
            <a:r>
              <a:rPr lang="zh-CN" altLang="en-US" i="0" dirty="0">
                <a:solidFill>
                  <a:srgbClr val="0F1115"/>
                </a:solidFill>
                <a:effectLst/>
                <a:latin typeface="quote-cjk-patch"/>
              </a:rPr>
              <a:t>但能量沉积很小。</a:t>
            </a:r>
            <a:endParaRPr lang="zh-CN" altLang="en-US" b="0" i="0" dirty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11" name="灯片编号占位符 10">
            <a:extLst>
              <a:ext uri="{FF2B5EF4-FFF2-40B4-BE49-F238E27FC236}">
                <a16:creationId xmlns:a16="http://schemas.microsoft.com/office/drawing/2014/main" id="{07454BE9-7A32-4D13-BCFC-11E46F9C0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E86A-F3FB-4BBF-A70D-EBC2F1F760ED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0783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71E028-0BF8-4E39-A0E3-DE40B89CE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3555"/>
          </a:xfrm>
        </p:spPr>
        <p:txBody>
          <a:bodyPr>
            <a:normAutofit/>
          </a:bodyPr>
          <a:lstStyle/>
          <a:p>
            <a:r>
              <a:rPr lang="en-US" altLang="zh-CN" sz="2800" dirty="0"/>
              <a:t>STK</a:t>
            </a:r>
            <a:r>
              <a:rPr lang="zh-CN" altLang="en-US" sz="2800" dirty="0"/>
              <a:t>击中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D5DE48F7-39E8-4561-99BC-9CB5ED5C36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065" y="1063625"/>
            <a:ext cx="5581135" cy="3782695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3BD9BA33-1593-46C7-9B3A-F7564640D2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9309" y="1063625"/>
            <a:ext cx="5703854" cy="3782695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F229C755-DDAD-4CB7-BC96-3DB6FE3E00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033" y="5387975"/>
            <a:ext cx="9201150" cy="1104900"/>
          </a:xfrm>
          <a:prstGeom prst="rect">
            <a:avLst/>
          </a:prstGeom>
        </p:spPr>
      </p:pic>
      <p:sp>
        <p:nvSpPr>
          <p:cNvPr id="12" name="灯片编号占位符 11">
            <a:extLst>
              <a:ext uri="{FF2B5EF4-FFF2-40B4-BE49-F238E27FC236}">
                <a16:creationId xmlns:a16="http://schemas.microsoft.com/office/drawing/2014/main" id="{D805FF1B-34E7-4FE8-BEB3-D519FF181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E86A-F3FB-4BBF-A70D-EBC2F1F760ED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3894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71E028-0BF8-4E39-A0E3-DE40B89CE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3555"/>
          </a:xfrm>
        </p:spPr>
        <p:txBody>
          <a:bodyPr>
            <a:normAutofit/>
          </a:bodyPr>
          <a:lstStyle/>
          <a:p>
            <a:r>
              <a:rPr lang="zh-CN" altLang="en-US" sz="2800" dirty="0"/>
              <a:t>初级粒子信息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1AA145AE-DA5E-4805-A87D-A214B48B27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900" y="1185291"/>
            <a:ext cx="5372100" cy="428625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E1D7969C-4FB7-448B-814A-FBCD09F530B5}"/>
              </a:ext>
            </a:extLst>
          </p:cNvPr>
          <p:cNvSpPr txBox="1"/>
          <p:nvPr/>
        </p:nvSpPr>
        <p:spPr>
          <a:xfrm>
            <a:off x="7525512" y="1252728"/>
            <a:ext cx="33284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PDG</a:t>
            </a:r>
            <a:r>
              <a:rPr lang="zh-CN" altLang="en-US" dirty="0"/>
              <a:t>代码</a:t>
            </a:r>
            <a:r>
              <a:rPr lang="en-US" altLang="zh-CN" dirty="0"/>
              <a:t>: 11 → </a:t>
            </a:r>
            <a:r>
              <a:rPr lang="zh-CN" altLang="en-US" dirty="0"/>
              <a:t>这是电子的</a:t>
            </a:r>
            <a:r>
              <a:rPr lang="en-US" altLang="zh-CN" dirty="0"/>
              <a:t>PDG</a:t>
            </a:r>
            <a:r>
              <a:rPr lang="zh-CN" altLang="en-US" dirty="0"/>
              <a:t>代码，不是磁单极子！</a:t>
            </a:r>
          </a:p>
          <a:p>
            <a:endParaRPr lang="zh-CN" altLang="en-US" dirty="0"/>
          </a:p>
          <a:p>
            <a:r>
              <a:rPr lang="zh-CN" altLang="en-US" dirty="0"/>
              <a:t>能量</a:t>
            </a:r>
            <a:r>
              <a:rPr lang="en-US" altLang="zh-CN" dirty="0"/>
              <a:t>: 5000 MeV = 5 GeV</a:t>
            </a:r>
          </a:p>
          <a:p>
            <a:endParaRPr lang="en-US" altLang="zh-CN" dirty="0"/>
          </a:p>
          <a:p>
            <a:r>
              <a:rPr lang="zh-CN" altLang="en-US" dirty="0"/>
              <a:t>方向余弦</a:t>
            </a:r>
            <a:r>
              <a:rPr lang="en-US" altLang="zh-CN" dirty="0"/>
              <a:t>: 1 (</a:t>
            </a:r>
            <a:r>
              <a:rPr lang="zh-CN" altLang="en-US" dirty="0"/>
              <a:t>沿</a:t>
            </a:r>
            <a:r>
              <a:rPr lang="en-US" altLang="zh-CN" dirty="0"/>
              <a:t>Z</a:t>
            </a:r>
            <a:r>
              <a:rPr lang="zh-CN" altLang="en-US" dirty="0"/>
              <a:t>轴方向</a:t>
            </a:r>
            <a:r>
              <a:rPr lang="en-US" altLang="zh-CN" dirty="0"/>
              <a:t>)</a:t>
            </a:r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926B93A0-3652-405A-8A60-8234E853EA42}"/>
              </a:ext>
            </a:extLst>
          </p:cNvPr>
          <p:cNvSpPr txBox="1"/>
          <p:nvPr/>
        </p:nvSpPr>
        <p:spPr>
          <a:xfrm>
            <a:off x="7484364" y="3575304"/>
            <a:ext cx="38694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DAMPSW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框架可能没有正确支持磁单极子生成，回退到了默认的</a:t>
            </a:r>
            <a:r>
              <a:rPr lang="en-US" altLang="zh-CN" b="0" i="0" dirty="0">
                <a:solidFill>
                  <a:srgbClr val="0F1115"/>
                </a:solidFill>
                <a:effectLst/>
                <a:latin typeface="quote-cjk-patch"/>
              </a:rPr>
              <a:t>5 GeV</a:t>
            </a:r>
            <a:r>
              <a:rPr lang="zh-CN" altLang="en-US" b="0" i="0" dirty="0">
                <a:solidFill>
                  <a:srgbClr val="0F1115"/>
                </a:solidFill>
                <a:effectLst/>
                <a:latin typeface="quote-cjk-patch"/>
              </a:rPr>
              <a:t>电子</a:t>
            </a:r>
            <a:endParaRPr lang="zh-CN" altLang="en-US" dirty="0"/>
          </a:p>
        </p:txBody>
      </p:sp>
      <p:sp>
        <p:nvSpPr>
          <p:cNvPr id="8" name="灯片编号占位符 7">
            <a:extLst>
              <a:ext uri="{FF2B5EF4-FFF2-40B4-BE49-F238E27FC236}">
                <a16:creationId xmlns:a16="http://schemas.microsoft.com/office/drawing/2014/main" id="{F75F85DB-28F7-41DB-A4F2-74EE922FD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EE86A-F3FB-4BBF-A70D-EBC2F1F760ED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7277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638</Words>
  <Application>Microsoft Office PowerPoint</Application>
  <PresentationFormat>宽屏</PresentationFormat>
  <Paragraphs>74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4" baseType="lpstr">
      <vt:lpstr>quote-cjk-patch</vt:lpstr>
      <vt:lpstr>等线</vt:lpstr>
      <vt:lpstr>等线 Light</vt:lpstr>
      <vt:lpstr>Arial</vt:lpstr>
      <vt:lpstr>Office 主题​​</vt:lpstr>
      <vt:lpstr>11.27进度汇报</vt:lpstr>
      <vt:lpstr>已经生成的模拟数据文件中的BGO能量沉积</vt:lpstr>
      <vt:lpstr>已经生成的模拟数据文件中的STK击中</vt:lpstr>
      <vt:lpstr>已经生成的重建数据文件中的BGO能量沉积</vt:lpstr>
      <vt:lpstr>BGO能量沉积</vt:lpstr>
      <vt:lpstr>粒子的物理参数</vt:lpstr>
      <vt:lpstr>BGO能量沉积以及粒子动能分布</vt:lpstr>
      <vt:lpstr>STK击中</vt:lpstr>
      <vt:lpstr>初级粒子信息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11.27进度汇报</dc:title>
  <dc:creator>3466858023@qq.com</dc:creator>
  <cp:lastModifiedBy>3466858023@qq.com</cp:lastModifiedBy>
  <cp:revision>20</cp:revision>
  <dcterms:created xsi:type="dcterms:W3CDTF">2025-11-27T06:34:05Z</dcterms:created>
  <dcterms:modified xsi:type="dcterms:W3CDTF">2025-11-27T11:12:40Z</dcterms:modified>
</cp:coreProperties>
</file>