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4.png"/><Relationship Id="rId7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1" Type="http://schemas.openxmlformats.org/officeDocument/2006/relationships/tags" Target="../tags/tag6.xml"/><Relationship Id="rId10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tags" Target="../tags/tag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623570" y="830580"/>
            <a:ext cx="11093450" cy="5195570"/>
            <a:chOff x="682" y="178"/>
            <a:chExt cx="17838" cy="7053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682" y="178"/>
              <a:ext cx="5946" cy="352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628" y="178"/>
              <a:ext cx="5946" cy="352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2574" y="178"/>
              <a:ext cx="5946" cy="352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82" y="3705"/>
              <a:ext cx="5946" cy="352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6627" y="3705"/>
              <a:ext cx="5946" cy="352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2574" y="3705"/>
              <a:ext cx="5946" cy="3527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2348865" y="60267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L 4</a:t>
            </a:r>
            <a:endParaRPr lang="en-US" altLang="zh-CN" sz="3600"/>
          </a:p>
        </p:txBody>
      </p:sp>
      <p:sp>
        <p:nvSpPr>
          <p:cNvPr id="14" name="文本框 13"/>
          <p:cNvSpPr txBox="1"/>
          <p:nvPr/>
        </p:nvSpPr>
        <p:spPr>
          <a:xfrm>
            <a:off x="7896860" y="60839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L 3</a:t>
            </a:r>
            <a:endParaRPr lang="en-US" altLang="zh-CN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436880" y="480695"/>
            <a:ext cx="11266170" cy="5400675"/>
            <a:chOff x="1122" y="0"/>
            <a:chExt cx="17742" cy="850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22" y="0"/>
              <a:ext cx="5914" cy="425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6" y="0"/>
              <a:ext cx="5914" cy="425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0" y="0"/>
              <a:ext cx="5914" cy="425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2" y="4253"/>
              <a:ext cx="5914" cy="425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6" y="4253"/>
              <a:ext cx="5914" cy="425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50" y="4253"/>
              <a:ext cx="5914" cy="4253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4192270" y="612076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/>
              <a:t>窗口</a:t>
            </a:r>
            <a:r>
              <a:rPr lang="en-US" altLang="zh-CN" sz="3200"/>
              <a:t>  2.7-3.1</a:t>
            </a:r>
            <a:endParaRPr lang="en-US" altLang="zh-CN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333375" y="503555"/>
            <a:ext cx="11525250" cy="5532120"/>
            <a:chOff x="772" y="300"/>
            <a:chExt cx="18150" cy="871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2" y="300"/>
              <a:ext cx="6050" cy="43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2" y="300"/>
              <a:ext cx="6050" cy="435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72" y="300"/>
              <a:ext cx="6050" cy="4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" y="4656"/>
              <a:ext cx="6050" cy="43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2" y="4656"/>
              <a:ext cx="6050" cy="435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72" y="4656"/>
              <a:ext cx="6050" cy="4356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4192270" y="612076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/>
              <a:t>窗口</a:t>
            </a:r>
            <a:r>
              <a:rPr lang="en-US" altLang="zh-CN" sz="3200"/>
              <a:t>  2.8-3.1</a:t>
            </a:r>
            <a:endParaRPr lang="en-US" altLang="zh-CN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607060" y="233680"/>
            <a:ext cx="10977880" cy="5089525"/>
            <a:chOff x="1472" y="575"/>
            <a:chExt cx="16256" cy="691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72" y="575"/>
              <a:ext cx="8128" cy="345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0" y="575"/>
              <a:ext cx="8128" cy="345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6" y="4032"/>
              <a:ext cx="8128" cy="3457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560" y="5323205"/>
            <a:ext cx="8057515" cy="1363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396365" y="254000"/>
            <a:ext cx="9121140" cy="6080760"/>
            <a:chOff x="2418" y="195"/>
            <a:chExt cx="14364" cy="9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18" y="4983"/>
              <a:ext cx="4788" cy="478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8" y="195"/>
              <a:ext cx="4788" cy="478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994" y="4983"/>
              <a:ext cx="4788" cy="478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94" y="195"/>
              <a:ext cx="4788" cy="478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6" y="195"/>
              <a:ext cx="4788" cy="4788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3924935" y="363601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/>
              <a:t>5%</a:t>
            </a:r>
            <a:endParaRPr lang="en-US" altLang="zh-CN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500380" y="970915"/>
            <a:ext cx="11190605" cy="4939665"/>
            <a:chOff x="1034" y="0"/>
            <a:chExt cx="16820" cy="681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4" y="0"/>
              <a:ext cx="5607" cy="340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1" y="0"/>
              <a:ext cx="5607" cy="34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48" y="0"/>
              <a:ext cx="5607" cy="340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" y="3406"/>
              <a:ext cx="5607" cy="340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641" y="3406"/>
              <a:ext cx="5607" cy="340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48" y="3406"/>
              <a:ext cx="5607" cy="3406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4303395" y="60147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L 3</a:t>
            </a:r>
            <a:endParaRPr lang="en-US" altLang="zh-CN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1010920" y="391795"/>
            <a:ext cx="10169525" cy="3376295"/>
            <a:chOff x="1271" y="1026"/>
            <a:chExt cx="16628" cy="583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1" y="1026"/>
              <a:ext cx="5543" cy="583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4" y="1026"/>
              <a:ext cx="5543" cy="583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57" y="1026"/>
              <a:ext cx="5543" cy="5837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010920" y="3852545"/>
            <a:ext cx="10170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/>
              <a:t>1%                                 3%                                5%</a:t>
            </a:r>
            <a:endParaRPr lang="en-US" altLang="zh-CN" sz="3200"/>
          </a:p>
        </p:txBody>
      </p:sp>
      <p:sp>
        <p:nvSpPr>
          <p:cNvPr id="10" name="文本框 9"/>
          <p:cNvSpPr txBox="1"/>
          <p:nvPr/>
        </p:nvSpPr>
        <p:spPr>
          <a:xfrm>
            <a:off x="1010920" y="4436110"/>
            <a:ext cx="10170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平滑函数的逻辑为多轮平滑，窗口依次增大，加权平均，循环边界处理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1010285" y="5165725"/>
            <a:ext cx="10170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平滑函数参数选择为</a:t>
            </a:r>
            <a:r>
              <a:rPr lang="en-US" altLang="zh-CN" sz="2400"/>
              <a:t>5</a:t>
            </a:r>
            <a:r>
              <a:rPr lang="zh-CN" altLang="en-US" sz="2400"/>
              <a:t>轮，窗口为</a:t>
            </a:r>
            <a:r>
              <a:rPr lang="en-US" altLang="zh-CN" sz="2400"/>
              <a:t>3,5,7,9,11</a:t>
            </a:r>
            <a:endParaRPr lang="en-US" altLang="zh-CN" sz="2400"/>
          </a:p>
          <a:p>
            <a:pPr algn="ctr"/>
            <a:r>
              <a:rPr lang="zh-CN" altLang="en-US" sz="2400"/>
              <a:t>权重为</a:t>
            </a:r>
            <a:r>
              <a:rPr lang="en-US" altLang="zh-CN" sz="2400"/>
              <a:t>0.2,0.25,0.3,0.35,0.4</a:t>
            </a:r>
            <a:endParaRPr lang="en-US" altLang="zh-CN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263525" y="962660"/>
            <a:ext cx="11544300" cy="4653915"/>
            <a:chOff x="510" y="308"/>
            <a:chExt cx="18180" cy="732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0" y="308"/>
              <a:ext cx="6060" cy="366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0" y="308"/>
              <a:ext cx="6060" cy="366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30" y="308"/>
              <a:ext cx="6060" cy="366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" y="3973"/>
              <a:ext cx="6060" cy="366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0" y="3973"/>
              <a:ext cx="6060" cy="366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30" y="3973"/>
              <a:ext cx="6060" cy="3665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262890" y="6041390"/>
            <a:ext cx="11545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经过卡</a:t>
            </a:r>
            <a:r>
              <a:rPr lang="en-US" altLang="zh-CN" sz="3200"/>
              <a:t>RMS_l  </a:t>
            </a:r>
            <a:r>
              <a:rPr lang="zh-CN" altLang="en-US" sz="3200"/>
              <a:t>卡</a:t>
            </a:r>
            <a:r>
              <a:rPr lang="en-US" altLang="zh-CN" sz="3200">
                <a:sym typeface="+mn-ea"/>
              </a:rPr>
              <a:t>N_fire</a:t>
            </a:r>
            <a:r>
              <a:rPr lang="en-US" altLang="zh-CN" sz="3200"/>
              <a:t>  </a:t>
            </a:r>
            <a:r>
              <a:rPr lang="zh-CN" altLang="en-US" sz="3200"/>
              <a:t>东西效应后</a:t>
            </a:r>
            <a:r>
              <a:rPr lang="en-US" altLang="zh-CN" sz="3200"/>
              <a:t>RMS_l-RMS_r</a:t>
            </a:r>
            <a:r>
              <a:rPr lang="zh-CN" altLang="en-US" sz="3200"/>
              <a:t>分布</a:t>
            </a:r>
            <a:endParaRPr lang="zh-CN" alt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573405" y="709295"/>
            <a:ext cx="11044555" cy="4845685"/>
            <a:chOff x="1466" y="435"/>
            <a:chExt cx="16548" cy="660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66" y="435"/>
              <a:ext cx="5516" cy="330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2" y="435"/>
              <a:ext cx="5516" cy="330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8" y="435"/>
              <a:ext cx="5516" cy="330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6" y="3740"/>
              <a:ext cx="5516" cy="33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2" y="3740"/>
              <a:ext cx="5516" cy="330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98" y="3740"/>
              <a:ext cx="5516" cy="3305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262890" y="5816600"/>
            <a:ext cx="11545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经过卡</a:t>
            </a:r>
            <a:r>
              <a:rPr lang="en-US" altLang="zh-CN" sz="3200"/>
              <a:t>RMS_l  </a:t>
            </a:r>
            <a:r>
              <a:rPr lang="zh-CN" altLang="en-US" sz="3200"/>
              <a:t>卡</a:t>
            </a:r>
            <a:r>
              <a:rPr lang="en-US" altLang="zh-CN" sz="3200">
                <a:sym typeface="+mn-ea"/>
              </a:rPr>
              <a:t>N_fire</a:t>
            </a:r>
            <a:r>
              <a:rPr lang="en-US" altLang="zh-CN" sz="3200"/>
              <a:t>  </a:t>
            </a:r>
            <a:r>
              <a:rPr lang="zh-CN" altLang="en-US" sz="3200"/>
              <a:t>东西效应后</a:t>
            </a:r>
            <a:r>
              <a:rPr lang="en-US" altLang="zh-CN" sz="3200"/>
              <a:t>RMS_l-RMS_r</a:t>
            </a:r>
            <a:r>
              <a:rPr lang="zh-CN" altLang="en-US" sz="3200"/>
              <a:t>分布</a:t>
            </a:r>
            <a:endParaRPr lang="zh-CN" altLang="en-US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416560" y="626745"/>
            <a:ext cx="11359515" cy="4828540"/>
            <a:chOff x="1171" y="509"/>
            <a:chExt cx="17550" cy="700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71" y="509"/>
              <a:ext cx="5850" cy="350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1" y="509"/>
              <a:ext cx="5850" cy="350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71" y="509"/>
              <a:ext cx="5850" cy="350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1" y="4012"/>
              <a:ext cx="5850" cy="350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1" y="4012"/>
              <a:ext cx="5850" cy="350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71" y="4012"/>
              <a:ext cx="5850" cy="350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416560" y="5816600"/>
            <a:ext cx="11545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经过卡</a:t>
            </a:r>
            <a:r>
              <a:rPr lang="en-US" altLang="zh-CN" sz="3200"/>
              <a:t>RMS_l  </a:t>
            </a:r>
            <a:r>
              <a:rPr lang="zh-CN" altLang="en-US" sz="3200"/>
              <a:t>卡</a:t>
            </a:r>
            <a:r>
              <a:rPr lang="en-US" altLang="zh-CN" sz="3200"/>
              <a:t>N_fire</a:t>
            </a:r>
            <a:r>
              <a:rPr lang="zh-CN" altLang="en-US" sz="3200"/>
              <a:t>后</a:t>
            </a:r>
            <a:r>
              <a:rPr lang="en-US" altLang="zh-CN" sz="3200"/>
              <a:t>  </a:t>
            </a:r>
            <a:r>
              <a:rPr lang="en-US" altLang="zh-CN" sz="3200">
                <a:sym typeface="+mn-ea"/>
              </a:rPr>
              <a:t>N_fire</a:t>
            </a:r>
            <a:r>
              <a:rPr lang="en-US" altLang="zh-CN" sz="3200"/>
              <a:t>-RMS_r</a:t>
            </a:r>
            <a:r>
              <a:rPr lang="zh-CN" altLang="en-US" sz="3200"/>
              <a:t>分布</a:t>
            </a:r>
            <a:endParaRPr lang="zh-CN" altLang="en-US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631825" y="344805"/>
            <a:ext cx="7420610" cy="6167755"/>
            <a:chOff x="4688" y="880"/>
            <a:chExt cx="10378" cy="930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88" y="5533"/>
              <a:ext cx="10378" cy="465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8" y="880"/>
              <a:ext cx="10378" cy="465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052435" y="3237865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模拟正负电子经所有筛选条件后得到的效率</a:t>
            </a:r>
            <a:endParaRPr lang="zh-CN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668020" y="574675"/>
            <a:ext cx="11471910" cy="4676775"/>
            <a:chOff x="631" y="140"/>
            <a:chExt cx="18884" cy="744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31" y="140"/>
              <a:ext cx="6295" cy="372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" y="3864"/>
              <a:ext cx="6295" cy="372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6" y="140"/>
              <a:ext cx="6295" cy="372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6" y="3864"/>
              <a:ext cx="6295" cy="372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1" y="140"/>
              <a:ext cx="6295" cy="3724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548005" y="56362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电子</a:t>
            </a:r>
            <a:r>
              <a:rPr lang="en-US" altLang="zh-CN" sz="3200"/>
              <a:t>  L 3  L 4</a:t>
            </a:r>
            <a:endParaRPr lang="en-US" altLang="zh-CN" sz="3200"/>
          </a:p>
        </p:txBody>
      </p:sp>
      <p:sp>
        <p:nvSpPr>
          <p:cNvPr id="11" name="文本框 10"/>
          <p:cNvSpPr txBox="1"/>
          <p:nvPr/>
        </p:nvSpPr>
        <p:spPr>
          <a:xfrm>
            <a:off x="4372610" y="56362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正电子</a:t>
            </a:r>
            <a:r>
              <a:rPr lang="en-US" altLang="zh-CN" sz="3200"/>
              <a:t>  L 3  L 4</a:t>
            </a:r>
            <a:endParaRPr lang="en-US" altLang="zh-CN" sz="3200"/>
          </a:p>
        </p:txBody>
      </p:sp>
      <p:sp>
        <p:nvSpPr>
          <p:cNvPr id="12" name="文本框 11"/>
          <p:cNvSpPr txBox="1"/>
          <p:nvPr/>
        </p:nvSpPr>
        <p:spPr>
          <a:xfrm>
            <a:off x="8196580" y="323469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质子</a:t>
            </a:r>
            <a:endParaRPr lang="zh-CN" altLang="en-US" sz="3200"/>
          </a:p>
        </p:txBody>
      </p:sp>
      <p:sp>
        <p:nvSpPr>
          <p:cNvPr id="13" name="文本框 12"/>
          <p:cNvSpPr txBox="1"/>
          <p:nvPr/>
        </p:nvSpPr>
        <p:spPr>
          <a:xfrm>
            <a:off x="8196580" y="4484370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模版将所有能区模拟数据全都填进去</a:t>
            </a:r>
            <a:endParaRPr lang="zh-CN" altLang="en-US" sz="28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3283,&quot;width&quot;:5490}"/>
</p:tagLst>
</file>

<file path=ppt/tags/tag2.xml><?xml version="1.0" encoding="utf-8"?>
<p:tagLst xmlns:p="http://schemas.openxmlformats.org/presentationml/2006/main">
  <p:tag name="KSO_WM_UNIT_PLACING_PICTURE_USER_VIEWPORT" val="{&quot;height&quot;:3245,&quot;width&quot;:5383}"/>
</p:tagLst>
</file>

<file path=ppt/tags/tag3.xml><?xml version="1.0" encoding="utf-8"?>
<p:tagLst xmlns:p="http://schemas.openxmlformats.org/presentationml/2006/main">
  <p:tag name="KSO_WM_UNIT_PLACING_PICTURE_USER_VIEWPORT" val="{&quot;height&quot;:3245,&quot;width&quot;:5482}"/>
</p:tagLst>
</file>

<file path=ppt/tags/tag4.xml><?xml version="1.0" encoding="utf-8"?>
<p:tagLst xmlns:p="http://schemas.openxmlformats.org/presentationml/2006/main">
  <p:tag name="KSO_WM_UNIT_PLACING_PICTURE_USER_VIEWPORT" val="{&quot;height&quot;:3190,&quot;width&quot;:5350}"/>
</p:tagLst>
</file>

<file path=ppt/tags/tag5.xml><?xml version="1.0" encoding="utf-8"?>
<p:tagLst xmlns:p="http://schemas.openxmlformats.org/presentationml/2006/main">
  <p:tag name="KSO_WM_UNIT_PLACING_PICTURE_USER_VIEWPORT" val="{&quot;height&quot;:3431,&quot;width&quot;:5658}"/>
</p:tagLst>
</file>

<file path=ppt/tags/tag6.xml><?xml version="1.0" encoding="utf-8"?>
<p:tagLst xmlns:p="http://schemas.openxmlformats.org/presentationml/2006/main">
  <p:tag name="KSO_WM_UNIT_PLACING_PICTURE_USER_VIEWPORT" val="{&quot;height&quot;:3527,&quot;width&quot;:5946}"/>
</p:tagLst>
</file>

<file path=ppt/tags/tag7.xml><?xml version="1.0" encoding="utf-8"?>
<p:tagLst xmlns:p="http://schemas.openxmlformats.org/presentationml/2006/main">
  <p:tag name="KSO_WM_UNIT_PLACING_PICTURE_USER_VIEWPORT" val="{&quot;height&quot;:4459,&quot;width&quot;:4324}"/>
</p:tagLst>
</file>

<file path=ppt/tags/tag8.xml><?xml version="1.0" encoding="utf-8"?>
<p:tagLst xmlns:p="http://schemas.openxmlformats.org/presentationml/2006/main">
  <p:tag name="KSO_WM_UNIT_PLACING_PICTURE_USER_VIEWPORT" val="{&quot;height&quot;:3443,&quot;width&quot;:5649}"/>
  <p:tag name="KSO_WM_UNIT_PLACING_PICTURE_USER_RELATIVERECTANGLE" val="{&quot;bottom&quot;:0,&quot;left&quot;:0,&quot;right&quot;:0,&quot;top&quot;:0}"/>
  <p:tag name="KSO_WM_UNIT_PLACING_PICTURE_COLLAGE_RELATIVERECTANGLE" val="{&quot;bottom&quot;:0,&quot;left&quot;:0.34041423260754117,&quot;right&quot;:0.34041423260754117,&quot;top&quot;:0}"/>
  <p:tag name="KSO_WM_UNIT_PLACING_PICTURE_COLLAGE_VIEWPORT" val="{&quot;height&quot;:3443,&quot;width&quot;:1802.9999999999998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WPS 演示</Application>
  <PresentationFormat>宽屏</PresentationFormat>
  <Paragraphs>35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万亿吾独往</cp:lastModifiedBy>
  <cp:revision>19</cp:revision>
  <dcterms:created xsi:type="dcterms:W3CDTF">2023-08-09T12:44:00Z</dcterms:created>
  <dcterms:modified xsi:type="dcterms:W3CDTF">2025-11-12T16:38:39Z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718194D76379475DAF575C623A882FBD_12</vt:lpwstr>
  </property>
</Properties>
</file>