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3"/>
  </p:notesMasterIdLst>
  <p:handoutMasterIdLst>
    <p:handoutMasterId r:id="rId34"/>
  </p:handoutMasterIdLst>
  <p:sldIdLst>
    <p:sldId id="1490" r:id="rId2"/>
    <p:sldId id="1608" r:id="rId3"/>
    <p:sldId id="1609" r:id="rId4"/>
    <p:sldId id="1612" r:id="rId5"/>
    <p:sldId id="1610" r:id="rId6"/>
    <p:sldId id="1613" r:id="rId7"/>
    <p:sldId id="1614" r:id="rId8"/>
    <p:sldId id="1624" r:id="rId9"/>
    <p:sldId id="1502" r:id="rId10"/>
    <p:sldId id="1625" r:id="rId11"/>
    <p:sldId id="1628" r:id="rId12"/>
    <p:sldId id="1629" r:id="rId13"/>
    <p:sldId id="1592" r:id="rId14"/>
    <p:sldId id="1593" r:id="rId15"/>
    <p:sldId id="1627" r:id="rId16"/>
    <p:sldId id="1594" r:id="rId17"/>
    <p:sldId id="1595" r:id="rId18"/>
    <p:sldId id="1626" r:id="rId19"/>
    <p:sldId id="1596" r:id="rId20"/>
    <p:sldId id="1597" r:id="rId21"/>
    <p:sldId id="1631" r:id="rId22"/>
    <p:sldId id="1586" r:id="rId23"/>
    <p:sldId id="1630" r:id="rId24"/>
    <p:sldId id="1632" r:id="rId25"/>
    <p:sldId id="1617" r:id="rId26"/>
    <p:sldId id="1615" r:id="rId27"/>
    <p:sldId id="1500" r:id="rId28"/>
    <p:sldId id="1619" r:id="rId29"/>
    <p:sldId id="1589" r:id="rId30"/>
    <p:sldId id="1620" r:id="rId31"/>
    <p:sldId id="1623" r:id="rId32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8" autoAdjust="0"/>
    <p:restoredTop sz="91439" autoAdjust="0"/>
  </p:normalViewPr>
  <p:slideViewPr>
    <p:cSldViewPr>
      <p:cViewPr>
        <p:scale>
          <a:sx n="70" d="100"/>
          <a:sy n="70" d="100"/>
        </p:scale>
        <p:origin x="2994" y="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2025/11/19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679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2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9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6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42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04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277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762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108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02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809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A4D1D6-137B-421F-B857-55A6D339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1861C0-4B40-479B-9655-DD430B6922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磁力计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A53AA4C-B07B-4250-8160-7A7723591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27027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DD197E-7F59-4CA4-B593-29DF40B95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74485"/>
            <a:ext cx="4501524" cy="180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158A14F-DF6D-4BC0-A0CE-4106F8D58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974485"/>
            <a:ext cx="3931428" cy="180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DCAB04D-4934-4FB2-86E3-05CE17522CB2}"/>
              </a:ext>
            </a:extLst>
          </p:cNvPr>
          <p:cNvSpPr txBox="1"/>
          <p:nvPr/>
        </p:nvSpPr>
        <p:spPr>
          <a:xfrm>
            <a:off x="76200" y="5903251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磁力仪的成本主要在激光器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芯片级原子气室，可以实现多气室复用的同时，还能提高集成度</a:t>
            </a:r>
          </a:p>
        </p:txBody>
      </p:sp>
    </p:spTree>
    <p:extLst>
      <p:ext uri="{BB962C8B-B14F-4D97-AF65-F5344CB8AC3E}">
        <p14:creationId xmlns:p14="http://schemas.microsoft.com/office/powerpoint/2010/main" val="4411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4795B1E-1084-49AF-BF7B-A577FF19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C36D4F-DEA8-44F4-AF76-734051BF3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FPR&amp;FNR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308BA2B-51E5-4A83-A192-0DB7D9450897}"/>
                  </a:ext>
                </a:extLst>
              </p:cNvPr>
              <p:cNvSpPr txBox="1"/>
              <p:nvPr/>
            </p:nvSpPr>
            <p:spPr>
              <a:xfrm>
                <a:off x="73026" y="1096310"/>
                <a:ext cx="3372607" cy="2332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308BA2B-51E5-4A83-A192-0DB7D9450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6" y="1096310"/>
                <a:ext cx="3372607" cy="23326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72BB922C-E681-4276-853F-D63D282C1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6886" y="758399"/>
            <a:ext cx="4897143" cy="16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4387496-9BF9-4527-9B6E-149CBCA67F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442"/>
          <a:stretch/>
        </p:blipFill>
        <p:spPr>
          <a:xfrm>
            <a:off x="-5029200" y="2438400"/>
            <a:ext cx="4285714" cy="4111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7435D1E-9542-48E4-A416-0C48E2382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3" y="2970531"/>
            <a:ext cx="6251574" cy="375094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4DB8766-D0FE-444B-BD5A-1C3FB5916359}"/>
              </a:ext>
            </a:extLst>
          </p:cNvPr>
          <p:cNvSpPr txBox="1"/>
          <p:nvPr/>
        </p:nvSpPr>
        <p:spPr>
          <a:xfrm>
            <a:off x="4192115" y="1333834"/>
            <a:ext cx="4323235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扩展了待拟合的</a:t>
            </a:r>
            <a:r>
              <a:rPr lang="en-US" altLang="zh-CN" dirty="0"/>
              <a:t>SNR</a:t>
            </a:r>
            <a:r>
              <a:rPr lang="zh-CN" altLang="en-US" dirty="0"/>
              <a:t>范围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选择了更合适的数据，单一模板，出现</a:t>
            </a:r>
            <a:r>
              <a:rPr lang="en-US" altLang="zh-CN" dirty="0"/>
              <a:t>FNR</a:t>
            </a:r>
            <a:r>
              <a:rPr lang="zh-CN" altLang="en-US" dirty="0"/>
              <a:t>和</a:t>
            </a:r>
            <a:r>
              <a:rPr lang="en-US" altLang="zh-CN" dirty="0"/>
              <a:t>FPR</a:t>
            </a:r>
            <a:r>
              <a:rPr lang="zh-CN" altLang="en-US" dirty="0"/>
              <a:t>单纯是噪声的结果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拟合效果更优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366D844-7D83-4693-A575-87940774C9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2" t="6388" r="22888" b="3612"/>
          <a:stretch/>
        </p:blipFill>
        <p:spPr>
          <a:xfrm>
            <a:off x="10210800" y="2670527"/>
            <a:ext cx="2819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92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4795B1E-1084-49AF-BF7B-A577FF19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C36D4F-DEA8-44F4-AF76-734051BF3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FPR&amp;FNR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308BA2B-51E5-4A83-A192-0DB7D9450897}"/>
                  </a:ext>
                </a:extLst>
              </p:cNvPr>
              <p:cNvSpPr txBox="1"/>
              <p:nvPr/>
            </p:nvSpPr>
            <p:spPr>
              <a:xfrm>
                <a:off x="39227" y="1219200"/>
                <a:ext cx="1560974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308BA2B-51E5-4A83-A192-0DB7D9450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7" y="1219200"/>
                <a:ext cx="1560974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72BB922C-E681-4276-853F-D63D282C1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6886" y="758399"/>
            <a:ext cx="4897143" cy="16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4387496-9BF9-4527-9B6E-149CBCA67F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442"/>
          <a:stretch/>
        </p:blipFill>
        <p:spPr>
          <a:xfrm>
            <a:off x="-5029200" y="2438400"/>
            <a:ext cx="4285714" cy="4111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07F278F-75FE-4F89-A262-89994E121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27" y="1219200"/>
            <a:ext cx="7504573" cy="562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34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3CF1CD-B425-449A-BBAC-5A37DB62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ABD6C9-A52B-4331-9456-250859211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优化流程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4355047-FE6C-42C9-981B-2CF61FF8576B}"/>
                  </a:ext>
                </a:extLst>
              </p:cNvPr>
              <p:cNvSpPr txBox="1"/>
              <p:nvPr/>
            </p:nvSpPr>
            <p:spPr>
              <a:xfrm>
                <a:off x="367470" y="1221377"/>
                <a:ext cx="4572000" cy="1070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4355047-FE6C-42C9-981B-2CF61FF85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70" y="1221377"/>
                <a:ext cx="4572000" cy="1070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97A4D57-0190-4410-84BC-ABAA9048745D}"/>
              </a:ext>
            </a:extLst>
          </p:cNvPr>
          <p:cNvCxnSpPr/>
          <p:nvPr/>
        </p:nvCxnSpPr>
        <p:spPr>
          <a:xfrm>
            <a:off x="0" y="3200400"/>
            <a:ext cx="914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0D33C6F-1B1B-4037-9F9B-0C565F8CDB31}"/>
                  </a:ext>
                </a:extLst>
              </p:cNvPr>
              <p:cNvSpPr txBox="1"/>
              <p:nvPr/>
            </p:nvSpPr>
            <p:spPr>
              <a:xfrm>
                <a:off x="4195200" y="1290935"/>
                <a:ext cx="458133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𝐹𝑁𝑅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0D33C6F-1B1B-4037-9F9B-0C565F8CD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00" y="1290935"/>
                <a:ext cx="458133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C8B0A00-0A6F-4305-978F-266A5B378C2A}"/>
              </a:ext>
            </a:extLst>
          </p:cNvPr>
          <p:cNvSpPr txBox="1"/>
          <p:nvPr/>
        </p:nvSpPr>
        <p:spPr>
          <a:xfrm>
            <a:off x="367470" y="6279014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当前优化基于方案一，考虑了完整的系统噪声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4FB0C3F-C167-439A-A615-D9031070764C}"/>
                  </a:ext>
                </a:extLst>
              </p:cNvPr>
              <p:cNvSpPr txBox="1"/>
              <p:nvPr/>
            </p:nvSpPr>
            <p:spPr>
              <a:xfrm>
                <a:off x="1066800" y="2538066"/>
                <a:ext cx="4581330" cy="484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𝑀𝑢𝑙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4FB0C3F-C167-439A-A615-D90310707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538066"/>
                <a:ext cx="4581330" cy="484941"/>
              </a:xfrm>
              <a:prstGeom prst="rect">
                <a:avLst/>
              </a:prstGeom>
              <a:blipFill>
                <a:blip r:embed="rId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830D8D53-BE24-470A-9A15-8FC957616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8" y="3596141"/>
            <a:ext cx="8610584" cy="21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9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32B280-3807-4781-A268-FBECB8D9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11F2B8-E98A-4077-8C86-7295AB223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相关参数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605DEC-1F38-4F8F-BED3-95F02DB6DFB7}"/>
                  </a:ext>
                </a:extLst>
              </p:cNvPr>
              <p:cNvSpPr txBox="1"/>
              <p:nvPr/>
            </p:nvSpPr>
            <p:spPr>
              <a:xfrm>
                <a:off x="131296" y="1052736"/>
                <a:ext cx="8707903" cy="5723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参数范围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遍历上述格点，并进行排序得到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Pareto 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前沿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筛选条件：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𝑤𝑖𝑟𝑒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𝑟𝑒𝑎𝑙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≥0.0796</m:t>
                    </m:r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</m:rad>
                  </m:oMath>
                </a14:m>
                <a:r>
                  <a:rPr lang="zh-CN" altLang="en-US" dirty="0"/>
                  <a:t>，线圈交流电阻的有限元分析结果和实测结果符合较好，保证交流电阻可信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线圈高度不超过线圈直径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SNR&gt;</a:t>
                </a:r>
                <a:r>
                  <a:rPr lang="en-US" altLang="zh-CN" dirty="0" err="1"/>
                  <a:t>SNR</a:t>
                </a:r>
                <a:r>
                  <a:rPr lang="en-US" altLang="zh-CN" baseline="-25000" dirty="0" err="1"/>
                  <a:t>x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，保证在双目标优化过程中不会放弃对灵敏度的优化</a:t>
                </a:r>
                <a:endParaRPr lang="en-US" altLang="zh-CN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605DEC-1F38-4F8F-BED3-95F02DB6D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6" y="1052736"/>
                <a:ext cx="8707903" cy="5723233"/>
              </a:xfrm>
              <a:prstGeom prst="rect">
                <a:avLst/>
              </a:prstGeom>
              <a:blipFill>
                <a:blip r:embed="rId2"/>
                <a:stretch>
                  <a:fillRect l="-490" r="-560" b="-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8EDD245-8286-47C8-BB64-B60682364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306911"/>
              </p:ext>
            </p:extLst>
          </p:nvPr>
        </p:nvGraphicFramePr>
        <p:xfrm>
          <a:off x="483301" y="1828800"/>
          <a:ext cx="4469700" cy="14859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117425">
                  <a:extLst>
                    <a:ext uri="{9D8B030D-6E8A-4147-A177-3AD203B41FA5}">
                      <a16:colId xmlns:a16="http://schemas.microsoft.com/office/drawing/2014/main" val="2818583287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4273825202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1474002681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181654214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90358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r_coil_inner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20 –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49754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d_wire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 – 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643717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 dirty="0" err="1"/>
                        <a:t>num_coil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 –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49331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 dirty="0" err="1"/>
                        <a:t>num_layer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 – 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254726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FD823BF-0F43-4EF3-BB9A-D9A95A8EC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87893"/>
              </p:ext>
            </p:extLst>
          </p:nvPr>
        </p:nvGraphicFramePr>
        <p:xfrm>
          <a:off x="5825606" y="1676400"/>
          <a:ext cx="2140988" cy="28346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70494">
                  <a:extLst>
                    <a:ext uri="{9D8B030D-6E8A-4147-A177-3AD203B41FA5}">
                      <a16:colId xmlns:a16="http://schemas.microsoft.com/office/drawing/2014/main" val="428024340"/>
                    </a:ext>
                  </a:extLst>
                </a:gridCol>
                <a:gridCol w="1070494">
                  <a:extLst>
                    <a:ext uri="{9D8B030D-6E8A-4147-A177-3AD203B41FA5}">
                      <a16:colId xmlns:a16="http://schemas.microsoft.com/office/drawing/2014/main" val="853726258"/>
                    </a:ext>
                  </a:extLst>
                </a:gridCol>
              </a:tblGrid>
              <a:tr h="106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 err="1"/>
                        <a:t>d_wire</a:t>
                      </a:r>
                      <a:r>
                        <a:rPr lang="en-US" altLang="zh-CN" sz="1100" dirty="0"/>
                        <a:t> 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 err="1"/>
                        <a:t>wire_gap</a:t>
                      </a:r>
                      <a:r>
                        <a:rPr lang="en-US" altLang="zh-CN" sz="1100" dirty="0"/>
                        <a:t> 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2620262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0.122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98190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0.23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304572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0.34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0335218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32970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0.55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8342774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0.65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792473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0.77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2877945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0.88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768867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0.99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6692420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914526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1.21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203810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1.32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788618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1.43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6897303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1.54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4775198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1.5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1.65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1713605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1BB7A0B1-23D9-46E1-B073-6177E0F01D90}"/>
              </a:ext>
            </a:extLst>
          </p:cNvPr>
          <p:cNvSpPr txBox="1"/>
          <p:nvPr/>
        </p:nvSpPr>
        <p:spPr>
          <a:xfrm>
            <a:off x="5305006" y="1095494"/>
            <a:ext cx="3355693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铜径</a:t>
            </a:r>
            <a:r>
              <a:rPr lang="en-US" altLang="zh-CN" dirty="0"/>
              <a:t>vs</a:t>
            </a:r>
            <a:r>
              <a:rPr lang="zh-CN" altLang="en-US" dirty="0"/>
              <a:t>线径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378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06F320-50F0-42DE-872F-8CD82CF8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6FD9D4-8705-4FEE-A0D2-3F22737FA7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SNR</a:t>
            </a:r>
            <a:r>
              <a:rPr lang="en-US" altLang="zh-CN" baseline="-25000" dirty="0" err="1"/>
              <a:t>x</a:t>
            </a:r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0F625E86-32B1-459E-BF3E-51B716678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1588"/>
              </p:ext>
            </p:extLst>
          </p:nvPr>
        </p:nvGraphicFramePr>
        <p:xfrm>
          <a:off x="295576" y="2589959"/>
          <a:ext cx="8400450" cy="39367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80090">
                  <a:extLst>
                    <a:ext uri="{9D8B030D-6E8A-4147-A177-3AD203B41FA5}">
                      <a16:colId xmlns:a16="http://schemas.microsoft.com/office/drawing/2014/main" val="3487702236"/>
                    </a:ext>
                  </a:extLst>
                </a:gridCol>
                <a:gridCol w="1680090">
                  <a:extLst>
                    <a:ext uri="{9D8B030D-6E8A-4147-A177-3AD203B41FA5}">
                      <a16:colId xmlns:a16="http://schemas.microsoft.com/office/drawing/2014/main" val="3423850"/>
                    </a:ext>
                  </a:extLst>
                </a:gridCol>
                <a:gridCol w="1680090">
                  <a:extLst>
                    <a:ext uri="{9D8B030D-6E8A-4147-A177-3AD203B41FA5}">
                      <a16:colId xmlns:a16="http://schemas.microsoft.com/office/drawing/2014/main" val="310820768"/>
                    </a:ext>
                  </a:extLst>
                </a:gridCol>
                <a:gridCol w="1680090">
                  <a:extLst>
                    <a:ext uri="{9D8B030D-6E8A-4147-A177-3AD203B41FA5}">
                      <a16:colId xmlns:a16="http://schemas.microsoft.com/office/drawing/2014/main" val="956062087"/>
                    </a:ext>
                  </a:extLst>
                </a:gridCol>
                <a:gridCol w="1680090">
                  <a:extLst>
                    <a:ext uri="{9D8B030D-6E8A-4147-A177-3AD203B41FA5}">
                      <a16:colId xmlns:a16="http://schemas.microsoft.com/office/drawing/2014/main" val="3431682168"/>
                    </a:ext>
                  </a:extLst>
                </a:gridCol>
              </a:tblGrid>
              <a:tr h="50385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SNR</a:t>
                      </a:r>
                      <a:r>
                        <a:rPr lang="en-US" altLang="zh-CN" baseline="-25000" dirty="0" err="1"/>
                        <a:t>x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Threshold_optimal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FPR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FNR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/>
                        <a:t>Areal_cost</a:t>
                      </a:r>
                      <a:r>
                        <a:rPr lang="zh-CN" altLang="en-US" dirty="0"/>
                        <a:t>（元</a:t>
                      </a:r>
                      <a:r>
                        <a:rPr lang="en-US" altLang="zh-CN" dirty="0"/>
                        <a:t>/m</a:t>
                      </a:r>
                      <a:r>
                        <a:rPr lang="en-US" altLang="zh-CN" baseline="30000" dirty="0"/>
                        <a:t>2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377438"/>
                  </a:ext>
                </a:extLst>
              </a:tr>
              <a:tr h="49041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-1.92152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0.972673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0.012317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72318.78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201240"/>
                  </a:ext>
                </a:extLst>
              </a:tr>
              <a:tr h="49041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-1.1218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0.869048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0.057508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82501.74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155046"/>
                  </a:ext>
                </a:extLst>
              </a:tr>
              <a:tr h="49041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-0.66999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0.7486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0.110912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116511.8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370893"/>
                  </a:ext>
                </a:extLst>
              </a:tr>
              <a:tr h="49041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0.4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-0.26917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0.606141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0.178127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145345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528965"/>
                  </a:ext>
                </a:extLst>
              </a:tr>
              <a:tr h="49041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0.002744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0.498945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0.233533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188915.3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701137"/>
                  </a:ext>
                </a:extLst>
              </a:tr>
              <a:tr h="49041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0.161036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0.436072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0.268857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266094.2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964021"/>
                  </a:ext>
                </a:extLst>
              </a:tr>
              <a:tr h="49041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0.923655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0.177859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0.457816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431839.6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539316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D4CBE016-F5E8-47A8-BC79-2509ED13EAC4}"/>
              </a:ext>
            </a:extLst>
          </p:cNvPr>
          <p:cNvSpPr txBox="1"/>
          <p:nvPr/>
        </p:nvSpPr>
        <p:spPr>
          <a:xfrm>
            <a:off x="152401" y="1100580"/>
            <a:ext cx="8686800" cy="12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Cambria Math" panose="02040503050406030204" pitchFamily="18" charset="0"/>
              </a:rPr>
              <a:t>筛选合适的</a:t>
            </a:r>
            <a:r>
              <a:rPr lang="en-US" altLang="zh-CN" dirty="0">
                <a:latin typeface="Cambria Math" panose="02040503050406030204" pitchFamily="18" charset="0"/>
              </a:rPr>
              <a:t>SNR </a:t>
            </a:r>
            <a:r>
              <a:rPr lang="zh-CN" altLang="en-US" dirty="0">
                <a:latin typeface="Cambria Math" panose="02040503050406030204" pitchFamily="18" charset="0"/>
              </a:rPr>
              <a:t>筛选界限</a:t>
            </a:r>
            <a:endParaRPr lang="en-US" altLang="zh-CN" dirty="0">
              <a:latin typeface="Cambria Math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实现较低的成本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保证在双目标优化过程中不会放弃对灵敏度的优化</a:t>
            </a:r>
            <a:endParaRPr lang="en-US" altLang="zh-CN" b="0" dirty="0">
              <a:latin typeface="Cambria Math" panose="020405030504060302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EE662AF-1BF5-48DB-A8F2-7EF010D01C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2" t="6388" r="22888" b="3612"/>
          <a:stretch/>
        </p:blipFill>
        <p:spPr>
          <a:xfrm>
            <a:off x="10210800" y="2670527"/>
            <a:ext cx="2819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8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F2EF52E-1058-4EBF-91D1-F8E768B5A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0420"/>
            <a:ext cx="4319999" cy="288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726F4F0-3060-4859-83E3-5A01B24E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F112B-FAB9-4493-9775-A8B48B03C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5FF4319-5DC9-4F2F-B5C7-DDA319660989}"/>
              </a:ext>
            </a:extLst>
          </p:cNvPr>
          <p:cNvSpPr/>
          <p:nvPr/>
        </p:nvSpPr>
        <p:spPr>
          <a:xfrm>
            <a:off x="609600" y="1513114"/>
            <a:ext cx="457200" cy="2811467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128C169-E3F5-469B-9AB2-C64010767A36}"/>
              </a:ext>
            </a:extLst>
          </p:cNvPr>
          <p:cNvCxnSpPr>
            <a:cxnSpLocks/>
          </p:cNvCxnSpPr>
          <p:nvPr/>
        </p:nvCxnSpPr>
        <p:spPr>
          <a:xfrm>
            <a:off x="1066800" y="1620420"/>
            <a:ext cx="3517641" cy="828386"/>
          </a:xfrm>
          <a:prstGeom prst="straightConnector1">
            <a:avLst/>
          </a:prstGeom>
          <a:noFill/>
          <a:ln w="12700"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652ABC2C-31F1-4724-A673-5C26388A6DEA}"/>
              </a:ext>
            </a:extLst>
          </p:cNvPr>
          <p:cNvSpPr txBox="1"/>
          <p:nvPr/>
        </p:nvSpPr>
        <p:spPr>
          <a:xfrm>
            <a:off x="262279" y="4970276"/>
            <a:ext cx="8644324" cy="129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</a:rPr>
              <a:t>各个曝光之下，</a:t>
            </a:r>
            <a:r>
              <a:rPr lang="en-US" altLang="zh-CN" b="1" dirty="0">
                <a:solidFill>
                  <a:srgbClr val="C00000"/>
                </a:solidFill>
              </a:rPr>
              <a:t>Pareto </a:t>
            </a:r>
            <a:r>
              <a:rPr lang="zh-CN" altLang="en-US" b="1" dirty="0">
                <a:solidFill>
                  <a:srgbClr val="C00000"/>
                </a:solidFill>
              </a:rPr>
              <a:t>前沿的线圈设计一致</a:t>
            </a:r>
            <a:endParaRPr lang="en-US" altLang="zh-CN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</a:rPr>
              <a:t>空气芯线圈的优化结果不理想，距离现有</a:t>
            </a:r>
            <a:r>
              <a:rPr lang="en-US" altLang="zh-CN" b="1" dirty="0">
                <a:solidFill>
                  <a:srgbClr val="C00000"/>
                </a:solidFill>
              </a:rPr>
              <a:t>limit </a:t>
            </a:r>
            <a:r>
              <a:rPr lang="zh-CN" altLang="en-US" b="1" dirty="0">
                <a:solidFill>
                  <a:srgbClr val="C00000"/>
                </a:solidFill>
              </a:rPr>
              <a:t>差四个量级，考虑使用相同线圈设计的磁芯线圈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6D328BF-33FC-4DFB-BFEC-CDF64BA69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999" y="1621903"/>
            <a:ext cx="448000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D8451D-9228-48A7-8ED5-6C01C7B4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4428F2-1116-49C2-AD45-9AADFB1AF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拐点求解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F88FC4-1692-44BC-BE88-BD9A7A662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51" y="2308105"/>
            <a:ext cx="3638550" cy="119062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F89B56F-D2BE-4F6E-B559-9E9F4E8C7F77}"/>
              </a:ext>
            </a:extLst>
          </p:cNvPr>
          <p:cNvSpPr txBox="1"/>
          <p:nvPr/>
        </p:nvSpPr>
        <p:spPr>
          <a:xfrm>
            <a:off x="5182601" y="1869221"/>
            <a:ext cx="25506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寻找曲率最大位置处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寻找成本最低点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44FDA50A-81E3-4411-BC1E-3BAC7962A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285868"/>
              </p:ext>
            </p:extLst>
          </p:nvPr>
        </p:nvGraphicFramePr>
        <p:xfrm>
          <a:off x="288131" y="4708040"/>
          <a:ext cx="8567737" cy="2031324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391132">
                  <a:extLst>
                    <a:ext uri="{9D8B030D-6E8A-4147-A177-3AD203B41FA5}">
                      <a16:colId xmlns:a16="http://schemas.microsoft.com/office/drawing/2014/main" val="2495576333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265222914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641135087"/>
                    </a:ext>
                  </a:extLst>
                </a:gridCol>
                <a:gridCol w="1208605">
                  <a:extLst>
                    <a:ext uri="{9D8B030D-6E8A-4147-A177-3AD203B41FA5}">
                      <a16:colId xmlns:a16="http://schemas.microsoft.com/office/drawing/2014/main" val="3410559813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拐点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成本最低点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2580289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r_coil_inner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8787012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d_wire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1.1/1.21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0.7/0.77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928543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num_coil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6625791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num_layer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754534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SNR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0.544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8753184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C5BEEF50-7E74-43F7-B5C1-832AB3C19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1346200"/>
            <a:ext cx="4499429" cy="31496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E064A8-DB95-4393-9EE5-E471C15CD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441" y="1336675"/>
            <a:ext cx="762000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19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C1E92D-6072-4884-8E1E-DC8CC05B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6553AD-2623-43F9-ADE3-86FC2EB12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一些说明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98B7171-49F7-4875-8586-C03527AD9E0D}"/>
                  </a:ext>
                </a:extLst>
              </p:cNvPr>
              <p:cNvSpPr txBox="1"/>
              <p:nvPr/>
            </p:nvSpPr>
            <p:spPr>
              <a:xfrm>
                <a:off x="152400" y="1295400"/>
                <a:ext cx="8839200" cy="3667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f>
                        <m:f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𝐹𝑃𝑅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zh-CN" alt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𝑐𝑜𝑖𝑙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始终保持一个较大的结果，导致分段函数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zh-CN" altLang="en-US" dirty="0"/>
                  <a:t>一直是根号形式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直接导致了，各个曝光量下的，</a:t>
                </a:r>
                <a:r>
                  <a:rPr lang="en-US" altLang="zh-CN" dirty="0"/>
                  <a:t>Q</a:t>
                </a:r>
                <a:r>
                  <a:rPr lang="zh-CN" altLang="en-US" dirty="0"/>
                  <a:t>的最优设计是一致的，</a:t>
                </a:r>
                <a:r>
                  <a:rPr lang="en-US" altLang="zh-CN" dirty="0"/>
                  <a:t>FPR </a:t>
                </a:r>
                <a:r>
                  <a:rPr lang="zh-CN" altLang="en-US" dirty="0"/>
                  <a:t>和 </a:t>
                </a:r>
                <a:r>
                  <a:rPr lang="en-US" altLang="zh-CN" dirty="0"/>
                  <a:t>FNR </a:t>
                </a:r>
                <a:r>
                  <a:rPr lang="zh-CN" altLang="en-US" dirty="0"/>
                  <a:t>的最优阈值也是一致的</a:t>
                </a:r>
                <a:endParaRPr lang="en-US" altLang="zh-CN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98B7171-49F7-4875-8586-C03527AD9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95400"/>
                <a:ext cx="8839200" cy="3667414"/>
              </a:xfrm>
              <a:prstGeom prst="rect">
                <a:avLst/>
              </a:prstGeom>
              <a:blipFill>
                <a:blip r:embed="rId2"/>
                <a:stretch>
                  <a:fillRect l="-552" b="-1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91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1295400" y="2286000"/>
            <a:ext cx="58674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Air-core coil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air-core coil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Solid-wire ferrite-core coil</a:t>
            </a:r>
          </a:p>
        </p:txBody>
      </p:sp>
    </p:spTree>
    <p:extLst>
      <p:ext uri="{BB962C8B-B14F-4D97-AF65-F5344CB8AC3E}">
        <p14:creationId xmlns:p14="http://schemas.microsoft.com/office/powerpoint/2010/main" val="123040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4EF013-11C9-433B-BB2A-2372A6D3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814FE0-3AA5-4FDC-B7CD-3FEA1C94D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磁芯线圈模型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0F487E-C489-4BF8-BB44-31FB9B07D316}"/>
              </a:ext>
            </a:extLst>
          </p:cNvPr>
          <p:cNvSpPr txBox="1"/>
          <p:nvPr/>
        </p:nvSpPr>
        <p:spPr>
          <a:xfrm>
            <a:off x="245706" y="1269323"/>
            <a:ext cx="866775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Research Method: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Measure the material’s magnetic permeability and assign the complex permeability in finite element simulations to model the signal and noise behavior.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24B1BB-AB46-4207-AE23-BFB76C1D5159}"/>
              </a:ext>
            </a:extLst>
          </p:cNvPr>
          <p:cNvSpPr txBox="1"/>
          <p:nvPr/>
        </p:nvSpPr>
        <p:spPr>
          <a:xfrm>
            <a:off x="4543425" y="4522225"/>
            <a:ext cx="4315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Measured vs. datasheet permeability of the ferrite core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028F42-EC38-4D82-9876-93F554475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09" y="2314575"/>
            <a:ext cx="2880000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9172F6-5AF7-4FCA-99DA-1102BD3B3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t="18890" r="11743" b="29999"/>
          <a:stretch/>
        </p:blipFill>
        <p:spPr>
          <a:xfrm rot="5400000">
            <a:off x="1389708" y="2380697"/>
            <a:ext cx="2160000" cy="20277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9089BCA-A04D-436F-8916-6E3E94B2866B}"/>
              </a:ext>
            </a:extLst>
          </p:cNvPr>
          <p:cNvSpPr txBox="1"/>
          <p:nvPr/>
        </p:nvSpPr>
        <p:spPr>
          <a:xfrm>
            <a:off x="508791" y="4522225"/>
            <a:ext cx="3921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Toroidal coil for ferrite permeability measurement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5BC43A-3726-4B4B-89F9-34264A31954E}"/>
                  </a:ext>
                </a:extLst>
              </p:cNvPr>
              <p:cNvSpPr txBox="1"/>
              <p:nvPr/>
            </p:nvSpPr>
            <p:spPr>
              <a:xfrm>
                <a:off x="198530" y="5531499"/>
                <a:ext cx="2607445" cy="71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=3168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2.833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−1.037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5BC43A-3726-4B4B-89F9-34264A319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30" y="5531499"/>
                <a:ext cx="2607445" cy="719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A8231F54-B7B0-4F94-AA69-A934840B3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1600200"/>
            <a:ext cx="5399703" cy="26248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52B65D-9D87-41C1-9EB1-7EA8EB083C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158" y="5243513"/>
            <a:ext cx="3629025" cy="1295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98F7A03-5192-4340-846C-5451C78401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r="-1"/>
          <a:stretch/>
        </p:blipFill>
        <p:spPr>
          <a:xfrm>
            <a:off x="4773889" y="4910856"/>
            <a:ext cx="1564138" cy="15121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60CE807-B705-4B34-8417-4D2D62112B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7304" r="25453" b="5618"/>
          <a:stretch/>
        </p:blipFill>
        <p:spPr>
          <a:xfrm>
            <a:off x="6573691" y="4910856"/>
            <a:ext cx="1564138" cy="151216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5F9F194-CE6F-4A35-8721-2D1CF324AF7A}"/>
              </a:ext>
            </a:extLst>
          </p:cNvPr>
          <p:cNvSpPr txBox="1"/>
          <p:nvPr/>
        </p:nvSpPr>
        <p:spPr>
          <a:xfrm>
            <a:off x="3128748" y="6538913"/>
            <a:ext cx="5939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Magnetic flux density distribution with and without the core (axisymmetric model)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3393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1551E5-EA4A-4C5D-946B-95B6861A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1B391E-2C57-4B2F-897B-D6C5B477E3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873DCCC-AD49-4E3B-B082-A0568BE15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80" y="1045049"/>
            <a:ext cx="7625120" cy="56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  <a:defRPr/>
            </a:pPr>
            <a:r>
              <a:rPr lang="zh-CN" altLang="en-US" sz="1800" dirty="0">
                <a:solidFill>
                  <a:srgbClr val="000000"/>
                </a:solidFill>
                <a:latin typeface="+mn-ea"/>
                <a:ea typeface="+mn-ea"/>
              </a:rPr>
              <a:t>基于空气芯得到的优化线圈设计，加入不同高度的磁芯</a:t>
            </a:r>
            <a:endParaRPr lang="en-US" altLang="zh-CN" sz="1800" dirty="0">
              <a:solidFill>
                <a:srgbClr val="000000"/>
              </a:solidFill>
              <a:latin typeface="+mn-ea"/>
              <a:ea typeface="+mn-ea"/>
            </a:endParaRPr>
          </a:p>
          <a:p>
            <a:pPr defTabSz="914400">
              <a:defRPr/>
            </a:pPr>
            <a:r>
              <a:rPr lang="zh-CN" altLang="en-US" sz="1800" dirty="0">
                <a:solidFill>
                  <a:srgbClr val="000000"/>
                </a:solidFill>
                <a:latin typeface="+mn-ea"/>
                <a:ea typeface="+mn-ea"/>
              </a:rPr>
              <a:t>参数</a:t>
            </a:r>
          </a:p>
          <a:p>
            <a:pPr marL="0" indent="0" defTabSz="914400">
              <a:buNone/>
              <a:defRPr/>
            </a:pPr>
            <a:endParaRPr lang="en-US" altLang="zh-CN" sz="200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0" indent="0" defTabSz="914400">
              <a:buNone/>
              <a:defRPr/>
            </a:pP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</a:endParaRPr>
          </a:p>
          <a:p>
            <a:pPr defTabSz="914400">
              <a:defRPr/>
            </a:pP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220B954-C0B7-48AC-B93D-EBD1F63D9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98075"/>
              </p:ext>
            </p:extLst>
          </p:nvPr>
        </p:nvGraphicFramePr>
        <p:xfrm>
          <a:off x="1295400" y="1537032"/>
          <a:ext cx="7625117" cy="23469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86302">
                  <a:extLst>
                    <a:ext uri="{9D8B030D-6E8A-4147-A177-3AD203B41FA5}">
                      <a16:colId xmlns:a16="http://schemas.microsoft.com/office/drawing/2014/main" val="2818583287"/>
                    </a:ext>
                  </a:extLst>
                </a:gridCol>
                <a:gridCol w="2016326">
                  <a:extLst>
                    <a:ext uri="{9D8B030D-6E8A-4147-A177-3AD203B41FA5}">
                      <a16:colId xmlns:a16="http://schemas.microsoft.com/office/drawing/2014/main" val="4273825202"/>
                    </a:ext>
                  </a:extLst>
                </a:gridCol>
                <a:gridCol w="2016326">
                  <a:extLst>
                    <a:ext uri="{9D8B030D-6E8A-4147-A177-3AD203B41FA5}">
                      <a16:colId xmlns:a16="http://schemas.microsoft.com/office/drawing/2014/main" val="1910632016"/>
                    </a:ext>
                  </a:extLst>
                </a:gridCol>
                <a:gridCol w="1206163">
                  <a:extLst>
                    <a:ext uri="{9D8B030D-6E8A-4147-A177-3AD203B41FA5}">
                      <a16:colId xmlns:a16="http://schemas.microsoft.com/office/drawing/2014/main" val="181654214"/>
                    </a:ext>
                  </a:extLst>
                </a:gridCol>
              </a:tblGrid>
              <a:tr h="2068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拐点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成本最低点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903585"/>
                  </a:ext>
                </a:extLst>
              </a:tr>
              <a:tr h="2068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r_coil_inner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497544"/>
                  </a:ext>
                </a:extLst>
              </a:tr>
              <a:tr h="2068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d_wire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1.1/1.21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0.7/0.77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643717"/>
                  </a:ext>
                </a:extLst>
              </a:tr>
              <a:tr h="2068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num_coil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493315"/>
                  </a:ext>
                </a:extLst>
              </a:tr>
              <a:tr h="206829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num_layer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254726"/>
                  </a:ext>
                </a:extLst>
              </a:tr>
              <a:tr h="2068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r_core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83.75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25.75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744619"/>
                  </a:ext>
                </a:extLst>
              </a:tr>
              <a:tr h="2068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h_core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0.2 * </a:t>
                      </a:r>
                      <a:r>
                        <a:rPr lang="en-US" altLang="zh-CN" sz="1600" dirty="0" err="1"/>
                        <a:t>h_coil</a:t>
                      </a:r>
                      <a:r>
                        <a:rPr lang="en-US" altLang="zh-CN" sz="1600" dirty="0"/>
                        <a:t> ~ 1.4 * </a:t>
                      </a:r>
                      <a:r>
                        <a:rPr lang="en-US" altLang="zh-CN" sz="1600" dirty="0" err="1"/>
                        <a:t>h_coil</a:t>
                      </a:r>
                      <a:r>
                        <a:rPr lang="en-US" altLang="zh-CN" sz="1600" dirty="0"/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altLang="zh-C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456988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CD3FBAD0-F96A-4E85-BA3A-DBA33BAF1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40" y="4188179"/>
            <a:ext cx="7625119" cy="25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43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3110FBC-D022-48A1-89CD-02BF9971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9C6B57-FD83-460E-A8C5-B02D7EF0F1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磁芯成本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A0375BD-2A39-4EFE-BB94-48E3EC1FF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98568"/>
              </p:ext>
            </p:extLst>
          </p:nvPr>
        </p:nvGraphicFramePr>
        <p:xfrm>
          <a:off x="1000125" y="2133600"/>
          <a:ext cx="7143750" cy="403415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68029328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457523969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42438851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4280150735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418153109"/>
                    </a:ext>
                  </a:extLst>
                </a:gridCol>
              </a:tblGrid>
              <a:tr h="10914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玺泓智汇料号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含税单价（元）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备注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质量（</a:t>
                      </a:r>
                      <a:r>
                        <a:rPr lang="en-US" altLang="zh-CN" sz="1300" dirty="0"/>
                        <a:t>g</a:t>
                      </a:r>
                      <a:r>
                        <a:rPr lang="zh-CN" altLang="en-US" sz="1300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单（元</a:t>
                      </a:r>
                      <a:r>
                        <a:rPr lang="en-US" altLang="zh-CN" sz="1300" dirty="0"/>
                        <a:t>/kg</a:t>
                      </a:r>
                      <a:r>
                        <a:rPr lang="zh-CN" altLang="en-US" sz="1300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9702"/>
                  </a:ext>
                </a:extLst>
              </a:tr>
              <a:tr h="147133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34R40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6.3845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无模具 </a:t>
                      </a:r>
                      <a:r>
                        <a:rPr lang="en-US" altLang="zh-CN" sz="1300" dirty="0"/>
                        <a:t>1</a:t>
                      </a:r>
                      <a:r>
                        <a:rPr lang="zh-CN" altLang="en-US" sz="1300" dirty="0"/>
                        <a:t>只单价 最小起订量</a:t>
                      </a:r>
                      <a:r>
                        <a:rPr lang="en-US" altLang="zh-CN" sz="1300" dirty="0"/>
                        <a:t>1728</a:t>
                      </a:r>
                      <a:r>
                        <a:rPr lang="zh-CN" altLang="en-US" sz="1300" dirty="0"/>
                        <a:t>只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176</a:t>
                      </a:r>
                      <a:endParaRPr lang="zh-CN" altLang="en-US" sz="1300" dirty="0"/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38</a:t>
                      </a:r>
                      <a:endParaRPr lang="zh-CN" altLang="en-US" sz="13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827789"/>
                  </a:ext>
                </a:extLst>
              </a:tr>
              <a:tr h="147133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34R80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12.600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无模具 </a:t>
                      </a:r>
                      <a:r>
                        <a:rPr lang="en-US" altLang="zh-CN" sz="1300" dirty="0"/>
                        <a:t>1</a:t>
                      </a:r>
                      <a:r>
                        <a:rPr lang="zh-CN" altLang="en-US" sz="1300" dirty="0"/>
                        <a:t>只单价 最小起订量</a:t>
                      </a:r>
                      <a:r>
                        <a:rPr lang="en-US" altLang="zh-CN" sz="1300" dirty="0"/>
                        <a:t>960</a:t>
                      </a:r>
                      <a:r>
                        <a:rPr lang="zh-CN" altLang="en-US" sz="1300" dirty="0"/>
                        <a:t>只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352</a:t>
                      </a:r>
                      <a:endParaRPr lang="zh-CN" altLang="en-US" sz="1300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0455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073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03CA2B-66C1-43D3-8D8C-7FA03257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FEADE8-6CF9-448A-9AA2-1A715DDAB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优化结果</a:t>
            </a:r>
            <a:r>
              <a:rPr lang="en-US" altLang="zh-CN" dirty="0"/>
              <a:t>_</a:t>
            </a:r>
            <a:r>
              <a:rPr lang="zh-CN" altLang="en-US" dirty="0"/>
              <a:t>拐点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7F16E2C-7EEF-4285-8394-BFC6FB361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074"/>
            <a:ext cx="914400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41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03CA2B-66C1-43D3-8D8C-7FA03257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FEADE8-6CF9-448A-9AA2-1A715DDAB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</a:t>
            </a:r>
            <a:r>
              <a:rPr lang="zh-CN" altLang="en-US" dirty="0"/>
              <a:t>成本最低点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3FFCEF-D6E4-4861-A4E5-1604692E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406"/>
            <a:ext cx="914400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73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4E13A1-46C6-443E-A3D4-B7AC290D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FBBFC9-9B67-4921-95AD-D252F9121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Some points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4B7C77-ACDA-4C06-9CF4-D5B37DFF674A}"/>
              </a:ext>
            </a:extLst>
          </p:cNvPr>
          <p:cNvSpPr txBox="1"/>
          <p:nvPr/>
        </p:nvSpPr>
        <p:spPr>
          <a:xfrm>
            <a:off x="800100" y="2743200"/>
            <a:ext cx="75438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选择更大的</a:t>
            </a:r>
            <a:r>
              <a:rPr lang="en-US" altLang="zh-CN" dirty="0" err="1"/>
              <a:t>SNRx</a:t>
            </a:r>
            <a:r>
              <a:rPr lang="en-US" altLang="zh-CN" dirty="0"/>
              <a:t> </a:t>
            </a:r>
            <a:r>
              <a:rPr lang="zh-CN" altLang="en-US" dirty="0"/>
              <a:t>，应该能得到更好的优化结果，但是单位面积的成本一定会高于</a:t>
            </a:r>
            <a:r>
              <a:rPr lang="en-US" altLang="zh-CN" dirty="0"/>
              <a:t>10w/m</a:t>
            </a:r>
            <a:r>
              <a:rPr lang="en-US" altLang="zh-CN" baseline="30000" dirty="0"/>
              <a:t>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更好的优化结果，需要较小的曝光量，可能总费用会是一个可执行的方案（例如：</a:t>
            </a:r>
            <a:r>
              <a:rPr lang="en-US" altLang="zh-CN" dirty="0"/>
              <a:t>20m</a:t>
            </a:r>
            <a:r>
              <a:rPr lang="en-US" altLang="zh-CN" baseline="30000" dirty="0"/>
              <a:t>2</a:t>
            </a:r>
            <a:r>
              <a:rPr lang="en-US" altLang="zh-CN" dirty="0"/>
              <a:t> * 50w/m</a:t>
            </a:r>
            <a:r>
              <a:rPr lang="en-US" altLang="zh-CN" baseline="30000" dirty="0"/>
              <a:t>2</a:t>
            </a:r>
            <a:r>
              <a:rPr lang="en-US" altLang="zh-CN" dirty="0"/>
              <a:t>=1000w 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8760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FFD880-6C46-4942-BD72-14D76C0B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23A2C5-C86A-492C-8826-51F2603DD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线圈制作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70208CA-2CCD-4000-96DA-4127AB3F6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59968"/>
              </p:ext>
            </p:extLst>
          </p:nvPr>
        </p:nvGraphicFramePr>
        <p:xfrm>
          <a:off x="412311" y="1894892"/>
          <a:ext cx="8319375" cy="1986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4375">
                  <a:extLst>
                    <a:ext uri="{9D8B030D-6E8A-4147-A177-3AD203B41FA5}">
                      <a16:colId xmlns:a16="http://schemas.microsoft.com/office/drawing/2014/main" val="3196728191"/>
                    </a:ext>
                  </a:extLst>
                </a:gridCol>
                <a:gridCol w="924375">
                  <a:extLst>
                    <a:ext uri="{9D8B030D-6E8A-4147-A177-3AD203B41FA5}">
                      <a16:colId xmlns:a16="http://schemas.microsoft.com/office/drawing/2014/main" val="3744429220"/>
                    </a:ext>
                  </a:extLst>
                </a:gridCol>
                <a:gridCol w="924375">
                  <a:extLst>
                    <a:ext uri="{9D8B030D-6E8A-4147-A177-3AD203B41FA5}">
                      <a16:colId xmlns:a16="http://schemas.microsoft.com/office/drawing/2014/main" val="131351095"/>
                    </a:ext>
                  </a:extLst>
                </a:gridCol>
                <a:gridCol w="924375">
                  <a:extLst>
                    <a:ext uri="{9D8B030D-6E8A-4147-A177-3AD203B41FA5}">
                      <a16:colId xmlns:a16="http://schemas.microsoft.com/office/drawing/2014/main" val="3542713618"/>
                    </a:ext>
                  </a:extLst>
                </a:gridCol>
                <a:gridCol w="924375">
                  <a:extLst>
                    <a:ext uri="{9D8B030D-6E8A-4147-A177-3AD203B41FA5}">
                      <a16:colId xmlns:a16="http://schemas.microsoft.com/office/drawing/2014/main" val="533999001"/>
                    </a:ext>
                  </a:extLst>
                </a:gridCol>
                <a:gridCol w="924375">
                  <a:extLst>
                    <a:ext uri="{9D8B030D-6E8A-4147-A177-3AD203B41FA5}">
                      <a16:colId xmlns:a16="http://schemas.microsoft.com/office/drawing/2014/main" val="3071570591"/>
                    </a:ext>
                  </a:extLst>
                </a:gridCol>
                <a:gridCol w="924375">
                  <a:extLst>
                    <a:ext uri="{9D8B030D-6E8A-4147-A177-3AD203B41FA5}">
                      <a16:colId xmlns:a16="http://schemas.microsoft.com/office/drawing/2014/main" val="1316038"/>
                    </a:ext>
                  </a:extLst>
                </a:gridCol>
                <a:gridCol w="924375">
                  <a:extLst>
                    <a:ext uri="{9D8B030D-6E8A-4147-A177-3AD203B41FA5}">
                      <a16:colId xmlns:a16="http://schemas.microsoft.com/office/drawing/2014/main" val="3217798496"/>
                    </a:ext>
                  </a:extLst>
                </a:gridCol>
                <a:gridCol w="924375">
                  <a:extLst>
                    <a:ext uri="{9D8B030D-6E8A-4147-A177-3AD203B41FA5}">
                      <a16:colId xmlns:a16="http://schemas.microsoft.com/office/drawing/2014/main" val="4182375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线圈内径（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壁厚（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层数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单层匝数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线圈个数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报价（元</a:t>
                      </a:r>
                      <a:r>
                        <a:rPr lang="en-US" altLang="zh-CN" dirty="0"/>
                        <a:t>/3</a:t>
                      </a:r>
                      <a:r>
                        <a:rPr lang="zh-CN" altLang="en-US" dirty="0"/>
                        <a:t>只）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19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Coil18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0.90/0.95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57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4685.2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0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Coil19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1.10/1.15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57.5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7526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47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79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v5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34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170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1.2/1.32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224.4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22300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23910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578090A-6A9A-48C8-97A2-687D8B6C3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65610"/>
              </p:ext>
            </p:extLst>
          </p:nvPr>
        </p:nvGraphicFramePr>
        <p:xfrm>
          <a:off x="412310" y="4801339"/>
          <a:ext cx="8319375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63875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663875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663875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663875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  <a:gridCol w="1663875">
                  <a:extLst>
                    <a:ext uri="{9D8B030D-6E8A-4147-A177-3AD203B41FA5}">
                      <a16:colId xmlns:a16="http://schemas.microsoft.com/office/drawing/2014/main" val="263447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报价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Core5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167.5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暂无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701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多通道复用结果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36642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4B5591-F3E6-4972-9453-12FCD91DEACD}"/>
              </a:ext>
            </a:extLst>
          </p:cNvPr>
          <p:cNvSpPr txBox="1"/>
          <p:nvPr/>
        </p:nvSpPr>
        <p:spPr>
          <a:xfrm>
            <a:off x="0" y="5249360"/>
            <a:ext cx="9144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各个通道依次接入磁力计进行读出（高频切换）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开关切换瞬间</a:t>
            </a:r>
            <a:r>
              <a:rPr lang="en-US" altLang="zh-CN" dirty="0"/>
              <a:t>I</a:t>
            </a:r>
            <a:r>
              <a:rPr lang="en-US" altLang="zh-CN" baseline="-25000" dirty="0"/>
              <a:t>0</a:t>
            </a:r>
            <a:r>
              <a:rPr lang="zh-CN" altLang="en-US" dirty="0"/>
              <a:t>不发生突变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使用瞬态仿真工具，模拟开关切换瞬间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427725F-8227-4E09-A43F-888503CA3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51" y="1194583"/>
            <a:ext cx="5810154" cy="405477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DEB29D-CEBC-47AF-AF9B-9DF6CD72C6E3}"/>
              </a:ext>
            </a:extLst>
          </p:cNvPr>
          <p:cNvSpPr txBox="1"/>
          <p:nvPr/>
        </p:nvSpPr>
        <p:spPr>
          <a:xfrm>
            <a:off x="5029200" y="3286221"/>
            <a:ext cx="3998076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只考虑电路部分的响应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尚未考虑磁力仪部分的响应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磁力仪处也会由于响应时间慢，导致波形叠加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41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833F92-ACD8-4037-8626-9E9434C5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A22D5D-FCEA-48B0-AA35-3BF66943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仿真电路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CA9010-B8B1-48F8-96A3-BBEEFBC9226E}"/>
              </a:ext>
            </a:extLst>
          </p:cNvPr>
          <p:cNvSpPr txBox="1"/>
          <p:nvPr/>
        </p:nvSpPr>
        <p:spPr>
          <a:xfrm>
            <a:off x="4953000" y="2667000"/>
            <a:ext cx="3886200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VG1</a:t>
            </a:r>
            <a:r>
              <a:rPr lang="zh-CN" altLang="en-US" dirty="0"/>
              <a:t>：激励电压信号，模拟磁单极子信号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VG2</a:t>
            </a:r>
            <a:r>
              <a:rPr lang="zh-CN" altLang="en-US" dirty="0"/>
              <a:t>，</a:t>
            </a:r>
            <a:r>
              <a:rPr lang="en-US" altLang="zh-CN" dirty="0"/>
              <a:t>VG4</a:t>
            </a:r>
            <a:r>
              <a:rPr lang="zh-CN" altLang="en-US" dirty="0"/>
              <a:t>：开关激励信号，交替开启，轮流接入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AM1</a:t>
            </a:r>
            <a:r>
              <a:rPr lang="zh-CN" altLang="en-US" dirty="0"/>
              <a:t>：输出电流（磁场）信号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SW1</a:t>
            </a:r>
            <a:r>
              <a:rPr lang="zh-CN" altLang="en-US" dirty="0"/>
              <a:t>，</a:t>
            </a:r>
            <a:r>
              <a:rPr lang="en-US" altLang="zh-CN" dirty="0"/>
              <a:t>SW2</a:t>
            </a:r>
            <a:r>
              <a:rPr lang="zh-CN" altLang="en-US" dirty="0"/>
              <a:t>：压控开关（要求使用非理想的开关，要有一定的导通电阻，避免震荡）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C7BCB6E-A5EB-4B42-9AA3-6948F4BB8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7243"/>
            <a:ext cx="4240373" cy="566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13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5D2094F-F1D6-485E-A839-4F7EB9024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63" y="3657600"/>
            <a:ext cx="4036420" cy="288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19C958-2A32-466F-855D-386E93F8E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AAD314-0060-45E7-96A5-DED1B28FC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状态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5C9B802-AB43-4BE0-AE80-0899B3A3907F}"/>
              </a:ext>
            </a:extLst>
          </p:cNvPr>
          <p:cNvSpPr/>
          <p:nvPr/>
        </p:nvSpPr>
        <p:spPr>
          <a:xfrm>
            <a:off x="827127" y="3962400"/>
            <a:ext cx="381000" cy="22098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FFC848-858D-4F17-890A-EAE852F0690C}"/>
              </a:ext>
            </a:extLst>
          </p:cNvPr>
          <p:cNvSpPr txBox="1"/>
          <p:nvPr/>
        </p:nvSpPr>
        <p:spPr>
          <a:xfrm>
            <a:off x="533400" y="1465322"/>
            <a:ext cx="152638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VG2</a:t>
            </a:r>
            <a:r>
              <a:rPr lang="zh-CN" altLang="en-US" dirty="0"/>
              <a:t>：常闭合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VG4</a:t>
            </a:r>
            <a:r>
              <a:rPr lang="zh-CN" altLang="en-US" dirty="0"/>
              <a:t>：常断开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68F4D5-1D34-4B55-A1C1-749891C8D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199"/>
            <a:ext cx="1688587" cy="22545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725798E-0844-49B5-9BEE-556D00061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657600"/>
            <a:ext cx="4036420" cy="2880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648CAEC-7F97-4C9E-AEBE-3829104F661A}"/>
              </a:ext>
            </a:extLst>
          </p:cNvPr>
          <p:cNvSpPr txBox="1"/>
          <p:nvPr/>
        </p:nvSpPr>
        <p:spPr>
          <a:xfrm>
            <a:off x="457200" y="2652392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形状和代码仿真波形结果保持一致，符合预期</a:t>
            </a:r>
          </a:p>
        </p:txBody>
      </p:sp>
    </p:spTree>
    <p:extLst>
      <p:ext uri="{BB962C8B-B14F-4D97-AF65-F5344CB8AC3E}">
        <p14:creationId xmlns:p14="http://schemas.microsoft.com/office/powerpoint/2010/main" val="2091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844822-D690-41D9-8547-2D7954C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CB976-48F0-4AB0-A54C-5BB0B26C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测试样本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3DE0CA-484B-4C82-B8FB-32964B0C544E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F8AE9F8B-4F46-4138-A182-362BE9FC5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089209"/>
              </p:ext>
            </p:extLst>
          </p:nvPr>
        </p:nvGraphicFramePr>
        <p:xfrm>
          <a:off x="252001" y="1737360"/>
          <a:ext cx="7063196" cy="2357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09028">
                  <a:extLst>
                    <a:ext uri="{9D8B030D-6E8A-4147-A177-3AD203B41FA5}">
                      <a16:colId xmlns:a16="http://schemas.microsoft.com/office/drawing/2014/main" val="3409378113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2936518213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1152124776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3485045999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209666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线圈内径（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层数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单层匝数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Coil6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Coil7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2992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891600-359C-4963-A67F-7658978C0B16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800600"/>
          <a:ext cx="7086600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Core2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F276091F-5836-4FAB-93F1-DFB4CA53D894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BBD0481E-823C-49FE-8457-FFF999D0270A}"/>
              </a:ext>
            </a:extLst>
          </p:cNvPr>
          <p:cNvSpPr/>
          <p:nvPr/>
        </p:nvSpPr>
        <p:spPr>
          <a:xfrm>
            <a:off x="7391400" y="3429000"/>
            <a:ext cx="304800" cy="5143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13DACB2-B982-4E9A-A4E5-B12D2F68E80A}"/>
              </a:ext>
            </a:extLst>
          </p:cNvPr>
          <p:cNvSpPr txBox="1"/>
          <p:nvPr/>
        </p:nvSpPr>
        <p:spPr>
          <a:xfrm>
            <a:off x="7772403" y="3242262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交流电阻仿真和实测对应不上</a:t>
            </a:r>
          </a:p>
        </p:txBody>
      </p:sp>
    </p:spTree>
    <p:extLst>
      <p:ext uri="{BB962C8B-B14F-4D97-AF65-F5344CB8AC3E}">
        <p14:creationId xmlns:p14="http://schemas.microsoft.com/office/powerpoint/2010/main" val="3293379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9E73612-4422-4BB4-B3F0-26B4E55A8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56946"/>
            <a:ext cx="6191250" cy="31891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867CB1-EF82-4917-8D08-6D50A834F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28177"/>
            <a:ext cx="4452104" cy="229329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19C958-2A32-466F-855D-386E93F8E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AAD314-0060-45E7-96A5-DED1B28FC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状态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FFC848-858D-4F17-890A-EAE852F0690C}"/>
              </a:ext>
            </a:extLst>
          </p:cNvPr>
          <p:cNvSpPr txBox="1"/>
          <p:nvPr/>
        </p:nvSpPr>
        <p:spPr>
          <a:xfrm>
            <a:off x="608338" y="1178872"/>
            <a:ext cx="3786614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VG2</a:t>
            </a:r>
            <a:r>
              <a:rPr lang="zh-CN" altLang="en-US" dirty="0"/>
              <a:t>，</a:t>
            </a:r>
            <a:r>
              <a:rPr lang="en-US" altLang="zh-CN" dirty="0"/>
              <a:t>VG4 </a:t>
            </a:r>
            <a:r>
              <a:rPr lang="zh-CN" altLang="en-US" dirty="0"/>
              <a:t>轮流接入，切换时间</a:t>
            </a:r>
            <a:r>
              <a:rPr lang="en-US" altLang="zh-CN" dirty="0"/>
              <a:t>2us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5279E7E-88FD-4348-A669-25060C77BAE2}"/>
              </a:ext>
            </a:extLst>
          </p:cNvPr>
          <p:cNvSpPr/>
          <p:nvPr/>
        </p:nvSpPr>
        <p:spPr>
          <a:xfrm>
            <a:off x="552450" y="3645148"/>
            <a:ext cx="381000" cy="2812733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1AC563-73D3-42CC-8692-78E246DD950B}"/>
              </a:ext>
            </a:extLst>
          </p:cNvPr>
          <p:cNvSpPr txBox="1"/>
          <p:nvPr/>
        </p:nvSpPr>
        <p:spPr>
          <a:xfrm>
            <a:off x="228600" y="1600200"/>
            <a:ext cx="56388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未进行开关切换时，波形符合预期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开始切换之后波形变化</a:t>
            </a:r>
            <a:endParaRPr lang="en-US" altLang="zh-CN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>
                <a:solidFill>
                  <a:srgbClr val="C00000"/>
                </a:solidFill>
              </a:rPr>
              <a:t>感应线圈</a:t>
            </a:r>
            <a:r>
              <a:rPr lang="en-US" altLang="zh-CN" b="1" dirty="0">
                <a:solidFill>
                  <a:srgbClr val="C00000"/>
                </a:solidFill>
              </a:rPr>
              <a:t>1</a:t>
            </a:r>
            <a:r>
              <a:rPr lang="zh-CN" altLang="en-US" b="1" dirty="0">
                <a:solidFill>
                  <a:srgbClr val="C00000"/>
                </a:solidFill>
              </a:rPr>
              <a:t>中的电压自己泄放</a:t>
            </a:r>
            <a:endParaRPr lang="en-US" altLang="zh-CN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>
                <a:solidFill>
                  <a:srgbClr val="C00000"/>
                </a:solidFill>
              </a:rPr>
              <a:t>磁场转化线圈中的电流通过感应线圈</a:t>
            </a:r>
            <a:r>
              <a:rPr lang="en-US" altLang="zh-CN" b="1" dirty="0">
                <a:solidFill>
                  <a:srgbClr val="C00000"/>
                </a:solidFill>
              </a:rPr>
              <a:t>2</a:t>
            </a:r>
            <a:r>
              <a:rPr lang="zh-CN" altLang="en-US" b="1" dirty="0">
                <a:solidFill>
                  <a:srgbClr val="C00000"/>
                </a:solidFill>
              </a:rPr>
              <a:t>泄放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68F4D5-1D34-4B55-A1C1-749891C8D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717" y="1065166"/>
            <a:ext cx="2083805" cy="27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131839-43BC-470E-A074-1A9FBAE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0B598-350E-444D-95F4-12E32E37C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Python </a:t>
            </a:r>
            <a:r>
              <a:rPr lang="zh-CN" altLang="en-US" dirty="0"/>
              <a:t>实现</a:t>
            </a:r>
          </a:p>
        </p:txBody>
      </p:sp>
    </p:spTree>
    <p:extLst>
      <p:ext uri="{BB962C8B-B14F-4D97-AF65-F5344CB8AC3E}">
        <p14:creationId xmlns:p14="http://schemas.microsoft.com/office/powerpoint/2010/main" val="357112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844822-D690-41D9-8547-2D7954C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CB976-48F0-4AB0-A54C-5BB0B26C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New coil sample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3DE0CA-484B-4C82-B8FB-32964B0C544E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F8AE9F8B-4F46-4138-A182-362BE9FC5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019686"/>
                  </p:ext>
                </p:extLst>
              </p:nvPr>
            </p:nvGraphicFramePr>
            <p:xfrm>
              <a:off x="252000" y="1737360"/>
              <a:ext cx="8739600" cy="12446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092450">
                      <a:extLst>
                        <a:ext uri="{9D8B030D-6E8A-4147-A177-3AD203B41FA5}">
                          <a16:colId xmlns:a16="http://schemas.microsoft.com/office/drawing/2014/main" val="34093781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4201541234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054975655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9365182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1152124776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485045999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096668528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187743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线圈内径（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层数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单层匝数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线圈高度（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线圈个数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𝒘𝒊𝒓𝒆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𝒅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𝒓𝒆𝒂𝒍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𝒎𝒎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843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0.90/0.99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59.4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0.0846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4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1.10/1.21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60.5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0.0854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3299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F8AE9F8B-4F46-4138-A182-362BE9FC5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019686"/>
                  </p:ext>
                </p:extLst>
              </p:nvPr>
            </p:nvGraphicFramePr>
            <p:xfrm>
              <a:off x="252000" y="1737360"/>
              <a:ext cx="8739600" cy="12446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092450">
                      <a:extLst>
                        <a:ext uri="{9D8B030D-6E8A-4147-A177-3AD203B41FA5}">
                          <a16:colId xmlns:a16="http://schemas.microsoft.com/office/drawing/2014/main" val="34093781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4201541234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054975655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9365182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1152124776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485045999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096668528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187743856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线圈内径（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层数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单层匝数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线圈高度（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线圈个数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01676" t="-2410" r="-1676" b="-151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843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0.90/0.99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59.4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0.0846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4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1.10/1.21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60.5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0.0854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32992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891600-359C-4963-A67F-7658978C0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35886"/>
              </p:ext>
            </p:extLst>
          </p:nvPr>
        </p:nvGraphicFramePr>
        <p:xfrm>
          <a:off x="228600" y="4800600"/>
          <a:ext cx="7086600" cy="1112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F276091F-5836-4FAB-93F1-DFB4CA53D894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68A6804-97B6-4B9C-BC26-09387C028F70}"/>
                  </a:ext>
                </a:extLst>
              </p:cNvPr>
              <p:cNvSpPr txBox="1"/>
              <p:nvPr/>
            </p:nvSpPr>
            <p:spPr>
              <a:xfrm>
                <a:off x="57150" y="3088325"/>
                <a:ext cx="9029700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𝒘𝒊𝒓𝒆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𝒓𝒆𝒂𝒍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𝟎𝟕𝟗𝟔</m:t>
                    </m:r>
                    <m:rad>
                      <m:radPr>
                        <m:degHide m:val="on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</m:rad>
                    <m:r>
                      <a:rPr lang="zh-CN" alt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则交流电阻的</a:t>
                </a:r>
                <a:r>
                  <a:rPr lang="en-US" altLang="zh-CN" b="1" dirty="0" err="1">
                    <a:solidFill>
                      <a:srgbClr val="C00000"/>
                    </a:solidFill>
                  </a:rPr>
                  <a:t>comsol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 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仿真结果和交流电阻的实测结果符合较好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68A6804-97B6-4B9C-BC26-09387C028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3088325"/>
                <a:ext cx="9029700" cy="787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04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4714FB9-EB72-4945-8E8D-8EFAC96C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3BB68A-4262-4C7D-8FFB-D113AC37C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D56ED082-1685-4BC3-B39C-A2A147AB3A2C}"/>
              </a:ext>
            </a:extLst>
          </p:cNvPr>
          <p:cNvGraphicFramePr>
            <a:graphicFrameLocks noGrp="1"/>
          </p:cNvGraphicFramePr>
          <p:nvPr/>
        </p:nvGraphicFramePr>
        <p:xfrm>
          <a:off x="0" y="1143000"/>
          <a:ext cx="9067800" cy="3611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7108">
                  <a:extLst>
                    <a:ext uri="{9D8B030D-6E8A-4147-A177-3AD203B41FA5}">
                      <a16:colId xmlns:a16="http://schemas.microsoft.com/office/drawing/2014/main" val="3244772374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157005137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854248054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1860979229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940997943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351244096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83905954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coil3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052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580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Gain Deviation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63165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 Resistance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95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SNR0 Deviation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5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SNR0 Deviation modified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882938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4702875B-644C-45B8-99D9-75E5A685C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97" y="2166913"/>
            <a:ext cx="1983719" cy="14877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1911C2-8F85-4018-8537-131BA90F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558" y="2166913"/>
            <a:ext cx="1982400" cy="1486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B0A6CAE-0D46-4A50-84D0-3D267BA2F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166913"/>
            <a:ext cx="1982400" cy="14868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690259-D871-48FA-9ED7-51B76CC24A36}"/>
              </a:ext>
            </a:extLst>
          </p:cNvPr>
          <p:cNvSpPr txBox="1"/>
          <p:nvPr/>
        </p:nvSpPr>
        <p:spPr>
          <a:xfrm>
            <a:off x="114300" y="5201561"/>
            <a:ext cx="89154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磁芯线圈增益的仿真结果略大于测试结果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磁芯线圈交流电阻的仿真结果和测试结果仍然存在差距，但是对于磁芯线圈的</a:t>
            </a:r>
            <a:r>
              <a:rPr lang="en-US" altLang="zh-CN" dirty="0"/>
              <a:t>SNR</a:t>
            </a:r>
            <a:r>
              <a:rPr lang="zh-CN" altLang="en-US" dirty="0"/>
              <a:t>，高频信号的贡献较小，所以对于信噪比的影响较小</a:t>
            </a:r>
            <a:endParaRPr lang="en-US" altLang="zh-CN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7AEC113-8D78-4356-B79D-2FEADDD2C4B3}"/>
              </a:ext>
            </a:extLst>
          </p:cNvPr>
          <p:cNvGraphicFramePr>
            <a:graphicFrameLocks noGrp="1"/>
          </p:cNvGraphicFramePr>
          <p:nvPr/>
        </p:nvGraphicFramePr>
        <p:xfrm>
          <a:off x="9525000" y="1250675"/>
          <a:ext cx="4483100" cy="19240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7320848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8924115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4988729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0838112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7834987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72809955"/>
                    </a:ext>
                  </a:extLst>
                </a:gridCol>
              </a:tblGrid>
              <a:tr h="58932"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simu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test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simu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092803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1.71E-02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1.71E-02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954306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0.047643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2.65E+00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2.79E+00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5.17%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030287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0.060329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0.063564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3.53E+00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3.72E+00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5.36%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425835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3.09E-02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3.09E-02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6734510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0.079802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0.082509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2.58E+00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2.67E+00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3.39%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8982498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0.115322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0.11965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3.73E+00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3.87E+00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3.75%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3065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4635771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0.108832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0.11214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2.40E+00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2.48E+00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3.04%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8905287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0.167988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0.17401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3.71E+00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3.84E+00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3.58%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3451401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98E5845-F969-46CB-833E-484AB3EC387F}"/>
              </a:ext>
            </a:extLst>
          </p:cNvPr>
          <p:cNvGraphicFramePr>
            <a:graphicFrameLocks noGrp="1"/>
          </p:cNvGraphicFramePr>
          <p:nvPr/>
        </p:nvGraphicFramePr>
        <p:xfrm>
          <a:off x="9525000" y="3654701"/>
          <a:ext cx="3109555" cy="15468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49236">
                  <a:extLst>
                    <a:ext uri="{9D8B030D-6E8A-4147-A177-3AD203B41FA5}">
                      <a16:colId xmlns:a16="http://schemas.microsoft.com/office/drawing/2014/main" val="2281371073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3842376014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2203268282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946780086"/>
                    </a:ext>
                  </a:extLst>
                </a:gridCol>
              </a:tblGrid>
              <a:tr h="180975">
                <a:tc gridSpan="4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SNR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777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simu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zh-CN" alt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82736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coil1_core1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1.23E+01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14.09472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12.88%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24112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coil1_core2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21.08228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25.56836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17.55%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52746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13.81114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15.81662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12.68%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6240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27.06717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33.85803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20.06%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04916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14.06472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17.2114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18.28%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82724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28.05417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37.06338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24.31%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43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56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630B8A-3836-4446-A037-2C7F003B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AC81C1-149F-46AE-9644-6289275AE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差别的可能原因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8FD361-2BE1-407C-B016-EDE73F71C096}"/>
              </a:ext>
            </a:extLst>
          </p:cNvPr>
          <p:cNvSpPr txBox="1"/>
          <p:nvPr/>
        </p:nvSpPr>
        <p:spPr>
          <a:xfrm>
            <a:off x="381000" y="1371600"/>
            <a:ext cx="7848600" cy="420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磁芯线圈辐射损耗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可以通过</a:t>
            </a:r>
            <a:r>
              <a:rPr lang="en-US" altLang="zh-CN" dirty="0"/>
              <a:t> </a:t>
            </a:r>
            <a:r>
              <a:rPr lang="zh-CN" altLang="en-US" dirty="0"/>
              <a:t>一层线圈的</a:t>
            </a:r>
            <a:r>
              <a:rPr lang="en-US" altLang="zh-CN" dirty="0"/>
              <a:t>3d </a:t>
            </a:r>
            <a:r>
              <a:rPr lang="zh-CN" altLang="en-US" dirty="0"/>
              <a:t>建模模拟此种损耗的可能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（有无磁芯的辐射损耗差别）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磁芯部分尖端放电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通过倒角，验证了此猜想不可能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3D </a:t>
            </a:r>
            <a:r>
              <a:rPr lang="zh-CN" altLang="en-US" dirty="0"/>
              <a:t>模型偏差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验证不了，多层线圈</a:t>
            </a:r>
            <a:r>
              <a:rPr lang="en-US" altLang="zh-CN" dirty="0"/>
              <a:t>3d </a:t>
            </a:r>
            <a:r>
              <a:rPr lang="zh-CN" altLang="en-US" dirty="0"/>
              <a:t>建模的困难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交流电阻测试结果偏大，因为可能需要考虑 </a:t>
            </a:r>
            <a:r>
              <a:rPr lang="en-US" altLang="zh-CN" dirty="0"/>
              <a:t>L </a:t>
            </a:r>
            <a:r>
              <a:rPr lang="zh-CN" altLang="en-US" dirty="0"/>
              <a:t>的频率效应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需要更准确的噪声测试结果，如果实测噪声和交流电阻符合较好，可以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说明交流电阻测量准确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66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灵敏度优化结果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1788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多目标优化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/>
              <p:nvPr/>
            </p:nvSpPr>
            <p:spPr>
              <a:xfrm>
                <a:off x="122200" y="1087510"/>
                <a:ext cx="8907299" cy="5771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灵敏度</a:t>
                </a:r>
                <a:endParaRPr lang="en-US" altLang="zh-CN" dirty="0"/>
              </a:p>
              <a:p>
                <a:pPr lvl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1257300" lvl="2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通量界限：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灵敏度可以直接和该值进行对比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1257300" lvl="2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</m:t>
                    </m:r>
                    <m:r>
                      <a:rPr lang="zh-CN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=20, 200, 2000…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257300" lvl="2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𝐹𝑃𝑅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𝐹𝑁𝑅</m:t>
                    </m:r>
                  </m:oMath>
                </a14:m>
                <a:r>
                  <a:rPr lang="zh-CN" altLang="en-US" dirty="0"/>
                  <a:t>：取决于</a:t>
                </a:r>
                <a:r>
                  <a:rPr lang="en-US" altLang="zh-CN" dirty="0"/>
                  <a:t>SNR &amp; Threshold</a:t>
                </a:r>
                <a:r>
                  <a:rPr lang="zh-CN" altLang="en-US" dirty="0"/>
                  <a:t>，存在最优阈值</a:t>
                </a:r>
                <a:endParaRPr lang="en-US" altLang="zh-CN" dirty="0"/>
              </a:p>
              <a:p>
                <a:pPr marL="800100" lvl="1" indent="-34290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阵列单位面积成本</a:t>
                </a:r>
                <a:endParaRPr lang="en-US" altLang="zh-CN" dirty="0"/>
              </a:p>
              <a:p>
                <a:pPr marL="1257300" lvl="2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阵列单位面积重量</a:t>
                </a:r>
                <a:r>
                  <a:rPr lang="en-US" altLang="zh-CN" dirty="0"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ym typeface="Wingdings" panose="05000000000000000000" pitchFamily="2" charset="2"/>
                  </a:rPr>
                  <a:t>线圈成本</a:t>
                </a:r>
                <a:endParaRPr lang="en-US" altLang="zh-CN" dirty="0"/>
              </a:p>
              <a:p>
                <a:pPr lvl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𝑤𝑒𝑖𝑔h𝑡</m:t>
                          </m:r>
                        </m:num>
                        <m:den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𝑐𝑜𝑖𝑙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1257300" lvl="2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阵列单位面积通道数（暂未考虑复用读出）</a:t>
                </a:r>
                <a:r>
                  <a:rPr lang="en-US" altLang="zh-CN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  <a:sym typeface="Wingdings" panose="05000000000000000000" pitchFamily="2" charset="2"/>
                  </a:rPr>
                  <a:t>读出成本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𝑐𝑜𝑖𝑙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lvl="1">
                  <a:lnSpc>
                    <a:spcPct val="120000"/>
                  </a:lnSpc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阵列单位面积成本</a:t>
                </a:r>
                <a:endParaRPr lang="en-US" altLang="zh-CN" dirty="0"/>
              </a:p>
              <a:p>
                <a:pPr lvl="1"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𝑀𝑢𝑙</m:t>
                        </m:r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00" y="1087510"/>
                <a:ext cx="8907299" cy="57716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1D964012-8E8D-4633-9F03-4C39C4DEB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134316"/>
            <a:ext cx="2684172" cy="142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0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阵列单位面积成本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BD6315-2D74-4ED4-ADA2-E448D11374FE}"/>
                  </a:ext>
                </a:extLst>
              </p:cNvPr>
              <p:cNvSpPr txBox="1"/>
              <p:nvPr/>
            </p:nvSpPr>
            <p:spPr>
              <a:xfrm>
                <a:off x="76200" y="1143000"/>
                <a:ext cx="8991600" cy="437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阵列单位面积成本</a:t>
                </a:r>
                <a:endParaRPr lang="en-US" altLang="zh-CN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𝑀𝑢𝑙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感应线圈成本：</a:t>
                </a:r>
                <a:r>
                  <a:rPr lang="en-US" altLang="zh-CN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=2.1×110 </m:t>
                      </m:r>
                      <m:r>
                        <a:rPr lang="zh-CN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元</m:t>
                      </m:r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读出通道成本：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𝐶𝑜𝑠𝑡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BD6315-2D74-4ED4-ADA2-E448D1137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43000"/>
                <a:ext cx="8991600" cy="4377673"/>
              </a:xfrm>
              <a:prstGeom prst="rect">
                <a:avLst/>
              </a:prstGeom>
              <a:blipFill>
                <a:blip r:embed="rId2"/>
                <a:stretch>
                  <a:fillRect l="-610" b="-1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32512555-2CAE-4B79-91DC-A85C0F0F5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70307"/>
            <a:ext cx="5220593" cy="2198911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685E2ACF-4B0D-4805-9F29-A7E4D3823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704503"/>
              </p:ext>
            </p:extLst>
          </p:nvPr>
        </p:nvGraphicFramePr>
        <p:xfrm>
          <a:off x="190499" y="3124200"/>
          <a:ext cx="8763001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41676">
                  <a:extLst>
                    <a:ext uri="{9D8B030D-6E8A-4147-A177-3AD203B41FA5}">
                      <a16:colId xmlns:a16="http://schemas.microsoft.com/office/drawing/2014/main" val="3196728191"/>
                    </a:ext>
                  </a:extLst>
                </a:gridCol>
                <a:gridCol w="841676">
                  <a:extLst>
                    <a:ext uri="{9D8B030D-6E8A-4147-A177-3AD203B41FA5}">
                      <a16:colId xmlns:a16="http://schemas.microsoft.com/office/drawing/2014/main" val="3744429220"/>
                    </a:ext>
                  </a:extLst>
                </a:gridCol>
                <a:gridCol w="841676">
                  <a:extLst>
                    <a:ext uri="{9D8B030D-6E8A-4147-A177-3AD203B41FA5}">
                      <a16:colId xmlns:a16="http://schemas.microsoft.com/office/drawing/2014/main" val="131351095"/>
                    </a:ext>
                  </a:extLst>
                </a:gridCol>
                <a:gridCol w="841676">
                  <a:extLst>
                    <a:ext uri="{9D8B030D-6E8A-4147-A177-3AD203B41FA5}">
                      <a16:colId xmlns:a16="http://schemas.microsoft.com/office/drawing/2014/main" val="3542713618"/>
                    </a:ext>
                  </a:extLst>
                </a:gridCol>
                <a:gridCol w="841676">
                  <a:extLst>
                    <a:ext uri="{9D8B030D-6E8A-4147-A177-3AD203B41FA5}">
                      <a16:colId xmlns:a16="http://schemas.microsoft.com/office/drawing/2014/main" val="533999001"/>
                    </a:ext>
                  </a:extLst>
                </a:gridCol>
                <a:gridCol w="841676">
                  <a:extLst>
                    <a:ext uri="{9D8B030D-6E8A-4147-A177-3AD203B41FA5}">
                      <a16:colId xmlns:a16="http://schemas.microsoft.com/office/drawing/2014/main" val="3071570591"/>
                    </a:ext>
                  </a:extLst>
                </a:gridCol>
                <a:gridCol w="841676">
                  <a:extLst>
                    <a:ext uri="{9D8B030D-6E8A-4147-A177-3AD203B41FA5}">
                      <a16:colId xmlns:a16="http://schemas.microsoft.com/office/drawing/2014/main" val="1153851381"/>
                    </a:ext>
                  </a:extLst>
                </a:gridCol>
                <a:gridCol w="961915">
                  <a:extLst>
                    <a:ext uri="{9D8B030D-6E8A-4147-A177-3AD203B41FA5}">
                      <a16:colId xmlns:a16="http://schemas.microsoft.com/office/drawing/2014/main" val="4182375848"/>
                    </a:ext>
                  </a:extLst>
                </a:gridCol>
                <a:gridCol w="1107758">
                  <a:extLst>
                    <a:ext uri="{9D8B030D-6E8A-4147-A177-3AD203B41FA5}">
                      <a16:colId xmlns:a16="http://schemas.microsoft.com/office/drawing/2014/main" val="3895156314"/>
                    </a:ext>
                  </a:extLst>
                </a:gridCol>
                <a:gridCol w="801596">
                  <a:extLst>
                    <a:ext uri="{9D8B030D-6E8A-4147-A177-3AD203B41FA5}">
                      <a16:colId xmlns:a16="http://schemas.microsoft.com/office/drawing/2014/main" val="327433520"/>
                    </a:ext>
                  </a:extLst>
                </a:gridCol>
              </a:tblGrid>
              <a:tr h="201849">
                <a:tc rowSpan="3"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线圈内径（</a:t>
                      </a:r>
                      <a:r>
                        <a:rPr lang="en-US" altLang="zh-CN" sz="1200" b="0" dirty="0"/>
                        <a:t>mm</a:t>
                      </a:r>
                      <a:r>
                        <a:rPr lang="zh-CN" altLang="en-US" sz="1200" b="0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壁厚（</a:t>
                      </a:r>
                      <a:r>
                        <a:rPr lang="en-US" altLang="zh-CN" sz="1200" b="0" dirty="0"/>
                        <a:t>mm</a:t>
                      </a:r>
                      <a:r>
                        <a:rPr lang="zh-CN" altLang="en-US" sz="1200" b="0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层数</a:t>
                      </a:r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单层匝数</a:t>
                      </a:r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线径（</a:t>
                      </a:r>
                      <a:r>
                        <a:rPr lang="en-US" altLang="zh-CN" sz="1200" b="0" dirty="0"/>
                        <a:t>mm</a:t>
                      </a:r>
                      <a:r>
                        <a:rPr lang="zh-CN" altLang="en-US" sz="1200" b="0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线圈重量（</a:t>
                      </a:r>
                      <a:r>
                        <a:rPr lang="en-US" altLang="zh-CN" sz="1200" b="0" dirty="0"/>
                        <a:t>kg</a:t>
                      </a:r>
                      <a:r>
                        <a:rPr lang="zh-CN" altLang="en-US" sz="1200" b="0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骨架线圈费用（元）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081502"/>
                  </a:ext>
                </a:extLst>
              </a:tr>
              <a:tr h="201849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线圈内径（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壁厚（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层数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单层匝数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线圈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骨架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196788"/>
                  </a:ext>
                </a:extLst>
              </a:tr>
              <a:tr h="3364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报价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漆包线费（自我估计）</a:t>
                      </a: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360583"/>
                  </a:ext>
                </a:extLst>
              </a:tr>
              <a:tr h="2018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Coil18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100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2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14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60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0.90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2.64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620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720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01409"/>
                  </a:ext>
                </a:extLst>
              </a:tr>
              <a:tr h="2018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Coil19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150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2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14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50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1.10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4.82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1100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1100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476012"/>
                  </a:ext>
                </a:extLst>
              </a:tr>
              <a:tr h="2018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v5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180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5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34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170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</a:t>
                      </a:r>
                      <a:endParaRPr lang="zh-CN" altLang="en-US" sz="12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63.75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16800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7013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4800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2391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1C88CA8-D5DD-4848-902A-854CBB3AC386}"/>
                  </a:ext>
                </a:extLst>
              </p:cNvPr>
              <p:cNvSpPr txBox="1"/>
              <p:nvPr/>
            </p:nvSpPr>
            <p:spPr>
              <a:xfrm>
                <a:off x="2743200" y="5004465"/>
                <a:ext cx="3180182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noProof="0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通道复用数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𝑀𝑢𝑙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1C88CA8-D5DD-4848-902A-854CBB3AC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004465"/>
                <a:ext cx="3180182" cy="464743"/>
              </a:xfrm>
              <a:prstGeom prst="rect">
                <a:avLst/>
              </a:prstGeom>
              <a:blipFill>
                <a:blip r:embed="rId4"/>
                <a:stretch>
                  <a:fillRect l="-1149"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表格 14">
                <a:extLst>
                  <a:ext uri="{FF2B5EF4-FFF2-40B4-BE49-F238E27FC236}">
                    <a16:creationId xmlns:a16="http://schemas.microsoft.com/office/drawing/2014/main" id="{3C489F36-294B-4DC2-9D79-AA0D77B5A3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1486321"/>
                  </p:ext>
                </p:extLst>
              </p:nvPr>
            </p:nvGraphicFramePr>
            <p:xfrm>
              <a:off x="190498" y="5520673"/>
              <a:ext cx="4686300" cy="126339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562100">
                      <a:extLst>
                        <a:ext uri="{9D8B030D-6E8A-4147-A177-3AD203B41FA5}">
                          <a16:colId xmlns:a16="http://schemas.microsoft.com/office/drawing/2014/main" val="3060724754"/>
                        </a:ext>
                      </a:extLst>
                    </a:gridCol>
                    <a:gridCol w="1562100">
                      <a:extLst>
                        <a:ext uri="{9D8B030D-6E8A-4147-A177-3AD203B41FA5}">
                          <a16:colId xmlns:a16="http://schemas.microsoft.com/office/drawing/2014/main" val="3070659948"/>
                        </a:ext>
                      </a:extLst>
                    </a:gridCol>
                    <a:gridCol w="1562100">
                      <a:extLst>
                        <a:ext uri="{9D8B030D-6E8A-4147-A177-3AD203B41FA5}">
                          <a16:colId xmlns:a16="http://schemas.microsoft.com/office/drawing/2014/main" val="486951402"/>
                        </a:ext>
                      </a:extLst>
                    </a:gridCol>
                  </a:tblGrid>
                  <a:tr h="42113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b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𝐶𝑜𝑠𝑡</m:t>
                                  </m:r>
                                </m:e>
                                <m:sub>
                                  <m:r>
                                    <a:rPr kumimoji="0" lang="en-US" altLang="zh-CN" sz="1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200" b="0" dirty="0"/>
                            <a:t>（元）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𝑀𝑢𝑙</m:t>
                                </m:r>
                              </m:oMath>
                            </m:oMathPara>
                          </a14:m>
                          <a:endParaRPr lang="zh-CN" altLang="en-US" sz="1200" b="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5910516"/>
                      </a:ext>
                    </a:extLst>
                  </a:tr>
                  <a:tr h="421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200" b="0" dirty="0"/>
                            <a:t>直接电压读出方案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1000</a:t>
                          </a:r>
                          <a:endParaRPr lang="zh-CN" altLang="en-US" sz="1200" b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100</a:t>
                          </a:r>
                          <a:endParaRPr lang="zh-CN" altLang="en-US" sz="1200" b="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09301165"/>
                      </a:ext>
                    </a:extLst>
                  </a:tr>
                  <a:tr h="421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200" b="0" dirty="0"/>
                            <a:t>磁力仪读出方案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20000</a:t>
                          </a:r>
                          <a:endParaRPr lang="zh-CN" altLang="en-US" sz="1200" b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4</a:t>
                          </a:r>
                          <a:endParaRPr lang="zh-CN" altLang="en-US" sz="1200" b="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87322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表格 14">
                <a:extLst>
                  <a:ext uri="{FF2B5EF4-FFF2-40B4-BE49-F238E27FC236}">
                    <a16:creationId xmlns:a16="http://schemas.microsoft.com/office/drawing/2014/main" id="{3C489F36-294B-4DC2-9D79-AA0D77B5A3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1486321"/>
                  </p:ext>
                </p:extLst>
              </p:nvPr>
            </p:nvGraphicFramePr>
            <p:xfrm>
              <a:off x="190498" y="5520673"/>
              <a:ext cx="4686300" cy="126339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562100">
                      <a:extLst>
                        <a:ext uri="{9D8B030D-6E8A-4147-A177-3AD203B41FA5}">
                          <a16:colId xmlns:a16="http://schemas.microsoft.com/office/drawing/2014/main" val="3060724754"/>
                        </a:ext>
                      </a:extLst>
                    </a:gridCol>
                    <a:gridCol w="1562100">
                      <a:extLst>
                        <a:ext uri="{9D8B030D-6E8A-4147-A177-3AD203B41FA5}">
                          <a16:colId xmlns:a16="http://schemas.microsoft.com/office/drawing/2014/main" val="3070659948"/>
                        </a:ext>
                      </a:extLst>
                    </a:gridCol>
                    <a:gridCol w="1562100">
                      <a:extLst>
                        <a:ext uri="{9D8B030D-6E8A-4147-A177-3AD203B41FA5}">
                          <a16:colId xmlns:a16="http://schemas.microsoft.com/office/drawing/2014/main" val="486951402"/>
                        </a:ext>
                      </a:extLst>
                    </a:gridCol>
                  </a:tblGrid>
                  <a:tr h="42113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b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000" t="-1449" r="-100778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781" t="-1449" r="-1172" b="-20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5910516"/>
                      </a:ext>
                    </a:extLst>
                  </a:tr>
                  <a:tr h="421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200" b="0" dirty="0"/>
                            <a:t>直接电压读出方案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1000</a:t>
                          </a:r>
                          <a:endParaRPr lang="zh-CN" altLang="en-US" sz="1200" b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100</a:t>
                          </a:r>
                          <a:endParaRPr lang="zh-CN" altLang="en-US" sz="1200" b="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09301165"/>
                      </a:ext>
                    </a:extLst>
                  </a:tr>
                  <a:tr h="421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200" b="0" dirty="0"/>
                            <a:t>磁力仪读出方案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20000</a:t>
                          </a:r>
                          <a:endParaRPr lang="zh-CN" altLang="en-US" sz="1200" b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/>
                            <a:t>4</a:t>
                          </a:r>
                          <a:endParaRPr lang="zh-CN" altLang="en-US" sz="1200" b="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873229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9F044DDD-6A5B-4C8E-AB9D-74AB9287E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096" y="5572139"/>
            <a:ext cx="4042112" cy="10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4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677465</TotalTime>
  <Words>1818</Words>
  <Application>Microsoft Office PowerPoint</Application>
  <PresentationFormat>全屏显示(4:3)</PresentationFormat>
  <Paragraphs>649</Paragraphs>
  <Slides>31</Slides>
  <Notes>10</Notes>
  <HiddenSlides>4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等线</vt:lpstr>
      <vt:lpstr>等线 Light</vt:lpstr>
      <vt:lpstr>黑体</vt:lpstr>
      <vt:lpstr>Arial</vt:lpstr>
      <vt:lpstr>Cambria Math</vt:lpstr>
      <vt:lpstr>Times New Roman</vt:lpstr>
      <vt:lpstr>Wingdings</vt:lpstr>
      <vt:lpstr>Office 主题​​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灵敏度优化结果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多通道复用结果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8371</cp:revision>
  <cp:lastPrinted>2023-09-04T07:35:07Z</cp:lastPrinted>
  <dcterms:created xsi:type="dcterms:W3CDTF">1601-01-01T00:00:00Z</dcterms:created>
  <dcterms:modified xsi:type="dcterms:W3CDTF">2025-11-25T08:49:30Z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