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567" r:id="rId5"/>
    <p:sldId id="581" r:id="rId6"/>
    <p:sldId id="582" r:id="rId7"/>
    <p:sldId id="583" r:id="rId8"/>
    <p:sldId id="584" r:id="rId9"/>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3" userDrawn="1">
          <p15:clr>
            <a:srgbClr val="A4A3A4"/>
          </p15:clr>
        </p15:guide>
        <p15:guide id="2" pos="3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24" d="100"/>
          <a:sy n="124" d="100"/>
        </p:scale>
        <p:origin x="432" y="108"/>
      </p:cViewPr>
      <p:guideLst>
        <p:guide orient="horz" pos="2063"/>
        <p:guide pos="3878"/>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8.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Thank you for joining me today. This presentation focuses on the energy calibration data processing of the CEPC ECAL. I will explain the challenges we faced with muon-based MIP calibration and how we transitioned to using electrons for a more accurate and reliable calibration.</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new SiPM has more pixels, more crosstalk, higher gain, and better photon detection efficiency.</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new SiPM has more pixels, more crosstalk, higher gain, and better photon detection efficiency.</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new SiPM has more pixels, more crosstalk, higher gain, and better photon detection efficiency.</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new SiPM has more pixels, more crosstalk, higher gain, and better photon detection efficiency.</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98637" y="2042609"/>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Update of CEPC ECAL </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2025.11.25</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260725" y="4367530"/>
            <a:ext cx="389318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u="sng" dirty="0">
                <a:solidFill>
                  <a:srgbClr val="243152"/>
                </a:solidFill>
                <a:latin typeface="微软雅黑" panose="020B0503020204020204" pitchFamily="34" charset="-122"/>
                <a:ea typeface="微软雅黑" panose="020B0503020204020204" pitchFamily="34" charset="-122"/>
              </a:rPr>
              <a:t>Xiang Li</a:t>
            </a:r>
            <a:r>
              <a:rPr lang="en-US" altLang="zh-CN" sz="1600" dirty="0">
                <a:solidFill>
                  <a:srgbClr val="243152"/>
                </a:solidFill>
                <a:latin typeface="微软雅黑" panose="020B0503020204020204" pitchFamily="34" charset="-122"/>
                <a:ea typeface="微软雅黑" panose="020B0503020204020204" pitchFamily="34" charset="-122"/>
              </a:rPr>
              <a:t>, Jiaxuan Wang</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日期占位符 5"/>
          <p:cNvSpPr>
            <a:spLocks noGrp="1"/>
          </p:cNvSpPr>
          <p:nvPr>
            <p:ph type="dt" sz="half" idx="10"/>
          </p:nvPr>
        </p:nvSpPr>
        <p:spPr/>
        <p:txBody>
          <a:bodyPr/>
          <a:lstStyle/>
          <a:p>
            <a:fld id="{66401A7D-0318-488A-AEF4-61BDD6D15036}" type="datetime1">
              <a:rPr lang="zh-CN" altLang="en-US" smtClean="0"/>
            </a:fld>
            <a:endParaRPr lang="zh-CN" altLang="en-US" dirty="0"/>
          </a:p>
        </p:txBody>
      </p:sp>
      <p:sp>
        <p:nvSpPr>
          <p:cNvPr id="22" name="灯片编号占位符 21"/>
          <p:cNvSpPr>
            <a:spLocks noGrp="1"/>
          </p:cNvSpPr>
          <p:nvPr>
            <p:ph type="sldNum" sz="quarter" idx="12"/>
          </p:nvPr>
        </p:nvSpPr>
        <p:spPr/>
        <p:txBody>
          <a:bodyPr/>
          <a:lstStyle/>
          <a:p>
            <a:fld id="{DECEAADD-04E7-4E9A-9769-230A8A5E70EE}"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487680" y="622614"/>
            <a:ext cx="2665095" cy="829945"/>
          </a:xfrm>
          <a:prstGeom prst="rect">
            <a:avLst/>
          </a:prstGeom>
        </p:spPr>
        <p:txBody>
          <a:bodyPr wrap="none">
            <a:spAutoFit/>
          </a:bodyPr>
          <a:p>
            <a:pPr algn="l">
              <a:lnSpc>
                <a:spcPct val="120000"/>
              </a:lnSpc>
            </a:pPr>
            <a:r>
              <a:rPr lang="en-US" altLang="zh-CN" sz="4000" b="1" dirty="0" smtClean="0">
                <a:solidFill>
                  <a:schemeClr val="bg1"/>
                </a:solidFill>
              </a:rPr>
              <a:t>Motivation:</a:t>
            </a:r>
            <a:endParaRPr lang="en-US" altLang="zh-CN" sz="4000" b="1" dirty="0">
              <a:solidFill>
                <a:schemeClr val="bg1"/>
              </a:solidFill>
            </a:endParaRPr>
          </a:p>
        </p:txBody>
      </p:sp>
      <p:sp>
        <p:nvSpPr>
          <p:cNvPr id="2" name="文本框 1"/>
          <p:cNvSpPr txBox="1"/>
          <p:nvPr/>
        </p:nvSpPr>
        <p:spPr>
          <a:xfrm>
            <a:off x="707390" y="2076450"/>
            <a:ext cx="8837930" cy="829945"/>
          </a:xfrm>
          <a:prstGeom prst="rect">
            <a:avLst/>
          </a:prstGeom>
          <a:noFill/>
        </p:spPr>
        <p:txBody>
          <a:bodyPr wrap="square" rtlCol="0">
            <a:spAutoFit/>
          </a:bodyPr>
          <a:p>
            <a:pPr marL="285750" indent="-285750">
              <a:buFont typeface="Wingdings" panose="05000000000000000000" charset="0"/>
              <a:buChar char="Ø"/>
            </a:pPr>
            <a:r>
              <a:rPr lang="en-US" altLang="zh-CN" sz="2400">
                <a:solidFill>
                  <a:schemeClr val="bg1"/>
                </a:solidFill>
                <a:cs typeface="+mn-lt"/>
              </a:rPr>
              <a:t>The 10 </a:t>
            </a:r>
            <a:r>
              <a:rPr lang="en-US" altLang="en-US" sz="2400">
                <a:solidFill>
                  <a:schemeClr val="bg1"/>
                </a:solidFill>
                <a:cs typeface="+mn-lt"/>
              </a:rPr>
              <a:t>µ</a:t>
            </a:r>
            <a:r>
              <a:rPr lang="en-US" altLang="zh-CN" sz="2400">
                <a:solidFill>
                  <a:schemeClr val="bg1"/>
                </a:solidFill>
                <a:cs typeface="+mn-lt"/>
              </a:rPr>
              <a:t>m SiPM has a poor signal-to-noise ratio, which affects the data quality.</a:t>
            </a:r>
            <a:endParaRPr lang="en-US" altLang="zh-CN" sz="2400">
              <a:solidFill>
                <a:schemeClr val="bg1"/>
              </a:solidFill>
              <a:cs typeface="+mn-lt"/>
            </a:endParaRPr>
          </a:p>
        </p:txBody>
      </p:sp>
      <p:sp>
        <p:nvSpPr>
          <p:cNvPr id="3" name="矩形 2"/>
          <p:cNvSpPr/>
          <p:nvPr/>
        </p:nvSpPr>
        <p:spPr>
          <a:xfrm>
            <a:off x="546735" y="3763959"/>
            <a:ext cx="2060575" cy="829945"/>
          </a:xfrm>
          <a:prstGeom prst="rect">
            <a:avLst/>
          </a:prstGeom>
        </p:spPr>
        <p:txBody>
          <a:bodyPr wrap="none">
            <a:spAutoFit/>
          </a:bodyPr>
          <a:p>
            <a:pPr algn="l">
              <a:lnSpc>
                <a:spcPct val="120000"/>
              </a:lnSpc>
            </a:pPr>
            <a:r>
              <a:rPr lang="en-US" altLang="zh-CN" sz="4000" b="1" dirty="0" smtClean="0">
                <a:solidFill>
                  <a:schemeClr val="bg1"/>
                </a:solidFill>
              </a:rPr>
              <a:t>Strategy:</a:t>
            </a:r>
            <a:endParaRPr lang="en-US" altLang="zh-CN" sz="4000" b="1" dirty="0">
              <a:solidFill>
                <a:schemeClr val="bg1"/>
              </a:solidFill>
            </a:endParaRPr>
          </a:p>
        </p:txBody>
      </p:sp>
      <p:sp>
        <p:nvSpPr>
          <p:cNvPr id="10" name="文本框 9"/>
          <p:cNvSpPr txBox="1"/>
          <p:nvPr/>
        </p:nvSpPr>
        <p:spPr>
          <a:xfrm>
            <a:off x="838200" y="4801235"/>
            <a:ext cx="8837930" cy="829945"/>
          </a:xfrm>
          <a:prstGeom prst="rect">
            <a:avLst/>
          </a:prstGeom>
          <a:noFill/>
        </p:spPr>
        <p:txBody>
          <a:bodyPr wrap="square" rtlCol="0">
            <a:spAutoFit/>
          </a:bodyPr>
          <a:p>
            <a:pPr marL="285750" indent="-285750">
              <a:buFont typeface="Wingdings" panose="05000000000000000000" charset="0"/>
              <a:buChar char="Ø"/>
            </a:pPr>
            <a:r>
              <a:rPr lang="en-US" altLang="zh-CN" sz="2400">
                <a:solidFill>
                  <a:schemeClr val="bg1"/>
                </a:solidFill>
                <a:sym typeface="+mn-ea"/>
              </a:rPr>
              <a:t>Replace all 10 µm SiPMs with 15 µm SiPMs.</a:t>
            </a:r>
            <a:endParaRPr lang="en-US" altLang="zh-CN" sz="2400">
              <a:solidFill>
                <a:schemeClr val="bg1"/>
              </a:solidFill>
              <a:sym typeface="+mn-ea"/>
            </a:endParaRPr>
          </a:p>
          <a:p>
            <a:pPr marL="285750" indent="-285750">
              <a:buFont typeface="Wingdings" panose="05000000000000000000" charset="0"/>
              <a:buChar char="Ø"/>
            </a:pPr>
            <a:endParaRPr lang="zh-CN" altLang="en-US" sz="2400">
              <a:solidFill>
                <a:schemeClr val="bg1"/>
              </a:solidFill>
              <a:cs typeface="+mn-lt"/>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6" name="矩形 5"/>
          <p:cNvSpPr/>
          <p:nvPr/>
        </p:nvSpPr>
        <p:spPr>
          <a:xfrm>
            <a:off x="487680" y="622614"/>
            <a:ext cx="6377305" cy="829945"/>
          </a:xfrm>
          <a:prstGeom prst="rect">
            <a:avLst/>
          </a:prstGeom>
        </p:spPr>
        <p:txBody>
          <a:bodyPr wrap="none">
            <a:spAutoFit/>
          </a:bodyPr>
          <a:p>
            <a:pPr algn="l">
              <a:lnSpc>
                <a:spcPct val="120000"/>
              </a:lnSpc>
            </a:pPr>
            <a:r>
              <a:rPr lang="en-US" altLang="zh-CN" sz="4000" b="1" dirty="0" smtClean="0">
                <a:solidFill>
                  <a:schemeClr val="bg1"/>
                </a:solidFill>
              </a:rPr>
              <a:t>Compare old SIM &amp; new SIM:</a:t>
            </a:r>
            <a:endParaRPr lang="en-US" altLang="zh-CN" sz="4000" b="1" dirty="0">
              <a:solidFill>
                <a:schemeClr val="bg1"/>
              </a:solidFill>
            </a:endParaRPr>
          </a:p>
        </p:txBody>
      </p:sp>
      <p:graphicFrame>
        <p:nvGraphicFramePr>
          <p:cNvPr id="13" name="表格 12"/>
          <p:cNvGraphicFramePr/>
          <p:nvPr>
            <p:custDataLst>
              <p:tags r:id="rId3"/>
            </p:custDataLst>
          </p:nvPr>
        </p:nvGraphicFramePr>
        <p:xfrm>
          <a:off x="597535" y="1783080"/>
          <a:ext cx="7947660" cy="4051300"/>
        </p:xfrm>
        <a:graphic>
          <a:graphicData uri="http://schemas.openxmlformats.org/drawingml/2006/table">
            <a:tbl>
              <a:tblPr firstRow="1" bandRow="1">
                <a:tableStyleId>{5C22544A-7EE6-4342-B048-85BDC9FD1C3A}</a:tableStyleId>
              </a:tblPr>
              <a:tblGrid>
                <a:gridCol w="2206625"/>
                <a:gridCol w="1767205"/>
                <a:gridCol w="1986915"/>
                <a:gridCol w="1986915"/>
              </a:tblGrid>
              <a:tr h="393700">
                <a:tc>
                  <a:txBody>
                    <a:bodyPr/>
                    <a:p>
                      <a:pPr>
                        <a:buNone/>
                      </a:pPr>
                      <a:endParaRPr lang="zh-CN" altLang="en-US"/>
                    </a:p>
                  </a:txBody>
                  <a:tcPr/>
                </a:tc>
                <a:tc>
                  <a:txBody>
                    <a:bodyPr/>
                    <a:p>
                      <a:pPr>
                        <a:buNone/>
                      </a:pPr>
                      <a:r>
                        <a:rPr lang="en-US" altLang="zh-CN"/>
                        <a:t>S12571-010P</a:t>
                      </a:r>
                      <a:endParaRPr lang="en-US" altLang="zh-CN"/>
                    </a:p>
                  </a:txBody>
                  <a:tcPr/>
                </a:tc>
                <a:tc>
                  <a:txBody>
                    <a:bodyPr/>
                    <a:p>
                      <a:pPr>
                        <a:buNone/>
                      </a:pPr>
                      <a:r>
                        <a:rPr lang="en-US" altLang="zh-CN"/>
                        <a:t>S12571-015P</a:t>
                      </a:r>
                      <a:endParaRPr lang="en-US" altLang="zh-CN"/>
                    </a:p>
                  </a:txBody>
                  <a:tcPr/>
                </a:tc>
                <a:tc>
                  <a:txBody>
                    <a:bodyPr/>
                    <a:p>
                      <a:pPr>
                        <a:buNone/>
                      </a:pPr>
                      <a:r>
                        <a:rPr lang="en-US" altLang="zh-CN">
                          <a:solidFill>
                            <a:schemeClr val="accent2"/>
                          </a:solidFill>
                        </a:rPr>
                        <a:t>S14160-1315</a:t>
                      </a:r>
                      <a:r>
                        <a:rPr lang="zh-CN" altLang="en-US">
                          <a:solidFill>
                            <a:schemeClr val="accent2"/>
                          </a:solidFill>
                        </a:rPr>
                        <a:t>（</a:t>
                      </a:r>
                      <a:r>
                        <a:rPr lang="en-US" altLang="zh-CN">
                          <a:solidFill>
                            <a:schemeClr val="accent2"/>
                          </a:solidFill>
                        </a:rPr>
                        <a:t>new</a:t>
                      </a:r>
                      <a:r>
                        <a:rPr lang="zh-CN" altLang="en-US">
                          <a:solidFill>
                            <a:schemeClr val="accent2"/>
                          </a:solidFill>
                        </a:rPr>
                        <a:t>）</a:t>
                      </a:r>
                      <a:endParaRPr lang="zh-CN" altLang="en-US">
                        <a:solidFill>
                          <a:schemeClr val="accent2"/>
                        </a:solidFill>
                      </a:endParaRPr>
                    </a:p>
                  </a:txBody>
                  <a:tcPr/>
                </a:tc>
              </a:tr>
              <a:tr h="365760">
                <a:tc>
                  <a:txBody>
                    <a:bodyPr/>
                    <a:p>
                      <a:pPr>
                        <a:buNone/>
                      </a:pPr>
                      <a:r>
                        <a:rPr lang="en-US" altLang="zh-CN"/>
                        <a:t>Photosensitive area</a:t>
                      </a:r>
                      <a:endParaRPr lang="en-US" altLang="zh-CN"/>
                    </a:p>
                  </a:txBody>
                  <a:tcPr/>
                </a:tc>
                <a:tc>
                  <a:txBody>
                    <a:bodyPr/>
                    <a:p>
                      <a:pPr>
                        <a:buNone/>
                      </a:pPr>
                      <a:r>
                        <a:rPr lang="en-US" altLang="zh-CN" sz="1800">
                          <a:sym typeface="+mn-ea"/>
                        </a:rPr>
                        <a:t>1mmx1mm</a:t>
                      </a:r>
                      <a:endParaRPr lang="en-US" altLang="zh-CN"/>
                    </a:p>
                  </a:txBody>
                  <a:tcPr/>
                </a:tc>
                <a:tc>
                  <a:txBody>
                    <a:bodyPr/>
                    <a:p>
                      <a:pPr>
                        <a:buNone/>
                      </a:pPr>
                      <a:r>
                        <a:rPr lang="en-US" altLang="zh-CN"/>
                        <a:t>1mmx1mm</a:t>
                      </a:r>
                      <a:endParaRPr lang="en-US" altLang="zh-CN"/>
                    </a:p>
                  </a:txBody>
                  <a:tcPr/>
                </a:tc>
                <a:tc>
                  <a:txBody>
                    <a:bodyPr/>
                    <a:p>
                      <a:pPr>
                        <a:buNone/>
                      </a:pPr>
                      <a:r>
                        <a:rPr lang="en-US" altLang="zh-CN"/>
                        <a:t>1.3mm</a:t>
                      </a:r>
                      <a:r>
                        <a:rPr lang="en-US" altLang="zh-CN">
                          <a:latin typeface="Arial" panose="020B0604020202020204" pitchFamily="34" charset="0"/>
                        </a:rPr>
                        <a:t>×1.3mm</a:t>
                      </a:r>
                      <a:endParaRPr lang="en-US" altLang="zh-CN">
                        <a:latin typeface="Arial" panose="020B0604020202020204" pitchFamily="34" charset="0"/>
                      </a:endParaRPr>
                    </a:p>
                  </a:txBody>
                  <a:tcPr/>
                </a:tc>
              </a:tr>
              <a:tr h="365760">
                <a:tc>
                  <a:txBody>
                    <a:bodyPr/>
                    <a:p>
                      <a:pPr>
                        <a:buNone/>
                      </a:pPr>
                      <a:r>
                        <a:rPr lang="en-US" altLang="zh-CN"/>
                        <a:t>Package size</a:t>
                      </a:r>
                      <a:endParaRPr lang="en-US" altLang="zh-CN"/>
                    </a:p>
                  </a:txBody>
                  <a:tcPr/>
                </a:tc>
                <a:tc>
                  <a:txBody>
                    <a:bodyPr/>
                    <a:p>
                      <a:pPr>
                        <a:buNone/>
                      </a:pPr>
                      <a:r>
                        <a:rPr lang="en-US" altLang="zh-CN" sz="1800">
                          <a:sym typeface="+mn-ea"/>
                        </a:rPr>
                        <a:t>1.9 mm x2.4 mm</a:t>
                      </a:r>
                      <a:endParaRPr lang="en-US" altLang="zh-CN"/>
                    </a:p>
                  </a:txBody>
                  <a:tcPr/>
                </a:tc>
                <a:tc>
                  <a:txBody>
                    <a:bodyPr/>
                    <a:p>
                      <a:pPr>
                        <a:buNone/>
                      </a:pPr>
                      <a:r>
                        <a:rPr lang="en-US" altLang="zh-CN"/>
                        <a:t>1.9 mm x2.4 mm</a:t>
                      </a:r>
                      <a:endParaRPr lang="en-US" altLang="zh-CN"/>
                    </a:p>
                  </a:txBody>
                  <a:tcPr/>
                </a:tc>
                <a:tc>
                  <a:txBody>
                    <a:bodyPr/>
                    <a:p>
                      <a:pPr>
                        <a:buNone/>
                      </a:pPr>
                      <a:r>
                        <a:rPr lang="en-US" altLang="zh-CN"/>
                        <a:t>2.63mm</a:t>
                      </a:r>
                      <a:r>
                        <a:rPr lang="en-US" altLang="zh-CN">
                          <a:latin typeface="Arial" panose="020B0604020202020204" pitchFamily="34" charset="0"/>
                        </a:rPr>
                        <a:t>×</a:t>
                      </a:r>
                      <a:r>
                        <a:rPr lang="en-US" altLang="zh-CN"/>
                        <a:t>2.1mm</a:t>
                      </a:r>
                      <a:endParaRPr lang="en-US" altLang="zh-CN"/>
                    </a:p>
                  </a:txBody>
                  <a:tcPr/>
                </a:tc>
              </a:tr>
              <a:tr h="365760">
                <a:tc>
                  <a:txBody>
                    <a:bodyPr/>
                    <a:p>
                      <a:pPr>
                        <a:buNone/>
                      </a:pPr>
                      <a:r>
                        <a:rPr lang="en-US" altLang="zh-CN"/>
                        <a:t>Number of pixels</a:t>
                      </a:r>
                      <a:endParaRPr lang="en-US" altLang="zh-CN"/>
                    </a:p>
                  </a:txBody>
                  <a:tcPr/>
                </a:tc>
                <a:tc>
                  <a:txBody>
                    <a:bodyPr/>
                    <a:p>
                      <a:pPr>
                        <a:buNone/>
                      </a:pPr>
                      <a:r>
                        <a:rPr lang="en-US" altLang="zh-CN"/>
                        <a:t>10000</a:t>
                      </a:r>
                      <a:endParaRPr lang="en-US" altLang="zh-CN"/>
                    </a:p>
                  </a:txBody>
                  <a:tcPr/>
                </a:tc>
                <a:tc>
                  <a:txBody>
                    <a:bodyPr/>
                    <a:p>
                      <a:pPr>
                        <a:buNone/>
                      </a:pPr>
                      <a:r>
                        <a:rPr lang="en-US" altLang="zh-CN"/>
                        <a:t>4489</a:t>
                      </a:r>
                      <a:endParaRPr lang="en-US" altLang="zh-CN"/>
                    </a:p>
                  </a:txBody>
                  <a:tcPr/>
                </a:tc>
                <a:tc>
                  <a:txBody>
                    <a:bodyPr/>
                    <a:p>
                      <a:pPr>
                        <a:buNone/>
                      </a:pPr>
                      <a:r>
                        <a:rPr lang="en-US" altLang="zh-CN"/>
                        <a:t>7284</a:t>
                      </a:r>
                      <a:endParaRPr lang="en-US" altLang="zh-CN"/>
                    </a:p>
                  </a:txBody>
                  <a:tcPr/>
                </a:tc>
              </a:tr>
              <a:tr h="365760">
                <a:tc>
                  <a:txBody>
                    <a:bodyPr/>
                    <a:p>
                      <a:pPr>
                        <a:buNone/>
                      </a:pPr>
                      <a:r>
                        <a:rPr lang="en-US" altLang="zh-CN"/>
                        <a:t>Pixel pitch</a:t>
                      </a:r>
                      <a:endParaRPr lang="en-US" altLang="zh-CN"/>
                    </a:p>
                  </a:txBody>
                  <a:tcPr/>
                </a:tc>
                <a:tc>
                  <a:txBody>
                    <a:bodyPr/>
                    <a:p>
                      <a:pPr>
                        <a:buNone/>
                      </a:pPr>
                      <a:r>
                        <a:rPr lang="en-US" altLang="zh-CN"/>
                        <a:t>10</a:t>
                      </a:r>
                      <a:r>
                        <a:rPr lang="en-US" altLang="zh-CN"/>
                        <a:t>um</a:t>
                      </a:r>
                      <a:endParaRPr lang="en-US" altLang="zh-CN"/>
                    </a:p>
                  </a:txBody>
                  <a:tcPr/>
                </a:tc>
                <a:tc>
                  <a:txBody>
                    <a:bodyPr/>
                    <a:p>
                      <a:pPr>
                        <a:buNone/>
                      </a:pPr>
                      <a:r>
                        <a:rPr lang="en-US" altLang="zh-CN"/>
                        <a:t>15 um</a:t>
                      </a:r>
                      <a:endParaRPr lang="en-US" altLang="zh-CN"/>
                    </a:p>
                  </a:txBody>
                  <a:tcPr/>
                </a:tc>
                <a:tc>
                  <a:txBody>
                    <a:bodyPr/>
                    <a:p>
                      <a:pPr>
                        <a:buNone/>
                      </a:pPr>
                      <a:r>
                        <a:rPr lang="en-US" altLang="zh-CN"/>
                        <a:t>15 um</a:t>
                      </a:r>
                      <a:endParaRPr lang="en-US" altLang="zh-CN"/>
                    </a:p>
                  </a:txBody>
                  <a:tcPr/>
                </a:tc>
              </a:tr>
              <a:tr h="365760">
                <a:tc>
                  <a:txBody>
                    <a:bodyPr/>
                    <a:p>
                      <a:pPr>
                        <a:buNone/>
                      </a:pPr>
                      <a:r>
                        <a:rPr lang="en-US" altLang="zh-CN"/>
                        <a:t>Gain</a:t>
                      </a:r>
                      <a:endParaRPr lang="en-US" altLang="zh-CN"/>
                    </a:p>
                  </a:txBody>
                  <a:tcPr/>
                </a:tc>
                <a:tc>
                  <a:txBody>
                    <a:bodyPr/>
                    <a:p>
                      <a:pPr>
                        <a:buNone/>
                      </a:pPr>
                      <a:r>
                        <a:rPr lang="en-US" altLang="zh-CN" sz="1800">
                          <a:sym typeface="+mn-ea"/>
                        </a:rPr>
                        <a:t>1.35 x10</a:t>
                      </a:r>
                      <a:r>
                        <a:rPr lang="en-US" altLang="zh-CN" sz="1800" baseline="30000">
                          <a:sym typeface="+mn-ea"/>
                        </a:rPr>
                        <a:t>5</a:t>
                      </a:r>
                      <a:endParaRPr lang="en-US" altLang="zh-CN" baseline="30000"/>
                    </a:p>
                  </a:txBody>
                  <a:tcPr/>
                </a:tc>
                <a:tc>
                  <a:txBody>
                    <a:bodyPr/>
                    <a:p>
                      <a:pPr>
                        <a:buNone/>
                      </a:pPr>
                      <a:r>
                        <a:rPr lang="en-US" altLang="zh-CN"/>
                        <a:t>2.3 x10</a:t>
                      </a:r>
                      <a:r>
                        <a:rPr lang="en-US" altLang="zh-CN" baseline="30000"/>
                        <a:t>5</a:t>
                      </a:r>
                      <a:endParaRPr lang="en-US" altLang="zh-CN" baseline="30000"/>
                    </a:p>
                  </a:txBody>
                  <a:tcPr/>
                </a:tc>
                <a:tc>
                  <a:txBody>
                    <a:bodyPr/>
                    <a:p>
                      <a:pPr>
                        <a:buNone/>
                      </a:pPr>
                      <a:r>
                        <a:rPr lang="en-US" altLang="zh-CN"/>
                        <a:t>3.6 </a:t>
                      </a:r>
                      <a:r>
                        <a:rPr lang="en-US" altLang="zh-CN">
                          <a:latin typeface="Arial" panose="020B0604020202020204" pitchFamily="34" charset="0"/>
                        </a:rPr>
                        <a:t>×10</a:t>
                      </a:r>
                      <a:r>
                        <a:rPr lang="en-US" altLang="zh-CN" baseline="30000">
                          <a:latin typeface="Arial" panose="020B0604020202020204" pitchFamily="34" charset="0"/>
                        </a:rPr>
                        <a:t>5</a:t>
                      </a:r>
                      <a:endParaRPr lang="en-US" altLang="zh-CN" baseline="30000">
                        <a:latin typeface="Arial" panose="020B0604020202020204" pitchFamily="34" charset="0"/>
                      </a:endParaRPr>
                    </a:p>
                  </a:txBody>
                  <a:tcPr/>
                </a:tc>
              </a:tr>
              <a:tr h="365760">
                <a:tc>
                  <a:txBody>
                    <a:bodyPr/>
                    <a:p>
                      <a:pPr>
                        <a:buNone/>
                      </a:pPr>
                      <a:r>
                        <a:rPr lang="en-US" altLang="zh-CN"/>
                        <a:t>Peak sensitivity wavelength</a:t>
                      </a:r>
                      <a:endParaRPr lang="en-US" altLang="zh-CN"/>
                    </a:p>
                  </a:txBody>
                  <a:tcPr/>
                </a:tc>
                <a:tc>
                  <a:txBody>
                    <a:bodyPr/>
                    <a:p>
                      <a:pPr>
                        <a:buNone/>
                      </a:pPr>
                      <a:r>
                        <a:rPr lang="en-US" altLang="zh-CN"/>
                        <a:t>470nm</a:t>
                      </a:r>
                      <a:endParaRPr lang="en-US" altLang="zh-CN"/>
                    </a:p>
                  </a:txBody>
                  <a:tcPr/>
                </a:tc>
                <a:tc>
                  <a:txBody>
                    <a:bodyPr/>
                    <a:p>
                      <a:pPr>
                        <a:buNone/>
                      </a:pPr>
                      <a:r>
                        <a:rPr lang="en-US" altLang="zh-CN"/>
                        <a:t>460 nm</a:t>
                      </a:r>
                      <a:endParaRPr lang="en-US" altLang="zh-CN"/>
                    </a:p>
                  </a:txBody>
                  <a:tcPr/>
                </a:tc>
                <a:tc>
                  <a:txBody>
                    <a:bodyPr/>
                    <a:p>
                      <a:pPr>
                        <a:buNone/>
                      </a:pPr>
                      <a:r>
                        <a:rPr lang="en-US" altLang="zh-CN"/>
                        <a:t>460</a:t>
                      </a:r>
                      <a:r>
                        <a:rPr lang="en-US" altLang="zh-CN"/>
                        <a:t>nm</a:t>
                      </a:r>
                      <a:endParaRPr lang="en-US" altLang="zh-CN"/>
                    </a:p>
                  </a:txBody>
                  <a:tcPr/>
                </a:tc>
              </a:tr>
              <a:tr h="365760">
                <a:tc>
                  <a:txBody>
                    <a:bodyPr/>
                    <a:p>
                      <a:pPr>
                        <a:buNone/>
                      </a:pPr>
                      <a:r>
                        <a:rPr lang="en-US" altLang="zh-CN"/>
                        <a:t>PDE</a:t>
                      </a:r>
                      <a:endParaRPr lang="en-US" altLang="zh-CN"/>
                    </a:p>
                  </a:txBody>
                  <a:tcPr/>
                </a:tc>
                <a:tc>
                  <a:txBody>
                    <a:bodyPr/>
                    <a:p>
                      <a:pPr>
                        <a:buNone/>
                      </a:pPr>
                      <a:r>
                        <a:rPr lang="en-US" altLang="zh-CN"/>
                        <a:t>10%</a:t>
                      </a:r>
                      <a:endParaRPr lang="en-US" altLang="zh-CN"/>
                    </a:p>
                  </a:txBody>
                  <a:tcPr/>
                </a:tc>
                <a:tc>
                  <a:txBody>
                    <a:bodyPr/>
                    <a:p>
                      <a:pPr>
                        <a:buNone/>
                      </a:pPr>
                      <a:r>
                        <a:rPr lang="en-US" altLang="zh-CN"/>
                        <a:t>25 %</a:t>
                      </a:r>
                      <a:endParaRPr lang="en-US" altLang="zh-CN"/>
                    </a:p>
                  </a:txBody>
                  <a:tcPr/>
                </a:tc>
                <a:tc>
                  <a:txBody>
                    <a:bodyPr/>
                    <a:p>
                      <a:pPr>
                        <a:buNone/>
                      </a:pPr>
                      <a:r>
                        <a:rPr lang="en-US" altLang="zh-CN"/>
                        <a:t>32%</a:t>
                      </a:r>
                      <a:endParaRPr lang="en-US" altLang="zh-CN"/>
                    </a:p>
                  </a:txBody>
                  <a:tcPr/>
                </a:tc>
              </a:tr>
              <a:tr h="365760">
                <a:tc>
                  <a:txBody>
                    <a:bodyPr/>
                    <a:p>
                      <a:pPr>
                        <a:buNone/>
                      </a:pPr>
                      <a:r>
                        <a:rPr lang="en-US" altLang="zh-CN"/>
                        <a:t>DCR</a:t>
                      </a:r>
                      <a:endParaRPr lang="en-US" altLang="zh-CN"/>
                    </a:p>
                  </a:txBody>
                  <a:tcPr/>
                </a:tc>
                <a:tc>
                  <a:txBody>
                    <a:bodyPr/>
                    <a:p>
                      <a:pPr>
                        <a:buNone/>
                      </a:pPr>
                      <a:r>
                        <a:rPr lang="en-US" altLang="zh-CN" sz="1800">
                          <a:sym typeface="+mn-ea"/>
                        </a:rPr>
                        <a:t>100 kHz</a:t>
                      </a:r>
                      <a:endParaRPr lang="en-US" altLang="zh-CN"/>
                    </a:p>
                  </a:txBody>
                  <a:tcPr/>
                </a:tc>
                <a:tc>
                  <a:txBody>
                    <a:bodyPr/>
                    <a:p>
                      <a:pPr>
                        <a:buNone/>
                      </a:pPr>
                      <a:r>
                        <a:rPr lang="en-US" altLang="zh-CN"/>
                        <a:t>100 kHz</a:t>
                      </a:r>
                      <a:endParaRPr lang="en-US" altLang="zh-CN"/>
                    </a:p>
                  </a:txBody>
                  <a:tcPr/>
                </a:tc>
                <a:tc>
                  <a:txBody>
                    <a:bodyPr/>
                    <a:p>
                      <a:pPr>
                        <a:buNone/>
                      </a:pPr>
                      <a:r>
                        <a:rPr lang="en-US" altLang="zh-CN"/>
                        <a:t>120 KH</a:t>
                      </a:r>
                      <a:r>
                        <a:rPr lang="en-US" altLang="zh-CN"/>
                        <a:t>z</a:t>
                      </a:r>
                      <a:endParaRPr lang="en-US" altLang="zh-CN"/>
                    </a:p>
                  </a:txBody>
                  <a:tcPr/>
                </a:tc>
              </a:tr>
              <a:tr h="365760">
                <a:tc>
                  <a:txBody>
                    <a:bodyPr/>
                    <a:p>
                      <a:pPr>
                        <a:buNone/>
                      </a:pPr>
                      <a:r>
                        <a:rPr lang="en-US" altLang="zh-CN"/>
                        <a:t>Crosstalk</a:t>
                      </a:r>
                      <a:endParaRPr lang="en-US" altLang="zh-CN"/>
                    </a:p>
                  </a:txBody>
                  <a:tcPr/>
                </a:tc>
                <a:tc>
                  <a:txBody>
                    <a:bodyPr/>
                    <a:p>
                      <a:pPr>
                        <a:buNone/>
                      </a:pPr>
                      <a:r>
                        <a:rPr lang="en-US" altLang="zh-CN" sz="1800">
                          <a:sym typeface="+mn-ea"/>
                        </a:rPr>
                        <a:t>~ 13%</a:t>
                      </a:r>
                      <a:endParaRPr lang="en-US" altLang="zh-CN"/>
                    </a:p>
                  </a:txBody>
                  <a:tcPr/>
                </a:tc>
                <a:tc>
                  <a:txBody>
                    <a:bodyPr/>
                    <a:p>
                      <a:pPr>
                        <a:buNone/>
                      </a:pPr>
                      <a:r>
                        <a:rPr lang="en-US" altLang="zh-CN"/>
                        <a:t>~ 13%</a:t>
                      </a:r>
                      <a:endParaRPr lang="en-US" altLang="zh-CN"/>
                    </a:p>
                  </a:txBody>
                  <a:tcPr/>
                </a:tc>
                <a:tc>
                  <a:txBody>
                    <a:bodyPr/>
                    <a:p>
                      <a:pPr>
                        <a:buNone/>
                      </a:pPr>
                      <a:r>
                        <a:rPr lang="en-US" altLang="zh-CN"/>
                        <a:t>&lt;1%</a:t>
                      </a:r>
                      <a:endParaRPr lang="en-US" altLang="zh-CN"/>
                    </a:p>
                  </a:txBody>
                  <a:tcPr/>
                </a:tc>
              </a:tr>
              <a:tr h="365760">
                <a:tc>
                  <a:txBody>
                    <a:bodyPr/>
                    <a:p>
                      <a:pPr>
                        <a:buNone/>
                      </a:pPr>
                      <a:r>
                        <a:rPr lang="en-US" altLang="zh-CN"/>
                        <a:t>Vop</a:t>
                      </a:r>
                      <a:endParaRPr lang="en-US" altLang="zh-CN"/>
                    </a:p>
                  </a:txBody>
                  <a:tcPr/>
                </a:tc>
                <a:tc>
                  <a:txBody>
                    <a:bodyPr/>
                    <a:p>
                      <a:pPr>
                        <a:buNone/>
                      </a:pPr>
                      <a:r>
                        <a:rPr lang="en-US" altLang="zh-CN" sz="1800">
                          <a:sym typeface="+mn-ea"/>
                        </a:rPr>
                        <a:t>V</a:t>
                      </a:r>
                      <a:r>
                        <a:rPr lang="en-US" altLang="zh-CN" sz="1800" baseline="-25000">
                          <a:sym typeface="+mn-ea"/>
                        </a:rPr>
                        <a:t>BR</a:t>
                      </a:r>
                      <a:r>
                        <a:rPr lang="en-US" altLang="zh-CN" sz="1800">
                          <a:sym typeface="+mn-ea"/>
                        </a:rPr>
                        <a:t> +4.5 V</a:t>
                      </a:r>
                      <a:endParaRPr lang="en-US" altLang="zh-CN"/>
                    </a:p>
                  </a:txBody>
                  <a:tcPr/>
                </a:tc>
                <a:tc>
                  <a:txBody>
                    <a:bodyPr/>
                    <a:p>
                      <a:pPr>
                        <a:buNone/>
                      </a:pPr>
                      <a:r>
                        <a:rPr lang="en-US" altLang="zh-CN" sz="1800">
                          <a:sym typeface="+mn-ea"/>
                        </a:rPr>
                        <a:t>V</a:t>
                      </a:r>
                      <a:r>
                        <a:rPr lang="en-US" altLang="zh-CN" sz="1800" baseline="-25000">
                          <a:sym typeface="+mn-ea"/>
                        </a:rPr>
                        <a:t>BR</a:t>
                      </a:r>
                      <a:r>
                        <a:rPr lang="en-US" altLang="zh-CN" sz="1800">
                          <a:sym typeface="+mn-ea"/>
                        </a:rPr>
                        <a:t> </a:t>
                      </a:r>
                      <a:r>
                        <a:rPr lang="en-US" altLang="zh-CN"/>
                        <a:t> +4 V</a:t>
                      </a:r>
                      <a:endParaRPr lang="en-US" altLang="zh-CN"/>
                    </a:p>
                  </a:txBody>
                  <a:tcPr/>
                </a:tc>
                <a:tc>
                  <a:txBody>
                    <a:bodyPr/>
                    <a:p>
                      <a:pPr>
                        <a:buNone/>
                      </a:pPr>
                      <a:r>
                        <a:rPr lang="en-US" altLang="zh-CN" sz="1800">
                          <a:sym typeface="+mn-ea"/>
                        </a:rPr>
                        <a:t>V</a:t>
                      </a:r>
                      <a:r>
                        <a:rPr lang="en-US" altLang="zh-CN" sz="1800" baseline="-25000">
                          <a:sym typeface="+mn-ea"/>
                        </a:rPr>
                        <a:t>BR</a:t>
                      </a:r>
                      <a:r>
                        <a:rPr lang="en-US" altLang="zh-CN" sz="1800">
                          <a:sym typeface="+mn-ea"/>
                        </a:rPr>
                        <a:t> </a:t>
                      </a:r>
                      <a:r>
                        <a:rPr lang="en-US" altLang="zh-CN"/>
                        <a:t>+4</a:t>
                      </a:r>
                      <a:r>
                        <a:rPr lang="en-US" altLang="zh-CN"/>
                        <a:t>V</a:t>
                      </a:r>
                      <a:endParaRPr lang="en-US" altLang="zh-CN"/>
                    </a:p>
                  </a:txBody>
                  <a:tcPr/>
                </a:tc>
              </a:tr>
            </a:tbl>
          </a:graphicData>
        </a:graphic>
      </p:graphicFrame>
      <p:sp>
        <p:nvSpPr>
          <p:cNvPr id="2" name="文本框 1"/>
          <p:cNvSpPr txBox="1"/>
          <p:nvPr/>
        </p:nvSpPr>
        <p:spPr>
          <a:xfrm>
            <a:off x="8907145" y="2402205"/>
            <a:ext cx="3401695" cy="1878330"/>
          </a:xfrm>
          <a:prstGeom prst="rect">
            <a:avLst/>
          </a:prstGeom>
        </p:spPr>
        <p:txBody>
          <a:bodyPr>
            <a:noAutofit/>
          </a:bodyPr>
          <a:p>
            <a:pPr marL="342900" indent="-342900">
              <a:buFont typeface="Wingdings" panose="05000000000000000000" charset="0"/>
              <a:buChar char="Ø"/>
            </a:pPr>
            <a:r>
              <a:rPr lang="en-US" altLang="zh-CN" sz="2000">
                <a:solidFill>
                  <a:schemeClr val="bg1"/>
                </a:solidFill>
              </a:rPr>
              <a:t>More pixels</a:t>
            </a:r>
            <a:endParaRPr lang="en-US" altLang="zh-CN" sz="2000">
              <a:solidFill>
                <a:schemeClr val="bg1"/>
              </a:solidFill>
            </a:endParaRPr>
          </a:p>
          <a:p>
            <a:pPr marL="342900" indent="-342900">
              <a:buFont typeface="Wingdings" panose="05000000000000000000" charset="0"/>
              <a:buChar char="Ø"/>
            </a:pPr>
            <a:endParaRPr lang="en-US" altLang="zh-CN" sz="2000">
              <a:solidFill>
                <a:schemeClr val="bg1"/>
              </a:solidFill>
            </a:endParaRPr>
          </a:p>
          <a:p>
            <a:pPr marL="342900" indent="-342900">
              <a:buFont typeface="Wingdings" panose="05000000000000000000" charset="0"/>
              <a:buChar char="Ø"/>
            </a:pPr>
            <a:r>
              <a:rPr lang="en-US" altLang="zh-CN" sz="2000">
                <a:solidFill>
                  <a:schemeClr val="bg1"/>
                </a:solidFill>
              </a:rPr>
              <a:t>More crosstalk</a:t>
            </a:r>
            <a:endParaRPr lang="en-US" altLang="zh-CN" sz="2000">
              <a:solidFill>
                <a:schemeClr val="bg1"/>
              </a:solidFill>
            </a:endParaRPr>
          </a:p>
          <a:p>
            <a:pPr marL="342900" indent="-342900">
              <a:buFont typeface="Wingdings" panose="05000000000000000000" charset="0"/>
              <a:buChar char="Ø"/>
            </a:pPr>
            <a:endParaRPr lang="en-US" altLang="zh-CN" sz="2000">
              <a:solidFill>
                <a:schemeClr val="bg1"/>
              </a:solidFill>
            </a:endParaRPr>
          </a:p>
          <a:p>
            <a:pPr marL="342900" indent="-342900">
              <a:buFont typeface="Wingdings" panose="05000000000000000000" charset="0"/>
              <a:buChar char="Ø"/>
            </a:pPr>
            <a:r>
              <a:rPr lang="en-US" altLang="zh-CN" sz="2000">
                <a:solidFill>
                  <a:schemeClr val="bg1"/>
                </a:solidFill>
              </a:rPr>
              <a:t>Higher gain</a:t>
            </a:r>
            <a:endParaRPr lang="en-US" altLang="zh-CN" sz="2000">
              <a:solidFill>
                <a:schemeClr val="bg1"/>
              </a:solidFill>
            </a:endParaRPr>
          </a:p>
          <a:p>
            <a:pPr marL="342900" indent="-342900">
              <a:buFont typeface="Wingdings" panose="05000000000000000000" charset="0"/>
              <a:buChar char="Ø"/>
            </a:pPr>
            <a:endParaRPr lang="en-US" altLang="zh-CN" sz="2000">
              <a:solidFill>
                <a:schemeClr val="bg1"/>
              </a:solidFill>
            </a:endParaRPr>
          </a:p>
          <a:p>
            <a:pPr marL="342900" indent="-342900">
              <a:buFont typeface="Wingdings" panose="05000000000000000000" charset="0"/>
              <a:buChar char="Ø"/>
            </a:pPr>
            <a:r>
              <a:rPr lang="en-US" altLang="zh-CN" sz="2000">
                <a:solidFill>
                  <a:schemeClr val="bg1"/>
                </a:solidFill>
              </a:rPr>
              <a:t>Better photon detection efficiency</a:t>
            </a:r>
            <a:endParaRPr lang="en-US" altLang="zh-CN" sz="20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6" name="矩形 5"/>
          <p:cNvSpPr/>
          <p:nvPr/>
        </p:nvSpPr>
        <p:spPr>
          <a:xfrm>
            <a:off x="487680" y="622614"/>
            <a:ext cx="2106930" cy="829945"/>
          </a:xfrm>
          <a:prstGeom prst="rect">
            <a:avLst/>
          </a:prstGeom>
        </p:spPr>
        <p:txBody>
          <a:bodyPr wrap="none">
            <a:spAutoFit/>
          </a:bodyPr>
          <a:p>
            <a:pPr algn="l">
              <a:lnSpc>
                <a:spcPct val="120000"/>
              </a:lnSpc>
            </a:pPr>
            <a:r>
              <a:rPr lang="en-US" altLang="zh-CN" sz="4000" b="1" dirty="0" smtClean="0">
                <a:solidFill>
                  <a:schemeClr val="bg1"/>
                </a:solidFill>
              </a:rPr>
              <a:t>Problem:</a:t>
            </a:r>
            <a:endParaRPr lang="en-US" altLang="zh-CN" sz="4000" b="1" dirty="0">
              <a:solidFill>
                <a:schemeClr val="bg1"/>
              </a:solidFill>
            </a:endParaRPr>
          </a:p>
        </p:txBody>
      </p:sp>
      <p:sp>
        <p:nvSpPr>
          <p:cNvPr id="3" name="文本框 2"/>
          <p:cNvSpPr txBox="1"/>
          <p:nvPr/>
        </p:nvSpPr>
        <p:spPr>
          <a:xfrm>
            <a:off x="551815" y="1392238"/>
            <a:ext cx="5080000" cy="460375"/>
          </a:xfrm>
          <a:prstGeom prst="rect">
            <a:avLst/>
          </a:prstGeom>
        </p:spPr>
        <p:txBody>
          <a:bodyPr>
            <a:spAutoFit/>
          </a:bodyPr>
          <a:p>
            <a:pPr marL="342900" indent="-342900">
              <a:buFont typeface="Wingdings" panose="05000000000000000000" charset="0"/>
              <a:buChar char="Ø"/>
            </a:pPr>
            <a:r>
              <a:rPr lang="en-US" altLang="zh-CN" sz="2400">
                <a:solidFill>
                  <a:schemeClr val="bg1"/>
                </a:solidFill>
              </a:rPr>
              <a:t>Different packaging</a:t>
            </a:r>
            <a:endParaRPr lang="en-US" altLang="zh-CN" sz="2400">
              <a:solidFill>
                <a:schemeClr val="bg1"/>
              </a:solidFill>
            </a:endParaRPr>
          </a:p>
        </p:txBody>
      </p:sp>
      <p:pic>
        <p:nvPicPr>
          <p:cNvPr id="7" name="图片 6"/>
          <p:cNvPicPr>
            <a:picLocks noChangeAspect="1"/>
          </p:cNvPicPr>
          <p:nvPr/>
        </p:nvPicPr>
        <p:blipFill>
          <a:blip r:embed="rId3"/>
          <a:stretch>
            <a:fillRect/>
          </a:stretch>
        </p:blipFill>
        <p:spPr>
          <a:xfrm>
            <a:off x="707390" y="2638425"/>
            <a:ext cx="5664200" cy="1687195"/>
          </a:xfrm>
          <a:prstGeom prst="rect">
            <a:avLst/>
          </a:prstGeom>
        </p:spPr>
      </p:pic>
      <p:sp>
        <p:nvSpPr>
          <p:cNvPr id="9" name="文本框 8"/>
          <p:cNvSpPr txBox="1"/>
          <p:nvPr/>
        </p:nvSpPr>
        <p:spPr>
          <a:xfrm>
            <a:off x="707390" y="2065655"/>
            <a:ext cx="6096000" cy="398780"/>
          </a:xfrm>
          <a:prstGeom prst="rect">
            <a:avLst/>
          </a:prstGeom>
          <a:noFill/>
        </p:spPr>
        <p:txBody>
          <a:bodyPr wrap="square" rtlCol="0" anchor="t">
            <a:spAutoFit/>
          </a:bodyPr>
          <a:p>
            <a:pPr>
              <a:buNone/>
            </a:pPr>
            <a:r>
              <a:rPr lang="en-US" altLang="zh-CN" sz="2000">
                <a:solidFill>
                  <a:schemeClr val="accent2"/>
                </a:solidFill>
                <a:sym typeface="+mn-ea"/>
              </a:rPr>
              <a:t>S14160-1315 (new)</a:t>
            </a:r>
            <a:endParaRPr lang="zh-CN" altLang="en-US" sz="2000">
              <a:solidFill>
                <a:schemeClr val="accent2"/>
              </a:solidFill>
              <a:sym typeface="+mn-ea"/>
            </a:endParaRPr>
          </a:p>
        </p:txBody>
      </p:sp>
      <p:sp>
        <p:nvSpPr>
          <p:cNvPr id="10" name="文本框 9"/>
          <p:cNvSpPr txBox="1"/>
          <p:nvPr/>
        </p:nvSpPr>
        <p:spPr>
          <a:xfrm>
            <a:off x="707390" y="4352925"/>
            <a:ext cx="2633980" cy="398780"/>
          </a:xfrm>
          <a:prstGeom prst="rect">
            <a:avLst/>
          </a:prstGeom>
          <a:noFill/>
        </p:spPr>
        <p:txBody>
          <a:bodyPr wrap="square" rtlCol="0" anchor="t">
            <a:spAutoFit/>
          </a:bodyPr>
          <a:p>
            <a:pPr>
              <a:buNone/>
            </a:pPr>
            <a:r>
              <a:rPr lang="en-US" altLang="zh-CN" sz="2000">
                <a:solidFill>
                  <a:schemeClr val="bg1"/>
                </a:solidFill>
                <a:sym typeface="+mn-ea"/>
              </a:rPr>
              <a:t>S12571-010P (old)</a:t>
            </a:r>
            <a:endParaRPr lang="en-US" altLang="zh-CN" sz="2000">
              <a:solidFill>
                <a:schemeClr val="bg1"/>
              </a:solidFill>
              <a:sym typeface="+mn-ea"/>
            </a:endParaRPr>
          </a:p>
        </p:txBody>
      </p:sp>
      <p:pic>
        <p:nvPicPr>
          <p:cNvPr id="11" name="图片 10"/>
          <p:cNvPicPr>
            <a:picLocks noChangeAspect="1"/>
          </p:cNvPicPr>
          <p:nvPr/>
        </p:nvPicPr>
        <p:blipFill>
          <a:blip r:embed="rId4"/>
          <a:stretch>
            <a:fillRect/>
          </a:stretch>
        </p:blipFill>
        <p:spPr>
          <a:xfrm>
            <a:off x="707390" y="4852670"/>
            <a:ext cx="4924425" cy="1868805"/>
          </a:xfrm>
          <a:prstGeom prst="rect">
            <a:avLst/>
          </a:prstGeom>
        </p:spPr>
      </p:pic>
      <p:pic>
        <p:nvPicPr>
          <p:cNvPr id="12" name="图片 11"/>
          <p:cNvPicPr>
            <a:picLocks noChangeAspect="1"/>
          </p:cNvPicPr>
          <p:nvPr/>
        </p:nvPicPr>
        <p:blipFill>
          <a:blip r:embed="rId5"/>
          <a:stretch>
            <a:fillRect/>
          </a:stretch>
        </p:blipFill>
        <p:spPr>
          <a:xfrm>
            <a:off x="6803390" y="2022475"/>
            <a:ext cx="4679950" cy="2303145"/>
          </a:xfrm>
          <a:prstGeom prst="rect">
            <a:avLst/>
          </a:prstGeom>
        </p:spPr>
      </p:pic>
      <p:pic>
        <p:nvPicPr>
          <p:cNvPr id="13" name="图片 12"/>
          <p:cNvPicPr>
            <a:picLocks noChangeAspect="1"/>
          </p:cNvPicPr>
          <p:nvPr/>
        </p:nvPicPr>
        <p:blipFill>
          <a:blip r:embed="rId6"/>
          <a:stretch>
            <a:fillRect/>
          </a:stretch>
        </p:blipFill>
        <p:spPr>
          <a:xfrm>
            <a:off x="6803390" y="4711700"/>
            <a:ext cx="3648075" cy="20097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6" name="矩形 5"/>
          <p:cNvSpPr/>
          <p:nvPr/>
        </p:nvSpPr>
        <p:spPr>
          <a:xfrm>
            <a:off x="487680" y="622614"/>
            <a:ext cx="2106930" cy="829945"/>
          </a:xfrm>
          <a:prstGeom prst="rect">
            <a:avLst/>
          </a:prstGeom>
        </p:spPr>
        <p:txBody>
          <a:bodyPr wrap="none">
            <a:spAutoFit/>
          </a:bodyPr>
          <a:p>
            <a:pPr algn="l">
              <a:lnSpc>
                <a:spcPct val="120000"/>
              </a:lnSpc>
            </a:pPr>
            <a:r>
              <a:rPr lang="en-US" altLang="zh-CN" sz="4000" b="1" dirty="0" smtClean="0">
                <a:solidFill>
                  <a:schemeClr val="bg1"/>
                </a:solidFill>
              </a:rPr>
              <a:t>Problem:</a:t>
            </a:r>
            <a:endParaRPr lang="en-US" altLang="zh-CN" sz="4000" b="1" dirty="0">
              <a:solidFill>
                <a:schemeClr val="bg1"/>
              </a:solidFill>
            </a:endParaRPr>
          </a:p>
        </p:txBody>
      </p:sp>
      <p:sp>
        <p:nvSpPr>
          <p:cNvPr id="3" name="文本框 2"/>
          <p:cNvSpPr txBox="1"/>
          <p:nvPr/>
        </p:nvSpPr>
        <p:spPr>
          <a:xfrm>
            <a:off x="551815" y="1392238"/>
            <a:ext cx="5080000" cy="460375"/>
          </a:xfrm>
          <a:prstGeom prst="rect">
            <a:avLst/>
          </a:prstGeom>
        </p:spPr>
        <p:txBody>
          <a:bodyPr>
            <a:spAutoFit/>
          </a:bodyPr>
          <a:p>
            <a:pPr marL="342900" indent="-342900">
              <a:buFont typeface="Wingdings" panose="05000000000000000000" charset="0"/>
              <a:buChar char="Ø"/>
            </a:pPr>
            <a:r>
              <a:rPr lang="en-US" altLang="zh-CN" sz="2400">
                <a:solidFill>
                  <a:schemeClr val="bg1"/>
                </a:solidFill>
              </a:rPr>
              <a:t>Different packaging</a:t>
            </a:r>
            <a:endParaRPr lang="en-US" altLang="zh-CN" sz="2400">
              <a:solidFill>
                <a:schemeClr val="bg1"/>
              </a:solidFill>
            </a:endParaRPr>
          </a:p>
        </p:txBody>
      </p:sp>
      <p:sp>
        <p:nvSpPr>
          <p:cNvPr id="9" name="文本框 8"/>
          <p:cNvSpPr txBox="1"/>
          <p:nvPr/>
        </p:nvSpPr>
        <p:spPr>
          <a:xfrm>
            <a:off x="707390" y="2065655"/>
            <a:ext cx="6096000" cy="398780"/>
          </a:xfrm>
          <a:prstGeom prst="rect">
            <a:avLst/>
          </a:prstGeom>
          <a:noFill/>
        </p:spPr>
        <p:txBody>
          <a:bodyPr wrap="square" rtlCol="0" anchor="t">
            <a:spAutoFit/>
          </a:bodyPr>
          <a:p>
            <a:pPr>
              <a:buNone/>
            </a:pPr>
            <a:r>
              <a:rPr lang="en-US" altLang="zh-CN" sz="2000">
                <a:solidFill>
                  <a:schemeClr val="accent2"/>
                </a:solidFill>
                <a:sym typeface="+mn-ea"/>
              </a:rPr>
              <a:t>ECAL</a:t>
            </a:r>
            <a:endParaRPr lang="en-US" altLang="zh-CN" sz="2000">
              <a:solidFill>
                <a:schemeClr val="accent2"/>
              </a:solidFill>
              <a:sym typeface="+mn-ea"/>
            </a:endParaRPr>
          </a:p>
        </p:txBody>
      </p:sp>
      <p:pic>
        <p:nvPicPr>
          <p:cNvPr id="2" name="图片 1"/>
          <p:cNvPicPr>
            <a:picLocks noChangeAspect="1"/>
          </p:cNvPicPr>
          <p:nvPr/>
        </p:nvPicPr>
        <p:blipFill>
          <a:blip r:embed="rId3"/>
          <a:stretch>
            <a:fillRect/>
          </a:stretch>
        </p:blipFill>
        <p:spPr>
          <a:xfrm>
            <a:off x="5593715" y="1660525"/>
            <a:ext cx="6134100" cy="1614805"/>
          </a:xfrm>
          <a:prstGeom prst="rect">
            <a:avLst/>
          </a:prstGeom>
        </p:spPr>
      </p:pic>
      <p:sp>
        <p:nvSpPr>
          <p:cNvPr id="12" name="文本框 11"/>
          <p:cNvSpPr txBox="1"/>
          <p:nvPr/>
        </p:nvSpPr>
        <p:spPr>
          <a:xfrm>
            <a:off x="5631815" y="993775"/>
            <a:ext cx="6096000" cy="398780"/>
          </a:xfrm>
          <a:prstGeom prst="rect">
            <a:avLst/>
          </a:prstGeom>
          <a:noFill/>
        </p:spPr>
        <p:txBody>
          <a:bodyPr wrap="square" rtlCol="0" anchor="t">
            <a:spAutoFit/>
          </a:bodyPr>
          <a:p>
            <a:pPr>
              <a:buNone/>
            </a:pPr>
            <a:r>
              <a:rPr lang="en-US" altLang="zh-CN" sz="2000">
                <a:solidFill>
                  <a:schemeClr val="accent2"/>
                </a:solidFill>
                <a:sym typeface="+mn-ea"/>
              </a:rPr>
              <a:t>HCAL</a:t>
            </a:r>
            <a:endParaRPr lang="en-US" altLang="zh-CN" sz="2000">
              <a:solidFill>
                <a:schemeClr val="accent2"/>
              </a:solidFill>
              <a:sym typeface="+mn-ea"/>
            </a:endParaRPr>
          </a:p>
        </p:txBody>
      </p:sp>
      <p:pic>
        <p:nvPicPr>
          <p:cNvPr id="13" name="图片 12"/>
          <p:cNvPicPr>
            <a:picLocks noChangeAspect="1"/>
          </p:cNvPicPr>
          <p:nvPr/>
        </p:nvPicPr>
        <p:blipFill>
          <a:blip r:embed="rId4"/>
          <a:stretch>
            <a:fillRect/>
          </a:stretch>
        </p:blipFill>
        <p:spPr>
          <a:xfrm>
            <a:off x="551815" y="2464435"/>
            <a:ext cx="3571875" cy="3872230"/>
          </a:xfrm>
          <a:prstGeom prst="rect">
            <a:avLst/>
          </a:prstGeom>
        </p:spPr>
      </p:pic>
      <p:pic>
        <p:nvPicPr>
          <p:cNvPr id="14" name="图片 13"/>
          <p:cNvPicPr>
            <a:picLocks noChangeAspect="1"/>
          </p:cNvPicPr>
          <p:nvPr/>
        </p:nvPicPr>
        <p:blipFill>
          <a:blip r:embed="rId5"/>
          <a:stretch>
            <a:fillRect/>
          </a:stretch>
        </p:blipFill>
        <p:spPr>
          <a:xfrm>
            <a:off x="5631815" y="4064000"/>
            <a:ext cx="5267325" cy="2409825"/>
          </a:xfrm>
          <a:prstGeom prst="rect">
            <a:avLst/>
          </a:prstGeom>
        </p:spPr>
      </p:pic>
      <p:sp>
        <p:nvSpPr>
          <p:cNvPr id="15" name="文本框 14"/>
          <p:cNvSpPr txBox="1"/>
          <p:nvPr/>
        </p:nvSpPr>
        <p:spPr>
          <a:xfrm>
            <a:off x="5631815" y="3470275"/>
            <a:ext cx="6096000" cy="398780"/>
          </a:xfrm>
          <a:prstGeom prst="rect">
            <a:avLst/>
          </a:prstGeom>
          <a:noFill/>
        </p:spPr>
        <p:txBody>
          <a:bodyPr wrap="square" rtlCol="0" anchor="t">
            <a:spAutoFit/>
          </a:bodyPr>
          <a:p>
            <a:pPr>
              <a:buNone/>
            </a:pPr>
            <a:r>
              <a:rPr lang="en-US" altLang="zh-CN" sz="2000">
                <a:solidFill>
                  <a:schemeClr val="accent2"/>
                </a:solidFill>
                <a:sym typeface="+mn-ea"/>
              </a:rPr>
              <a:t>S14160-1315 (new)</a:t>
            </a:r>
            <a:endParaRPr lang="en-US" altLang="zh-CN" sz="2000">
              <a:solidFill>
                <a:schemeClr val="accent2"/>
              </a:solidFill>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6" name="矩形 5"/>
          <p:cNvSpPr/>
          <p:nvPr/>
        </p:nvSpPr>
        <p:spPr>
          <a:xfrm>
            <a:off x="487680" y="622614"/>
            <a:ext cx="2106930" cy="829945"/>
          </a:xfrm>
          <a:prstGeom prst="rect">
            <a:avLst/>
          </a:prstGeom>
        </p:spPr>
        <p:txBody>
          <a:bodyPr wrap="none">
            <a:spAutoFit/>
          </a:bodyPr>
          <a:p>
            <a:pPr algn="l">
              <a:lnSpc>
                <a:spcPct val="120000"/>
              </a:lnSpc>
            </a:pPr>
            <a:r>
              <a:rPr lang="en-US" altLang="zh-CN" sz="4000" b="1" dirty="0" smtClean="0">
                <a:solidFill>
                  <a:schemeClr val="bg1"/>
                </a:solidFill>
              </a:rPr>
              <a:t>Problem:</a:t>
            </a:r>
            <a:endParaRPr lang="en-US" altLang="zh-CN" sz="4000" b="1" dirty="0">
              <a:solidFill>
                <a:schemeClr val="bg1"/>
              </a:solidFill>
            </a:endParaRPr>
          </a:p>
        </p:txBody>
      </p:sp>
      <p:sp>
        <p:nvSpPr>
          <p:cNvPr id="3" name="文本框 2"/>
          <p:cNvSpPr txBox="1"/>
          <p:nvPr/>
        </p:nvSpPr>
        <p:spPr>
          <a:xfrm>
            <a:off x="551815" y="1392238"/>
            <a:ext cx="5080000" cy="460375"/>
          </a:xfrm>
          <a:prstGeom prst="rect">
            <a:avLst/>
          </a:prstGeom>
        </p:spPr>
        <p:txBody>
          <a:bodyPr>
            <a:spAutoFit/>
          </a:bodyPr>
          <a:p>
            <a:pPr marL="342900" indent="-342900">
              <a:buFont typeface="Wingdings" panose="05000000000000000000" charset="0"/>
              <a:buChar char="Ø"/>
            </a:pPr>
            <a:r>
              <a:rPr lang="en-US" altLang="zh-CN" sz="2400">
                <a:solidFill>
                  <a:schemeClr val="bg1"/>
                </a:solidFill>
              </a:rPr>
              <a:t>Different packaging</a:t>
            </a:r>
            <a:endParaRPr lang="en-US" altLang="zh-CN" sz="2400">
              <a:solidFill>
                <a:schemeClr val="bg1"/>
              </a:solidFill>
            </a:endParaRPr>
          </a:p>
        </p:txBody>
      </p:sp>
      <p:pic>
        <p:nvPicPr>
          <p:cNvPr id="10" name="图片 9"/>
          <p:cNvPicPr>
            <a:picLocks noChangeAspect="1"/>
          </p:cNvPicPr>
          <p:nvPr/>
        </p:nvPicPr>
        <p:blipFill>
          <a:blip r:embed="rId3"/>
          <a:stretch>
            <a:fillRect/>
          </a:stretch>
        </p:blipFill>
        <p:spPr>
          <a:xfrm>
            <a:off x="5722620" y="2172970"/>
            <a:ext cx="2792095" cy="3725545"/>
          </a:xfrm>
          <a:prstGeom prst="rect">
            <a:avLst/>
          </a:prstGeom>
        </p:spPr>
      </p:pic>
      <p:pic>
        <p:nvPicPr>
          <p:cNvPr id="16" name="图片 15"/>
          <p:cNvPicPr>
            <a:picLocks noChangeAspect="1"/>
          </p:cNvPicPr>
          <p:nvPr/>
        </p:nvPicPr>
        <p:blipFill>
          <a:blip r:embed="rId4"/>
          <a:stretch>
            <a:fillRect/>
          </a:stretch>
        </p:blipFill>
        <p:spPr>
          <a:xfrm>
            <a:off x="487680" y="2152650"/>
            <a:ext cx="4994910" cy="3745865"/>
          </a:xfrm>
          <a:prstGeom prst="rect">
            <a:avLst/>
          </a:prstGeom>
        </p:spPr>
      </p:pic>
      <p:pic>
        <p:nvPicPr>
          <p:cNvPr id="17" name="图片 16"/>
          <p:cNvPicPr>
            <a:picLocks noChangeAspect="1"/>
          </p:cNvPicPr>
          <p:nvPr/>
        </p:nvPicPr>
        <p:blipFill>
          <a:blip r:embed="rId5"/>
          <a:stretch>
            <a:fillRect/>
          </a:stretch>
        </p:blipFill>
        <p:spPr>
          <a:xfrm>
            <a:off x="8907145" y="1316355"/>
            <a:ext cx="2576830" cy="458216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5.2.10"/>
</p:tagLst>
</file>

<file path=ppt/tags/tag2.xml><?xml version="1.0" encoding="utf-8"?>
<p:tagLst xmlns:p="http://schemas.openxmlformats.org/presentationml/2006/main">
  <p:tag name="PA" val="v5.2.10"/>
</p:tagLst>
</file>

<file path=ppt/tags/tag3.xml><?xml version="1.0" encoding="utf-8"?>
<p:tagLst xmlns:p="http://schemas.openxmlformats.org/presentationml/2006/main">
  <p:tag name="PA" val="v5.2.10"/>
</p:tagLst>
</file>

<file path=ppt/tags/tag4.xml><?xml version="1.0" encoding="utf-8"?>
<p:tagLst xmlns:p="http://schemas.openxmlformats.org/presentationml/2006/main">
  <p:tag name="TABLE_ENDDRAG_ORIGIN_RECT" val="625*343"/>
  <p:tag name="TABLE_ENDDRAG_RECT" val="107*156*625*343"/>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COMMONDATA" val="eyJoZGlkIjoiNDdiNTYwMTY1NWM5NjljZjUyN2I0YjkyZWMzZmJiM2IifQ=="/>
  <p:tag name="commondata" val="eyJoZGlkIjoiNjZmMjEwN2Q0YmViMjM1NGFiMzg3MGMzZDA1MTBkYW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WPS 演示</Application>
  <PresentationFormat>宽屏</PresentationFormat>
  <Paragraphs>157</Paragraphs>
  <Slides>6</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宋体</vt:lpstr>
      <vt:lpstr>Wingdings</vt:lpstr>
      <vt:lpstr>微软雅黑</vt:lpstr>
      <vt:lpstr>Arial</vt:lpstr>
      <vt:lpstr>Wingdings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176</cp:revision>
  <dcterms:created xsi:type="dcterms:W3CDTF">2017-05-16T12:52:00Z</dcterms:created>
  <dcterms:modified xsi:type="dcterms:W3CDTF">2025-12-02T08:07:45Z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DFECC1AB77F8409B9A4C1292BCCA9E1E_13</vt:lpwstr>
  </property>
</Properties>
</file>