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sldIdLst>
    <p:sldId id="256" r:id="rId2"/>
    <p:sldId id="264" r:id="rId3"/>
    <p:sldId id="272" r:id="rId4"/>
    <p:sldId id="266" r:id="rId5"/>
    <p:sldId id="271" r:id="rId6"/>
    <p:sldId id="275" r:id="rId7"/>
    <p:sldId id="274" r:id="rId8"/>
    <p:sldId id="273" r:id="rId9"/>
    <p:sldId id="277" r:id="rId10"/>
    <p:sldId id="278" r:id="rId11"/>
    <p:sldId id="268" r:id="rId12"/>
    <p:sldId id="269" r:id="rId13"/>
    <p:sldId id="276" r:id="rId14"/>
    <p:sldId id="265" r:id="rId15"/>
    <p:sldId id="267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6552199E-B7E1-464F-B7DC-D4C4B9DE0724}">
          <p14:sldIdLst>
            <p14:sldId id="256"/>
            <p14:sldId id="264"/>
            <p14:sldId id="272"/>
            <p14:sldId id="266"/>
            <p14:sldId id="271"/>
            <p14:sldId id="275"/>
            <p14:sldId id="274"/>
            <p14:sldId id="273"/>
            <p14:sldId id="277"/>
            <p14:sldId id="278"/>
            <p14:sldId id="268"/>
            <p14:sldId id="269"/>
            <p14:sldId id="276"/>
            <p14:sldId id="265"/>
            <p14:sldId id="26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ng jiaxuan" initials="wj" lastIdx="1" clrIdx="0">
    <p:extLst>
      <p:ext uri="{19B8F6BF-5375-455C-9EA6-DF929625EA0E}">
        <p15:presenceInfo xmlns:p15="http://schemas.microsoft.com/office/powerpoint/2012/main" userId="4b801fb3c31c0de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ACA2"/>
    <a:srgbClr val="7265ED"/>
    <a:srgbClr val="A3A6AF"/>
    <a:srgbClr val="C5D0F1"/>
    <a:srgbClr val="4C8A5F"/>
    <a:srgbClr val="000000"/>
    <a:srgbClr val="CFB5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78" autoAdjust="0"/>
    <p:restoredTop sz="94660"/>
  </p:normalViewPr>
  <p:slideViewPr>
    <p:cSldViewPr snapToGrid="0">
      <p:cViewPr>
        <p:scale>
          <a:sx n="100" d="100"/>
          <a:sy n="100" d="100"/>
        </p:scale>
        <p:origin x="31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7" d="100"/>
          <a:sy n="77" d="100"/>
        </p:scale>
        <p:origin x="3420" y="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5410C3-E7AA-444A-9369-935F5E367B7E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0AD3FD-C722-4D8C-B2D4-583222EFDC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696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alphaModFix amt="57000"/>
            <a:lum/>
          </a:blip>
          <a:srcRect/>
          <a:stretch>
            <a:fillRect l="49000" t="55000" r="-5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EA9485-C026-4D58-862E-4D9EFC86AF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noFill/>
          <a:ln>
            <a:noFill/>
          </a:ln>
        </p:spPr>
        <p:txBody>
          <a:bodyPr anchor="b">
            <a:normAutofit/>
          </a:bodyPr>
          <a:lstStyle>
            <a:lvl1pPr algn="ctr"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Title</a:t>
            </a:r>
            <a:endParaRPr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ECCA71A-E087-483D-BE23-C301228762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subtitle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79C8BF-FCAD-40FA-B350-640927806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4AD80-1617-4FE2-989D-AB66775215C1}" type="datetime1">
              <a:rPr lang="zh-CN" altLang="en-US" smtClean="0"/>
              <a:t>2025/12/2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CB29FA0-68B2-4172-BA86-DE363B58C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wjx1019@mail.ustc.edu.cn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50C688-04D6-44FC-B76C-F8F1C01B0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B773-AC9C-4FD7-86AF-8E7E9F681A4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DCB0505-5B7F-47D5-A06E-7CEF5C2272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1866" y="417901"/>
            <a:ext cx="2633700" cy="4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38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C8D620-D813-40A8-91E8-EC930D00A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4176C0B-A274-4E36-A818-9DA95BE450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40C484-4F9C-4C45-896B-92B6180F3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176A0-1B94-47C1-928D-BA798CA9B98F}" type="datetime1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2DF727-3AE2-402C-ADE6-EE9E58D32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wjx1019@mail.ustc.edu.cn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B09F92-F447-493F-AD75-2FCBD1E53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B773-AC9C-4FD7-86AF-8E7E9F681A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4444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E35E5F9-AAD2-4ACB-AEFC-5DD21F3151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43AA612-4293-4EE5-B38B-13EB5420D0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1699A7E-6D0D-4FE6-9D0F-7269E543B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93F69-A84D-4B2B-B2D4-445DEB267313}" type="datetime1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98F88A-73DD-44BD-AB09-5BA0A35ED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wjx1019@mail.ustc.edu.cn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135AE1-374B-4FE0-8B3D-F1699FA8B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B773-AC9C-4FD7-86AF-8E7E9F681A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84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176460-23A6-4AE4-8A82-3CDAE8960A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462" y="120011"/>
            <a:ext cx="10165330" cy="681178"/>
          </a:xfrm>
        </p:spPr>
        <p:txBody>
          <a:bodyPr>
            <a:normAutofit/>
          </a:bodyPr>
          <a:lstStyle>
            <a:lvl1pPr>
              <a:defRPr sz="2600" b="1" baseline="0">
                <a:latin typeface="Söhne"/>
                <a:ea typeface="黑体" panose="02010609060101010101" pitchFamily="49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Title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A2FE2BE-EF55-4E93-A0E3-59FC6E23110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0462" y="786832"/>
            <a:ext cx="10515600" cy="5389990"/>
          </a:xfrm>
        </p:spPr>
        <p:txBody>
          <a:bodyPr/>
          <a:lstStyle>
            <a:lvl1pPr marL="342900" indent="-288000" algn="l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2200" b="0" baseline="0">
                <a:latin typeface="Söhne"/>
                <a:ea typeface="黑体" panose="02010609060101010101" pitchFamily="49" charset="-122"/>
                <a:cs typeface="Arial" panose="020B0604020202020204" pitchFamily="34" charset="0"/>
              </a:defRPr>
            </a:lvl1pPr>
            <a:lvl2pPr marL="685800" indent="-270000">
              <a:lnSpc>
                <a:spcPct val="100000"/>
              </a:lnSpc>
              <a:buFont typeface="Wingdings" panose="05000000000000000000" pitchFamily="2" charset="2"/>
              <a:buChar char="Ø"/>
              <a:defRPr sz="1700" baseline="0">
                <a:latin typeface="Söhne"/>
                <a:ea typeface="黑体" panose="02010609060101010101" pitchFamily="49" charset="-122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buFont typeface="Wingdings" panose="05000000000000000000" pitchFamily="2" charset="2"/>
              <a:buChar char="p"/>
              <a:defRPr sz="1500" baseline="0">
                <a:latin typeface="Söhne"/>
                <a:ea typeface="黑体" panose="02010609060101010101" pitchFamily="49" charset="-122"/>
                <a:cs typeface="Arial" panose="020B0604020202020204" pitchFamily="34" charset="0"/>
              </a:defRPr>
            </a:lvl3pPr>
          </a:lstStyle>
          <a:p>
            <a:pPr lvl="0"/>
            <a:r>
              <a:rPr lang="en-US" altLang="zh-CN" dirty="0"/>
              <a:t>First class</a:t>
            </a:r>
            <a:endParaRPr lang="zh-CN" altLang="en-US" dirty="0"/>
          </a:p>
          <a:p>
            <a:pPr lvl="1"/>
            <a:r>
              <a:rPr lang="en-US" altLang="zh-CN" dirty="0"/>
              <a:t>Second class</a:t>
            </a:r>
          </a:p>
          <a:p>
            <a:pPr lvl="2"/>
            <a:r>
              <a:rPr lang="en-US" altLang="zh-CN" dirty="0"/>
              <a:t>third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20AD61-2850-4E41-B102-46B7E8953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6309" y="6372864"/>
            <a:ext cx="2743200" cy="365125"/>
          </a:xfrm>
        </p:spPr>
        <p:txBody>
          <a:bodyPr/>
          <a:lstStyle/>
          <a:p>
            <a:fld id="{2F892E04-A6EC-445E-BD85-8C6B2D861408}" type="datetime1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FBDBB2-E86B-4986-9F6F-FBC6B9BE9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4828" y="6372863"/>
            <a:ext cx="4114800" cy="365125"/>
          </a:xfrm>
        </p:spPr>
        <p:txBody>
          <a:bodyPr/>
          <a:lstStyle/>
          <a:p>
            <a:r>
              <a:rPr lang="en-US" altLang="zh-CN"/>
              <a:t>wjx1019@mail.ustc.edu.cn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88D3C02-32C4-4F0A-926C-41D5C3771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7258" y="6372864"/>
            <a:ext cx="2743200" cy="365125"/>
          </a:xfrm>
        </p:spPr>
        <p:txBody>
          <a:bodyPr/>
          <a:lstStyle/>
          <a:p>
            <a:fld id="{594EB773-AC9C-4FD7-86AF-8E7E9F681A4F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D95082B-446E-4CA1-826E-E4876B26BC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17258" y="120011"/>
            <a:ext cx="2633700" cy="438950"/>
          </a:xfrm>
          <a:prstGeom prst="rect">
            <a:avLst/>
          </a:prstGeom>
        </p:spPr>
      </p:pic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6EC96068-972E-4350-88A1-D9F3D1744444}"/>
              </a:ext>
            </a:extLst>
          </p:cNvPr>
          <p:cNvCxnSpPr>
            <a:cxnSpLocks/>
          </p:cNvCxnSpPr>
          <p:nvPr userDrawn="1"/>
        </p:nvCxnSpPr>
        <p:spPr>
          <a:xfrm>
            <a:off x="320462" y="681178"/>
            <a:ext cx="11503533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35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3599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5CF299-6C7A-4AE1-822D-279B669AE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206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32D3AEB-EED7-4A6B-B5D3-5330DDC6E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25509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3C7FB5-578C-4D5B-B7E0-1350C3C21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4E3A5-1FBA-40FB-8F41-009447683A0F}" type="datetime1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963393-4F19-41AD-9D52-65AF92CBC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wjx1019@mail.ustc.edu.cn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3852E1-11B5-4141-AFBA-315CB7BC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B773-AC9C-4FD7-86AF-8E7E9F681A4F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98581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FBCA82-12EB-4375-99E8-B440AF3D5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10F881C-0ACC-42B2-B84A-38A83EEDF0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7FA3796-C9D0-4F11-A5AB-057CA18D7F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6001FF9-3578-4327-92F2-538A3BA3D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9A95A-ACA7-4829-A678-E867631C9491}" type="datetime1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60CEA8-8CF5-40D3-9425-A20243C35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wjx1019@mail.ustc.edu.cn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60ED133-88C0-4709-9013-7E6F0E1DB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B773-AC9C-4FD7-86AF-8E7E9F681A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8815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AE0065-136C-4BD7-8CDD-48CB5A88A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4FFAF18-F770-4A07-9DA3-43DDBA12C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E1A3CDB-5EB4-4DB2-8EB4-430080749A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2430B3-A5D9-4BE8-9726-C38AB8C288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8F8CD75-6A68-4146-A9FF-06365702DC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78BD0E4-6294-4B62-ADBD-4F9B704A8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D2F45-D6D1-4A07-BE78-E00C0FFA9A07}" type="datetime1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DC69B4A-2A6D-4EB9-82D3-ED0AF7B96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wjx1019@mail.ustc.edu.cn</a:t>
            </a: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41CF7B1-5E05-4CDE-9141-B50D3A2B8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B773-AC9C-4FD7-86AF-8E7E9F681A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473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30E94E-897B-45B8-964D-575A19417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654A970-9A3D-4381-8A0A-F3E695E31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479AA-FF85-4E93-845C-54EB3BCB9A6E}" type="datetime1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00C2FFD-2B5B-4781-9896-30B2BCC77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wjx1019@mail.ustc.edu.cn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F2A80F8-D007-48AB-BDED-76492E459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B773-AC9C-4FD7-86AF-8E7E9F681A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7063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069F189-075D-4164-8242-F4C2DDA59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8E011-A6C3-401A-BA37-1870AFB1F663}" type="datetime1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342C8A-5439-4410-93F2-273A00833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wjx1019@mail.ustc.edu.cn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62DE539-C537-4E39-80BC-079A12DF2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B773-AC9C-4FD7-86AF-8E7E9F681A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8397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51B905-E2AC-435F-8B12-768B77F4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8E23D98-9D09-4835-BDDF-FDA57077F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3072901-8622-4591-B808-35901950A5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7DDC6EF-EBDE-43A5-A360-E36ECA767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9CDC3-E423-4621-8AC5-C174EBF4F0A3}" type="datetime1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5119B6D-93E5-4A65-A852-A91F1F23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wjx1019@mail.ustc.edu.cn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099ECE4-D387-423D-9C40-160B0EF2C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B773-AC9C-4FD7-86AF-8E7E9F681A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014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CA5FAB-06E2-485A-86BA-0D0838774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8C5D2B6-0406-4784-8FE2-AA07B00619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F0FF5FC-A3FC-4480-A81D-5425B0E6C4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1547C6-1A7A-4C51-B9A8-4BBDFA1A2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59C14-9082-423E-8EF2-66B12F791155}" type="datetime1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86D8E3-BAB4-42B5-BEE5-420C53B31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wjx1019@mail.ustc.edu.cn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47E3F9F-B921-4EDA-B568-0A319A793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B773-AC9C-4FD7-86AF-8E7E9F681A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3353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1F82E0A-8ADC-4E82-9030-057228E3A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205" y="605986"/>
            <a:ext cx="10156931" cy="7344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/>
              <a:t>Title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192ED06-BA16-4CAB-99E3-4D20E8FCA5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6188" y="1409939"/>
            <a:ext cx="10291549" cy="41242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dirty="0"/>
              <a:t>Title 1</a:t>
            </a:r>
            <a:endParaRPr lang="zh-CN" altLang="en-US" dirty="0"/>
          </a:p>
          <a:p>
            <a:pPr lvl="1"/>
            <a:r>
              <a:rPr lang="en-US" altLang="zh-CN" dirty="0"/>
              <a:t>Title 2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1B3552-88AB-43B5-9E54-0F97794B9E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F254E8-19B7-435E-BD2B-492E8EEB9047}" type="datetime1">
              <a:rPr lang="zh-CN" altLang="en-US" smtClean="0"/>
              <a:t>2025/12/2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6E00D7-F075-4EA5-9A8A-BE1F6D7519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wjx1019@mail.ustc.edu.cn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68FCBB-90E7-443D-9221-DF47A695B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EB773-AC9C-4FD7-86AF-8E7E9F681A4F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16988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华光小标宋_CNKI" panose="02000500000000000000" pitchFamily="2" charset="-122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华光小标宋_CNKI" panose="02000500000000000000" pitchFamily="2" charset="-122"/>
          <a:ea typeface="华光小标宋_CNKI" panose="02000500000000000000" pitchFamily="2" charset="-122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华光小标宋_CNKI" panose="02000500000000000000" pitchFamily="2" charset="-122"/>
          <a:ea typeface="华光小标宋_CNKI" panose="02000500000000000000" pitchFamily="2" charset="-122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华光小标宋_CNKI" panose="02000500000000000000" pitchFamily="2" charset="-122"/>
          <a:ea typeface="华光小标宋_CNKI" panose="02000500000000000000" pitchFamily="2" charset="-122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 l="64000" t="59000" r="-4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976F51-1BA3-49A2-9A54-923E1366F3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122363"/>
            <a:ext cx="9965961" cy="2387600"/>
          </a:xfrm>
        </p:spPr>
        <p:txBody>
          <a:bodyPr/>
          <a:lstStyle/>
          <a:p>
            <a:r>
              <a:rPr lang="en-US" altLang="zh-CN" b="1" dirty="0"/>
              <a:t>Tracker and calo CsI uniformity test &amp;</a:t>
            </a:r>
            <a:r>
              <a:rPr lang="zh-CN" altLang="en-US" b="1" dirty="0"/>
              <a:t> </a:t>
            </a:r>
            <a:r>
              <a:rPr lang="en-US" altLang="zh-CN" b="1" dirty="0"/>
              <a:t>Aging test </a:t>
            </a:r>
            <a:endParaRPr lang="zh-CN" altLang="en-US" b="1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A307C54-CFF7-4F7F-BD5B-77D8F00892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38486"/>
            <a:ext cx="9144000" cy="1655762"/>
          </a:xfrm>
        </p:spPr>
        <p:txBody>
          <a:bodyPr/>
          <a:lstStyle/>
          <a:p>
            <a:r>
              <a:rPr lang="en-US" altLang="zh-CN" dirty="0"/>
              <a:t>2025/12/02</a:t>
            </a:r>
          </a:p>
          <a:p>
            <a:r>
              <a:rPr lang="en-US" altLang="zh-CN" dirty="0"/>
              <a:t>Speaker : Jiaxuan Wang</a:t>
            </a:r>
          </a:p>
        </p:txBody>
      </p:sp>
    </p:spTree>
    <p:extLst>
      <p:ext uri="{BB962C8B-B14F-4D97-AF65-F5344CB8AC3E}">
        <p14:creationId xmlns:p14="http://schemas.microsoft.com/office/powerpoint/2010/main" val="2617596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88CC7-6261-1A21-C1F1-3D5A14F9F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BC10AA-D431-7567-0369-B58EB3B8D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测试结果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A1ECAD-8080-811B-5379-0A0AA8A9E8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Batch1_all_chn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89AC5C-A0D4-F822-C994-198363DE7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92E04-A6EC-445E-BD85-8C6B2D861408}" type="datetime1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F744A3-6F16-5EDA-D6F4-FFC8B41A9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wjx1019@mail.ustc.edu.cn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E3A3F9-83F5-00A5-C608-0F66D6468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B773-AC9C-4FD7-86AF-8E7E9F681A4F}" type="slidenum">
              <a:rPr lang="zh-CN" altLang="en-US" smtClean="0"/>
              <a:t>10</a:t>
            </a:fld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2E4AB6A-468F-02F2-06E0-34D674CD36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1" r="11728"/>
          <a:stretch>
            <a:fillRect/>
          </a:stretch>
        </p:blipFill>
        <p:spPr>
          <a:xfrm>
            <a:off x="9265333" y="2863850"/>
            <a:ext cx="2492966" cy="18161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4FCDBEB-46B9-D9E6-5FBB-146EA0D3E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25" y="1553062"/>
            <a:ext cx="8666345" cy="419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27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8BB332-BFFE-5075-CE3B-AF0F27EEE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03C87E-7DE2-E624-C906-4E25A416D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测试目的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CBE2A99-7947-4AEF-F5F5-0C5B4B7D3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462" y="786832"/>
            <a:ext cx="10714968" cy="5389990"/>
          </a:xfrm>
        </p:spPr>
        <p:txBody>
          <a:bodyPr/>
          <a:lstStyle/>
          <a:p>
            <a:r>
              <a:rPr lang="zh-CN" altLang="en-US" dirty="0"/>
              <a:t>浴盆曲线：早期失效期</a:t>
            </a:r>
            <a:r>
              <a:rPr lang="en-US" altLang="zh-CN" dirty="0"/>
              <a:t> -&gt; </a:t>
            </a:r>
            <a:r>
              <a:rPr lang="zh-CN" altLang="en-US" dirty="0"/>
              <a:t>老练过程</a:t>
            </a:r>
            <a:endParaRPr lang="en-US" altLang="zh-CN" dirty="0"/>
          </a:p>
          <a:p>
            <a:r>
              <a:rPr lang="zh-CN" altLang="en-US" dirty="0"/>
              <a:t>研究对象：</a:t>
            </a:r>
            <a:r>
              <a:rPr lang="en-US" altLang="zh-CN" dirty="0"/>
              <a:t>Calo</a:t>
            </a:r>
            <a:r>
              <a:rPr lang="zh-CN" altLang="en-US" dirty="0"/>
              <a:t>的主备份</a:t>
            </a:r>
            <a:r>
              <a:rPr lang="en-US" altLang="zh-CN" dirty="0"/>
              <a:t>APD(25*2)</a:t>
            </a:r>
            <a:r>
              <a:rPr lang="zh-CN" altLang="en-US" dirty="0"/>
              <a:t>以及电子学</a:t>
            </a:r>
            <a:r>
              <a:rPr lang="en-US" altLang="zh-CN" dirty="0"/>
              <a:t>PAM</a:t>
            </a:r>
            <a:r>
              <a:rPr lang="zh-CN" altLang="en-US" dirty="0"/>
              <a:t>板</a:t>
            </a:r>
            <a:endParaRPr lang="en-US" altLang="zh-CN" dirty="0"/>
          </a:p>
          <a:p>
            <a:r>
              <a:rPr lang="zh-CN" altLang="en-US" dirty="0"/>
              <a:t>研究方法： 高温试验箱热实验</a:t>
            </a:r>
            <a:endParaRPr lang="en-US" altLang="zh-CN" dirty="0"/>
          </a:p>
          <a:p>
            <a:pPr lvl="1"/>
            <a:r>
              <a:rPr lang="zh-CN" altLang="en-US" dirty="0"/>
              <a:t>测试条件：循环充氮气，</a:t>
            </a:r>
            <a:r>
              <a:rPr lang="en-US" altLang="zh-CN" dirty="0"/>
              <a:t>60</a:t>
            </a:r>
            <a:r>
              <a:rPr lang="zh-CN" altLang="en-US" dirty="0"/>
              <a:t>℃</a:t>
            </a:r>
            <a:endParaRPr lang="en-US" altLang="zh-CN" dirty="0"/>
          </a:p>
          <a:p>
            <a:pPr lvl="1"/>
            <a:r>
              <a:rPr lang="zh-CN" altLang="en-US" dirty="0"/>
              <a:t>测试周期：</a:t>
            </a:r>
            <a:r>
              <a:rPr lang="en-US" altLang="zh-CN" dirty="0"/>
              <a:t>7</a:t>
            </a:r>
            <a:r>
              <a:rPr lang="zh-CN" altLang="en-US" dirty="0"/>
              <a:t>天</a:t>
            </a:r>
            <a:endParaRPr lang="en-US" altLang="zh-CN" dirty="0"/>
          </a:p>
          <a:p>
            <a:pPr lvl="1"/>
            <a:endParaRPr lang="en-US" altLang="zh-CN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40C5CB-2288-CF7B-800A-19D51B538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6C722-30E4-4DDC-86CE-7545629A48F5}" type="datetime1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34FE80-31CD-110F-BF28-515FFA407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wjx1019@mail.ustc.edu.cn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D90EB4-2025-EC3A-FBBD-4A8C0C04E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B773-AC9C-4FD7-86AF-8E7E9F681A4F}" type="slidenum">
              <a:rPr lang="zh-CN" altLang="en-US" smtClean="0"/>
              <a:t>11</a:t>
            </a:fld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A15A2C2-F23F-B90A-D39A-44E5DF6EE4F7}"/>
              </a:ext>
            </a:extLst>
          </p:cNvPr>
          <p:cNvSpPr/>
          <p:nvPr/>
        </p:nvSpPr>
        <p:spPr>
          <a:xfrm>
            <a:off x="8080955" y="1188639"/>
            <a:ext cx="358784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Part. 2 aging </a:t>
            </a:r>
            <a:endParaRPr lang="zh-CN" alt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F6EB60C-4F71-4863-685D-F4D466BCE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384" y="3270653"/>
            <a:ext cx="4296249" cy="24345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2E9418-AFBB-1E7A-578A-25293D105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6" t="15223" r="10694" b="5364"/>
          <a:stretch>
            <a:fillRect/>
          </a:stretch>
        </p:blipFill>
        <p:spPr>
          <a:xfrm>
            <a:off x="6262740" y="3003588"/>
            <a:ext cx="4266893" cy="280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180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23B462-8BDF-98F1-AAE4-825AC254A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测试平台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6C1262-6B01-4A01-AC10-CD6660A7A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6BD4-F739-47C7-871A-B3961272F38A}" type="datetime1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6A6498-C7C1-9461-DA8C-45237D0CD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wjx1019@mail.ustc.edu.cn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301A8AD-0D41-E092-DD23-EF700B042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B773-AC9C-4FD7-86AF-8E7E9F681A4F}" type="slidenum">
              <a:rPr lang="zh-CN" altLang="en-US" smtClean="0"/>
              <a:t>12</a:t>
            </a:fld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009ECAD-C5E9-707E-BC82-31C883013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91" y="2762135"/>
            <a:ext cx="4875132" cy="27432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9199268-4A56-C971-34EE-6C00529AEB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726" y="3677753"/>
            <a:ext cx="4875132" cy="2748289"/>
          </a:xfrm>
          <a:prstGeom prst="rect">
            <a:avLst/>
          </a:prstGeom>
        </p:spPr>
      </p:pic>
      <p:sp>
        <p:nvSpPr>
          <p:cNvPr id="14" name="内容占位符 13">
            <a:extLst>
              <a:ext uri="{FF2B5EF4-FFF2-40B4-BE49-F238E27FC236}">
                <a16:creationId xmlns:a16="http://schemas.microsoft.com/office/drawing/2014/main" id="{7B8C0B06-36B9-4074-6C06-9592FC0C6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60 -&gt; 50</a:t>
            </a:r>
            <a:r>
              <a:rPr lang="zh-CN" altLang="en-US" dirty="0"/>
              <a:t>℃</a:t>
            </a:r>
            <a:endParaRPr lang="en-US" altLang="zh-CN" dirty="0"/>
          </a:p>
          <a:p>
            <a:r>
              <a:rPr lang="en-US" altLang="zh-CN" dirty="0"/>
              <a:t>Duration: 7 days</a:t>
            </a:r>
          </a:p>
          <a:p>
            <a:r>
              <a:rPr lang="en-US" altLang="zh-CN" dirty="0"/>
              <a:t>N2 filled</a:t>
            </a:r>
            <a:endParaRPr lang="zh-CN" altLang="en-US" dirty="0"/>
          </a:p>
        </p:txBody>
      </p:sp>
      <p:pic>
        <p:nvPicPr>
          <p:cNvPr id="15" name="内容占位符 7">
            <a:extLst>
              <a:ext uri="{FF2B5EF4-FFF2-40B4-BE49-F238E27FC236}">
                <a16:creationId xmlns:a16="http://schemas.microsoft.com/office/drawing/2014/main" id="{A011889B-969D-88BE-2745-D2756FF60C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727" y="932124"/>
            <a:ext cx="4875131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427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33BEA5-464E-1B2B-C12A-08F15E986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BACKUP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A8004B-00CB-5845-1232-74893B77B8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DC6BCF-8554-8F07-DA06-399E3E11A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92E04-A6EC-445E-BD85-8C6B2D861408}" type="datetime1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F5A306-0185-EBBA-2562-5DF85A291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wjx1019@mail.ustc.edu.cn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454685-E60E-4739-59E5-8D9C2BC23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B773-AC9C-4FD7-86AF-8E7E9F681A4F}" type="slidenum">
              <a:rPr lang="zh-CN" altLang="en-US" smtClean="0"/>
              <a:t>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289148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CBCBFE-B4BC-8EE7-C40B-F46B142FE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04A738-06DD-5F2A-7F99-93F477F10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测试平台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ED50DE-3F1F-5837-8BE8-E9F8FE4216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测试平台搭建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967FD2-FBC0-0848-9E95-BC0E9F5CE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A3C7-A620-441C-AC4C-B0754696C75A}" type="datetime1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D40202-341B-4713-D98B-F8A99625A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wjx1019@mail.ustc.edu.cn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7EC9FA-EB93-85F6-8D4B-9A8039B55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B773-AC9C-4FD7-86AF-8E7E9F681A4F}" type="slidenum">
              <a:rPr lang="zh-CN" altLang="en-US" smtClean="0"/>
              <a:t>14</a:t>
            </a:fld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2F44D84-77DB-4441-8BFA-8F6F790F4A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692" r="15901"/>
          <a:stretch>
            <a:fillRect/>
          </a:stretch>
        </p:blipFill>
        <p:spPr>
          <a:xfrm>
            <a:off x="5944831" y="1755064"/>
            <a:ext cx="4540961" cy="3631128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04410C98-D9CC-5080-A0D6-045879E1EC48}"/>
              </a:ext>
            </a:extLst>
          </p:cNvPr>
          <p:cNvGrpSpPr/>
          <p:nvPr/>
        </p:nvGrpSpPr>
        <p:grpSpPr>
          <a:xfrm>
            <a:off x="995338" y="1755064"/>
            <a:ext cx="4465910" cy="3664325"/>
            <a:chOff x="1624788" y="2562758"/>
            <a:chExt cx="4111485" cy="335331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0B60D81-0CC7-7275-5876-4E6702D3F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3963" r="17008"/>
            <a:stretch>
              <a:fillRect/>
            </a:stretch>
          </p:blipFill>
          <p:spPr>
            <a:xfrm>
              <a:off x="1624788" y="2562758"/>
              <a:ext cx="4111485" cy="3353317"/>
            </a:xfrm>
            <a:prstGeom prst="rect">
              <a:avLst/>
            </a:prstGeom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5742F156-E2F4-B1FB-F411-1772A79142E9}"/>
                </a:ext>
              </a:extLst>
            </p:cNvPr>
            <p:cNvSpPr/>
            <p:nvPr/>
          </p:nvSpPr>
          <p:spPr>
            <a:xfrm>
              <a:off x="1747381" y="3031300"/>
              <a:ext cx="1753644" cy="1728591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E72EFEDA-DB35-1B08-1D60-E7067D3D0243}"/>
                </a:ext>
              </a:extLst>
            </p:cNvPr>
            <p:cNvSpPr/>
            <p:nvPr/>
          </p:nvSpPr>
          <p:spPr>
            <a:xfrm>
              <a:off x="3633545" y="2642601"/>
              <a:ext cx="1812133" cy="3193630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027A29AD-2ABC-13E6-4F87-51B4441F67D5}"/>
                </a:ext>
              </a:extLst>
            </p:cNvPr>
            <p:cNvSpPr/>
            <p:nvPr/>
          </p:nvSpPr>
          <p:spPr>
            <a:xfrm>
              <a:off x="3832930" y="4070959"/>
              <a:ext cx="1494849" cy="80793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E1B42C81-1C16-2669-5A20-8EF1E14D0AC3}"/>
                </a:ext>
              </a:extLst>
            </p:cNvPr>
            <p:cNvSpPr txBox="1"/>
            <p:nvPr/>
          </p:nvSpPr>
          <p:spPr>
            <a:xfrm>
              <a:off x="1797909" y="3015828"/>
              <a:ext cx="12839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92D050"/>
                  </a:solidFill>
                  <a:highlight>
                    <a:srgbClr val="000000"/>
                  </a:highlight>
                  <a:latin typeface="黑体" panose="02010609060101010101" pitchFamily="49" charset="-122"/>
                  <a:ea typeface="黑体" panose="02010609060101010101" pitchFamily="49" charset="-122"/>
                </a:rPr>
                <a:t>控制</a:t>
              </a:r>
              <a:r>
                <a:rPr lang="en-US" altLang="zh-CN" b="1" dirty="0">
                  <a:solidFill>
                    <a:srgbClr val="92D050"/>
                  </a:solidFill>
                  <a:highlight>
                    <a:srgbClr val="000000"/>
                  </a:highlight>
                  <a:latin typeface="黑体" panose="02010609060101010101" pitchFamily="49" charset="-122"/>
                  <a:ea typeface="黑体" panose="02010609060101010101" pitchFamily="49" charset="-122"/>
                </a:rPr>
                <a:t>PC</a:t>
              </a:r>
              <a:r>
                <a:rPr lang="zh-CN" altLang="en-US" b="1" dirty="0">
                  <a:solidFill>
                    <a:srgbClr val="92D050"/>
                  </a:solidFill>
                  <a:highlight>
                    <a:srgbClr val="000000"/>
                  </a:highlight>
                  <a:latin typeface="黑体" panose="02010609060101010101" pitchFamily="49" charset="-122"/>
                  <a:ea typeface="黑体" panose="02010609060101010101" pitchFamily="49" charset="-122"/>
                </a:rPr>
                <a:t>端</a:t>
              </a: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F3C95CFA-BFE5-FCDD-DCAD-E6DA0A717173}"/>
                </a:ext>
              </a:extLst>
            </p:cNvPr>
            <p:cNvSpPr txBox="1"/>
            <p:nvPr/>
          </p:nvSpPr>
          <p:spPr>
            <a:xfrm>
              <a:off x="3845463" y="2670810"/>
              <a:ext cx="13882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accent4"/>
                  </a:solidFill>
                  <a:highlight>
                    <a:srgbClr val="000000"/>
                  </a:highlight>
                  <a:latin typeface="黑体" panose="02010609060101010101" pitchFamily="49" charset="-122"/>
                  <a:ea typeface="黑体" panose="02010609060101010101" pitchFamily="49" charset="-122"/>
                </a:rPr>
                <a:t>Micromegas</a:t>
              </a:r>
              <a:endParaRPr lang="zh-CN" altLang="en-US" b="1" dirty="0">
                <a:solidFill>
                  <a:schemeClr val="accent4"/>
                </a:solidFill>
                <a:highlight>
                  <a:srgbClr val="000000"/>
                </a:highlight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6D45A1FE-19F9-B89B-12CA-1514EEA2C02E}"/>
                </a:ext>
              </a:extLst>
            </p:cNvPr>
            <p:cNvSpPr txBox="1"/>
            <p:nvPr/>
          </p:nvSpPr>
          <p:spPr>
            <a:xfrm>
              <a:off x="3845463" y="4105592"/>
              <a:ext cx="15647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FF0000"/>
                  </a:solidFill>
                  <a:highlight>
                    <a:srgbClr val="000000"/>
                  </a:highlight>
                  <a:latin typeface="黑体" panose="02010609060101010101" pitchFamily="49" charset="-122"/>
                  <a:ea typeface="黑体" panose="02010609060101010101" pitchFamily="49" charset="-122"/>
                </a:rPr>
                <a:t>测试</a:t>
              </a:r>
              <a:r>
                <a:rPr lang="en-US" altLang="zh-CN" b="1" dirty="0">
                  <a:solidFill>
                    <a:srgbClr val="FF0000"/>
                  </a:solidFill>
                  <a:highlight>
                    <a:srgbClr val="000000"/>
                  </a:highlight>
                  <a:latin typeface="黑体" panose="02010609060101010101" pitchFamily="49" charset="-122"/>
                  <a:ea typeface="黑体" panose="02010609060101010101" pitchFamily="49" charset="-122"/>
                </a:rPr>
                <a:t>CsI</a:t>
              </a:r>
              <a:r>
                <a:rPr lang="zh-CN" altLang="en-US" b="1" dirty="0">
                  <a:solidFill>
                    <a:srgbClr val="FF0000"/>
                  </a:solidFill>
                  <a:highlight>
                    <a:srgbClr val="000000"/>
                  </a:highlight>
                  <a:latin typeface="黑体" panose="02010609060101010101" pitchFamily="49" charset="-122"/>
                  <a:ea typeface="黑体" panose="02010609060101010101" pitchFamily="49" charset="-122"/>
                </a:rPr>
                <a:t>晶体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26972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31BA8-213B-5B88-F1DF-74FA7F99F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6A1CA2-9648-F4CA-0D2D-BDEE6A3D6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测试结果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730007-FBF5-7829-0EA4-8A0491E5E9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Batch3_all_chn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6ED5DD-8B51-A13A-8493-E18F63516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80455-90FF-4254-AD60-114C5462D70B}" type="datetime1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21AD02-064F-E228-137C-C310BE404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wjx1019@mail.ustc.edu.cn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EBA7DA-67E4-057E-EC4D-73D24B8F0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B773-AC9C-4FD7-86AF-8E7E9F681A4F}" type="slidenum">
              <a:rPr lang="zh-CN" altLang="en-US" smtClean="0"/>
              <a:t>15</a:t>
            </a:fld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F7200AA-0B2F-6083-2D05-24A7B0C39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62" y="1155306"/>
            <a:ext cx="10836062" cy="531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643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46D4AC-68F9-1568-75F7-95BBCF862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测试目的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13BED4-A552-1C1C-CE1E-AD84F7311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462" y="786832"/>
            <a:ext cx="6176288" cy="5389990"/>
          </a:xfrm>
        </p:spPr>
        <p:txBody>
          <a:bodyPr/>
          <a:lstStyle/>
          <a:p>
            <a:r>
              <a:rPr lang="zh-CN" altLang="en-US" dirty="0"/>
              <a:t>平板状</a:t>
            </a:r>
            <a:r>
              <a:rPr lang="en-US" altLang="zh-CN" dirty="0"/>
              <a:t>Tracker CsI</a:t>
            </a:r>
            <a:r>
              <a:rPr lang="zh-CN" altLang="en-US" dirty="0"/>
              <a:t>晶体</a:t>
            </a:r>
            <a:r>
              <a:rPr lang="en-US" altLang="zh-CN" dirty="0"/>
              <a:t>-&gt; </a:t>
            </a:r>
            <a:r>
              <a:rPr lang="zh-CN" altLang="en-US" dirty="0"/>
              <a:t>横向平面的不均匀性</a:t>
            </a:r>
            <a:endParaRPr lang="en-US" altLang="zh-CN" dirty="0"/>
          </a:p>
          <a:p>
            <a:r>
              <a:rPr lang="zh-CN" altLang="en-US" dirty="0"/>
              <a:t>研究对象：宇宙线击中</a:t>
            </a:r>
            <a:r>
              <a:rPr lang="en-US" altLang="zh-CN" dirty="0"/>
              <a:t>CsI</a:t>
            </a:r>
            <a:r>
              <a:rPr lang="zh-CN" altLang="en-US" dirty="0"/>
              <a:t>不同位置的</a:t>
            </a:r>
            <a:r>
              <a:rPr lang="en-US" altLang="zh-CN" dirty="0"/>
              <a:t>APD</a:t>
            </a:r>
            <a:r>
              <a:rPr lang="zh-CN" altLang="en-US" dirty="0"/>
              <a:t>响应</a:t>
            </a:r>
            <a:endParaRPr lang="en-US" altLang="zh-CN" dirty="0"/>
          </a:p>
          <a:p>
            <a:r>
              <a:rPr lang="zh-CN" altLang="en-US" dirty="0"/>
              <a:t>研究方法：利用</a:t>
            </a:r>
            <a:r>
              <a:rPr lang="en-US" altLang="zh-CN" dirty="0"/>
              <a:t>Micromegas</a:t>
            </a:r>
            <a:r>
              <a:rPr lang="zh-CN" altLang="en-US" dirty="0"/>
              <a:t>平台测试提供宇宙线入射位置，从而确定击中晶体方向</a:t>
            </a:r>
            <a:endParaRPr lang="en-US" altLang="zh-CN" dirty="0"/>
          </a:p>
          <a:p>
            <a:pPr lvl="1"/>
            <a:r>
              <a:rPr lang="en-US" altLang="zh-CN" dirty="0"/>
              <a:t>Micromegas</a:t>
            </a:r>
            <a:r>
              <a:rPr lang="zh-CN" altLang="en-US" dirty="0"/>
              <a:t>平台</a:t>
            </a:r>
            <a:endParaRPr lang="en-US" altLang="zh-CN" dirty="0"/>
          </a:p>
          <a:p>
            <a:pPr lvl="2"/>
            <a:r>
              <a:rPr lang="en-US" altLang="zh-CN" dirty="0"/>
              <a:t>600mm*600mm*(3+3)</a:t>
            </a:r>
          </a:p>
          <a:p>
            <a:pPr lvl="2"/>
            <a:r>
              <a:rPr lang="en-US" altLang="zh-CN" dirty="0"/>
              <a:t>4</a:t>
            </a:r>
            <a:r>
              <a:rPr lang="zh-CN" altLang="en-US" dirty="0"/>
              <a:t>层作触发拟合径迹</a:t>
            </a:r>
            <a:endParaRPr lang="en-US" altLang="zh-CN" dirty="0"/>
          </a:p>
          <a:p>
            <a:pPr lvl="1"/>
            <a:r>
              <a:rPr lang="en-US" altLang="zh-CN" dirty="0"/>
              <a:t>CsI</a:t>
            </a:r>
            <a:r>
              <a:rPr lang="zh-CN" altLang="en-US" dirty="0"/>
              <a:t>待测晶体</a:t>
            </a:r>
            <a:endParaRPr lang="en-US" altLang="zh-CN" dirty="0"/>
          </a:p>
          <a:p>
            <a:pPr lvl="2"/>
            <a:r>
              <a:rPr lang="en-US" altLang="zh-CN" dirty="0"/>
              <a:t>15 mm*15</a:t>
            </a:r>
            <a:r>
              <a:rPr lang="zh-CN" altLang="en-US" dirty="0"/>
              <a:t> </a:t>
            </a:r>
            <a:r>
              <a:rPr lang="en-US" altLang="zh-CN" dirty="0"/>
              <a:t>mm*4</a:t>
            </a:r>
          </a:p>
          <a:p>
            <a:pPr lvl="2"/>
            <a:r>
              <a:rPr lang="zh-CN" altLang="en-US" dirty="0"/>
              <a:t>电子学</a:t>
            </a:r>
            <a:r>
              <a:rPr lang="en-US" altLang="zh-CN" dirty="0"/>
              <a:t>FEE + 24 APD</a:t>
            </a:r>
          </a:p>
          <a:p>
            <a:pPr lvl="2"/>
            <a:endParaRPr lang="en-US" altLang="zh-CN" dirty="0"/>
          </a:p>
          <a:p>
            <a:pPr lvl="2"/>
            <a:endParaRPr lang="en-US" altLang="zh-CN" dirty="0"/>
          </a:p>
          <a:p>
            <a:endParaRPr lang="en-US" altLang="zh-CN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7DC81-6619-C629-E6EB-E23905002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8FF8A-00DC-4A91-909D-0D9DFBCC02BE}" type="datetime1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AE5512-517F-8B39-31F0-8579E0798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wjx1019@mail.ustc.edu.cn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016A58-D707-5456-B02B-654760780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B773-AC9C-4FD7-86AF-8E7E9F681A4F}" type="slidenum">
              <a:rPr lang="zh-CN" altLang="en-US" smtClean="0"/>
              <a:t>2</a:t>
            </a:fld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EA6DD30-9434-A327-918F-2EB43E7EE534}"/>
              </a:ext>
            </a:extLst>
          </p:cNvPr>
          <p:cNvSpPr/>
          <p:nvPr/>
        </p:nvSpPr>
        <p:spPr>
          <a:xfrm>
            <a:off x="7373989" y="1166332"/>
            <a:ext cx="446147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Part. 1 Uniformity </a:t>
            </a:r>
            <a:endParaRPr lang="zh-CN" alt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AE886C0A-E3DD-8497-8470-E1D90B065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576" y="3122594"/>
            <a:ext cx="3685718" cy="2948574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A8E3B97-0C49-6EF5-57DB-B0DF3618A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9628" y="3122594"/>
            <a:ext cx="3591274" cy="294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987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内容占位符 12">
            <a:extLst>
              <a:ext uri="{FF2B5EF4-FFF2-40B4-BE49-F238E27FC236}">
                <a16:creationId xmlns:a16="http://schemas.microsoft.com/office/drawing/2014/main" id="{95946356-07D7-B8D3-9337-8122574014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台基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8F7522B5-F0D5-2BD5-1B1E-9424DB78E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测试结果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4CE09EE-D0CC-5638-BD2F-A5DEB7C14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E526E-BC1B-4F5E-B38F-57FB5CB94CE8}" type="datetime1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ED4FF1-5C3A-EC17-466A-973EB1114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wjx1019@mail.ustc.edu.cn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18591A-9855-B812-F007-B0865A8C0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B773-AC9C-4FD7-86AF-8E7E9F681A4F}" type="slidenum">
              <a:rPr lang="zh-CN" altLang="en-US" smtClean="0"/>
              <a:t>3</a:t>
            </a:fld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5AF727E-7D64-AC4E-5FA5-E6BE3EF5F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59" y="1346330"/>
            <a:ext cx="2877850" cy="20878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666EA8C-1852-3640-FC50-6429937D23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261" y="1359979"/>
            <a:ext cx="2877850" cy="208785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3EA180F-7E77-BEB3-85A0-2EF9282E03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847" y="1393776"/>
            <a:ext cx="2877850" cy="208785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19706E9-8649-7AD1-CA29-CCA99CE835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338" y="1359979"/>
            <a:ext cx="2877850" cy="20878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97302E7-35FF-F9B7-F64D-403D39C0C8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36" y="4005616"/>
            <a:ext cx="2877850" cy="208785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8FDCF81-6B9A-F353-5445-2F787727E8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528" y="4014209"/>
            <a:ext cx="2877850" cy="20878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5E02709-F0BD-40F2-96B3-DACCF51E95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111" y="4102619"/>
            <a:ext cx="2877850" cy="208785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8D06F0DC-0F8A-04AA-0FB8-2A9EB87CB4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697" y="4102619"/>
            <a:ext cx="2877850" cy="208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81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53653-1FAA-6F32-608B-E917F057D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2161F3-2381-59F6-6250-BBF083979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测试结果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D3E1F23-2749-B461-F080-3FEC206CC9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信号响应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6B58B4E-33EC-39C2-CFBC-DDE824C50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0B13D-2155-4C2B-A2D3-152FB46FDB9C}" type="datetime1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F46F3-3A79-8079-720A-93AFB6FC5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4828" y="6483660"/>
            <a:ext cx="3493979" cy="254328"/>
          </a:xfrm>
        </p:spPr>
        <p:txBody>
          <a:bodyPr/>
          <a:lstStyle/>
          <a:p>
            <a:r>
              <a:rPr lang="en-US" altLang="zh-CN"/>
              <a:t>wjx1019@mail.ustc.edu.cn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738C36-682A-929C-BC6B-998A5CFD6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B773-AC9C-4FD7-86AF-8E7E9F681A4F}" type="slidenum">
              <a:rPr lang="zh-CN" altLang="en-US" smtClean="0"/>
              <a:t>4</a:t>
            </a:fld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A2CB2E1-B400-6D64-4CF3-DC067467B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26" y="1387426"/>
            <a:ext cx="3078536" cy="223344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50D04FE-77AE-4C64-5813-A23ABD3167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364" y="1387426"/>
            <a:ext cx="3078536" cy="22334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14B34CC-FF5A-8100-37BF-C527CC5915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478" y="1387426"/>
            <a:ext cx="3078536" cy="223344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E899BD0-AE69-4AB8-B8A1-102E534DDE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117" y="1387426"/>
            <a:ext cx="3078536" cy="223344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94837CB-6215-06BF-B7A0-F0D98FB32B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26" y="3620874"/>
            <a:ext cx="3078536" cy="223344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9BA570C-DEA0-3ADC-846F-31830C4C68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364" y="3675980"/>
            <a:ext cx="3078536" cy="223344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B10D848-00E3-32ED-C01B-8B8E5AFFB4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685" y="3620874"/>
            <a:ext cx="3078536" cy="223344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C1DF57C-15A5-192C-CD06-2AC63F3777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771" y="3675980"/>
            <a:ext cx="3078536" cy="223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483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9C70B2-CFEE-DFE8-A306-8D4AFE3E2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测试结果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D100F4E-0744-A955-1D3C-51AEDF17C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位置重建</a:t>
            </a:r>
            <a:endParaRPr lang="en-US" altLang="zh-CN" dirty="0"/>
          </a:p>
          <a:p>
            <a:pPr lvl="1"/>
            <a:r>
              <a:rPr lang="en-US" altLang="zh-CN" dirty="0"/>
              <a:t>Z:</a:t>
            </a:r>
            <a:r>
              <a:rPr lang="zh-CN" altLang="en-US" dirty="0"/>
              <a:t> </a:t>
            </a:r>
            <a:r>
              <a:rPr lang="en-US" altLang="zh-CN" dirty="0"/>
              <a:t>454.4 + 220 = 674.4 mm</a:t>
            </a:r>
          </a:p>
          <a:p>
            <a:pPr lvl="1"/>
            <a:r>
              <a:rPr lang="en-US" altLang="zh-CN" dirty="0"/>
              <a:t>X: 155 mm</a:t>
            </a:r>
          </a:p>
          <a:p>
            <a:pPr lvl="1"/>
            <a:r>
              <a:rPr lang="en-US" altLang="zh-CN" dirty="0"/>
              <a:t>Y:  142 mm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8546FC-92A4-3540-8C7F-B5E373F62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13769-A6E7-4050-8D33-2E1EB2ABA1DB}" type="datetime1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D5CD86-D2A6-D1C1-7366-F34CA51E3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wjx1019@mail.ustc.edu.cn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07AE24-2CE7-7F43-0893-4BB0FB169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B773-AC9C-4FD7-86AF-8E7E9F681A4F}" type="slidenum">
              <a:rPr lang="zh-CN" altLang="en-US" smtClean="0"/>
              <a:t>5</a:t>
            </a:fld>
            <a:endParaRPr lang="zh-CN" altLang="en-US" dirty="0"/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98A58EB6-A563-7055-9E64-10F59C599EA7}"/>
              </a:ext>
            </a:extLst>
          </p:cNvPr>
          <p:cNvGrpSpPr/>
          <p:nvPr/>
        </p:nvGrpSpPr>
        <p:grpSpPr>
          <a:xfrm>
            <a:off x="7363463" y="1328242"/>
            <a:ext cx="4626087" cy="4538793"/>
            <a:chOff x="6135069" y="1612975"/>
            <a:chExt cx="5279702" cy="447643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C718CD51-CAB6-F1DC-5374-0F5C23AE8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5069" y="3679108"/>
              <a:ext cx="3463187" cy="239206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EF170A4B-2DD4-935E-0A09-9C371F9D2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06" t="26203" b="11429"/>
            <a:stretch>
              <a:fillRect/>
            </a:stretch>
          </p:blipFill>
          <p:spPr>
            <a:xfrm>
              <a:off x="8704591" y="1612975"/>
              <a:ext cx="2682434" cy="206613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85E1A4D-DECA-3522-18A2-9F2BBBC24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84" r="-1307" b="-723"/>
            <a:stretch>
              <a:fillRect/>
            </a:stretch>
          </p:blipFill>
          <p:spPr>
            <a:xfrm>
              <a:off x="9598256" y="3665247"/>
              <a:ext cx="1816515" cy="2424164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3BC4568F-4119-83E0-18AD-CAAEB29B7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5069" y="1612975"/>
              <a:ext cx="2569522" cy="2079993"/>
            </a:xfrm>
            <a:prstGeom prst="rect">
              <a:avLst/>
            </a:prstGeom>
          </p:spPr>
        </p:pic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819F11C2-0DD1-5548-6987-8B338278F32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7222"/>
          <a:stretch>
            <a:fillRect/>
          </a:stretch>
        </p:blipFill>
        <p:spPr>
          <a:xfrm>
            <a:off x="4011313" y="1468010"/>
            <a:ext cx="3344841" cy="203688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988A20D7-A7BA-420F-80DF-184BBD9CEA4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7222"/>
          <a:stretch>
            <a:fillRect/>
          </a:stretch>
        </p:blipFill>
        <p:spPr>
          <a:xfrm>
            <a:off x="4022145" y="3725038"/>
            <a:ext cx="3275886" cy="2029072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8F291576-7739-BC09-18C4-A7F8D81D9621}"/>
              </a:ext>
            </a:extLst>
          </p:cNvPr>
          <p:cNvGrpSpPr/>
          <p:nvPr/>
        </p:nvGrpSpPr>
        <p:grpSpPr>
          <a:xfrm>
            <a:off x="286434" y="2768689"/>
            <a:ext cx="3711400" cy="1970885"/>
            <a:chOff x="299913" y="3252865"/>
            <a:chExt cx="3711400" cy="1970885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992E3227-161E-37C7-5093-CC4EE7221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9913" y="3252865"/>
              <a:ext cx="3502598" cy="1970885"/>
            </a:xfrm>
            <a:prstGeom prst="rect">
              <a:avLst/>
            </a:prstGeom>
          </p:spPr>
        </p:pic>
        <p:cxnSp>
          <p:nvCxnSpPr>
            <p:cNvPr id="27" name="直接箭头连接符 26">
              <a:extLst>
                <a:ext uri="{FF2B5EF4-FFF2-40B4-BE49-F238E27FC236}">
                  <a16:creationId xmlns:a16="http://schemas.microsoft.com/office/drawing/2014/main" id="{58904222-73BA-B9CD-FFEC-B68C464595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1795" y="3539565"/>
              <a:ext cx="2241029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直接箭头连接符 28">
              <a:extLst>
                <a:ext uri="{FF2B5EF4-FFF2-40B4-BE49-F238E27FC236}">
                  <a16:creationId xmlns:a16="http://schemas.microsoft.com/office/drawing/2014/main" id="{AD7C122E-CE5E-7379-A094-488F7874DC64}"/>
                </a:ext>
              </a:extLst>
            </p:cNvPr>
            <p:cNvCxnSpPr>
              <a:cxnSpLocks/>
            </p:cNvCxnSpPr>
            <p:nvPr/>
          </p:nvCxnSpPr>
          <p:spPr>
            <a:xfrm>
              <a:off x="3201992" y="3539565"/>
              <a:ext cx="809321" cy="1097286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869378C3-49BA-9150-411F-B929978F8209}"/>
                </a:ext>
              </a:extLst>
            </p:cNvPr>
            <p:cNvSpPr txBox="1"/>
            <p:nvPr/>
          </p:nvSpPr>
          <p:spPr>
            <a:xfrm>
              <a:off x="3447047" y="4238307"/>
              <a:ext cx="509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accent2"/>
                  </a:solidFill>
                  <a:latin typeface="Arial Black" panose="020B0A04020102020204" pitchFamily="34" charset="0"/>
                </a:rPr>
                <a:t>Y</a:t>
              </a:r>
              <a:endParaRPr lang="zh-CN" altLang="en-US" b="1" dirty="0">
                <a:solidFill>
                  <a:schemeClr val="accent2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5C09EBEB-3E80-DC9A-CA8E-EC9F931BFD5A}"/>
                </a:ext>
              </a:extLst>
            </p:cNvPr>
            <p:cNvSpPr txBox="1"/>
            <p:nvPr/>
          </p:nvSpPr>
          <p:spPr>
            <a:xfrm>
              <a:off x="996728" y="3641600"/>
              <a:ext cx="509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accent2"/>
                  </a:solidFill>
                  <a:latin typeface="Arial Black" panose="020B0A04020102020204" pitchFamily="34" charset="0"/>
                </a:rPr>
                <a:t>X</a:t>
              </a:r>
              <a:endParaRPr lang="zh-CN" altLang="en-US" b="1" dirty="0">
                <a:solidFill>
                  <a:schemeClr val="accent2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38" name="文本框 37">
            <a:extLst>
              <a:ext uri="{FF2B5EF4-FFF2-40B4-BE49-F238E27FC236}">
                <a16:creationId xmlns:a16="http://schemas.microsoft.com/office/drawing/2014/main" id="{758CE6DD-1B14-B9BC-9887-B92F28DCAF34}"/>
              </a:ext>
            </a:extLst>
          </p:cNvPr>
          <p:cNvSpPr txBox="1"/>
          <p:nvPr/>
        </p:nvSpPr>
        <p:spPr>
          <a:xfrm>
            <a:off x="4337335" y="5789588"/>
            <a:ext cx="2890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accent2"/>
                </a:solidFill>
                <a:latin typeface="Arial Black" panose="020B0A04020102020204" pitchFamily="34" charset="0"/>
              </a:rPr>
              <a:t>纵向两气室，</a:t>
            </a:r>
            <a:r>
              <a:rPr lang="en-US" altLang="zh-CN" b="1" dirty="0">
                <a:solidFill>
                  <a:schemeClr val="accent2"/>
                </a:solidFill>
                <a:latin typeface="Arial Black" panose="020B0A04020102020204" pitchFamily="34" charset="0"/>
              </a:rPr>
              <a:t>z</a:t>
            </a:r>
            <a:r>
              <a:rPr lang="zh-CN" altLang="en-US" b="1" dirty="0">
                <a:solidFill>
                  <a:schemeClr val="accent2"/>
                </a:solidFill>
                <a:latin typeface="Arial Black" panose="020B0A04020102020204" pitchFamily="34" charset="0"/>
              </a:rPr>
              <a:t>轴位置修正</a:t>
            </a:r>
          </a:p>
        </p:txBody>
      </p:sp>
    </p:spTree>
    <p:extLst>
      <p:ext uri="{BB962C8B-B14F-4D97-AF65-F5344CB8AC3E}">
        <p14:creationId xmlns:p14="http://schemas.microsoft.com/office/powerpoint/2010/main" val="1208137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C468C1-5168-9004-5621-46D69CF95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测试结果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E9DEDD9-E343-C43E-30DF-FBEF7E0F4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461" y="786832"/>
            <a:ext cx="5041509" cy="635568"/>
          </a:xfrm>
        </p:spPr>
        <p:txBody>
          <a:bodyPr/>
          <a:lstStyle/>
          <a:p>
            <a:r>
              <a:rPr lang="zh-CN" altLang="en-US" dirty="0"/>
              <a:t>每个晶体划分</a:t>
            </a:r>
            <a:r>
              <a:rPr lang="en-US" altLang="zh-CN" dirty="0"/>
              <a:t>5*5</a:t>
            </a:r>
            <a:r>
              <a:rPr lang="zh-CN" altLang="en-US" dirty="0"/>
              <a:t>区域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FD21E7-D141-B255-9216-29B50CBD5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92E04-A6EC-445E-BD85-8C6B2D861408}" type="datetime1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A4A3A-1939-24FE-47FD-8C9394939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wjx1019@mail.ustc.edu.cn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B9070F-0D71-66FE-2E02-2A1C4783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B773-AC9C-4FD7-86AF-8E7E9F681A4F}" type="slidenum">
              <a:rPr lang="zh-CN" altLang="en-US" smtClean="0"/>
              <a:t>6</a:t>
            </a:fld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B3BFDEA-9F18-2216-1AD2-296C135A1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309" y="1320421"/>
            <a:ext cx="4879251" cy="475074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4C1F712-BD24-6216-3010-25B2DEDF5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435" y="718042"/>
            <a:ext cx="2871777" cy="288709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A3E6BD7-FABF-FEA7-3B47-2F76E3F65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7657" y="3481827"/>
            <a:ext cx="3046745" cy="295153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AEFE7A0-1CED-A90B-DCB6-6EF17A9CE9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7905" y="718042"/>
            <a:ext cx="2871778" cy="289465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B1C4EF8-44C6-4FEE-B9EE-400131A139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4402" y="3481827"/>
            <a:ext cx="3046745" cy="2977090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3459F15D-C76F-01F5-EF90-31666C65DFAD}"/>
              </a:ext>
            </a:extLst>
          </p:cNvPr>
          <p:cNvSpPr/>
          <p:nvPr/>
        </p:nvSpPr>
        <p:spPr>
          <a:xfrm>
            <a:off x="2451100" y="3187700"/>
            <a:ext cx="935977" cy="958850"/>
          </a:xfrm>
          <a:prstGeom prst="rect">
            <a:avLst/>
          </a:prstGeom>
          <a:solidFill>
            <a:srgbClr val="B0ACA2">
              <a:alpha val="50588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AB54CAB-DA03-31D5-45FE-B760C4F41D4C}"/>
              </a:ext>
            </a:extLst>
          </p:cNvPr>
          <p:cNvSpPr txBox="1"/>
          <p:nvPr/>
        </p:nvSpPr>
        <p:spPr>
          <a:xfrm>
            <a:off x="7903704" y="3440804"/>
            <a:ext cx="1308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2"/>
                </a:solidFill>
                <a:latin typeface="Arial Black" panose="020B0A04020102020204" pitchFamily="34" charset="0"/>
              </a:rPr>
              <a:t>BATCH 3</a:t>
            </a:r>
            <a:endParaRPr lang="zh-CN" altLang="en-US" b="1" dirty="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664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20B12-182D-E190-83BA-F8D161E72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B3E43C-8442-B38C-8EC1-B603448FF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不均匀性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85F5968-937D-7646-36E1-1D7A256D9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463" y="786832"/>
            <a:ext cx="5051637" cy="532383"/>
          </a:xfrm>
        </p:spPr>
        <p:txBody>
          <a:bodyPr/>
          <a:lstStyle/>
          <a:p>
            <a:r>
              <a:rPr lang="en-US" altLang="zh-CN" dirty="0"/>
              <a:t>MPV -&gt; TH2D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D7216B-3AFA-6629-CEDD-6944A848A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DDC8E-ECD3-4C94-B426-59CB68C18D64}" type="datetime1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E7F420-CA35-3A24-0512-AAC8B0007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wjx1019@mail.ustc.edu.cn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2C7428B-52F3-AAC2-39B4-3E4B336F5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B773-AC9C-4FD7-86AF-8E7E9F681A4F}" type="slidenum">
              <a:rPr lang="zh-CN" altLang="en-US" smtClean="0"/>
              <a:t>7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5AEBA1B-114D-67E5-AEE3-E2D2D118EF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190" t="12281" r="13314" b="4871"/>
          <a:stretch>
            <a:fillRect/>
          </a:stretch>
        </p:blipFill>
        <p:spPr>
          <a:xfrm>
            <a:off x="8500755" y="2288854"/>
            <a:ext cx="3154851" cy="228029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0C4E63D1-6A6A-06E0-8208-89C034BE1555}"/>
              </a:ext>
            </a:extLst>
          </p:cNvPr>
          <p:cNvSpPr txBox="1"/>
          <p:nvPr/>
        </p:nvSpPr>
        <p:spPr>
          <a:xfrm>
            <a:off x="3928604" y="5202750"/>
            <a:ext cx="1308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2"/>
                </a:solidFill>
                <a:latin typeface="Arial Black" panose="020B0A04020102020204" pitchFamily="34" charset="0"/>
              </a:rPr>
              <a:t>BATCH 3</a:t>
            </a:r>
            <a:endParaRPr lang="zh-CN" altLang="en-US" b="1" dirty="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2B252CC-0EF7-C68B-E650-C48F08E0C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938" y="1624666"/>
            <a:ext cx="7860940" cy="345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782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883754-A699-8A5A-F013-BF34AFF7C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不均匀性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AD563A-8BBB-AD03-7C13-EC5021FC9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462" y="801189"/>
            <a:ext cx="10515600" cy="5389990"/>
          </a:xfrm>
        </p:spPr>
        <p:txBody>
          <a:bodyPr/>
          <a:lstStyle/>
          <a:p>
            <a:r>
              <a:rPr lang="en-US" altLang="zh-CN" dirty="0"/>
              <a:t>All channel TH2D uniformity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4EF91F-DDC1-822B-0213-495A8251F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DDC8E-ECD3-4C94-B426-59CB68C18D64}" type="datetime1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2033225-2B3B-D362-9F8D-7CE8707BC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wjx1019@mail.ustc.edu.cn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91D7F1-A947-1CE6-1D89-4537724BD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B773-AC9C-4FD7-86AF-8E7E9F681A4F}" type="slidenum">
              <a:rPr lang="zh-CN" altLang="en-US" smtClean="0"/>
              <a:t>8</a:t>
            </a:fld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7E8F58B-3B91-D603-F58E-351AED7A0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7445" y="1153809"/>
            <a:ext cx="5684093" cy="24999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0F70935-F926-EFCF-D827-D21921BC8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445" y="3801113"/>
            <a:ext cx="5787022" cy="25717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7EAB4CC-545E-4737-86E5-785DEE1F6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006" y="3779833"/>
            <a:ext cx="5788222" cy="259303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177B06-53CC-F325-CE69-F0D5B365F2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728" y="1208083"/>
            <a:ext cx="5766451" cy="25930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67DDDE-7ADB-E46E-2EE2-2E5BC72B69A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1828"/>
          <a:stretch>
            <a:fillRect/>
          </a:stretch>
        </p:blipFill>
        <p:spPr>
          <a:xfrm>
            <a:off x="7856906" y="116816"/>
            <a:ext cx="3167904" cy="228029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8EF9D4A-7DC2-487B-5D00-0C54B99EB40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2190" t="12281" r="13314" b="4871"/>
          <a:stretch>
            <a:fillRect/>
          </a:stretch>
        </p:blipFill>
        <p:spPr>
          <a:xfrm>
            <a:off x="3500066" y="120010"/>
            <a:ext cx="3154851" cy="2280292"/>
          </a:xfrm>
          <a:prstGeom prst="rect">
            <a:avLst/>
          </a:prstGeom>
        </p:spPr>
      </p:pic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92E2E606-F331-85CC-80BB-808927739D77}"/>
              </a:ext>
            </a:extLst>
          </p:cNvPr>
          <p:cNvCxnSpPr/>
          <p:nvPr/>
        </p:nvCxnSpPr>
        <p:spPr>
          <a:xfrm>
            <a:off x="6489700" y="996950"/>
            <a:ext cx="1562100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77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D57EB2-0F7E-9595-513F-E1A36C1BC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测试结果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38E75F-A179-9315-3E81-84E1CD3A07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Batch3_all_chn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8FE3B62-8A04-777D-B985-3F251B5A9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92E04-A6EC-445E-BD85-8C6B2D861408}" type="datetime1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08D99A4-E188-0471-873E-6573BB77C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wjx1019@mail.ustc.edu.cn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D9FD3F-76B1-D281-7A97-160710EEC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EB773-AC9C-4FD7-86AF-8E7E9F681A4F}" type="slidenum">
              <a:rPr lang="zh-CN" altLang="en-US" smtClean="0"/>
              <a:t>9</a:t>
            </a:fld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FFDE3A6-03CD-5325-AFAB-B875B14A5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11" y="1599632"/>
            <a:ext cx="9437335" cy="457719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4EB4009-AEB9-4967-2F79-EA4B6AB872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828"/>
          <a:stretch>
            <a:fillRect/>
          </a:stretch>
        </p:blipFill>
        <p:spPr>
          <a:xfrm>
            <a:off x="9548246" y="3138769"/>
            <a:ext cx="2437411" cy="175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0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极端阴影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eting_update.potx" id="{06A62707-4089-4FE0-91EA-654A9CFBB859}" vid="{627E3F17-D035-480B-B43A-D00C4BA96090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meeting_update</Template>
  <TotalTime>9690</TotalTime>
  <Words>397</Words>
  <Application>Microsoft Office PowerPoint</Application>
  <PresentationFormat>宽屏</PresentationFormat>
  <Paragraphs>100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3" baseType="lpstr">
      <vt:lpstr>Söhne</vt:lpstr>
      <vt:lpstr>等线</vt:lpstr>
      <vt:lpstr>黑体</vt:lpstr>
      <vt:lpstr>华光小标宋_CNKI</vt:lpstr>
      <vt:lpstr>Arial</vt:lpstr>
      <vt:lpstr>Arial Black</vt:lpstr>
      <vt:lpstr>Wingdings</vt:lpstr>
      <vt:lpstr>Office 主题​​</vt:lpstr>
      <vt:lpstr>Tracker and calo CsI uniformity test &amp; Aging test </vt:lpstr>
      <vt:lpstr>测试目的</vt:lpstr>
      <vt:lpstr>测试结果</vt:lpstr>
      <vt:lpstr>测试结果</vt:lpstr>
      <vt:lpstr>测试结果</vt:lpstr>
      <vt:lpstr>测试结果</vt:lpstr>
      <vt:lpstr>不均匀性</vt:lpstr>
      <vt:lpstr>不均匀性</vt:lpstr>
      <vt:lpstr>测试结果</vt:lpstr>
      <vt:lpstr>测试结果</vt:lpstr>
      <vt:lpstr>测试目的</vt:lpstr>
      <vt:lpstr>测试平台</vt:lpstr>
      <vt:lpstr>BACKUP</vt:lpstr>
      <vt:lpstr>测试平台</vt:lpstr>
      <vt:lpstr>测试结果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jiaxuan wang</dc:creator>
  <cp:lastModifiedBy>jiaxuan wang</cp:lastModifiedBy>
  <cp:revision>11</cp:revision>
  <dcterms:created xsi:type="dcterms:W3CDTF">2025-11-25T05:09:08Z</dcterms:created>
  <dcterms:modified xsi:type="dcterms:W3CDTF">2025-12-02T07:56:06Z</dcterms:modified>
</cp:coreProperties>
</file>