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7" r:id="rId2"/>
  </p:sldMasterIdLst>
  <p:notesMasterIdLst>
    <p:notesMasterId r:id="rId48"/>
  </p:notesMasterIdLst>
  <p:handoutMasterIdLst>
    <p:handoutMasterId r:id="rId49"/>
  </p:handoutMasterIdLst>
  <p:sldIdLst>
    <p:sldId id="586" r:id="rId3"/>
    <p:sldId id="593" r:id="rId4"/>
    <p:sldId id="1106" r:id="rId5"/>
    <p:sldId id="1113" r:id="rId6"/>
    <p:sldId id="1141" r:id="rId7"/>
    <p:sldId id="1114" r:id="rId8"/>
    <p:sldId id="1115" r:id="rId9"/>
    <p:sldId id="1095" r:id="rId10"/>
    <p:sldId id="1097" r:id="rId11"/>
    <p:sldId id="1096" r:id="rId12"/>
    <p:sldId id="1098" r:id="rId13"/>
    <p:sldId id="1099" r:id="rId14"/>
    <p:sldId id="1102" r:id="rId15"/>
    <p:sldId id="1116" r:id="rId16"/>
    <p:sldId id="1117" r:id="rId17"/>
    <p:sldId id="1124" r:id="rId18"/>
    <p:sldId id="1125" r:id="rId19"/>
    <p:sldId id="1118" r:id="rId20"/>
    <p:sldId id="1140" r:id="rId21"/>
    <p:sldId id="1126" r:id="rId22"/>
    <p:sldId id="1107" r:id="rId23"/>
    <p:sldId id="1108" r:id="rId24"/>
    <p:sldId id="1109" r:id="rId25"/>
    <p:sldId id="1127" r:id="rId26"/>
    <p:sldId id="1110" r:id="rId27"/>
    <p:sldId id="1138" r:id="rId28"/>
    <p:sldId id="1111" r:id="rId29"/>
    <p:sldId id="1112" r:id="rId30"/>
    <p:sldId id="1143" r:id="rId31"/>
    <p:sldId id="1139" r:id="rId32"/>
    <p:sldId id="1142" r:id="rId33"/>
    <p:sldId id="1146" r:id="rId34"/>
    <p:sldId id="1144" r:id="rId35"/>
    <p:sldId id="1145" r:id="rId36"/>
    <p:sldId id="1128" r:id="rId37"/>
    <p:sldId id="1129" r:id="rId38"/>
    <p:sldId id="1130" r:id="rId39"/>
    <p:sldId id="1131" r:id="rId40"/>
    <p:sldId id="1132" r:id="rId41"/>
    <p:sldId id="1133" r:id="rId42"/>
    <p:sldId id="1134" r:id="rId43"/>
    <p:sldId id="1135" r:id="rId44"/>
    <p:sldId id="1136" r:id="rId45"/>
    <p:sldId id="1137" r:id="rId46"/>
    <p:sldId id="461" r:id="rId47"/>
  </p:sldIdLst>
  <p:sldSz cx="12192000" cy="6858000"/>
  <p:notesSz cx="6858000" cy="9144000"/>
  <p:custDataLst>
    <p:tags r:id="rId5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echangqing" initials="y" lastIdx="3" clrIdx="0">
    <p:extLst>
      <p:ext uri="{19B8F6BF-5375-455C-9EA6-DF929625EA0E}">
        <p15:presenceInfo xmlns:p15="http://schemas.microsoft.com/office/powerpoint/2012/main" userId="yechangq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72BD"/>
    <a:srgbClr val="D8D8D8"/>
    <a:srgbClr val="FF3300"/>
    <a:srgbClr val="9090E9"/>
    <a:srgbClr val="8D8EE8"/>
    <a:srgbClr val="F6A3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58" autoAdjust="0"/>
    <p:restoredTop sz="84304" autoAdjust="0"/>
  </p:normalViewPr>
  <p:slideViewPr>
    <p:cSldViewPr showGuides="1">
      <p:cViewPr>
        <p:scale>
          <a:sx n="66" d="100"/>
          <a:sy n="66" d="100"/>
        </p:scale>
        <p:origin x="2226" y="1104"/>
      </p:cViewPr>
      <p:guideLst>
        <p:guide orient="horz" pos="2160"/>
        <p:guide pos="3840"/>
      </p:guideLst>
    </p:cSldViewPr>
  </p:slideViewPr>
  <p:outlineViewPr>
    <p:cViewPr>
      <p:scale>
        <a:sx n="33" d="100"/>
        <a:sy n="33" d="100"/>
      </p:scale>
      <p:origin x="0" y="-318"/>
    </p:cViewPr>
  </p:outlineViewPr>
  <p:notesTextViewPr>
    <p:cViewPr>
      <p:scale>
        <a:sx n="200" d="100"/>
        <a:sy n="200" d="100"/>
      </p:scale>
      <p:origin x="0" y="0"/>
    </p:cViewPr>
  </p:notesTextViewPr>
  <p:notesViewPr>
    <p:cSldViewPr>
      <p:cViewPr varScale="1">
        <p:scale>
          <a:sx n="73" d="100"/>
          <a:sy n="73" d="100"/>
        </p:scale>
        <p:origin x="-274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lvl1pPr>
          </a:lstStyle>
          <a:p>
            <a:pPr>
              <a:defRPr/>
            </a:pPr>
            <a:endParaRPr lang="en-US" altLang="zh-CN" dirty="0">
              <a:ea typeface="黑体" panose="02010609060101010101" pitchFamily="49" charset="-122"/>
            </a:endParaRPr>
          </a:p>
        </p:txBody>
      </p:sp>
      <p:sp>
        <p:nvSpPr>
          <p:cNvPr id="2355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lvl1pPr>
          </a:lstStyle>
          <a:p>
            <a:pPr>
              <a:defRPr/>
            </a:pPr>
            <a:endParaRPr lang="en-US" altLang="zh-CN" dirty="0">
              <a:ea typeface="黑体" panose="02010609060101010101" pitchFamily="49" charset="-122"/>
            </a:endParaRPr>
          </a:p>
        </p:txBody>
      </p:sp>
      <p:sp>
        <p:nvSpPr>
          <p:cNvPr id="2355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lvl1pPr>
          </a:lstStyle>
          <a:p>
            <a:pPr>
              <a:defRPr/>
            </a:pPr>
            <a:endParaRPr lang="en-US" altLang="zh-CN" dirty="0">
              <a:ea typeface="黑体" panose="02010609060101010101" pitchFamily="49" charset="-122"/>
            </a:endParaRPr>
          </a:p>
        </p:txBody>
      </p:sp>
      <p:sp>
        <p:nvSpPr>
          <p:cNvPr id="2355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a:lvl1pPr>
          </a:lstStyle>
          <a:p>
            <a:pPr>
              <a:defRPr/>
            </a:pPr>
            <a:fld id="{901A067B-C9D1-4EEE-8D82-339154AE0F2C}" type="slidenum">
              <a:rPr lang="en-US" altLang="zh-CN">
                <a:ea typeface="黑体" panose="02010609060101010101" pitchFamily="49" charset="-122"/>
              </a:rPr>
              <a:t>‹#›</a:t>
            </a:fld>
            <a:endParaRPr lang="en-US" altLang="zh-CN" dirty="0">
              <a:ea typeface="黑体" panose="02010609060101010101" pitchFamily="49"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ea typeface="黑体" panose="02010609060101010101" pitchFamily="49" charset="-122"/>
              </a:defRPr>
            </a:lvl1pPr>
          </a:lstStyle>
          <a:p>
            <a:pPr>
              <a:defRPr/>
            </a:pPr>
            <a:endParaRPr lang="en-US" altLang="zh-CN" dirty="0"/>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ea typeface="黑体" panose="02010609060101010101" pitchFamily="49" charset="-122"/>
              </a:defRPr>
            </a:lvl1pPr>
          </a:lstStyle>
          <a:p>
            <a:pPr>
              <a:defRPr/>
            </a:pPr>
            <a:endParaRPr lang="en-US" altLang="zh-CN" dirty="0"/>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noProof="0" dirty="0"/>
              <a:t>单击此处编辑母版文本样式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ea typeface="黑体" panose="02010609060101010101" pitchFamily="49" charset="-122"/>
              </a:defRPr>
            </a:lvl1pPr>
          </a:lstStyle>
          <a:p>
            <a:pPr>
              <a:defRPr/>
            </a:pPr>
            <a:endParaRPr lang="en-US" altLang="zh-CN" dirty="0"/>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a:ea typeface="黑体" panose="02010609060101010101" pitchFamily="49" charset="-122"/>
              </a:defRPr>
            </a:lvl1pPr>
          </a:lstStyle>
          <a:p>
            <a:pPr>
              <a:defRPr/>
            </a:pPr>
            <a:fld id="{DEEC9269-A41C-42AF-81F6-4148AA9CE22C}" type="slidenum">
              <a:rPr lang="en-US" altLang="zh-CN" smtClean="0"/>
              <a:t>‹#›</a:t>
            </a:fld>
            <a:endParaRPr lang="en-US" altLang="zh-CN"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黑体" panose="02010609060101010101" pitchFamily="49"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黑体" panose="02010609060101010101" pitchFamily="49"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黑体" panose="02010609060101010101" pitchFamily="49"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黑体" panose="02010609060101010101" pitchFamily="49"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B540505-FCA4-4619-BB1A-2C933C6F06C6}" type="slidenum">
              <a:rPr kumimoji="0" lang="zh-CN" altLang="en-US" sz="1200" b="0" i="0" u="none" strike="noStrike" kern="1200" cap="none" spc="0" normalizeH="0" baseline="0" noProof="0" smtClean="0">
                <a:ln>
                  <a:noFill/>
                </a:ln>
                <a:solidFill>
                  <a:prstClr val="black"/>
                </a:solidFill>
                <a:effectLst/>
                <a:uLnTx/>
                <a:uFillTx/>
                <a:latin typeface="黑体" panose="02010609060101010101" pitchFamily="49" charset="-122"/>
                <a:cs typeface="+mn-cs"/>
              </a:rPr>
              <a:t>1</a:t>
            </a:fld>
            <a:endParaRPr kumimoji="0" lang="zh-CN" altLang="en-US" sz="1200" b="0" i="0" u="none" strike="noStrike" kern="1200" cap="none" spc="0" normalizeH="0" baseline="0" noProof="0" dirty="0">
              <a:ln>
                <a:noFill/>
              </a:ln>
              <a:solidFill>
                <a:prstClr val="black"/>
              </a:solidFill>
              <a:effectLst/>
              <a:uLnTx/>
              <a:uFillTx/>
              <a:latin typeface="黑体" panose="02010609060101010101" pitchFamily="49"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530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2</a:t>
            </a:fld>
            <a:endParaRPr lang="en-US" altLang="zh-CN" dirty="0"/>
          </a:p>
        </p:txBody>
      </p:sp>
    </p:spTree>
    <p:extLst>
      <p:ext uri="{BB962C8B-B14F-4D97-AF65-F5344CB8AC3E}">
        <p14:creationId xmlns:p14="http://schemas.microsoft.com/office/powerpoint/2010/main" val="2569329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21</a:t>
            </a:fld>
            <a:endParaRPr lang="en-US" altLang="zh-CN" dirty="0"/>
          </a:p>
        </p:txBody>
      </p:sp>
    </p:spTree>
    <p:extLst>
      <p:ext uri="{BB962C8B-B14F-4D97-AF65-F5344CB8AC3E}">
        <p14:creationId xmlns:p14="http://schemas.microsoft.com/office/powerpoint/2010/main" val="130766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22</a:t>
            </a:fld>
            <a:endParaRPr lang="en-US" altLang="zh-CN" dirty="0"/>
          </a:p>
        </p:txBody>
      </p:sp>
    </p:spTree>
    <p:extLst>
      <p:ext uri="{BB962C8B-B14F-4D97-AF65-F5344CB8AC3E}">
        <p14:creationId xmlns:p14="http://schemas.microsoft.com/office/powerpoint/2010/main" val="166605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23</a:t>
            </a:fld>
            <a:endParaRPr lang="en-US" altLang="zh-CN" dirty="0"/>
          </a:p>
        </p:txBody>
      </p:sp>
    </p:spTree>
    <p:extLst>
      <p:ext uri="{BB962C8B-B14F-4D97-AF65-F5344CB8AC3E}">
        <p14:creationId xmlns:p14="http://schemas.microsoft.com/office/powerpoint/2010/main" val="2779497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25</a:t>
            </a:fld>
            <a:endParaRPr lang="en-US" altLang="zh-CN" dirty="0"/>
          </a:p>
        </p:txBody>
      </p:sp>
    </p:spTree>
    <p:extLst>
      <p:ext uri="{BB962C8B-B14F-4D97-AF65-F5344CB8AC3E}">
        <p14:creationId xmlns:p14="http://schemas.microsoft.com/office/powerpoint/2010/main" val="3081013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27</a:t>
            </a:fld>
            <a:endParaRPr lang="en-US" altLang="zh-CN" dirty="0"/>
          </a:p>
        </p:txBody>
      </p:sp>
    </p:spTree>
    <p:extLst>
      <p:ext uri="{BB962C8B-B14F-4D97-AF65-F5344CB8AC3E}">
        <p14:creationId xmlns:p14="http://schemas.microsoft.com/office/powerpoint/2010/main" val="4256105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28</a:t>
            </a:fld>
            <a:endParaRPr lang="en-US" altLang="zh-CN" dirty="0"/>
          </a:p>
        </p:txBody>
      </p:sp>
    </p:spTree>
    <p:extLst>
      <p:ext uri="{BB962C8B-B14F-4D97-AF65-F5344CB8AC3E}">
        <p14:creationId xmlns:p14="http://schemas.microsoft.com/office/powerpoint/2010/main" val="1920460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46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3</a:t>
            </a:fld>
            <a:endParaRPr lang="en-US" altLang="zh-CN" dirty="0"/>
          </a:p>
        </p:txBody>
      </p:sp>
    </p:spTree>
    <p:extLst>
      <p:ext uri="{BB962C8B-B14F-4D97-AF65-F5344CB8AC3E}">
        <p14:creationId xmlns:p14="http://schemas.microsoft.com/office/powerpoint/2010/main" val="2949198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109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634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743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93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836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4</a:t>
            </a:fld>
            <a:endParaRPr lang="en-US" altLang="zh-CN" dirty="0"/>
          </a:p>
        </p:txBody>
      </p:sp>
    </p:spTree>
    <p:extLst>
      <p:ext uri="{BB962C8B-B14F-4D97-AF65-F5344CB8AC3E}">
        <p14:creationId xmlns:p14="http://schemas.microsoft.com/office/powerpoint/2010/main" val="2358364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49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10/30/2025</a:t>
            </a:fld>
            <a:endParaRPr lang="en-US" dirty="0"/>
          </a:p>
        </p:txBody>
      </p:sp>
      <p:sp>
        <p:nvSpPr>
          <p:cNvPr id="5" name="Footer Placeholder 4"/>
          <p:cNvSpPr>
            <a:spLocks noGrp="1"/>
          </p:cNvSpPr>
          <p:nvPr>
            <p:ph type="ftr" sz="quarter" idx="11"/>
          </p:nvPr>
        </p:nvSpPr>
        <p:spPr/>
        <p:txBody>
          <a:bodyPr/>
          <a:lstStyle/>
          <a:p>
            <a:pPr>
              <a:defRPr/>
            </a:pPr>
            <a:endParaRPr lang="en-US" altLang="zh-CN" dirty="0"/>
          </a:p>
        </p:txBody>
      </p:sp>
      <p:sp>
        <p:nvSpPr>
          <p:cNvPr id="6" name="Slide Number Placeholder 5"/>
          <p:cNvSpPr>
            <a:spLocks noGrp="1"/>
          </p:cNvSpPr>
          <p:nvPr>
            <p:ph type="sldNum" sz="quarter" idx="12"/>
          </p:nvPr>
        </p:nvSpPr>
        <p:spPr/>
        <p:txBody>
          <a:bodyPr/>
          <a:lstStyle/>
          <a:p>
            <a:pPr>
              <a:defRPr/>
            </a:pPr>
            <a:fld id="{BC30B57F-27FC-44AC-874C-03454C828B8C}" type="slidenum">
              <a:rPr lang="en-US" altLang="zh-CN" smtClean="0"/>
              <a:t>‹#›</a:t>
            </a:fld>
            <a:endParaRPr lang="en-US" altLang="zh-CN" dirty="0"/>
          </a:p>
        </p:txBody>
      </p:sp>
    </p:spTree>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lvl1pPr>
              <a:defRPr>
                <a:ea typeface="黑体" panose="02010609060101010101" pitchFamily="49" charset="-122"/>
              </a:defRPr>
            </a:lvl1pPr>
          </a:lstStyle>
          <a:p>
            <a:fld id="{5AB69122-C3D0-44B0-9AEC-44CC5CA304EB}" type="datetime1">
              <a:rPr lang="zh-CN" altLang="en-US" smtClean="0"/>
              <a:t>2025/10/30</a:t>
            </a:fld>
            <a:endParaRPr lang="zh-CN" altLang="en-US" dirty="0"/>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233DC2A-5E92-482B-9DB5-24AB4AD1E5BC}"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lvl1pPr>
              <a:defRPr>
                <a:ea typeface="黑体" panose="02010609060101010101" pitchFamily="49" charset="-122"/>
              </a:defRPr>
            </a:lvl1pPr>
          </a:lstStyle>
          <a:p>
            <a:fld id="{87EE1983-CE82-49FC-965E-E579DD9B8F33}" type="datetime1">
              <a:rPr lang="zh-CN" altLang="en-US" smtClean="0"/>
              <a:t>2025/10/30</a:t>
            </a:fld>
            <a:endParaRPr lang="zh-CN" altLang="en-US" dirty="0"/>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233DC2A-5E92-482B-9DB5-24AB4AD1E5BC}"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0"/>
            <a:ext cx="12192000" cy="990600"/>
          </a:xfrm>
          <a:prstGeom prst="rect">
            <a:avLst/>
          </a:prstGeom>
        </p:spPr>
      </p:pic>
      <p:sp>
        <p:nvSpPr>
          <p:cNvPr id="3" name="Content Placeholder 2"/>
          <p:cNvSpPr>
            <a:spLocks noGrp="1"/>
          </p:cNvSpPr>
          <p:nvPr>
            <p:ph idx="1" hasCustomPrompt="1"/>
          </p:nvPr>
        </p:nvSpPr>
        <p:spPr>
          <a:xfrm>
            <a:off x="310342" y="1247775"/>
            <a:ext cx="10979959" cy="5101161"/>
          </a:xfrm>
        </p:spPr>
        <p:txBody>
          <a:bodyPr/>
          <a:lstStyle>
            <a:lvl1pPr marL="228600" indent="-228600">
              <a:buFont typeface="Wingdings" panose="05000000000000000000" pitchFamily="2" charset="2"/>
              <a:buChar char="Ø"/>
              <a:defRPr baseline="0">
                <a:latin typeface="Arial" panose="020B0604020202020204" pitchFamily="34" charset="0"/>
              </a:defRPr>
            </a:lvl1pPr>
            <a:lvl2pPr>
              <a:defRPr baseline="0">
                <a:latin typeface="Arial" panose="020B0604020202020204" pitchFamily="34" charset="0"/>
              </a:defRPr>
            </a:lvl2pPr>
            <a:lvl3pPr>
              <a:defRPr/>
            </a:lvl3pPr>
            <a:lvl4pPr>
              <a:defRPr/>
            </a:lvl4pPr>
            <a:lvl5pPr>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10"/>
          </p:nvPr>
        </p:nvSpPr>
        <p:spPr>
          <a:xfrm>
            <a:off x="104313" y="6553201"/>
            <a:ext cx="2743200" cy="365125"/>
          </a:xfrm>
        </p:spPr>
        <p:txBody>
          <a:bodyPr/>
          <a:lstStyle>
            <a:lvl1pPr>
              <a:defRPr>
                <a:ea typeface="黑体" panose="02010609060101010101" pitchFamily="49" charset="-122"/>
              </a:defRPr>
            </a:lvl1pPr>
          </a:lstStyle>
          <a:p>
            <a:fld id="{C6CE2DF2-BCA6-42AD-9EC2-91507C44706D}" type="datetime1">
              <a:rPr lang="zh-CN" altLang="en-US" smtClean="0"/>
              <a:t>2025/10/30</a:t>
            </a:fld>
            <a:endParaRPr lang="zh-CN" altLang="en-US" dirty="0"/>
          </a:p>
        </p:txBody>
      </p:sp>
      <p:sp>
        <p:nvSpPr>
          <p:cNvPr id="5" name="Footer Placeholder 4"/>
          <p:cNvSpPr>
            <a:spLocks noGrp="1"/>
          </p:cNvSpPr>
          <p:nvPr>
            <p:ph type="ftr" sz="quarter" idx="11"/>
          </p:nvPr>
        </p:nvSpPr>
        <p:spPr>
          <a:xfrm>
            <a:off x="4330700" y="6489701"/>
            <a:ext cx="4114800" cy="365125"/>
          </a:xfrm>
        </p:spPr>
        <p:txBody>
          <a:bodyPr/>
          <a:lstStyle/>
          <a:p>
            <a:endParaRPr lang="zh-CN" altLang="en-US"/>
          </a:p>
        </p:txBody>
      </p:sp>
      <p:sp>
        <p:nvSpPr>
          <p:cNvPr id="6" name="Slide Number Placeholder 5"/>
          <p:cNvSpPr>
            <a:spLocks noGrp="1"/>
          </p:cNvSpPr>
          <p:nvPr>
            <p:ph type="sldNum" sz="quarter" idx="12"/>
          </p:nvPr>
        </p:nvSpPr>
        <p:spPr>
          <a:xfrm>
            <a:off x="9034272" y="6492876"/>
            <a:ext cx="2743200" cy="365125"/>
          </a:xfrm>
        </p:spPr>
        <p:txBody>
          <a:bodyPr/>
          <a:lstStyle>
            <a:lvl1pPr>
              <a:defRPr sz="1800" b="1">
                <a:solidFill>
                  <a:srgbClr val="004D94"/>
                </a:solidFill>
                <a:latin typeface="黑体" panose="02010609060101010101" pitchFamily="49" charset="-122"/>
                <a:ea typeface="黑体" panose="02010609060101010101" pitchFamily="49" charset="-122"/>
              </a:defRPr>
            </a:lvl1pPr>
          </a:lstStyle>
          <a:p>
            <a:fld id="{7233DC2A-5E92-482B-9DB5-24AB4AD1E5BC}" type="slidenum">
              <a:rPr lang="zh-CN" altLang="en-US" smtClean="0"/>
              <a:t>‹#›</a:t>
            </a:fld>
            <a:endParaRPr lang="zh-CN" altLang="en-US" dirty="0"/>
          </a:p>
        </p:txBody>
      </p:sp>
      <p:sp>
        <p:nvSpPr>
          <p:cNvPr id="2" name="矩形 1"/>
          <p:cNvSpPr/>
          <p:nvPr userDrawn="1"/>
        </p:nvSpPr>
        <p:spPr>
          <a:xfrm>
            <a:off x="7614416" y="86996"/>
            <a:ext cx="4378787" cy="844136"/>
          </a:xfrm>
          <a:prstGeom prst="rect">
            <a:avLst/>
          </a:prstGeom>
          <a:solidFill>
            <a:srgbClr val="004D94"/>
          </a:solidFill>
          <a:ln>
            <a:solidFill>
              <a:srgbClr val="004D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0" name="Title 1"/>
          <p:cNvSpPr>
            <a:spLocks noGrp="1"/>
          </p:cNvSpPr>
          <p:nvPr>
            <p:ph type="title"/>
          </p:nvPr>
        </p:nvSpPr>
        <p:spPr>
          <a:xfrm>
            <a:off x="104314" y="135064"/>
            <a:ext cx="7835900" cy="709072"/>
          </a:xfrm>
        </p:spPr>
        <p:txBody>
          <a:bodyPr>
            <a:normAutofit/>
          </a:bodyPr>
          <a:lstStyle>
            <a:lvl1pPr algn="l">
              <a:defRPr sz="3600">
                <a:solidFill>
                  <a:schemeClr val="bg1"/>
                </a:solidFill>
              </a:defRPr>
            </a:lvl1pPr>
          </a:lstStyle>
          <a:p>
            <a:r>
              <a:rPr lang="zh-CN" altLang="en-US" dirty="0"/>
              <a:t>单击此处编辑母版标题样式</a:t>
            </a:r>
            <a:endParaRPr lang="en-US" dirty="0"/>
          </a:p>
        </p:txBody>
      </p:sp>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80313" y="154528"/>
            <a:ext cx="4046991" cy="70907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1287213"/>
          </a:xfrm>
        </p:spPr>
        <p:txBody>
          <a:bodyPr anchor="b"/>
          <a:lstStyle>
            <a:lvl1pPr algn="ctr">
              <a:defRPr sz="4800"/>
            </a:lvl1pPr>
          </a:lstStyle>
          <a:p>
            <a:r>
              <a:rPr lang="zh-CN" altLang="en-US" dirty="0"/>
              <a:t>单击此处编辑母版标题样式</a:t>
            </a:r>
          </a:p>
        </p:txBody>
      </p:sp>
      <p:sp>
        <p:nvSpPr>
          <p:cNvPr id="3" name="文本占位符 2"/>
          <p:cNvSpPr>
            <a:spLocks noGrp="1"/>
          </p:cNvSpPr>
          <p:nvPr>
            <p:ph type="body" idx="1"/>
          </p:nvPr>
        </p:nvSpPr>
        <p:spPr>
          <a:xfrm>
            <a:off x="831851" y="4621089"/>
            <a:ext cx="10515600" cy="495721"/>
          </a:xfrm>
        </p:spPr>
        <p:txBody>
          <a:bodyPr/>
          <a:lstStyle>
            <a:lvl1pPr marL="0" indent="0" algn="ctr">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ea typeface="黑体" panose="02010609060101010101" pitchFamily="49" charset="-122"/>
              </a:defRPr>
            </a:lvl1pPr>
          </a:lstStyle>
          <a:p>
            <a:pPr>
              <a:defRPr/>
            </a:pPr>
            <a:fld id="{C9E98AC5-B75A-4C2D-BFB3-C23066DB2A3D}" type="datetime1">
              <a:rPr lang="zh-CN" altLang="en-US" smtClean="0"/>
              <a:t>2025/10/30</a:t>
            </a:fld>
            <a:endParaRPr lang="en-US" altLang="zh-CN" dirty="0"/>
          </a:p>
        </p:txBody>
      </p:sp>
      <p:sp>
        <p:nvSpPr>
          <p:cNvPr id="5"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p:txBody>
          <a:bodyPr/>
          <a:lstStyle>
            <a:lvl1pPr>
              <a:defRPr/>
            </a:lvl1pPr>
          </a:lstStyle>
          <a:p>
            <a:pPr>
              <a:defRPr/>
            </a:pPr>
            <a:fld id="{68F2E7C8-8254-4703-8840-58745B7490E5}" type="slidenum">
              <a:rPr lang="en-US" altLang="zh-CN"/>
              <a:t>‹#›</a:t>
            </a:fld>
            <a:endParaRPr lang="en-US" altLang="zh-CN" dirty="0"/>
          </a:p>
        </p:txBody>
      </p:sp>
      <p:sp>
        <p:nvSpPr>
          <p:cNvPr id="7" name="文本占位符 2"/>
          <p:cNvSpPr>
            <a:spLocks noGrp="1"/>
          </p:cNvSpPr>
          <p:nvPr>
            <p:ph type="body" idx="13"/>
          </p:nvPr>
        </p:nvSpPr>
        <p:spPr>
          <a:xfrm>
            <a:off x="3497363" y="3877508"/>
            <a:ext cx="5184576" cy="495721"/>
          </a:xfrm>
        </p:spPr>
        <p:txBody>
          <a:bodyPr/>
          <a:lstStyle>
            <a:lvl1pPr marL="0" indent="0" algn="ctr">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dirty="0"/>
              <a:t>单击此处编辑母版文本样式</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5"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p:txBody>
          <a:bodyPr/>
          <a:lstStyle>
            <a:lvl1pPr>
              <a:defRPr/>
            </a:lvl1pPr>
          </a:lstStyle>
          <a:p>
            <a:pPr>
              <a:defRPr/>
            </a:pPr>
            <a:fld id="{F1BBB27C-A5E9-4D02-B4D8-BED7E3995897}" type="slidenum">
              <a:rPr lang="en-US" altLang="zh-CN"/>
              <a:t>‹#›</a:t>
            </a:fld>
            <a:endParaRPr lang="en-US" altLang="zh-CN" dirty="0"/>
          </a:p>
        </p:txBody>
      </p:sp>
      <p:sp>
        <p:nvSpPr>
          <p:cNvPr id="7" name="内容占位符 2"/>
          <p:cNvSpPr>
            <a:spLocks noGrp="1"/>
          </p:cNvSpPr>
          <p:nvPr>
            <p:ph sz="half" idx="1"/>
          </p:nvPr>
        </p:nvSpPr>
        <p:spPr>
          <a:xfrm>
            <a:off x="609600" y="1063518"/>
            <a:ext cx="5384800" cy="5062646"/>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8" name="内容占位符 3"/>
          <p:cNvSpPr>
            <a:spLocks noGrp="1"/>
          </p:cNvSpPr>
          <p:nvPr>
            <p:ph sz="half" idx="2"/>
          </p:nvPr>
        </p:nvSpPr>
        <p:spPr>
          <a:xfrm>
            <a:off x="6197600" y="1063519"/>
            <a:ext cx="5384800" cy="506264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标题 1"/>
          <p:cNvSpPr>
            <a:spLocks noGrp="1"/>
          </p:cNvSpPr>
          <p:nvPr>
            <p:ph type="title"/>
          </p:nvPr>
        </p:nvSpPr>
        <p:spPr>
          <a:xfrm>
            <a:off x="0" y="44624"/>
            <a:ext cx="10979989" cy="669600"/>
          </a:xfrm>
          <a:solidFill>
            <a:schemeClr val="bg1"/>
          </a:solidFill>
        </p:spPr>
        <p:txBody>
          <a:bodyPr/>
          <a:lstStyle>
            <a:lvl1pPr marL="396240" algn="l">
              <a:defRPr sz="3600"/>
            </a:lvl1pPr>
          </a:lstStyle>
          <a:p>
            <a:r>
              <a:rPr lang="zh-CN" altLang="en-US" dirty="0"/>
              <a:t>单击此处编辑母版标题样式</a:t>
            </a:r>
          </a:p>
        </p:txBody>
      </p:sp>
      <p:sp>
        <p:nvSpPr>
          <p:cNvPr id="11" name="矩形 7"/>
          <p:cNvSpPr>
            <a:spLocks noChangeArrowheads="1"/>
          </p:cNvSpPr>
          <p:nvPr userDrawn="1"/>
        </p:nvSpPr>
        <p:spPr bwMode="auto">
          <a:xfrm>
            <a:off x="-4233" y="764704"/>
            <a:ext cx="12192000" cy="134938"/>
          </a:xfrm>
          <a:prstGeom prst="rect">
            <a:avLst/>
          </a:prstGeom>
          <a:gradFill flip="none" rotWithShape="1">
            <a:gsLst>
              <a:gs pos="35000">
                <a:srgbClr val="0061B2">
                  <a:lumMod val="20000"/>
                  <a:lumOff val="80000"/>
                </a:srgbClr>
              </a:gs>
              <a:gs pos="0">
                <a:srgbClr val="0061B2">
                  <a:lumMod val="60000"/>
                  <a:lumOff val="40000"/>
                </a:srgbClr>
              </a:gs>
              <a:gs pos="51000">
                <a:srgbClr val="0061B2">
                  <a:lumMod val="20000"/>
                  <a:lumOff val="80000"/>
                </a:srgbClr>
              </a:gs>
              <a:gs pos="100000">
                <a:srgbClr val="4C7013">
                  <a:lumMod val="20000"/>
                  <a:lumOff val="80000"/>
                </a:srgbClr>
              </a:gs>
            </a:gsLst>
            <a:lin ang="0" scaled="1"/>
            <a:tileRect/>
          </a:gradFill>
          <a:ln>
            <a:noFill/>
          </a:ln>
        </p:spPr>
        <p:txBody>
          <a:bodyPr wrap="none" lIns="90000" tIns="46800" rIns="90000" bIns="4680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a:endParaRPr>
          </a:p>
        </p:txBody>
      </p:sp>
      <p:pic>
        <p:nvPicPr>
          <p:cNvPr id="10" name="图片 10" descr="未命名-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9989" y="4948"/>
            <a:ext cx="1164683" cy="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4" name="Rectangle 6"/>
          <p:cNvSpPr>
            <a:spLocks noGrp="1" noChangeArrowheads="1"/>
          </p:cNvSpPr>
          <p:nvPr>
            <p:ph type="sldNum" sz="quarter" idx="12"/>
          </p:nvPr>
        </p:nvSpPr>
        <p:spPr/>
        <p:txBody>
          <a:bodyPr/>
          <a:lstStyle>
            <a:lvl1pPr>
              <a:defRPr/>
            </a:lvl1pPr>
          </a:lstStyle>
          <a:p>
            <a:pPr>
              <a:defRPr/>
            </a:pPr>
            <a:fld id="{29C65A9D-8006-47C7-A12B-C488D274BF24}" type="slidenum">
              <a:rPr lang="en-US" altLang="zh-CN"/>
              <a:t>‹#›</a:t>
            </a:fld>
            <a:endParaRPr lang="en-US" altLang="zh-CN" dirty="0"/>
          </a:p>
        </p:txBody>
      </p:sp>
      <p:sp>
        <p:nvSpPr>
          <p:cNvPr id="5" name="标题 1"/>
          <p:cNvSpPr>
            <a:spLocks noGrp="1"/>
          </p:cNvSpPr>
          <p:nvPr>
            <p:ph type="title"/>
          </p:nvPr>
        </p:nvSpPr>
        <p:spPr>
          <a:xfrm>
            <a:off x="0" y="44624"/>
            <a:ext cx="10979989" cy="669600"/>
          </a:xfrm>
          <a:solidFill>
            <a:schemeClr val="bg1"/>
          </a:solidFill>
        </p:spPr>
        <p:txBody>
          <a:bodyPr/>
          <a:lstStyle>
            <a:lvl1pPr marL="396240" algn="l">
              <a:defRPr sz="3600"/>
            </a:lvl1pPr>
          </a:lstStyle>
          <a:p>
            <a:r>
              <a:rPr lang="zh-CN" altLang="en-US" dirty="0"/>
              <a:t>单击此处编辑母版标题样式</a:t>
            </a:r>
          </a:p>
        </p:txBody>
      </p:sp>
      <p:pic>
        <p:nvPicPr>
          <p:cNvPr id="6" name="图片 10" descr="未命名-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9989" y="4948"/>
            <a:ext cx="1164683" cy="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4" name="Rectangle 6"/>
          <p:cNvSpPr>
            <a:spLocks noGrp="1" noChangeArrowheads="1"/>
          </p:cNvSpPr>
          <p:nvPr>
            <p:ph type="sldNum" sz="quarter" idx="12"/>
          </p:nvPr>
        </p:nvSpPr>
        <p:spPr/>
        <p:txBody>
          <a:bodyPr/>
          <a:lstStyle>
            <a:lvl1pPr>
              <a:defRPr/>
            </a:lvl1pPr>
          </a:lstStyle>
          <a:p>
            <a:pPr>
              <a:defRPr/>
            </a:pPr>
            <a:fld id="{29C65A9D-8006-47C7-A12B-C488D274BF24}" type="slidenum">
              <a:rPr lang="en-US" altLang="zh-CN"/>
              <a:t>‹#›</a:t>
            </a:fld>
            <a:endParaRPr lang="en-US" altLang="zh-CN" dirty="0"/>
          </a:p>
        </p:txBody>
      </p:sp>
      <p:sp>
        <p:nvSpPr>
          <p:cNvPr id="5" name="标题 1"/>
          <p:cNvSpPr>
            <a:spLocks noGrp="1"/>
          </p:cNvSpPr>
          <p:nvPr>
            <p:ph type="title"/>
          </p:nvPr>
        </p:nvSpPr>
        <p:spPr>
          <a:xfrm>
            <a:off x="0" y="44624"/>
            <a:ext cx="10979989" cy="669600"/>
          </a:xfrm>
          <a:solidFill>
            <a:schemeClr val="bg1"/>
          </a:solidFill>
        </p:spPr>
        <p:txBody>
          <a:bodyPr/>
          <a:lstStyle>
            <a:lvl1pPr marL="396240" algn="l">
              <a:defRPr sz="3600"/>
            </a:lvl1pPr>
          </a:lstStyle>
          <a:p>
            <a:r>
              <a:rPr lang="zh-CN" altLang="en-US" dirty="0"/>
              <a:t>单击此处编辑母版标题样式</a:t>
            </a:r>
          </a:p>
        </p:txBody>
      </p:sp>
      <p:sp>
        <p:nvSpPr>
          <p:cNvPr id="7" name="矩形 7"/>
          <p:cNvSpPr>
            <a:spLocks noChangeArrowheads="1"/>
          </p:cNvSpPr>
          <p:nvPr userDrawn="1"/>
        </p:nvSpPr>
        <p:spPr bwMode="auto">
          <a:xfrm>
            <a:off x="-4233" y="764704"/>
            <a:ext cx="12192000" cy="134938"/>
          </a:xfrm>
          <a:prstGeom prst="rect">
            <a:avLst/>
          </a:prstGeom>
          <a:gradFill flip="none" rotWithShape="1">
            <a:gsLst>
              <a:gs pos="35000">
                <a:srgbClr val="0061B2">
                  <a:lumMod val="20000"/>
                  <a:lumOff val="80000"/>
                </a:srgbClr>
              </a:gs>
              <a:gs pos="0">
                <a:srgbClr val="0061B2">
                  <a:lumMod val="60000"/>
                  <a:lumOff val="40000"/>
                </a:srgbClr>
              </a:gs>
              <a:gs pos="51000">
                <a:srgbClr val="0061B2">
                  <a:lumMod val="20000"/>
                  <a:lumOff val="80000"/>
                </a:srgbClr>
              </a:gs>
              <a:gs pos="100000">
                <a:srgbClr val="4C7013">
                  <a:lumMod val="20000"/>
                  <a:lumOff val="80000"/>
                </a:srgbClr>
              </a:gs>
            </a:gsLst>
            <a:lin ang="0" scaled="1"/>
            <a:tileRect/>
          </a:gradFill>
          <a:ln>
            <a:noFill/>
          </a:ln>
        </p:spPr>
        <p:txBody>
          <a:bodyPr wrap="none" lIns="90000" tIns="46800" rIns="90000" bIns="4680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8200" y="1327336"/>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8200" y="2343074"/>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0613" y="1335459"/>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0613" y="2343074"/>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lvl1pPr>
              <a:defRPr>
                <a:ea typeface="黑体" panose="02010609060101010101" pitchFamily="49" charset="-122"/>
              </a:defRPr>
            </a:lvl1pPr>
          </a:lstStyle>
          <a:p>
            <a:fld id="{E3027FC5-1019-42DE-B68E-F10218D4686A}" type="datetime1">
              <a:rPr lang="zh-CN" altLang="en-US" smtClean="0"/>
              <a:t>2025/10/30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233DC2A-5E92-482B-9DB5-24AB4AD1E5BC}" type="slidenum">
              <a:rPr lang="zh-CN" altLang="en-US" smtClean="0"/>
              <a:t>‹#›</a:t>
            </a:fld>
            <a:endParaRPr lang="zh-CN" altLang="en-US"/>
          </a:p>
        </p:txBody>
      </p:sp>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0"/>
            <a:ext cx="12192000" cy="990600"/>
          </a:xfrm>
          <a:prstGeom prst="rect">
            <a:avLst/>
          </a:prstGeom>
        </p:spPr>
      </p:pic>
      <p:sp>
        <p:nvSpPr>
          <p:cNvPr id="13" name="Title 1"/>
          <p:cNvSpPr>
            <a:spLocks noGrp="1"/>
          </p:cNvSpPr>
          <p:nvPr>
            <p:ph type="title"/>
          </p:nvPr>
        </p:nvSpPr>
        <p:spPr>
          <a:xfrm>
            <a:off x="104314" y="135064"/>
            <a:ext cx="7835900" cy="709072"/>
          </a:xfrm>
        </p:spPr>
        <p:txBody>
          <a:bodyPr>
            <a:normAutofit/>
          </a:bodyPr>
          <a:lstStyle>
            <a:lvl1pPr algn="l">
              <a:defRPr sz="3600">
                <a:solidFill>
                  <a:schemeClr val="bg1"/>
                </a:solidFill>
              </a:defRPr>
            </a:lvl1pPr>
          </a:lstStyle>
          <a:p>
            <a:r>
              <a:rPr lang="zh-CN" altLang="en-US" dirty="0"/>
              <a:t>单击此处编辑母版标题样式</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ea typeface="黑体" panose="02010609060101010101" pitchFamily="49" charset="-122"/>
              </a:defRPr>
            </a:lvl1pPr>
          </a:lstStyle>
          <a:p>
            <a:fld id="{EE1BBCB0-AE5D-4958-824D-71B704BCA2AD}" type="datetime1">
              <a:rPr lang="zh-CN" altLang="en-US" smtClean="0"/>
              <a:t>2025/10/30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233DC2A-5E92-482B-9DB5-24AB4AD1E5BC}" type="slidenum">
              <a:rPr lang="zh-CN" altLang="en-US" smtClean="0"/>
              <a:t>‹#›</a:t>
            </a:fld>
            <a:endParaRPr lang="zh-CN" altLang="en-US"/>
          </a:p>
        </p:txBody>
      </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68" y="0"/>
            <a:ext cx="12192000" cy="990600"/>
          </a:xfrm>
          <a:prstGeom prst="rect">
            <a:avLst/>
          </a:prstGeom>
        </p:spPr>
      </p:pic>
      <p:sp>
        <p:nvSpPr>
          <p:cNvPr id="8" name="Title 1"/>
          <p:cNvSpPr>
            <a:spLocks noGrp="1"/>
          </p:cNvSpPr>
          <p:nvPr>
            <p:ph type="title"/>
          </p:nvPr>
        </p:nvSpPr>
        <p:spPr>
          <a:xfrm>
            <a:off x="104314" y="135064"/>
            <a:ext cx="7835900" cy="709072"/>
          </a:xfrm>
        </p:spPr>
        <p:txBody>
          <a:bodyPr>
            <a:normAutofit/>
          </a:bodyPr>
          <a:lstStyle>
            <a:lvl1pPr algn="l">
              <a:defRPr sz="3600">
                <a:solidFill>
                  <a:schemeClr val="bg1"/>
                </a:solidFill>
              </a:defRPr>
            </a:lvl1pPr>
          </a:lstStyle>
          <a:p>
            <a:r>
              <a:rPr lang="zh-CN" altLang="en-US" dirty="0"/>
              <a:t>单击此处编辑母版标题样式</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4"/>
            <a:ext cx="9144000" cy="2387600"/>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125" indent="0" algn="ctr">
              <a:buNone/>
              <a:defRPr sz="1600"/>
            </a:lvl8pPr>
            <a:lvl9pPr marL="3656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1415160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10/30/2025</a:t>
            </a:fld>
            <a:endParaRPr lang="en-US" dirty="0"/>
          </a:p>
        </p:txBody>
      </p:sp>
      <p:sp>
        <p:nvSpPr>
          <p:cNvPr id="5" name="Footer Placeholder 4"/>
          <p:cNvSpPr>
            <a:spLocks noGrp="1"/>
          </p:cNvSpPr>
          <p:nvPr>
            <p:ph type="ftr" sz="quarter" idx="11"/>
          </p:nvPr>
        </p:nvSpPr>
        <p:spPr/>
        <p:txBody>
          <a:bodyPr/>
          <a:lstStyle/>
          <a:p>
            <a:pPr>
              <a:defRPr/>
            </a:pPr>
            <a:endParaRPr lang="en-US" altLang="zh-CN" dirty="0"/>
          </a:p>
        </p:txBody>
      </p:sp>
      <p:sp>
        <p:nvSpPr>
          <p:cNvPr id="6" name="Slide Number Placeholder 5"/>
          <p:cNvSpPr>
            <a:spLocks noGrp="1"/>
          </p:cNvSpPr>
          <p:nvPr>
            <p:ph type="sldNum" sz="quarter" idx="12"/>
          </p:nvPr>
        </p:nvSpPr>
        <p:spPr/>
        <p:txBody>
          <a:bodyPr/>
          <a:lstStyle/>
          <a:p>
            <a:pPr>
              <a:defRPr/>
            </a:pPr>
            <a:fld id="{F1BBB27C-A5E9-4D02-B4D8-BED7E3995897}" type="slidenum">
              <a:rPr lang="en-US" altLang="zh-CN" smtClean="0"/>
              <a:t>‹#›</a:t>
            </a:fld>
            <a:endParaRPr lang="en-US" altLang="zh-CN" dirty="0"/>
          </a:p>
        </p:txBody>
      </p:sp>
      <p:sp>
        <p:nvSpPr>
          <p:cNvPr id="7" name="矩形 6"/>
          <p:cNvSpPr>
            <a:spLocks noChangeArrowheads="1"/>
          </p:cNvSpPr>
          <p:nvPr userDrawn="1"/>
        </p:nvSpPr>
        <p:spPr bwMode="auto">
          <a:xfrm>
            <a:off x="-4233" y="764704"/>
            <a:ext cx="12192000" cy="134938"/>
          </a:xfrm>
          <a:prstGeom prst="rect">
            <a:avLst/>
          </a:prstGeom>
          <a:gradFill flip="none" rotWithShape="1">
            <a:gsLst>
              <a:gs pos="35000">
                <a:srgbClr val="0061B2">
                  <a:lumMod val="20000"/>
                  <a:lumOff val="80000"/>
                </a:srgbClr>
              </a:gs>
              <a:gs pos="0">
                <a:srgbClr val="0061B2">
                  <a:lumMod val="60000"/>
                  <a:lumOff val="40000"/>
                </a:srgbClr>
              </a:gs>
              <a:gs pos="51000">
                <a:srgbClr val="0061B2">
                  <a:lumMod val="20000"/>
                  <a:lumOff val="80000"/>
                </a:srgbClr>
              </a:gs>
              <a:gs pos="100000">
                <a:srgbClr val="4C7013">
                  <a:lumMod val="20000"/>
                  <a:lumOff val="80000"/>
                </a:srgbClr>
              </a:gs>
            </a:gsLst>
            <a:lin ang="0" scaled="1"/>
            <a:tileRect/>
          </a:gradFill>
          <a:ln>
            <a:noFill/>
          </a:ln>
        </p:spPr>
        <p:txBody>
          <a:bodyPr wrap="none" lIns="90000" tIns="46800" rIns="90000" bIns="4680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a:endParaRPr>
          </a:p>
        </p:txBody>
      </p:sp>
      <p:pic>
        <p:nvPicPr>
          <p:cNvPr id="8" name="图片 10" descr="未命名-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9989" y="4948"/>
            <a:ext cx="1164683" cy="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373675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125" indent="0">
              <a:buNone/>
              <a:defRPr sz="1600">
                <a:solidFill>
                  <a:schemeClr val="tx1">
                    <a:tint val="75000"/>
                  </a:schemeClr>
                </a:solidFill>
              </a:defRPr>
            </a:lvl8pPr>
            <a:lvl9pPr marL="3656234"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2448139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3590753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9"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125" indent="0">
              <a:buNone/>
              <a:defRPr sz="1600" b="1"/>
            </a:lvl8pPr>
            <a:lvl9pPr marL="3656234"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125" indent="0">
              <a:buNone/>
              <a:defRPr sz="1600" b="1"/>
            </a:lvl8pPr>
            <a:lvl9pPr marL="3656234"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1728893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72229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1652671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125" indent="0">
              <a:buNone/>
              <a:defRPr sz="1000"/>
            </a:lvl8pPr>
            <a:lvl9pPr marL="3656234"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2660691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125" indent="0">
              <a:buNone/>
              <a:defRPr sz="2000"/>
            </a:lvl8pPr>
            <a:lvl9pPr marL="3656234"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125" indent="0">
              <a:buNone/>
              <a:defRPr sz="1000"/>
            </a:lvl8pPr>
            <a:lvl9pPr marL="3656234"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89201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622873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1299326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lvl1pPr>
              <a:defRPr>
                <a:ea typeface="黑体" panose="02010609060101010101" pitchFamily="49" charset="-122"/>
              </a:defRPr>
            </a:lvl1pPr>
          </a:lstStyle>
          <a:p>
            <a:fld id="{743274A9-3A6B-4B98-92E4-585FEDF8606B}" type="datetime1">
              <a:rPr lang="zh-CN" altLang="en-US" smtClean="0"/>
              <a:t>2025/10/30</a:t>
            </a:fld>
            <a:endParaRPr lang="zh-CN" altLang="en-US" dirty="0"/>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233DC2A-5E92-482B-9DB5-24AB4AD1E5BC}"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523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9" name="图片 8"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347" y="0"/>
            <a:ext cx="9147308" cy="6858000"/>
          </a:xfrm>
          <a:prstGeom prst="rect">
            <a:avLst/>
          </a:prstGeom>
        </p:spPr>
      </p:pic>
    </p:spTree>
    <p:extLst>
      <p:ext uri="{BB962C8B-B14F-4D97-AF65-F5344CB8AC3E}">
        <p14:creationId xmlns:p14="http://schemas.microsoft.com/office/powerpoint/2010/main" val="3913363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69" y="-4405"/>
            <a:ext cx="12255868" cy="6862405"/>
          </a:xfrm>
          <a:prstGeom prst="rect">
            <a:avLst/>
          </a:prstGeom>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266"/>
            <a:ext cx="12192000" cy="1554694"/>
          </a:xfrm>
          <a:prstGeom prst="rect">
            <a:avLst/>
          </a:prstGeom>
        </p:spPr>
      </p:pic>
    </p:spTree>
    <p:extLst>
      <p:ext uri="{BB962C8B-B14F-4D97-AF65-F5344CB8AC3E}">
        <p14:creationId xmlns:p14="http://schemas.microsoft.com/office/powerpoint/2010/main" val="2449475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69" y="-4405"/>
            <a:ext cx="12255868" cy="6862405"/>
          </a:xfrm>
          <a:prstGeom prst="rect">
            <a:avLst/>
          </a:prstGeom>
        </p:spPr>
      </p:pic>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266"/>
            <a:ext cx="12192000" cy="1554694"/>
          </a:xfrm>
          <a:prstGeom prst="rect">
            <a:avLst/>
          </a:prstGeom>
        </p:spPr>
      </p:pic>
    </p:spTree>
    <p:extLst>
      <p:ext uri="{BB962C8B-B14F-4D97-AF65-F5344CB8AC3E}">
        <p14:creationId xmlns:p14="http://schemas.microsoft.com/office/powerpoint/2010/main" val="860948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859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4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4419" y="142875"/>
            <a:ext cx="10943166" cy="649288"/>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1683221"/>
      </p:ext>
    </p:extLst>
  </p:cSld>
  <p:clrMapOvr>
    <a:masterClrMapping/>
  </p:clrMapOvr>
  <p:transition advClick="0" advTm="7000">
    <p:newsflash/>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69" y="-4405"/>
            <a:ext cx="12255868" cy="6862405"/>
          </a:xfrm>
          <a:prstGeom prst="rect">
            <a:avLst/>
          </a:prstGeom>
        </p:spPr>
      </p:pic>
      <p:pic>
        <p:nvPicPr>
          <p:cNvPr id="9" name="图片 8"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732723"/>
            <a:ext cx="2570885" cy="1151861"/>
          </a:xfrm>
          <a:prstGeom prst="rect">
            <a:avLst/>
          </a:prstGeom>
        </p:spPr>
      </p:pic>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0"/>
            <a:ext cx="12192000" cy="1557225"/>
          </a:xfrm>
          <a:prstGeom prst="rect">
            <a:avLst/>
          </a:prstGeom>
        </p:spPr>
      </p:pic>
    </p:spTree>
    <p:extLst>
      <p:ext uri="{BB962C8B-B14F-4D97-AF65-F5344CB8AC3E}">
        <p14:creationId xmlns:p14="http://schemas.microsoft.com/office/powerpoint/2010/main" val="2274372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3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lvl1pPr>
              <a:defRPr>
                <a:ea typeface="黑体" panose="02010609060101010101" pitchFamily="49" charset="-122"/>
              </a:defRPr>
            </a:lvl1pPr>
          </a:lstStyle>
          <a:p>
            <a:fld id="{FA31E221-E713-4B94-9B52-1044CBE4AD5A}" type="datetime1">
              <a:rPr lang="zh-CN" altLang="en-US" smtClean="0"/>
              <a:t>2025/10/30</a:t>
            </a:fld>
            <a:endParaRPr lang="zh-CN" altLang="en-US" dirty="0"/>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233DC2A-5E92-482B-9DB5-24AB4AD1E5BC}"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lvl1pPr>
              <a:defRPr>
                <a:ea typeface="黑体" panose="02010609060101010101" pitchFamily="49" charset="-122"/>
              </a:defRPr>
            </a:lvl1pPr>
          </a:lstStyle>
          <a:p>
            <a:fld id="{E3027FC5-1019-42DE-B68E-F10218D4686A}" type="datetime1">
              <a:rPr lang="zh-CN" altLang="en-US" smtClean="0"/>
              <a:t>2025/10/30</a:t>
            </a:fld>
            <a:endParaRPr lang="zh-CN" altLang="en-US" dirty="0"/>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233DC2A-5E92-482B-9DB5-24AB4AD1E5BC}" type="slidenum">
              <a:rPr lang="zh-CN" altLang="en-US" smtClean="0"/>
              <a:t>‹#›</a:t>
            </a:fld>
            <a:endParaRPr lang="zh-CN" altLang="en-US"/>
          </a:p>
        </p:txBody>
      </p:sp>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0"/>
            <a:ext cx="12192000" cy="9906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lvl1pPr>
              <a:defRPr>
                <a:ea typeface="黑体" panose="02010609060101010101" pitchFamily="49" charset="-122"/>
              </a:defRPr>
            </a:lvl1pPr>
          </a:lstStyle>
          <a:p>
            <a:fld id="{EE1BBCB0-AE5D-4958-824D-71B704BCA2AD}" type="datetime1">
              <a:rPr lang="zh-CN" altLang="en-US" smtClean="0"/>
              <a:t>2025/10/30</a:t>
            </a:fld>
            <a:endParaRPr lang="zh-CN" altLang="en-US" dirty="0"/>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233DC2A-5E92-482B-9DB5-24AB4AD1E5BC}" type="slidenum">
              <a:rPr lang="zh-CN" altLang="en-US" smtClean="0"/>
              <a:t>‹#›</a:t>
            </a:fld>
            <a:endParaRPr lang="zh-CN" altLang="en-US"/>
          </a:p>
        </p:txBody>
      </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0"/>
            <a:ext cx="12192000" cy="9906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10/30/2025</a:t>
            </a:fld>
            <a:endParaRPr lang="en-US" dirty="0"/>
          </a:p>
        </p:txBody>
      </p:sp>
      <p:sp>
        <p:nvSpPr>
          <p:cNvPr id="3" name="Footer Placeholder 2"/>
          <p:cNvSpPr>
            <a:spLocks noGrp="1"/>
          </p:cNvSpPr>
          <p:nvPr>
            <p:ph type="ftr" sz="quarter" idx="11"/>
          </p:nvPr>
        </p:nvSpPr>
        <p:spPr/>
        <p:txBody>
          <a:bodyPr/>
          <a:lstStyle/>
          <a:p>
            <a:pPr>
              <a:defRPr/>
            </a:pPr>
            <a:endParaRPr lang="en-US" altLang="zh-CN" dirty="0"/>
          </a:p>
        </p:txBody>
      </p:sp>
      <p:sp>
        <p:nvSpPr>
          <p:cNvPr id="4" name="Slide Number Placeholder 3"/>
          <p:cNvSpPr>
            <a:spLocks noGrp="1"/>
          </p:cNvSpPr>
          <p:nvPr>
            <p:ph type="sldNum" sz="quarter" idx="12"/>
          </p:nvPr>
        </p:nvSpPr>
        <p:spPr/>
        <p:txBody>
          <a:bodyPr/>
          <a:lstStyle/>
          <a:p>
            <a:pPr>
              <a:defRPr/>
            </a:pPr>
            <a:fld id="{BC30B57F-27FC-44AC-874C-03454C828B8C}" type="slidenum">
              <a:rPr lang="en-US" altLang="zh-CN" smtClean="0"/>
              <a:t>‹#›</a:t>
            </a:fld>
            <a:endParaRPr lang="en-US" altLang="zh-CN" dirty="0"/>
          </a:p>
        </p:txBody>
      </p:sp>
    </p:spTree>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lvl1pPr>
              <a:defRPr>
                <a:ea typeface="黑体" panose="02010609060101010101" pitchFamily="49" charset="-122"/>
              </a:defRPr>
            </a:lvl1pPr>
          </a:lstStyle>
          <a:p>
            <a:fld id="{7FE2593F-66C2-44AC-9B2A-40FCB8B9055B}" type="datetime1">
              <a:rPr lang="zh-CN" altLang="en-US" smtClean="0"/>
              <a:t>2025/10/30</a:t>
            </a:fld>
            <a:endParaRPr lang="zh-CN" altLang="en-US" dirty="0"/>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233DC2A-5E92-482B-9DB5-24AB4AD1E5BC}"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lvl1pPr>
              <a:defRPr>
                <a:ea typeface="黑体" panose="02010609060101010101" pitchFamily="49" charset="-122"/>
              </a:defRPr>
            </a:lvl1pPr>
          </a:lstStyle>
          <a:p>
            <a:fld id="{1F616D7E-6750-4BA3-8786-082CA047DA46}" type="datetime1">
              <a:rPr lang="zh-CN" altLang="en-US" smtClean="0"/>
              <a:t>2025/10/30</a:t>
            </a:fld>
            <a:endParaRPr lang="zh-CN" altLang="en-US" dirty="0"/>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233DC2A-5E92-482B-9DB5-24AB4AD1E5BC}"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10/30/2025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黑体" panose="02010609060101010101" pitchFamily="49" charset="-122"/>
              </a:defRPr>
            </a:lvl1pPr>
          </a:lstStyle>
          <a:p>
            <a:pPr>
              <a:defRPr/>
            </a:pPr>
            <a:endParaRPr lang="en-US" altLang="zh-CN"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黑体" panose="02010609060101010101" pitchFamily="49" charset="-122"/>
              </a:defRPr>
            </a:lvl1pPr>
          </a:lstStyle>
          <a:p>
            <a:pPr>
              <a:defRPr/>
            </a:pPr>
            <a:fld id="{BC30B57F-27FC-44AC-874C-03454C828B8C}" type="slidenum">
              <a:rPr lang="en-US" altLang="zh-CN" smtClean="0"/>
              <a:t>‹#›</a:t>
            </a:fld>
            <a:endParaRPr lang="en-US"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黑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黑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页脚占位符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759D3-B92F-4BE5-BE49-ED8937E3BC1B}" type="slidenum">
              <a:rPr lang="en-US" smtClean="0"/>
              <a:t>‹#›</a:t>
            </a:fld>
            <a:endParaRPr lang="en-US"/>
          </a:p>
        </p:txBody>
      </p:sp>
    </p:spTree>
    <p:extLst>
      <p:ext uri="{BB962C8B-B14F-4D97-AF65-F5344CB8AC3E}">
        <p14:creationId xmlns:p14="http://schemas.microsoft.com/office/powerpoint/2010/main" val="122809741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67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788"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125" algn="l" defTabSz="914217" rtl="0" eaLnBrk="1" latinLnBrk="0" hangingPunct="1">
        <a:defRPr sz="1800" kern="1200">
          <a:solidFill>
            <a:schemeClr val="tx1"/>
          </a:solidFill>
          <a:latin typeface="+mn-lt"/>
          <a:ea typeface="+mn-ea"/>
          <a:cs typeface="+mn-cs"/>
        </a:defRPr>
      </a:lvl8pPr>
      <a:lvl9pPr marL="3656234"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emf"/><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62.emf"/><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18" Type="http://schemas.openxmlformats.org/officeDocument/2006/relationships/image" Target="../media/image123.png"/><Relationship Id="rId3" Type="http://schemas.openxmlformats.org/officeDocument/2006/relationships/image" Target="../media/image64.png"/><Relationship Id="rId2" Type="http://schemas.openxmlformats.org/officeDocument/2006/relationships/notesSlide" Target="../notesSlides/notesSlide24.xml"/><Relationship Id="rId16" Type="http://schemas.openxmlformats.org/officeDocument/2006/relationships/image" Target="../media/image65.png"/><Relationship Id="rId1" Type="http://schemas.openxmlformats.org/officeDocument/2006/relationships/slideLayout" Target="../slideLayouts/slideLayout12.xml"/><Relationship Id="rId15" Type="http://schemas.openxmlformats.org/officeDocument/2006/relationships/image" Target="../media/image120.png"/></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90.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85.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58.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920.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101.png"/><Relationship Id="rId4" Type="http://schemas.openxmlformats.org/officeDocument/2006/relationships/image" Target="../media/image100.pn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emf"/></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2.xml"/><Relationship Id="rId11" Type="http://schemas.openxmlformats.org/officeDocument/2006/relationships/image" Target="../media/image20.png"/><Relationship Id="rId10" Type="http://schemas.openxmlformats.org/officeDocument/2006/relationships/image" Target="../media/image36.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13" Type="http://schemas.openxmlformats.org/officeDocument/2006/relationships/image" Target="../media/image43.png"/><Relationship Id="rId3" Type="http://schemas.openxmlformats.org/officeDocument/2006/relationships/image" Target="../media/image21.png"/><Relationship Id="rId12" Type="http://schemas.openxmlformats.org/officeDocument/2006/relationships/image" Target="../media/image42.png"/><Relationship Id="rId17" Type="http://schemas.openxmlformats.org/officeDocument/2006/relationships/image" Target="../media/image23.png"/><Relationship Id="rId2" Type="http://schemas.openxmlformats.org/officeDocument/2006/relationships/notesSlide" Target="../notesSlides/notesSlide8.xml"/><Relationship Id="rId16" Type="http://schemas.openxmlformats.org/officeDocument/2006/relationships/image" Target="../media/image22.png"/><Relationship Id="rId1" Type="http://schemas.openxmlformats.org/officeDocument/2006/relationships/slideLayout" Target="../slideLayouts/slideLayout12.xml"/><Relationship Id="rId15" Type="http://schemas.openxmlformats.org/officeDocument/2006/relationships/image" Target="../media/image45.png"/><Relationship Id="rId14" Type="http://schemas.openxmlformats.org/officeDocument/2006/relationships/image" Target="../media/image44.png"/><Relationship Id="rId9" Type="http://schemas.openxmlformats.org/officeDocument/2006/relationships/image" Target="../media/image260.png"/></Relationships>
</file>

<file path=ppt/slides/_rels/slide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2640" y="2267114"/>
            <a:ext cx="7526720" cy="1385039"/>
          </a:xfrm>
          <a:ln>
            <a:noFill/>
          </a:ln>
        </p:spPr>
        <p:txBody>
          <a:bodyPr>
            <a:noAutofit/>
          </a:bodyPr>
          <a:lstStyle/>
          <a:p>
            <a:pPr>
              <a:lnSpc>
                <a:spcPct val="100000"/>
              </a:lnSpc>
            </a:pPr>
            <a:r>
              <a:rPr lang="zh-CN" altLang="en-US" sz="4400" b="1" dirty="0">
                <a:solidFill>
                  <a:srgbClr val="16558E"/>
                </a:solidFill>
                <a:latin typeface="+mn-lt"/>
                <a:ea typeface="黑体" panose="02010609060101010101" pitchFamily="49" charset="-122"/>
              </a:rPr>
              <a:t>磁单极子超灵敏感应探测</a:t>
            </a:r>
            <a:br>
              <a:rPr lang="en-US" altLang="zh-CN" sz="4400" b="1" dirty="0">
                <a:solidFill>
                  <a:srgbClr val="16558E"/>
                </a:solidFill>
                <a:latin typeface="+mn-lt"/>
                <a:ea typeface="黑体" panose="02010609060101010101" pitchFamily="49" charset="-122"/>
              </a:rPr>
            </a:br>
            <a:r>
              <a:rPr lang="zh-CN" altLang="en-US" sz="4400" b="1" dirty="0">
                <a:solidFill>
                  <a:srgbClr val="16558E"/>
                </a:solidFill>
                <a:latin typeface="+mn-lt"/>
                <a:ea typeface="黑体" panose="02010609060101010101" pitchFamily="49" charset="-122"/>
              </a:rPr>
              <a:t>原型系统研究</a:t>
            </a:r>
            <a:endParaRPr lang="zh-CN" altLang="en-US" sz="4400" b="1" dirty="0">
              <a:solidFill>
                <a:srgbClr val="16558E"/>
              </a:solidFill>
              <a:latin typeface="黑体" panose="02010609060101010101" pitchFamily="49" charset="-122"/>
              <a:ea typeface="黑体" panose="02010609060101010101" pitchFamily="49" charset="-122"/>
            </a:endParaRPr>
          </a:p>
        </p:txBody>
      </p:sp>
      <p:sp>
        <p:nvSpPr>
          <p:cNvPr id="3" name="Subtitle 2"/>
          <p:cNvSpPr>
            <a:spLocks noGrp="1"/>
          </p:cNvSpPr>
          <p:nvPr>
            <p:ph type="subTitle" idx="1"/>
          </p:nvPr>
        </p:nvSpPr>
        <p:spPr>
          <a:xfrm>
            <a:off x="2144438" y="4369720"/>
            <a:ext cx="7837762" cy="2246926"/>
          </a:xfrm>
        </p:spPr>
        <p:txBody>
          <a:bodyPr>
            <a:normAutofit/>
          </a:bodyPr>
          <a:lstStyle/>
          <a:p>
            <a:pPr>
              <a:lnSpc>
                <a:spcPct val="100000"/>
              </a:lnSpc>
            </a:pPr>
            <a:r>
              <a:rPr lang="zh-CN" altLang="en-US" b="1" u="sng" dirty="0">
                <a:latin typeface="黑体" panose="02010609060101010101" pitchFamily="49" charset="-122"/>
                <a:ea typeface="黑体" panose="02010609060101010101" pitchFamily="49" charset="-122"/>
              </a:rPr>
              <a:t>叶昌庆</a:t>
            </a:r>
            <a:endParaRPr lang="zh-CN" altLang="en-US" dirty="0">
              <a:latin typeface="黑体" panose="02010609060101010101" pitchFamily="49" charset="-122"/>
              <a:ea typeface="黑体" panose="02010609060101010101" pitchFamily="49" charset="-122"/>
            </a:endParaRPr>
          </a:p>
          <a:p>
            <a:pPr>
              <a:lnSpc>
                <a:spcPct val="100000"/>
              </a:lnSpc>
            </a:pPr>
            <a:r>
              <a:rPr lang="en-US" altLang="zh-CN" dirty="0">
                <a:latin typeface="黑体" panose="02010609060101010101" pitchFamily="49" charset="-122"/>
                <a:ea typeface="黑体" panose="02010609060101010101" pitchFamily="49" charset="-122"/>
              </a:rPr>
              <a:t>2025-10</a:t>
            </a:r>
            <a:endParaRPr lang="en-US" altLang="zh-CN" dirty="0">
              <a:solidFill>
                <a:srgbClr val="14446A"/>
              </a:solidFill>
              <a:latin typeface="Arial" panose="020B0604020202020204" pitchFamily="34" charset="0"/>
              <a:ea typeface="黑体" panose="02010609060101010101" pitchFamily="49" charset="-122"/>
              <a:cs typeface="Arial" panose="020B0604020202020204" pitchFamily="34" charset="0"/>
            </a:endParaRPr>
          </a:p>
        </p:txBody>
      </p:sp>
      <p:sp>
        <p:nvSpPr>
          <p:cNvPr id="8" name="灯片编号占位符 7"/>
          <p:cNvSpPr>
            <a:spLocks noGrp="1"/>
          </p:cNvSpPr>
          <p:nvPr>
            <p:ph type="sldNum" sz="quarter" idx="12"/>
          </p:nvPr>
        </p:nvSpPr>
        <p:spPr/>
        <p:txBody>
          <a:bodyPr/>
          <a:lstStyle/>
          <a:p>
            <a:pPr fontAlgn="auto">
              <a:spcBef>
                <a:spcPts val="0"/>
              </a:spcBef>
              <a:spcAft>
                <a:spcPts val="0"/>
              </a:spcAft>
              <a:defRPr/>
            </a:pPr>
            <a:fld id="{038D56A4-8299-4602-A79C-45F5F09B0079}" type="slidenum">
              <a:rPr lang="zh-CN" altLang="en-US" sz="1700">
                <a:solidFill>
                  <a:prstClr val="white"/>
                </a:solidFill>
              </a:rPr>
              <a:t>1</a:t>
            </a:fld>
            <a:endParaRPr lang="zh-CN" altLang="en-US" sz="1700" dirty="0">
              <a:solidFill>
                <a:prstClr val="white"/>
              </a:solidFill>
            </a:endParaRPr>
          </a:p>
        </p:txBody>
      </p:sp>
      <p:sp>
        <p:nvSpPr>
          <p:cNvPr id="5" name="Rectangle 4"/>
          <p:cNvSpPr/>
          <p:nvPr/>
        </p:nvSpPr>
        <p:spPr>
          <a:xfrm>
            <a:off x="8815915" y="162330"/>
            <a:ext cx="3055372" cy="707886"/>
          </a:xfrm>
          <a:prstGeom prst="rect">
            <a:avLst/>
          </a:prstGeom>
          <a:noFill/>
        </p:spPr>
        <p:txBody>
          <a:bodyPr wrap="square" lIns="91440" tIns="45720" rIns="91440" bIns="45720">
            <a:spAutoFit/>
          </a:bodyPr>
          <a:lstStyle/>
          <a:p>
            <a:pPr algn="ctr" eaLnBrk="1" fontAlgn="auto" hangingPunct="1">
              <a:spcBef>
                <a:spcPts val="0"/>
              </a:spcBef>
              <a:spcAft>
                <a:spcPts val="0"/>
              </a:spcAft>
              <a:defRPr/>
            </a:pPr>
            <a:r>
              <a:rPr lang="zh-CN" altLang="en-US" sz="2800" dirty="0">
                <a:ln w="0"/>
                <a:solidFill>
                  <a:srgbClr val="225E94"/>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rPr>
              <a:t>中国科学技术大学</a:t>
            </a:r>
            <a:endParaRPr lang="en-US" altLang="zh-CN" sz="2800" dirty="0">
              <a:ln w="0"/>
              <a:solidFill>
                <a:srgbClr val="225E94"/>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endParaRPr>
          </a:p>
          <a:p>
            <a:pPr algn="ctr" eaLnBrk="1" fontAlgn="auto" hangingPunct="1">
              <a:spcBef>
                <a:spcPts val="0"/>
              </a:spcBef>
              <a:spcAft>
                <a:spcPts val="0"/>
              </a:spcAft>
              <a:defRPr/>
            </a:pPr>
            <a:r>
              <a:rPr lang="en-US" altLang="zh-CN" sz="1200" dirty="0">
                <a:ln w="0"/>
                <a:solidFill>
                  <a:srgbClr val="225E94"/>
                </a:solidFill>
                <a:effectLst>
                  <a:reflection blurRad="6350" stA="53000" endA="300" endPos="35500" dir="5400000" sy="-90000" algn="bl" rotWithShape="0"/>
                </a:effectLst>
                <a:latin typeface="Calibri" panose="020F0502020204030204" pitchFamily="34" charset="0"/>
                <a:ea typeface="华文行楷" panose="02010800040101010101" pitchFamily="2" charset="-122"/>
                <a:cs typeface="Calibri" panose="020F0502020204030204" pitchFamily="34" charset="0"/>
              </a:rPr>
              <a:t>University of Science and Technology of China</a:t>
            </a:r>
          </a:p>
        </p:txBody>
      </p:sp>
      <p:pic>
        <p:nvPicPr>
          <p:cNvPr id="7"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6483" y="244997"/>
            <a:ext cx="539432" cy="554651"/>
          </a:xfrm>
          <a:prstGeom prst="rect">
            <a:avLst/>
          </a:prstGeom>
        </p:spPr>
      </p:pic>
      <p:cxnSp>
        <p:nvCxnSpPr>
          <p:cNvPr id="12" name="直接连接符 11"/>
          <p:cNvCxnSpPr/>
          <p:nvPr/>
        </p:nvCxnSpPr>
        <p:spPr>
          <a:xfrm>
            <a:off x="2275006" y="3898366"/>
            <a:ext cx="7526720" cy="11575"/>
          </a:xfrm>
          <a:prstGeom prst="line">
            <a:avLst/>
          </a:prstGeom>
          <a:ln w="41275">
            <a:solidFill>
              <a:srgbClr val="0B4C9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703"/>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10</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空气芯线圈交流电阻</a:t>
            </a:r>
          </a:p>
        </p:txBody>
      </p:sp>
      <p:graphicFrame>
        <p:nvGraphicFramePr>
          <p:cNvPr id="22" name="表格 5">
            <a:extLst>
              <a:ext uri="{FF2B5EF4-FFF2-40B4-BE49-F238E27FC236}">
                <a16:creationId xmlns:a16="http://schemas.microsoft.com/office/drawing/2014/main" id="{9DD65F12-2E1B-4517-9920-51DD034943A1}"/>
              </a:ext>
            </a:extLst>
          </p:cNvPr>
          <p:cNvGraphicFramePr>
            <a:graphicFrameLocks noGrp="1"/>
          </p:cNvGraphicFramePr>
          <p:nvPr/>
        </p:nvGraphicFramePr>
        <p:xfrm>
          <a:off x="76201" y="1380709"/>
          <a:ext cx="6482774" cy="5342232"/>
        </p:xfrm>
        <a:graphic>
          <a:graphicData uri="http://schemas.openxmlformats.org/drawingml/2006/table">
            <a:tbl>
              <a:tblPr firstRow="1" bandRow="1">
                <a:tableStyleId>{69CF1AB2-1976-4502-BF36-3FF5EA218861}</a:tableStyleId>
              </a:tblPr>
              <a:tblGrid>
                <a:gridCol w="900293">
                  <a:extLst>
                    <a:ext uri="{9D8B030D-6E8A-4147-A177-3AD203B41FA5}">
                      <a16:colId xmlns:a16="http://schemas.microsoft.com/office/drawing/2014/main" val="1969986963"/>
                    </a:ext>
                  </a:extLst>
                </a:gridCol>
                <a:gridCol w="560435">
                  <a:extLst>
                    <a:ext uri="{9D8B030D-6E8A-4147-A177-3AD203B41FA5}">
                      <a16:colId xmlns:a16="http://schemas.microsoft.com/office/drawing/2014/main" val="1523366972"/>
                    </a:ext>
                  </a:extLst>
                </a:gridCol>
                <a:gridCol w="943753">
                  <a:extLst>
                    <a:ext uri="{9D8B030D-6E8A-4147-A177-3AD203B41FA5}">
                      <a16:colId xmlns:a16="http://schemas.microsoft.com/office/drawing/2014/main" val="1397474941"/>
                    </a:ext>
                  </a:extLst>
                </a:gridCol>
                <a:gridCol w="1057085">
                  <a:extLst>
                    <a:ext uri="{9D8B030D-6E8A-4147-A177-3AD203B41FA5}">
                      <a16:colId xmlns:a16="http://schemas.microsoft.com/office/drawing/2014/main" val="2292667255"/>
                    </a:ext>
                  </a:extLst>
                </a:gridCol>
                <a:gridCol w="739961">
                  <a:extLst>
                    <a:ext uri="{9D8B030D-6E8A-4147-A177-3AD203B41FA5}">
                      <a16:colId xmlns:a16="http://schemas.microsoft.com/office/drawing/2014/main" val="1261791897"/>
                    </a:ext>
                  </a:extLst>
                </a:gridCol>
                <a:gridCol w="828038">
                  <a:extLst>
                    <a:ext uri="{9D8B030D-6E8A-4147-A177-3AD203B41FA5}">
                      <a16:colId xmlns:a16="http://schemas.microsoft.com/office/drawing/2014/main" val="3877714259"/>
                    </a:ext>
                  </a:extLst>
                </a:gridCol>
                <a:gridCol w="452301">
                  <a:extLst>
                    <a:ext uri="{9D8B030D-6E8A-4147-A177-3AD203B41FA5}">
                      <a16:colId xmlns:a16="http://schemas.microsoft.com/office/drawing/2014/main" val="3054904779"/>
                    </a:ext>
                  </a:extLst>
                </a:gridCol>
                <a:gridCol w="1000908">
                  <a:extLst>
                    <a:ext uri="{9D8B030D-6E8A-4147-A177-3AD203B41FA5}">
                      <a16:colId xmlns:a16="http://schemas.microsoft.com/office/drawing/2014/main" val="2149075265"/>
                    </a:ext>
                  </a:extLst>
                </a:gridCol>
              </a:tblGrid>
              <a:tr h="254392">
                <a:tc>
                  <a:txBody>
                    <a:bodyPr/>
                    <a:lstStyle/>
                    <a:p>
                      <a:pPr marL="0" algn="ctr" defTabSz="685800" rtl="0" eaLnBrk="1" latinLnBrk="0" hangingPunct="1"/>
                      <a:endParaRPr lang="zh-CN" altLang="en-US" sz="1000" b="0" kern="1200" dirty="0">
                        <a:solidFill>
                          <a:schemeClr val="dk1"/>
                        </a:solidFill>
                        <a:latin typeface="+mn-ea"/>
                        <a:ea typeface="+mn-ea"/>
                        <a:cs typeface="+mn-cs"/>
                      </a:endParaRPr>
                    </a:p>
                  </a:txBody>
                  <a:tcPr anchor="ctr">
                    <a:noFill/>
                  </a:tcPr>
                </a:tc>
                <a:tc>
                  <a:txBody>
                    <a:bodyPr/>
                    <a:lstStyle/>
                    <a:p>
                      <a:pPr marL="0" algn="ctr" defTabSz="685800" rtl="0" eaLnBrk="1" latinLnBrk="0" hangingPunct="1"/>
                      <a:endParaRPr lang="zh-CN" altLang="en-US" sz="1000" b="0" kern="1200" dirty="0">
                        <a:solidFill>
                          <a:schemeClr val="dk1"/>
                        </a:solidFill>
                        <a:latin typeface="+mn-ea"/>
                        <a:ea typeface="+mn-ea"/>
                        <a:cs typeface="+mn-cs"/>
                      </a:endParaRPr>
                    </a:p>
                  </a:txBody>
                  <a:tcPr anchor="ctr">
                    <a:noFill/>
                  </a:tcPr>
                </a:tc>
                <a:tc>
                  <a:txBody>
                    <a:bodyPr/>
                    <a:lstStyle/>
                    <a:p>
                      <a:pPr marL="0" algn="ctr" defTabSz="685800" rtl="0" eaLnBrk="1" latinLnBrk="0" hangingPunct="1"/>
                      <a:r>
                        <a:rPr lang="zh-CN" altLang="en-US" sz="1000" b="0" kern="1200" dirty="0">
                          <a:solidFill>
                            <a:schemeClr val="dk1"/>
                          </a:solidFill>
                          <a:latin typeface="+mn-ea"/>
                          <a:ea typeface="+mn-ea"/>
                          <a:cs typeface="+mn-cs"/>
                        </a:rPr>
                        <a:t>线径</a:t>
                      </a:r>
                      <a:r>
                        <a:rPr lang="en-US" altLang="zh-CN" sz="1000" b="0" kern="1200" dirty="0">
                          <a:solidFill>
                            <a:schemeClr val="dk1"/>
                          </a:solidFill>
                          <a:latin typeface="+mn-ea"/>
                          <a:ea typeface="+mn-ea"/>
                          <a:cs typeface="+mn-cs"/>
                        </a:rPr>
                        <a:t>(mm)</a:t>
                      </a:r>
                      <a:endParaRPr lang="zh-CN" altLang="en-US" sz="1000" b="0" kern="1200" dirty="0">
                        <a:solidFill>
                          <a:schemeClr val="dk1"/>
                        </a:solidFill>
                        <a:latin typeface="+mn-ea"/>
                        <a:ea typeface="+mn-ea"/>
                        <a:cs typeface="+mn-cs"/>
                      </a:endParaRPr>
                    </a:p>
                  </a:txBody>
                  <a:tcPr anchor="ctr">
                    <a:noFill/>
                  </a:tcPr>
                </a:tc>
                <a:tc>
                  <a:txBody>
                    <a:bodyPr/>
                    <a:lstStyle/>
                    <a:p>
                      <a:pPr marL="0" algn="ctr" defTabSz="685800" rtl="0" eaLnBrk="1" latinLnBrk="0" hangingPunct="1"/>
                      <a:r>
                        <a:rPr lang="zh-CN" altLang="en-US" sz="1000" b="0" kern="1200" dirty="0">
                          <a:solidFill>
                            <a:schemeClr val="dk1"/>
                          </a:solidFill>
                          <a:latin typeface="+mn-ea"/>
                          <a:ea typeface="+mn-ea"/>
                          <a:cs typeface="+mn-cs"/>
                        </a:rPr>
                        <a:t>线圈内径（</a:t>
                      </a:r>
                      <a:r>
                        <a:rPr lang="en-US" altLang="zh-CN" sz="1000" b="0" kern="1200" dirty="0">
                          <a:solidFill>
                            <a:schemeClr val="dk1"/>
                          </a:solidFill>
                          <a:latin typeface="+mn-ea"/>
                          <a:ea typeface="+mn-ea"/>
                          <a:cs typeface="+mn-cs"/>
                        </a:rPr>
                        <a:t>mm</a:t>
                      </a:r>
                      <a:r>
                        <a:rPr lang="zh-CN" altLang="en-US" sz="1000" b="0" kern="1200" dirty="0">
                          <a:solidFill>
                            <a:schemeClr val="dk1"/>
                          </a:solidFill>
                          <a:latin typeface="+mn-ea"/>
                          <a:ea typeface="+mn-ea"/>
                          <a:cs typeface="+mn-cs"/>
                        </a:rPr>
                        <a:t>）</a:t>
                      </a:r>
                    </a:p>
                  </a:txBody>
                  <a:tcPr anchor="ctr">
                    <a:noFill/>
                  </a:tcPr>
                </a:tc>
                <a:tc>
                  <a:txBody>
                    <a:bodyPr/>
                    <a:lstStyle/>
                    <a:p>
                      <a:pPr marL="0" algn="ctr" defTabSz="685800" rtl="0" eaLnBrk="1" latinLnBrk="0" hangingPunct="1"/>
                      <a:r>
                        <a:rPr lang="zh-CN" altLang="en-US" sz="1000" b="0" kern="1200" dirty="0">
                          <a:solidFill>
                            <a:schemeClr val="dk1"/>
                          </a:solidFill>
                          <a:latin typeface="+mn-ea"/>
                          <a:ea typeface="+mn-ea"/>
                          <a:cs typeface="+mn-cs"/>
                        </a:rPr>
                        <a:t>单层匝数</a:t>
                      </a:r>
                    </a:p>
                  </a:txBody>
                  <a:tcPr anchor="ctr">
                    <a:noFill/>
                  </a:tcPr>
                </a:tc>
                <a:tc>
                  <a:txBody>
                    <a:bodyPr/>
                    <a:lstStyle/>
                    <a:p>
                      <a:pPr marL="0" algn="ctr" defTabSz="685800" rtl="0" eaLnBrk="1" latinLnBrk="0" hangingPunct="1"/>
                      <a:r>
                        <a:rPr lang="zh-CN" altLang="en-US" sz="1000" b="0" kern="1200" dirty="0">
                          <a:solidFill>
                            <a:schemeClr val="dk1"/>
                          </a:solidFill>
                          <a:latin typeface="+mn-ea"/>
                          <a:ea typeface="+mn-ea"/>
                          <a:cs typeface="+mn-cs"/>
                        </a:rPr>
                        <a:t>匝间距</a:t>
                      </a:r>
                      <a:r>
                        <a:rPr lang="en-US" altLang="zh-CN" sz="1000" b="0" kern="1200" dirty="0">
                          <a:solidFill>
                            <a:schemeClr val="dk1"/>
                          </a:solidFill>
                          <a:latin typeface="+mn-ea"/>
                          <a:ea typeface="+mn-ea"/>
                          <a:cs typeface="+mn-cs"/>
                        </a:rPr>
                        <a:t>(mm)</a:t>
                      </a:r>
                      <a:endParaRPr lang="zh-CN" altLang="en-US" sz="1000" b="0" kern="1200" dirty="0">
                        <a:solidFill>
                          <a:schemeClr val="dk1"/>
                        </a:solidFill>
                        <a:latin typeface="+mn-ea"/>
                        <a:ea typeface="+mn-ea"/>
                        <a:cs typeface="+mn-cs"/>
                      </a:endParaRPr>
                    </a:p>
                  </a:txBody>
                  <a:tcPr anchor="ctr">
                    <a:noFill/>
                  </a:tcPr>
                </a:tc>
                <a:tc>
                  <a:txBody>
                    <a:bodyPr/>
                    <a:lstStyle/>
                    <a:p>
                      <a:pPr marL="0" algn="ctr" defTabSz="685800" rtl="0" eaLnBrk="1" latinLnBrk="0" hangingPunct="1"/>
                      <a:r>
                        <a:rPr lang="zh-CN" altLang="en-US" sz="1000" b="0" kern="1200" dirty="0">
                          <a:solidFill>
                            <a:schemeClr val="dk1"/>
                          </a:solidFill>
                          <a:latin typeface="+mn-ea"/>
                          <a:ea typeface="+mn-ea"/>
                          <a:cs typeface="+mn-cs"/>
                        </a:rPr>
                        <a:t>层数</a:t>
                      </a:r>
                    </a:p>
                  </a:txBody>
                  <a:tcPr anchor="ctr">
                    <a:noFill/>
                  </a:tcPr>
                </a:tc>
                <a:tc>
                  <a:txBody>
                    <a:bodyPr/>
                    <a:lstStyle/>
                    <a:p>
                      <a:pPr marL="0" algn="ctr" defTabSz="685800" rtl="0" eaLnBrk="1" latinLnBrk="0" hangingPunct="1"/>
                      <a:r>
                        <a:rPr lang="zh-CN" altLang="en-US" sz="1000" b="0" kern="1200" dirty="0">
                          <a:solidFill>
                            <a:schemeClr val="dk1"/>
                          </a:solidFill>
                          <a:latin typeface="+mn-ea"/>
                          <a:ea typeface="+mn-ea"/>
                          <a:cs typeface="+mn-cs"/>
                        </a:rPr>
                        <a:t>层间距</a:t>
                      </a:r>
                      <a:r>
                        <a:rPr lang="en-US" altLang="zh-CN" sz="1000" b="0" kern="1200" dirty="0">
                          <a:solidFill>
                            <a:schemeClr val="dk1"/>
                          </a:solidFill>
                          <a:latin typeface="+mn-ea"/>
                          <a:ea typeface="+mn-ea"/>
                          <a:cs typeface="+mn-cs"/>
                        </a:rPr>
                        <a:t>(mm)</a:t>
                      </a:r>
                      <a:endParaRPr lang="zh-CN" altLang="en-US" sz="1000" b="0" kern="1200" dirty="0">
                        <a:solidFill>
                          <a:schemeClr val="dk1"/>
                        </a:solidFill>
                        <a:latin typeface="+mn-ea"/>
                        <a:ea typeface="+mn-ea"/>
                        <a:cs typeface="+mn-cs"/>
                      </a:endParaRPr>
                    </a:p>
                  </a:txBody>
                  <a:tcPr anchor="ctr">
                    <a:noFill/>
                  </a:tcPr>
                </a:tc>
                <a:extLst>
                  <a:ext uri="{0D108BD9-81ED-4DB2-BD59-A6C34878D82A}">
                    <a16:rowId xmlns:a16="http://schemas.microsoft.com/office/drawing/2014/main" val="2646039981"/>
                  </a:ext>
                </a:extLst>
              </a:tr>
              <a:tr h="254392">
                <a:tc rowSpan="3">
                  <a:txBody>
                    <a:bodyPr/>
                    <a:lstStyle/>
                    <a:p>
                      <a:pPr marL="0" algn="ctr" defTabSz="685800" rtl="0" eaLnBrk="1" latinLnBrk="0" hangingPunct="1"/>
                      <a:r>
                        <a:rPr lang="en-US" altLang="zh-CN" sz="1000" b="0" kern="1200" dirty="0">
                          <a:solidFill>
                            <a:schemeClr val="dk1"/>
                          </a:solidFill>
                          <a:latin typeface="+mn-ea"/>
                          <a:ea typeface="+mn-ea"/>
                          <a:cs typeface="+mn-cs"/>
                        </a:rPr>
                        <a:t>Prototype coil</a:t>
                      </a:r>
                      <a:endParaRPr lang="zh-CN" altLang="en-US" sz="1000" b="0" kern="1200" dirty="0">
                        <a:solidFill>
                          <a:schemeClr val="dk1"/>
                        </a:solidFill>
                        <a:latin typeface="+mn-ea"/>
                        <a:ea typeface="+mn-ea"/>
                        <a:cs typeface="+mn-cs"/>
                      </a:endParaRPr>
                    </a:p>
                  </a:txBody>
                  <a:tcPr anchor="ctr">
                    <a:noFill/>
                  </a:tcPr>
                </a:tc>
                <a:tc>
                  <a:txBody>
                    <a:bodyPr/>
                    <a:lstStyle/>
                    <a:p>
                      <a:pPr marL="0" algn="ctr" defTabSz="685800" rtl="0" eaLnBrk="1" latinLnBrk="0" hangingPunct="1"/>
                      <a:r>
                        <a:rPr lang="en-US" altLang="zh-CN" sz="1000" b="0" kern="1200" dirty="0">
                          <a:solidFill>
                            <a:schemeClr val="dk1"/>
                          </a:solidFill>
                          <a:latin typeface="+mn-ea"/>
                          <a:ea typeface="+mn-ea"/>
                          <a:cs typeface="+mn-cs"/>
                        </a:rPr>
                        <a:t>V1</a:t>
                      </a:r>
                      <a:endParaRPr lang="zh-CN" altLang="en-US" sz="1000" b="0" kern="1200" dirty="0">
                        <a:solidFill>
                          <a:schemeClr val="dk1"/>
                        </a:solidFill>
                        <a:latin typeface="+mn-ea"/>
                        <a:ea typeface="+mn-ea"/>
                        <a:cs typeface="+mn-cs"/>
                      </a:endParaRPr>
                    </a:p>
                  </a:txBody>
                  <a:tcPr anchor="ctr">
                    <a:noFill/>
                  </a:tcPr>
                </a:tc>
                <a:tc>
                  <a:txBody>
                    <a:bodyPr/>
                    <a:lstStyle/>
                    <a:p>
                      <a:pPr marL="0" algn="ctr" defTabSz="685800" rtl="0" eaLnBrk="1" latinLnBrk="0" hangingPunct="1"/>
                      <a:r>
                        <a:rPr lang="en-US" altLang="zh-CN" sz="1000" b="0" kern="1200" dirty="0">
                          <a:solidFill>
                            <a:schemeClr val="dk1"/>
                          </a:solidFill>
                          <a:latin typeface="+mn-ea"/>
                          <a:ea typeface="+mn-ea"/>
                          <a:cs typeface="+mn-cs"/>
                        </a:rPr>
                        <a:t>0.13/0.156</a:t>
                      </a:r>
                      <a:endParaRPr lang="zh-CN" altLang="en-US" sz="1000" b="0" kern="1200" dirty="0">
                        <a:solidFill>
                          <a:schemeClr val="dk1"/>
                        </a:solidFill>
                        <a:latin typeface="+mn-ea"/>
                        <a:ea typeface="+mn-ea"/>
                        <a:cs typeface="+mn-cs"/>
                      </a:endParaRPr>
                    </a:p>
                  </a:txBody>
                  <a:tcPr anchor="ctr">
                    <a:noFill/>
                  </a:tcPr>
                </a:tc>
                <a:tc>
                  <a:txBody>
                    <a:bodyPr/>
                    <a:lstStyle/>
                    <a:p>
                      <a:pPr marL="0" algn="ctr" defTabSz="685800" rtl="0" eaLnBrk="1" latinLnBrk="0" hangingPunct="1"/>
                      <a:r>
                        <a:rPr lang="en-US" altLang="zh-CN" sz="1000" b="0" kern="1200" dirty="0">
                          <a:solidFill>
                            <a:schemeClr val="dk1"/>
                          </a:solidFill>
                          <a:latin typeface="+mn-ea"/>
                          <a:ea typeface="+mn-ea"/>
                          <a:cs typeface="+mn-cs"/>
                        </a:rPr>
                        <a:t>114</a:t>
                      </a:r>
                      <a:endParaRPr lang="zh-CN" altLang="en-US" sz="1000" b="0" kern="1200" dirty="0">
                        <a:solidFill>
                          <a:schemeClr val="dk1"/>
                        </a:solidFill>
                        <a:latin typeface="+mn-ea"/>
                        <a:ea typeface="+mn-ea"/>
                        <a:cs typeface="+mn-cs"/>
                      </a:endParaRPr>
                    </a:p>
                  </a:txBody>
                  <a:tcPr anchor="ctr">
                    <a:noFill/>
                  </a:tcPr>
                </a:tc>
                <a:tc>
                  <a:txBody>
                    <a:bodyPr/>
                    <a:lstStyle/>
                    <a:p>
                      <a:pPr marL="0" algn="ctr" defTabSz="685800" rtl="0" eaLnBrk="1" latinLnBrk="0" hangingPunct="1"/>
                      <a:r>
                        <a:rPr lang="en-US" altLang="zh-CN" sz="1000" b="0" kern="1200" dirty="0">
                          <a:solidFill>
                            <a:schemeClr val="dk1"/>
                          </a:solidFill>
                          <a:latin typeface="+mn-ea"/>
                          <a:ea typeface="+mn-ea"/>
                          <a:cs typeface="+mn-cs"/>
                        </a:rPr>
                        <a:t>288</a:t>
                      </a:r>
                      <a:endParaRPr lang="zh-CN" altLang="en-US" sz="1000" b="0" kern="1200" dirty="0">
                        <a:solidFill>
                          <a:schemeClr val="dk1"/>
                        </a:solidFill>
                        <a:latin typeface="+mn-ea"/>
                        <a:ea typeface="+mn-ea"/>
                        <a:cs typeface="+mn-cs"/>
                      </a:endParaRPr>
                    </a:p>
                  </a:txBody>
                  <a:tcPr anchor="ctr">
                    <a:noFill/>
                  </a:tcPr>
                </a:tc>
                <a:tc>
                  <a:txBody>
                    <a:bodyPr/>
                    <a:lstStyle/>
                    <a:p>
                      <a:pPr marL="0" algn="ctr" defTabSz="685800" rtl="0" eaLnBrk="1" latinLnBrk="0" hangingPunct="1"/>
                      <a:r>
                        <a:rPr lang="en-US" altLang="zh-CN" sz="1000" b="0" kern="1200" dirty="0">
                          <a:solidFill>
                            <a:schemeClr val="dk1"/>
                          </a:solidFill>
                          <a:latin typeface="+mn-ea"/>
                          <a:ea typeface="+mn-ea"/>
                          <a:cs typeface="+mn-cs"/>
                        </a:rPr>
                        <a:t>0.198</a:t>
                      </a:r>
                      <a:endParaRPr lang="zh-CN" altLang="en-US" sz="1000" b="0" kern="1200" dirty="0">
                        <a:solidFill>
                          <a:schemeClr val="dk1"/>
                        </a:solidFill>
                        <a:latin typeface="+mn-ea"/>
                        <a:ea typeface="+mn-ea"/>
                        <a:cs typeface="+mn-cs"/>
                      </a:endParaRPr>
                    </a:p>
                  </a:txBody>
                  <a:tcPr anchor="ctr">
                    <a:noFill/>
                  </a:tcPr>
                </a:tc>
                <a:tc>
                  <a:txBody>
                    <a:bodyPr/>
                    <a:lstStyle/>
                    <a:p>
                      <a:pPr marL="0" algn="ctr" defTabSz="685800" rtl="0" eaLnBrk="1" latinLnBrk="0" hangingPunct="1"/>
                      <a:r>
                        <a:rPr lang="en-US" altLang="zh-CN" sz="1000" b="0" kern="1200" dirty="0">
                          <a:solidFill>
                            <a:schemeClr val="dk1"/>
                          </a:solidFill>
                          <a:latin typeface="+mn-ea"/>
                          <a:ea typeface="+mn-ea"/>
                          <a:cs typeface="+mn-cs"/>
                        </a:rPr>
                        <a:t>15</a:t>
                      </a:r>
                      <a:endParaRPr lang="zh-CN" altLang="en-US" sz="1000" b="0" kern="1200" dirty="0">
                        <a:solidFill>
                          <a:schemeClr val="dk1"/>
                        </a:solidFill>
                        <a:latin typeface="+mn-ea"/>
                        <a:ea typeface="+mn-ea"/>
                        <a:cs typeface="+mn-cs"/>
                      </a:endParaRPr>
                    </a:p>
                  </a:txBody>
                  <a:tcPr anchor="ctr">
                    <a:noFill/>
                  </a:tcPr>
                </a:tc>
                <a:tc>
                  <a:txBody>
                    <a:bodyPr/>
                    <a:lstStyle/>
                    <a:p>
                      <a:pPr marL="0" algn="ctr" defTabSz="685800" rtl="0" eaLnBrk="1" latinLnBrk="0" hangingPunct="1"/>
                      <a:r>
                        <a:rPr lang="en-US" altLang="zh-CN" sz="1000" b="0" kern="1200" dirty="0">
                          <a:solidFill>
                            <a:schemeClr val="dk1"/>
                          </a:solidFill>
                          <a:latin typeface="+mn-ea"/>
                          <a:ea typeface="+mn-ea"/>
                          <a:cs typeface="+mn-cs"/>
                        </a:rPr>
                        <a:t>0.75+0.156</a:t>
                      </a:r>
                      <a:endParaRPr lang="zh-CN" altLang="en-US" sz="1000" b="0" kern="1200" dirty="0">
                        <a:solidFill>
                          <a:schemeClr val="dk1"/>
                        </a:solidFill>
                        <a:latin typeface="+mn-ea"/>
                        <a:ea typeface="+mn-ea"/>
                        <a:cs typeface="+mn-cs"/>
                      </a:endParaRPr>
                    </a:p>
                  </a:txBody>
                  <a:tcPr anchor="ctr">
                    <a:noFill/>
                  </a:tcPr>
                </a:tc>
                <a:extLst>
                  <a:ext uri="{0D108BD9-81ED-4DB2-BD59-A6C34878D82A}">
                    <a16:rowId xmlns:a16="http://schemas.microsoft.com/office/drawing/2014/main" val="2886982460"/>
                  </a:ext>
                </a:extLst>
              </a:tr>
              <a:tr h="254392">
                <a:tc vMerge="1">
                  <a:txBody>
                    <a:bodyPr/>
                    <a:lstStyle/>
                    <a:p>
                      <a:endParaRPr lang="zh-CN" altLang="en-US" sz="1400" b="0" dirty="0"/>
                    </a:p>
                  </a:txBody>
                  <a:tcPr>
                    <a:noFill/>
                  </a:tcPr>
                </a:tc>
                <a:tc>
                  <a:txBody>
                    <a:bodyPr/>
                    <a:lstStyle/>
                    <a:p>
                      <a:pPr marL="0" algn="ctr" defTabSz="685800" rtl="0" eaLnBrk="1" latinLnBrk="0" hangingPunct="1"/>
                      <a:r>
                        <a:rPr lang="en-US" altLang="zh-CN" sz="1000" b="0" kern="1200" dirty="0">
                          <a:solidFill>
                            <a:schemeClr val="dk1"/>
                          </a:solidFill>
                          <a:latin typeface="+mn-ea"/>
                          <a:ea typeface="+mn-ea"/>
                          <a:cs typeface="+mn-cs"/>
                        </a:rPr>
                        <a:t>V3</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0.55/0.6</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200</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250</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0.6</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50</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0.25+0.6</a:t>
                      </a:r>
                      <a:endParaRPr lang="zh-CN" altLang="en-US" sz="1000" b="0" kern="1200" dirty="0">
                        <a:solidFill>
                          <a:schemeClr val="dk1"/>
                        </a:solidFill>
                        <a:latin typeface="+mn-ea"/>
                        <a:ea typeface="+mn-ea"/>
                        <a:cs typeface="+mn-cs"/>
                      </a:endParaRPr>
                    </a:p>
                  </a:txBody>
                  <a:tcPr anchor="ctr">
                    <a:solidFill>
                      <a:srgbClr val="FFFF00"/>
                    </a:solidFill>
                  </a:tcPr>
                </a:tc>
                <a:extLst>
                  <a:ext uri="{0D108BD9-81ED-4DB2-BD59-A6C34878D82A}">
                    <a16:rowId xmlns:a16="http://schemas.microsoft.com/office/drawing/2014/main" val="564106260"/>
                  </a:ext>
                </a:extLst>
              </a:tr>
              <a:tr h="254392">
                <a:tc vMerge="1">
                  <a:txBody>
                    <a:bodyPr/>
                    <a:lstStyle/>
                    <a:p>
                      <a:endParaRPr lang="zh-CN" altLang="en-US" sz="1400" b="0" dirty="0"/>
                    </a:p>
                  </a:txBody>
                  <a:tcPr>
                    <a:noFill/>
                  </a:tcPr>
                </a:tc>
                <a:tc>
                  <a:txBody>
                    <a:bodyPr/>
                    <a:lstStyle/>
                    <a:p>
                      <a:pPr marL="0" algn="ctr" defTabSz="685800" rtl="0" eaLnBrk="1" latinLnBrk="0" hangingPunct="1"/>
                      <a:r>
                        <a:rPr lang="en-US" altLang="zh-CN" sz="1000" b="0" kern="1200" dirty="0">
                          <a:solidFill>
                            <a:schemeClr val="dk1"/>
                          </a:solidFill>
                          <a:latin typeface="+mn-ea"/>
                          <a:ea typeface="+mn-ea"/>
                          <a:cs typeface="+mn-cs"/>
                        </a:rPr>
                        <a:t>V3.5</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1.2/1.27</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114</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180</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1.27</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8</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0.5+1.27</a:t>
                      </a:r>
                      <a:endParaRPr lang="zh-CN" altLang="en-US" sz="1000" b="0" kern="1200" dirty="0">
                        <a:solidFill>
                          <a:schemeClr val="dk1"/>
                        </a:solidFill>
                        <a:latin typeface="+mn-ea"/>
                        <a:ea typeface="+mn-ea"/>
                        <a:cs typeface="+mn-cs"/>
                      </a:endParaRPr>
                    </a:p>
                  </a:txBody>
                  <a:tcPr anchor="ctr">
                    <a:solidFill>
                      <a:srgbClr val="92D050"/>
                    </a:solidFill>
                  </a:tcPr>
                </a:tc>
                <a:extLst>
                  <a:ext uri="{0D108BD9-81ED-4DB2-BD59-A6C34878D82A}">
                    <a16:rowId xmlns:a16="http://schemas.microsoft.com/office/drawing/2014/main" val="1968356856"/>
                  </a:ext>
                </a:extLst>
              </a:tr>
              <a:tr h="254392">
                <a:tc rowSpan="17">
                  <a:txBody>
                    <a:bodyPr/>
                    <a:lstStyle/>
                    <a:p>
                      <a:pPr marL="0" algn="ctr" defTabSz="685800" rtl="0" eaLnBrk="1" latinLnBrk="0" hangingPunct="1"/>
                      <a:r>
                        <a:rPr lang="en-US" altLang="zh-CN" sz="1000" b="0" kern="1200" dirty="0">
                          <a:solidFill>
                            <a:schemeClr val="dk1"/>
                          </a:solidFill>
                          <a:latin typeface="+mn-ea"/>
                          <a:ea typeface="+mn-ea"/>
                          <a:cs typeface="+mn-cs"/>
                        </a:rPr>
                        <a:t>Test coil</a:t>
                      </a:r>
                      <a:endParaRPr lang="zh-CN" altLang="en-US" sz="1000" b="0" kern="1200" dirty="0">
                        <a:solidFill>
                          <a:schemeClr val="dk1"/>
                        </a:solidFill>
                        <a:latin typeface="+mn-ea"/>
                        <a:ea typeface="+mn-ea"/>
                        <a:cs typeface="+mn-cs"/>
                      </a:endParaRPr>
                    </a:p>
                  </a:txBody>
                  <a:tcPr anchor="ctr">
                    <a:noFill/>
                  </a:tcPr>
                </a:tc>
                <a:tc>
                  <a:txBody>
                    <a:bodyPr/>
                    <a:lstStyle/>
                    <a:p>
                      <a:pPr marL="0" algn="ctr" defTabSz="685800" rtl="0" eaLnBrk="1" latinLnBrk="0" hangingPunct="1"/>
                      <a:r>
                        <a:rPr lang="en-US" altLang="zh-CN" sz="1000" b="0" kern="1200" dirty="0">
                          <a:solidFill>
                            <a:schemeClr val="dk1"/>
                          </a:solidFill>
                          <a:latin typeface="+mn-ea"/>
                          <a:ea typeface="+mn-ea"/>
                          <a:cs typeface="+mn-cs"/>
                        </a:rPr>
                        <a:t>Coil1</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0.55/0.6</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40</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50</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0.6</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14</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0.6</a:t>
                      </a:r>
                      <a:endParaRPr lang="zh-CN" altLang="en-US" sz="1000" b="0" kern="1200" dirty="0">
                        <a:solidFill>
                          <a:schemeClr val="dk1"/>
                        </a:solidFill>
                        <a:latin typeface="+mn-ea"/>
                        <a:ea typeface="+mn-ea"/>
                        <a:cs typeface="+mn-cs"/>
                      </a:endParaRPr>
                    </a:p>
                  </a:txBody>
                  <a:tcPr anchor="ctr">
                    <a:solidFill>
                      <a:srgbClr val="92D050"/>
                    </a:solidFill>
                  </a:tcPr>
                </a:tc>
                <a:extLst>
                  <a:ext uri="{0D108BD9-81ED-4DB2-BD59-A6C34878D82A}">
                    <a16:rowId xmlns:a16="http://schemas.microsoft.com/office/drawing/2014/main" val="1397066463"/>
                  </a:ext>
                </a:extLst>
              </a:tr>
              <a:tr h="254392">
                <a:tc vMerge="1">
                  <a:txBody>
                    <a:bodyPr/>
                    <a:lstStyle/>
                    <a:p>
                      <a:endParaRPr lang="zh-CN" altLang="en-US" sz="1400" b="0" dirty="0"/>
                    </a:p>
                  </a:txBody>
                  <a:tcPr>
                    <a:noFill/>
                  </a:tcPr>
                </a:tc>
                <a:tc>
                  <a:txBody>
                    <a:bodyPr/>
                    <a:lstStyle/>
                    <a:p>
                      <a:pPr marL="0" algn="ctr" defTabSz="685800" rtl="0" eaLnBrk="1" latinLnBrk="0" hangingPunct="1"/>
                      <a:r>
                        <a:rPr lang="en-US" altLang="zh-CN" sz="1000" b="0" kern="1200" dirty="0">
                          <a:solidFill>
                            <a:schemeClr val="dk1"/>
                          </a:solidFill>
                          <a:latin typeface="+mn-ea"/>
                          <a:ea typeface="+mn-ea"/>
                          <a:cs typeface="+mn-cs"/>
                        </a:rPr>
                        <a:t>Coil2</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0.55/0.6</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40</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75</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0.6</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14</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0.6</a:t>
                      </a:r>
                      <a:endParaRPr lang="zh-CN" altLang="en-US" sz="1000" b="0" kern="1200" dirty="0">
                        <a:solidFill>
                          <a:schemeClr val="dk1"/>
                        </a:solidFill>
                        <a:latin typeface="+mn-ea"/>
                        <a:ea typeface="+mn-ea"/>
                        <a:cs typeface="+mn-cs"/>
                      </a:endParaRPr>
                    </a:p>
                  </a:txBody>
                  <a:tcPr anchor="ctr">
                    <a:solidFill>
                      <a:srgbClr val="92D050"/>
                    </a:solidFill>
                  </a:tcPr>
                </a:tc>
                <a:extLst>
                  <a:ext uri="{0D108BD9-81ED-4DB2-BD59-A6C34878D82A}">
                    <a16:rowId xmlns:a16="http://schemas.microsoft.com/office/drawing/2014/main" val="2170739928"/>
                  </a:ext>
                </a:extLst>
              </a:tr>
              <a:tr h="254392">
                <a:tc vMerge="1">
                  <a:txBody>
                    <a:bodyPr/>
                    <a:lstStyle/>
                    <a:p>
                      <a:endParaRPr lang="zh-CN" altLang="en-US" sz="1400" b="0" dirty="0"/>
                    </a:p>
                  </a:txBody>
                  <a:tcPr>
                    <a:noFill/>
                  </a:tcPr>
                </a:tc>
                <a:tc>
                  <a:txBody>
                    <a:bodyPr/>
                    <a:lstStyle/>
                    <a:p>
                      <a:pPr marL="0" algn="ctr" defTabSz="685800" rtl="0" eaLnBrk="1" latinLnBrk="0" hangingPunct="1"/>
                      <a:r>
                        <a:rPr lang="en-US" altLang="zh-CN" sz="1000" b="0" kern="1200" dirty="0">
                          <a:solidFill>
                            <a:schemeClr val="dk1"/>
                          </a:solidFill>
                          <a:latin typeface="+mn-ea"/>
                          <a:ea typeface="+mn-ea"/>
                          <a:cs typeface="+mn-cs"/>
                        </a:rPr>
                        <a:t>Coil3</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0.55/0.6</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40</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100</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0.6</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14</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0.6</a:t>
                      </a:r>
                      <a:endParaRPr lang="zh-CN" altLang="en-US" sz="1000" b="0" kern="1200" dirty="0">
                        <a:solidFill>
                          <a:schemeClr val="dk1"/>
                        </a:solidFill>
                        <a:latin typeface="+mn-ea"/>
                        <a:ea typeface="+mn-ea"/>
                        <a:cs typeface="+mn-cs"/>
                      </a:endParaRPr>
                    </a:p>
                  </a:txBody>
                  <a:tcPr anchor="ctr">
                    <a:solidFill>
                      <a:srgbClr val="92D050"/>
                    </a:solidFill>
                  </a:tcPr>
                </a:tc>
                <a:extLst>
                  <a:ext uri="{0D108BD9-81ED-4DB2-BD59-A6C34878D82A}">
                    <a16:rowId xmlns:a16="http://schemas.microsoft.com/office/drawing/2014/main" val="494436431"/>
                  </a:ext>
                </a:extLst>
              </a:tr>
              <a:tr h="254392">
                <a:tc vMerge="1">
                  <a:txBody>
                    <a:bodyPr/>
                    <a:lstStyle/>
                    <a:p>
                      <a:endParaRPr lang="zh-CN" altLang="en-US"/>
                    </a:p>
                  </a:txBody>
                  <a:tcPr/>
                </a:tc>
                <a:tc>
                  <a:txBody>
                    <a:bodyPr/>
                    <a:lstStyle/>
                    <a:p>
                      <a:pPr marL="0" algn="ctr" defTabSz="685800" rtl="0" eaLnBrk="1" latinLnBrk="0" hangingPunct="1"/>
                      <a:r>
                        <a:rPr lang="en-US" altLang="zh-CN" sz="1000" b="0" kern="1200" dirty="0">
                          <a:solidFill>
                            <a:schemeClr val="dk1"/>
                          </a:solidFill>
                          <a:latin typeface="+mn-ea"/>
                          <a:ea typeface="+mn-ea"/>
                          <a:cs typeface="+mn-cs"/>
                        </a:rPr>
                        <a:t>Coil4</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1.2/1.27</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40</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47</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1.27</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6</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1.27</a:t>
                      </a:r>
                      <a:endParaRPr lang="zh-CN" altLang="en-US" sz="1000" b="0" kern="1200" dirty="0">
                        <a:solidFill>
                          <a:schemeClr val="dk1"/>
                        </a:solidFill>
                        <a:latin typeface="+mn-ea"/>
                        <a:ea typeface="+mn-ea"/>
                        <a:cs typeface="+mn-cs"/>
                      </a:endParaRPr>
                    </a:p>
                  </a:txBody>
                  <a:tcPr anchor="ctr">
                    <a:solidFill>
                      <a:srgbClr val="92D050"/>
                    </a:solidFill>
                  </a:tcPr>
                </a:tc>
                <a:extLst>
                  <a:ext uri="{0D108BD9-81ED-4DB2-BD59-A6C34878D82A}">
                    <a16:rowId xmlns:a16="http://schemas.microsoft.com/office/drawing/2014/main" val="3280778682"/>
                  </a:ext>
                </a:extLst>
              </a:tr>
              <a:tr h="254392">
                <a:tc vMerge="1">
                  <a:txBody>
                    <a:bodyPr/>
                    <a:lstStyle/>
                    <a:p>
                      <a:endParaRPr lang="zh-CN" altLang="en-US" sz="1400" b="0" dirty="0"/>
                    </a:p>
                  </a:txBody>
                  <a:tcPr>
                    <a:noFill/>
                  </a:tcPr>
                </a:tc>
                <a:tc>
                  <a:txBody>
                    <a:bodyPr/>
                    <a:lstStyle/>
                    <a:p>
                      <a:pPr marL="0" algn="ctr" defTabSz="685800" rtl="0" eaLnBrk="1" latinLnBrk="0" hangingPunct="1"/>
                      <a:r>
                        <a:rPr lang="en-US" altLang="zh-CN" sz="1000" b="0" kern="1200" dirty="0">
                          <a:solidFill>
                            <a:schemeClr val="dk1"/>
                          </a:solidFill>
                          <a:latin typeface="+mn-ea"/>
                          <a:ea typeface="+mn-ea"/>
                          <a:cs typeface="+mn-cs"/>
                        </a:rPr>
                        <a:t>Coil6</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0.55/0.6</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100</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100</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0.6</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14</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0.6</a:t>
                      </a:r>
                      <a:endParaRPr lang="zh-CN" altLang="en-US" sz="1000" b="0" kern="1200" dirty="0">
                        <a:solidFill>
                          <a:schemeClr val="dk1"/>
                        </a:solidFill>
                        <a:latin typeface="+mn-ea"/>
                        <a:ea typeface="+mn-ea"/>
                        <a:cs typeface="+mn-cs"/>
                      </a:endParaRPr>
                    </a:p>
                  </a:txBody>
                  <a:tcPr anchor="ctr">
                    <a:solidFill>
                      <a:srgbClr val="FFFF00"/>
                    </a:solidFill>
                  </a:tcPr>
                </a:tc>
                <a:extLst>
                  <a:ext uri="{0D108BD9-81ED-4DB2-BD59-A6C34878D82A}">
                    <a16:rowId xmlns:a16="http://schemas.microsoft.com/office/drawing/2014/main" val="3879389"/>
                  </a:ext>
                </a:extLst>
              </a:tr>
              <a:tr h="254392">
                <a:tc vMerge="1">
                  <a:txBody>
                    <a:bodyPr/>
                    <a:lstStyle/>
                    <a:p>
                      <a:endParaRPr lang="zh-CN" altLang="en-US" sz="1400" b="0" dirty="0"/>
                    </a:p>
                  </a:txBody>
                  <a:tcPr>
                    <a:noFill/>
                  </a:tcPr>
                </a:tc>
                <a:tc>
                  <a:txBody>
                    <a:bodyPr/>
                    <a:lstStyle/>
                    <a:p>
                      <a:pPr marL="0" algn="ctr" defTabSz="685800" rtl="0" eaLnBrk="1" latinLnBrk="0" hangingPunct="1"/>
                      <a:r>
                        <a:rPr lang="en-US" altLang="zh-CN" sz="1000" b="0" kern="1200" dirty="0">
                          <a:solidFill>
                            <a:schemeClr val="dk1"/>
                          </a:solidFill>
                          <a:latin typeface="+mn-ea"/>
                          <a:ea typeface="+mn-ea"/>
                          <a:cs typeface="+mn-cs"/>
                        </a:rPr>
                        <a:t>Coil7</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0.55/0.6</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150</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100</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0.6</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14</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0.6</a:t>
                      </a:r>
                      <a:endParaRPr lang="zh-CN" altLang="en-US" sz="1000" b="0" kern="1200" dirty="0">
                        <a:solidFill>
                          <a:schemeClr val="dk1"/>
                        </a:solidFill>
                        <a:latin typeface="+mn-ea"/>
                        <a:ea typeface="+mn-ea"/>
                        <a:cs typeface="+mn-cs"/>
                      </a:endParaRPr>
                    </a:p>
                  </a:txBody>
                  <a:tcPr anchor="ctr">
                    <a:solidFill>
                      <a:srgbClr val="FFFF00"/>
                    </a:solidFill>
                  </a:tcPr>
                </a:tc>
                <a:extLst>
                  <a:ext uri="{0D108BD9-81ED-4DB2-BD59-A6C34878D82A}">
                    <a16:rowId xmlns:a16="http://schemas.microsoft.com/office/drawing/2014/main" val="1496153598"/>
                  </a:ext>
                </a:extLst>
              </a:tr>
              <a:tr h="254392">
                <a:tc vMerge="1">
                  <a:txBody>
                    <a:bodyPr/>
                    <a:lstStyle/>
                    <a:p>
                      <a:pPr algn="ctr"/>
                      <a:endParaRPr lang="zh-CN" altLang="en-US" sz="1400" b="0" dirty="0"/>
                    </a:p>
                  </a:txBody>
                  <a:tcPr anchor="ctr">
                    <a:noFill/>
                  </a:tcPr>
                </a:tc>
                <a:tc>
                  <a:txBody>
                    <a:bodyPr/>
                    <a:lstStyle/>
                    <a:p>
                      <a:pPr marL="0" algn="ctr" defTabSz="685800" rtl="0" eaLnBrk="1" latinLnBrk="0" hangingPunct="1"/>
                      <a:r>
                        <a:rPr lang="en-US" altLang="zh-CN" sz="1000" b="0" kern="1200" dirty="0">
                          <a:solidFill>
                            <a:schemeClr val="dk1"/>
                          </a:solidFill>
                          <a:latin typeface="+mn-ea"/>
                          <a:ea typeface="+mn-ea"/>
                          <a:cs typeface="+mn-cs"/>
                        </a:rPr>
                        <a:t>H1</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0.65/0.715</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34</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56</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0.715</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18</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0.715</a:t>
                      </a:r>
                      <a:endParaRPr lang="zh-CN" altLang="en-US" sz="1000" b="0" kern="1200" dirty="0">
                        <a:solidFill>
                          <a:schemeClr val="dk1"/>
                        </a:solidFill>
                        <a:latin typeface="+mn-ea"/>
                        <a:ea typeface="+mn-ea"/>
                        <a:cs typeface="+mn-cs"/>
                      </a:endParaRPr>
                    </a:p>
                  </a:txBody>
                  <a:tcPr anchor="ctr">
                    <a:solidFill>
                      <a:srgbClr val="92D050"/>
                    </a:solidFill>
                  </a:tcPr>
                </a:tc>
                <a:extLst>
                  <a:ext uri="{0D108BD9-81ED-4DB2-BD59-A6C34878D82A}">
                    <a16:rowId xmlns:a16="http://schemas.microsoft.com/office/drawing/2014/main" val="1889827758"/>
                  </a:ext>
                </a:extLst>
              </a:tr>
              <a:tr h="254392">
                <a:tc vMerge="1">
                  <a:txBody>
                    <a:bodyPr/>
                    <a:lstStyle/>
                    <a:p>
                      <a:pPr algn="ctr"/>
                      <a:endParaRPr lang="zh-CN" altLang="en-US" sz="1400" b="0" dirty="0"/>
                    </a:p>
                  </a:txBody>
                  <a:tcPr anchor="ctr">
                    <a:noFill/>
                  </a:tcPr>
                </a:tc>
                <a:tc>
                  <a:txBody>
                    <a:bodyPr/>
                    <a:lstStyle/>
                    <a:p>
                      <a:pPr marL="0" algn="ctr" defTabSz="685800" rtl="0" eaLnBrk="1" latinLnBrk="0" hangingPunct="1"/>
                      <a:r>
                        <a:rPr lang="en-US" altLang="zh-CN" sz="1000" b="0" kern="1200" dirty="0">
                          <a:solidFill>
                            <a:schemeClr val="dk1"/>
                          </a:solidFill>
                          <a:latin typeface="+mn-ea"/>
                          <a:ea typeface="+mn-ea"/>
                          <a:cs typeface="+mn-cs"/>
                        </a:rPr>
                        <a:t>Coil8</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0.11</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40</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fontAlgn="ctr" latinLnBrk="0" hangingPunct="1"/>
                      <a:r>
                        <a:rPr lang="en-US" sz="1000" b="0" kern="1200" dirty="0">
                          <a:solidFill>
                            <a:schemeClr val="dk1"/>
                          </a:solidFill>
                          <a:latin typeface="+mn-ea"/>
                          <a:ea typeface="+mn-ea"/>
                          <a:cs typeface="+mn-cs"/>
                        </a:rPr>
                        <a:t>450</a:t>
                      </a:r>
                    </a:p>
                  </a:txBody>
                  <a:tcPr marL="9525" marR="9525" marT="9525" marB="0" anchor="ctr">
                    <a:solidFill>
                      <a:srgbClr val="FFFF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0.133</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64</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0.133</a:t>
                      </a:r>
                      <a:endParaRPr lang="zh-CN" altLang="en-US" sz="1000" b="0" kern="1200" dirty="0">
                        <a:solidFill>
                          <a:schemeClr val="dk1"/>
                        </a:solidFill>
                        <a:latin typeface="+mn-ea"/>
                        <a:ea typeface="+mn-ea"/>
                        <a:cs typeface="+mn-cs"/>
                      </a:endParaRPr>
                    </a:p>
                  </a:txBody>
                  <a:tcPr anchor="ctr">
                    <a:solidFill>
                      <a:srgbClr val="FFFF00"/>
                    </a:solidFill>
                  </a:tcPr>
                </a:tc>
                <a:extLst>
                  <a:ext uri="{0D108BD9-81ED-4DB2-BD59-A6C34878D82A}">
                    <a16:rowId xmlns:a16="http://schemas.microsoft.com/office/drawing/2014/main" val="829398262"/>
                  </a:ext>
                </a:extLst>
              </a:tr>
              <a:tr h="254392">
                <a:tc vMerge="1">
                  <a:txBody>
                    <a:bodyPr/>
                    <a:lstStyle/>
                    <a:p>
                      <a:pPr algn="ctr"/>
                      <a:endParaRPr lang="zh-CN" altLang="en-US" sz="1400" b="0" dirty="0"/>
                    </a:p>
                  </a:txBody>
                  <a:tcPr anchor="c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Coil9</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0.22</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40</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fontAlgn="ctr" latinLnBrk="0" hangingPunct="1"/>
                      <a:r>
                        <a:rPr lang="en-US" sz="1000" b="0" kern="1200" dirty="0">
                          <a:solidFill>
                            <a:schemeClr val="dk1"/>
                          </a:solidFill>
                          <a:latin typeface="+mn-ea"/>
                          <a:ea typeface="+mn-ea"/>
                          <a:cs typeface="+mn-cs"/>
                        </a:rPr>
                        <a:t>242</a:t>
                      </a:r>
                    </a:p>
                  </a:txBody>
                  <a:tcPr marL="9525" marR="9525" marT="9525" marB="0" anchor="ctr">
                    <a:solidFill>
                      <a:srgbClr val="FFFF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0.252</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34</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0.252</a:t>
                      </a:r>
                      <a:endParaRPr lang="zh-CN" altLang="en-US" sz="1000" b="0" kern="1200" dirty="0">
                        <a:solidFill>
                          <a:schemeClr val="dk1"/>
                        </a:solidFill>
                        <a:latin typeface="+mn-ea"/>
                        <a:ea typeface="+mn-ea"/>
                        <a:cs typeface="+mn-cs"/>
                      </a:endParaRPr>
                    </a:p>
                  </a:txBody>
                  <a:tcPr anchor="ctr">
                    <a:solidFill>
                      <a:srgbClr val="FFFF00"/>
                    </a:solidFill>
                  </a:tcPr>
                </a:tc>
                <a:extLst>
                  <a:ext uri="{0D108BD9-81ED-4DB2-BD59-A6C34878D82A}">
                    <a16:rowId xmlns:a16="http://schemas.microsoft.com/office/drawing/2014/main" val="520139419"/>
                  </a:ext>
                </a:extLst>
              </a:tr>
              <a:tr h="254392">
                <a:tc vMerge="1">
                  <a:txBody>
                    <a:bodyPr/>
                    <a:lstStyle/>
                    <a:p>
                      <a:pPr algn="ctr"/>
                      <a:endParaRPr lang="zh-CN" altLang="en-US" sz="1400" b="0" dirty="0"/>
                    </a:p>
                  </a:txBody>
                  <a:tcPr anchor="c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Coil10</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0.35</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40</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fontAlgn="ctr" latinLnBrk="0" hangingPunct="1"/>
                      <a:r>
                        <a:rPr lang="en-US" sz="1000" b="0" kern="1200" dirty="0">
                          <a:solidFill>
                            <a:schemeClr val="dk1"/>
                          </a:solidFill>
                          <a:latin typeface="+mn-ea"/>
                          <a:ea typeface="+mn-ea"/>
                          <a:cs typeface="+mn-cs"/>
                        </a:rPr>
                        <a:t>150</a:t>
                      </a:r>
                    </a:p>
                  </a:txBody>
                  <a:tcPr marL="9525" marR="9525" marT="9525" marB="0" anchor="ctr">
                    <a:solidFill>
                      <a:srgbClr val="FFFF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0.388</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22</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0.388</a:t>
                      </a:r>
                      <a:endParaRPr lang="zh-CN" altLang="en-US" sz="1000" b="0" kern="1200" dirty="0">
                        <a:solidFill>
                          <a:schemeClr val="dk1"/>
                        </a:solidFill>
                        <a:latin typeface="+mn-ea"/>
                        <a:ea typeface="+mn-ea"/>
                        <a:cs typeface="+mn-cs"/>
                      </a:endParaRPr>
                    </a:p>
                  </a:txBody>
                  <a:tcPr anchor="ctr">
                    <a:solidFill>
                      <a:srgbClr val="FFFF00"/>
                    </a:solidFill>
                  </a:tcPr>
                </a:tc>
                <a:extLst>
                  <a:ext uri="{0D108BD9-81ED-4DB2-BD59-A6C34878D82A}">
                    <a16:rowId xmlns:a16="http://schemas.microsoft.com/office/drawing/2014/main" val="17173589"/>
                  </a:ext>
                </a:extLst>
              </a:tr>
              <a:tr h="254392">
                <a:tc vMerge="1">
                  <a:txBody>
                    <a:bodyPr/>
                    <a:lstStyle/>
                    <a:p>
                      <a:pPr algn="ctr"/>
                      <a:endParaRPr lang="zh-CN" altLang="en-US" sz="1400" b="0" dirty="0"/>
                    </a:p>
                  </a:txBody>
                  <a:tcPr anchor="c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Coil11</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0.45</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40</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fontAlgn="ctr" latinLnBrk="0" hangingPunct="1"/>
                      <a:r>
                        <a:rPr lang="en-US" sz="1000" b="0" kern="1200" dirty="0">
                          <a:solidFill>
                            <a:schemeClr val="dk1"/>
                          </a:solidFill>
                          <a:latin typeface="+mn-ea"/>
                          <a:ea typeface="+mn-ea"/>
                          <a:cs typeface="+mn-cs"/>
                        </a:rPr>
                        <a:t>122</a:t>
                      </a:r>
                    </a:p>
                  </a:txBody>
                  <a:tcPr marL="9525" marR="9525" marT="9525" marB="0" anchor="ctr">
                    <a:solidFill>
                      <a:srgbClr val="FFFF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0.493</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18</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0.493</a:t>
                      </a:r>
                      <a:endParaRPr lang="zh-CN" altLang="en-US" sz="1000" b="0" kern="1200" dirty="0">
                        <a:solidFill>
                          <a:schemeClr val="dk1"/>
                        </a:solidFill>
                        <a:latin typeface="+mn-ea"/>
                        <a:ea typeface="+mn-ea"/>
                        <a:cs typeface="+mn-cs"/>
                      </a:endParaRPr>
                    </a:p>
                  </a:txBody>
                  <a:tcPr anchor="ctr">
                    <a:solidFill>
                      <a:srgbClr val="FFFF00"/>
                    </a:solidFill>
                  </a:tcPr>
                </a:tc>
                <a:extLst>
                  <a:ext uri="{0D108BD9-81ED-4DB2-BD59-A6C34878D82A}">
                    <a16:rowId xmlns:a16="http://schemas.microsoft.com/office/drawing/2014/main" val="455227524"/>
                  </a:ext>
                </a:extLst>
              </a:tr>
              <a:tr h="254392">
                <a:tc vMerge="1">
                  <a:txBody>
                    <a:bodyPr/>
                    <a:lstStyle/>
                    <a:p>
                      <a:pPr algn="ctr"/>
                      <a:endParaRPr lang="zh-CN" altLang="en-US" sz="1400" b="0" dirty="0"/>
                    </a:p>
                  </a:txBody>
                  <a:tcPr anchor="c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Coil12</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0.55</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100</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fontAlgn="ctr" latinLnBrk="0" hangingPunct="1"/>
                      <a:r>
                        <a:rPr lang="en-US" sz="1000" b="0" kern="1200" dirty="0">
                          <a:solidFill>
                            <a:schemeClr val="dk1"/>
                          </a:solidFill>
                          <a:latin typeface="+mn-ea"/>
                          <a:ea typeface="+mn-ea"/>
                          <a:cs typeface="+mn-cs"/>
                        </a:rPr>
                        <a:t>99</a:t>
                      </a:r>
                    </a:p>
                  </a:txBody>
                  <a:tcPr marL="9525" marR="9525" marT="9525" marB="0" anchor="ctr">
                    <a:solidFill>
                      <a:srgbClr val="FFFF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0.6</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14</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0.6</a:t>
                      </a:r>
                      <a:endParaRPr lang="zh-CN" altLang="en-US" sz="1000" b="0" kern="1200" dirty="0">
                        <a:solidFill>
                          <a:schemeClr val="dk1"/>
                        </a:solidFill>
                        <a:latin typeface="+mn-ea"/>
                        <a:ea typeface="+mn-ea"/>
                        <a:cs typeface="+mn-cs"/>
                      </a:endParaRPr>
                    </a:p>
                  </a:txBody>
                  <a:tcPr anchor="ctr">
                    <a:solidFill>
                      <a:srgbClr val="FFFF00"/>
                    </a:solidFill>
                  </a:tcPr>
                </a:tc>
                <a:extLst>
                  <a:ext uri="{0D108BD9-81ED-4DB2-BD59-A6C34878D82A}">
                    <a16:rowId xmlns:a16="http://schemas.microsoft.com/office/drawing/2014/main" val="1556399128"/>
                  </a:ext>
                </a:extLst>
              </a:tr>
              <a:tr h="254392">
                <a:tc vMerge="1">
                  <a:txBody>
                    <a:bodyPr/>
                    <a:lstStyle/>
                    <a:p>
                      <a:pPr marL="0" algn="ctr" defTabSz="685800" rtl="0" eaLnBrk="1" latinLnBrk="0" hangingPunct="1"/>
                      <a:endParaRPr lang="zh-CN" altLang="en-US" sz="1050" b="0" kern="1200" dirty="0">
                        <a:solidFill>
                          <a:schemeClr val="dk1"/>
                        </a:solidFill>
                        <a:latin typeface="+mn-ea"/>
                        <a:ea typeface="+mn-ea"/>
                        <a:cs typeface="+mn-cs"/>
                      </a:endParaRPr>
                    </a:p>
                  </a:txBody>
                  <a:tcPr anchor="c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Coil13</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0.45</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20</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fontAlgn="ctr" latinLnBrk="0" hangingPunct="1"/>
                      <a:r>
                        <a:rPr lang="en-US" sz="1000" b="0" kern="1200" dirty="0">
                          <a:solidFill>
                            <a:schemeClr val="dk1"/>
                          </a:solidFill>
                          <a:latin typeface="+mn-ea"/>
                          <a:ea typeface="+mn-ea"/>
                          <a:cs typeface="+mn-cs"/>
                        </a:rPr>
                        <a:t>100</a:t>
                      </a:r>
                    </a:p>
                  </a:txBody>
                  <a:tcPr marL="9525" marR="9525" marT="9525" marB="0" anchor="ctr">
                    <a:solidFill>
                      <a:srgbClr val="92D05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0.493</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14</a:t>
                      </a:r>
                      <a:endParaRPr lang="zh-CN" altLang="en-US" sz="1000" b="0" kern="1200" dirty="0">
                        <a:solidFill>
                          <a:schemeClr val="dk1"/>
                        </a:solidFill>
                        <a:latin typeface="+mn-ea"/>
                        <a:ea typeface="+mn-ea"/>
                        <a:cs typeface="+mn-cs"/>
                      </a:endParaRPr>
                    </a:p>
                  </a:txBody>
                  <a:tcPr anchor="ctr">
                    <a:solidFill>
                      <a:srgbClr val="92D05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0.493</a:t>
                      </a:r>
                      <a:endParaRPr lang="zh-CN" altLang="en-US" sz="1000" b="0" kern="1200" dirty="0">
                        <a:solidFill>
                          <a:schemeClr val="dk1"/>
                        </a:solidFill>
                        <a:latin typeface="+mn-ea"/>
                        <a:ea typeface="+mn-ea"/>
                        <a:cs typeface="+mn-cs"/>
                      </a:endParaRPr>
                    </a:p>
                  </a:txBody>
                  <a:tcPr anchor="ctr">
                    <a:solidFill>
                      <a:srgbClr val="92D050"/>
                    </a:solidFill>
                  </a:tcPr>
                </a:tc>
                <a:extLst>
                  <a:ext uri="{0D108BD9-81ED-4DB2-BD59-A6C34878D82A}">
                    <a16:rowId xmlns:a16="http://schemas.microsoft.com/office/drawing/2014/main" val="277684193"/>
                  </a:ext>
                </a:extLst>
              </a:tr>
              <a:tr h="254392">
                <a:tc vMerge="1">
                  <a:txBody>
                    <a:bodyPr/>
                    <a:lstStyle/>
                    <a:p>
                      <a:pPr marL="0" algn="ctr" defTabSz="685800" rtl="0" eaLnBrk="1" latinLnBrk="0" hangingPunct="1"/>
                      <a:endParaRPr lang="zh-CN" altLang="en-US" sz="1050" b="0" kern="1200" dirty="0">
                        <a:solidFill>
                          <a:schemeClr val="dk1"/>
                        </a:solidFill>
                        <a:latin typeface="+mn-ea"/>
                        <a:ea typeface="+mn-ea"/>
                        <a:cs typeface="+mn-cs"/>
                      </a:endParaRPr>
                    </a:p>
                  </a:txBody>
                  <a:tcPr anchor="c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Coil14</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0.45</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30</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fontAlgn="ctr" latinLnBrk="0" hangingPunct="1"/>
                      <a:r>
                        <a:rPr lang="en-US" sz="1000" b="0" kern="1200" dirty="0">
                          <a:solidFill>
                            <a:schemeClr val="dk1"/>
                          </a:solidFill>
                          <a:latin typeface="+mn-ea"/>
                          <a:ea typeface="+mn-ea"/>
                          <a:cs typeface="+mn-cs"/>
                        </a:rPr>
                        <a:t>100</a:t>
                      </a:r>
                    </a:p>
                  </a:txBody>
                  <a:tcPr marL="9525" marR="9525" marT="9525" marB="0" anchor="ctr">
                    <a:solidFill>
                      <a:srgbClr val="FFFF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0.493</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14</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0.493</a:t>
                      </a:r>
                      <a:endParaRPr lang="zh-CN" altLang="en-US" sz="1000" b="0" kern="1200" dirty="0">
                        <a:solidFill>
                          <a:schemeClr val="dk1"/>
                        </a:solidFill>
                        <a:latin typeface="+mn-ea"/>
                        <a:ea typeface="+mn-ea"/>
                        <a:cs typeface="+mn-cs"/>
                      </a:endParaRPr>
                    </a:p>
                  </a:txBody>
                  <a:tcPr anchor="ctr">
                    <a:solidFill>
                      <a:srgbClr val="FFFF00"/>
                    </a:solidFill>
                  </a:tcPr>
                </a:tc>
                <a:extLst>
                  <a:ext uri="{0D108BD9-81ED-4DB2-BD59-A6C34878D82A}">
                    <a16:rowId xmlns:a16="http://schemas.microsoft.com/office/drawing/2014/main" val="950401550"/>
                  </a:ext>
                </a:extLst>
              </a:tr>
              <a:tr h="254392">
                <a:tc vMerge="1">
                  <a:txBody>
                    <a:bodyPr/>
                    <a:lstStyle/>
                    <a:p>
                      <a:pPr marL="0" algn="ctr" defTabSz="685800" rtl="0" eaLnBrk="1" latinLnBrk="0" hangingPunct="1"/>
                      <a:endParaRPr lang="zh-CN" altLang="en-US" sz="1050" b="0" kern="1200" dirty="0">
                        <a:solidFill>
                          <a:schemeClr val="dk1"/>
                        </a:solidFill>
                        <a:latin typeface="+mn-ea"/>
                        <a:ea typeface="+mn-ea"/>
                        <a:cs typeface="+mn-cs"/>
                      </a:endParaRPr>
                    </a:p>
                  </a:txBody>
                  <a:tcPr anchor="c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Coil15</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0.5</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40</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fontAlgn="ctr" latinLnBrk="0" hangingPunct="1"/>
                      <a:r>
                        <a:rPr lang="en-US" sz="1000" b="0" kern="1200" dirty="0">
                          <a:solidFill>
                            <a:schemeClr val="dk1"/>
                          </a:solidFill>
                          <a:latin typeface="+mn-ea"/>
                          <a:ea typeface="+mn-ea"/>
                          <a:cs typeface="+mn-cs"/>
                        </a:rPr>
                        <a:t>100</a:t>
                      </a:r>
                    </a:p>
                  </a:txBody>
                  <a:tcPr marL="9525" marR="9525" marT="9525" marB="0" anchor="ctr">
                    <a:solidFill>
                      <a:srgbClr val="FFFF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0.5</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14</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0.55</a:t>
                      </a:r>
                      <a:endParaRPr lang="zh-CN" altLang="en-US" sz="1000" b="0" kern="1200" dirty="0">
                        <a:solidFill>
                          <a:schemeClr val="dk1"/>
                        </a:solidFill>
                        <a:latin typeface="+mn-ea"/>
                        <a:ea typeface="+mn-ea"/>
                        <a:cs typeface="+mn-cs"/>
                      </a:endParaRPr>
                    </a:p>
                  </a:txBody>
                  <a:tcPr anchor="ctr">
                    <a:solidFill>
                      <a:srgbClr val="FFFF00"/>
                    </a:solidFill>
                  </a:tcPr>
                </a:tc>
                <a:extLst>
                  <a:ext uri="{0D108BD9-81ED-4DB2-BD59-A6C34878D82A}">
                    <a16:rowId xmlns:a16="http://schemas.microsoft.com/office/drawing/2014/main" val="900910716"/>
                  </a:ext>
                </a:extLst>
              </a:tr>
              <a:tr h="254392">
                <a:tc vMerge="1">
                  <a:txBody>
                    <a:bodyPr/>
                    <a:lstStyle/>
                    <a:p>
                      <a:pPr marL="0" algn="ctr" defTabSz="685800" rtl="0" eaLnBrk="1" latinLnBrk="0" hangingPunct="1"/>
                      <a:endParaRPr lang="zh-CN" altLang="en-US" sz="1050" b="0" kern="1200" dirty="0">
                        <a:solidFill>
                          <a:schemeClr val="dk1"/>
                        </a:solidFill>
                        <a:latin typeface="+mn-ea"/>
                        <a:ea typeface="+mn-ea"/>
                        <a:cs typeface="+mn-cs"/>
                      </a:endParaRPr>
                    </a:p>
                  </a:txBody>
                  <a:tcPr anchor="c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Coil16</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0.55</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50</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fontAlgn="ctr" latinLnBrk="0" hangingPunct="1"/>
                      <a:r>
                        <a:rPr lang="en-US" sz="1000" b="0" kern="1200" dirty="0">
                          <a:solidFill>
                            <a:schemeClr val="dk1"/>
                          </a:solidFill>
                          <a:latin typeface="+mn-ea"/>
                          <a:ea typeface="+mn-ea"/>
                          <a:cs typeface="+mn-cs"/>
                        </a:rPr>
                        <a:t>100</a:t>
                      </a:r>
                    </a:p>
                  </a:txBody>
                  <a:tcPr marL="9525" marR="9525" marT="9525" marB="0" anchor="ctr">
                    <a:solidFill>
                      <a:srgbClr val="FFFF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0.6</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14</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0.6</a:t>
                      </a:r>
                      <a:endParaRPr lang="zh-CN" altLang="en-US" sz="1000" b="0" kern="1200" dirty="0">
                        <a:solidFill>
                          <a:schemeClr val="dk1"/>
                        </a:solidFill>
                        <a:latin typeface="+mn-ea"/>
                        <a:ea typeface="+mn-ea"/>
                        <a:cs typeface="+mn-cs"/>
                      </a:endParaRPr>
                    </a:p>
                  </a:txBody>
                  <a:tcPr anchor="ctr">
                    <a:solidFill>
                      <a:srgbClr val="FFFF00"/>
                    </a:solidFill>
                  </a:tcPr>
                </a:tc>
                <a:extLst>
                  <a:ext uri="{0D108BD9-81ED-4DB2-BD59-A6C34878D82A}">
                    <a16:rowId xmlns:a16="http://schemas.microsoft.com/office/drawing/2014/main" val="569281166"/>
                  </a:ext>
                </a:extLst>
              </a:tr>
              <a:tr h="254392">
                <a:tc vMerge="1">
                  <a:txBody>
                    <a:bodyPr/>
                    <a:lstStyle/>
                    <a:p>
                      <a:pPr marL="0" algn="ctr" defTabSz="685800" rtl="0" eaLnBrk="1" latinLnBrk="0" hangingPunct="1"/>
                      <a:endParaRPr lang="zh-CN" altLang="en-US" sz="1050" b="0" kern="1200" dirty="0">
                        <a:solidFill>
                          <a:schemeClr val="dk1"/>
                        </a:solidFill>
                        <a:latin typeface="+mn-ea"/>
                        <a:ea typeface="+mn-ea"/>
                        <a:cs typeface="+mn-cs"/>
                      </a:endParaRPr>
                    </a:p>
                  </a:txBody>
                  <a:tcPr anchor="c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Coil17</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0.55</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60</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fontAlgn="ctr" latinLnBrk="0" hangingPunct="1"/>
                      <a:r>
                        <a:rPr lang="en-US" sz="1000" b="0" kern="1200" dirty="0">
                          <a:solidFill>
                            <a:schemeClr val="dk1"/>
                          </a:solidFill>
                          <a:latin typeface="+mn-ea"/>
                          <a:ea typeface="+mn-ea"/>
                          <a:cs typeface="+mn-cs"/>
                        </a:rPr>
                        <a:t>100</a:t>
                      </a:r>
                    </a:p>
                  </a:txBody>
                  <a:tcPr marL="9525" marR="9525" marT="9525" marB="0" anchor="ctr">
                    <a:solidFill>
                      <a:srgbClr val="FFFF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dk1"/>
                          </a:solidFill>
                          <a:latin typeface="+mn-ea"/>
                          <a:ea typeface="+mn-ea"/>
                          <a:cs typeface="+mn-cs"/>
                        </a:rPr>
                        <a:t>0.6</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14</a:t>
                      </a:r>
                      <a:endParaRPr lang="zh-CN" altLang="en-US" sz="1000" b="0" kern="1200" dirty="0">
                        <a:solidFill>
                          <a:schemeClr val="dk1"/>
                        </a:solidFill>
                        <a:latin typeface="+mn-ea"/>
                        <a:ea typeface="+mn-ea"/>
                        <a:cs typeface="+mn-cs"/>
                      </a:endParaRPr>
                    </a:p>
                  </a:txBody>
                  <a:tcPr anchor="ctr">
                    <a:solidFill>
                      <a:srgbClr val="FFFF00"/>
                    </a:solidFill>
                  </a:tcPr>
                </a:tc>
                <a:tc>
                  <a:txBody>
                    <a:bodyPr/>
                    <a:lstStyle/>
                    <a:p>
                      <a:pPr marL="0" algn="ctr" defTabSz="685800" rtl="0" eaLnBrk="1" latinLnBrk="0" hangingPunct="1"/>
                      <a:r>
                        <a:rPr lang="en-US" altLang="zh-CN" sz="1000" b="0" kern="1200" dirty="0">
                          <a:solidFill>
                            <a:schemeClr val="dk1"/>
                          </a:solidFill>
                          <a:latin typeface="+mn-ea"/>
                          <a:ea typeface="+mn-ea"/>
                          <a:cs typeface="+mn-cs"/>
                        </a:rPr>
                        <a:t>0.6</a:t>
                      </a:r>
                      <a:endParaRPr lang="zh-CN" altLang="en-US" sz="1000" b="0" kern="1200" dirty="0">
                        <a:solidFill>
                          <a:schemeClr val="dk1"/>
                        </a:solidFill>
                        <a:latin typeface="+mn-ea"/>
                        <a:ea typeface="+mn-ea"/>
                        <a:cs typeface="+mn-cs"/>
                      </a:endParaRPr>
                    </a:p>
                  </a:txBody>
                  <a:tcPr anchor="ctr">
                    <a:solidFill>
                      <a:srgbClr val="FFFF00"/>
                    </a:solidFill>
                  </a:tcPr>
                </a:tc>
                <a:extLst>
                  <a:ext uri="{0D108BD9-81ED-4DB2-BD59-A6C34878D82A}">
                    <a16:rowId xmlns:a16="http://schemas.microsoft.com/office/drawing/2014/main" val="1273068481"/>
                  </a:ext>
                </a:extLst>
              </a:tr>
            </a:tbl>
          </a:graphicData>
        </a:graphic>
      </p:graphicFrame>
      <p:sp>
        <p:nvSpPr>
          <p:cNvPr id="24" name="矩形 23">
            <a:extLst>
              <a:ext uri="{FF2B5EF4-FFF2-40B4-BE49-F238E27FC236}">
                <a16:creationId xmlns:a16="http://schemas.microsoft.com/office/drawing/2014/main" id="{D312F6FF-51A9-4D4C-8B6B-ACB19FC49B28}"/>
              </a:ext>
            </a:extLst>
          </p:cNvPr>
          <p:cNvSpPr/>
          <p:nvPr/>
        </p:nvSpPr>
        <p:spPr>
          <a:xfrm>
            <a:off x="2954473" y="1032991"/>
            <a:ext cx="22860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A951429F-CC01-46FD-AA2C-889F4218D46B}"/>
              </a:ext>
            </a:extLst>
          </p:cNvPr>
          <p:cNvSpPr/>
          <p:nvPr/>
        </p:nvSpPr>
        <p:spPr>
          <a:xfrm>
            <a:off x="4437204" y="1032991"/>
            <a:ext cx="228600" cy="228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E439948B-F437-434B-AC01-E1BFC0929484}"/>
              </a:ext>
            </a:extLst>
          </p:cNvPr>
          <p:cNvSpPr txBox="1"/>
          <p:nvPr/>
        </p:nvSpPr>
        <p:spPr>
          <a:xfrm>
            <a:off x="3358733" y="987078"/>
            <a:ext cx="902811" cy="307777"/>
          </a:xfrm>
          <a:prstGeom prst="rect">
            <a:avLst/>
          </a:prstGeom>
          <a:noFill/>
        </p:spPr>
        <p:txBody>
          <a:bodyPr wrap="square" rtlCol="0">
            <a:spAutoFit/>
          </a:bodyPr>
          <a:lstStyle/>
          <a:p>
            <a:r>
              <a:rPr lang="zh-CN" altLang="en-US" sz="1400" dirty="0"/>
              <a:t>符合较好</a:t>
            </a:r>
          </a:p>
        </p:txBody>
      </p:sp>
      <p:sp>
        <p:nvSpPr>
          <p:cNvPr id="30" name="文本框 29">
            <a:extLst>
              <a:ext uri="{FF2B5EF4-FFF2-40B4-BE49-F238E27FC236}">
                <a16:creationId xmlns:a16="http://schemas.microsoft.com/office/drawing/2014/main" id="{4C4FC8A3-E55A-4A99-BB1B-22C93E1A1FF2}"/>
              </a:ext>
            </a:extLst>
          </p:cNvPr>
          <p:cNvSpPr txBox="1"/>
          <p:nvPr/>
        </p:nvSpPr>
        <p:spPr>
          <a:xfrm>
            <a:off x="4841463" y="987078"/>
            <a:ext cx="925253" cy="307777"/>
          </a:xfrm>
          <a:prstGeom prst="rect">
            <a:avLst/>
          </a:prstGeom>
          <a:noFill/>
        </p:spPr>
        <p:txBody>
          <a:bodyPr wrap="square" rtlCol="0">
            <a:spAutoFit/>
          </a:bodyPr>
          <a:lstStyle/>
          <a:p>
            <a:r>
              <a:rPr lang="zh-CN" altLang="en-US" sz="1400" dirty="0"/>
              <a:t>符合不好</a:t>
            </a:r>
          </a:p>
        </p:txBody>
      </p:sp>
      <p:pic>
        <p:nvPicPr>
          <p:cNvPr id="34" name="图片 33">
            <a:extLst>
              <a:ext uri="{FF2B5EF4-FFF2-40B4-BE49-F238E27FC236}">
                <a16:creationId xmlns:a16="http://schemas.microsoft.com/office/drawing/2014/main" id="{B1D893B4-F6FC-47BF-89BB-3B24885F30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497" y="1988840"/>
            <a:ext cx="5317057" cy="3190234"/>
          </a:xfrm>
          <a:prstGeom prst="rect">
            <a:avLst/>
          </a:prstGeom>
        </p:spPr>
      </p:pic>
      <p:sp>
        <p:nvSpPr>
          <p:cNvPr id="35" name="文本框 34">
            <a:extLst>
              <a:ext uri="{FF2B5EF4-FFF2-40B4-BE49-F238E27FC236}">
                <a16:creationId xmlns:a16="http://schemas.microsoft.com/office/drawing/2014/main" id="{E2C784C0-AC68-40BC-B11C-212EBE7CA781}"/>
              </a:ext>
            </a:extLst>
          </p:cNvPr>
          <p:cNvSpPr txBox="1"/>
          <p:nvPr/>
        </p:nvSpPr>
        <p:spPr>
          <a:xfrm>
            <a:off x="47825" y="946895"/>
            <a:ext cx="2560523" cy="365036"/>
          </a:xfrm>
          <a:prstGeom prst="rect">
            <a:avLst/>
          </a:prstGeom>
          <a:noFill/>
        </p:spPr>
        <p:txBody>
          <a:bodyPr wrap="square">
            <a:spAutoFit/>
          </a:bodyPr>
          <a:lstStyle/>
          <a:p>
            <a:pPr marR="0" lvl="0" algn="ctr" defTabSz="914400" rtl="0" eaLnBrk="0" fontAlgn="base" latinLnBrk="0" hangingPunct="0">
              <a:lnSpc>
                <a:spcPct val="150000"/>
              </a:lnSpc>
              <a:spcBef>
                <a:spcPct val="0"/>
              </a:spcBef>
              <a:spcAft>
                <a:spcPct val="0"/>
              </a:spcAft>
              <a:buClrTx/>
              <a:buSzTx/>
              <a:tabLst/>
              <a:defRPr/>
            </a:pPr>
            <a:r>
              <a:rPr kumimoji="0" lang="zh-CN" altLang="en-US" sz="1400" b="1" i="0" u="none" strike="noStrike" kern="1200" cap="none" spc="0" noProof="0" dirty="0">
                <a:ln>
                  <a:noFill/>
                </a:ln>
                <a:solidFill>
                  <a:srgbClr val="0432FF"/>
                </a:solidFill>
                <a:effectLst/>
                <a:uLnTx/>
                <a:uFillTx/>
                <a:latin typeface="黑体" panose="02010609060101010101" pitchFamily="49" charset="-122"/>
                <a:ea typeface="黑体" panose="02010609060101010101" pitchFamily="49" charset="-122"/>
              </a:rPr>
              <a:t>交流电阻结果对比定性结果</a:t>
            </a:r>
            <a:endParaRPr lang="en-US" altLang="zh-CN" sz="1400" b="1" dirty="0">
              <a:solidFill>
                <a:srgbClr val="0432FF"/>
              </a:solidFill>
              <a:latin typeface="黑体" panose="02010609060101010101" pitchFamily="49" charset="-122"/>
              <a:ea typeface="黑体" panose="02010609060101010101" pitchFamily="49" charset="-122"/>
            </a:endParaRPr>
          </a:p>
        </p:txBody>
      </p:sp>
      <p:sp>
        <p:nvSpPr>
          <p:cNvPr id="36" name="文本框 35">
            <a:extLst>
              <a:ext uri="{FF2B5EF4-FFF2-40B4-BE49-F238E27FC236}">
                <a16:creationId xmlns:a16="http://schemas.microsoft.com/office/drawing/2014/main" id="{0F2B1045-B3B2-4BDF-8EB2-2A03E7361005}"/>
              </a:ext>
            </a:extLst>
          </p:cNvPr>
          <p:cNvSpPr txBox="1"/>
          <p:nvPr/>
        </p:nvSpPr>
        <p:spPr>
          <a:xfrm>
            <a:off x="8034503" y="1496408"/>
            <a:ext cx="2560523" cy="365036"/>
          </a:xfrm>
          <a:prstGeom prst="rect">
            <a:avLst/>
          </a:prstGeom>
          <a:noFill/>
        </p:spPr>
        <p:txBody>
          <a:bodyPr wrap="square">
            <a:spAutoFit/>
          </a:bodyPr>
          <a:lstStyle>
            <a:defPPr>
              <a:defRPr lang="en-US"/>
            </a:defPPr>
            <a:lvl1pPr marR="0" lvl="0" algn="ctr" defTabSz="914400" eaLnBrk="0" fontAlgn="base" hangingPunct="0">
              <a:lnSpc>
                <a:spcPct val="150000"/>
              </a:lnSpc>
              <a:spcBef>
                <a:spcPct val="0"/>
              </a:spcBef>
              <a:spcAft>
                <a:spcPct val="0"/>
              </a:spcAft>
              <a:buClrTx/>
              <a:buSzTx/>
              <a:tabLst/>
              <a:defRPr kumimoji="0" sz="1400" b="1" i="0" u="none" strike="noStrike" cap="none" spc="0">
                <a:ln>
                  <a:noFill/>
                </a:ln>
                <a:solidFill>
                  <a:srgbClr val="0432FF"/>
                </a:solidFill>
                <a:effectLst/>
                <a:uLnTx/>
                <a:uFillTx/>
                <a:latin typeface="黑体" panose="02010609060101010101" pitchFamily="49" charset="-122"/>
                <a:ea typeface="黑体" panose="02010609060101010101" pitchFamily="49" charset="-122"/>
              </a:defRPr>
            </a:lvl1pPr>
          </a:lstStyle>
          <a:p>
            <a:r>
              <a:rPr lang="zh-CN" altLang="en-US" dirty="0"/>
              <a:t>交流电阻结果对比定量结果</a:t>
            </a:r>
            <a:endParaRPr lang="en-US" altLang="zh-CN" dirty="0"/>
          </a:p>
        </p:txBody>
      </p:sp>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4AD0F540-AAF4-48B9-AA1B-F3008EC13A34}"/>
                  </a:ext>
                </a:extLst>
              </p:cNvPr>
              <p:cNvSpPr txBox="1"/>
              <p:nvPr/>
            </p:nvSpPr>
            <p:spPr>
              <a:xfrm>
                <a:off x="6927749" y="5419515"/>
                <a:ext cx="4968552" cy="832920"/>
              </a:xfrm>
              <a:prstGeom prst="rect">
                <a:avLst/>
              </a:prstGeom>
              <a:noFill/>
            </p:spPr>
            <p:txBody>
              <a:bodyPr wrap="square">
                <a:spAutoFit/>
              </a:bodyPr>
              <a:lstStyle/>
              <a:p>
                <a:r>
                  <a:rPr lang="zh-CN" altLang="en-US" b="1" dirty="0">
                    <a:solidFill>
                      <a:srgbClr val="C00000"/>
                    </a:solidFill>
                  </a:rPr>
                  <a:t>经验：</a:t>
                </a:r>
                <a14:m>
                  <m:oMath xmlns:m="http://schemas.openxmlformats.org/officeDocument/2006/math">
                    <m:f>
                      <m:fPr>
                        <m:ctrlPr>
                          <a:rPr lang="en-US" altLang="zh-CN" b="1" i="1" smtClean="0">
                            <a:solidFill>
                              <a:srgbClr val="C00000"/>
                            </a:solidFill>
                            <a:latin typeface="Cambria Math" panose="02040503050406030204" pitchFamily="18" charset="0"/>
                          </a:rPr>
                        </m:ctrlPr>
                      </m:fPr>
                      <m:num>
                        <m:sSub>
                          <m:sSubPr>
                            <m:ctrlPr>
                              <a:rPr lang="en-US" altLang="zh-CN" b="1" i="1">
                                <a:solidFill>
                                  <a:srgbClr val="C00000"/>
                                </a:solidFill>
                                <a:latin typeface="Cambria Math" panose="02040503050406030204" pitchFamily="18" charset="0"/>
                              </a:rPr>
                            </m:ctrlPr>
                          </m:sSubPr>
                          <m:e>
                            <m:r>
                              <a:rPr lang="en-US" altLang="zh-CN" b="1" i="1">
                                <a:solidFill>
                                  <a:srgbClr val="C00000"/>
                                </a:solidFill>
                                <a:latin typeface="Cambria Math" panose="02040503050406030204" pitchFamily="18" charset="0"/>
                              </a:rPr>
                              <m:t>𝒅</m:t>
                            </m:r>
                          </m:e>
                          <m:sub>
                            <m:r>
                              <a:rPr lang="en-US" altLang="zh-CN" b="1" i="1">
                                <a:solidFill>
                                  <a:srgbClr val="C00000"/>
                                </a:solidFill>
                                <a:latin typeface="Cambria Math" panose="02040503050406030204" pitchFamily="18" charset="0"/>
                              </a:rPr>
                              <m:t>𝒘𝒊𝒓𝒆</m:t>
                            </m:r>
                          </m:sub>
                        </m:sSub>
                      </m:num>
                      <m:den>
                        <m:rad>
                          <m:radPr>
                            <m:degHide m:val="on"/>
                            <m:ctrlPr>
                              <a:rPr lang="en-US" altLang="zh-CN" b="1" i="1">
                                <a:solidFill>
                                  <a:srgbClr val="C00000"/>
                                </a:solidFill>
                                <a:latin typeface="Cambria Math" panose="02040503050406030204" pitchFamily="18" charset="0"/>
                              </a:rPr>
                            </m:ctrlPr>
                          </m:radPr>
                          <m:deg/>
                          <m:e>
                            <m:sSub>
                              <m:sSubPr>
                                <m:ctrlPr>
                                  <a:rPr lang="en-US" altLang="zh-CN" b="1" i="1">
                                    <a:solidFill>
                                      <a:srgbClr val="C00000"/>
                                    </a:solidFill>
                                    <a:latin typeface="Cambria Math" panose="02040503050406030204" pitchFamily="18" charset="0"/>
                                  </a:rPr>
                                </m:ctrlPr>
                              </m:sSubPr>
                              <m:e>
                                <m:r>
                                  <a:rPr lang="en-US" altLang="zh-CN" b="1" i="1">
                                    <a:solidFill>
                                      <a:srgbClr val="C00000"/>
                                    </a:solidFill>
                                    <a:latin typeface="Cambria Math" panose="02040503050406030204" pitchFamily="18" charset="0"/>
                                  </a:rPr>
                                  <m:t>𝒅</m:t>
                                </m:r>
                              </m:e>
                              <m:sub>
                                <m:r>
                                  <a:rPr lang="en-US" altLang="zh-CN" b="1" i="1" smtClean="0">
                                    <a:solidFill>
                                      <a:srgbClr val="C00000"/>
                                    </a:solidFill>
                                    <a:latin typeface="Cambria Math" panose="02040503050406030204" pitchFamily="18" charset="0"/>
                                  </a:rPr>
                                  <m:t>𝒄𝒐𝒊𝒍</m:t>
                                </m:r>
                              </m:sub>
                            </m:sSub>
                          </m:e>
                        </m:rad>
                      </m:den>
                    </m:f>
                    <m:r>
                      <a:rPr lang="en-US" altLang="zh-CN" b="1" i="1" smtClean="0">
                        <a:solidFill>
                          <a:srgbClr val="C00000"/>
                        </a:solidFill>
                        <a:latin typeface="Cambria Math" panose="02040503050406030204" pitchFamily="18" charset="0"/>
                        <a:ea typeface="Cambria Math" panose="02040503050406030204" pitchFamily="18" charset="0"/>
                      </a:rPr>
                      <m:t>≥</m:t>
                    </m:r>
                    <m:r>
                      <a:rPr lang="en-US" altLang="zh-CN" b="1" i="1" smtClean="0">
                        <a:solidFill>
                          <a:srgbClr val="C00000"/>
                        </a:solidFill>
                        <a:latin typeface="Cambria Math" panose="02040503050406030204" pitchFamily="18" charset="0"/>
                        <a:ea typeface="Cambria Math" panose="02040503050406030204" pitchFamily="18" charset="0"/>
                      </a:rPr>
                      <m:t>𝟎</m:t>
                    </m:r>
                    <m:r>
                      <a:rPr lang="en-US" altLang="zh-CN" b="1" i="1" smtClean="0">
                        <a:solidFill>
                          <a:srgbClr val="C00000"/>
                        </a:solidFill>
                        <a:latin typeface="Cambria Math" panose="02040503050406030204" pitchFamily="18" charset="0"/>
                        <a:ea typeface="Cambria Math" panose="02040503050406030204" pitchFamily="18" charset="0"/>
                      </a:rPr>
                      <m:t>.</m:t>
                    </m:r>
                    <m:r>
                      <a:rPr lang="en-US" altLang="zh-CN" b="1" i="1" smtClean="0">
                        <a:solidFill>
                          <a:srgbClr val="C00000"/>
                        </a:solidFill>
                        <a:latin typeface="Cambria Math" panose="02040503050406030204" pitchFamily="18" charset="0"/>
                        <a:ea typeface="Cambria Math" panose="02040503050406030204" pitchFamily="18" charset="0"/>
                      </a:rPr>
                      <m:t>𝟎𝟕𝟗𝟔</m:t>
                    </m:r>
                    <m:rad>
                      <m:radPr>
                        <m:degHide m:val="on"/>
                        <m:ctrlPr>
                          <a:rPr lang="en-US" altLang="zh-CN" b="1" i="1" smtClean="0">
                            <a:solidFill>
                              <a:srgbClr val="C00000"/>
                            </a:solidFill>
                            <a:latin typeface="Cambria Math" panose="02040503050406030204" pitchFamily="18" charset="0"/>
                            <a:ea typeface="Cambria Math" panose="02040503050406030204" pitchFamily="18" charset="0"/>
                          </a:rPr>
                        </m:ctrlPr>
                      </m:radPr>
                      <m:deg/>
                      <m:e>
                        <m:r>
                          <a:rPr lang="en-US" altLang="zh-CN" b="1" i="1" smtClean="0">
                            <a:solidFill>
                              <a:srgbClr val="C00000"/>
                            </a:solidFill>
                            <a:latin typeface="Cambria Math" panose="02040503050406030204" pitchFamily="18" charset="0"/>
                            <a:ea typeface="Cambria Math" panose="02040503050406030204" pitchFamily="18" charset="0"/>
                          </a:rPr>
                          <m:t>𝒎𝒎</m:t>
                        </m:r>
                      </m:e>
                    </m:rad>
                    <m:r>
                      <a:rPr lang="zh-CN" altLang="en-US" b="1" i="1" smtClean="0">
                        <a:solidFill>
                          <a:srgbClr val="C00000"/>
                        </a:solidFill>
                        <a:latin typeface="Cambria Math" panose="02040503050406030204" pitchFamily="18" charset="0"/>
                        <a:ea typeface="Cambria Math" panose="02040503050406030204" pitchFamily="18" charset="0"/>
                      </a:rPr>
                      <m:t>，</m:t>
                    </m:r>
                  </m:oMath>
                </a14:m>
                <a:r>
                  <a:rPr lang="zh-CN" altLang="en-US" b="1" dirty="0">
                    <a:solidFill>
                      <a:srgbClr val="C00000"/>
                    </a:solidFill>
                  </a:rPr>
                  <a:t>交流电阻的有限元仿真结果和交流电阻的实测结果符合较好</a:t>
                </a:r>
                <a:endParaRPr lang="zh-CN" altLang="en-US" dirty="0"/>
              </a:p>
            </p:txBody>
          </p:sp>
        </mc:Choice>
        <mc:Fallback xmlns="">
          <p:sp>
            <p:nvSpPr>
              <p:cNvPr id="38" name="文本框 37">
                <a:extLst>
                  <a:ext uri="{FF2B5EF4-FFF2-40B4-BE49-F238E27FC236}">
                    <a16:creationId xmlns:a16="http://schemas.microsoft.com/office/drawing/2014/main" id="{4AD0F540-AAF4-48B9-AA1B-F3008EC13A34}"/>
                  </a:ext>
                </a:extLst>
              </p:cNvPr>
              <p:cNvSpPr txBox="1">
                <a:spLocks noRot="1" noChangeAspect="1" noMove="1" noResize="1" noEditPoints="1" noAdjustHandles="1" noChangeArrowheads="1" noChangeShapeType="1" noTextEdit="1"/>
              </p:cNvSpPr>
              <p:nvPr/>
            </p:nvSpPr>
            <p:spPr>
              <a:xfrm>
                <a:off x="6927749" y="5419515"/>
                <a:ext cx="4968552" cy="832920"/>
              </a:xfrm>
              <a:prstGeom prst="rect">
                <a:avLst/>
              </a:prstGeom>
              <a:blipFill>
                <a:blip r:embed="rId4"/>
                <a:stretch>
                  <a:fillRect l="-982" b="-1021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59400706"/>
      </p:ext>
    </p:extLst>
  </p:cSld>
  <p:clrMapOvr>
    <a:masterClrMapping/>
  </p:clrMapOvr>
  <p:transition advTm="1359"/>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11</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线圈优化设计</a:t>
            </a:r>
          </a:p>
        </p:txBody>
      </p: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9D5AC9D6-3E9C-4E0B-A879-E33C12B86B66}"/>
                  </a:ext>
                </a:extLst>
              </p:cNvPr>
              <p:cNvSpPr txBox="1"/>
              <p:nvPr/>
            </p:nvSpPr>
            <p:spPr>
              <a:xfrm>
                <a:off x="-168695" y="1023905"/>
                <a:ext cx="9793088" cy="5824223"/>
              </a:xfrm>
              <a:prstGeom prst="rect">
                <a:avLst/>
              </a:prstGeom>
              <a:noFill/>
            </p:spPr>
            <p:txBody>
              <a:bodyPr wrap="square">
                <a:spAutoFit/>
              </a:bodyPr>
              <a:lstStyle/>
              <a:p>
                <a:pPr marL="742950" lvl="1" indent="-285750" defTabSz="914400">
                  <a:lnSpc>
                    <a:spcPct val="130000"/>
                  </a:lnSpc>
                  <a:buFont typeface="Wingdings" panose="05000000000000000000" pitchFamily="2" charset="2"/>
                  <a:buChar char="Ø"/>
                  <a:defRPr/>
                </a:pPr>
                <a:r>
                  <a:rPr kumimoji="0" lang="zh-CN" altLang="en-US" i="0" u="none" strike="noStrike" kern="1200" cap="none" spc="0" normalizeH="0" baseline="0" noProof="0" dirty="0">
                    <a:ln>
                      <a:noFill/>
                    </a:ln>
                    <a:solidFill>
                      <a:srgbClr val="000000"/>
                    </a:solidFill>
                    <a:effectLst/>
                    <a:uLnTx/>
                    <a:uFillTx/>
                    <a:latin typeface="+mn-ea"/>
                  </a:rPr>
                  <a:t>阵列灵敏度</a:t>
                </a:r>
                <a:endParaRPr kumimoji="0" lang="en-US" altLang="zh-CN" i="0" u="none" strike="noStrike" kern="1200" cap="none" spc="0" normalizeH="0" baseline="0" noProof="0" dirty="0">
                  <a:ln>
                    <a:noFill/>
                  </a:ln>
                  <a:solidFill>
                    <a:srgbClr val="000000"/>
                  </a:solidFill>
                  <a:effectLst/>
                  <a:uLnTx/>
                  <a:uFillTx/>
                  <a:latin typeface="+mn-ea"/>
                </a:endParaRPr>
              </a:p>
              <a:p>
                <a:pPr marL="457200" lvl="1" indent="0" defTabSz="914400">
                  <a:lnSpc>
                    <a:spcPct val="130000"/>
                  </a:lnSpc>
                  <a:buNone/>
                  <a:defRPr/>
                </a:pPr>
                <a:endParaRPr lang="en-US" altLang="zh-CN" dirty="0">
                  <a:solidFill>
                    <a:srgbClr val="000000"/>
                  </a:solidFill>
                  <a:latin typeface="+mn-ea"/>
                </a:endParaRPr>
              </a:p>
              <a:p>
                <a:pPr marL="457200" lvl="1" indent="0" defTabSz="914400">
                  <a:lnSpc>
                    <a:spcPct val="130000"/>
                  </a:lnSpc>
                  <a:buNone/>
                  <a:defRPr/>
                </a:pPr>
                <a:endParaRPr lang="en-US" altLang="zh-CN" dirty="0">
                  <a:solidFill>
                    <a:srgbClr val="000000"/>
                  </a:solidFill>
                  <a:latin typeface="+mn-ea"/>
                </a:endParaRPr>
              </a:p>
              <a:p>
                <a:pPr marL="457200" lvl="1" indent="0" defTabSz="914400">
                  <a:lnSpc>
                    <a:spcPct val="130000"/>
                  </a:lnSpc>
                  <a:buNone/>
                  <a:defRPr/>
                </a:pPr>
                <a:endParaRPr lang="en-US" altLang="zh-CN" dirty="0">
                  <a:solidFill>
                    <a:srgbClr val="000000"/>
                  </a:solidFill>
                  <a:latin typeface="+mn-ea"/>
                </a:endParaRPr>
              </a:p>
              <a:p>
                <a:pPr marL="1257300" lvl="2" indent="-342900">
                  <a:lnSpc>
                    <a:spcPct val="130000"/>
                  </a:lnSpc>
                  <a:buFont typeface="Arial" panose="020B0604020202020204" pitchFamily="34" charset="0"/>
                  <a:buChar char="•"/>
                </a:pPr>
                <a:r>
                  <a:rPr lang="zh-CN" altLang="en-US" sz="2000" dirty="0">
                    <a:solidFill>
                      <a:srgbClr val="000000"/>
                    </a:solidFill>
                    <a:latin typeface="+mn-ea"/>
                  </a:rPr>
                  <a:t>当前通量界限：</a:t>
                </a:r>
                <a14:m>
                  <m:oMath xmlns:m="http://schemas.openxmlformats.org/officeDocument/2006/math">
                    <m:r>
                      <a:rPr lang="en-US" altLang="zh-CN" sz="2000" b="0" i="1" smtClean="0">
                        <a:solidFill>
                          <a:srgbClr val="000000"/>
                        </a:solidFill>
                        <a:latin typeface="Cambria Math" panose="02040503050406030204" pitchFamily="18" charset="0"/>
                      </a:rPr>
                      <m:t>4</m:t>
                    </m:r>
                    <m:r>
                      <a:rPr lang="en-US" altLang="zh-CN" sz="2000" b="0" smtClean="0">
                        <a:solidFill>
                          <a:srgbClr val="000000"/>
                        </a:solidFill>
                        <a:latin typeface="Cambria Math" panose="02040503050406030204" pitchFamily="18" charset="0"/>
                      </a:rPr>
                      <m:t>×</m:t>
                    </m:r>
                    <m:sSup>
                      <m:sSupPr>
                        <m:ctrlPr>
                          <a:rPr lang="en-US" altLang="zh-CN" sz="2000" i="1">
                            <a:solidFill>
                              <a:srgbClr val="000000"/>
                            </a:solidFill>
                            <a:latin typeface="Cambria Math" panose="02040503050406030204" pitchFamily="18" charset="0"/>
                          </a:rPr>
                        </m:ctrlPr>
                      </m:sSupPr>
                      <m:e>
                        <m:r>
                          <a:rPr lang="en-US" altLang="zh-CN" sz="2000" b="0" i="1" smtClean="0">
                            <a:solidFill>
                              <a:srgbClr val="000000"/>
                            </a:solidFill>
                            <a:latin typeface="Cambria Math" panose="02040503050406030204" pitchFamily="18" charset="0"/>
                          </a:rPr>
                          <m:t>10</m:t>
                        </m:r>
                      </m:e>
                      <m:sup>
                        <m:r>
                          <a:rPr lang="en-US" altLang="zh-CN" sz="2000" b="0" smtClean="0">
                            <a:solidFill>
                              <a:srgbClr val="000000"/>
                            </a:solidFill>
                            <a:latin typeface="Cambria Math" panose="02040503050406030204" pitchFamily="18" charset="0"/>
                          </a:rPr>
                          <m:t>−</m:t>
                        </m:r>
                        <m:r>
                          <a:rPr lang="en-US" altLang="zh-CN" sz="2000" b="0" i="1" smtClean="0">
                            <a:solidFill>
                              <a:srgbClr val="000000"/>
                            </a:solidFill>
                            <a:latin typeface="Cambria Math" panose="02040503050406030204" pitchFamily="18" charset="0"/>
                          </a:rPr>
                          <m:t>9</m:t>
                        </m:r>
                      </m:sup>
                    </m:sSup>
                    <m:r>
                      <a:rPr lang="en-US" altLang="zh-CN" sz="2000" b="0" smtClean="0">
                        <a:solidFill>
                          <a:srgbClr val="000000"/>
                        </a:solidFill>
                        <a:latin typeface="Cambria Math" panose="02040503050406030204" pitchFamily="18" charset="0"/>
                      </a:rPr>
                      <m:t> </m:t>
                    </m:r>
                    <m:sSup>
                      <m:sSupPr>
                        <m:ctrlPr>
                          <a:rPr lang="en-US" altLang="zh-CN" sz="2000" i="1">
                            <a:solidFill>
                              <a:srgbClr val="000000"/>
                            </a:solidFill>
                            <a:latin typeface="Cambria Math" panose="02040503050406030204" pitchFamily="18" charset="0"/>
                          </a:rPr>
                        </m:ctrlPr>
                      </m:sSupPr>
                      <m:e>
                        <m:r>
                          <a:rPr lang="en-US" altLang="zh-CN" sz="2000" b="0" i="1" smtClean="0">
                            <a:solidFill>
                              <a:srgbClr val="000000"/>
                            </a:solidFill>
                            <a:latin typeface="Cambria Math" panose="02040503050406030204" pitchFamily="18" charset="0"/>
                          </a:rPr>
                          <m:t>𝑚</m:t>
                        </m:r>
                      </m:e>
                      <m:sup>
                        <m:r>
                          <a:rPr lang="en-US" altLang="zh-CN" sz="2000" b="0" smtClean="0">
                            <a:solidFill>
                              <a:srgbClr val="000000"/>
                            </a:solidFill>
                            <a:latin typeface="Cambria Math" panose="02040503050406030204" pitchFamily="18" charset="0"/>
                          </a:rPr>
                          <m:t>−</m:t>
                        </m:r>
                        <m:r>
                          <a:rPr lang="en-US" altLang="zh-CN" sz="2000" b="0" i="1" smtClean="0">
                            <a:solidFill>
                              <a:srgbClr val="000000"/>
                            </a:solidFill>
                            <a:latin typeface="Cambria Math" panose="02040503050406030204" pitchFamily="18" charset="0"/>
                          </a:rPr>
                          <m:t>2</m:t>
                        </m:r>
                      </m:sup>
                    </m:sSup>
                    <m:r>
                      <a:rPr lang="en-US" altLang="zh-CN" sz="2000" b="0" smtClean="0">
                        <a:solidFill>
                          <a:srgbClr val="000000"/>
                        </a:solidFill>
                        <a:latin typeface="Cambria Math" panose="02040503050406030204" pitchFamily="18" charset="0"/>
                      </a:rPr>
                      <m:t>∙</m:t>
                    </m:r>
                    <m:sSup>
                      <m:sSupPr>
                        <m:ctrlPr>
                          <a:rPr lang="en-US" altLang="zh-CN" sz="2000" i="1">
                            <a:solidFill>
                              <a:srgbClr val="000000"/>
                            </a:solidFill>
                            <a:latin typeface="Cambria Math" panose="02040503050406030204" pitchFamily="18" charset="0"/>
                          </a:rPr>
                        </m:ctrlPr>
                      </m:sSupPr>
                      <m:e>
                        <m:r>
                          <a:rPr lang="en-US" altLang="zh-CN" sz="2000" b="0" i="1" smtClean="0">
                            <a:solidFill>
                              <a:srgbClr val="000000"/>
                            </a:solidFill>
                            <a:latin typeface="Cambria Math" panose="02040503050406030204" pitchFamily="18" charset="0"/>
                          </a:rPr>
                          <m:t>𝑠𝑟</m:t>
                        </m:r>
                      </m:e>
                      <m:sup>
                        <m:r>
                          <a:rPr lang="en-US" altLang="zh-CN" sz="2000" b="0" smtClean="0">
                            <a:solidFill>
                              <a:srgbClr val="000000"/>
                            </a:solidFill>
                            <a:latin typeface="Cambria Math" panose="02040503050406030204" pitchFamily="18" charset="0"/>
                          </a:rPr>
                          <m:t>−</m:t>
                        </m:r>
                        <m:r>
                          <a:rPr lang="en-US" altLang="zh-CN" sz="2000" b="0" i="1" smtClean="0">
                            <a:solidFill>
                              <a:srgbClr val="000000"/>
                            </a:solidFill>
                            <a:latin typeface="Cambria Math" panose="02040503050406030204" pitchFamily="18" charset="0"/>
                          </a:rPr>
                          <m:t>1</m:t>
                        </m:r>
                      </m:sup>
                    </m:sSup>
                    <m:r>
                      <a:rPr lang="en-US" altLang="zh-CN" sz="2000" b="0" smtClean="0">
                        <a:solidFill>
                          <a:srgbClr val="000000"/>
                        </a:solidFill>
                        <a:latin typeface="Cambria Math" panose="02040503050406030204" pitchFamily="18" charset="0"/>
                      </a:rPr>
                      <m:t>∙</m:t>
                    </m:r>
                    <m:sSup>
                      <m:sSupPr>
                        <m:ctrlPr>
                          <a:rPr lang="en-US" altLang="zh-CN" sz="2000" i="1">
                            <a:solidFill>
                              <a:srgbClr val="000000"/>
                            </a:solidFill>
                            <a:latin typeface="Cambria Math" panose="02040503050406030204" pitchFamily="18" charset="0"/>
                          </a:rPr>
                        </m:ctrlPr>
                      </m:sSupPr>
                      <m:e>
                        <m:r>
                          <a:rPr lang="en-US" altLang="zh-CN" sz="2000" b="0" i="1" smtClean="0">
                            <a:solidFill>
                              <a:srgbClr val="000000"/>
                            </a:solidFill>
                            <a:latin typeface="Cambria Math" panose="02040503050406030204" pitchFamily="18" charset="0"/>
                          </a:rPr>
                          <m:t>𝑠</m:t>
                        </m:r>
                      </m:e>
                      <m:sup>
                        <m:r>
                          <a:rPr lang="en-US" altLang="zh-CN" sz="2000" b="0" smtClean="0">
                            <a:solidFill>
                              <a:srgbClr val="000000"/>
                            </a:solidFill>
                            <a:latin typeface="Cambria Math" panose="02040503050406030204" pitchFamily="18" charset="0"/>
                          </a:rPr>
                          <m:t>−</m:t>
                        </m:r>
                        <m:r>
                          <a:rPr lang="en-US" altLang="zh-CN" sz="2000" b="0" i="1" smtClean="0">
                            <a:solidFill>
                              <a:srgbClr val="000000"/>
                            </a:solidFill>
                            <a:latin typeface="Cambria Math" panose="02040503050406030204" pitchFamily="18" charset="0"/>
                          </a:rPr>
                          <m:t>1</m:t>
                        </m:r>
                      </m:sup>
                    </m:sSup>
                    <m:r>
                      <a:rPr lang="zh-CN" altLang="en-US" sz="2000" b="0" smtClean="0">
                        <a:solidFill>
                          <a:srgbClr val="000000"/>
                        </a:solidFill>
                        <a:latin typeface="Cambria Math" panose="02040503050406030204" pitchFamily="18" charset="0"/>
                      </a:rPr>
                      <m:t>，</m:t>
                    </m:r>
                  </m:oMath>
                </a14:m>
                <a:r>
                  <a:rPr lang="zh-CN" altLang="en-US" sz="2000" dirty="0">
                    <a:solidFill>
                      <a:srgbClr val="000000"/>
                    </a:solidFill>
                    <a:latin typeface="+mn-ea"/>
                  </a:rPr>
                  <a:t>灵敏度可以直接和该值进行对比</a:t>
                </a:r>
                <a:endParaRPr lang="en-US" altLang="zh-CN" sz="2000" dirty="0">
                  <a:solidFill>
                    <a:srgbClr val="000000"/>
                  </a:solidFill>
                  <a:latin typeface="+mn-ea"/>
                </a:endParaRPr>
              </a:p>
              <a:p>
                <a:pPr marL="1257300" lvl="2" indent="-342900">
                  <a:lnSpc>
                    <a:spcPct val="130000"/>
                  </a:lnSpc>
                  <a:buFont typeface="Arial" panose="020B0604020202020204" pitchFamily="34" charset="0"/>
                  <a:buChar char="•"/>
                </a:pPr>
                <a:r>
                  <a:rPr lang="zh-CN" altLang="en-US" sz="2000" dirty="0">
                    <a:solidFill>
                      <a:srgbClr val="000000"/>
                    </a:solidFill>
                    <a:latin typeface="+mn-ea"/>
                  </a:rPr>
                  <a:t>取</a:t>
                </a:r>
                <a14:m>
                  <m:oMath xmlns:m="http://schemas.openxmlformats.org/officeDocument/2006/math">
                    <m:sSub>
                      <m:sSubPr>
                        <m:ctrlPr>
                          <a:rPr lang="el-GR" altLang="zh-CN" sz="2000" i="1">
                            <a:solidFill>
                              <a:srgbClr val="000000"/>
                            </a:solidFill>
                            <a:latin typeface="Cambria Math" panose="02040503050406030204" pitchFamily="18" charset="0"/>
                          </a:rPr>
                        </m:ctrlPr>
                      </m:sSubPr>
                      <m:e>
                        <m:r>
                          <a:rPr lang="en-US" altLang="zh-CN" sz="2000" b="0" i="1" smtClean="0">
                            <a:solidFill>
                              <a:srgbClr val="000000"/>
                            </a:solidFill>
                            <a:latin typeface="Cambria Math" panose="02040503050406030204" pitchFamily="18" charset="0"/>
                          </a:rPr>
                          <m:t>𝑁</m:t>
                        </m:r>
                      </m:e>
                      <m:sub>
                        <m:r>
                          <a:rPr lang="en-US" altLang="zh-CN" sz="2000" b="0" i="1" smtClean="0">
                            <a:solidFill>
                              <a:srgbClr val="000000"/>
                            </a:solidFill>
                            <a:latin typeface="Cambria Math" panose="02040503050406030204" pitchFamily="18" charset="0"/>
                          </a:rPr>
                          <m:t>𝑐</m:t>
                        </m:r>
                      </m:sub>
                    </m:sSub>
                    <m:r>
                      <a:rPr lang="en-US" altLang="zh-CN" sz="2000" b="0" smtClean="0">
                        <a:solidFill>
                          <a:srgbClr val="000000"/>
                        </a:solidFill>
                        <a:latin typeface="Cambria Math" panose="02040503050406030204" pitchFamily="18" charset="0"/>
                      </a:rPr>
                      <m:t>=</m:t>
                    </m:r>
                    <m:r>
                      <a:rPr lang="en-US" altLang="zh-CN" sz="2000" b="0" i="1" smtClean="0">
                        <a:solidFill>
                          <a:srgbClr val="000000"/>
                        </a:solidFill>
                        <a:latin typeface="Cambria Math" panose="02040503050406030204" pitchFamily="18" charset="0"/>
                      </a:rPr>
                      <m:t>3</m:t>
                    </m:r>
                  </m:oMath>
                </a14:m>
                <a:r>
                  <a:rPr lang="en-US" altLang="zh-CN" sz="2000" dirty="0">
                    <a:solidFill>
                      <a:srgbClr val="000000"/>
                    </a:solidFill>
                    <a:latin typeface="+mn-ea"/>
                  </a:rPr>
                  <a:t>, </a:t>
                </a:r>
                <a14:m>
                  <m:oMath xmlns:m="http://schemas.openxmlformats.org/officeDocument/2006/math">
                    <m:r>
                      <a:rPr lang="en-US" altLang="zh-CN" sz="2000" b="0" smtClean="0">
                        <a:solidFill>
                          <a:srgbClr val="000000"/>
                        </a:solidFill>
                        <a:latin typeface="Cambria Math" panose="02040503050406030204" pitchFamily="18" charset="0"/>
                      </a:rPr>
                      <m:t>∆</m:t>
                    </m:r>
                    <m:r>
                      <a:rPr lang="en-US" altLang="zh-CN" sz="2000" b="0" i="1" smtClean="0">
                        <a:solidFill>
                          <a:srgbClr val="000000"/>
                        </a:solidFill>
                        <a:latin typeface="Cambria Math" panose="02040503050406030204" pitchFamily="18" charset="0"/>
                      </a:rPr>
                      <m:t>𝑡</m:t>
                    </m:r>
                    <m:r>
                      <a:rPr lang="en-US" altLang="zh-CN" sz="2000" b="0" smtClean="0">
                        <a:solidFill>
                          <a:srgbClr val="000000"/>
                        </a:solidFill>
                        <a:latin typeface="Cambria Math" panose="02040503050406030204" pitchFamily="18" charset="0"/>
                      </a:rPr>
                      <m:t>=</m:t>
                    </m:r>
                    <m:r>
                      <a:rPr lang="en-US" altLang="zh-CN" sz="2000" b="0" i="1" smtClean="0">
                        <a:solidFill>
                          <a:srgbClr val="000000"/>
                        </a:solidFill>
                        <a:latin typeface="Cambria Math" panose="02040503050406030204" pitchFamily="18" charset="0"/>
                      </a:rPr>
                      <m:t>100</m:t>
                    </m:r>
                    <m:r>
                      <a:rPr lang="en-US" altLang="zh-CN" sz="2000" b="0" smtClean="0">
                        <a:solidFill>
                          <a:srgbClr val="000000"/>
                        </a:solidFill>
                        <a:latin typeface="Cambria Math" panose="02040503050406030204" pitchFamily="18" charset="0"/>
                      </a:rPr>
                      <m:t> </m:t>
                    </m:r>
                    <m:r>
                      <a:rPr lang="zh-CN" altLang="en-US" sz="2000" b="0" i="1" smtClean="0">
                        <a:solidFill>
                          <a:srgbClr val="000000"/>
                        </a:solidFill>
                        <a:latin typeface="Cambria Math" panose="02040503050406030204" pitchFamily="18" charset="0"/>
                      </a:rPr>
                      <m:t>𝜇</m:t>
                    </m:r>
                    <m:r>
                      <a:rPr lang="en-US" altLang="zh-CN" sz="2000" b="0" i="1" smtClean="0">
                        <a:solidFill>
                          <a:srgbClr val="000000"/>
                        </a:solidFill>
                        <a:latin typeface="Cambria Math" panose="02040503050406030204" pitchFamily="18" charset="0"/>
                      </a:rPr>
                      <m:t>𝑠</m:t>
                    </m:r>
                  </m:oMath>
                </a14:m>
                <a:r>
                  <a:rPr lang="en-US" altLang="zh-CN" sz="2000" dirty="0">
                    <a:solidFill>
                      <a:srgbClr val="000000"/>
                    </a:solidFill>
                    <a:latin typeface="+mn-ea"/>
                  </a:rPr>
                  <a:t>, </a:t>
                </a:r>
                <a14:m>
                  <m:oMath xmlns:m="http://schemas.openxmlformats.org/officeDocument/2006/math">
                    <m:r>
                      <a:rPr lang="el-GR" altLang="zh-CN" sz="2000" b="0" i="1" smtClean="0">
                        <a:solidFill>
                          <a:srgbClr val="000000"/>
                        </a:solidFill>
                        <a:latin typeface="Cambria Math" panose="02040503050406030204" pitchFamily="18" charset="0"/>
                      </a:rPr>
                      <m:t>𝛬</m:t>
                    </m:r>
                    <m:r>
                      <a:rPr lang="en-US" altLang="zh-CN" sz="2000" b="0" smtClean="0">
                        <a:solidFill>
                          <a:srgbClr val="000000"/>
                        </a:solidFill>
                        <a:latin typeface="Cambria Math" panose="02040503050406030204" pitchFamily="18" charset="0"/>
                      </a:rPr>
                      <m:t>=</m:t>
                    </m:r>
                    <m:r>
                      <a:rPr lang="en-US" altLang="zh-CN" sz="2000" b="0" i="1" smtClean="0">
                        <a:solidFill>
                          <a:srgbClr val="000000"/>
                        </a:solidFill>
                        <a:latin typeface="Cambria Math" panose="02040503050406030204" pitchFamily="18" charset="0"/>
                      </a:rPr>
                      <m:t>2</m:t>
                    </m:r>
                    <m:r>
                      <a:rPr lang="en-US" altLang="zh-CN" sz="2000" b="0" i="1" smtClean="0">
                        <a:solidFill>
                          <a:srgbClr val="000000"/>
                        </a:solidFill>
                        <a:latin typeface="Cambria Math" panose="02040503050406030204" pitchFamily="18" charset="0"/>
                      </a:rPr>
                      <m:t>𝑒</m:t>
                    </m:r>
                    <m:r>
                      <a:rPr lang="en-US" altLang="zh-CN" sz="2000" b="0" i="1" smtClean="0">
                        <a:solidFill>
                          <a:srgbClr val="000000"/>
                        </a:solidFill>
                        <a:latin typeface="Cambria Math" panose="02040503050406030204" pitchFamily="18" charset="0"/>
                      </a:rPr>
                      <m:t>1</m:t>
                    </m:r>
                    <m:r>
                      <a:rPr lang="en-US" altLang="zh-CN" sz="2000" b="0" smtClean="0">
                        <a:solidFill>
                          <a:srgbClr val="000000"/>
                        </a:solidFill>
                        <a:latin typeface="Cambria Math" panose="02040503050406030204" pitchFamily="18" charset="0"/>
                      </a:rPr>
                      <m:t>, </m:t>
                    </m:r>
                    <m:r>
                      <a:rPr lang="en-US" altLang="zh-CN" sz="2000" b="0" i="1" smtClean="0">
                        <a:solidFill>
                          <a:srgbClr val="000000"/>
                        </a:solidFill>
                        <a:latin typeface="Cambria Math" panose="02040503050406030204" pitchFamily="18" charset="0"/>
                      </a:rPr>
                      <m:t>2</m:t>
                    </m:r>
                    <m:r>
                      <a:rPr lang="en-US" altLang="zh-CN" sz="2000" b="0" i="1" smtClean="0">
                        <a:solidFill>
                          <a:srgbClr val="000000"/>
                        </a:solidFill>
                        <a:latin typeface="Cambria Math" panose="02040503050406030204" pitchFamily="18" charset="0"/>
                      </a:rPr>
                      <m:t>𝑒</m:t>
                    </m:r>
                    <m:r>
                      <a:rPr lang="en-US" altLang="zh-CN" sz="2000" b="0" i="1" smtClean="0">
                        <a:solidFill>
                          <a:srgbClr val="000000"/>
                        </a:solidFill>
                        <a:latin typeface="Cambria Math" panose="02040503050406030204" pitchFamily="18" charset="0"/>
                      </a:rPr>
                      <m:t>2</m:t>
                    </m:r>
                    <m:r>
                      <a:rPr lang="en-US" altLang="zh-CN" sz="2000" b="0" smtClean="0">
                        <a:solidFill>
                          <a:srgbClr val="000000"/>
                        </a:solidFill>
                        <a:latin typeface="Cambria Math" panose="02040503050406030204" pitchFamily="18" charset="0"/>
                      </a:rPr>
                      <m:t>, </m:t>
                    </m:r>
                    <m:r>
                      <a:rPr lang="en-US" altLang="zh-CN" sz="2000" b="0" i="1" smtClean="0">
                        <a:solidFill>
                          <a:srgbClr val="000000"/>
                        </a:solidFill>
                        <a:latin typeface="Cambria Math" panose="02040503050406030204" pitchFamily="18" charset="0"/>
                      </a:rPr>
                      <m:t>2</m:t>
                    </m:r>
                    <m:r>
                      <a:rPr lang="en-US" altLang="zh-CN" sz="2000" b="0" i="1" smtClean="0">
                        <a:solidFill>
                          <a:srgbClr val="000000"/>
                        </a:solidFill>
                        <a:latin typeface="Cambria Math" panose="02040503050406030204" pitchFamily="18" charset="0"/>
                      </a:rPr>
                      <m:t>𝑒</m:t>
                    </m:r>
                    <m:r>
                      <a:rPr lang="en-US" altLang="zh-CN" sz="2000" b="0" i="1" smtClean="0">
                        <a:solidFill>
                          <a:srgbClr val="000000"/>
                        </a:solidFill>
                        <a:latin typeface="Cambria Math" panose="02040503050406030204" pitchFamily="18" charset="0"/>
                      </a:rPr>
                      <m:t>3</m:t>
                    </m:r>
                    <m:r>
                      <a:rPr lang="en-US" altLang="zh-CN" sz="2000" b="0" smtClean="0">
                        <a:solidFill>
                          <a:srgbClr val="000000"/>
                        </a:solidFill>
                        <a:latin typeface="Cambria Math" panose="02040503050406030204" pitchFamily="18" charset="0"/>
                      </a:rPr>
                      <m:t>, </m:t>
                    </m:r>
                    <m:r>
                      <a:rPr lang="en-US" altLang="zh-CN" sz="2000" b="0" i="1" smtClean="0">
                        <a:solidFill>
                          <a:srgbClr val="000000"/>
                        </a:solidFill>
                        <a:latin typeface="Cambria Math" panose="02040503050406030204" pitchFamily="18" charset="0"/>
                      </a:rPr>
                      <m:t>2</m:t>
                    </m:r>
                    <m:r>
                      <a:rPr lang="en-US" altLang="zh-CN" sz="2000" b="0" i="1" smtClean="0">
                        <a:solidFill>
                          <a:srgbClr val="000000"/>
                        </a:solidFill>
                        <a:latin typeface="Cambria Math" panose="02040503050406030204" pitchFamily="18" charset="0"/>
                      </a:rPr>
                      <m:t>𝑒</m:t>
                    </m:r>
                    <m:r>
                      <a:rPr lang="en-US" altLang="zh-CN" sz="2000" b="0" i="1" smtClean="0">
                        <a:solidFill>
                          <a:srgbClr val="000000"/>
                        </a:solidFill>
                        <a:latin typeface="Cambria Math" panose="02040503050406030204" pitchFamily="18" charset="0"/>
                      </a:rPr>
                      <m:t>4</m:t>
                    </m:r>
                    <m:r>
                      <a:rPr lang="en-US" altLang="zh-CN" sz="2000" b="0" smtClean="0">
                        <a:solidFill>
                          <a:srgbClr val="000000"/>
                        </a:solidFill>
                        <a:latin typeface="Cambria Math" panose="02040503050406030204" pitchFamily="18" charset="0"/>
                      </a:rPr>
                      <m:t>, </m:t>
                    </m:r>
                    <m:r>
                      <a:rPr lang="en-US" altLang="zh-CN" sz="2000" b="0" i="1" smtClean="0">
                        <a:solidFill>
                          <a:srgbClr val="000000"/>
                        </a:solidFill>
                        <a:latin typeface="Cambria Math" panose="02040503050406030204" pitchFamily="18" charset="0"/>
                      </a:rPr>
                      <m:t>2</m:t>
                    </m:r>
                    <m:r>
                      <a:rPr lang="en-US" altLang="zh-CN" sz="2000" b="0" i="1" smtClean="0">
                        <a:solidFill>
                          <a:srgbClr val="000000"/>
                        </a:solidFill>
                        <a:latin typeface="Cambria Math" panose="02040503050406030204" pitchFamily="18" charset="0"/>
                      </a:rPr>
                      <m:t>𝑒</m:t>
                    </m:r>
                    <m:r>
                      <a:rPr lang="en-US" altLang="zh-CN" sz="2000" b="0" i="1" smtClean="0">
                        <a:solidFill>
                          <a:srgbClr val="000000"/>
                        </a:solidFill>
                        <a:latin typeface="Cambria Math" panose="02040503050406030204" pitchFamily="18" charset="0"/>
                      </a:rPr>
                      <m:t>5</m:t>
                    </m:r>
                    <m:r>
                      <a:rPr lang="en-US" altLang="zh-CN" sz="2000" b="0" smtClean="0">
                        <a:solidFill>
                          <a:srgbClr val="000000"/>
                        </a:solidFill>
                        <a:latin typeface="Cambria Math" panose="02040503050406030204" pitchFamily="18" charset="0"/>
                      </a:rPr>
                      <m:t> </m:t>
                    </m:r>
                    <m:r>
                      <a:rPr lang="en-US" altLang="zh-CN" sz="2000" b="0" i="1" smtClean="0">
                        <a:solidFill>
                          <a:srgbClr val="000000"/>
                        </a:solidFill>
                        <a:latin typeface="Cambria Math" panose="02040503050406030204" pitchFamily="18" charset="0"/>
                      </a:rPr>
                      <m:t>𝑦𝑒𝑎𝑟</m:t>
                    </m:r>
                    <m:r>
                      <a:rPr lang="en-US" altLang="zh-CN" sz="2000" b="0" smtClean="0">
                        <a:solidFill>
                          <a:srgbClr val="000000"/>
                        </a:solidFill>
                        <a:latin typeface="Cambria Math" panose="02040503050406030204" pitchFamily="18" charset="0"/>
                      </a:rPr>
                      <m:t>∙</m:t>
                    </m:r>
                    <m:sSup>
                      <m:sSupPr>
                        <m:ctrlPr>
                          <a:rPr lang="en-US" altLang="zh-CN" sz="2000" i="1">
                            <a:solidFill>
                              <a:srgbClr val="000000"/>
                            </a:solidFill>
                            <a:latin typeface="Cambria Math" panose="02040503050406030204" pitchFamily="18" charset="0"/>
                          </a:rPr>
                        </m:ctrlPr>
                      </m:sSupPr>
                      <m:e>
                        <m:r>
                          <a:rPr lang="en-US" altLang="zh-CN" sz="2000" b="0" i="1" smtClean="0">
                            <a:solidFill>
                              <a:srgbClr val="000000"/>
                            </a:solidFill>
                            <a:latin typeface="Cambria Math" panose="02040503050406030204" pitchFamily="18" charset="0"/>
                          </a:rPr>
                          <m:t>𝑚</m:t>
                        </m:r>
                      </m:e>
                      <m:sup>
                        <m:r>
                          <a:rPr lang="en-US" altLang="zh-CN" sz="2000" b="0" i="1" smtClean="0">
                            <a:solidFill>
                              <a:srgbClr val="000000"/>
                            </a:solidFill>
                            <a:latin typeface="Cambria Math" panose="02040503050406030204" pitchFamily="18" charset="0"/>
                          </a:rPr>
                          <m:t>2</m:t>
                        </m:r>
                      </m:sup>
                    </m:sSup>
                  </m:oMath>
                </a14:m>
                <a:endParaRPr lang="en-US" altLang="zh-CN" sz="2000" dirty="0">
                  <a:solidFill>
                    <a:srgbClr val="000000"/>
                  </a:solidFill>
                  <a:latin typeface="+mn-ea"/>
                </a:endParaRPr>
              </a:p>
              <a:p>
                <a:pPr marL="1257300" lvl="2" indent="-342900">
                  <a:lnSpc>
                    <a:spcPct val="130000"/>
                  </a:lnSpc>
                  <a:buFont typeface="Arial" panose="020B0604020202020204" pitchFamily="34" charset="0"/>
                  <a:buChar char="•"/>
                </a:pPr>
                <a14:m>
                  <m:oMath xmlns:m="http://schemas.openxmlformats.org/officeDocument/2006/math">
                    <m:r>
                      <a:rPr lang="en-US" altLang="zh-CN" sz="2000" b="0" i="1" smtClean="0">
                        <a:solidFill>
                          <a:srgbClr val="000000"/>
                        </a:solidFill>
                        <a:latin typeface="Cambria Math" panose="02040503050406030204" pitchFamily="18" charset="0"/>
                      </a:rPr>
                      <m:t>𝐹𝑃𝑅</m:t>
                    </m:r>
                  </m:oMath>
                </a14:m>
                <a:r>
                  <a:rPr lang="zh-CN" altLang="en-US" sz="2000" dirty="0">
                    <a:solidFill>
                      <a:srgbClr val="000000"/>
                    </a:solidFill>
                    <a:latin typeface="+mn-ea"/>
                  </a:rPr>
                  <a:t>，</a:t>
                </a:r>
                <a14:m>
                  <m:oMath xmlns:m="http://schemas.openxmlformats.org/officeDocument/2006/math">
                    <m:r>
                      <a:rPr lang="en-US" altLang="zh-CN" sz="2000" b="0" i="1" smtClean="0">
                        <a:solidFill>
                          <a:srgbClr val="000000"/>
                        </a:solidFill>
                        <a:latin typeface="Cambria Math" panose="02040503050406030204" pitchFamily="18" charset="0"/>
                      </a:rPr>
                      <m:t>𝐹𝑁𝑅</m:t>
                    </m:r>
                  </m:oMath>
                </a14:m>
                <a:r>
                  <a:rPr lang="zh-CN" altLang="en-US" sz="2000" dirty="0">
                    <a:solidFill>
                      <a:srgbClr val="000000"/>
                    </a:solidFill>
                    <a:latin typeface="+mn-ea"/>
                  </a:rPr>
                  <a:t>：取决于</a:t>
                </a:r>
                <a:r>
                  <a:rPr lang="en-US" altLang="zh-CN" sz="2000" dirty="0">
                    <a:solidFill>
                      <a:srgbClr val="000000"/>
                    </a:solidFill>
                    <a:latin typeface="+mn-ea"/>
                  </a:rPr>
                  <a:t>SNR &amp; Threshold</a:t>
                </a:r>
                <a:r>
                  <a:rPr lang="zh-CN" altLang="en-US" sz="2000" dirty="0">
                    <a:solidFill>
                      <a:srgbClr val="000000"/>
                    </a:solidFill>
                    <a:latin typeface="+mn-ea"/>
                  </a:rPr>
                  <a:t>，存在最优阈值</a:t>
                </a:r>
                <a:endParaRPr lang="en-US" altLang="zh-CN" sz="2000" dirty="0">
                  <a:solidFill>
                    <a:srgbClr val="000000"/>
                  </a:solidFill>
                  <a:latin typeface="+mn-ea"/>
                </a:endParaRPr>
              </a:p>
              <a:p>
                <a:pPr marL="742950" lvl="1" indent="-285750" defTabSz="914400">
                  <a:lnSpc>
                    <a:spcPct val="130000"/>
                  </a:lnSpc>
                  <a:buFont typeface="Wingdings" panose="05000000000000000000" pitchFamily="2" charset="2"/>
                  <a:buChar char="Ø"/>
                  <a:defRPr/>
                </a:pPr>
                <a:r>
                  <a:rPr lang="zh-CN" altLang="en-US" dirty="0">
                    <a:solidFill>
                      <a:srgbClr val="000000"/>
                    </a:solidFill>
                    <a:latin typeface="+mn-ea"/>
                  </a:rPr>
                  <a:t>阵列单位面积质量</a:t>
                </a:r>
                <a:endParaRPr lang="en-US" altLang="zh-CN" dirty="0">
                  <a:solidFill>
                    <a:srgbClr val="000000"/>
                  </a:solidFill>
                  <a:latin typeface="+mn-ea"/>
                </a:endParaRPr>
              </a:p>
              <a:p>
                <a:pPr marL="457200" lvl="1" indent="0" defTabSz="914400">
                  <a:lnSpc>
                    <a:spcPct val="130000"/>
                  </a:lnSpc>
                  <a:buNone/>
                  <a:defRPr/>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𝐴𝑟𝑒𝑎𝑙</m:t>
                      </m:r>
                      <m:r>
                        <a:rPr lang="en-US" altLang="zh-CN" b="0" i="1" smtClean="0">
                          <a:latin typeface="Cambria Math" panose="02040503050406030204" pitchFamily="18" charset="0"/>
                        </a:rPr>
                        <m:t>_</m:t>
                      </m:r>
                      <m:r>
                        <a:rPr lang="en-US" altLang="zh-CN" b="0" i="1" smtClean="0">
                          <a:latin typeface="Cambria Math" panose="02040503050406030204" pitchFamily="18" charset="0"/>
                        </a:rPr>
                        <m:t>𝑑𝑒𝑛𝑠𝑖𝑡𝑦</m:t>
                      </m:r>
                      <m:r>
                        <a:rPr lang="en-US" altLang="zh-CN" b="0" i="1" smtClean="0">
                          <a:latin typeface="Cambria Math" panose="02040503050406030204" pitchFamily="18" charset="0"/>
                        </a:rPr>
                        <m:t>=</m:t>
                      </m:r>
                      <m:f>
                        <m:fPr>
                          <m:ctrlPr>
                            <a:rPr lang="en-US" altLang="zh-CN" i="1">
                              <a:latin typeface="Cambria Math" panose="02040503050406030204" pitchFamily="18" charset="0"/>
                            </a:rPr>
                          </m:ctrlPr>
                        </m:fPr>
                        <m:num>
                          <m:r>
                            <a:rPr lang="en-US" altLang="zh-CN" b="0" i="1" smtClean="0">
                              <a:latin typeface="Cambria Math" panose="02040503050406030204" pitchFamily="18" charset="0"/>
                            </a:rPr>
                            <m:t>𝑤𝑒𝑖𝑔h𝑡</m:t>
                          </m:r>
                        </m:num>
                        <m:den>
                          <m:r>
                            <a:rPr lang="zh-CN" altLang="en-US" b="0" i="1" smtClean="0">
                              <a:latin typeface="Cambria Math" panose="02040503050406030204" pitchFamily="18" charset="0"/>
                            </a:rPr>
                            <m:t>𝜋</m:t>
                          </m:r>
                          <m:sSup>
                            <m:sSupPr>
                              <m:ctrlPr>
                                <a:rPr lang="en-US" altLang="zh-CN" i="1" smtClean="0">
                                  <a:latin typeface="Cambria Math" panose="02040503050406030204" pitchFamily="18" charset="0"/>
                                </a:rPr>
                              </m:ctrlPr>
                            </m:sSupPr>
                            <m:e>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𝑐𝑜𝑖𝑙</m:t>
                                  </m:r>
                                </m:sub>
                              </m:sSub>
                            </m:e>
                            <m:sup>
                              <m:r>
                                <a:rPr lang="en-US" altLang="zh-CN" b="0" i="1" smtClean="0">
                                  <a:latin typeface="Cambria Math" panose="02040503050406030204" pitchFamily="18" charset="0"/>
                                </a:rPr>
                                <m:t>2</m:t>
                              </m:r>
                            </m:sup>
                          </m:sSup>
                        </m:den>
                      </m:f>
                    </m:oMath>
                  </m:oMathPara>
                </a14:m>
                <a:endParaRPr lang="en-US" altLang="zh-CN" sz="2000" dirty="0">
                  <a:solidFill>
                    <a:srgbClr val="000000"/>
                  </a:solidFill>
                  <a:latin typeface="+mn-ea"/>
                </a:endParaRPr>
              </a:p>
              <a:p>
                <a:pPr marL="800100" marR="0" lvl="1" indent="-342900" algn="l" defTabSz="914400" rtl="0" eaLnBrk="1" fontAlgn="auto" latinLnBrk="0" hangingPunct="1">
                  <a:lnSpc>
                    <a:spcPct val="13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阵列单位面积通道数</a:t>
                </a:r>
                <a:endPar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lvl="1">
                  <a:lnSpc>
                    <a:spcPct val="130000"/>
                  </a:lnSpc>
                </a:pPr>
                <a14:m>
                  <m:oMathPara xmlns:m="http://schemas.openxmlformats.org/officeDocument/2006/math">
                    <m:oMathParaPr>
                      <m:jc m:val="centerGroup"/>
                    </m:oMathParaPr>
                    <m:oMath xmlns:m="http://schemas.openxmlformats.org/officeDocument/2006/math">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𝐴𝑟𝑒𝑎𝑙</m:t>
                      </m:r>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_</m:t>
                      </m:r>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𝑐h𝑎𝑛𝑛𝑒𝑙</m:t>
                      </m:r>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num>
                        <m:den>
                          <m:r>
                            <a:rPr kumimoji="0" lang="zh-CN"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sSup>
                            <m:sSup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sSub>
                                <m:sSubPr>
                                  <m:ctrlP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𝑟</m:t>
                                  </m:r>
                                </m:e>
                                <m:sub>
                                  <m: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𝑐𝑜𝑖𝑙</m:t>
                                  </m:r>
                                </m:sub>
                              </m:sSub>
                            </m:e>
                            <m: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den>
                      </m:f>
                    </m:oMath>
                  </m:oMathPara>
                </a14:m>
                <a:endParaRPr lang="en-US" altLang="zh-CN" sz="2000" dirty="0"/>
              </a:p>
              <a:p>
                <a:pPr marL="800100" marR="0" lvl="1" indent="-342900" algn="l" defTabSz="914400" rtl="0" eaLnBrk="1" fontAlgn="auto" latinLnBrk="0" hangingPunct="1">
                  <a:lnSpc>
                    <a:spcPct val="130000"/>
                  </a:lnSpc>
                  <a:spcBef>
                    <a:spcPts val="0"/>
                  </a:spcBef>
                  <a:spcAft>
                    <a:spcPts val="0"/>
                  </a:spcAft>
                  <a:buClrTx/>
                  <a:buSzTx/>
                  <a:buFont typeface="Wingdings" panose="05000000000000000000" pitchFamily="2" charset="2"/>
                  <a:buChar char="Ø"/>
                  <a:tabLst/>
                  <a:defRPr/>
                </a:pPr>
                <a:r>
                  <a:rPr lang="zh-CN" altLang="en-US" sz="2000" dirty="0">
                    <a:solidFill>
                      <a:prstClr val="black"/>
                    </a:solidFill>
                    <a:latin typeface="等线" panose="020F0502020204030204"/>
                    <a:ea typeface="等线" panose="02010600030101010101" pitchFamily="2" charset="-122"/>
                  </a:rPr>
                  <a:t>构造新的参数</a:t>
                </a:r>
                <a:endPar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lvl="1" algn="ctr">
                  <a:lnSpc>
                    <a:spcPct val="130000"/>
                  </a:lnSpc>
                </a:pPr>
                <a14:m>
                  <m:oMath xmlns:m="http://schemas.openxmlformats.org/officeDocument/2006/math">
                    <m:r>
                      <a:rPr lang="en-US" altLang="zh-CN" sz="2000" i="1">
                        <a:solidFill>
                          <a:prstClr val="black"/>
                        </a:solidFill>
                        <a:latin typeface="Cambria Math" panose="02040503050406030204" pitchFamily="18" charset="0"/>
                      </a:rPr>
                      <m:t>𝐴𝑟𝑒𝑎𝑙</m:t>
                    </m:r>
                    <m:r>
                      <a:rPr lang="en-US" altLang="zh-CN" sz="2000" i="1">
                        <a:solidFill>
                          <a:prstClr val="black"/>
                        </a:solidFill>
                        <a:latin typeface="Cambria Math" panose="02040503050406030204" pitchFamily="18" charset="0"/>
                      </a:rPr>
                      <m:t>_</m:t>
                    </m:r>
                    <m:r>
                      <a:rPr lang="en-US" altLang="zh-CN" sz="2000" i="1">
                        <a:solidFill>
                          <a:prstClr val="black"/>
                        </a:solidFill>
                        <a:latin typeface="Cambria Math" panose="02040503050406030204" pitchFamily="18" charset="0"/>
                      </a:rPr>
                      <m:t>𝑝𝑎𝑟𝑎𝑚𝑒𝑡𝑒𝑟</m:t>
                    </m:r>
                    <m:r>
                      <a:rPr lang="en-US" altLang="zh-CN" sz="2000" i="1">
                        <a:solidFill>
                          <a:prstClr val="black"/>
                        </a:solidFill>
                        <a:latin typeface="Cambria Math" panose="02040503050406030204" pitchFamily="18" charset="0"/>
                      </a:rPr>
                      <m:t>=</m:t>
                    </m:r>
                    <m:r>
                      <a:rPr lang="en-US" altLang="zh-CN" sz="2000" i="1">
                        <a:solidFill>
                          <a:prstClr val="black"/>
                        </a:solidFill>
                        <a:latin typeface="Cambria Math" panose="02040503050406030204" pitchFamily="18" charset="0"/>
                      </a:rPr>
                      <m:t>𝐴𝑟𝑒𝑎𝑙</m:t>
                    </m:r>
                    <m:r>
                      <a:rPr lang="en-US" altLang="zh-CN" sz="2000" i="1">
                        <a:solidFill>
                          <a:prstClr val="black"/>
                        </a:solidFill>
                        <a:latin typeface="Cambria Math" panose="02040503050406030204" pitchFamily="18" charset="0"/>
                      </a:rPr>
                      <m:t>_</m:t>
                    </m:r>
                    <m:r>
                      <a:rPr lang="en-US" altLang="zh-CN" sz="2000" i="1">
                        <a:solidFill>
                          <a:prstClr val="black"/>
                        </a:solidFill>
                        <a:latin typeface="Cambria Math" panose="02040503050406030204" pitchFamily="18" charset="0"/>
                      </a:rPr>
                      <m:t>𝑑𝑒𝑛𝑠𝑖𝑡𝑦</m:t>
                    </m:r>
                    <m:r>
                      <a:rPr lang="en-US" altLang="zh-CN" sz="2000" b="0" i="1" smtClean="0">
                        <a:solidFill>
                          <a:prstClr val="black"/>
                        </a:solidFill>
                        <a:latin typeface="Cambria Math" panose="02040503050406030204" pitchFamily="18" charset="0"/>
                      </a:rPr>
                      <m:t>_</m:t>
                    </m:r>
                    <m:r>
                      <a:rPr lang="en-US" altLang="zh-CN" sz="2000" b="0" i="1" smtClean="0">
                        <a:solidFill>
                          <a:prstClr val="black"/>
                        </a:solidFill>
                        <a:latin typeface="Cambria Math" panose="02040503050406030204" pitchFamily="18" charset="0"/>
                      </a:rPr>
                      <m:t>𝑛𝑜𝑟𝑚𝑎𝑙𝑖𝑧𝑒𝑑</m:t>
                    </m:r>
                  </m:oMath>
                </a14:m>
                <a:r>
                  <a:rPr lang="en-US" altLang="zh-CN" sz="2000" dirty="0">
                    <a:solidFill>
                      <a:prstClr val="black"/>
                    </a:solidFill>
                  </a:rPr>
                  <a:t>+ </a:t>
                </a:r>
                <a14:m>
                  <m:oMath xmlns:m="http://schemas.openxmlformats.org/officeDocument/2006/math">
                    <m:r>
                      <a:rPr lang="en-US" altLang="zh-CN" sz="2000" i="1">
                        <a:solidFill>
                          <a:prstClr val="black"/>
                        </a:solidFill>
                        <a:latin typeface="Cambria Math" panose="02040503050406030204" pitchFamily="18" charset="0"/>
                      </a:rPr>
                      <m:t>𝐴𝑟𝑒𝑎𝑙</m:t>
                    </m:r>
                    <m:r>
                      <a:rPr lang="en-US" altLang="zh-CN" sz="2000" i="1">
                        <a:solidFill>
                          <a:prstClr val="black"/>
                        </a:solidFill>
                        <a:latin typeface="Cambria Math" panose="02040503050406030204" pitchFamily="18" charset="0"/>
                      </a:rPr>
                      <m:t>_</m:t>
                    </m:r>
                    <m:r>
                      <a:rPr lang="en-US" altLang="zh-CN" sz="2000" b="0" i="1" smtClean="0">
                        <a:solidFill>
                          <a:prstClr val="black"/>
                        </a:solidFill>
                        <a:latin typeface="Cambria Math" panose="02040503050406030204" pitchFamily="18" charset="0"/>
                      </a:rPr>
                      <m:t>𝑐h𝑎𝑛𝑛𝑒𝑙</m:t>
                    </m:r>
                    <m:r>
                      <a:rPr lang="en-US" altLang="zh-CN" sz="2000" i="1">
                        <a:solidFill>
                          <a:prstClr val="black"/>
                        </a:solidFill>
                        <a:latin typeface="Cambria Math" panose="02040503050406030204" pitchFamily="18" charset="0"/>
                      </a:rPr>
                      <m:t>_</m:t>
                    </m:r>
                    <m:r>
                      <a:rPr lang="en-US" altLang="zh-CN" sz="2000" i="1">
                        <a:solidFill>
                          <a:prstClr val="black"/>
                        </a:solidFill>
                        <a:latin typeface="Cambria Math" panose="02040503050406030204" pitchFamily="18" charset="0"/>
                      </a:rPr>
                      <m:t>𝑛𝑜𝑟𝑚𝑎𝑙𝑖𝑧𝑒𝑑</m:t>
                    </m:r>
                  </m:oMath>
                </a14:m>
                <a:endParaRPr lang="en-US" altLang="zh-CN" sz="2000" dirty="0"/>
              </a:p>
            </p:txBody>
          </p:sp>
        </mc:Choice>
        <mc:Fallback xmlns="">
          <p:sp>
            <p:nvSpPr>
              <p:cNvPr id="32" name="文本框 31">
                <a:extLst>
                  <a:ext uri="{FF2B5EF4-FFF2-40B4-BE49-F238E27FC236}">
                    <a16:creationId xmlns:a16="http://schemas.microsoft.com/office/drawing/2014/main" id="{9D5AC9D6-3E9C-4E0B-A879-E33C12B86B66}"/>
                  </a:ext>
                </a:extLst>
              </p:cNvPr>
              <p:cNvSpPr txBox="1">
                <a:spLocks noRot="1" noChangeAspect="1" noMove="1" noResize="1" noEditPoints="1" noAdjustHandles="1" noChangeArrowheads="1" noChangeShapeType="1" noTextEdit="1"/>
              </p:cNvSpPr>
              <p:nvPr/>
            </p:nvSpPr>
            <p:spPr>
              <a:xfrm>
                <a:off x="-168695" y="1023905"/>
                <a:ext cx="9793088" cy="5824223"/>
              </a:xfrm>
              <a:prstGeom prst="rect">
                <a:avLst/>
              </a:prstGeom>
              <a:blipFill>
                <a:blip r:embed="rId3"/>
                <a:stretch>
                  <a:fillRect r="-622" b="-9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A66293D3-0FC3-44D3-A73D-3061D692BEFE}"/>
                  </a:ext>
                </a:extLst>
              </p:cNvPr>
              <p:cNvSpPr txBox="1"/>
              <p:nvPr/>
            </p:nvSpPr>
            <p:spPr>
              <a:xfrm>
                <a:off x="7249782" y="1079029"/>
                <a:ext cx="2157348" cy="1384995"/>
              </a:xfrm>
              <a:prstGeom prst="rect">
                <a:avLst/>
              </a:prstGeom>
              <a:noFill/>
            </p:spPr>
            <p:txBody>
              <a:bodyPr wrap="square">
                <a:spAutoFit/>
              </a:bodyPr>
              <a:lstStyle/>
              <a:p>
                <a:pPr lvl="0" defTabSz="914400" eaLnBrk="0" fontAlgn="base" hangingPunct="0">
                  <a:spcBef>
                    <a:spcPct val="0"/>
                  </a:spcBef>
                  <a:spcAft>
                    <a:spcPct val="0"/>
                  </a:spcAft>
                  <a:defRPr/>
                </a:pPr>
                <a14:m>
                  <m:oMathPara xmlns:m="http://schemas.openxmlformats.org/officeDocument/2006/math">
                    <m:oMathParaPr>
                      <m:jc m:val="left"/>
                    </m:oMathParaPr>
                    <m:oMath xmlns:m="http://schemas.openxmlformats.org/officeDocument/2006/math">
                      <m:r>
                        <m:rPr>
                          <m:sty m:val="p"/>
                        </m:rPr>
                        <a:rPr lang="el-GR" altLang="zh-CN" sz="1200" b="0" i="1">
                          <a:solidFill>
                            <a:srgbClr val="0000FF"/>
                          </a:solidFill>
                          <a:latin typeface="Cambria Math" panose="02040503050406030204" pitchFamily="18" charset="0"/>
                          <a:ea typeface="Cambria Math" panose="02040503050406030204" pitchFamily="18" charset="0"/>
                        </a:rPr>
                        <m:t>Λ</m:t>
                      </m:r>
                      <m:r>
                        <a:rPr lang="zh-CN" altLang="en-US" sz="1200" b="0">
                          <a:solidFill>
                            <a:srgbClr val="0000FF"/>
                          </a:solidFill>
                          <a:latin typeface="Cambria Math" panose="02040503050406030204" pitchFamily="18" charset="0"/>
                          <a:ea typeface="Cambria Math" panose="02040503050406030204" pitchFamily="18" charset="0"/>
                        </a:rPr>
                        <m:t>：曝光量</m:t>
                      </m:r>
                    </m:oMath>
                  </m:oMathPara>
                </a14:m>
                <a:endParaRPr lang="en-US" altLang="zh-CN" sz="1200" dirty="0">
                  <a:solidFill>
                    <a:srgbClr val="0000FF"/>
                  </a:solidFill>
                  <a:latin typeface="黑体" panose="02010609060101010101" pitchFamily="49" charset="-122"/>
                  <a:ea typeface="Cambria Math" panose="02040503050406030204" pitchFamily="18" charset="0"/>
                </a:endParaRPr>
              </a:p>
              <a:p>
                <a:pPr defTabSz="914400" eaLnBrk="0" fontAlgn="base" hangingPunct="0">
                  <a:spcBef>
                    <a:spcPct val="0"/>
                  </a:spcBef>
                  <a:spcAft>
                    <a:spcPct val="0"/>
                  </a:spcAft>
                  <a:defRPr/>
                </a:pPr>
                <a14:m>
                  <m:oMath xmlns:m="http://schemas.openxmlformats.org/officeDocument/2006/math">
                    <m:sSub>
                      <m:sSubPr>
                        <m:ctrlPr>
                          <a:rPr lang="en-US" altLang="zh-CN" sz="1200" i="1">
                            <a:solidFill>
                              <a:srgbClr val="0000FF"/>
                            </a:solidFill>
                            <a:latin typeface="Cambria Math" panose="02040503050406030204" pitchFamily="18" charset="0"/>
                            <a:ea typeface="Cambria Math" panose="02040503050406030204" pitchFamily="18" charset="0"/>
                          </a:rPr>
                        </m:ctrlPr>
                      </m:sSubPr>
                      <m:e>
                        <m:r>
                          <m:rPr>
                            <m:sty m:val="p"/>
                          </m:rPr>
                          <a:rPr lang="en-US" altLang="zh-CN" sz="1200" b="0" i="1">
                            <a:solidFill>
                              <a:srgbClr val="0000FF"/>
                            </a:solidFill>
                            <a:latin typeface="Cambria Math" panose="02040503050406030204" pitchFamily="18" charset="0"/>
                            <a:ea typeface="Cambria Math" panose="02040503050406030204" pitchFamily="18" charset="0"/>
                          </a:rPr>
                          <m:t>N</m:t>
                        </m:r>
                      </m:e>
                      <m:sub>
                        <m:r>
                          <m:rPr>
                            <m:sty m:val="p"/>
                          </m:rPr>
                          <a:rPr lang="en-US" altLang="zh-CN" sz="1200" b="0" i="1">
                            <a:solidFill>
                              <a:srgbClr val="0000FF"/>
                            </a:solidFill>
                            <a:latin typeface="Cambria Math" panose="02040503050406030204" pitchFamily="18" charset="0"/>
                            <a:ea typeface="Cambria Math" panose="02040503050406030204" pitchFamily="18" charset="0"/>
                          </a:rPr>
                          <m:t>c</m:t>
                        </m:r>
                      </m:sub>
                    </m:sSub>
                    <m:r>
                      <a:rPr lang="zh-CN" altLang="en-US" sz="1200" b="0">
                        <a:solidFill>
                          <a:srgbClr val="0000FF"/>
                        </a:solidFill>
                        <a:latin typeface="Cambria Math" panose="02040503050406030204" pitchFamily="18" charset="0"/>
                        <a:ea typeface="Cambria Math" panose="02040503050406030204" pitchFamily="18" charset="0"/>
                      </a:rPr>
                      <m:t>：线圈</m:t>
                    </m:r>
                  </m:oMath>
                </a14:m>
                <a:r>
                  <a:rPr lang="zh-CN" altLang="en-US" sz="1200" dirty="0">
                    <a:solidFill>
                      <a:srgbClr val="0000FF"/>
                    </a:solidFill>
                    <a:latin typeface="黑体" panose="02010609060101010101" pitchFamily="49" charset="-122"/>
                    <a:ea typeface="Cambria Math" panose="02040503050406030204" pitchFamily="18" charset="0"/>
                  </a:rPr>
                  <a:t>层数</a:t>
                </a:r>
                <a:endParaRPr lang="en-US" altLang="zh-CN" sz="1200" dirty="0">
                  <a:solidFill>
                    <a:srgbClr val="0000FF"/>
                  </a:solidFill>
                  <a:latin typeface="黑体" panose="02010609060101010101" pitchFamily="49" charset="-122"/>
                  <a:ea typeface="Cambria Math" panose="02040503050406030204" pitchFamily="18" charset="0"/>
                </a:endParaRPr>
              </a:p>
              <a:p>
                <a:pPr defTabSz="914400" eaLnBrk="0" fontAlgn="base" hangingPunct="0">
                  <a:spcBef>
                    <a:spcPct val="0"/>
                  </a:spcBef>
                  <a:spcAft>
                    <a:spcPct val="0"/>
                  </a:spcAft>
                  <a:defRPr/>
                </a:pPr>
                <a14:m>
                  <m:oMath xmlns:m="http://schemas.openxmlformats.org/officeDocument/2006/math">
                    <m:sSub>
                      <m:sSubPr>
                        <m:ctrlPr>
                          <a:rPr lang="en-US" altLang="zh-CN" sz="1200" i="1">
                            <a:solidFill>
                              <a:srgbClr val="0000FF"/>
                            </a:solidFill>
                            <a:latin typeface="Cambria Math" panose="02040503050406030204" pitchFamily="18" charset="0"/>
                            <a:ea typeface="Cambria Math" panose="02040503050406030204" pitchFamily="18" charset="0"/>
                          </a:rPr>
                        </m:ctrlPr>
                      </m:sSubPr>
                      <m:e>
                        <m:r>
                          <a:rPr lang="en-US" altLang="zh-CN" sz="1200" b="0" i="1">
                            <a:solidFill>
                              <a:srgbClr val="0000FF"/>
                            </a:solidFill>
                            <a:latin typeface="Cambria Math" panose="02040503050406030204" pitchFamily="18" charset="0"/>
                            <a:ea typeface="Cambria Math" panose="02040503050406030204" pitchFamily="18" charset="0"/>
                          </a:rPr>
                          <m:t>𝑟</m:t>
                        </m:r>
                      </m:e>
                      <m:sub>
                        <m:r>
                          <a:rPr lang="en-US" altLang="zh-CN" sz="1200" b="0" i="1">
                            <a:solidFill>
                              <a:srgbClr val="0000FF"/>
                            </a:solidFill>
                            <a:latin typeface="Cambria Math" panose="02040503050406030204" pitchFamily="18" charset="0"/>
                            <a:ea typeface="Cambria Math" panose="02040503050406030204" pitchFamily="18" charset="0"/>
                          </a:rPr>
                          <m:t>𝑐𝑜𝑖𝑙</m:t>
                        </m:r>
                      </m:sub>
                    </m:sSub>
                    <m:r>
                      <a:rPr lang="zh-CN" altLang="en-US" sz="1200" b="0" i="1">
                        <a:solidFill>
                          <a:srgbClr val="0000FF"/>
                        </a:solidFill>
                        <a:latin typeface="Cambria Math" panose="02040503050406030204" pitchFamily="18" charset="0"/>
                        <a:ea typeface="Cambria Math" panose="02040503050406030204" pitchFamily="18" charset="0"/>
                      </a:rPr>
                      <m:t>：线圈</m:t>
                    </m:r>
                  </m:oMath>
                </a14:m>
                <a:r>
                  <a:rPr lang="zh-CN" altLang="en-US" sz="1200" dirty="0">
                    <a:solidFill>
                      <a:srgbClr val="0000FF"/>
                    </a:solidFill>
                    <a:latin typeface="黑体" panose="02010609060101010101" pitchFamily="49" charset="-122"/>
                    <a:ea typeface="Cambria Math" panose="02040503050406030204" pitchFamily="18" charset="0"/>
                  </a:rPr>
                  <a:t>有效半径</a:t>
                </a:r>
                <a:endParaRPr lang="en-US" altLang="zh-CN" sz="1200" dirty="0">
                  <a:solidFill>
                    <a:srgbClr val="0000FF"/>
                  </a:solidFill>
                  <a:latin typeface="黑体" panose="02010609060101010101" pitchFamily="49" charset="-122"/>
                  <a:ea typeface="Cambria Math" panose="02040503050406030204" pitchFamily="18" charset="0"/>
                </a:endParaRPr>
              </a:p>
              <a:p>
                <a:pPr defTabSz="914400" eaLnBrk="0" fontAlgn="base" hangingPunct="0">
                  <a:spcBef>
                    <a:spcPct val="0"/>
                  </a:spcBef>
                  <a:spcAft>
                    <a:spcPct val="0"/>
                  </a:spcAft>
                  <a:defRPr/>
                </a:pPr>
                <a14:m>
                  <m:oMath xmlns:m="http://schemas.openxmlformats.org/officeDocument/2006/math">
                    <m:r>
                      <a:rPr lang="en-US" altLang="zh-CN" sz="1200" b="0" i="1">
                        <a:solidFill>
                          <a:srgbClr val="0000FF"/>
                        </a:solidFill>
                        <a:latin typeface="Cambria Math" panose="02040503050406030204" pitchFamily="18" charset="0"/>
                        <a:ea typeface="Cambria Math" panose="02040503050406030204" pitchFamily="18" charset="0"/>
                      </a:rPr>
                      <m:t>∆</m:t>
                    </m:r>
                    <m:r>
                      <a:rPr lang="en-US" altLang="zh-CN" sz="1200" b="0" i="1">
                        <a:solidFill>
                          <a:srgbClr val="0000FF"/>
                        </a:solidFill>
                        <a:latin typeface="Cambria Math" panose="02040503050406030204" pitchFamily="18" charset="0"/>
                        <a:ea typeface="Cambria Math" panose="02040503050406030204" pitchFamily="18" charset="0"/>
                      </a:rPr>
                      <m:t>𝑡</m:t>
                    </m:r>
                    <m:r>
                      <a:rPr lang="zh-CN" altLang="en-US" sz="1200" b="0" i="1">
                        <a:solidFill>
                          <a:srgbClr val="0000FF"/>
                        </a:solidFill>
                        <a:latin typeface="Cambria Math" panose="02040503050406030204" pitchFamily="18" charset="0"/>
                        <a:ea typeface="Cambria Math" panose="02040503050406030204" pitchFamily="18" charset="0"/>
                      </a:rPr>
                      <m:t>：时间</m:t>
                    </m:r>
                  </m:oMath>
                </a14:m>
                <a:r>
                  <a:rPr lang="zh-CN" altLang="en-US" sz="1200" dirty="0">
                    <a:solidFill>
                      <a:srgbClr val="0000FF"/>
                    </a:solidFill>
                    <a:latin typeface="黑体" panose="02010609060101010101" pitchFamily="49" charset="-122"/>
                    <a:ea typeface="Cambria Math" panose="02040503050406030204" pitchFamily="18" charset="0"/>
                  </a:rPr>
                  <a:t>窗口</a:t>
                </a:r>
                <a:endParaRPr lang="en-US" altLang="zh-CN" sz="1200" dirty="0">
                  <a:solidFill>
                    <a:srgbClr val="0000FF"/>
                  </a:solidFill>
                  <a:latin typeface="黑体" panose="02010609060101010101" pitchFamily="49" charset="-122"/>
                  <a:ea typeface="Cambria Math" panose="02040503050406030204" pitchFamily="18" charset="0"/>
                </a:endParaRPr>
              </a:p>
              <a:p>
                <a:pPr defTabSz="914400" eaLnBrk="0" fontAlgn="base" hangingPunct="0">
                  <a:spcBef>
                    <a:spcPct val="0"/>
                  </a:spcBef>
                  <a:spcAft>
                    <a:spcPct val="0"/>
                  </a:spcAft>
                  <a:defRPr/>
                </a:pPr>
                <a14:m>
                  <m:oMath xmlns:m="http://schemas.openxmlformats.org/officeDocument/2006/math">
                    <m:r>
                      <a:rPr lang="en-US" altLang="zh-CN" sz="1200" b="0" i="1" smtClean="0">
                        <a:solidFill>
                          <a:srgbClr val="0000FF"/>
                        </a:solidFill>
                        <a:latin typeface="Cambria Math" panose="02040503050406030204" pitchFamily="18" charset="0"/>
                        <a:ea typeface="Cambria Math" panose="02040503050406030204" pitchFamily="18" charset="0"/>
                      </a:rPr>
                      <m:t>𝐻</m:t>
                    </m:r>
                    <m:r>
                      <a:rPr lang="zh-CN" altLang="en-US" sz="1200" b="0" i="1" smtClean="0">
                        <a:solidFill>
                          <a:srgbClr val="0000FF"/>
                        </a:solidFill>
                        <a:latin typeface="Cambria Math" panose="02040503050406030204" pitchFamily="18" charset="0"/>
                        <a:ea typeface="Cambria Math" panose="02040503050406030204" pitchFamily="18" charset="0"/>
                      </a:rPr>
                      <m:t>：</m:t>
                    </m:r>
                    <m:r>
                      <a:rPr lang="zh-CN" altLang="en-US" sz="1200" b="0" i="1">
                        <a:solidFill>
                          <a:srgbClr val="0000FF"/>
                        </a:solidFill>
                        <a:latin typeface="Cambria Math" panose="02040503050406030204" pitchFamily="18" charset="0"/>
                        <a:ea typeface="Cambria Math" panose="02040503050406030204" pitchFamily="18" charset="0"/>
                      </a:rPr>
                      <m:t>线圈</m:t>
                    </m:r>
                  </m:oMath>
                </a14:m>
                <a:r>
                  <a:rPr lang="zh-CN" altLang="en-US" sz="1200" dirty="0">
                    <a:solidFill>
                      <a:srgbClr val="0000FF"/>
                    </a:solidFill>
                    <a:latin typeface="黑体" panose="02010609060101010101" pitchFamily="49" charset="-122"/>
                    <a:ea typeface="Cambria Math" panose="02040503050406030204" pitchFamily="18" charset="0"/>
                  </a:rPr>
                  <a:t>高度</a:t>
                </a:r>
                <a:endParaRPr lang="en-US" altLang="zh-CN" sz="1200" dirty="0">
                  <a:solidFill>
                    <a:srgbClr val="0000FF"/>
                  </a:solidFill>
                  <a:latin typeface="黑体" panose="02010609060101010101" pitchFamily="49" charset="-122"/>
                  <a:ea typeface="Cambria Math" panose="02040503050406030204" pitchFamily="18" charset="0"/>
                </a:endParaRPr>
              </a:p>
              <a:p>
                <a:pPr defTabSz="914400" eaLnBrk="0" fontAlgn="base" hangingPunct="0">
                  <a:spcBef>
                    <a:spcPct val="0"/>
                  </a:spcBef>
                  <a:spcAft>
                    <a:spcPct val="0"/>
                  </a:spcAft>
                  <a:defRPr/>
                </a:pPr>
                <a14:m>
                  <m:oMathPara xmlns:m="http://schemas.openxmlformats.org/officeDocument/2006/math">
                    <m:oMathParaPr>
                      <m:jc m:val="left"/>
                    </m:oMathParaPr>
                    <m:oMath xmlns:m="http://schemas.openxmlformats.org/officeDocument/2006/math">
                      <m:r>
                        <a:rPr lang="en-US" altLang="zh-CN" sz="1200" b="0" i="1" smtClean="0">
                          <a:solidFill>
                            <a:srgbClr val="0000FF"/>
                          </a:solidFill>
                          <a:latin typeface="Cambria Math" panose="02040503050406030204" pitchFamily="18" charset="0"/>
                          <a:ea typeface="Cambria Math" panose="02040503050406030204" pitchFamily="18" charset="0"/>
                        </a:rPr>
                        <m:t>𝐹𝑃𝑅</m:t>
                      </m:r>
                      <m:r>
                        <a:rPr lang="zh-CN" altLang="en-US" sz="1200" b="0" i="1" smtClean="0">
                          <a:solidFill>
                            <a:srgbClr val="0000FF"/>
                          </a:solidFill>
                          <a:latin typeface="Cambria Math" panose="02040503050406030204" pitchFamily="18" charset="0"/>
                          <a:ea typeface="Cambria Math" panose="02040503050406030204" pitchFamily="18" charset="0"/>
                        </a:rPr>
                        <m:t>：</m:t>
                      </m:r>
                      <m:r>
                        <a:rPr lang="zh-CN" altLang="en-US" sz="1200" b="0" i="1">
                          <a:solidFill>
                            <a:srgbClr val="0000FF"/>
                          </a:solidFill>
                          <a:latin typeface="Cambria Math" panose="02040503050406030204" pitchFamily="18" charset="0"/>
                          <a:ea typeface="Cambria Math" panose="02040503050406030204" pitchFamily="18" charset="0"/>
                        </a:rPr>
                        <m:t>误检率</m:t>
                      </m:r>
                    </m:oMath>
                  </m:oMathPara>
                </a14:m>
                <a:endParaRPr lang="en-US" altLang="zh-CN" sz="1200" dirty="0">
                  <a:solidFill>
                    <a:srgbClr val="0000FF"/>
                  </a:solidFill>
                  <a:latin typeface="黑体" panose="02010609060101010101" pitchFamily="49" charset="-122"/>
                  <a:ea typeface="Cambria Math" panose="02040503050406030204" pitchFamily="18" charset="0"/>
                </a:endParaRPr>
              </a:p>
              <a:p>
                <a:pPr defTabSz="914400" eaLnBrk="0" fontAlgn="base" hangingPunct="0">
                  <a:spcBef>
                    <a:spcPct val="0"/>
                  </a:spcBef>
                  <a:spcAft>
                    <a:spcPct val="0"/>
                  </a:spcAft>
                  <a:defRPr/>
                </a:pPr>
                <a14:m>
                  <m:oMathPara xmlns:m="http://schemas.openxmlformats.org/officeDocument/2006/math">
                    <m:oMathParaPr>
                      <m:jc m:val="left"/>
                    </m:oMathParaPr>
                    <m:oMath xmlns:m="http://schemas.openxmlformats.org/officeDocument/2006/math">
                      <m:r>
                        <a:rPr lang="en-US" altLang="zh-CN" sz="1200" b="0" i="1" smtClean="0">
                          <a:solidFill>
                            <a:srgbClr val="0000FF"/>
                          </a:solidFill>
                          <a:latin typeface="Cambria Math" panose="02040503050406030204" pitchFamily="18" charset="0"/>
                          <a:ea typeface="Cambria Math" panose="02040503050406030204" pitchFamily="18" charset="0"/>
                        </a:rPr>
                        <m:t>𝐹𝑁𝑅</m:t>
                      </m:r>
                      <m:r>
                        <a:rPr lang="zh-CN" altLang="en-US" sz="1200" b="0" i="1" smtClean="0">
                          <a:solidFill>
                            <a:srgbClr val="0000FF"/>
                          </a:solidFill>
                          <a:latin typeface="Cambria Math" panose="02040503050406030204" pitchFamily="18" charset="0"/>
                          <a:ea typeface="Cambria Math" panose="02040503050406030204" pitchFamily="18" charset="0"/>
                        </a:rPr>
                        <m:t>：</m:t>
                      </m:r>
                      <m:r>
                        <a:rPr lang="zh-CN" altLang="en-US" sz="1200" b="0" i="1">
                          <a:solidFill>
                            <a:srgbClr val="0000FF"/>
                          </a:solidFill>
                          <a:latin typeface="Cambria Math" panose="02040503050406030204" pitchFamily="18" charset="0"/>
                          <a:ea typeface="Cambria Math" panose="02040503050406030204" pitchFamily="18" charset="0"/>
                        </a:rPr>
                        <m:t>漏检率</m:t>
                      </m:r>
                    </m:oMath>
                  </m:oMathPara>
                </a14:m>
                <a:endParaRPr lang="en-US" altLang="zh-CN" sz="1200" dirty="0">
                  <a:solidFill>
                    <a:srgbClr val="0000FF"/>
                  </a:solidFill>
                  <a:latin typeface="黑体" panose="02010609060101010101" pitchFamily="49" charset="-122"/>
                  <a:ea typeface="Cambria Math" panose="02040503050406030204" pitchFamily="18" charset="0"/>
                </a:endParaRPr>
              </a:p>
            </p:txBody>
          </p:sp>
        </mc:Choice>
        <mc:Fallback xmlns="">
          <p:sp>
            <p:nvSpPr>
              <p:cNvPr id="33" name="文本框 32">
                <a:extLst>
                  <a:ext uri="{FF2B5EF4-FFF2-40B4-BE49-F238E27FC236}">
                    <a16:creationId xmlns:a16="http://schemas.microsoft.com/office/drawing/2014/main" id="{A66293D3-0FC3-44D3-A73D-3061D692BEFE}"/>
                  </a:ext>
                </a:extLst>
              </p:cNvPr>
              <p:cNvSpPr txBox="1">
                <a:spLocks noRot="1" noChangeAspect="1" noMove="1" noResize="1" noEditPoints="1" noAdjustHandles="1" noChangeArrowheads="1" noChangeShapeType="1" noTextEdit="1"/>
              </p:cNvSpPr>
              <p:nvPr/>
            </p:nvSpPr>
            <p:spPr>
              <a:xfrm>
                <a:off x="7249782" y="1079029"/>
                <a:ext cx="2157348" cy="1384995"/>
              </a:xfrm>
              <a:prstGeom prst="rect">
                <a:avLst/>
              </a:prstGeom>
              <a:blipFill>
                <a:blip r:embed="rId4"/>
                <a:stretch>
                  <a:fillRect b="-44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4F2780CF-5614-444A-88B7-A7F4C7911D88}"/>
                  </a:ext>
                </a:extLst>
              </p:cNvPr>
              <p:cNvSpPr txBox="1"/>
              <p:nvPr/>
            </p:nvSpPr>
            <p:spPr>
              <a:xfrm>
                <a:off x="1488568" y="1408610"/>
                <a:ext cx="6138862" cy="10701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𝑄</m:t>
                      </m:r>
                      <m:r>
                        <a:rPr lang="en-US" altLang="zh-CN" i="1" smtClean="0">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𝑔</m:t>
                          </m:r>
                          <m:d>
                            <m:dPr>
                              <m:ctrlPr>
                                <a:rPr lang="en-US" altLang="zh-CN" i="1">
                                  <a:latin typeface="Cambria Math" panose="02040503050406030204" pitchFamily="18" charset="0"/>
                                </a:rPr>
                              </m:ctrlPr>
                            </m:dPr>
                            <m:e>
                              <m:r>
                                <m:rPr>
                                  <m:sty m:val="p"/>
                                </m:rPr>
                                <a:rPr lang="el-GR" altLang="zh-CN" i="1">
                                  <a:latin typeface="Cambria Math" panose="02040503050406030204" pitchFamily="18" charset="0"/>
                                  <a:ea typeface="Cambria Math" panose="02040503050406030204" pitchFamily="18" charset="0"/>
                                </a:rPr>
                                <m:t>Λ</m:t>
                              </m:r>
                              <m:f>
                                <m:fPr>
                                  <m:ctrlPr>
                                    <a:rPr lang="el-GR" altLang="zh-CN" i="1">
                                      <a:latin typeface="Cambria Math" panose="02040503050406030204" pitchFamily="18" charset="0"/>
                                      <a:ea typeface="Cambria Math" panose="02040503050406030204" pitchFamily="18" charset="0"/>
                                    </a:rPr>
                                  </m:ctrlPr>
                                </m:fPr>
                                <m:num>
                                  <m:sSup>
                                    <m:sSupPr>
                                      <m:ctrlPr>
                                        <a:rPr lang="el-GR"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𝐹𝑃𝑅</m:t>
                                      </m:r>
                                    </m:e>
                                    <m:sup>
                                      <m:sSub>
                                        <m:sSubPr>
                                          <m:ctrlPr>
                                            <a:rPr lang="el-GR"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𝑁</m:t>
                                          </m:r>
                                        </m:e>
                                        <m:sub>
                                          <m:r>
                                            <a:rPr lang="en-US" altLang="zh-CN" i="1">
                                              <a:latin typeface="Cambria Math" panose="02040503050406030204" pitchFamily="18" charset="0"/>
                                              <a:ea typeface="Cambria Math" panose="02040503050406030204" pitchFamily="18" charset="0"/>
                                            </a:rPr>
                                            <m:t>𝑐</m:t>
                                          </m:r>
                                        </m:sub>
                                      </m:sSub>
                                    </m:sup>
                                  </m:sSup>
                                </m:num>
                                <m:den>
                                  <m:r>
                                    <a:rPr lang="zh-CN" altLang="el-GR" i="1">
                                      <a:latin typeface="Cambria Math" panose="02040503050406030204" pitchFamily="18" charset="0"/>
                                      <a:ea typeface="Cambria Math" panose="02040503050406030204" pitchFamily="18" charset="0"/>
                                    </a:rPr>
                                    <m:t>𝜋</m:t>
                                  </m:r>
                                  <m:sSup>
                                    <m:sSupPr>
                                      <m:ctrlPr>
                                        <a:rPr lang="en-US" altLang="zh-CN" i="1">
                                          <a:latin typeface="Cambria Math" panose="02040503050406030204" pitchFamily="18" charset="0"/>
                                          <a:ea typeface="Cambria Math" panose="02040503050406030204" pitchFamily="18" charset="0"/>
                                        </a:rPr>
                                      </m:ctrlPr>
                                    </m:sSupPr>
                                    <m:e>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𝑟</m:t>
                                          </m:r>
                                        </m:e>
                                        <m:sub>
                                          <m:r>
                                            <a:rPr lang="en-US" altLang="zh-CN" i="1">
                                              <a:latin typeface="Cambria Math" panose="02040503050406030204" pitchFamily="18" charset="0"/>
                                              <a:ea typeface="Cambria Math" panose="02040503050406030204" pitchFamily="18" charset="0"/>
                                            </a:rPr>
                                            <m:t>𝑐𝑜𝑖𝑙</m:t>
                                          </m:r>
                                        </m:sub>
                                      </m:sSub>
                                    </m:e>
                                    <m:sup>
                                      <m:r>
                                        <a:rPr lang="en-US" altLang="zh-CN" i="1">
                                          <a:latin typeface="Cambria Math" panose="02040503050406030204" pitchFamily="18" charset="0"/>
                                          <a:ea typeface="Cambria Math" panose="02040503050406030204" pitchFamily="18" charset="0"/>
                                        </a:rPr>
                                        <m:t>2</m:t>
                                      </m:r>
                                    </m:sup>
                                  </m:sSup>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𝑁</m:t>
                                      </m:r>
                                    </m:e>
                                    <m:sub>
                                      <m:r>
                                        <a:rPr lang="en-US" altLang="zh-CN" i="1">
                                          <a:latin typeface="Cambria Math" panose="02040503050406030204" pitchFamily="18" charset="0"/>
                                          <a:ea typeface="Cambria Math" panose="02040503050406030204" pitchFamily="18" charset="0"/>
                                        </a:rPr>
                                        <m:t>𝑐</m:t>
                                      </m:r>
                                    </m:sub>
                                  </m:sSub>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𝑡</m:t>
                                  </m:r>
                                </m:den>
                              </m:f>
                            </m:e>
                          </m:d>
                        </m:num>
                        <m:den>
                          <m:r>
                            <a:rPr lang="en-US" altLang="zh-CN" i="1">
                              <a:latin typeface="Cambria Math" panose="02040503050406030204" pitchFamily="18" charset="0"/>
                              <a:ea typeface="Cambria Math" panose="02040503050406030204" pitchFamily="18" charset="0"/>
                            </a:rPr>
                            <m:t>4</m:t>
                          </m:r>
                          <m:func>
                            <m:funcPr>
                              <m:ctrlPr>
                                <a:rPr lang="en-US" altLang="zh-CN" i="1">
                                  <a:latin typeface="Cambria Math" panose="02040503050406030204" pitchFamily="18" charset="0"/>
                                  <a:ea typeface="Cambria Math" panose="02040503050406030204" pitchFamily="18" charset="0"/>
                                </a:rPr>
                              </m:ctrlPr>
                            </m:funcPr>
                            <m:fName>
                              <m:sSup>
                                <m:sSupPr>
                                  <m:ctrlPr>
                                    <a:rPr lang="en-US" altLang="zh-CN" i="1">
                                      <a:latin typeface="Cambria Math" panose="02040503050406030204" pitchFamily="18" charset="0"/>
                                      <a:ea typeface="Cambria Math" panose="02040503050406030204" pitchFamily="18" charset="0"/>
                                    </a:rPr>
                                  </m:ctrlPr>
                                </m:sSupPr>
                                <m:e>
                                  <m:r>
                                    <m:rPr>
                                      <m:sty m:val="p"/>
                                    </m:rPr>
                                    <a:rPr lang="en-US" altLang="zh-CN">
                                      <a:latin typeface="Cambria Math" panose="02040503050406030204" pitchFamily="18" charset="0"/>
                                      <a:ea typeface="Cambria Math" panose="02040503050406030204" pitchFamily="18" charset="0"/>
                                    </a:rPr>
                                    <m:t>tan</m:t>
                                  </m:r>
                                </m:e>
                                <m:sup>
                                  <m:r>
                                    <a:rPr lang="en-US" altLang="zh-CN" i="1">
                                      <a:latin typeface="Cambria Math" panose="02040503050406030204" pitchFamily="18" charset="0"/>
                                      <a:ea typeface="Cambria Math" panose="02040503050406030204" pitchFamily="18" charset="0"/>
                                    </a:rPr>
                                    <m:t>−1</m:t>
                                  </m:r>
                                </m:sup>
                              </m:sSup>
                            </m:fName>
                            <m:e>
                              <m:f>
                                <m:fPr>
                                  <m:ctrlPr>
                                    <a:rPr lang="en-US" altLang="zh-CN" i="1">
                                      <a:latin typeface="Cambria Math" panose="02040503050406030204" pitchFamily="18" charset="0"/>
                                      <a:ea typeface="Cambria Math" panose="02040503050406030204" pitchFamily="18" charset="0"/>
                                    </a:rPr>
                                  </m:ctrlPr>
                                </m:fPr>
                                <m:num>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𝑟</m:t>
                                      </m:r>
                                    </m:e>
                                    <m:sub>
                                      <m:r>
                                        <a:rPr lang="en-US" altLang="zh-CN" i="1">
                                          <a:latin typeface="Cambria Math" panose="02040503050406030204" pitchFamily="18" charset="0"/>
                                          <a:ea typeface="Cambria Math" panose="02040503050406030204" pitchFamily="18" charset="0"/>
                                        </a:rPr>
                                        <m:t>𝑐𝑜𝑖𝑙</m:t>
                                      </m:r>
                                    </m:sub>
                                  </m:sSub>
                                </m:num>
                                <m:den>
                                  <m:r>
                                    <a:rPr lang="en-US" altLang="zh-CN" i="1">
                                      <a:latin typeface="Cambria Math" panose="02040503050406030204" pitchFamily="18" charset="0"/>
                                      <a:ea typeface="Cambria Math" panose="02040503050406030204" pitchFamily="18" charset="0"/>
                                    </a:rPr>
                                    <m:t>𝐻</m:t>
                                  </m:r>
                                </m:den>
                              </m:f>
                            </m:e>
                          </m:func>
                          <m:r>
                            <m:rPr>
                              <m:sty m:val="p"/>
                            </m:rPr>
                            <a:rPr lang="el-GR" altLang="zh-CN" i="1">
                              <a:latin typeface="Cambria Math" panose="02040503050406030204" pitchFamily="18" charset="0"/>
                              <a:ea typeface="Cambria Math" panose="02040503050406030204" pitchFamily="18" charset="0"/>
                            </a:rPr>
                            <m:t>Λ</m:t>
                          </m:r>
                          <m:sSup>
                            <m:sSupPr>
                              <m:ctrlPr>
                                <a:rPr lang="el-GR" altLang="zh-CN" i="1">
                                  <a:latin typeface="Cambria Math" panose="02040503050406030204" pitchFamily="18" charset="0"/>
                                  <a:ea typeface="Cambria Math" panose="02040503050406030204" pitchFamily="18" charset="0"/>
                                </a:rPr>
                              </m:ctrlPr>
                            </m:sSupPr>
                            <m:e>
                              <m:d>
                                <m:dPr>
                                  <m:ctrlPr>
                                    <a:rPr lang="el-GR" altLang="zh-CN"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ea typeface="Cambria Math" panose="02040503050406030204" pitchFamily="18" charset="0"/>
                                    </a:rPr>
                                    <m:t>1−</m:t>
                                  </m:r>
                                  <m:r>
                                    <a:rPr lang="en-US" altLang="zh-CN" i="1">
                                      <a:latin typeface="Cambria Math" panose="02040503050406030204" pitchFamily="18" charset="0"/>
                                      <a:ea typeface="Cambria Math" panose="02040503050406030204" pitchFamily="18" charset="0"/>
                                    </a:rPr>
                                    <m:t>𝐹𝑁𝑅</m:t>
                                  </m:r>
                                </m:e>
                              </m:d>
                            </m:e>
                            <m:sup>
                              <m:sSub>
                                <m:sSubPr>
                                  <m:ctrlPr>
                                    <a:rPr lang="el-GR"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𝑁</m:t>
                                  </m:r>
                                </m:e>
                                <m:sub>
                                  <m:r>
                                    <a:rPr lang="en-US" altLang="zh-CN" i="1">
                                      <a:latin typeface="Cambria Math" panose="02040503050406030204" pitchFamily="18" charset="0"/>
                                      <a:ea typeface="Cambria Math" panose="02040503050406030204" pitchFamily="18" charset="0"/>
                                    </a:rPr>
                                    <m:t>𝑐</m:t>
                                  </m:r>
                                </m:sub>
                              </m:sSub>
                            </m:sup>
                          </m:sSup>
                        </m:den>
                      </m:f>
                    </m:oMath>
                  </m:oMathPara>
                </a14:m>
                <a:endParaRPr lang="zh-CN" altLang="en-US" dirty="0"/>
              </a:p>
            </p:txBody>
          </p:sp>
        </mc:Choice>
        <mc:Fallback xmlns="">
          <p:sp>
            <p:nvSpPr>
              <p:cNvPr id="8" name="文本框 7">
                <a:extLst>
                  <a:ext uri="{FF2B5EF4-FFF2-40B4-BE49-F238E27FC236}">
                    <a16:creationId xmlns:a16="http://schemas.microsoft.com/office/drawing/2014/main" id="{4F2780CF-5614-444A-88B7-A7F4C7911D88}"/>
                  </a:ext>
                </a:extLst>
              </p:cNvPr>
              <p:cNvSpPr txBox="1">
                <a:spLocks noRot="1" noChangeAspect="1" noMove="1" noResize="1" noEditPoints="1" noAdjustHandles="1" noChangeArrowheads="1" noChangeShapeType="1" noTextEdit="1"/>
              </p:cNvSpPr>
              <p:nvPr/>
            </p:nvSpPr>
            <p:spPr>
              <a:xfrm>
                <a:off x="1488568" y="1408610"/>
                <a:ext cx="6138862" cy="1070165"/>
              </a:xfrm>
              <a:prstGeom prst="rect">
                <a:avLst/>
              </a:prstGeom>
              <a:blipFill>
                <a:blip r:embed="rId5"/>
                <a:stretch>
                  <a:fillRect/>
                </a:stretch>
              </a:blipFill>
            </p:spPr>
            <p:txBody>
              <a:bodyPr/>
              <a:lstStyle/>
              <a:p>
                <a:r>
                  <a:rPr lang="zh-CN" altLang="en-US">
                    <a:noFill/>
                  </a:rPr>
                  <a:t> </a:t>
                </a:r>
              </a:p>
            </p:txBody>
          </p:sp>
        </mc:Fallback>
      </mc:AlternateContent>
      <p:pic>
        <p:nvPicPr>
          <p:cNvPr id="13" name="图片 12">
            <a:extLst>
              <a:ext uri="{FF2B5EF4-FFF2-40B4-BE49-F238E27FC236}">
                <a16:creationId xmlns:a16="http://schemas.microsoft.com/office/drawing/2014/main" id="{205BB51B-D818-48ED-AC97-3B70C81114CE}"/>
              </a:ext>
            </a:extLst>
          </p:cNvPr>
          <p:cNvPicPr>
            <a:picLocks noChangeAspect="1"/>
          </p:cNvPicPr>
          <p:nvPr/>
        </p:nvPicPr>
        <p:blipFill rotWithShape="1">
          <a:blip r:embed="rId6">
            <a:extLst>
              <a:ext uri="{28A0092B-C50C-407E-A947-70E740481C1C}">
                <a14:useLocalDpi xmlns:a14="http://schemas.microsoft.com/office/drawing/2010/main" val="0"/>
              </a:ext>
            </a:extLst>
          </a:blip>
          <a:srcRect l="22208" r="24026"/>
          <a:stretch/>
        </p:blipFill>
        <p:spPr>
          <a:xfrm>
            <a:off x="9625914" y="1366029"/>
            <a:ext cx="2476995" cy="2764182"/>
          </a:xfrm>
          <a:prstGeom prst="rect">
            <a:avLst/>
          </a:prstGeom>
        </p:spPr>
      </p:pic>
      <p:sp>
        <p:nvSpPr>
          <p:cNvPr id="15" name="文本框 14">
            <a:extLst>
              <a:ext uri="{FF2B5EF4-FFF2-40B4-BE49-F238E27FC236}">
                <a16:creationId xmlns:a16="http://schemas.microsoft.com/office/drawing/2014/main" id="{35E7ED73-D6E6-433B-BFC4-ADB5C9FAF71A}"/>
              </a:ext>
            </a:extLst>
          </p:cNvPr>
          <p:cNvSpPr txBox="1"/>
          <p:nvPr/>
        </p:nvSpPr>
        <p:spPr>
          <a:xfrm>
            <a:off x="9584149" y="1196752"/>
            <a:ext cx="2560523" cy="338554"/>
          </a:xfrm>
          <a:prstGeom prst="rect">
            <a:avLst/>
          </a:prstGeom>
          <a:noFill/>
        </p:spPr>
        <p:txBody>
          <a:bodyPr wrap="square">
            <a:spAutoFit/>
          </a:bodyPr>
          <a:lstStyle>
            <a:defPPr>
              <a:defRPr lang="en-US"/>
            </a:defPPr>
            <a:lvl1pPr>
              <a:defRPr sz="1600" b="1">
                <a:solidFill>
                  <a:srgbClr val="0000FF"/>
                </a:solidFill>
              </a:defRPr>
            </a:lvl1pPr>
          </a:lstStyle>
          <a:p>
            <a:pPr algn="ctr"/>
            <a:r>
              <a:rPr lang="zh-CN" altLang="en-US" dirty="0"/>
              <a:t>不同</a:t>
            </a:r>
            <a:r>
              <a:rPr lang="en-US" altLang="zh-CN" dirty="0"/>
              <a:t>SNR </a:t>
            </a:r>
            <a:r>
              <a:rPr lang="zh-CN" altLang="en-US" dirty="0"/>
              <a:t>下的</a:t>
            </a:r>
            <a:r>
              <a:rPr lang="en-US" altLang="zh-CN" dirty="0"/>
              <a:t>FNR vs FPR</a:t>
            </a:r>
          </a:p>
        </p:txBody>
      </p:sp>
      <p:sp>
        <p:nvSpPr>
          <p:cNvPr id="16" name="文本框 15">
            <a:extLst>
              <a:ext uri="{FF2B5EF4-FFF2-40B4-BE49-F238E27FC236}">
                <a16:creationId xmlns:a16="http://schemas.microsoft.com/office/drawing/2014/main" id="{43DC9241-DC13-456D-9445-8D2CB00F7E8D}"/>
              </a:ext>
            </a:extLst>
          </p:cNvPr>
          <p:cNvSpPr txBox="1"/>
          <p:nvPr/>
        </p:nvSpPr>
        <p:spPr>
          <a:xfrm>
            <a:off x="8472264" y="4224700"/>
            <a:ext cx="2560523" cy="338554"/>
          </a:xfrm>
          <a:prstGeom prst="rect">
            <a:avLst/>
          </a:prstGeom>
          <a:noFill/>
        </p:spPr>
        <p:txBody>
          <a:bodyPr wrap="square">
            <a:spAutoFit/>
          </a:bodyPr>
          <a:lstStyle>
            <a:defPPr>
              <a:defRPr lang="en-US"/>
            </a:defPPr>
            <a:lvl1pPr>
              <a:defRPr sz="1600" b="1">
                <a:solidFill>
                  <a:srgbClr val="0000FF"/>
                </a:solidFill>
              </a:defRPr>
            </a:lvl1pPr>
          </a:lstStyle>
          <a:p>
            <a:pPr algn="ctr"/>
            <a:r>
              <a:rPr lang="zh-CN" altLang="en-US" dirty="0"/>
              <a:t>优化示意框图</a:t>
            </a:r>
            <a:endParaRPr lang="en-US" altLang="zh-CN" dirty="0"/>
          </a:p>
        </p:txBody>
      </p:sp>
      <p:pic>
        <p:nvPicPr>
          <p:cNvPr id="11" name="图片 10">
            <a:extLst>
              <a:ext uri="{FF2B5EF4-FFF2-40B4-BE49-F238E27FC236}">
                <a16:creationId xmlns:a16="http://schemas.microsoft.com/office/drawing/2014/main" id="{95C168E2-DC13-459F-80B0-0D3FAD4A7514}"/>
              </a:ext>
            </a:extLst>
          </p:cNvPr>
          <p:cNvPicPr>
            <a:picLocks noChangeAspect="1"/>
          </p:cNvPicPr>
          <p:nvPr/>
        </p:nvPicPr>
        <p:blipFill>
          <a:blip r:embed="rId7"/>
          <a:stretch>
            <a:fillRect/>
          </a:stretch>
        </p:blipFill>
        <p:spPr>
          <a:xfrm>
            <a:off x="6667246" y="4657743"/>
            <a:ext cx="5479768" cy="1905516"/>
          </a:xfrm>
          <a:prstGeom prst="rect">
            <a:avLst/>
          </a:prstGeom>
        </p:spPr>
      </p:pic>
    </p:spTree>
    <p:extLst>
      <p:ext uri="{BB962C8B-B14F-4D97-AF65-F5344CB8AC3E}">
        <p14:creationId xmlns:p14="http://schemas.microsoft.com/office/powerpoint/2010/main" val="814671041"/>
      </p:ext>
    </p:extLst>
  </p:cSld>
  <p:clrMapOvr>
    <a:masterClrMapping/>
  </p:clrMapOvr>
  <p:transition advTm="1359"/>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12</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相关参数</a:t>
            </a: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094A47B1-3C81-4AAA-A5ED-2CB85F74CF64}"/>
                  </a:ext>
                </a:extLst>
              </p:cNvPr>
              <p:cNvSpPr txBox="1"/>
              <p:nvPr/>
            </p:nvSpPr>
            <p:spPr>
              <a:xfrm>
                <a:off x="131297" y="1052736"/>
                <a:ext cx="5820688" cy="5723042"/>
              </a:xfrm>
              <a:prstGeom prst="rect">
                <a:avLst/>
              </a:prstGeom>
              <a:noFill/>
            </p:spPr>
            <p:txBody>
              <a:bodyPr wrap="square" rtlCol="0">
                <a:spAutoFit/>
              </a:bodyPr>
              <a:lstStyle/>
              <a:p>
                <a:pPr marL="285750" indent="-285750">
                  <a:lnSpc>
                    <a:spcPct val="150000"/>
                  </a:lnSpc>
                  <a:buFont typeface="Wingdings" panose="05000000000000000000" pitchFamily="2" charset="2"/>
                  <a:buChar char="p"/>
                </a:pPr>
                <a:r>
                  <a:rPr lang="zh-CN" altLang="en-US" dirty="0"/>
                  <a:t>参数范围</a:t>
                </a:r>
                <a:endParaRPr lang="en-US" altLang="zh-CN" dirty="0"/>
              </a:p>
              <a:p>
                <a:pPr>
                  <a:lnSpc>
                    <a:spcPct val="150000"/>
                  </a:lnSpc>
                </a:pPr>
                <a:endParaRPr lang="en-US" altLang="zh-CN" dirty="0"/>
              </a:p>
              <a:p>
                <a:pPr>
                  <a:lnSpc>
                    <a:spcPct val="150000"/>
                  </a:lnSpc>
                </a:pPr>
                <a:endParaRPr lang="en-US" altLang="zh-CN" dirty="0"/>
              </a:p>
              <a:p>
                <a:pPr marL="285750" indent="-285750">
                  <a:lnSpc>
                    <a:spcPct val="150000"/>
                  </a:lnSpc>
                  <a:buFont typeface="Wingdings" panose="05000000000000000000" pitchFamily="2" charset="2"/>
                  <a:buChar char="p"/>
                </a:pPr>
                <a:endParaRPr lang="en-US" altLang="zh-CN" dirty="0"/>
              </a:p>
              <a:p>
                <a:pPr marL="285750" indent="-285750">
                  <a:lnSpc>
                    <a:spcPct val="150000"/>
                  </a:lnSpc>
                  <a:buFont typeface="Wingdings" panose="05000000000000000000" pitchFamily="2" charset="2"/>
                  <a:buChar char="p"/>
                </a:pPr>
                <a:endParaRPr lang="en-US" altLang="zh-CN" dirty="0"/>
              </a:p>
              <a:p>
                <a:pPr>
                  <a:lnSpc>
                    <a:spcPct val="150000"/>
                  </a:lnSpc>
                </a:pPr>
                <a:endParaRPr lang="en-US" altLang="zh-CN" dirty="0"/>
              </a:p>
              <a:p>
                <a:pPr marL="285750" indent="-285750">
                  <a:lnSpc>
                    <a:spcPct val="150000"/>
                  </a:lnSpc>
                  <a:buFont typeface="Wingdings" panose="05000000000000000000" pitchFamily="2" charset="2"/>
                  <a:buChar char="p"/>
                </a:pPr>
                <a:r>
                  <a:rPr lang="zh-CN" altLang="en-US" dirty="0"/>
                  <a:t>遍历上述格点，并进行排序得到</a:t>
                </a:r>
                <a:r>
                  <a:rPr lang="en-US" altLang="zh-CN" dirty="0">
                    <a:solidFill>
                      <a:srgbClr val="C00000"/>
                    </a:solidFill>
                  </a:rPr>
                  <a:t>Pareto </a:t>
                </a:r>
                <a:r>
                  <a:rPr lang="zh-CN" altLang="en-US" dirty="0">
                    <a:solidFill>
                      <a:srgbClr val="C00000"/>
                    </a:solidFill>
                  </a:rPr>
                  <a:t>前沿</a:t>
                </a:r>
                <a:endParaRPr lang="en-US" altLang="zh-CN" dirty="0">
                  <a:solidFill>
                    <a:srgbClr val="C00000"/>
                  </a:solidFill>
                </a:endParaRPr>
              </a:p>
              <a:p>
                <a:pPr marL="285750" indent="-285750">
                  <a:lnSpc>
                    <a:spcPct val="150000"/>
                  </a:lnSpc>
                  <a:buFont typeface="Wingdings" panose="05000000000000000000" pitchFamily="2" charset="2"/>
                  <a:buChar char="p"/>
                </a:pPr>
                <a:endParaRPr lang="en-US" altLang="zh-CN" dirty="0"/>
              </a:p>
              <a:p>
                <a:pPr marL="285750" indent="-285750">
                  <a:lnSpc>
                    <a:spcPct val="150000"/>
                  </a:lnSpc>
                  <a:buFont typeface="Wingdings" panose="05000000000000000000" pitchFamily="2" charset="2"/>
                  <a:buChar char="p"/>
                </a:pPr>
                <a:r>
                  <a:rPr lang="zh-CN" altLang="en-US" dirty="0"/>
                  <a:t>筛选条件：</a:t>
                </a:r>
                <a:endParaRPr lang="en-US" altLang="zh-CN" dirty="0"/>
              </a:p>
              <a:p>
                <a:pPr marL="742950" lvl="1" indent="-285750">
                  <a:lnSpc>
                    <a:spcPct val="150000"/>
                  </a:lnSpc>
                  <a:buFont typeface="Arial" panose="020B0604020202020204" pitchFamily="34" charset="0"/>
                  <a:buChar char="•"/>
                </a:pPr>
                <a14:m>
                  <m:oMath xmlns:m="http://schemas.openxmlformats.org/officeDocument/2006/math">
                    <m:f>
                      <m:fPr>
                        <m:ctrlPr>
                          <a:rPr lang="en-US" altLang="zh-CN" i="1" smtClean="0">
                            <a:solidFill>
                              <a:schemeClr val="tx1"/>
                            </a:solidFill>
                            <a:latin typeface="Cambria Math" panose="02040503050406030204" pitchFamily="18" charset="0"/>
                          </a:rPr>
                        </m:ctrlPr>
                      </m:fPr>
                      <m:num>
                        <m:sSub>
                          <m:sSubPr>
                            <m:ctrlPr>
                              <a:rPr lang="en-US" altLang="zh-CN" i="1">
                                <a:solidFill>
                                  <a:schemeClr val="tx1"/>
                                </a:solidFill>
                                <a:latin typeface="Cambria Math" panose="02040503050406030204" pitchFamily="18" charset="0"/>
                              </a:rPr>
                            </m:ctrlPr>
                          </m:sSubPr>
                          <m:e>
                            <m:r>
                              <a:rPr lang="en-US" altLang="zh-CN" b="0" i="1">
                                <a:solidFill>
                                  <a:schemeClr val="tx1"/>
                                </a:solidFill>
                                <a:latin typeface="Cambria Math" panose="02040503050406030204" pitchFamily="18" charset="0"/>
                              </a:rPr>
                              <m:t>𝑑</m:t>
                            </m:r>
                          </m:e>
                          <m:sub>
                            <m:r>
                              <a:rPr lang="en-US" altLang="zh-CN" b="0" i="1">
                                <a:solidFill>
                                  <a:schemeClr val="tx1"/>
                                </a:solidFill>
                                <a:latin typeface="Cambria Math" panose="02040503050406030204" pitchFamily="18" charset="0"/>
                              </a:rPr>
                              <m:t>𝑤𝑖𝑟𝑒</m:t>
                            </m:r>
                          </m:sub>
                        </m:sSub>
                      </m:num>
                      <m:den>
                        <m:rad>
                          <m:radPr>
                            <m:degHide m:val="on"/>
                            <m:ctrlPr>
                              <a:rPr lang="en-US" altLang="zh-CN" i="1">
                                <a:solidFill>
                                  <a:schemeClr val="tx1"/>
                                </a:solidFill>
                                <a:latin typeface="Cambria Math" panose="02040503050406030204" pitchFamily="18" charset="0"/>
                              </a:rPr>
                            </m:ctrlPr>
                          </m:radPr>
                          <m:deg/>
                          <m:e>
                            <m:sSub>
                              <m:sSubPr>
                                <m:ctrlPr>
                                  <a:rPr lang="en-US" altLang="zh-CN" i="1">
                                    <a:solidFill>
                                      <a:schemeClr val="tx1"/>
                                    </a:solidFill>
                                    <a:latin typeface="Cambria Math" panose="02040503050406030204" pitchFamily="18" charset="0"/>
                                  </a:rPr>
                                </m:ctrlPr>
                              </m:sSubPr>
                              <m:e>
                                <m:r>
                                  <a:rPr lang="en-US" altLang="zh-CN" b="0" i="1">
                                    <a:solidFill>
                                      <a:schemeClr val="tx1"/>
                                    </a:solidFill>
                                    <a:latin typeface="Cambria Math" panose="02040503050406030204" pitchFamily="18" charset="0"/>
                                  </a:rPr>
                                  <m:t>𝑑</m:t>
                                </m:r>
                              </m:e>
                              <m:sub>
                                <m:r>
                                  <a:rPr lang="en-US" altLang="zh-CN" b="0" i="1">
                                    <a:solidFill>
                                      <a:schemeClr val="tx1"/>
                                    </a:solidFill>
                                    <a:latin typeface="Cambria Math" panose="02040503050406030204" pitchFamily="18" charset="0"/>
                                  </a:rPr>
                                  <m:t>𝑟𝑒𝑎𝑙</m:t>
                                </m:r>
                              </m:sub>
                            </m:sSub>
                          </m:e>
                        </m:rad>
                      </m:den>
                    </m:f>
                    <m:r>
                      <a:rPr lang="en-US" altLang="zh-CN" b="0" i="1" smtClean="0">
                        <a:solidFill>
                          <a:schemeClr val="tx1"/>
                        </a:solidFill>
                        <a:latin typeface="Cambria Math" panose="02040503050406030204" pitchFamily="18" charset="0"/>
                        <a:ea typeface="Cambria Math" panose="02040503050406030204" pitchFamily="18" charset="0"/>
                      </a:rPr>
                      <m:t>≥0.0796</m:t>
                    </m:r>
                    <m:rad>
                      <m:radPr>
                        <m:degHide m:val="on"/>
                        <m:ctrlPr>
                          <a:rPr lang="en-US" altLang="zh-CN" i="1" smtClean="0">
                            <a:solidFill>
                              <a:schemeClr val="tx1"/>
                            </a:solidFill>
                            <a:latin typeface="Cambria Math" panose="02040503050406030204" pitchFamily="18" charset="0"/>
                            <a:ea typeface="Cambria Math" panose="02040503050406030204" pitchFamily="18" charset="0"/>
                          </a:rPr>
                        </m:ctrlPr>
                      </m:radPr>
                      <m:deg/>
                      <m:e>
                        <m:r>
                          <a:rPr lang="en-US" altLang="zh-CN" b="0" i="1" smtClean="0">
                            <a:solidFill>
                              <a:schemeClr val="tx1"/>
                            </a:solidFill>
                            <a:latin typeface="Cambria Math" panose="02040503050406030204" pitchFamily="18" charset="0"/>
                            <a:ea typeface="Cambria Math" panose="02040503050406030204" pitchFamily="18" charset="0"/>
                          </a:rPr>
                          <m:t>𝑚𝑚</m:t>
                        </m:r>
                      </m:e>
                    </m:rad>
                    <m:r>
                      <a:rPr lang="en-US" altLang="zh-CN" b="0" i="1" smtClean="0">
                        <a:solidFill>
                          <a:schemeClr val="tx1"/>
                        </a:solidFill>
                        <a:latin typeface="Cambria Math" panose="02040503050406030204" pitchFamily="18" charset="0"/>
                        <a:ea typeface="Cambria Math" panose="02040503050406030204" pitchFamily="18" charset="0"/>
                      </a:rPr>
                      <m:t> </m:t>
                    </m:r>
                  </m:oMath>
                </a14:m>
                <a:r>
                  <a:rPr lang="zh-CN" altLang="en-US" dirty="0"/>
                  <a:t>，线圈交流电阻的有限元分析结果和实测结果符合较好，保证交流电阻可信</a:t>
                </a:r>
                <a:endParaRPr lang="en-US" altLang="zh-CN" dirty="0"/>
              </a:p>
              <a:p>
                <a:pPr marL="742950" lvl="1" indent="-285750">
                  <a:lnSpc>
                    <a:spcPct val="150000"/>
                  </a:lnSpc>
                  <a:buFont typeface="Arial" panose="020B0604020202020204" pitchFamily="34" charset="0"/>
                  <a:buChar char="•"/>
                </a:pPr>
                <a:r>
                  <a:rPr lang="zh-CN" altLang="en-US" dirty="0"/>
                  <a:t>线圈高度不超过线圈直径</a:t>
                </a:r>
                <a:endParaRPr lang="en-US" altLang="zh-CN" dirty="0"/>
              </a:p>
              <a:p>
                <a:pPr marL="742950" lvl="1" indent="-285750">
                  <a:lnSpc>
                    <a:spcPct val="150000"/>
                  </a:lnSpc>
                  <a:buFont typeface="Arial" panose="020B0604020202020204" pitchFamily="34" charset="0"/>
                  <a:buChar char="•"/>
                </a:pPr>
                <a:r>
                  <a:rPr lang="en-US" altLang="zh-CN" dirty="0"/>
                  <a:t>SNR&gt;1</a:t>
                </a:r>
                <a:r>
                  <a:rPr lang="zh-CN" altLang="en-US" dirty="0"/>
                  <a:t>，避免过分牺牲灵敏度</a:t>
                </a:r>
                <a:endParaRPr lang="en-US" altLang="zh-CN" dirty="0"/>
              </a:p>
            </p:txBody>
          </p:sp>
        </mc:Choice>
        <mc:Fallback xmlns="">
          <p:sp>
            <p:nvSpPr>
              <p:cNvPr id="7" name="文本框 6">
                <a:extLst>
                  <a:ext uri="{FF2B5EF4-FFF2-40B4-BE49-F238E27FC236}">
                    <a16:creationId xmlns:a16="http://schemas.microsoft.com/office/drawing/2014/main" id="{094A47B1-3C81-4AAA-A5ED-2CB85F74CF64}"/>
                  </a:ext>
                </a:extLst>
              </p:cNvPr>
              <p:cNvSpPr txBox="1">
                <a:spLocks noRot="1" noChangeAspect="1" noMove="1" noResize="1" noEditPoints="1" noAdjustHandles="1" noChangeArrowheads="1" noChangeShapeType="1" noTextEdit="1"/>
              </p:cNvSpPr>
              <p:nvPr/>
            </p:nvSpPr>
            <p:spPr>
              <a:xfrm>
                <a:off x="131297" y="1052736"/>
                <a:ext cx="5820688" cy="5723042"/>
              </a:xfrm>
              <a:prstGeom prst="rect">
                <a:avLst/>
              </a:prstGeom>
              <a:blipFill>
                <a:blip r:embed="rId3"/>
                <a:stretch>
                  <a:fillRect l="-734" r="-524" b="-745"/>
                </a:stretch>
              </a:blipFill>
            </p:spPr>
            <p:txBody>
              <a:bodyPr/>
              <a:lstStyle/>
              <a:p>
                <a:r>
                  <a:rPr lang="zh-CN" altLang="en-US">
                    <a:noFill/>
                  </a:rPr>
                  <a:t> </a:t>
                </a:r>
              </a:p>
            </p:txBody>
          </p:sp>
        </mc:Fallback>
      </mc:AlternateContent>
      <p:graphicFrame>
        <p:nvGraphicFramePr>
          <p:cNvPr id="6" name="表格 5">
            <a:extLst>
              <a:ext uri="{FF2B5EF4-FFF2-40B4-BE49-F238E27FC236}">
                <a16:creationId xmlns:a16="http://schemas.microsoft.com/office/drawing/2014/main" id="{FBC9EE7F-5839-43D4-ABC1-22F2FCED6144}"/>
              </a:ext>
            </a:extLst>
          </p:cNvPr>
          <p:cNvGraphicFramePr>
            <a:graphicFrameLocks noGrp="1"/>
          </p:cNvGraphicFramePr>
          <p:nvPr/>
        </p:nvGraphicFramePr>
        <p:xfrm>
          <a:off x="366591" y="1620416"/>
          <a:ext cx="5350100" cy="1828800"/>
        </p:xfrm>
        <a:graphic>
          <a:graphicData uri="http://schemas.openxmlformats.org/drawingml/2006/table">
            <a:tbl>
              <a:tblPr>
                <a:tableStyleId>{6E25E649-3F16-4E02-A733-19D2CDBF48F0}</a:tableStyleId>
              </a:tblPr>
              <a:tblGrid>
                <a:gridCol w="1337525">
                  <a:extLst>
                    <a:ext uri="{9D8B030D-6E8A-4147-A177-3AD203B41FA5}">
                      <a16:colId xmlns:a16="http://schemas.microsoft.com/office/drawing/2014/main" val="2818583287"/>
                    </a:ext>
                  </a:extLst>
                </a:gridCol>
                <a:gridCol w="1337525">
                  <a:extLst>
                    <a:ext uri="{9D8B030D-6E8A-4147-A177-3AD203B41FA5}">
                      <a16:colId xmlns:a16="http://schemas.microsoft.com/office/drawing/2014/main" val="4273825202"/>
                    </a:ext>
                  </a:extLst>
                </a:gridCol>
                <a:gridCol w="1337525">
                  <a:extLst>
                    <a:ext uri="{9D8B030D-6E8A-4147-A177-3AD203B41FA5}">
                      <a16:colId xmlns:a16="http://schemas.microsoft.com/office/drawing/2014/main" val="1474002681"/>
                    </a:ext>
                  </a:extLst>
                </a:gridCol>
                <a:gridCol w="1337525">
                  <a:extLst>
                    <a:ext uri="{9D8B030D-6E8A-4147-A177-3AD203B41FA5}">
                      <a16:colId xmlns:a16="http://schemas.microsoft.com/office/drawing/2014/main" val="181654214"/>
                    </a:ext>
                  </a:extLst>
                </a:gridCol>
              </a:tblGrid>
              <a:tr h="244827">
                <a:tc>
                  <a:txBody>
                    <a:bodyPr/>
                    <a:lstStyle/>
                    <a:p>
                      <a:r>
                        <a:rPr lang="en-US"/>
                        <a:t>Parameter</a:t>
                      </a:r>
                    </a:p>
                  </a:txBody>
                  <a:tcPr anchor="ctr"/>
                </a:tc>
                <a:tc>
                  <a:txBody>
                    <a:bodyPr/>
                    <a:lstStyle/>
                    <a:p>
                      <a:r>
                        <a:rPr lang="en-US" dirty="0"/>
                        <a:t>Range </a:t>
                      </a:r>
                    </a:p>
                  </a:txBody>
                  <a:tcPr anchor="ctr"/>
                </a:tc>
                <a:tc>
                  <a:txBody>
                    <a:bodyPr/>
                    <a:lstStyle/>
                    <a:p>
                      <a:r>
                        <a:rPr lang="en-US" dirty="0"/>
                        <a:t>Step</a:t>
                      </a:r>
                    </a:p>
                  </a:txBody>
                  <a:tcPr anchor="ctr"/>
                </a:tc>
                <a:tc>
                  <a:txBody>
                    <a:bodyPr/>
                    <a:lstStyle/>
                    <a:p>
                      <a:r>
                        <a:rPr lang="en-US"/>
                        <a:t>Unit</a:t>
                      </a:r>
                    </a:p>
                  </a:txBody>
                  <a:tcPr anchor="ctr"/>
                </a:tc>
                <a:extLst>
                  <a:ext uri="{0D108BD9-81ED-4DB2-BD59-A6C34878D82A}">
                    <a16:rowId xmlns:a16="http://schemas.microsoft.com/office/drawing/2014/main" val="2380903585"/>
                  </a:ext>
                </a:extLst>
              </a:tr>
              <a:tr h="244827">
                <a:tc>
                  <a:txBody>
                    <a:bodyPr/>
                    <a:lstStyle/>
                    <a:p>
                      <a:r>
                        <a:rPr lang="en-US"/>
                        <a:t>r_coil_inner</a:t>
                      </a:r>
                    </a:p>
                  </a:txBody>
                  <a:tcPr anchor="ctr"/>
                </a:tc>
                <a:tc>
                  <a:txBody>
                    <a:bodyPr/>
                    <a:lstStyle/>
                    <a:p>
                      <a:r>
                        <a:rPr lang="en-US" altLang="zh-CN"/>
                        <a:t>20 – 200</a:t>
                      </a:r>
                    </a:p>
                  </a:txBody>
                  <a:tcPr anchor="ctr"/>
                </a:tc>
                <a:tc>
                  <a:txBody>
                    <a:bodyPr/>
                    <a:lstStyle/>
                    <a:p>
                      <a:r>
                        <a:rPr lang="en-US" altLang="zh-CN" dirty="0"/>
                        <a:t>10</a:t>
                      </a:r>
                    </a:p>
                  </a:txBody>
                  <a:tcPr anchor="ctr"/>
                </a:tc>
                <a:tc>
                  <a:txBody>
                    <a:bodyPr/>
                    <a:lstStyle/>
                    <a:p>
                      <a:r>
                        <a:rPr lang="en-US"/>
                        <a:t>mm</a:t>
                      </a:r>
                    </a:p>
                  </a:txBody>
                  <a:tcPr anchor="ctr"/>
                </a:tc>
                <a:extLst>
                  <a:ext uri="{0D108BD9-81ED-4DB2-BD59-A6C34878D82A}">
                    <a16:rowId xmlns:a16="http://schemas.microsoft.com/office/drawing/2014/main" val="1534497544"/>
                  </a:ext>
                </a:extLst>
              </a:tr>
              <a:tr h="244827">
                <a:tc>
                  <a:txBody>
                    <a:bodyPr/>
                    <a:lstStyle/>
                    <a:p>
                      <a:r>
                        <a:rPr lang="en-US"/>
                        <a:t>d_wire</a:t>
                      </a:r>
                    </a:p>
                  </a:txBody>
                  <a:tcPr anchor="ctr"/>
                </a:tc>
                <a:tc>
                  <a:txBody>
                    <a:bodyPr/>
                    <a:lstStyle/>
                    <a:p>
                      <a:r>
                        <a:rPr lang="en-US" altLang="zh-CN" dirty="0"/>
                        <a:t>0.1 – 1.5</a:t>
                      </a:r>
                    </a:p>
                  </a:txBody>
                  <a:tcPr anchor="ctr"/>
                </a:tc>
                <a:tc>
                  <a:txBody>
                    <a:bodyPr/>
                    <a:lstStyle/>
                    <a:p>
                      <a:r>
                        <a:rPr lang="en-US" altLang="zh-CN"/>
                        <a:t>0.1</a:t>
                      </a:r>
                    </a:p>
                  </a:txBody>
                  <a:tcPr anchor="ctr"/>
                </a:tc>
                <a:tc>
                  <a:txBody>
                    <a:bodyPr/>
                    <a:lstStyle/>
                    <a:p>
                      <a:r>
                        <a:rPr lang="en-US" dirty="0"/>
                        <a:t>mm</a:t>
                      </a:r>
                    </a:p>
                  </a:txBody>
                  <a:tcPr anchor="ctr"/>
                </a:tc>
                <a:extLst>
                  <a:ext uri="{0D108BD9-81ED-4DB2-BD59-A6C34878D82A}">
                    <a16:rowId xmlns:a16="http://schemas.microsoft.com/office/drawing/2014/main" val="3275643717"/>
                  </a:ext>
                </a:extLst>
              </a:tr>
              <a:tr h="244827">
                <a:tc>
                  <a:txBody>
                    <a:bodyPr/>
                    <a:lstStyle/>
                    <a:p>
                      <a:r>
                        <a:rPr lang="en-US" dirty="0" err="1"/>
                        <a:t>num_coil</a:t>
                      </a:r>
                      <a:endParaRPr lang="en-US" dirty="0"/>
                    </a:p>
                  </a:txBody>
                  <a:tcPr anchor="ctr"/>
                </a:tc>
                <a:tc>
                  <a:txBody>
                    <a:bodyPr/>
                    <a:lstStyle/>
                    <a:p>
                      <a:r>
                        <a:rPr lang="en-US" altLang="zh-CN" dirty="0"/>
                        <a:t>10 – 500</a:t>
                      </a:r>
                    </a:p>
                  </a:txBody>
                  <a:tcPr anchor="ctr"/>
                </a:tc>
                <a:tc>
                  <a:txBody>
                    <a:bodyPr/>
                    <a:lstStyle/>
                    <a:p>
                      <a:r>
                        <a:rPr lang="en-US" altLang="zh-CN" dirty="0"/>
                        <a:t>10</a:t>
                      </a:r>
                    </a:p>
                  </a:txBody>
                  <a:tcPr anchor="ctr"/>
                </a:tc>
                <a:tc>
                  <a:txBody>
                    <a:bodyPr/>
                    <a:lstStyle/>
                    <a:p>
                      <a:r>
                        <a:rPr lang="en-US" altLang="zh-CN"/>
                        <a:t>—</a:t>
                      </a:r>
                    </a:p>
                  </a:txBody>
                  <a:tcPr anchor="ctr"/>
                </a:tc>
                <a:extLst>
                  <a:ext uri="{0D108BD9-81ED-4DB2-BD59-A6C34878D82A}">
                    <a16:rowId xmlns:a16="http://schemas.microsoft.com/office/drawing/2014/main" val="3172493315"/>
                  </a:ext>
                </a:extLst>
              </a:tr>
              <a:tr h="244827">
                <a:tc>
                  <a:txBody>
                    <a:bodyPr/>
                    <a:lstStyle/>
                    <a:p>
                      <a:r>
                        <a:rPr lang="en-US" dirty="0" err="1"/>
                        <a:t>num_layer</a:t>
                      </a:r>
                      <a:endParaRPr lang="en-US" dirty="0"/>
                    </a:p>
                  </a:txBody>
                  <a:tcPr anchor="ctr"/>
                </a:tc>
                <a:tc>
                  <a:txBody>
                    <a:bodyPr/>
                    <a:lstStyle/>
                    <a:p>
                      <a:r>
                        <a:rPr lang="en-US" altLang="zh-CN" dirty="0"/>
                        <a:t>1 – 51</a:t>
                      </a:r>
                    </a:p>
                  </a:txBody>
                  <a:tcPr anchor="ctr"/>
                </a:tc>
                <a:tc>
                  <a:txBody>
                    <a:bodyPr/>
                    <a:lstStyle/>
                    <a:p>
                      <a:r>
                        <a:rPr lang="en-US" altLang="zh-CN" dirty="0"/>
                        <a:t>1</a:t>
                      </a:r>
                    </a:p>
                  </a:txBody>
                  <a:tcPr anchor="ctr"/>
                </a:tc>
                <a:tc>
                  <a:txBody>
                    <a:bodyPr/>
                    <a:lstStyle/>
                    <a:p>
                      <a:r>
                        <a:rPr lang="en-US" altLang="zh-CN" dirty="0"/>
                        <a:t>—</a:t>
                      </a:r>
                    </a:p>
                  </a:txBody>
                  <a:tcPr anchor="ctr"/>
                </a:tc>
                <a:extLst>
                  <a:ext uri="{0D108BD9-81ED-4DB2-BD59-A6C34878D82A}">
                    <a16:rowId xmlns:a16="http://schemas.microsoft.com/office/drawing/2014/main" val="2492254726"/>
                  </a:ext>
                </a:extLst>
              </a:tr>
            </a:tbl>
          </a:graphicData>
        </a:graphic>
      </p:graphicFrame>
      <p:sp>
        <p:nvSpPr>
          <p:cNvPr id="15" name="文本框 14">
            <a:extLst>
              <a:ext uri="{FF2B5EF4-FFF2-40B4-BE49-F238E27FC236}">
                <a16:creationId xmlns:a16="http://schemas.microsoft.com/office/drawing/2014/main" id="{A5EB7327-CD3E-4F20-9012-A3E96CC05141}"/>
              </a:ext>
            </a:extLst>
          </p:cNvPr>
          <p:cNvSpPr txBox="1"/>
          <p:nvPr/>
        </p:nvSpPr>
        <p:spPr>
          <a:xfrm>
            <a:off x="5876544" y="5064412"/>
            <a:ext cx="6315456" cy="171136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b="1" dirty="0">
                <a:solidFill>
                  <a:srgbClr val="C00000"/>
                </a:solidFill>
              </a:rPr>
              <a:t>各个曝光之下，</a:t>
            </a:r>
            <a:r>
              <a:rPr lang="en-US" altLang="zh-CN" b="1" dirty="0">
                <a:solidFill>
                  <a:srgbClr val="C00000"/>
                </a:solidFill>
              </a:rPr>
              <a:t>Pareto </a:t>
            </a:r>
            <a:r>
              <a:rPr lang="zh-CN" altLang="en-US" b="1" dirty="0">
                <a:solidFill>
                  <a:srgbClr val="C00000"/>
                </a:solidFill>
              </a:rPr>
              <a:t>前沿的线圈设计一致</a:t>
            </a:r>
            <a:endParaRPr lang="en-US" altLang="zh-CN" b="1" dirty="0">
              <a:solidFill>
                <a:srgbClr val="C00000"/>
              </a:solidFill>
            </a:endParaRPr>
          </a:p>
          <a:p>
            <a:pPr marL="285750" indent="-285750">
              <a:lnSpc>
                <a:spcPct val="150000"/>
              </a:lnSpc>
              <a:buFont typeface="Arial" panose="020B0604020202020204" pitchFamily="34" charset="0"/>
              <a:buChar char="•"/>
            </a:pPr>
            <a:r>
              <a:rPr lang="zh-CN" altLang="en-US" b="1" dirty="0">
                <a:solidFill>
                  <a:srgbClr val="C00000"/>
                </a:solidFill>
              </a:rPr>
              <a:t>空气芯线圈的优化结果不理想，距离现有</a:t>
            </a:r>
            <a:r>
              <a:rPr lang="en-US" altLang="zh-CN" b="1" dirty="0">
                <a:solidFill>
                  <a:srgbClr val="C00000"/>
                </a:solidFill>
              </a:rPr>
              <a:t>limit </a:t>
            </a:r>
            <a:r>
              <a:rPr lang="zh-CN" altLang="en-US" b="1" dirty="0">
                <a:solidFill>
                  <a:srgbClr val="C00000"/>
                </a:solidFill>
              </a:rPr>
              <a:t>差</a:t>
            </a:r>
            <a:r>
              <a:rPr lang="en-US" altLang="zh-CN" b="1" dirty="0">
                <a:solidFill>
                  <a:srgbClr val="C00000"/>
                </a:solidFill>
              </a:rPr>
              <a:t>3</a:t>
            </a:r>
            <a:r>
              <a:rPr lang="zh-CN" altLang="en-US" b="1" dirty="0">
                <a:solidFill>
                  <a:srgbClr val="C00000"/>
                </a:solidFill>
              </a:rPr>
              <a:t>个量级</a:t>
            </a:r>
            <a:endParaRPr lang="en-US" altLang="zh-CN" dirty="0"/>
          </a:p>
          <a:p>
            <a:pPr marL="285750" indent="-285750">
              <a:lnSpc>
                <a:spcPct val="150000"/>
              </a:lnSpc>
              <a:buFont typeface="Arial" panose="020B0604020202020204" pitchFamily="34" charset="0"/>
              <a:buChar char="•"/>
            </a:pPr>
            <a:r>
              <a:rPr lang="zh-CN" altLang="en-US" b="1" dirty="0">
                <a:solidFill>
                  <a:srgbClr val="C00000"/>
                </a:solidFill>
              </a:rPr>
              <a:t>选择曲率最大处为最优线圈设计，并基于此设计考虑磁芯线圈</a:t>
            </a:r>
            <a:endParaRPr lang="en-US" altLang="zh-CN" b="1" dirty="0">
              <a:solidFill>
                <a:srgbClr val="C00000"/>
              </a:solidFill>
            </a:endParaRPr>
          </a:p>
        </p:txBody>
      </p:sp>
      <p:sp>
        <p:nvSpPr>
          <p:cNvPr id="10" name="文本框 9">
            <a:extLst>
              <a:ext uri="{FF2B5EF4-FFF2-40B4-BE49-F238E27FC236}">
                <a16:creationId xmlns:a16="http://schemas.microsoft.com/office/drawing/2014/main" id="{CD87F13A-5F5D-44F4-A6CA-49079ED57D64}"/>
              </a:ext>
            </a:extLst>
          </p:cNvPr>
          <p:cNvSpPr txBox="1"/>
          <p:nvPr/>
        </p:nvSpPr>
        <p:spPr>
          <a:xfrm>
            <a:off x="2577254" y="4016896"/>
            <a:ext cx="3374731" cy="584775"/>
          </a:xfrm>
          <a:prstGeom prst="rect">
            <a:avLst/>
          </a:prstGeom>
          <a:noFill/>
        </p:spPr>
        <p:txBody>
          <a:bodyPr wrap="square">
            <a:spAutoFit/>
          </a:bodyPr>
          <a:lstStyle/>
          <a:p>
            <a:r>
              <a:rPr lang="en-US" altLang="zh-CN" sz="1600" b="1" dirty="0">
                <a:solidFill>
                  <a:srgbClr val="0000FF"/>
                </a:solidFill>
              </a:rPr>
              <a:t>Pareto </a:t>
            </a:r>
            <a:r>
              <a:rPr lang="zh-CN" altLang="en-US" sz="1600" b="1" dirty="0">
                <a:solidFill>
                  <a:srgbClr val="0000FF"/>
                </a:solidFill>
              </a:rPr>
              <a:t>前沿：不存在其他解能在所有待优化目标上同时优于该组解</a:t>
            </a:r>
          </a:p>
        </p:txBody>
      </p:sp>
      <p:pic>
        <p:nvPicPr>
          <p:cNvPr id="4" name="图片 3">
            <a:extLst>
              <a:ext uri="{FF2B5EF4-FFF2-40B4-BE49-F238E27FC236}">
                <a16:creationId xmlns:a16="http://schemas.microsoft.com/office/drawing/2014/main" id="{D2510DA6-12B4-447D-82F4-E2ABBE406A9E}"/>
              </a:ext>
            </a:extLst>
          </p:cNvPr>
          <p:cNvPicPr>
            <a:picLocks noChangeAspect="1"/>
          </p:cNvPicPr>
          <p:nvPr/>
        </p:nvPicPr>
        <p:blipFill>
          <a:blip r:embed="rId4"/>
          <a:stretch>
            <a:fillRect/>
          </a:stretch>
        </p:blipFill>
        <p:spPr>
          <a:xfrm>
            <a:off x="6102657" y="1082445"/>
            <a:ext cx="5863230" cy="4104261"/>
          </a:xfrm>
          <a:prstGeom prst="rect">
            <a:avLst/>
          </a:prstGeom>
        </p:spPr>
      </p:pic>
      <p:pic>
        <p:nvPicPr>
          <p:cNvPr id="13" name="图片 12">
            <a:extLst>
              <a:ext uri="{FF2B5EF4-FFF2-40B4-BE49-F238E27FC236}">
                <a16:creationId xmlns:a16="http://schemas.microsoft.com/office/drawing/2014/main" id="{8FD183D1-687D-42C6-870D-35A3B19A95F8}"/>
              </a:ext>
            </a:extLst>
          </p:cNvPr>
          <p:cNvPicPr>
            <a:picLocks noChangeAspect="1"/>
          </p:cNvPicPr>
          <p:nvPr/>
        </p:nvPicPr>
        <p:blipFill>
          <a:blip r:embed="rId5"/>
          <a:stretch>
            <a:fillRect/>
          </a:stretch>
        </p:blipFill>
        <p:spPr>
          <a:xfrm>
            <a:off x="6036001" y="1052736"/>
            <a:ext cx="6155999" cy="4104000"/>
          </a:xfrm>
          <a:prstGeom prst="rect">
            <a:avLst/>
          </a:prstGeom>
        </p:spPr>
      </p:pic>
      <p:pic>
        <p:nvPicPr>
          <p:cNvPr id="16" name="图片 15">
            <a:extLst>
              <a:ext uri="{FF2B5EF4-FFF2-40B4-BE49-F238E27FC236}">
                <a16:creationId xmlns:a16="http://schemas.microsoft.com/office/drawing/2014/main" id="{F6C70226-DB45-4725-B0B2-5F9C3BBFD7FE}"/>
              </a:ext>
            </a:extLst>
          </p:cNvPr>
          <p:cNvPicPr>
            <a:picLocks noChangeAspect="1"/>
          </p:cNvPicPr>
          <p:nvPr/>
        </p:nvPicPr>
        <p:blipFill>
          <a:blip r:embed="rId6"/>
          <a:stretch>
            <a:fillRect/>
          </a:stretch>
        </p:blipFill>
        <p:spPr>
          <a:xfrm>
            <a:off x="6089344" y="1021429"/>
            <a:ext cx="5862857" cy="4104000"/>
          </a:xfrm>
          <a:prstGeom prst="rect">
            <a:avLst/>
          </a:prstGeom>
        </p:spPr>
      </p:pic>
    </p:spTree>
    <p:extLst>
      <p:ext uri="{BB962C8B-B14F-4D97-AF65-F5344CB8AC3E}">
        <p14:creationId xmlns:p14="http://schemas.microsoft.com/office/powerpoint/2010/main" val="4145694037"/>
      </p:ext>
    </p:extLst>
  </p:cSld>
  <p:clrMapOvr>
    <a:masterClrMapping/>
  </p:clrMapOvr>
  <p:transition advTm="135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13</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磁芯线圈</a:t>
            </a:r>
          </a:p>
        </p:txBody>
      </p:sp>
      <p:sp>
        <p:nvSpPr>
          <p:cNvPr id="13" name="Rectangle 10">
            <a:extLst>
              <a:ext uri="{FF2B5EF4-FFF2-40B4-BE49-F238E27FC236}">
                <a16:creationId xmlns:a16="http://schemas.microsoft.com/office/drawing/2014/main" id="{23BDB002-0781-4785-9492-7B750C0C271D}"/>
              </a:ext>
            </a:extLst>
          </p:cNvPr>
          <p:cNvSpPr txBox="1">
            <a:spLocks noChangeArrowheads="1"/>
          </p:cNvSpPr>
          <p:nvPr/>
        </p:nvSpPr>
        <p:spPr bwMode="auto">
          <a:xfrm>
            <a:off x="147280" y="1045049"/>
            <a:ext cx="6812816" cy="56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buNone/>
              <a:defRPr/>
            </a:pPr>
            <a:r>
              <a:rPr lang="zh-CN" altLang="en-US" sz="1800" dirty="0">
                <a:solidFill>
                  <a:srgbClr val="000000"/>
                </a:solidFill>
                <a:latin typeface="+mn-ea"/>
                <a:ea typeface="+mn-ea"/>
              </a:rPr>
              <a:t>基于空气芯得到的优化线圈设计，加入不同高度的磁芯</a:t>
            </a:r>
            <a:endParaRPr lang="en-US" altLang="zh-CN" sz="1800" dirty="0">
              <a:solidFill>
                <a:srgbClr val="000000"/>
              </a:solidFill>
              <a:latin typeface="+mn-ea"/>
              <a:ea typeface="+mn-ea"/>
            </a:endParaRPr>
          </a:p>
          <a:p>
            <a:pPr defTabSz="914400">
              <a:defRPr/>
            </a:pPr>
            <a:r>
              <a:rPr lang="zh-CN" altLang="en-US" sz="1800" dirty="0">
                <a:solidFill>
                  <a:srgbClr val="000000"/>
                </a:solidFill>
                <a:latin typeface="+mn-ea"/>
                <a:ea typeface="+mn-ea"/>
              </a:rPr>
              <a:t>参数</a:t>
            </a:r>
          </a:p>
          <a:p>
            <a:pPr marL="0" indent="0" defTabSz="914400">
              <a:buNone/>
              <a:defRPr/>
            </a:pPr>
            <a:endParaRPr lang="en-US" altLang="zh-CN" sz="2000" dirty="0">
              <a:solidFill>
                <a:srgbClr val="000000"/>
              </a:solidFill>
              <a:latin typeface="+mn-ea"/>
              <a:ea typeface="+mn-ea"/>
            </a:endParaRPr>
          </a:p>
          <a:p>
            <a:pPr marL="0" indent="0" defTabSz="914400">
              <a:buNone/>
              <a:defRPr/>
            </a:pPr>
            <a:endParaRPr kumimoji="0" lang="zh-CN" altLang="en-US" sz="2000" i="0" u="none" strike="noStrike" kern="1200" cap="none" spc="0" normalizeH="0" baseline="0" noProof="0" dirty="0">
              <a:ln>
                <a:noFill/>
              </a:ln>
              <a:effectLst/>
              <a:uLnTx/>
              <a:uFillTx/>
              <a:latin typeface="+mn-ea"/>
              <a:ea typeface="+mn-ea"/>
            </a:endParaRPr>
          </a:p>
          <a:p>
            <a:pPr defTabSz="914400">
              <a:defRPr/>
            </a:pPr>
            <a:endParaRPr kumimoji="0" lang="en-US" altLang="zh-CN" sz="2000" i="0" u="none" strike="noStrike" kern="1200" cap="none" spc="0" normalizeH="0" baseline="0" noProof="0" dirty="0">
              <a:ln>
                <a:noFill/>
              </a:ln>
              <a:solidFill>
                <a:srgbClr val="FF0000"/>
              </a:solidFill>
              <a:effectLst/>
              <a:uLnTx/>
              <a:uFillTx/>
              <a:latin typeface="+mn-ea"/>
              <a:ea typeface="+mn-ea"/>
            </a:endParaRPr>
          </a:p>
        </p:txBody>
      </p:sp>
      <p:graphicFrame>
        <p:nvGraphicFramePr>
          <p:cNvPr id="14" name="表格 13">
            <a:extLst>
              <a:ext uri="{FF2B5EF4-FFF2-40B4-BE49-F238E27FC236}">
                <a16:creationId xmlns:a16="http://schemas.microsoft.com/office/drawing/2014/main" id="{D6D99935-4DD3-435B-ADBF-D4ECF9776FD3}"/>
              </a:ext>
            </a:extLst>
          </p:cNvPr>
          <p:cNvGraphicFramePr>
            <a:graphicFrameLocks noGrp="1"/>
          </p:cNvGraphicFramePr>
          <p:nvPr>
            <p:extLst>
              <p:ext uri="{D42A27DB-BD31-4B8C-83A1-F6EECF244321}">
                <p14:modId xmlns:p14="http://schemas.microsoft.com/office/powerpoint/2010/main" val="1703660494"/>
              </p:ext>
            </p:extLst>
          </p:nvPr>
        </p:nvGraphicFramePr>
        <p:xfrm>
          <a:off x="491438" y="1977527"/>
          <a:ext cx="5173683" cy="2346960"/>
        </p:xfrm>
        <a:graphic>
          <a:graphicData uri="http://schemas.openxmlformats.org/drawingml/2006/table">
            <a:tbl>
              <a:tblPr>
                <a:tableStyleId>{6E25E649-3F16-4E02-A733-19D2CDBF48F0}</a:tableStyleId>
              </a:tblPr>
              <a:tblGrid>
                <a:gridCol w="1724561">
                  <a:extLst>
                    <a:ext uri="{9D8B030D-6E8A-4147-A177-3AD203B41FA5}">
                      <a16:colId xmlns:a16="http://schemas.microsoft.com/office/drawing/2014/main" val="2818583287"/>
                    </a:ext>
                  </a:extLst>
                </a:gridCol>
                <a:gridCol w="2577437">
                  <a:extLst>
                    <a:ext uri="{9D8B030D-6E8A-4147-A177-3AD203B41FA5}">
                      <a16:colId xmlns:a16="http://schemas.microsoft.com/office/drawing/2014/main" val="4273825202"/>
                    </a:ext>
                  </a:extLst>
                </a:gridCol>
                <a:gridCol w="871685">
                  <a:extLst>
                    <a:ext uri="{9D8B030D-6E8A-4147-A177-3AD203B41FA5}">
                      <a16:colId xmlns:a16="http://schemas.microsoft.com/office/drawing/2014/main" val="181654214"/>
                    </a:ext>
                  </a:extLst>
                </a:gridCol>
              </a:tblGrid>
              <a:tr h="279361">
                <a:tc>
                  <a:txBody>
                    <a:bodyPr/>
                    <a:lstStyle/>
                    <a:p>
                      <a:r>
                        <a:rPr lang="en-US" sz="1600"/>
                        <a:t>Parameter</a:t>
                      </a:r>
                    </a:p>
                  </a:txBody>
                  <a:tcPr anchor="ctr"/>
                </a:tc>
                <a:tc>
                  <a:txBody>
                    <a:bodyPr/>
                    <a:lstStyle/>
                    <a:p>
                      <a:r>
                        <a:rPr lang="en-US" altLang="zh-CN" sz="1600" dirty="0"/>
                        <a:t>Value</a:t>
                      </a:r>
                      <a:endParaRPr lang="en-US" sz="1600" dirty="0"/>
                    </a:p>
                  </a:txBody>
                  <a:tcPr anchor="ctr"/>
                </a:tc>
                <a:tc>
                  <a:txBody>
                    <a:bodyPr/>
                    <a:lstStyle/>
                    <a:p>
                      <a:r>
                        <a:rPr lang="en-US" sz="1600"/>
                        <a:t>Unit</a:t>
                      </a:r>
                    </a:p>
                  </a:txBody>
                  <a:tcPr anchor="ctr"/>
                </a:tc>
                <a:extLst>
                  <a:ext uri="{0D108BD9-81ED-4DB2-BD59-A6C34878D82A}">
                    <a16:rowId xmlns:a16="http://schemas.microsoft.com/office/drawing/2014/main" val="2380903585"/>
                  </a:ext>
                </a:extLst>
              </a:tr>
              <a:tr h="279361">
                <a:tc>
                  <a:txBody>
                    <a:bodyPr/>
                    <a:lstStyle/>
                    <a:p>
                      <a:r>
                        <a:rPr lang="en-US" sz="1600" dirty="0" err="1"/>
                        <a:t>r_coil_inner</a:t>
                      </a:r>
                      <a:endParaRPr lang="en-US" sz="1600" dirty="0"/>
                    </a:p>
                  </a:txBody>
                  <a:tcPr anchor="ctr"/>
                </a:tc>
                <a:tc>
                  <a:txBody>
                    <a:bodyPr/>
                    <a:lstStyle/>
                    <a:p>
                      <a:r>
                        <a:rPr lang="en-US" altLang="zh-CN" sz="1600" dirty="0"/>
                        <a:t>110</a:t>
                      </a:r>
                    </a:p>
                  </a:txBody>
                  <a:tcPr anchor="ctr"/>
                </a:tc>
                <a:tc>
                  <a:txBody>
                    <a:bodyPr/>
                    <a:lstStyle/>
                    <a:p>
                      <a:r>
                        <a:rPr lang="en-US" sz="1600" dirty="0"/>
                        <a:t>mm</a:t>
                      </a:r>
                    </a:p>
                  </a:txBody>
                  <a:tcPr anchor="ctr"/>
                </a:tc>
                <a:extLst>
                  <a:ext uri="{0D108BD9-81ED-4DB2-BD59-A6C34878D82A}">
                    <a16:rowId xmlns:a16="http://schemas.microsoft.com/office/drawing/2014/main" val="1534497544"/>
                  </a:ext>
                </a:extLst>
              </a:tr>
              <a:tr h="279361">
                <a:tc>
                  <a:txBody>
                    <a:bodyPr/>
                    <a:lstStyle/>
                    <a:p>
                      <a:r>
                        <a:rPr lang="en-US" sz="1600" dirty="0" err="1"/>
                        <a:t>d_wire</a:t>
                      </a:r>
                      <a:endParaRPr lang="en-US" sz="1600" dirty="0"/>
                    </a:p>
                  </a:txBody>
                  <a:tcPr anchor="ctr"/>
                </a:tc>
                <a:tc>
                  <a:txBody>
                    <a:bodyPr/>
                    <a:lstStyle/>
                    <a:p>
                      <a:r>
                        <a:rPr lang="en-US" altLang="zh-CN" sz="1600" dirty="0"/>
                        <a:t>1.3</a:t>
                      </a:r>
                    </a:p>
                  </a:txBody>
                  <a:tcPr anchor="ctr"/>
                </a:tc>
                <a:tc>
                  <a:txBody>
                    <a:bodyPr/>
                    <a:lstStyle/>
                    <a:p>
                      <a:r>
                        <a:rPr lang="en-US" sz="1600" dirty="0"/>
                        <a:t>mm</a:t>
                      </a:r>
                    </a:p>
                  </a:txBody>
                  <a:tcPr anchor="ctr"/>
                </a:tc>
                <a:extLst>
                  <a:ext uri="{0D108BD9-81ED-4DB2-BD59-A6C34878D82A}">
                    <a16:rowId xmlns:a16="http://schemas.microsoft.com/office/drawing/2014/main" val="3275643717"/>
                  </a:ext>
                </a:extLst>
              </a:tr>
              <a:tr h="279361">
                <a:tc>
                  <a:txBody>
                    <a:bodyPr/>
                    <a:lstStyle/>
                    <a:p>
                      <a:r>
                        <a:rPr lang="en-US" sz="1600" dirty="0" err="1"/>
                        <a:t>num_coil</a:t>
                      </a:r>
                      <a:endParaRPr lang="en-US" sz="1600" dirty="0"/>
                    </a:p>
                  </a:txBody>
                  <a:tcPr anchor="ctr"/>
                </a:tc>
                <a:tc>
                  <a:txBody>
                    <a:bodyPr/>
                    <a:lstStyle/>
                    <a:p>
                      <a:r>
                        <a:rPr lang="en-US" altLang="zh-CN" sz="1600" dirty="0"/>
                        <a:t>190</a:t>
                      </a:r>
                    </a:p>
                  </a:txBody>
                  <a:tcPr anchor="ctr"/>
                </a:tc>
                <a:tc>
                  <a:txBody>
                    <a:bodyPr/>
                    <a:lstStyle/>
                    <a:p>
                      <a:r>
                        <a:rPr lang="en-US" altLang="zh-CN" sz="1600" dirty="0"/>
                        <a:t>—</a:t>
                      </a:r>
                    </a:p>
                  </a:txBody>
                  <a:tcPr anchor="ctr"/>
                </a:tc>
                <a:extLst>
                  <a:ext uri="{0D108BD9-81ED-4DB2-BD59-A6C34878D82A}">
                    <a16:rowId xmlns:a16="http://schemas.microsoft.com/office/drawing/2014/main" val="3172493315"/>
                  </a:ext>
                </a:extLst>
              </a:tr>
              <a:tr h="279361">
                <a:tc>
                  <a:txBody>
                    <a:bodyPr/>
                    <a:lstStyle/>
                    <a:p>
                      <a:r>
                        <a:rPr lang="en-US" sz="1600"/>
                        <a:t>num_layer</a:t>
                      </a:r>
                    </a:p>
                  </a:txBody>
                  <a:tcPr anchor="ctr"/>
                </a:tc>
                <a:tc>
                  <a:txBody>
                    <a:bodyPr/>
                    <a:lstStyle/>
                    <a:p>
                      <a:r>
                        <a:rPr lang="en-US" altLang="zh-CN" sz="1600" dirty="0"/>
                        <a:t>28</a:t>
                      </a:r>
                    </a:p>
                  </a:txBody>
                  <a:tcPr anchor="ctr"/>
                </a:tc>
                <a:tc>
                  <a:txBody>
                    <a:bodyPr/>
                    <a:lstStyle/>
                    <a:p>
                      <a:r>
                        <a:rPr lang="en-US" altLang="zh-CN" sz="1600" dirty="0"/>
                        <a:t>—</a:t>
                      </a:r>
                    </a:p>
                  </a:txBody>
                  <a:tcPr anchor="ctr"/>
                </a:tc>
                <a:extLst>
                  <a:ext uri="{0D108BD9-81ED-4DB2-BD59-A6C34878D82A}">
                    <a16:rowId xmlns:a16="http://schemas.microsoft.com/office/drawing/2014/main" val="2492254726"/>
                  </a:ext>
                </a:extLst>
              </a:tr>
              <a:tr h="279361">
                <a:tc>
                  <a:txBody>
                    <a:bodyPr/>
                    <a:lstStyle/>
                    <a:p>
                      <a:r>
                        <a:rPr lang="en-US" sz="1600" dirty="0" err="1"/>
                        <a:t>r_core</a:t>
                      </a:r>
                      <a:endParaRPr lang="en-US" sz="1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t>0.98 * </a:t>
                      </a:r>
                      <a:r>
                        <a:rPr lang="en-US" altLang="zh-CN" sz="1600" dirty="0" err="1"/>
                        <a:t>r_coil_inner</a:t>
                      </a:r>
                      <a:endParaRPr lang="en-US" altLang="zh-CN" sz="1600" dirty="0"/>
                    </a:p>
                  </a:txBody>
                  <a:tcPr anchor="ctr"/>
                </a:tc>
                <a:tc>
                  <a:txBody>
                    <a:bodyPr/>
                    <a:lstStyle/>
                    <a:p>
                      <a:endParaRPr lang="en-US" altLang="zh-CN" sz="1600" dirty="0"/>
                    </a:p>
                  </a:txBody>
                  <a:tcPr anchor="ctr"/>
                </a:tc>
                <a:extLst>
                  <a:ext uri="{0D108BD9-81ED-4DB2-BD59-A6C34878D82A}">
                    <a16:rowId xmlns:a16="http://schemas.microsoft.com/office/drawing/2014/main" val="1811744619"/>
                  </a:ext>
                </a:extLst>
              </a:tr>
              <a:tr h="279361">
                <a:tc>
                  <a:txBody>
                    <a:bodyPr/>
                    <a:lstStyle/>
                    <a:p>
                      <a:r>
                        <a:rPr lang="en-US" sz="1600" dirty="0" err="1"/>
                        <a:t>h_core</a:t>
                      </a:r>
                      <a:endParaRPr lang="en-US" sz="1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t>0.2 * </a:t>
                      </a:r>
                      <a:r>
                        <a:rPr lang="en-US" altLang="zh-CN" sz="1600" dirty="0" err="1"/>
                        <a:t>h_coil</a:t>
                      </a:r>
                      <a:r>
                        <a:rPr lang="en-US" altLang="zh-CN" sz="1600" dirty="0"/>
                        <a:t> ~ 1.2 * </a:t>
                      </a:r>
                      <a:r>
                        <a:rPr lang="en-US" altLang="zh-CN" sz="1600" dirty="0" err="1"/>
                        <a:t>h_coil</a:t>
                      </a:r>
                      <a:r>
                        <a:rPr lang="en-US" altLang="zh-CN" sz="1600" dirty="0"/>
                        <a:t> </a:t>
                      </a:r>
                    </a:p>
                  </a:txBody>
                  <a:tcPr anchor="ctr"/>
                </a:tc>
                <a:tc>
                  <a:txBody>
                    <a:bodyPr/>
                    <a:lstStyle/>
                    <a:p>
                      <a:endParaRPr lang="en-US" altLang="zh-CN" sz="1600" dirty="0"/>
                    </a:p>
                  </a:txBody>
                  <a:tcPr anchor="ctr"/>
                </a:tc>
                <a:extLst>
                  <a:ext uri="{0D108BD9-81ED-4DB2-BD59-A6C34878D82A}">
                    <a16:rowId xmlns:a16="http://schemas.microsoft.com/office/drawing/2014/main" val="328456988"/>
                  </a:ext>
                </a:extLst>
              </a:tr>
            </a:tbl>
          </a:graphicData>
        </a:graphic>
      </p:graphicFrame>
      <p:sp>
        <p:nvSpPr>
          <p:cNvPr id="16" name="文本框 15">
            <a:extLst>
              <a:ext uri="{FF2B5EF4-FFF2-40B4-BE49-F238E27FC236}">
                <a16:creationId xmlns:a16="http://schemas.microsoft.com/office/drawing/2014/main" id="{87D16DC7-18CC-4680-81E3-0FAA2EAD4AD0}"/>
              </a:ext>
            </a:extLst>
          </p:cNvPr>
          <p:cNvSpPr txBox="1"/>
          <p:nvPr/>
        </p:nvSpPr>
        <p:spPr>
          <a:xfrm>
            <a:off x="5600267" y="4365104"/>
            <a:ext cx="6544405" cy="2470805"/>
          </a:xfrm>
          <a:prstGeom prst="rect">
            <a:avLst/>
          </a:prstGeom>
          <a:noFill/>
        </p:spPr>
        <p:txBody>
          <a:bodyPr wrap="square">
            <a:spAutoFit/>
          </a:bodyPr>
          <a:lstStyle/>
          <a:p>
            <a:pPr marL="285750" indent="-285750">
              <a:lnSpc>
                <a:spcPct val="130000"/>
              </a:lnSpc>
              <a:buFont typeface="Wingdings" panose="05000000000000000000" pitchFamily="2" charset="2"/>
              <a:buChar char="p"/>
            </a:pPr>
            <a:r>
              <a:rPr lang="zh-CN" altLang="en-US" sz="1600" b="1" dirty="0">
                <a:solidFill>
                  <a:srgbClr val="C00000"/>
                </a:solidFill>
              </a:rPr>
              <a:t>原先的空气芯的灵敏度高估是因为交流电阻采用了解析计算结果是高估的</a:t>
            </a:r>
          </a:p>
          <a:p>
            <a:pPr marL="285750" indent="-285750">
              <a:lnSpc>
                <a:spcPct val="130000"/>
              </a:lnSpc>
              <a:buFont typeface="Wingdings" panose="05000000000000000000" pitchFamily="2" charset="2"/>
              <a:buChar char="p"/>
            </a:pPr>
            <a:r>
              <a:rPr lang="zh-CN" altLang="en-US" sz="1600" b="1" dirty="0">
                <a:solidFill>
                  <a:srgbClr val="C00000"/>
                </a:solidFill>
              </a:rPr>
              <a:t>加了磁芯之后，能有效降低灵敏度的同时，并不会带来显著的单位面积的质量增加</a:t>
            </a:r>
          </a:p>
          <a:p>
            <a:pPr marL="742950" lvl="1" indent="-285750">
              <a:lnSpc>
                <a:spcPct val="130000"/>
              </a:lnSpc>
              <a:buFont typeface="Arial" panose="020B0604020202020204" pitchFamily="34" charset="0"/>
              <a:buChar char="•"/>
            </a:pPr>
            <a:r>
              <a:rPr lang="zh-CN" altLang="en-US" sz="1400" b="1" dirty="0">
                <a:solidFill>
                  <a:srgbClr val="C00000"/>
                </a:solidFill>
              </a:rPr>
              <a:t>若要求磁芯高度不能高于线圈高度，能在曝光率为</a:t>
            </a:r>
            <a:r>
              <a:rPr lang="en-US" altLang="zh-CN" sz="1400" b="1" dirty="0">
                <a:solidFill>
                  <a:srgbClr val="C00000"/>
                </a:solidFill>
              </a:rPr>
              <a:t>2000 </a:t>
            </a:r>
            <a:r>
              <a:rPr lang="zh-CN" altLang="en-US" sz="1400" b="1" dirty="0">
                <a:solidFill>
                  <a:srgbClr val="C00000"/>
                </a:solidFill>
              </a:rPr>
              <a:t>𝑦𝑒𝑎𝑟∙𝑚</a:t>
            </a:r>
            <a:r>
              <a:rPr lang="en-US" altLang="zh-CN" sz="1400" b="1" dirty="0">
                <a:solidFill>
                  <a:srgbClr val="C00000"/>
                </a:solidFill>
              </a:rPr>
              <a:t>^2 </a:t>
            </a:r>
            <a:r>
              <a:rPr lang="zh-CN" altLang="en-US" sz="1400" b="1" dirty="0">
                <a:solidFill>
                  <a:srgbClr val="C00000"/>
                </a:solidFill>
              </a:rPr>
              <a:t>达到现有通量界限，通道数约为</a:t>
            </a:r>
            <a:r>
              <a:rPr lang="en-US" altLang="zh-CN" sz="1400" b="1" dirty="0">
                <a:solidFill>
                  <a:srgbClr val="C00000"/>
                </a:solidFill>
              </a:rPr>
              <a:t>15.8w </a:t>
            </a:r>
            <a:r>
              <a:rPr lang="zh-CN" altLang="en-US" sz="1400" b="1" dirty="0">
                <a:solidFill>
                  <a:srgbClr val="C00000"/>
                </a:solidFill>
              </a:rPr>
              <a:t>（</a:t>
            </a:r>
            <a:r>
              <a:rPr lang="en-US" altLang="zh-CN" sz="1400" b="1" dirty="0">
                <a:solidFill>
                  <a:srgbClr val="C00000"/>
                </a:solidFill>
              </a:rPr>
              <a:t>3</a:t>
            </a:r>
            <a:r>
              <a:rPr lang="zh-CN" altLang="en-US" sz="1400" b="1" dirty="0">
                <a:solidFill>
                  <a:srgbClr val="C00000"/>
                </a:solidFill>
              </a:rPr>
              <a:t>层）</a:t>
            </a:r>
          </a:p>
          <a:p>
            <a:pPr marL="742950" lvl="1" indent="-285750">
              <a:lnSpc>
                <a:spcPct val="130000"/>
              </a:lnSpc>
              <a:buFont typeface="Arial" panose="020B0604020202020204" pitchFamily="34" charset="0"/>
              <a:buChar char="•"/>
            </a:pPr>
            <a:r>
              <a:rPr lang="zh-CN" altLang="en-US" sz="1400" b="1" dirty="0">
                <a:solidFill>
                  <a:srgbClr val="C00000"/>
                </a:solidFill>
              </a:rPr>
              <a:t>若不要求磁芯高度不能高于线圈高度，能在曝光率为</a:t>
            </a:r>
            <a:r>
              <a:rPr lang="en-US" altLang="zh-CN" sz="1400" b="1" dirty="0">
                <a:solidFill>
                  <a:srgbClr val="C00000"/>
                </a:solidFill>
              </a:rPr>
              <a:t>200 </a:t>
            </a:r>
            <a:r>
              <a:rPr lang="zh-CN" altLang="en-US" sz="1400" b="1" dirty="0">
                <a:solidFill>
                  <a:srgbClr val="C00000"/>
                </a:solidFill>
              </a:rPr>
              <a:t>𝑦𝑒𝑎𝑟∙𝑚</a:t>
            </a:r>
            <a:r>
              <a:rPr lang="en-US" altLang="zh-CN" sz="1400" b="1" dirty="0">
                <a:solidFill>
                  <a:srgbClr val="C00000"/>
                </a:solidFill>
              </a:rPr>
              <a:t>^2 </a:t>
            </a:r>
            <a:r>
              <a:rPr lang="zh-CN" altLang="en-US" sz="1400" b="1" dirty="0">
                <a:solidFill>
                  <a:srgbClr val="C00000"/>
                </a:solidFill>
              </a:rPr>
              <a:t>达到现有通量界限（</a:t>
            </a:r>
            <a:r>
              <a:rPr lang="en-US" altLang="zh-CN" sz="1400" b="1" dirty="0" err="1">
                <a:solidFill>
                  <a:srgbClr val="C00000"/>
                </a:solidFill>
              </a:rPr>
              <a:t>h_core</a:t>
            </a:r>
            <a:r>
              <a:rPr lang="en-US" altLang="zh-CN" sz="1400" b="1" dirty="0">
                <a:solidFill>
                  <a:srgbClr val="C00000"/>
                </a:solidFill>
              </a:rPr>
              <a:t> = 1.2 * </a:t>
            </a:r>
            <a:r>
              <a:rPr lang="en-US" altLang="zh-CN" sz="1400" b="1" dirty="0" err="1">
                <a:solidFill>
                  <a:srgbClr val="C00000"/>
                </a:solidFill>
              </a:rPr>
              <a:t>h_coil</a:t>
            </a:r>
            <a:r>
              <a:rPr lang="zh-CN" altLang="en-US" sz="1400" b="1" dirty="0">
                <a:solidFill>
                  <a:srgbClr val="C00000"/>
                </a:solidFill>
              </a:rPr>
              <a:t>），通道数约为</a:t>
            </a:r>
            <a:r>
              <a:rPr lang="en-US" altLang="zh-CN" sz="1400" b="1" dirty="0">
                <a:solidFill>
                  <a:srgbClr val="C00000"/>
                </a:solidFill>
              </a:rPr>
              <a:t>1.58w </a:t>
            </a:r>
            <a:r>
              <a:rPr lang="zh-CN" altLang="en-US" sz="1400" b="1" dirty="0">
                <a:solidFill>
                  <a:srgbClr val="C00000"/>
                </a:solidFill>
              </a:rPr>
              <a:t>（</a:t>
            </a:r>
            <a:r>
              <a:rPr lang="en-US" altLang="zh-CN" sz="1400" b="1" dirty="0">
                <a:solidFill>
                  <a:srgbClr val="C00000"/>
                </a:solidFill>
              </a:rPr>
              <a:t>3</a:t>
            </a:r>
            <a:r>
              <a:rPr lang="zh-CN" altLang="en-US" sz="1400" b="1" dirty="0">
                <a:solidFill>
                  <a:srgbClr val="C00000"/>
                </a:solidFill>
              </a:rPr>
              <a:t>层）</a:t>
            </a:r>
          </a:p>
        </p:txBody>
      </p:sp>
      <p:pic>
        <p:nvPicPr>
          <p:cNvPr id="11" name="图片 10">
            <a:extLst>
              <a:ext uri="{FF2B5EF4-FFF2-40B4-BE49-F238E27FC236}">
                <a16:creationId xmlns:a16="http://schemas.microsoft.com/office/drawing/2014/main" id="{8C0E1B78-EDFB-4183-8C56-217C03467517}"/>
              </a:ext>
            </a:extLst>
          </p:cNvPr>
          <p:cNvPicPr>
            <a:picLocks noChangeAspect="1"/>
          </p:cNvPicPr>
          <p:nvPr/>
        </p:nvPicPr>
        <p:blipFill>
          <a:blip r:embed="rId3"/>
          <a:stretch>
            <a:fillRect/>
          </a:stretch>
        </p:blipFill>
        <p:spPr>
          <a:xfrm>
            <a:off x="414528" y="4538504"/>
            <a:ext cx="4818539" cy="2255771"/>
          </a:xfrm>
          <a:prstGeom prst="rect">
            <a:avLst/>
          </a:prstGeom>
        </p:spPr>
      </p:pic>
      <p:pic>
        <p:nvPicPr>
          <p:cNvPr id="12" name="图片 11">
            <a:extLst>
              <a:ext uri="{FF2B5EF4-FFF2-40B4-BE49-F238E27FC236}">
                <a16:creationId xmlns:a16="http://schemas.microsoft.com/office/drawing/2014/main" id="{5D73DBB8-DEF5-4F91-B12A-DAE91B9154F8}"/>
              </a:ext>
            </a:extLst>
          </p:cNvPr>
          <p:cNvPicPr>
            <a:picLocks noChangeAspect="1"/>
          </p:cNvPicPr>
          <p:nvPr/>
        </p:nvPicPr>
        <p:blipFill>
          <a:blip r:embed="rId4"/>
          <a:stretch>
            <a:fillRect/>
          </a:stretch>
        </p:blipFill>
        <p:spPr>
          <a:xfrm>
            <a:off x="6118448" y="937192"/>
            <a:ext cx="5823837" cy="3494303"/>
          </a:xfrm>
          <a:prstGeom prst="rect">
            <a:avLst/>
          </a:prstGeom>
        </p:spPr>
      </p:pic>
    </p:spTree>
    <p:extLst>
      <p:ext uri="{BB962C8B-B14F-4D97-AF65-F5344CB8AC3E}">
        <p14:creationId xmlns:p14="http://schemas.microsoft.com/office/powerpoint/2010/main" val="1254159595"/>
      </p:ext>
    </p:extLst>
  </p:cSld>
  <p:clrMapOvr>
    <a:masterClrMapping/>
  </p:clrMapOvr>
  <p:transition advTm="1359"/>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14</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en-US" altLang="zh-CN" b="1" dirty="0">
                <a:latin typeface="黑体" panose="02010609060101010101" pitchFamily="49" charset="-122"/>
                <a:ea typeface="黑体" panose="02010609060101010101" pitchFamily="49" charset="-122"/>
              </a:rPr>
              <a:t>Outline</a:t>
            </a:r>
            <a:endParaRPr lang="zh-CN" altLang="en-US" b="1" dirty="0">
              <a:latin typeface="黑体" panose="02010609060101010101" pitchFamily="49" charset="-122"/>
              <a:ea typeface="黑体" panose="02010609060101010101" pitchFamily="49" charset="-122"/>
            </a:endParaRPr>
          </a:p>
        </p:txBody>
      </p:sp>
      <p:sp>
        <p:nvSpPr>
          <p:cNvPr id="4" name="文本框 3">
            <a:extLst>
              <a:ext uri="{FF2B5EF4-FFF2-40B4-BE49-F238E27FC236}">
                <a16:creationId xmlns:a16="http://schemas.microsoft.com/office/drawing/2014/main" id="{756C2E3F-BAE0-4E08-B00A-2274A9D03387}"/>
              </a:ext>
            </a:extLst>
          </p:cNvPr>
          <p:cNvSpPr txBox="1"/>
          <p:nvPr/>
        </p:nvSpPr>
        <p:spPr>
          <a:xfrm>
            <a:off x="1199456" y="2060848"/>
            <a:ext cx="7297238" cy="3276282"/>
          </a:xfrm>
          <a:prstGeom prst="rect">
            <a:avLst/>
          </a:prstGeom>
          <a:noFill/>
        </p:spPr>
        <p:txBody>
          <a:bodyPr wrap="square" rtlCol="0">
            <a:spAutoFit/>
          </a:bodyPr>
          <a:lstStyle/>
          <a:p>
            <a:pPr marL="342900" indent="-342900">
              <a:lnSpc>
                <a:spcPct val="150000"/>
              </a:lnSpc>
              <a:buFont typeface="+mj-lt"/>
              <a:buAutoNum type="arabicPeriod"/>
            </a:pPr>
            <a:r>
              <a:rPr lang="zh-CN" altLang="en-US" sz="2000" dirty="0"/>
              <a:t>两种读出方案的模拟和实验验证：</a:t>
            </a:r>
            <a:r>
              <a:rPr lang="en-US" altLang="zh-CN" sz="2000" dirty="0">
                <a:solidFill>
                  <a:srgbClr val="FF0000"/>
                </a:solidFill>
              </a:rPr>
              <a:t>100%</a:t>
            </a:r>
          </a:p>
          <a:p>
            <a:pPr marL="342900" indent="-342900">
              <a:lnSpc>
                <a:spcPct val="150000"/>
              </a:lnSpc>
              <a:buFont typeface="+mj-lt"/>
              <a:buAutoNum type="arabicPeriod"/>
            </a:pPr>
            <a:r>
              <a:rPr lang="zh-CN" altLang="en-US" sz="2000" dirty="0"/>
              <a:t>灵敏度优化：</a:t>
            </a:r>
            <a:r>
              <a:rPr lang="en-US" altLang="zh-CN" sz="2000" dirty="0">
                <a:solidFill>
                  <a:srgbClr val="FF0000"/>
                </a:solidFill>
              </a:rPr>
              <a:t>90%</a:t>
            </a:r>
          </a:p>
          <a:p>
            <a:pPr marL="800100" lvl="1" indent="-342900">
              <a:lnSpc>
                <a:spcPct val="150000"/>
              </a:lnSpc>
              <a:buFont typeface="Arial" panose="020B0604020202020204" pitchFamily="34" charset="0"/>
              <a:buChar char="•"/>
            </a:pPr>
            <a:r>
              <a:rPr lang="zh-CN" altLang="en-US" sz="2000" dirty="0"/>
              <a:t>感应线圈优化：</a:t>
            </a:r>
            <a:r>
              <a:rPr lang="en-US" altLang="zh-CN" sz="2000" dirty="0">
                <a:solidFill>
                  <a:srgbClr val="FF0000"/>
                </a:solidFill>
              </a:rPr>
              <a:t>90%	</a:t>
            </a:r>
            <a:r>
              <a:rPr lang="zh-CN" altLang="en-US" sz="2000" b="1" dirty="0">
                <a:solidFill>
                  <a:srgbClr val="FF0000"/>
                </a:solidFill>
                <a:highlight>
                  <a:srgbClr val="FFFF00"/>
                </a:highlight>
              </a:rPr>
              <a:t>待线圈实测验证</a:t>
            </a:r>
            <a:endParaRPr lang="en-US" altLang="zh-CN" sz="2000" b="1" dirty="0">
              <a:solidFill>
                <a:srgbClr val="FF0000"/>
              </a:solidFill>
              <a:highlight>
                <a:srgbClr val="FFFF00"/>
              </a:highlight>
            </a:endParaRPr>
          </a:p>
          <a:p>
            <a:pPr marL="800100" lvl="1" indent="-342900">
              <a:lnSpc>
                <a:spcPct val="150000"/>
              </a:lnSpc>
              <a:buFont typeface="Arial" panose="020B0604020202020204" pitchFamily="34" charset="0"/>
              <a:buChar char="•"/>
            </a:pPr>
            <a:r>
              <a:rPr lang="zh-CN" altLang="en-US" sz="2000" dirty="0"/>
              <a:t>直接电压读出方案中的电子学优化设计：</a:t>
            </a:r>
            <a:r>
              <a:rPr lang="en-US" altLang="zh-CN" sz="2000" dirty="0">
                <a:solidFill>
                  <a:srgbClr val="FF0000"/>
                </a:solidFill>
              </a:rPr>
              <a:t>80%</a:t>
            </a:r>
          </a:p>
          <a:p>
            <a:pPr marL="800100" lvl="1" indent="-342900">
              <a:lnSpc>
                <a:spcPct val="150000"/>
              </a:lnSpc>
              <a:buFont typeface="Arial" panose="020B0604020202020204" pitchFamily="34" charset="0"/>
              <a:buChar char="•"/>
            </a:pPr>
            <a:r>
              <a:rPr lang="zh-CN" altLang="en-US" sz="2000" dirty="0"/>
              <a:t>原子磁力计读出方案中的磁场转化线圈优化设计：</a:t>
            </a:r>
            <a:r>
              <a:rPr lang="en-US" altLang="zh-CN" sz="2000" dirty="0">
                <a:solidFill>
                  <a:srgbClr val="FF0000"/>
                </a:solidFill>
              </a:rPr>
              <a:t>90%</a:t>
            </a:r>
          </a:p>
          <a:p>
            <a:pPr marL="342900" indent="-342900">
              <a:lnSpc>
                <a:spcPct val="150000"/>
              </a:lnSpc>
              <a:buFont typeface="+mj-lt"/>
              <a:buAutoNum type="arabicPeriod"/>
            </a:pPr>
            <a:r>
              <a:rPr lang="zh-CN" altLang="en-US" sz="2000" dirty="0"/>
              <a:t>触发算法：</a:t>
            </a:r>
            <a:r>
              <a:rPr lang="en-US" altLang="zh-CN" sz="2000" dirty="0">
                <a:solidFill>
                  <a:srgbClr val="FF0000"/>
                </a:solidFill>
              </a:rPr>
              <a:t>50%</a:t>
            </a:r>
          </a:p>
          <a:p>
            <a:pPr marL="342900" indent="-342900">
              <a:lnSpc>
                <a:spcPct val="150000"/>
              </a:lnSpc>
              <a:buFont typeface="+mj-lt"/>
              <a:buAutoNum type="arabicPeriod"/>
            </a:pPr>
            <a:r>
              <a:rPr lang="zh-CN" altLang="en-US" sz="2000" dirty="0"/>
              <a:t>小面积阵列样机实现：</a:t>
            </a:r>
            <a:r>
              <a:rPr lang="en-US" altLang="zh-CN" sz="2000" dirty="0">
                <a:solidFill>
                  <a:srgbClr val="FF0000"/>
                </a:solidFill>
              </a:rPr>
              <a:t>30%</a:t>
            </a:r>
          </a:p>
        </p:txBody>
      </p:sp>
    </p:spTree>
    <p:extLst>
      <p:ext uri="{BB962C8B-B14F-4D97-AF65-F5344CB8AC3E}">
        <p14:creationId xmlns:p14="http://schemas.microsoft.com/office/powerpoint/2010/main" val="1721362346"/>
      </p:ext>
    </p:extLst>
  </p:cSld>
  <p:clrMapOvr>
    <a:masterClrMapping/>
  </p:clrMapOvr>
  <p:transition advTm="6393"/>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15</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normAutofit fontScale="90000"/>
          </a:bodyPr>
          <a:lstStyle/>
          <a:p>
            <a:r>
              <a:rPr lang="zh-CN" altLang="en-US" b="1" dirty="0">
                <a:latin typeface="黑体" panose="02010609060101010101" pitchFamily="49" charset="-122"/>
                <a:ea typeface="黑体" panose="02010609060101010101" pitchFamily="49" charset="-122"/>
              </a:rPr>
              <a:t>直接电压读出方案中的电子学优化设计</a:t>
            </a:r>
          </a:p>
        </p:txBody>
      </p:sp>
      <p:sp>
        <p:nvSpPr>
          <p:cNvPr id="8" name="Rectangle 10">
            <a:extLst>
              <a:ext uri="{FF2B5EF4-FFF2-40B4-BE49-F238E27FC236}">
                <a16:creationId xmlns:a16="http://schemas.microsoft.com/office/drawing/2014/main" id="{2D81B66C-72C5-4D81-B3FB-26A5ADE56042}"/>
              </a:ext>
            </a:extLst>
          </p:cNvPr>
          <p:cNvSpPr txBox="1">
            <a:spLocks noChangeArrowheads="1"/>
          </p:cNvSpPr>
          <p:nvPr/>
        </p:nvSpPr>
        <p:spPr bwMode="auto">
          <a:xfrm>
            <a:off x="677714" y="4196795"/>
            <a:ext cx="3456384" cy="245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0" fontAlgn="base" latinLnBrk="0" hangingPunct="0">
              <a:lnSpc>
                <a:spcPct val="150000"/>
              </a:lnSpc>
              <a:spcBef>
                <a:spcPct val="20000"/>
              </a:spcBef>
              <a:spcAft>
                <a:spcPct val="0"/>
              </a:spcAft>
              <a:buClrTx/>
              <a:buSzTx/>
              <a:buFont typeface="Wingdings" panose="05000000000000000000" pitchFamily="2" charset="2"/>
              <a:buChar char="p"/>
              <a:tabLst/>
              <a:defRPr/>
            </a:pP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e</a:t>
            </a:r>
            <a:r>
              <a:rPr kumimoji="0" lang="en-US" altLang="zh-CN" sz="1800" b="1" i="0"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s</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感应电压信号</a:t>
            </a:r>
            <a:endPar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0" fontAlgn="base" latinLnBrk="0" hangingPunct="0">
              <a:lnSpc>
                <a:spcPct val="150000"/>
              </a:lnSpc>
              <a:spcBef>
                <a:spcPct val="20000"/>
              </a:spcBef>
              <a:spcAft>
                <a:spcPct val="0"/>
              </a:spcAft>
              <a:buClrTx/>
              <a:buSzTx/>
              <a:buFont typeface="Wingdings" panose="05000000000000000000" pitchFamily="2" charset="2"/>
              <a:buChar char="p"/>
              <a:tabLst/>
              <a:defRPr/>
            </a:pPr>
            <a:r>
              <a:rPr kumimoji="0" lang="en-US" altLang="zh-CN" sz="1800" b="1"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e</a:t>
            </a:r>
            <a:r>
              <a:rPr kumimoji="0" lang="en-US" altLang="zh-CN" sz="1800" b="1" i="0" u="none" strike="noStrike" kern="1200" cap="none" spc="0" normalizeH="0" baseline="-2500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c_v</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感应线圈热噪声</a:t>
            </a:r>
            <a:endPar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0" fontAlgn="base" latinLnBrk="0" hangingPunct="0">
              <a:lnSpc>
                <a:spcPct val="150000"/>
              </a:lnSpc>
              <a:spcBef>
                <a:spcPct val="20000"/>
              </a:spcBef>
              <a:spcAft>
                <a:spcPct val="0"/>
              </a:spcAft>
              <a:buClrTx/>
              <a:buSzTx/>
              <a:buFont typeface="Wingdings" panose="05000000000000000000" pitchFamily="2" charset="2"/>
              <a:buChar char="p"/>
              <a:tabLst/>
              <a:defRPr/>
            </a:pPr>
            <a:r>
              <a:rPr kumimoji="0" lang="en-US" altLang="zh-CN" sz="1800" b="1"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e</a:t>
            </a:r>
            <a:r>
              <a:rPr kumimoji="0" lang="en-US" altLang="zh-CN" sz="1800" b="1" i="0" u="none" strike="noStrike" kern="1200" cap="none" spc="0" normalizeH="0" baseline="-2500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a_v</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运放输入电压噪声</a:t>
            </a:r>
            <a:endPar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0" fontAlgn="base" latinLnBrk="0" hangingPunct="0">
              <a:lnSpc>
                <a:spcPct val="150000"/>
              </a:lnSpc>
              <a:spcBef>
                <a:spcPct val="20000"/>
              </a:spcBef>
              <a:spcAft>
                <a:spcPct val="0"/>
              </a:spcAft>
              <a:buClrTx/>
              <a:buSzTx/>
              <a:buFont typeface="Wingdings" panose="05000000000000000000" pitchFamily="2" charset="2"/>
              <a:buChar char="p"/>
              <a:tabLst/>
              <a:defRPr/>
            </a:pPr>
            <a:r>
              <a:rPr kumimoji="0" lang="en-US" altLang="zh-CN" sz="1800" b="1"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e</a:t>
            </a:r>
            <a:r>
              <a:rPr kumimoji="0" lang="en-US" altLang="zh-CN" sz="1800" b="1" i="0" u="none" strike="noStrike" kern="1200" cap="none" spc="0" normalizeH="0" baseline="-2500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a_i</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运放输入电流噪声</a:t>
            </a:r>
            <a:endPar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defTabSz="914400">
              <a:lnSpc>
                <a:spcPct val="150000"/>
              </a:lnSpc>
              <a:buFont typeface="Wingdings" panose="05000000000000000000" pitchFamily="2" charset="2"/>
              <a:buChar char="p"/>
            </a:pP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e</a:t>
            </a:r>
            <a:r>
              <a:rPr kumimoji="0" lang="en-US" altLang="zh-CN" sz="1800" b="1" i="0"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d_</a:t>
            </a:r>
            <a:r>
              <a:rPr lang="en-US" altLang="zh-CN" sz="1800" b="1" baseline="-25000" dirty="0">
                <a:solidFill>
                  <a:srgbClr val="000000"/>
                </a:solidFill>
              </a:rPr>
              <a:t>v</a:t>
            </a:r>
            <a:r>
              <a:rPr lang="zh-CN" altLang="en-US" sz="1800" b="1" dirty="0">
                <a:solidFill>
                  <a:srgbClr val="000000"/>
                </a:solidFill>
              </a:rPr>
              <a:t>采集卡等效输入电压</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噪声</a:t>
            </a:r>
            <a:endPar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9" name="文本框 8">
            <a:extLst>
              <a:ext uri="{FF2B5EF4-FFF2-40B4-BE49-F238E27FC236}">
                <a16:creationId xmlns:a16="http://schemas.microsoft.com/office/drawing/2014/main" id="{EF6C3198-5F0C-4ADE-8ED6-3453E3C05D6E}"/>
              </a:ext>
            </a:extLst>
          </p:cNvPr>
          <p:cNvSpPr txBox="1"/>
          <p:nvPr/>
        </p:nvSpPr>
        <p:spPr>
          <a:xfrm>
            <a:off x="5135944" y="1413114"/>
            <a:ext cx="3546041" cy="1711944"/>
          </a:xfrm>
          <a:prstGeom prst="rect">
            <a:avLst/>
          </a:prstGeom>
          <a:noFill/>
        </p:spPr>
        <p:txBody>
          <a:bodyPr wrap="square" rtlCol="0">
            <a:spAutoFit/>
          </a:bodyPr>
          <a:lstStyle/>
          <a:p>
            <a:pPr>
              <a:lnSpc>
                <a:spcPct val="150000"/>
              </a:lnSpc>
            </a:pPr>
            <a:r>
              <a:rPr lang="zh-CN" altLang="en-US" dirty="0"/>
              <a:t>选用目前噪声性能最优的</a:t>
            </a:r>
            <a:r>
              <a:rPr lang="en-US" altLang="zh-CN" dirty="0"/>
              <a:t>FET </a:t>
            </a:r>
            <a:r>
              <a:rPr lang="zh-CN" altLang="en-US" dirty="0"/>
              <a:t>输入型放大器芯片</a:t>
            </a:r>
            <a:endParaRPr lang="en-US" altLang="zh-CN" dirty="0"/>
          </a:p>
          <a:p>
            <a:pPr>
              <a:lnSpc>
                <a:spcPct val="150000"/>
              </a:lnSpc>
            </a:pPr>
            <a:r>
              <a:rPr lang="zh-CN" altLang="en-US" dirty="0">
                <a:solidFill>
                  <a:srgbClr val="FF0000"/>
                </a:solidFill>
              </a:rPr>
              <a:t>运放输入电压噪声为主要噪声来源，占所有噪声功率的</a:t>
            </a:r>
            <a:r>
              <a:rPr lang="en-US" altLang="zh-CN" dirty="0">
                <a:solidFill>
                  <a:srgbClr val="FF0000"/>
                </a:solidFill>
              </a:rPr>
              <a:t>70%</a:t>
            </a:r>
          </a:p>
        </p:txBody>
      </p:sp>
      <p:pic>
        <p:nvPicPr>
          <p:cNvPr id="11" name="图片 10">
            <a:extLst>
              <a:ext uri="{FF2B5EF4-FFF2-40B4-BE49-F238E27FC236}">
                <a16:creationId xmlns:a16="http://schemas.microsoft.com/office/drawing/2014/main" id="{2F82BC30-4708-40C7-B660-8F4C29A926E7}"/>
              </a:ext>
            </a:extLst>
          </p:cNvPr>
          <p:cNvPicPr>
            <a:picLocks noChangeAspect="1"/>
          </p:cNvPicPr>
          <p:nvPr/>
        </p:nvPicPr>
        <p:blipFill>
          <a:blip r:embed="rId3"/>
          <a:stretch>
            <a:fillRect/>
          </a:stretch>
        </p:blipFill>
        <p:spPr>
          <a:xfrm>
            <a:off x="8949078" y="1124744"/>
            <a:ext cx="3051578" cy="2288684"/>
          </a:xfrm>
          <a:prstGeom prst="rect">
            <a:avLst/>
          </a:prstGeom>
        </p:spPr>
      </p:pic>
      <p:cxnSp>
        <p:nvCxnSpPr>
          <p:cNvPr id="12" name="直接连接符 11">
            <a:extLst>
              <a:ext uri="{FF2B5EF4-FFF2-40B4-BE49-F238E27FC236}">
                <a16:creationId xmlns:a16="http://schemas.microsoft.com/office/drawing/2014/main" id="{A31310AC-09DF-4FA2-8976-9FE47C4146D0}"/>
              </a:ext>
            </a:extLst>
          </p:cNvPr>
          <p:cNvCxnSpPr>
            <a:cxnSpLocks/>
          </p:cNvCxnSpPr>
          <p:nvPr/>
        </p:nvCxnSpPr>
        <p:spPr>
          <a:xfrm>
            <a:off x="4799856" y="945657"/>
            <a:ext cx="0" cy="5912343"/>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pic>
        <p:nvPicPr>
          <p:cNvPr id="28" name="图片 27">
            <a:extLst>
              <a:ext uri="{FF2B5EF4-FFF2-40B4-BE49-F238E27FC236}">
                <a16:creationId xmlns:a16="http://schemas.microsoft.com/office/drawing/2014/main" id="{40A3DD4D-2C6B-4AB9-BAC2-4F9C48479FD5}"/>
              </a:ext>
            </a:extLst>
          </p:cNvPr>
          <p:cNvPicPr>
            <a:picLocks noChangeAspect="1"/>
          </p:cNvPicPr>
          <p:nvPr/>
        </p:nvPicPr>
        <p:blipFill rotWithShape="1">
          <a:blip r:embed="rId4"/>
          <a:srcRect b="29501"/>
          <a:stretch/>
        </p:blipFill>
        <p:spPr>
          <a:xfrm>
            <a:off x="4829843" y="3516919"/>
            <a:ext cx="7314829" cy="2000313"/>
          </a:xfrm>
          <a:prstGeom prst="rect">
            <a:avLst/>
          </a:prstGeom>
        </p:spPr>
      </p:pic>
      <p:sp>
        <p:nvSpPr>
          <p:cNvPr id="39" name="文本框 38">
            <a:extLst>
              <a:ext uri="{FF2B5EF4-FFF2-40B4-BE49-F238E27FC236}">
                <a16:creationId xmlns:a16="http://schemas.microsoft.com/office/drawing/2014/main" id="{BA39A9B2-D90F-42CF-9575-065A15F88627}"/>
              </a:ext>
            </a:extLst>
          </p:cNvPr>
          <p:cNvSpPr txBox="1"/>
          <p:nvPr/>
        </p:nvSpPr>
        <p:spPr>
          <a:xfrm>
            <a:off x="4951201" y="5426491"/>
            <a:ext cx="7049454" cy="1296445"/>
          </a:xfrm>
          <a:prstGeom prst="rect">
            <a:avLst/>
          </a:prstGeom>
          <a:noFill/>
        </p:spPr>
        <p:txBody>
          <a:bodyPr wrap="square" rtlCol="0">
            <a:spAutoFit/>
          </a:bodyPr>
          <a:lstStyle/>
          <a:p>
            <a:pPr>
              <a:lnSpc>
                <a:spcPct val="150000"/>
              </a:lnSpc>
            </a:pPr>
            <a:r>
              <a:rPr lang="zh-CN" altLang="en-US" dirty="0"/>
              <a:t>全新低噪声放大器结构设计与实现</a:t>
            </a:r>
            <a:endParaRPr lang="en-US" altLang="zh-CN" dirty="0"/>
          </a:p>
          <a:p>
            <a:pPr marL="285750" indent="-285750">
              <a:lnSpc>
                <a:spcPct val="150000"/>
              </a:lnSpc>
              <a:buFont typeface="Arial" panose="020B0604020202020204" pitchFamily="34" charset="0"/>
              <a:buChar char="•"/>
            </a:pPr>
            <a:r>
              <a:rPr lang="zh-CN" altLang="en-US" dirty="0"/>
              <a:t>选用低噪声 </a:t>
            </a:r>
            <a:r>
              <a:rPr lang="en-US" altLang="zh-CN" dirty="0"/>
              <a:t>JFET </a:t>
            </a:r>
            <a:r>
              <a:rPr lang="zh-CN" altLang="en-US" dirty="0"/>
              <a:t>作为输入级，主导最终整个放大器的噪声性能</a:t>
            </a:r>
            <a:endParaRPr lang="en-US" altLang="zh-CN" dirty="0"/>
          </a:p>
          <a:p>
            <a:pPr marL="285750" indent="-285750">
              <a:lnSpc>
                <a:spcPct val="150000"/>
              </a:lnSpc>
              <a:buFont typeface="Arial" panose="020B0604020202020204" pitchFamily="34" charset="0"/>
              <a:buChar char="•"/>
            </a:pPr>
            <a:r>
              <a:rPr lang="zh-CN" altLang="en-US" dirty="0"/>
              <a:t>通过将</a:t>
            </a:r>
            <a:r>
              <a:rPr lang="en-US" altLang="zh-CN" dirty="0"/>
              <a:t>JFET </a:t>
            </a:r>
            <a:r>
              <a:rPr lang="zh-CN" altLang="en-US" dirty="0"/>
              <a:t>并联，进一步的降低输入电压噪声</a:t>
            </a:r>
            <a:endParaRPr lang="en-US" altLang="zh-CN" dirty="0"/>
          </a:p>
        </p:txBody>
      </p:sp>
      <p:pic>
        <p:nvPicPr>
          <p:cNvPr id="41" name="图片 40">
            <a:extLst>
              <a:ext uri="{FF2B5EF4-FFF2-40B4-BE49-F238E27FC236}">
                <a16:creationId xmlns:a16="http://schemas.microsoft.com/office/drawing/2014/main" id="{C18DB70F-96DE-418E-8622-C2706DF3D0DE}"/>
              </a:ext>
            </a:extLst>
          </p:cNvPr>
          <p:cNvPicPr>
            <a:picLocks noChangeAspect="1"/>
          </p:cNvPicPr>
          <p:nvPr/>
        </p:nvPicPr>
        <p:blipFill>
          <a:blip r:embed="rId5"/>
          <a:stretch>
            <a:fillRect/>
          </a:stretch>
        </p:blipFill>
        <p:spPr>
          <a:xfrm>
            <a:off x="191344" y="1358653"/>
            <a:ext cx="4429125" cy="2543175"/>
          </a:xfrm>
          <a:prstGeom prst="rect">
            <a:avLst/>
          </a:prstGeom>
        </p:spPr>
      </p:pic>
      <p:pic>
        <p:nvPicPr>
          <p:cNvPr id="42" name="图片 41">
            <a:extLst>
              <a:ext uri="{FF2B5EF4-FFF2-40B4-BE49-F238E27FC236}">
                <a16:creationId xmlns:a16="http://schemas.microsoft.com/office/drawing/2014/main" id="{FB257E26-A2F3-4429-8521-DC7D1B5FBAB8}"/>
              </a:ext>
            </a:extLst>
          </p:cNvPr>
          <p:cNvPicPr>
            <a:picLocks noChangeAspect="1"/>
          </p:cNvPicPr>
          <p:nvPr/>
        </p:nvPicPr>
        <p:blipFill>
          <a:blip r:embed="rId6"/>
          <a:stretch>
            <a:fillRect/>
          </a:stretch>
        </p:blipFill>
        <p:spPr>
          <a:xfrm>
            <a:off x="6327017" y="1124744"/>
            <a:ext cx="4320480" cy="2164712"/>
          </a:xfrm>
          <a:prstGeom prst="rect">
            <a:avLst/>
          </a:prstGeom>
        </p:spPr>
      </p:pic>
    </p:spTree>
    <p:extLst>
      <p:ext uri="{BB962C8B-B14F-4D97-AF65-F5344CB8AC3E}">
        <p14:creationId xmlns:p14="http://schemas.microsoft.com/office/powerpoint/2010/main" val="4148093043"/>
      </p:ext>
    </p:extLst>
  </p:cSld>
  <p:clrMapOvr>
    <a:masterClrMapping/>
  </p:clrMapOvr>
  <p:transition advTm="639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82BBD96-1943-4509-BB05-138DE4A691E2}"/>
              </a:ext>
            </a:extLst>
          </p:cNvPr>
          <p:cNvPicPr>
            <a:picLocks noChangeAspect="1"/>
          </p:cNvPicPr>
          <p:nvPr/>
        </p:nvPicPr>
        <p:blipFill>
          <a:blip r:embed="rId3"/>
          <a:stretch>
            <a:fillRect/>
          </a:stretch>
        </p:blipFill>
        <p:spPr>
          <a:xfrm>
            <a:off x="5847063" y="3501008"/>
            <a:ext cx="4137369" cy="1800000"/>
          </a:xfrm>
          <a:prstGeom prst="rect">
            <a:avLst/>
          </a:prstGeom>
        </p:spPr>
      </p:pic>
      <p:pic>
        <p:nvPicPr>
          <p:cNvPr id="16" name="图片 15">
            <a:extLst>
              <a:ext uri="{FF2B5EF4-FFF2-40B4-BE49-F238E27FC236}">
                <a16:creationId xmlns:a16="http://schemas.microsoft.com/office/drawing/2014/main" id="{B65565F2-D548-45B6-8FC0-67D7BC406D86}"/>
              </a:ext>
            </a:extLst>
          </p:cNvPr>
          <p:cNvPicPr>
            <a:picLocks noChangeAspect="1"/>
          </p:cNvPicPr>
          <p:nvPr/>
        </p:nvPicPr>
        <p:blipFill>
          <a:blip r:embed="rId4"/>
          <a:stretch>
            <a:fillRect/>
          </a:stretch>
        </p:blipFill>
        <p:spPr>
          <a:xfrm>
            <a:off x="254472" y="1124744"/>
            <a:ext cx="5578225" cy="2086364"/>
          </a:xfrm>
          <a:prstGeom prst="rect">
            <a:avLst/>
          </a:prstGeom>
        </p:spPr>
      </p:pic>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16</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normAutofit/>
          </a:bodyPr>
          <a:lstStyle/>
          <a:p>
            <a:r>
              <a:rPr lang="zh-CN" altLang="en-US" b="1" dirty="0">
                <a:latin typeface="黑体" panose="02010609060101010101" pitchFamily="49" charset="-122"/>
                <a:ea typeface="黑体" panose="02010609060101010101" pitchFamily="49" charset="-122"/>
              </a:rPr>
              <a:t>放大器测试结果</a:t>
            </a:r>
          </a:p>
        </p:txBody>
      </p:sp>
      <p:cxnSp>
        <p:nvCxnSpPr>
          <p:cNvPr id="12" name="直接连接符 11">
            <a:extLst>
              <a:ext uri="{FF2B5EF4-FFF2-40B4-BE49-F238E27FC236}">
                <a16:creationId xmlns:a16="http://schemas.microsoft.com/office/drawing/2014/main" id="{A31310AC-09DF-4FA2-8976-9FE47C4146D0}"/>
              </a:ext>
            </a:extLst>
          </p:cNvPr>
          <p:cNvCxnSpPr>
            <a:cxnSpLocks/>
          </p:cNvCxnSpPr>
          <p:nvPr/>
        </p:nvCxnSpPr>
        <p:spPr>
          <a:xfrm>
            <a:off x="5894202" y="945657"/>
            <a:ext cx="0" cy="5912343"/>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A50A0595-25DF-4510-AD08-C0B343540BD2}"/>
              </a:ext>
            </a:extLst>
          </p:cNvPr>
          <p:cNvSpPr txBox="1"/>
          <p:nvPr/>
        </p:nvSpPr>
        <p:spPr>
          <a:xfrm>
            <a:off x="112838" y="1124744"/>
            <a:ext cx="6139542" cy="369332"/>
          </a:xfrm>
          <a:prstGeom prst="rect">
            <a:avLst/>
          </a:prstGeom>
          <a:noFill/>
        </p:spPr>
        <p:txBody>
          <a:bodyPr wrap="square">
            <a:spAutoFit/>
          </a:bodyPr>
          <a:lstStyle/>
          <a:p>
            <a:r>
              <a:rPr lang="zh-CN" altLang="en-US" b="1" dirty="0"/>
              <a:t>交流响应测试</a:t>
            </a:r>
          </a:p>
        </p:txBody>
      </p:sp>
      <p:sp>
        <p:nvSpPr>
          <p:cNvPr id="15" name="文本框 14">
            <a:extLst>
              <a:ext uri="{FF2B5EF4-FFF2-40B4-BE49-F238E27FC236}">
                <a16:creationId xmlns:a16="http://schemas.microsoft.com/office/drawing/2014/main" id="{7D54D1BB-5E28-491E-8D52-0C340D90895C}"/>
              </a:ext>
            </a:extLst>
          </p:cNvPr>
          <p:cNvSpPr txBox="1"/>
          <p:nvPr/>
        </p:nvSpPr>
        <p:spPr>
          <a:xfrm>
            <a:off x="6077155" y="1124744"/>
            <a:ext cx="6139542" cy="369332"/>
          </a:xfrm>
          <a:prstGeom prst="rect">
            <a:avLst/>
          </a:prstGeom>
          <a:noFill/>
        </p:spPr>
        <p:txBody>
          <a:bodyPr wrap="square">
            <a:spAutoFit/>
          </a:bodyPr>
          <a:lstStyle/>
          <a:p>
            <a:r>
              <a:rPr lang="zh-CN" altLang="en-US" b="1" dirty="0"/>
              <a:t>输入噪声测试</a:t>
            </a:r>
          </a:p>
        </p:txBody>
      </p:sp>
      <p:sp>
        <p:nvSpPr>
          <p:cNvPr id="17" name="文本框 16">
            <a:extLst>
              <a:ext uri="{FF2B5EF4-FFF2-40B4-BE49-F238E27FC236}">
                <a16:creationId xmlns:a16="http://schemas.microsoft.com/office/drawing/2014/main" id="{2AD259D9-361E-4A96-9913-618C4EC4CED6}"/>
              </a:ext>
            </a:extLst>
          </p:cNvPr>
          <p:cNvSpPr txBox="1"/>
          <p:nvPr/>
        </p:nvSpPr>
        <p:spPr>
          <a:xfrm>
            <a:off x="2999656" y="3435211"/>
            <a:ext cx="2895600" cy="369332"/>
          </a:xfrm>
          <a:prstGeom prst="rect">
            <a:avLst/>
          </a:prstGeom>
          <a:noFill/>
        </p:spPr>
        <p:txBody>
          <a:bodyPr wrap="square" rtlCol="0">
            <a:spAutoFit/>
          </a:bodyPr>
          <a:lstStyle>
            <a:defPPr>
              <a:defRPr lang="en-US"/>
            </a:defPPr>
            <a:lvl1pPr algn="ctr">
              <a:defRPr>
                <a:solidFill>
                  <a:srgbClr val="0000FF"/>
                </a:solidFill>
              </a:defRPr>
            </a:lvl1pPr>
          </a:lstStyle>
          <a:p>
            <a:r>
              <a:rPr lang="zh-CN" altLang="en-US" dirty="0"/>
              <a:t>交流响应测试频谱</a:t>
            </a:r>
          </a:p>
        </p:txBody>
      </p:sp>
      <p:pic>
        <p:nvPicPr>
          <p:cNvPr id="18" name="图片 17">
            <a:extLst>
              <a:ext uri="{FF2B5EF4-FFF2-40B4-BE49-F238E27FC236}">
                <a16:creationId xmlns:a16="http://schemas.microsoft.com/office/drawing/2014/main" id="{04FC8F59-F4AD-4AAD-8A33-9DD3669DEB7D}"/>
              </a:ext>
            </a:extLst>
          </p:cNvPr>
          <p:cNvPicPr>
            <a:picLocks noChangeAspect="1"/>
          </p:cNvPicPr>
          <p:nvPr/>
        </p:nvPicPr>
        <p:blipFill>
          <a:blip r:embed="rId5"/>
          <a:stretch>
            <a:fillRect/>
          </a:stretch>
        </p:blipFill>
        <p:spPr>
          <a:xfrm>
            <a:off x="3110203" y="3859826"/>
            <a:ext cx="2783999" cy="2088000"/>
          </a:xfrm>
          <a:prstGeom prst="rect">
            <a:avLst/>
          </a:prstGeom>
        </p:spPr>
      </p:pic>
      <p:sp>
        <p:nvSpPr>
          <p:cNvPr id="19" name="文本框 18">
            <a:extLst>
              <a:ext uri="{FF2B5EF4-FFF2-40B4-BE49-F238E27FC236}">
                <a16:creationId xmlns:a16="http://schemas.microsoft.com/office/drawing/2014/main" id="{C6623BDB-3629-408A-AF4E-68CD9748419C}"/>
              </a:ext>
            </a:extLst>
          </p:cNvPr>
          <p:cNvSpPr txBox="1"/>
          <p:nvPr/>
        </p:nvSpPr>
        <p:spPr>
          <a:xfrm>
            <a:off x="-33299" y="3435211"/>
            <a:ext cx="2895600" cy="369332"/>
          </a:xfrm>
          <a:prstGeom prst="rect">
            <a:avLst/>
          </a:prstGeom>
          <a:noFill/>
        </p:spPr>
        <p:txBody>
          <a:bodyPr wrap="square" rtlCol="0">
            <a:spAutoFit/>
          </a:bodyPr>
          <a:lstStyle/>
          <a:p>
            <a:pPr algn="ctr"/>
            <a:r>
              <a:rPr lang="zh-CN" altLang="en-US" dirty="0">
                <a:solidFill>
                  <a:srgbClr val="0000FF"/>
                </a:solidFill>
              </a:rPr>
              <a:t>一次测试的时域结果</a:t>
            </a:r>
          </a:p>
        </p:txBody>
      </p:sp>
      <p:pic>
        <p:nvPicPr>
          <p:cNvPr id="20" name="图片 19">
            <a:extLst>
              <a:ext uri="{FF2B5EF4-FFF2-40B4-BE49-F238E27FC236}">
                <a16:creationId xmlns:a16="http://schemas.microsoft.com/office/drawing/2014/main" id="{082600D4-E085-4AFA-8873-DE756DA9C040}"/>
              </a:ext>
            </a:extLst>
          </p:cNvPr>
          <p:cNvPicPr>
            <a:picLocks noChangeAspect="1"/>
          </p:cNvPicPr>
          <p:nvPr/>
        </p:nvPicPr>
        <p:blipFill>
          <a:blip r:embed="rId6"/>
          <a:stretch>
            <a:fillRect/>
          </a:stretch>
        </p:blipFill>
        <p:spPr>
          <a:xfrm>
            <a:off x="23592" y="3859826"/>
            <a:ext cx="2781819" cy="2086364"/>
          </a:xfrm>
          <a:prstGeom prst="rect">
            <a:avLst/>
          </a:prstGeom>
        </p:spPr>
      </p:pic>
      <p:sp>
        <p:nvSpPr>
          <p:cNvPr id="22" name="文本框 21">
            <a:extLst>
              <a:ext uri="{FF2B5EF4-FFF2-40B4-BE49-F238E27FC236}">
                <a16:creationId xmlns:a16="http://schemas.microsoft.com/office/drawing/2014/main" id="{40943442-CEFA-4712-899E-09C22311CECF}"/>
              </a:ext>
            </a:extLst>
          </p:cNvPr>
          <p:cNvSpPr txBox="1"/>
          <p:nvPr/>
        </p:nvSpPr>
        <p:spPr>
          <a:xfrm>
            <a:off x="284887" y="6210952"/>
            <a:ext cx="3055961" cy="369332"/>
          </a:xfrm>
          <a:prstGeom prst="rect">
            <a:avLst/>
          </a:prstGeom>
          <a:noFill/>
        </p:spPr>
        <p:txBody>
          <a:bodyPr wrap="square">
            <a:spAutoFit/>
          </a:bodyPr>
          <a:lstStyle/>
          <a:p>
            <a:r>
              <a:rPr lang="zh-CN" altLang="en-US" sz="1800" dirty="0">
                <a:solidFill>
                  <a:srgbClr val="FF0000"/>
                </a:solidFill>
              </a:rPr>
              <a:t>整板增益稳定且符合预期</a:t>
            </a:r>
            <a:endParaRPr lang="zh-CN" altLang="en-US" dirty="0"/>
          </a:p>
        </p:txBody>
      </p:sp>
      <p:pic>
        <p:nvPicPr>
          <p:cNvPr id="23" name="图片 22">
            <a:extLst>
              <a:ext uri="{FF2B5EF4-FFF2-40B4-BE49-F238E27FC236}">
                <a16:creationId xmlns:a16="http://schemas.microsoft.com/office/drawing/2014/main" id="{B84BA3A2-CE2A-42FE-B7C8-D6ECBFD1C2FF}"/>
              </a:ext>
            </a:extLst>
          </p:cNvPr>
          <p:cNvPicPr>
            <a:picLocks noChangeAspect="1"/>
          </p:cNvPicPr>
          <p:nvPr/>
        </p:nvPicPr>
        <p:blipFill>
          <a:blip r:embed="rId7"/>
          <a:stretch>
            <a:fillRect/>
          </a:stretch>
        </p:blipFill>
        <p:spPr>
          <a:xfrm>
            <a:off x="7037134" y="1127318"/>
            <a:ext cx="4219584" cy="2088000"/>
          </a:xfrm>
          <a:prstGeom prst="rect">
            <a:avLst/>
          </a:prstGeom>
        </p:spPr>
      </p:pic>
      <p:sp>
        <p:nvSpPr>
          <p:cNvPr id="25" name="文本框 24">
            <a:extLst>
              <a:ext uri="{FF2B5EF4-FFF2-40B4-BE49-F238E27FC236}">
                <a16:creationId xmlns:a16="http://schemas.microsoft.com/office/drawing/2014/main" id="{35C5E6EF-F75E-43E9-BEA8-70157D56371F}"/>
              </a:ext>
            </a:extLst>
          </p:cNvPr>
          <p:cNvSpPr txBox="1"/>
          <p:nvPr/>
        </p:nvSpPr>
        <p:spPr>
          <a:xfrm>
            <a:off x="6045672" y="3046877"/>
            <a:ext cx="5731800" cy="2542363"/>
          </a:xfrm>
          <a:prstGeom prst="rect">
            <a:avLst/>
          </a:prstGeom>
          <a:noFill/>
        </p:spPr>
        <p:txBody>
          <a:bodyPr wrap="square" rtlCol="0">
            <a:spAutoFit/>
          </a:bodyPr>
          <a:lstStyle/>
          <a:p>
            <a:pPr>
              <a:lnSpc>
                <a:spcPct val="150000"/>
              </a:lnSpc>
            </a:pPr>
            <a:r>
              <a:rPr lang="zh-CN" altLang="en-US" dirty="0"/>
              <a:t>运放输入噪声水平：</a:t>
            </a:r>
            <a:r>
              <a:rPr lang="en-US" altLang="zh-CN" dirty="0"/>
              <a:t> 568 </a:t>
            </a:r>
            <a:r>
              <a:rPr lang="en-US" altLang="zh-CN" dirty="0" err="1"/>
              <a:t>pV</a:t>
            </a:r>
            <a:r>
              <a:rPr lang="en-US" altLang="zh-CN" dirty="0"/>
              <a:t>/</a:t>
            </a:r>
            <a:r>
              <a:rPr lang="zh-CN" altLang="en-US" b="0" i="0" dirty="0">
                <a:effectLst/>
                <a:latin typeface="Arial" panose="020B0604020202020204" pitchFamily="34" charset="0"/>
              </a:rPr>
              <a:t>√</a:t>
            </a:r>
            <a:r>
              <a:rPr lang="en-US" altLang="zh-CN" b="0" i="0" dirty="0">
                <a:effectLst/>
                <a:latin typeface="Arial" panose="020B0604020202020204" pitchFamily="34" charset="0"/>
              </a:rPr>
              <a:t>Hz</a:t>
            </a:r>
          </a:p>
          <a:p>
            <a:pPr>
              <a:lnSpc>
                <a:spcPct val="150000"/>
              </a:lnSpc>
            </a:pPr>
            <a:endParaRPr lang="en-US" altLang="zh-CN" dirty="0"/>
          </a:p>
          <a:p>
            <a:pPr>
              <a:lnSpc>
                <a:spcPct val="150000"/>
              </a:lnSpc>
            </a:pPr>
            <a:endParaRPr lang="en-US" altLang="zh-CN" dirty="0"/>
          </a:p>
          <a:p>
            <a:pPr>
              <a:lnSpc>
                <a:spcPct val="150000"/>
              </a:lnSpc>
            </a:pPr>
            <a:endParaRPr lang="en-US" altLang="zh-CN" dirty="0"/>
          </a:p>
          <a:p>
            <a:pPr>
              <a:lnSpc>
                <a:spcPct val="150000"/>
              </a:lnSpc>
            </a:pPr>
            <a:endParaRPr lang="en-US" altLang="zh-CN" dirty="0"/>
          </a:p>
          <a:p>
            <a:pPr>
              <a:lnSpc>
                <a:spcPct val="150000"/>
              </a:lnSpc>
            </a:pPr>
            <a:endParaRPr lang="en-US" altLang="zh-CN" dirty="0"/>
          </a:p>
        </p:txBody>
      </p:sp>
      <p:pic>
        <p:nvPicPr>
          <p:cNvPr id="21" name="图片 20">
            <a:extLst>
              <a:ext uri="{FF2B5EF4-FFF2-40B4-BE49-F238E27FC236}">
                <a16:creationId xmlns:a16="http://schemas.microsoft.com/office/drawing/2014/main" id="{B07451EF-874D-4698-A6B7-FBC0BDD2F7AF}"/>
              </a:ext>
            </a:extLst>
          </p:cNvPr>
          <p:cNvPicPr>
            <a:picLocks noChangeAspect="1"/>
          </p:cNvPicPr>
          <p:nvPr/>
        </p:nvPicPr>
        <p:blipFill>
          <a:blip r:embed="rId8"/>
          <a:stretch>
            <a:fillRect/>
          </a:stretch>
        </p:blipFill>
        <p:spPr>
          <a:xfrm>
            <a:off x="9768408" y="3501008"/>
            <a:ext cx="2400000" cy="1800000"/>
          </a:xfrm>
          <a:prstGeom prst="rect">
            <a:avLst/>
          </a:prstGeom>
        </p:spPr>
      </p:pic>
      <p:sp>
        <p:nvSpPr>
          <p:cNvPr id="30" name="文本框 29">
            <a:extLst>
              <a:ext uri="{FF2B5EF4-FFF2-40B4-BE49-F238E27FC236}">
                <a16:creationId xmlns:a16="http://schemas.microsoft.com/office/drawing/2014/main" id="{0B902DDD-C9E8-443D-98C9-25A95FB6E8AE}"/>
              </a:ext>
            </a:extLst>
          </p:cNvPr>
          <p:cNvSpPr txBox="1"/>
          <p:nvPr/>
        </p:nvSpPr>
        <p:spPr>
          <a:xfrm>
            <a:off x="6044618" y="5291717"/>
            <a:ext cx="6028046" cy="1502399"/>
          </a:xfrm>
          <a:prstGeom prst="rect">
            <a:avLst/>
          </a:prstGeom>
          <a:noFill/>
        </p:spPr>
        <p:txBody>
          <a:bodyPr wrap="square">
            <a:spAutoFit/>
          </a:bodyPr>
          <a:lstStyle/>
          <a:p>
            <a:pPr>
              <a:lnSpc>
                <a:spcPct val="130000"/>
              </a:lnSpc>
            </a:pPr>
            <a:r>
              <a:rPr lang="en-US" altLang="zh-CN" dirty="0"/>
              <a:t>SNR0</a:t>
            </a:r>
            <a:r>
              <a:rPr lang="zh-CN" altLang="en-US" dirty="0"/>
              <a:t>：</a:t>
            </a:r>
            <a:r>
              <a:rPr lang="en-US" altLang="zh-CN" dirty="0"/>
              <a:t>17.05==&gt;SNR</a:t>
            </a:r>
            <a:r>
              <a:rPr lang="zh-CN" altLang="en-US" dirty="0"/>
              <a:t>： </a:t>
            </a:r>
            <a:r>
              <a:rPr lang="en-US" altLang="zh-CN" dirty="0"/>
              <a:t>13.95  </a:t>
            </a:r>
            <a:r>
              <a:rPr lang="zh-CN" altLang="en-US" dirty="0"/>
              <a:t>（</a:t>
            </a:r>
            <a:r>
              <a:rPr lang="en-US" altLang="zh-CN" dirty="0"/>
              <a:t>3.91</a:t>
            </a:r>
            <a:r>
              <a:rPr lang="zh-CN" altLang="en-US" dirty="0"/>
              <a:t>）</a:t>
            </a:r>
            <a:endParaRPr lang="en-US" altLang="zh-CN" dirty="0"/>
          </a:p>
          <a:p>
            <a:pPr>
              <a:lnSpc>
                <a:spcPct val="130000"/>
              </a:lnSpc>
            </a:pPr>
            <a:r>
              <a:rPr lang="zh-CN" altLang="en-US" dirty="0"/>
              <a:t>电子学噪声不再是主导噪声，但是仍会对信噪比产生略微影响。当前信噪比已经满足要求，可以在曝光量为</a:t>
            </a:r>
            <a:r>
              <a:rPr lang="en-US" altLang="zh-CN" dirty="0"/>
              <a:t>200 </a:t>
            </a:r>
            <a:r>
              <a:rPr lang="zh-CN" altLang="en-US" dirty="0"/>
              <a:t>𝑦𝑒𝑎𝑟∙𝑚</a:t>
            </a:r>
            <a:r>
              <a:rPr lang="en-US" altLang="zh-CN" baseline="30000" dirty="0"/>
              <a:t>2 </a:t>
            </a:r>
            <a:r>
              <a:rPr lang="zh-CN" altLang="en-US" dirty="0"/>
              <a:t>实现超过目前通量界限的线圈阵列</a:t>
            </a:r>
            <a:endParaRPr lang="zh-CN" altLang="en-US" baseline="30000" dirty="0"/>
          </a:p>
        </p:txBody>
      </p:sp>
    </p:spTree>
    <p:extLst>
      <p:ext uri="{BB962C8B-B14F-4D97-AF65-F5344CB8AC3E}">
        <p14:creationId xmlns:p14="http://schemas.microsoft.com/office/powerpoint/2010/main" val="1666681031"/>
      </p:ext>
    </p:extLst>
  </p:cSld>
  <p:clrMapOvr>
    <a:masterClrMapping/>
  </p:clrMapOvr>
  <p:transition advTm="6393"/>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17</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en-US" altLang="zh-CN" b="1" dirty="0">
                <a:latin typeface="黑体" panose="02010609060101010101" pitchFamily="49" charset="-122"/>
                <a:ea typeface="黑体" panose="02010609060101010101" pitchFamily="49" charset="-122"/>
              </a:rPr>
              <a:t>Outline</a:t>
            </a:r>
            <a:endParaRPr lang="zh-CN" altLang="en-US" b="1" dirty="0">
              <a:latin typeface="黑体" panose="02010609060101010101" pitchFamily="49" charset="-122"/>
              <a:ea typeface="黑体" panose="02010609060101010101" pitchFamily="49" charset="-122"/>
            </a:endParaRPr>
          </a:p>
        </p:txBody>
      </p:sp>
      <p:sp>
        <p:nvSpPr>
          <p:cNvPr id="4" name="文本框 3">
            <a:extLst>
              <a:ext uri="{FF2B5EF4-FFF2-40B4-BE49-F238E27FC236}">
                <a16:creationId xmlns:a16="http://schemas.microsoft.com/office/drawing/2014/main" id="{756C2E3F-BAE0-4E08-B00A-2274A9D03387}"/>
              </a:ext>
            </a:extLst>
          </p:cNvPr>
          <p:cNvSpPr txBox="1"/>
          <p:nvPr/>
        </p:nvSpPr>
        <p:spPr>
          <a:xfrm>
            <a:off x="1199456" y="2060848"/>
            <a:ext cx="9505056" cy="3276923"/>
          </a:xfrm>
          <a:prstGeom prst="rect">
            <a:avLst/>
          </a:prstGeom>
          <a:noFill/>
        </p:spPr>
        <p:txBody>
          <a:bodyPr wrap="square" rtlCol="0">
            <a:spAutoFit/>
          </a:bodyPr>
          <a:lstStyle/>
          <a:p>
            <a:pPr marL="342900" indent="-342900">
              <a:lnSpc>
                <a:spcPct val="150000"/>
              </a:lnSpc>
              <a:buFont typeface="+mj-lt"/>
              <a:buAutoNum type="arabicPeriod"/>
            </a:pPr>
            <a:r>
              <a:rPr lang="zh-CN" altLang="en-US" sz="2000" dirty="0"/>
              <a:t>两种读出方案的模拟和实验验证：</a:t>
            </a:r>
            <a:r>
              <a:rPr lang="en-US" altLang="zh-CN" sz="2000" dirty="0">
                <a:solidFill>
                  <a:srgbClr val="FF0000"/>
                </a:solidFill>
              </a:rPr>
              <a:t>100%</a:t>
            </a:r>
          </a:p>
          <a:p>
            <a:pPr marL="342900" indent="-342900">
              <a:lnSpc>
                <a:spcPct val="150000"/>
              </a:lnSpc>
              <a:buFont typeface="+mj-lt"/>
              <a:buAutoNum type="arabicPeriod"/>
            </a:pPr>
            <a:r>
              <a:rPr lang="zh-CN" altLang="en-US" sz="2000" dirty="0"/>
              <a:t>灵敏度优化：</a:t>
            </a:r>
            <a:r>
              <a:rPr lang="en-US" altLang="zh-CN" sz="2000" dirty="0">
                <a:solidFill>
                  <a:srgbClr val="FF0000"/>
                </a:solidFill>
              </a:rPr>
              <a:t>90%</a:t>
            </a:r>
          </a:p>
          <a:p>
            <a:pPr marL="800100" lvl="1" indent="-342900">
              <a:lnSpc>
                <a:spcPct val="150000"/>
              </a:lnSpc>
              <a:buFont typeface="Arial" panose="020B0604020202020204" pitchFamily="34" charset="0"/>
              <a:buChar char="•"/>
            </a:pPr>
            <a:r>
              <a:rPr lang="zh-CN" altLang="en-US" sz="2000" dirty="0"/>
              <a:t>感应线圈优化：</a:t>
            </a:r>
            <a:r>
              <a:rPr lang="en-US" altLang="zh-CN" sz="2000" dirty="0">
                <a:solidFill>
                  <a:srgbClr val="FF0000"/>
                </a:solidFill>
              </a:rPr>
              <a:t>90% </a:t>
            </a:r>
            <a:r>
              <a:rPr lang="zh-CN" altLang="en-US" sz="2000" b="1" dirty="0">
                <a:solidFill>
                  <a:srgbClr val="FF0000"/>
                </a:solidFill>
                <a:highlight>
                  <a:srgbClr val="FFFF00"/>
                </a:highlight>
              </a:rPr>
              <a:t>待线圈实测验证</a:t>
            </a:r>
            <a:endParaRPr lang="en-US" altLang="zh-CN" sz="2000" b="1" dirty="0">
              <a:solidFill>
                <a:srgbClr val="FF0000"/>
              </a:solidFill>
              <a:highlight>
                <a:srgbClr val="FFFF00"/>
              </a:highlight>
            </a:endParaRPr>
          </a:p>
          <a:p>
            <a:pPr marL="800100" lvl="1" indent="-342900">
              <a:lnSpc>
                <a:spcPct val="150000"/>
              </a:lnSpc>
              <a:buFont typeface="Arial" panose="020B0604020202020204" pitchFamily="34" charset="0"/>
              <a:buChar char="•"/>
            </a:pPr>
            <a:r>
              <a:rPr lang="zh-CN" altLang="en-US" sz="2000" dirty="0"/>
              <a:t>直接电压读出方案中的电子学优化设计：</a:t>
            </a:r>
            <a:r>
              <a:rPr lang="en-US" altLang="zh-CN" sz="2000" dirty="0">
                <a:solidFill>
                  <a:srgbClr val="FF0000"/>
                </a:solidFill>
              </a:rPr>
              <a:t>80% </a:t>
            </a:r>
            <a:r>
              <a:rPr lang="en-US" altLang="zh-CN" sz="2000" b="1" dirty="0">
                <a:solidFill>
                  <a:srgbClr val="FF0000"/>
                </a:solidFill>
                <a:highlight>
                  <a:srgbClr val="FFFF00"/>
                </a:highlight>
              </a:rPr>
              <a:t>ADC </a:t>
            </a:r>
            <a:r>
              <a:rPr lang="zh-CN" altLang="en-US" sz="2000" b="1" dirty="0">
                <a:solidFill>
                  <a:srgbClr val="FF0000"/>
                </a:solidFill>
                <a:highlight>
                  <a:srgbClr val="FFFF00"/>
                </a:highlight>
              </a:rPr>
              <a:t>板待制作</a:t>
            </a:r>
            <a:endParaRPr lang="en-US" altLang="zh-CN" sz="2000" dirty="0">
              <a:solidFill>
                <a:srgbClr val="FF0000"/>
              </a:solidFill>
            </a:endParaRPr>
          </a:p>
          <a:p>
            <a:pPr marL="800100" lvl="1" indent="-342900">
              <a:lnSpc>
                <a:spcPct val="150000"/>
              </a:lnSpc>
              <a:buFont typeface="Arial" panose="020B0604020202020204" pitchFamily="34" charset="0"/>
              <a:buChar char="•"/>
            </a:pPr>
            <a:r>
              <a:rPr lang="zh-CN" altLang="en-US" sz="2000" dirty="0"/>
              <a:t>原子磁力计读出方案中的磁场转化线圈优化设计：</a:t>
            </a:r>
            <a:r>
              <a:rPr lang="en-US" altLang="zh-CN" sz="2000" dirty="0">
                <a:solidFill>
                  <a:srgbClr val="FF0000"/>
                </a:solidFill>
              </a:rPr>
              <a:t>90%</a:t>
            </a:r>
          </a:p>
          <a:p>
            <a:pPr marL="342900" indent="-342900">
              <a:lnSpc>
                <a:spcPct val="150000"/>
              </a:lnSpc>
              <a:buFont typeface="+mj-lt"/>
              <a:buAutoNum type="arabicPeriod"/>
            </a:pPr>
            <a:r>
              <a:rPr lang="zh-CN" altLang="en-US" sz="2000" dirty="0"/>
              <a:t>触发算法：</a:t>
            </a:r>
            <a:r>
              <a:rPr lang="en-US" altLang="zh-CN" sz="2000" dirty="0">
                <a:solidFill>
                  <a:srgbClr val="FF0000"/>
                </a:solidFill>
              </a:rPr>
              <a:t>50%</a:t>
            </a:r>
          </a:p>
          <a:p>
            <a:pPr marL="342900" indent="-342900">
              <a:lnSpc>
                <a:spcPct val="150000"/>
              </a:lnSpc>
              <a:buFont typeface="+mj-lt"/>
              <a:buAutoNum type="arabicPeriod"/>
            </a:pPr>
            <a:r>
              <a:rPr lang="zh-CN" altLang="en-US" sz="2000" dirty="0"/>
              <a:t>小面积阵列样机实现：</a:t>
            </a:r>
            <a:r>
              <a:rPr lang="en-US" altLang="zh-CN" sz="2000" dirty="0">
                <a:solidFill>
                  <a:srgbClr val="FF0000"/>
                </a:solidFill>
              </a:rPr>
              <a:t>30%</a:t>
            </a:r>
          </a:p>
        </p:txBody>
      </p:sp>
    </p:spTree>
    <p:extLst>
      <p:ext uri="{BB962C8B-B14F-4D97-AF65-F5344CB8AC3E}">
        <p14:creationId xmlns:p14="http://schemas.microsoft.com/office/powerpoint/2010/main" val="4169742601"/>
      </p:ext>
    </p:extLst>
  </p:cSld>
  <p:clrMapOvr>
    <a:masterClrMapping/>
  </p:clrMapOvr>
  <p:transition advTm="6393"/>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18</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noAutofit/>
          </a:bodyPr>
          <a:lstStyle/>
          <a:p>
            <a:r>
              <a:rPr lang="zh-CN" altLang="en-US" sz="2800" b="1" dirty="0">
                <a:latin typeface="黑体" panose="02010609060101010101" pitchFamily="49" charset="-122"/>
                <a:ea typeface="黑体" panose="02010609060101010101" pitchFamily="49" charset="-122"/>
              </a:rPr>
              <a:t>原子磁力计读出方案中的磁场转化线圈优化设计</a:t>
            </a:r>
          </a:p>
        </p:txBody>
      </p:sp>
      <p:pic>
        <p:nvPicPr>
          <p:cNvPr id="3" name="图片 2">
            <a:extLst>
              <a:ext uri="{FF2B5EF4-FFF2-40B4-BE49-F238E27FC236}">
                <a16:creationId xmlns:a16="http://schemas.microsoft.com/office/drawing/2014/main" id="{5C9D8BEC-5721-4BAE-94AB-DE802287D22A}"/>
              </a:ext>
            </a:extLst>
          </p:cNvPr>
          <p:cNvPicPr>
            <a:picLocks noChangeAspect="1"/>
          </p:cNvPicPr>
          <p:nvPr/>
        </p:nvPicPr>
        <p:blipFill rotWithShape="1">
          <a:blip r:embed="rId3"/>
          <a:srcRect t="1162"/>
          <a:stretch/>
        </p:blipFill>
        <p:spPr>
          <a:xfrm>
            <a:off x="191344" y="1087960"/>
            <a:ext cx="3240000" cy="3813649"/>
          </a:xfrm>
          <a:prstGeom prst="rect">
            <a:avLst/>
          </a:prstGeom>
        </p:spPr>
      </p:pic>
      <p:pic>
        <p:nvPicPr>
          <p:cNvPr id="10" name="图片 9">
            <a:extLst>
              <a:ext uri="{FF2B5EF4-FFF2-40B4-BE49-F238E27FC236}">
                <a16:creationId xmlns:a16="http://schemas.microsoft.com/office/drawing/2014/main" id="{35119CBD-5C76-441F-BB80-A6CA51B1030E}"/>
              </a:ext>
            </a:extLst>
          </p:cNvPr>
          <p:cNvPicPr>
            <a:picLocks noChangeAspect="1"/>
          </p:cNvPicPr>
          <p:nvPr/>
        </p:nvPicPr>
        <p:blipFill>
          <a:blip r:embed="rId4"/>
          <a:stretch>
            <a:fillRect/>
          </a:stretch>
        </p:blipFill>
        <p:spPr>
          <a:xfrm>
            <a:off x="262788" y="4978823"/>
            <a:ext cx="3240000" cy="1744113"/>
          </a:xfrm>
          <a:prstGeom prst="rect">
            <a:avLst/>
          </a:prstGeom>
        </p:spPr>
      </p:pic>
      <p:sp>
        <p:nvSpPr>
          <p:cNvPr id="12" name="Rectangle 10">
            <a:extLst>
              <a:ext uri="{FF2B5EF4-FFF2-40B4-BE49-F238E27FC236}">
                <a16:creationId xmlns:a16="http://schemas.microsoft.com/office/drawing/2014/main" id="{0935C581-A666-44E7-93C7-027A3066F2EA}"/>
              </a:ext>
            </a:extLst>
          </p:cNvPr>
          <p:cNvSpPr txBox="1">
            <a:spLocks noChangeArrowheads="1"/>
          </p:cNvSpPr>
          <p:nvPr/>
        </p:nvSpPr>
        <p:spPr bwMode="auto">
          <a:xfrm>
            <a:off x="3583642" y="1087960"/>
            <a:ext cx="8596661" cy="2958439"/>
          </a:xfrm>
          <a:prstGeom prst="rect">
            <a:avLst/>
          </a:prstGeom>
          <a:noFill/>
        </p:spPr>
        <p:txBody>
          <a:bodyPr wrap="square">
            <a:spAutoFit/>
          </a:bodyPr>
          <a:lstStyle>
            <a:defPPr>
              <a:defRPr lang="en-US"/>
            </a:defPPr>
            <a:lvl1pPr>
              <a:lnSpc>
                <a:spcPct val="130000"/>
              </a:lnSpc>
            </a:lvl1pPr>
          </a:lstStyle>
          <a:p>
            <a:pPr marL="285750" indent="-285750">
              <a:lnSpc>
                <a:spcPct val="150000"/>
              </a:lnSpc>
              <a:buFont typeface="Wingdings" panose="05000000000000000000" pitchFamily="2" charset="2"/>
              <a:buChar char="p"/>
            </a:pPr>
            <a:r>
              <a:rPr lang="zh-CN" altLang="en-US" dirty="0"/>
              <a:t>主要噪声源：感应线圈热噪声，磁场转化线圈热噪声，原子磁力计噪声</a:t>
            </a:r>
            <a:endParaRPr lang="en-US" altLang="zh-CN" dirty="0"/>
          </a:p>
          <a:p>
            <a:pPr marL="285750" indent="-285750">
              <a:lnSpc>
                <a:spcPct val="150000"/>
              </a:lnSpc>
              <a:buFont typeface="Wingdings" panose="05000000000000000000" pitchFamily="2" charset="2"/>
              <a:buChar char="p"/>
            </a:pPr>
            <a:r>
              <a:rPr lang="zh-CN" altLang="en-US" dirty="0">
                <a:solidFill>
                  <a:srgbClr val="FF0000"/>
                </a:solidFill>
              </a:rPr>
              <a:t>磁场转化线圈存在最优设计</a:t>
            </a:r>
            <a:endParaRPr lang="en-US" altLang="zh-CN" dirty="0">
              <a:solidFill>
                <a:srgbClr val="FF0000"/>
              </a:solidFill>
            </a:endParaRPr>
          </a:p>
          <a:p>
            <a:pPr marL="742950" lvl="1" indent="-285750">
              <a:lnSpc>
                <a:spcPct val="150000"/>
              </a:lnSpc>
              <a:buFont typeface="Arial" panose="020B0604020202020204" pitchFamily="34" charset="0"/>
              <a:buChar char="•"/>
            </a:pPr>
            <a:r>
              <a:rPr lang="zh-CN" altLang="en-US" dirty="0"/>
              <a:t>电流磁场转换系数：需要一定的匝密度，用来保证转化得到的磁场信号大小可被原子磁力计探测，以及减少磁噪声的影响</a:t>
            </a:r>
            <a:endParaRPr lang="en-US" altLang="zh-CN" dirty="0"/>
          </a:p>
          <a:p>
            <a:pPr marL="742950" lvl="1" indent="-285750">
              <a:lnSpc>
                <a:spcPct val="150000"/>
              </a:lnSpc>
              <a:buFont typeface="Arial" panose="020B0604020202020204" pitchFamily="34" charset="0"/>
              <a:buChar char="•"/>
            </a:pPr>
            <a:r>
              <a:rPr lang="zh-CN" altLang="en-US" dirty="0"/>
              <a:t>电阻：需要减少匝数，磁场转化线圈热噪声是整体噪声的组成部分之一；通过影响电路传递函数形式影响信噪比</a:t>
            </a:r>
            <a:endParaRPr lang="en-US" altLang="zh-CN" dirty="0"/>
          </a:p>
          <a:p>
            <a:pPr marL="742950" lvl="1" indent="-285750">
              <a:lnSpc>
                <a:spcPct val="150000"/>
              </a:lnSpc>
              <a:buFont typeface="Arial" panose="020B0604020202020204" pitchFamily="34" charset="0"/>
              <a:buChar char="•"/>
            </a:pPr>
            <a:r>
              <a:rPr lang="zh-CN" altLang="en-US" dirty="0"/>
              <a:t>电感：通过影响电路传递函数形式影响信噪比</a:t>
            </a:r>
          </a:p>
        </p:txBody>
      </p:sp>
      <p:pic>
        <p:nvPicPr>
          <p:cNvPr id="13" name="图片 12">
            <a:extLst>
              <a:ext uri="{FF2B5EF4-FFF2-40B4-BE49-F238E27FC236}">
                <a16:creationId xmlns:a16="http://schemas.microsoft.com/office/drawing/2014/main" id="{DD505F78-86BD-4C6C-B597-5B026DAE23C7}"/>
              </a:ext>
            </a:extLst>
          </p:cNvPr>
          <p:cNvPicPr>
            <a:picLocks noChangeAspect="1"/>
          </p:cNvPicPr>
          <p:nvPr/>
        </p:nvPicPr>
        <p:blipFill>
          <a:blip r:embed="rId5"/>
          <a:stretch>
            <a:fillRect/>
          </a:stretch>
        </p:blipFill>
        <p:spPr>
          <a:xfrm>
            <a:off x="4159816" y="4046399"/>
            <a:ext cx="2834294" cy="2446477"/>
          </a:xfrm>
          <a:prstGeom prst="rect">
            <a:avLst/>
          </a:prstGeom>
        </p:spPr>
      </p:pic>
      <p:sp>
        <p:nvSpPr>
          <p:cNvPr id="15" name="文本框 14">
            <a:extLst>
              <a:ext uri="{FF2B5EF4-FFF2-40B4-BE49-F238E27FC236}">
                <a16:creationId xmlns:a16="http://schemas.microsoft.com/office/drawing/2014/main" id="{BB675A7C-0E4A-40C2-958C-4BC265807ABF}"/>
              </a:ext>
            </a:extLst>
          </p:cNvPr>
          <p:cNvSpPr txBox="1"/>
          <p:nvPr/>
        </p:nvSpPr>
        <p:spPr>
          <a:xfrm>
            <a:off x="4748871" y="6492876"/>
            <a:ext cx="1656184" cy="369332"/>
          </a:xfrm>
          <a:prstGeom prst="rect">
            <a:avLst/>
          </a:prstGeom>
          <a:noFill/>
        </p:spPr>
        <p:txBody>
          <a:bodyPr wrap="square">
            <a:spAutoFit/>
          </a:bodyPr>
          <a:lstStyle/>
          <a:p>
            <a:r>
              <a:rPr lang="zh-CN" altLang="en-US" dirty="0">
                <a:solidFill>
                  <a:srgbClr val="0000FF"/>
                </a:solidFill>
              </a:rPr>
              <a:t>联合仿真框架</a:t>
            </a:r>
          </a:p>
        </p:txBody>
      </p:sp>
      <p:pic>
        <p:nvPicPr>
          <p:cNvPr id="20" name="图片 19">
            <a:extLst>
              <a:ext uri="{FF2B5EF4-FFF2-40B4-BE49-F238E27FC236}">
                <a16:creationId xmlns:a16="http://schemas.microsoft.com/office/drawing/2014/main" id="{C975E5A7-4C2A-4DF7-989F-804A372B9188}"/>
              </a:ext>
            </a:extLst>
          </p:cNvPr>
          <p:cNvPicPr>
            <a:picLocks noChangeAspect="1"/>
          </p:cNvPicPr>
          <p:nvPr/>
        </p:nvPicPr>
        <p:blipFill>
          <a:blip r:embed="rId6"/>
          <a:stretch>
            <a:fillRect/>
          </a:stretch>
        </p:blipFill>
        <p:spPr>
          <a:xfrm>
            <a:off x="7984711" y="4033108"/>
            <a:ext cx="3223857" cy="2534757"/>
          </a:xfrm>
          <a:prstGeom prst="rect">
            <a:avLst/>
          </a:prstGeom>
        </p:spPr>
      </p:pic>
      <p:sp>
        <p:nvSpPr>
          <p:cNvPr id="21" name="文本框 20">
            <a:extLst>
              <a:ext uri="{FF2B5EF4-FFF2-40B4-BE49-F238E27FC236}">
                <a16:creationId xmlns:a16="http://schemas.microsoft.com/office/drawing/2014/main" id="{85E50BDE-F85F-4C42-98B7-BFFBD34DA061}"/>
              </a:ext>
            </a:extLst>
          </p:cNvPr>
          <p:cNvSpPr txBox="1"/>
          <p:nvPr/>
        </p:nvSpPr>
        <p:spPr>
          <a:xfrm>
            <a:off x="8789592" y="6492876"/>
            <a:ext cx="1656184" cy="369332"/>
          </a:xfrm>
          <a:prstGeom prst="rect">
            <a:avLst/>
          </a:prstGeom>
          <a:noFill/>
        </p:spPr>
        <p:txBody>
          <a:bodyPr wrap="square">
            <a:spAutoFit/>
          </a:bodyPr>
          <a:lstStyle/>
          <a:p>
            <a:pPr algn="ctr"/>
            <a:r>
              <a:rPr lang="zh-CN" altLang="en-US" dirty="0">
                <a:solidFill>
                  <a:srgbClr val="0000FF"/>
                </a:solidFill>
              </a:rPr>
              <a:t>优化结果</a:t>
            </a:r>
          </a:p>
        </p:txBody>
      </p:sp>
    </p:spTree>
    <p:extLst>
      <p:ext uri="{BB962C8B-B14F-4D97-AF65-F5344CB8AC3E}">
        <p14:creationId xmlns:p14="http://schemas.microsoft.com/office/powerpoint/2010/main" val="719471285"/>
      </p:ext>
    </p:extLst>
  </p:cSld>
  <p:clrMapOvr>
    <a:masterClrMapping/>
  </p:clrMapOvr>
  <p:transition advTm="6393"/>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19</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创新点</a:t>
            </a:r>
            <a:r>
              <a:rPr lang="en-US" altLang="zh-CN" b="1" dirty="0">
                <a:latin typeface="黑体" panose="02010609060101010101" pitchFamily="49" charset="-122"/>
                <a:ea typeface="黑体" panose="02010609060101010101" pitchFamily="49" charset="-122"/>
              </a:rPr>
              <a:t>2</a:t>
            </a:r>
            <a:endParaRPr lang="zh-CN" altLang="en-US" b="1" dirty="0">
              <a:latin typeface="黑体" panose="02010609060101010101" pitchFamily="49" charset="-122"/>
              <a:ea typeface="黑体" panose="02010609060101010101" pitchFamily="49" charset="-122"/>
            </a:endParaRPr>
          </a:p>
        </p:txBody>
      </p:sp>
      <p:sp>
        <p:nvSpPr>
          <p:cNvPr id="6" name="文本框 5">
            <a:extLst>
              <a:ext uri="{FF2B5EF4-FFF2-40B4-BE49-F238E27FC236}">
                <a16:creationId xmlns:a16="http://schemas.microsoft.com/office/drawing/2014/main" id="{8CABC3CE-23DA-46EF-8AE1-1389EF4C5AE2}"/>
              </a:ext>
            </a:extLst>
          </p:cNvPr>
          <p:cNvSpPr txBox="1"/>
          <p:nvPr/>
        </p:nvSpPr>
        <p:spPr>
          <a:xfrm>
            <a:off x="191344" y="999928"/>
            <a:ext cx="11809312" cy="5860900"/>
          </a:xfrm>
          <a:prstGeom prst="rect">
            <a:avLst/>
          </a:prstGeom>
          <a:noFill/>
        </p:spPr>
        <p:txBody>
          <a:bodyPr wrap="square">
            <a:spAutoFit/>
          </a:bodyPr>
          <a:lstStyle/>
          <a:p>
            <a:pPr algn="l">
              <a:lnSpc>
                <a:spcPct val="130000"/>
              </a:lnSpc>
            </a:pPr>
            <a:r>
              <a:rPr lang="zh-CN" altLang="zh-CN" sz="2000" b="1" kern="0" dirty="0">
                <a:effectLst/>
                <a:latin typeface="等线" panose="02010600030101010101" pitchFamily="2" charset="-122"/>
                <a:ea typeface="宋体" panose="02010600030101010101" pitchFamily="2" charset="-122"/>
                <a:cs typeface="宋体" panose="02010600030101010101" pitchFamily="2" charset="-122"/>
              </a:rPr>
              <a:t>首次实现室温下国际领先灵敏度的磁单极子探测</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l">
              <a:lnSpc>
                <a:spcPct val="130000"/>
              </a:lnSpc>
              <a:buFont typeface="+mj-lt"/>
              <a:buAutoNum type="arabicPeriod"/>
              <a:tabLst>
                <a:tab pos="457200" algn="l"/>
              </a:tabLst>
            </a:pPr>
            <a:r>
              <a:rPr lang="zh-CN" altLang="zh-CN" sz="1800" b="1" kern="0" dirty="0">
                <a:effectLst/>
                <a:latin typeface="等线" panose="02010600030101010101" pitchFamily="2" charset="-122"/>
                <a:ea typeface="宋体" panose="02010600030101010101" pitchFamily="2" charset="-122"/>
                <a:cs typeface="宋体" panose="02010600030101010101" pitchFamily="2" charset="-122"/>
              </a:rPr>
              <a:t>应用驱动</a:t>
            </a:r>
            <a:br>
              <a:rPr lang="en-US" altLang="zh-CN" sz="1800" kern="0" dirty="0">
                <a:effectLst/>
                <a:latin typeface="宋体" panose="02010600030101010101" pitchFamily="2" charset="-122"/>
                <a:ea typeface="等线" panose="02010600030101010101" pitchFamily="2" charset="-122"/>
                <a:cs typeface="宋体" panose="02010600030101010101" pitchFamily="2" charset="-122"/>
              </a:rPr>
            </a:b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传统磁单极子探测多依赖低温</a:t>
            </a:r>
            <a:r>
              <a:rPr lang="en-US" altLang="zh-CN" sz="1800" kern="0" dirty="0">
                <a:effectLst/>
                <a:latin typeface="等线" panose="02010600030101010101" pitchFamily="2" charset="-122"/>
                <a:ea typeface="宋体" panose="02010600030101010101" pitchFamily="2" charset="-122"/>
                <a:cs typeface="宋体" panose="02010600030101010101" pitchFamily="2" charset="-122"/>
              </a:rPr>
              <a:t>SQUID</a:t>
            </a: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系统，实验成本高且运行复杂；或采用空气芯线圈结构，灵敏度受限。为突破这些限制，本研究从线圈设计、噪声抑制与系统集成出发，提出并实现了一种基于磁芯线圈增强的室温高灵敏探测方案。</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l">
              <a:lnSpc>
                <a:spcPct val="130000"/>
              </a:lnSpc>
              <a:buFont typeface="+mj-lt"/>
              <a:buAutoNum type="arabicPeriod"/>
              <a:tabLst>
                <a:tab pos="457200" algn="l"/>
              </a:tabLst>
            </a:pPr>
            <a:r>
              <a:rPr lang="zh-CN" altLang="zh-CN" sz="1800" b="1" kern="0" dirty="0">
                <a:effectLst/>
                <a:latin typeface="等线" panose="02010600030101010101" pitchFamily="2" charset="-122"/>
                <a:ea typeface="宋体" panose="02010600030101010101" pitchFamily="2" charset="-122"/>
                <a:cs typeface="宋体" panose="02010600030101010101" pitchFamily="2" charset="-122"/>
              </a:rPr>
              <a:t>与已有方法不同</a:t>
            </a:r>
            <a:br>
              <a:rPr lang="en-US" altLang="zh-CN" sz="1800" kern="0" dirty="0">
                <a:effectLst/>
                <a:latin typeface="宋体" panose="02010600030101010101" pitchFamily="2" charset="-122"/>
                <a:ea typeface="等线" panose="02010600030101010101" pitchFamily="2" charset="-122"/>
                <a:cs typeface="宋体" panose="02010600030101010101" pitchFamily="2" charset="-122"/>
              </a:rPr>
            </a:b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本研究首次在磁单极子探测中引入磁芯线圈结构。通过磁芯材料显著提升线圈磁通响应，并建立包含信号增益与热噪声的完整理论模型，系统评估其对探测灵敏度的影响。实验结果验证了模型的准确性和方案的可行性。</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l">
              <a:lnSpc>
                <a:spcPct val="130000"/>
              </a:lnSpc>
              <a:buFont typeface="+mj-lt"/>
              <a:buAutoNum type="arabicPeriod"/>
              <a:tabLst>
                <a:tab pos="457200" algn="l"/>
              </a:tabLst>
            </a:pPr>
            <a:r>
              <a:rPr lang="zh-CN" altLang="zh-CN" sz="1800" b="1" kern="0" dirty="0">
                <a:effectLst/>
                <a:latin typeface="等线" panose="02010600030101010101" pitchFamily="2" charset="-122"/>
                <a:ea typeface="宋体" panose="02010600030101010101" pitchFamily="2" charset="-122"/>
                <a:cs typeface="宋体" panose="02010600030101010101" pitchFamily="2" charset="-122"/>
              </a:rPr>
              <a:t>不同带来好处</a:t>
            </a:r>
            <a:br>
              <a:rPr lang="en-US" altLang="zh-CN" sz="1800" kern="0" dirty="0">
                <a:effectLst/>
                <a:latin typeface="宋体" panose="02010600030101010101" pitchFamily="2" charset="-122"/>
                <a:ea typeface="等线" panose="02010600030101010101" pitchFamily="2" charset="-122"/>
                <a:cs typeface="宋体" panose="02010600030101010101" pitchFamily="2" charset="-122"/>
              </a:rPr>
            </a:b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磁芯线圈的引入使信号幅度提升约一个数量级，结合优化后的前置放大器与阻抗匹配设计，整体系统在室温条件下实现了国际领先的探测灵敏度。该方案结构简洁、成本低、稳定性高，为室温条件下的大规模磁单极子实验提供了可行的技术路线。</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l">
              <a:lnSpc>
                <a:spcPct val="130000"/>
              </a:lnSpc>
              <a:buFont typeface="+mj-lt"/>
              <a:buAutoNum type="arabicPeriod"/>
              <a:tabLst>
                <a:tab pos="457200" algn="l"/>
              </a:tabLst>
            </a:pPr>
            <a:r>
              <a:rPr lang="zh-CN" altLang="zh-CN" sz="1800" b="1" kern="0" dirty="0">
                <a:effectLst/>
                <a:latin typeface="等线" panose="02010600030101010101" pitchFamily="2" charset="-122"/>
                <a:ea typeface="宋体" panose="02010600030101010101" pitchFamily="2" charset="-122"/>
                <a:cs typeface="宋体" panose="02010600030101010101" pitchFamily="2" charset="-122"/>
              </a:rPr>
              <a:t>不容易想到</a:t>
            </a:r>
            <a:br>
              <a:rPr lang="en-US" altLang="zh-CN" sz="1800" kern="0" dirty="0">
                <a:effectLst/>
                <a:latin typeface="宋体" panose="02010600030101010101" pitchFamily="2" charset="-122"/>
                <a:ea typeface="等线" panose="02010600030101010101" pitchFamily="2" charset="-122"/>
                <a:cs typeface="宋体" panose="02010600030101010101" pitchFamily="2" charset="-122"/>
              </a:rPr>
            </a:b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在极低信号环境中使用磁芯通常被认为会引入额外噪声与非线性失真，不适用于磁单极子探测。本研究通过磁芯噪声建模与参数拟合算法，定量评估并优化磁芯的噪声贡献，使其在噪声可控的前提下显著增强信号响应，最终实现了室温下国际领先灵敏度的磁单极子探测。</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909202541"/>
      </p:ext>
    </p:extLst>
  </p:cSld>
  <p:clrMapOvr>
    <a:masterClrMapping/>
  </p:clrMapOvr>
  <p:transition advTm="6393"/>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2</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en-US" altLang="zh-CN" b="1" dirty="0">
                <a:latin typeface="黑体" panose="02010609060101010101" pitchFamily="49" charset="-122"/>
                <a:ea typeface="黑体" panose="02010609060101010101" pitchFamily="49" charset="-122"/>
              </a:rPr>
              <a:t>SCEP</a:t>
            </a:r>
            <a:r>
              <a:rPr lang="zh-CN" altLang="en-US" b="1" dirty="0">
                <a:latin typeface="黑体" panose="02010609060101010101" pitchFamily="49" charset="-122"/>
                <a:ea typeface="黑体" panose="02010609060101010101" pitchFamily="49" charset="-122"/>
              </a:rPr>
              <a:t>原理样机</a:t>
            </a:r>
          </a:p>
        </p:txBody>
      </p:sp>
      <p:pic>
        <p:nvPicPr>
          <p:cNvPr id="8" name="图片 7">
            <a:extLst>
              <a:ext uri="{FF2B5EF4-FFF2-40B4-BE49-F238E27FC236}">
                <a16:creationId xmlns:a16="http://schemas.microsoft.com/office/drawing/2014/main" id="{F7436149-04AA-49ED-A9B8-264CC97A85E9}"/>
              </a:ext>
            </a:extLst>
          </p:cNvPr>
          <p:cNvPicPr>
            <a:picLocks noChangeAspect="1"/>
          </p:cNvPicPr>
          <p:nvPr/>
        </p:nvPicPr>
        <p:blipFill>
          <a:blip r:embed="rId3"/>
          <a:stretch>
            <a:fillRect/>
          </a:stretch>
        </p:blipFill>
        <p:spPr>
          <a:xfrm>
            <a:off x="226410" y="1699542"/>
            <a:ext cx="6048672" cy="4404559"/>
          </a:xfrm>
          <a:prstGeom prst="rect">
            <a:avLst/>
          </a:prstGeom>
        </p:spPr>
      </p:pic>
      <p:sp>
        <p:nvSpPr>
          <p:cNvPr id="12" name="文本框 11">
            <a:extLst>
              <a:ext uri="{FF2B5EF4-FFF2-40B4-BE49-F238E27FC236}">
                <a16:creationId xmlns:a16="http://schemas.microsoft.com/office/drawing/2014/main" id="{CC394BB3-7E35-4EE5-BAC7-1FDB89F95C7F}"/>
              </a:ext>
            </a:extLst>
          </p:cNvPr>
          <p:cNvSpPr txBox="1"/>
          <p:nvPr/>
        </p:nvSpPr>
        <p:spPr>
          <a:xfrm>
            <a:off x="6906924" y="1772816"/>
            <a:ext cx="5285076" cy="1311193"/>
          </a:xfrm>
          <a:prstGeom prst="rect">
            <a:avLst/>
          </a:prstGeom>
          <a:noFill/>
        </p:spPr>
        <p:txBody>
          <a:bodyPr wrap="square">
            <a:spAutoFit/>
          </a:bodyPr>
          <a:lstStyle/>
          <a:p>
            <a:pPr>
              <a:lnSpc>
                <a:spcPct val="150000"/>
              </a:lnSpc>
            </a:pPr>
            <a:r>
              <a:rPr lang="en-US" altLang="zh-CN" sz="2800" b="1" dirty="0">
                <a:solidFill>
                  <a:srgbClr val="0000FF"/>
                </a:solidFill>
                <a:ea typeface="黑体" panose="02010609060101010101" pitchFamily="49" charset="-122"/>
              </a:rPr>
              <a:t>S</a:t>
            </a:r>
            <a:r>
              <a:rPr lang="zh-CN" altLang="en-US" sz="2800" b="1" dirty="0">
                <a:solidFill>
                  <a:srgbClr val="0000FF"/>
                </a:solidFill>
                <a:ea typeface="黑体" panose="02010609060101010101" pitchFamily="49" charset="-122"/>
              </a:rPr>
              <a:t>cintillation </a:t>
            </a:r>
            <a:r>
              <a:rPr lang="en-US" altLang="zh-CN" sz="2800" b="1" dirty="0">
                <a:solidFill>
                  <a:srgbClr val="0000FF"/>
                </a:solidFill>
                <a:ea typeface="黑体" panose="02010609060101010101" pitchFamily="49" charset="-122"/>
              </a:rPr>
              <a:t>signal—</a:t>
            </a:r>
            <a:r>
              <a:rPr lang="zh-CN" altLang="en-US" sz="2800" b="1" dirty="0">
                <a:solidFill>
                  <a:srgbClr val="0000FF"/>
                </a:solidFill>
                <a:ea typeface="黑体" panose="02010609060101010101" pitchFamily="49" charset="-122"/>
              </a:rPr>
              <a:t>塑料闪烁体</a:t>
            </a:r>
            <a:endParaRPr lang="en-US" altLang="zh-CN" sz="2800" b="1" dirty="0">
              <a:solidFill>
                <a:srgbClr val="0000FF"/>
              </a:solidFill>
              <a:ea typeface="黑体" panose="02010609060101010101" pitchFamily="49" charset="-122"/>
            </a:endParaRPr>
          </a:p>
          <a:p>
            <a:pPr>
              <a:lnSpc>
                <a:spcPct val="150000"/>
              </a:lnSpc>
            </a:pPr>
            <a:r>
              <a:rPr lang="en-US" altLang="zh-CN" sz="2800" b="1" dirty="0">
                <a:solidFill>
                  <a:srgbClr val="C00000"/>
                </a:solidFill>
                <a:ea typeface="黑体" panose="02010609060101010101" pitchFamily="49" charset="-122"/>
              </a:rPr>
              <a:t>Induction signal—</a:t>
            </a:r>
            <a:r>
              <a:rPr lang="zh-CN" altLang="en-US" sz="2800" b="1" dirty="0">
                <a:solidFill>
                  <a:srgbClr val="C00000"/>
                </a:solidFill>
                <a:latin typeface="Calibri"/>
                <a:ea typeface="黑体" panose="02010609060101010101" pitchFamily="49" charset="-122"/>
              </a:rPr>
              <a:t>感应线圈</a:t>
            </a:r>
            <a:endParaRPr lang="en-US" altLang="zh-CN" sz="2800" b="1" dirty="0">
              <a:solidFill>
                <a:srgbClr val="C00000"/>
              </a:solidFill>
              <a:latin typeface="Calibri"/>
              <a:ea typeface="黑体" panose="02010609060101010101" pitchFamily="49" charset="-122"/>
            </a:endParaRPr>
          </a:p>
        </p:txBody>
      </p:sp>
      <p:grpSp>
        <p:nvGrpSpPr>
          <p:cNvPr id="6" name="Group 14">
            <a:extLst>
              <a:ext uri="{FF2B5EF4-FFF2-40B4-BE49-F238E27FC236}">
                <a16:creationId xmlns:a16="http://schemas.microsoft.com/office/drawing/2014/main" id="{7F8D4771-B97B-4855-8D62-D1A09B3D3EED}"/>
              </a:ext>
            </a:extLst>
          </p:cNvPr>
          <p:cNvGrpSpPr/>
          <p:nvPr/>
        </p:nvGrpSpPr>
        <p:grpSpPr>
          <a:xfrm>
            <a:off x="7536160" y="3861048"/>
            <a:ext cx="3733800" cy="2438400"/>
            <a:chOff x="-20239" y="1020825"/>
            <a:chExt cx="6080159" cy="4163917"/>
          </a:xfrm>
        </p:grpSpPr>
        <p:sp>
          <p:nvSpPr>
            <p:cNvPr id="7" name="Rectangle 15">
              <a:extLst>
                <a:ext uri="{FF2B5EF4-FFF2-40B4-BE49-F238E27FC236}">
                  <a16:creationId xmlns:a16="http://schemas.microsoft.com/office/drawing/2014/main" id="{4317F3CB-7858-4522-A605-F44139076712}"/>
                </a:ext>
              </a:extLst>
            </p:cNvPr>
            <p:cNvSpPr/>
            <p:nvPr/>
          </p:nvSpPr>
          <p:spPr>
            <a:xfrm>
              <a:off x="332510" y="1784065"/>
              <a:ext cx="4857008" cy="184068"/>
            </a:xfrm>
            <a:prstGeom prst="rect">
              <a:avLst/>
            </a:prstGeom>
            <a:solidFill>
              <a:srgbClr val="FF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6">
              <a:extLst>
                <a:ext uri="{FF2B5EF4-FFF2-40B4-BE49-F238E27FC236}">
                  <a16:creationId xmlns:a16="http://schemas.microsoft.com/office/drawing/2014/main" id="{6EC6AB19-003E-4E5D-B661-78B3EA382C2B}"/>
                </a:ext>
              </a:extLst>
            </p:cNvPr>
            <p:cNvSpPr/>
            <p:nvPr/>
          </p:nvSpPr>
          <p:spPr>
            <a:xfrm>
              <a:off x="332509" y="4682033"/>
              <a:ext cx="4857009" cy="184068"/>
            </a:xfrm>
            <a:prstGeom prst="rect">
              <a:avLst/>
            </a:prstGeom>
            <a:solidFill>
              <a:srgbClr val="FF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18">
              <a:extLst>
                <a:ext uri="{FF2B5EF4-FFF2-40B4-BE49-F238E27FC236}">
                  <a16:creationId xmlns:a16="http://schemas.microsoft.com/office/drawing/2014/main" id="{C2147F06-8D50-4D9C-BED4-4C82F923306F}"/>
                </a:ext>
              </a:extLst>
            </p:cNvPr>
            <p:cNvSpPr>
              <a:spLocks noChangeAspect="1"/>
            </p:cNvSpPr>
            <p:nvPr/>
          </p:nvSpPr>
          <p:spPr>
            <a:xfrm>
              <a:off x="365189" y="2170727"/>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9">
              <a:extLst>
                <a:ext uri="{FF2B5EF4-FFF2-40B4-BE49-F238E27FC236}">
                  <a16:creationId xmlns:a16="http://schemas.microsoft.com/office/drawing/2014/main" id="{B73FBA32-3591-4A34-958E-2E2A2D04608E}"/>
                </a:ext>
              </a:extLst>
            </p:cNvPr>
            <p:cNvSpPr>
              <a:spLocks noChangeAspect="1"/>
            </p:cNvSpPr>
            <p:nvPr/>
          </p:nvSpPr>
          <p:spPr>
            <a:xfrm>
              <a:off x="859533" y="2170727"/>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20">
              <a:extLst>
                <a:ext uri="{FF2B5EF4-FFF2-40B4-BE49-F238E27FC236}">
                  <a16:creationId xmlns:a16="http://schemas.microsoft.com/office/drawing/2014/main" id="{CA8AFFA3-F53D-4124-9767-4613B29E4C6B}"/>
                </a:ext>
              </a:extLst>
            </p:cNvPr>
            <p:cNvSpPr>
              <a:spLocks noChangeAspect="1"/>
            </p:cNvSpPr>
            <p:nvPr/>
          </p:nvSpPr>
          <p:spPr>
            <a:xfrm>
              <a:off x="1353877" y="2170727"/>
              <a:ext cx="288000" cy="288000"/>
            </a:xfrm>
            <a:prstGeom prst="ellipse">
              <a:avLst/>
            </a:prstGeom>
            <a:solidFill>
              <a:schemeClr val="tx1">
                <a:alpha val="80000"/>
              </a:scheme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21">
              <a:extLst>
                <a:ext uri="{FF2B5EF4-FFF2-40B4-BE49-F238E27FC236}">
                  <a16:creationId xmlns:a16="http://schemas.microsoft.com/office/drawing/2014/main" id="{DC8FD55F-25F6-49CD-A5DC-837ED08E15EE}"/>
                </a:ext>
              </a:extLst>
            </p:cNvPr>
            <p:cNvSpPr>
              <a:spLocks noChangeAspect="1"/>
            </p:cNvSpPr>
            <p:nvPr/>
          </p:nvSpPr>
          <p:spPr>
            <a:xfrm>
              <a:off x="1848221" y="2170727"/>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22">
              <a:extLst>
                <a:ext uri="{FF2B5EF4-FFF2-40B4-BE49-F238E27FC236}">
                  <a16:creationId xmlns:a16="http://schemas.microsoft.com/office/drawing/2014/main" id="{0EF4E569-DED8-4EF2-ACB9-9ECAAA0782E5}"/>
                </a:ext>
              </a:extLst>
            </p:cNvPr>
            <p:cNvSpPr>
              <a:spLocks noChangeAspect="1"/>
            </p:cNvSpPr>
            <p:nvPr/>
          </p:nvSpPr>
          <p:spPr>
            <a:xfrm>
              <a:off x="2342565" y="2170727"/>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23">
              <a:extLst>
                <a:ext uri="{FF2B5EF4-FFF2-40B4-BE49-F238E27FC236}">
                  <a16:creationId xmlns:a16="http://schemas.microsoft.com/office/drawing/2014/main" id="{5797FFC3-6EE5-429A-83E6-F38C1B376EEE}"/>
                </a:ext>
              </a:extLst>
            </p:cNvPr>
            <p:cNvSpPr>
              <a:spLocks noChangeAspect="1"/>
            </p:cNvSpPr>
            <p:nvPr/>
          </p:nvSpPr>
          <p:spPr>
            <a:xfrm>
              <a:off x="2836909" y="2170727"/>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24">
              <a:extLst>
                <a:ext uri="{FF2B5EF4-FFF2-40B4-BE49-F238E27FC236}">
                  <a16:creationId xmlns:a16="http://schemas.microsoft.com/office/drawing/2014/main" id="{29FD94AB-F9AC-4A8E-ACA5-054D86A2955A}"/>
                </a:ext>
              </a:extLst>
            </p:cNvPr>
            <p:cNvSpPr>
              <a:spLocks noChangeAspect="1"/>
            </p:cNvSpPr>
            <p:nvPr/>
          </p:nvSpPr>
          <p:spPr>
            <a:xfrm>
              <a:off x="3331253" y="2170727"/>
              <a:ext cx="288000" cy="288000"/>
            </a:xfrm>
            <a:prstGeom prst="ellipse">
              <a:avLst/>
            </a:prstGeom>
            <a:solidFill>
              <a:srgbClr val="0000FF">
                <a:alpha val="80000"/>
              </a:srgb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25">
              <a:extLst>
                <a:ext uri="{FF2B5EF4-FFF2-40B4-BE49-F238E27FC236}">
                  <a16:creationId xmlns:a16="http://schemas.microsoft.com/office/drawing/2014/main" id="{4913AB11-ED14-4AAE-9464-87DF75E0DB58}"/>
                </a:ext>
              </a:extLst>
            </p:cNvPr>
            <p:cNvSpPr>
              <a:spLocks noChangeAspect="1"/>
            </p:cNvSpPr>
            <p:nvPr/>
          </p:nvSpPr>
          <p:spPr>
            <a:xfrm>
              <a:off x="3825597" y="2170727"/>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26">
              <a:extLst>
                <a:ext uri="{FF2B5EF4-FFF2-40B4-BE49-F238E27FC236}">
                  <a16:creationId xmlns:a16="http://schemas.microsoft.com/office/drawing/2014/main" id="{466972AC-14C0-4052-BA5B-00DD9B3E48D0}"/>
                </a:ext>
              </a:extLst>
            </p:cNvPr>
            <p:cNvSpPr>
              <a:spLocks noChangeAspect="1"/>
            </p:cNvSpPr>
            <p:nvPr/>
          </p:nvSpPr>
          <p:spPr>
            <a:xfrm>
              <a:off x="4319941" y="2170727"/>
              <a:ext cx="288000" cy="288000"/>
            </a:xfrm>
            <a:prstGeom prst="ellipse">
              <a:avLst/>
            </a:prstGeom>
            <a:solidFill>
              <a:srgbClr val="FF0000">
                <a:alpha val="20000"/>
              </a:srgb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27">
              <a:extLst>
                <a:ext uri="{FF2B5EF4-FFF2-40B4-BE49-F238E27FC236}">
                  <a16:creationId xmlns:a16="http://schemas.microsoft.com/office/drawing/2014/main" id="{834F2554-3D6D-4520-971A-3DAEE20A36BC}"/>
                </a:ext>
              </a:extLst>
            </p:cNvPr>
            <p:cNvSpPr>
              <a:spLocks noChangeAspect="1"/>
            </p:cNvSpPr>
            <p:nvPr/>
          </p:nvSpPr>
          <p:spPr>
            <a:xfrm>
              <a:off x="4814285" y="2170727"/>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8">
              <a:extLst>
                <a:ext uri="{FF2B5EF4-FFF2-40B4-BE49-F238E27FC236}">
                  <a16:creationId xmlns:a16="http://schemas.microsoft.com/office/drawing/2014/main" id="{804EF6C9-B267-4370-97F4-9593ABD2A141}"/>
                </a:ext>
              </a:extLst>
            </p:cNvPr>
            <p:cNvSpPr>
              <a:spLocks noChangeAspect="1"/>
            </p:cNvSpPr>
            <p:nvPr/>
          </p:nvSpPr>
          <p:spPr>
            <a:xfrm>
              <a:off x="365189" y="2661321"/>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9">
              <a:extLst>
                <a:ext uri="{FF2B5EF4-FFF2-40B4-BE49-F238E27FC236}">
                  <a16:creationId xmlns:a16="http://schemas.microsoft.com/office/drawing/2014/main" id="{8EA51366-F25A-4F5B-A762-2F56E1A35908}"/>
                </a:ext>
              </a:extLst>
            </p:cNvPr>
            <p:cNvSpPr>
              <a:spLocks noChangeAspect="1"/>
            </p:cNvSpPr>
            <p:nvPr/>
          </p:nvSpPr>
          <p:spPr>
            <a:xfrm>
              <a:off x="859533" y="2661321"/>
              <a:ext cx="288000" cy="288000"/>
            </a:xfrm>
            <a:prstGeom prst="ellipse">
              <a:avLst/>
            </a:prstGeom>
            <a:solidFill>
              <a:schemeClr val="tx1">
                <a:alpha val="70000"/>
              </a:scheme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30">
              <a:extLst>
                <a:ext uri="{FF2B5EF4-FFF2-40B4-BE49-F238E27FC236}">
                  <a16:creationId xmlns:a16="http://schemas.microsoft.com/office/drawing/2014/main" id="{19229F85-49FD-40AB-9DC8-A952205C0EFD}"/>
                </a:ext>
              </a:extLst>
            </p:cNvPr>
            <p:cNvSpPr>
              <a:spLocks noChangeAspect="1"/>
            </p:cNvSpPr>
            <p:nvPr/>
          </p:nvSpPr>
          <p:spPr>
            <a:xfrm>
              <a:off x="1353877" y="2661321"/>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31">
              <a:extLst>
                <a:ext uri="{FF2B5EF4-FFF2-40B4-BE49-F238E27FC236}">
                  <a16:creationId xmlns:a16="http://schemas.microsoft.com/office/drawing/2014/main" id="{FC7DAD20-A46D-4EFB-86BF-876E2324EAC9}"/>
                </a:ext>
              </a:extLst>
            </p:cNvPr>
            <p:cNvSpPr>
              <a:spLocks noChangeAspect="1"/>
            </p:cNvSpPr>
            <p:nvPr/>
          </p:nvSpPr>
          <p:spPr>
            <a:xfrm>
              <a:off x="1848221" y="2661321"/>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32">
              <a:extLst>
                <a:ext uri="{FF2B5EF4-FFF2-40B4-BE49-F238E27FC236}">
                  <a16:creationId xmlns:a16="http://schemas.microsoft.com/office/drawing/2014/main" id="{162EFD10-A80F-41D4-BD7C-94EA98A670EA}"/>
                </a:ext>
              </a:extLst>
            </p:cNvPr>
            <p:cNvSpPr>
              <a:spLocks noChangeAspect="1"/>
            </p:cNvSpPr>
            <p:nvPr/>
          </p:nvSpPr>
          <p:spPr>
            <a:xfrm>
              <a:off x="2342565" y="2661321"/>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33">
              <a:extLst>
                <a:ext uri="{FF2B5EF4-FFF2-40B4-BE49-F238E27FC236}">
                  <a16:creationId xmlns:a16="http://schemas.microsoft.com/office/drawing/2014/main" id="{3A543233-803F-41EA-A79D-ED590A6665AA}"/>
                </a:ext>
              </a:extLst>
            </p:cNvPr>
            <p:cNvSpPr>
              <a:spLocks noChangeAspect="1"/>
            </p:cNvSpPr>
            <p:nvPr/>
          </p:nvSpPr>
          <p:spPr>
            <a:xfrm>
              <a:off x="2836909" y="2661321"/>
              <a:ext cx="288000" cy="288000"/>
            </a:xfrm>
            <a:prstGeom prst="ellipse">
              <a:avLst/>
            </a:prstGeom>
            <a:solidFill>
              <a:srgbClr val="0000FF">
                <a:alpha val="75000"/>
              </a:srgb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34">
              <a:extLst>
                <a:ext uri="{FF2B5EF4-FFF2-40B4-BE49-F238E27FC236}">
                  <a16:creationId xmlns:a16="http://schemas.microsoft.com/office/drawing/2014/main" id="{D94E5271-8F06-471A-9A74-93FC7574C3AE}"/>
                </a:ext>
              </a:extLst>
            </p:cNvPr>
            <p:cNvSpPr>
              <a:spLocks noChangeAspect="1"/>
            </p:cNvSpPr>
            <p:nvPr/>
          </p:nvSpPr>
          <p:spPr>
            <a:xfrm>
              <a:off x="3331253" y="2661321"/>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35">
              <a:extLst>
                <a:ext uri="{FF2B5EF4-FFF2-40B4-BE49-F238E27FC236}">
                  <a16:creationId xmlns:a16="http://schemas.microsoft.com/office/drawing/2014/main" id="{2CCD5BE1-A8BA-45AD-B63A-825D132642AE}"/>
                </a:ext>
              </a:extLst>
            </p:cNvPr>
            <p:cNvSpPr>
              <a:spLocks noChangeAspect="1"/>
            </p:cNvSpPr>
            <p:nvPr/>
          </p:nvSpPr>
          <p:spPr>
            <a:xfrm>
              <a:off x="3825597" y="2661321"/>
              <a:ext cx="288000" cy="288000"/>
            </a:xfrm>
            <a:prstGeom prst="ellipse">
              <a:avLst/>
            </a:prstGeom>
            <a:solidFill>
              <a:srgbClr val="FF0000">
                <a:alpha val="69000"/>
              </a:srgb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36">
              <a:extLst>
                <a:ext uri="{FF2B5EF4-FFF2-40B4-BE49-F238E27FC236}">
                  <a16:creationId xmlns:a16="http://schemas.microsoft.com/office/drawing/2014/main" id="{FCD8B736-0FB2-4AF1-9336-7A0899991E52}"/>
                </a:ext>
              </a:extLst>
            </p:cNvPr>
            <p:cNvSpPr>
              <a:spLocks noChangeAspect="1"/>
            </p:cNvSpPr>
            <p:nvPr/>
          </p:nvSpPr>
          <p:spPr>
            <a:xfrm>
              <a:off x="4319941" y="2661321"/>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38">
              <a:extLst>
                <a:ext uri="{FF2B5EF4-FFF2-40B4-BE49-F238E27FC236}">
                  <a16:creationId xmlns:a16="http://schemas.microsoft.com/office/drawing/2014/main" id="{1A48F800-D4D5-410D-8A6A-50DB0DD145A0}"/>
                </a:ext>
              </a:extLst>
            </p:cNvPr>
            <p:cNvSpPr>
              <a:spLocks noChangeAspect="1"/>
            </p:cNvSpPr>
            <p:nvPr/>
          </p:nvSpPr>
          <p:spPr>
            <a:xfrm>
              <a:off x="4814285" y="2661321"/>
              <a:ext cx="288000" cy="288000"/>
            </a:xfrm>
            <a:prstGeom prst="ellipse">
              <a:avLst/>
            </a:prstGeom>
            <a:solidFill>
              <a:srgbClr val="FF0000">
                <a:alpha val="83000"/>
              </a:srgb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9">
              <a:extLst>
                <a:ext uri="{FF2B5EF4-FFF2-40B4-BE49-F238E27FC236}">
                  <a16:creationId xmlns:a16="http://schemas.microsoft.com/office/drawing/2014/main" id="{BA656564-F11F-43AF-996F-8D018D0F02ED}"/>
                </a:ext>
              </a:extLst>
            </p:cNvPr>
            <p:cNvSpPr>
              <a:spLocks noChangeAspect="1"/>
            </p:cNvSpPr>
            <p:nvPr/>
          </p:nvSpPr>
          <p:spPr>
            <a:xfrm>
              <a:off x="365189" y="3151915"/>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40">
              <a:extLst>
                <a:ext uri="{FF2B5EF4-FFF2-40B4-BE49-F238E27FC236}">
                  <a16:creationId xmlns:a16="http://schemas.microsoft.com/office/drawing/2014/main" id="{ADF9DC60-0890-4AB8-9931-E14D211EAC59}"/>
                </a:ext>
              </a:extLst>
            </p:cNvPr>
            <p:cNvSpPr>
              <a:spLocks noChangeAspect="1"/>
            </p:cNvSpPr>
            <p:nvPr/>
          </p:nvSpPr>
          <p:spPr>
            <a:xfrm>
              <a:off x="859533" y="3151915"/>
              <a:ext cx="288000" cy="288000"/>
            </a:xfrm>
            <a:prstGeom prst="ellipse">
              <a:avLst/>
            </a:prstGeom>
            <a:solidFill>
              <a:schemeClr val="tx1">
                <a:alpha val="31000"/>
              </a:scheme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41">
              <a:extLst>
                <a:ext uri="{FF2B5EF4-FFF2-40B4-BE49-F238E27FC236}">
                  <a16:creationId xmlns:a16="http://schemas.microsoft.com/office/drawing/2014/main" id="{215435AA-D1F1-45F0-9502-9411E80E5B3A}"/>
                </a:ext>
              </a:extLst>
            </p:cNvPr>
            <p:cNvSpPr>
              <a:spLocks noChangeAspect="1"/>
            </p:cNvSpPr>
            <p:nvPr/>
          </p:nvSpPr>
          <p:spPr>
            <a:xfrm>
              <a:off x="1353877" y="3151915"/>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42">
              <a:extLst>
                <a:ext uri="{FF2B5EF4-FFF2-40B4-BE49-F238E27FC236}">
                  <a16:creationId xmlns:a16="http://schemas.microsoft.com/office/drawing/2014/main" id="{8E7C28C3-2A08-4D77-A96F-B99B46BFFA32}"/>
                </a:ext>
              </a:extLst>
            </p:cNvPr>
            <p:cNvSpPr>
              <a:spLocks noChangeAspect="1"/>
            </p:cNvSpPr>
            <p:nvPr/>
          </p:nvSpPr>
          <p:spPr>
            <a:xfrm>
              <a:off x="1848221" y="3151915"/>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43">
              <a:extLst>
                <a:ext uri="{FF2B5EF4-FFF2-40B4-BE49-F238E27FC236}">
                  <a16:creationId xmlns:a16="http://schemas.microsoft.com/office/drawing/2014/main" id="{8AA8C7D5-CD5C-4BE1-ACAC-3C62F4596F97}"/>
                </a:ext>
              </a:extLst>
            </p:cNvPr>
            <p:cNvSpPr>
              <a:spLocks noChangeAspect="1"/>
            </p:cNvSpPr>
            <p:nvPr/>
          </p:nvSpPr>
          <p:spPr>
            <a:xfrm>
              <a:off x="2342565" y="3151915"/>
              <a:ext cx="288000" cy="288000"/>
            </a:xfrm>
            <a:prstGeom prst="ellipse">
              <a:avLst/>
            </a:prstGeom>
            <a:solidFill>
              <a:srgbClr val="0000FF">
                <a:alpha val="70000"/>
              </a:srgb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44">
              <a:extLst>
                <a:ext uri="{FF2B5EF4-FFF2-40B4-BE49-F238E27FC236}">
                  <a16:creationId xmlns:a16="http://schemas.microsoft.com/office/drawing/2014/main" id="{EF088764-EAB6-4192-A441-F1C9EE1C6D20}"/>
                </a:ext>
              </a:extLst>
            </p:cNvPr>
            <p:cNvSpPr>
              <a:spLocks noChangeAspect="1"/>
            </p:cNvSpPr>
            <p:nvPr/>
          </p:nvSpPr>
          <p:spPr>
            <a:xfrm>
              <a:off x="2836909" y="3151915"/>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45">
              <a:extLst>
                <a:ext uri="{FF2B5EF4-FFF2-40B4-BE49-F238E27FC236}">
                  <a16:creationId xmlns:a16="http://schemas.microsoft.com/office/drawing/2014/main" id="{D6365E5C-FCFC-484A-8D00-339A0827022C}"/>
                </a:ext>
              </a:extLst>
            </p:cNvPr>
            <p:cNvSpPr>
              <a:spLocks noChangeAspect="1"/>
            </p:cNvSpPr>
            <p:nvPr/>
          </p:nvSpPr>
          <p:spPr>
            <a:xfrm>
              <a:off x="3331253" y="3151915"/>
              <a:ext cx="288000" cy="288000"/>
            </a:xfrm>
            <a:prstGeom prst="ellipse">
              <a:avLst/>
            </a:prstGeom>
            <a:solidFill>
              <a:srgbClr val="FF0000">
                <a:alpha val="43000"/>
              </a:srgb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46">
              <a:extLst>
                <a:ext uri="{FF2B5EF4-FFF2-40B4-BE49-F238E27FC236}">
                  <a16:creationId xmlns:a16="http://schemas.microsoft.com/office/drawing/2014/main" id="{98F19030-D907-467A-93B4-0DC18540A352}"/>
                </a:ext>
              </a:extLst>
            </p:cNvPr>
            <p:cNvSpPr>
              <a:spLocks noChangeAspect="1"/>
            </p:cNvSpPr>
            <p:nvPr/>
          </p:nvSpPr>
          <p:spPr>
            <a:xfrm>
              <a:off x="3825597" y="3151915"/>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47">
              <a:extLst>
                <a:ext uri="{FF2B5EF4-FFF2-40B4-BE49-F238E27FC236}">
                  <a16:creationId xmlns:a16="http://schemas.microsoft.com/office/drawing/2014/main" id="{F14AE637-B24E-47A4-9D91-FEBFF0059692}"/>
                </a:ext>
              </a:extLst>
            </p:cNvPr>
            <p:cNvSpPr>
              <a:spLocks noChangeAspect="1"/>
            </p:cNvSpPr>
            <p:nvPr/>
          </p:nvSpPr>
          <p:spPr>
            <a:xfrm>
              <a:off x="4319941" y="3151915"/>
              <a:ext cx="288000" cy="288000"/>
            </a:xfrm>
            <a:prstGeom prst="ellipse">
              <a:avLst/>
            </a:prstGeom>
            <a:solidFill>
              <a:srgbClr val="FF0000"/>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48">
              <a:extLst>
                <a:ext uri="{FF2B5EF4-FFF2-40B4-BE49-F238E27FC236}">
                  <a16:creationId xmlns:a16="http://schemas.microsoft.com/office/drawing/2014/main" id="{B684286D-96EB-44AD-B874-2A764B608942}"/>
                </a:ext>
              </a:extLst>
            </p:cNvPr>
            <p:cNvSpPr>
              <a:spLocks noChangeAspect="1"/>
            </p:cNvSpPr>
            <p:nvPr/>
          </p:nvSpPr>
          <p:spPr>
            <a:xfrm>
              <a:off x="4814285" y="3151915"/>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9">
              <a:extLst>
                <a:ext uri="{FF2B5EF4-FFF2-40B4-BE49-F238E27FC236}">
                  <a16:creationId xmlns:a16="http://schemas.microsoft.com/office/drawing/2014/main" id="{64A22546-E59D-4866-8B07-CDF6441DE2F4}"/>
                </a:ext>
              </a:extLst>
            </p:cNvPr>
            <p:cNvSpPr>
              <a:spLocks noChangeAspect="1"/>
            </p:cNvSpPr>
            <p:nvPr/>
          </p:nvSpPr>
          <p:spPr>
            <a:xfrm>
              <a:off x="365189" y="3642509"/>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50">
              <a:extLst>
                <a:ext uri="{FF2B5EF4-FFF2-40B4-BE49-F238E27FC236}">
                  <a16:creationId xmlns:a16="http://schemas.microsoft.com/office/drawing/2014/main" id="{F78A7326-92AB-4B7F-B969-4C0C662F19FD}"/>
                </a:ext>
              </a:extLst>
            </p:cNvPr>
            <p:cNvSpPr>
              <a:spLocks noChangeAspect="1"/>
            </p:cNvSpPr>
            <p:nvPr/>
          </p:nvSpPr>
          <p:spPr>
            <a:xfrm>
              <a:off x="859533" y="3642509"/>
              <a:ext cx="288000" cy="288000"/>
            </a:xfrm>
            <a:prstGeom prst="ellipse">
              <a:avLst/>
            </a:prstGeom>
            <a:solidFill>
              <a:schemeClr val="tx1">
                <a:alpha val="90000"/>
              </a:scheme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51">
              <a:extLst>
                <a:ext uri="{FF2B5EF4-FFF2-40B4-BE49-F238E27FC236}">
                  <a16:creationId xmlns:a16="http://schemas.microsoft.com/office/drawing/2014/main" id="{3C530591-7310-4969-9057-05471318A400}"/>
                </a:ext>
              </a:extLst>
            </p:cNvPr>
            <p:cNvSpPr>
              <a:spLocks noChangeAspect="1"/>
            </p:cNvSpPr>
            <p:nvPr/>
          </p:nvSpPr>
          <p:spPr>
            <a:xfrm>
              <a:off x="1353877" y="3642509"/>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52">
              <a:extLst>
                <a:ext uri="{FF2B5EF4-FFF2-40B4-BE49-F238E27FC236}">
                  <a16:creationId xmlns:a16="http://schemas.microsoft.com/office/drawing/2014/main" id="{3AA5AB1E-4CB0-4F0D-BA4C-FFA59A80E658}"/>
                </a:ext>
              </a:extLst>
            </p:cNvPr>
            <p:cNvSpPr>
              <a:spLocks noChangeAspect="1"/>
            </p:cNvSpPr>
            <p:nvPr/>
          </p:nvSpPr>
          <p:spPr>
            <a:xfrm>
              <a:off x="1848221" y="3642509"/>
              <a:ext cx="288000" cy="288000"/>
            </a:xfrm>
            <a:prstGeom prst="ellipse">
              <a:avLst/>
            </a:prstGeom>
            <a:solidFill>
              <a:srgbClr val="0000FF">
                <a:alpha val="60000"/>
              </a:srgb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53">
              <a:extLst>
                <a:ext uri="{FF2B5EF4-FFF2-40B4-BE49-F238E27FC236}">
                  <a16:creationId xmlns:a16="http://schemas.microsoft.com/office/drawing/2014/main" id="{94B387B7-5A50-4FAD-8E7E-9F2AD7A1C8C9}"/>
                </a:ext>
              </a:extLst>
            </p:cNvPr>
            <p:cNvSpPr>
              <a:spLocks noChangeAspect="1"/>
            </p:cNvSpPr>
            <p:nvPr/>
          </p:nvSpPr>
          <p:spPr>
            <a:xfrm>
              <a:off x="2342565" y="3642509"/>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54">
              <a:extLst>
                <a:ext uri="{FF2B5EF4-FFF2-40B4-BE49-F238E27FC236}">
                  <a16:creationId xmlns:a16="http://schemas.microsoft.com/office/drawing/2014/main" id="{6710DAF4-B38D-472D-B08E-3AFFEB2D9FDA}"/>
                </a:ext>
              </a:extLst>
            </p:cNvPr>
            <p:cNvSpPr>
              <a:spLocks noChangeAspect="1"/>
            </p:cNvSpPr>
            <p:nvPr/>
          </p:nvSpPr>
          <p:spPr>
            <a:xfrm>
              <a:off x="2836909" y="3642509"/>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55">
              <a:extLst>
                <a:ext uri="{FF2B5EF4-FFF2-40B4-BE49-F238E27FC236}">
                  <a16:creationId xmlns:a16="http://schemas.microsoft.com/office/drawing/2014/main" id="{1869DA0F-6103-4867-97A1-96F24C96B856}"/>
                </a:ext>
              </a:extLst>
            </p:cNvPr>
            <p:cNvSpPr>
              <a:spLocks noChangeAspect="1"/>
            </p:cNvSpPr>
            <p:nvPr/>
          </p:nvSpPr>
          <p:spPr>
            <a:xfrm>
              <a:off x="3331253" y="3642509"/>
              <a:ext cx="288000" cy="288000"/>
            </a:xfrm>
            <a:prstGeom prst="ellipse">
              <a:avLst/>
            </a:prstGeom>
            <a:solidFill>
              <a:srgbClr val="FF0000"/>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56">
              <a:extLst>
                <a:ext uri="{FF2B5EF4-FFF2-40B4-BE49-F238E27FC236}">
                  <a16:creationId xmlns:a16="http://schemas.microsoft.com/office/drawing/2014/main" id="{EFBDC06E-ADB3-4031-8275-24A82EDD7F71}"/>
                </a:ext>
              </a:extLst>
            </p:cNvPr>
            <p:cNvSpPr>
              <a:spLocks noChangeAspect="1"/>
            </p:cNvSpPr>
            <p:nvPr/>
          </p:nvSpPr>
          <p:spPr>
            <a:xfrm>
              <a:off x="3825597" y="3642509"/>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57">
              <a:extLst>
                <a:ext uri="{FF2B5EF4-FFF2-40B4-BE49-F238E27FC236}">
                  <a16:creationId xmlns:a16="http://schemas.microsoft.com/office/drawing/2014/main" id="{8AC3402B-D2DB-4E6C-BCD4-7CA6D9091A1E}"/>
                </a:ext>
              </a:extLst>
            </p:cNvPr>
            <p:cNvSpPr>
              <a:spLocks noChangeAspect="1"/>
            </p:cNvSpPr>
            <p:nvPr/>
          </p:nvSpPr>
          <p:spPr>
            <a:xfrm>
              <a:off x="4319941" y="3642509"/>
              <a:ext cx="288000" cy="288000"/>
            </a:xfrm>
            <a:prstGeom prst="ellipse">
              <a:avLst/>
            </a:prstGeom>
            <a:solidFill>
              <a:srgbClr val="FF0000">
                <a:alpha val="56000"/>
              </a:srgb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58">
              <a:extLst>
                <a:ext uri="{FF2B5EF4-FFF2-40B4-BE49-F238E27FC236}">
                  <a16:creationId xmlns:a16="http://schemas.microsoft.com/office/drawing/2014/main" id="{E489978E-896E-4B9F-B1B4-8DA7361568FA}"/>
                </a:ext>
              </a:extLst>
            </p:cNvPr>
            <p:cNvSpPr>
              <a:spLocks noChangeAspect="1"/>
            </p:cNvSpPr>
            <p:nvPr/>
          </p:nvSpPr>
          <p:spPr>
            <a:xfrm>
              <a:off x="4814285" y="3642509"/>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9">
              <a:extLst>
                <a:ext uri="{FF2B5EF4-FFF2-40B4-BE49-F238E27FC236}">
                  <a16:creationId xmlns:a16="http://schemas.microsoft.com/office/drawing/2014/main" id="{DA422FA2-4E21-44B6-88BF-155182A32535}"/>
                </a:ext>
              </a:extLst>
            </p:cNvPr>
            <p:cNvSpPr>
              <a:spLocks noChangeAspect="1"/>
            </p:cNvSpPr>
            <p:nvPr/>
          </p:nvSpPr>
          <p:spPr>
            <a:xfrm>
              <a:off x="365189" y="4133103"/>
              <a:ext cx="288000" cy="288000"/>
            </a:xfrm>
            <a:prstGeom prst="ellipse">
              <a:avLst/>
            </a:prstGeom>
            <a:solidFill>
              <a:schemeClr val="tx1">
                <a:alpha val="90000"/>
              </a:scheme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60">
              <a:extLst>
                <a:ext uri="{FF2B5EF4-FFF2-40B4-BE49-F238E27FC236}">
                  <a16:creationId xmlns:a16="http://schemas.microsoft.com/office/drawing/2014/main" id="{7FCAE72F-EF0F-4CC4-99C0-86F3F8F966E8}"/>
                </a:ext>
              </a:extLst>
            </p:cNvPr>
            <p:cNvSpPr>
              <a:spLocks noChangeAspect="1"/>
            </p:cNvSpPr>
            <p:nvPr/>
          </p:nvSpPr>
          <p:spPr>
            <a:xfrm>
              <a:off x="859533" y="4133103"/>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61">
              <a:extLst>
                <a:ext uri="{FF2B5EF4-FFF2-40B4-BE49-F238E27FC236}">
                  <a16:creationId xmlns:a16="http://schemas.microsoft.com/office/drawing/2014/main" id="{D510E3E2-BF58-437D-A1E3-FD559D95704D}"/>
                </a:ext>
              </a:extLst>
            </p:cNvPr>
            <p:cNvSpPr>
              <a:spLocks noChangeAspect="1"/>
            </p:cNvSpPr>
            <p:nvPr/>
          </p:nvSpPr>
          <p:spPr>
            <a:xfrm>
              <a:off x="1353877" y="4133103"/>
              <a:ext cx="288000" cy="288000"/>
            </a:xfrm>
            <a:prstGeom prst="ellipse">
              <a:avLst/>
            </a:prstGeom>
            <a:solidFill>
              <a:srgbClr val="0000FF">
                <a:alpha val="30000"/>
              </a:srgb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62">
              <a:extLst>
                <a:ext uri="{FF2B5EF4-FFF2-40B4-BE49-F238E27FC236}">
                  <a16:creationId xmlns:a16="http://schemas.microsoft.com/office/drawing/2014/main" id="{C53BF7EC-002A-4049-ADCF-D524068A55AD}"/>
                </a:ext>
              </a:extLst>
            </p:cNvPr>
            <p:cNvSpPr>
              <a:spLocks noChangeAspect="1"/>
            </p:cNvSpPr>
            <p:nvPr/>
          </p:nvSpPr>
          <p:spPr>
            <a:xfrm>
              <a:off x="1848221" y="4133103"/>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63">
              <a:extLst>
                <a:ext uri="{FF2B5EF4-FFF2-40B4-BE49-F238E27FC236}">
                  <a16:creationId xmlns:a16="http://schemas.microsoft.com/office/drawing/2014/main" id="{7D94CDBB-6929-4AD2-9A39-398BCF8C8E83}"/>
                </a:ext>
              </a:extLst>
            </p:cNvPr>
            <p:cNvSpPr>
              <a:spLocks noChangeAspect="1"/>
            </p:cNvSpPr>
            <p:nvPr/>
          </p:nvSpPr>
          <p:spPr>
            <a:xfrm>
              <a:off x="2342565" y="4133103"/>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64">
              <a:extLst>
                <a:ext uri="{FF2B5EF4-FFF2-40B4-BE49-F238E27FC236}">
                  <a16:creationId xmlns:a16="http://schemas.microsoft.com/office/drawing/2014/main" id="{00516EFA-180E-4DFD-A0D7-6011D7E9928F}"/>
                </a:ext>
              </a:extLst>
            </p:cNvPr>
            <p:cNvSpPr>
              <a:spLocks noChangeAspect="1"/>
            </p:cNvSpPr>
            <p:nvPr/>
          </p:nvSpPr>
          <p:spPr>
            <a:xfrm>
              <a:off x="2836909" y="4133103"/>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65">
              <a:extLst>
                <a:ext uri="{FF2B5EF4-FFF2-40B4-BE49-F238E27FC236}">
                  <a16:creationId xmlns:a16="http://schemas.microsoft.com/office/drawing/2014/main" id="{7C533134-886B-45D3-A5A3-D0DCFC821E64}"/>
                </a:ext>
              </a:extLst>
            </p:cNvPr>
            <p:cNvSpPr>
              <a:spLocks noChangeAspect="1"/>
            </p:cNvSpPr>
            <p:nvPr/>
          </p:nvSpPr>
          <p:spPr>
            <a:xfrm>
              <a:off x="3331253" y="4133103"/>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66">
              <a:extLst>
                <a:ext uri="{FF2B5EF4-FFF2-40B4-BE49-F238E27FC236}">
                  <a16:creationId xmlns:a16="http://schemas.microsoft.com/office/drawing/2014/main" id="{A29A7F48-0DB1-4E1E-8D69-E804BAF3A00F}"/>
                </a:ext>
              </a:extLst>
            </p:cNvPr>
            <p:cNvSpPr>
              <a:spLocks noChangeAspect="1"/>
            </p:cNvSpPr>
            <p:nvPr/>
          </p:nvSpPr>
          <p:spPr>
            <a:xfrm>
              <a:off x="3825597" y="4133103"/>
              <a:ext cx="288000" cy="288000"/>
            </a:xfrm>
            <a:prstGeom prst="ellipse">
              <a:avLst/>
            </a:prstGeom>
            <a:solidFill>
              <a:srgbClr val="FF0000">
                <a:alpha val="81000"/>
              </a:srgb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67">
              <a:extLst>
                <a:ext uri="{FF2B5EF4-FFF2-40B4-BE49-F238E27FC236}">
                  <a16:creationId xmlns:a16="http://schemas.microsoft.com/office/drawing/2014/main" id="{8ECC0991-F963-40B6-AC91-464FCB70E67E}"/>
                </a:ext>
              </a:extLst>
            </p:cNvPr>
            <p:cNvSpPr>
              <a:spLocks noChangeAspect="1"/>
            </p:cNvSpPr>
            <p:nvPr/>
          </p:nvSpPr>
          <p:spPr>
            <a:xfrm>
              <a:off x="4319941" y="4133103"/>
              <a:ext cx="288000" cy="288000"/>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68">
              <a:extLst>
                <a:ext uri="{FF2B5EF4-FFF2-40B4-BE49-F238E27FC236}">
                  <a16:creationId xmlns:a16="http://schemas.microsoft.com/office/drawing/2014/main" id="{6646F9CE-F7DF-4F83-820C-3A0D2208474E}"/>
                </a:ext>
              </a:extLst>
            </p:cNvPr>
            <p:cNvSpPr>
              <a:spLocks noChangeAspect="1"/>
            </p:cNvSpPr>
            <p:nvPr/>
          </p:nvSpPr>
          <p:spPr>
            <a:xfrm>
              <a:off x="4814285" y="4133103"/>
              <a:ext cx="288000" cy="288000"/>
            </a:xfrm>
            <a:prstGeom prst="ellipse">
              <a:avLst/>
            </a:prstGeom>
            <a:solidFill>
              <a:srgbClr val="FF0000">
                <a:alpha val="69000"/>
              </a:srgb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9">
              <a:extLst>
                <a:ext uri="{FF2B5EF4-FFF2-40B4-BE49-F238E27FC236}">
                  <a16:creationId xmlns:a16="http://schemas.microsoft.com/office/drawing/2014/main" id="{584BD44D-6AAC-43A6-A864-A5C5BA810F03}"/>
                </a:ext>
              </a:extLst>
            </p:cNvPr>
            <p:cNvSpPr txBox="1"/>
            <p:nvPr/>
          </p:nvSpPr>
          <p:spPr>
            <a:xfrm>
              <a:off x="3961238" y="1150933"/>
              <a:ext cx="603333" cy="360936"/>
            </a:xfrm>
            <a:prstGeom prst="rect">
              <a:avLst/>
            </a:prstGeom>
            <a:noFill/>
          </p:spPr>
          <p:txBody>
            <a:bodyPr wrap="none" rtlCol="0">
              <a:spAutoFit/>
            </a:bodyPr>
            <a:lstStyle/>
            <a:p>
              <a:pPr algn="l"/>
              <a:r>
                <a:rPr lang="en-US" altLang="zh-CN" sz="1600" dirty="0">
                  <a:solidFill>
                    <a:srgbClr val="0000FF"/>
                  </a:solidFill>
                  <a:latin typeface="Times" pitchFamily="2" charset="0"/>
                </a:rPr>
                <a:t>MM</a:t>
              </a:r>
            </a:p>
          </p:txBody>
        </p:sp>
        <p:grpSp>
          <p:nvGrpSpPr>
            <p:cNvPr id="62" name="Group 70">
              <a:extLst>
                <a:ext uri="{FF2B5EF4-FFF2-40B4-BE49-F238E27FC236}">
                  <a16:creationId xmlns:a16="http://schemas.microsoft.com/office/drawing/2014/main" id="{7D936DDA-628D-47D6-A8B2-34EE1408E23B}"/>
                </a:ext>
              </a:extLst>
            </p:cNvPr>
            <p:cNvGrpSpPr/>
            <p:nvPr/>
          </p:nvGrpSpPr>
          <p:grpSpPr>
            <a:xfrm>
              <a:off x="1196216" y="4693092"/>
              <a:ext cx="86244" cy="239900"/>
              <a:chOff x="2099114" y="4781193"/>
              <a:chExt cx="315094" cy="433708"/>
            </a:xfrm>
          </p:grpSpPr>
          <p:cxnSp>
            <p:nvCxnSpPr>
              <p:cNvPr id="101" name="Straight Connector 109">
                <a:extLst>
                  <a:ext uri="{FF2B5EF4-FFF2-40B4-BE49-F238E27FC236}">
                    <a16:creationId xmlns:a16="http://schemas.microsoft.com/office/drawing/2014/main" id="{1CD6A907-DC8E-4496-9623-D76C9A2209D2}"/>
                  </a:ext>
                </a:extLst>
              </p:cNvPr>
              <p:cNvCxnSpPr>
                <a:cxnSpLocks/>
              </p:cNvCxnSpPr>
              <p:nvPr/>
            </p:nvCxnSpPr>
            <p:spPr>
              <a:xfrm flipH="1">
                <a:off x="2215656" y="4781193"/>
                <a:ext cx="59931" cy="1609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10">
                <a:extLst>
                  <a:ext uri="{FF2B5EF4-FFF2-40B4-BE49-F238E27FC236}">
                    <a16:creationId xmlns:a16="http://schemas.microsoft.com/office/drawing/2014/main" id="{45A9E58E-FC58-45C0-AD1B-69A5758F8375}"/>
                  </a:ext>
                </a:extLst>
              </p:cNvPr>
              <p:cNvCxnSpPr>
                <a:cxnSpLocks/>
              </p:cNvCxnSpPr>
              <p:nvPr/>
            </p:nvCxnSpPr>
            <p:spPr>
              <a:xfrm>
                <a:off x="2287773" y="4834663"/>
                <a:ext cx="79719" cy="146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11">
                <a:extLst>
                  <a:ext uri="{FF2B5EF4-FFF2-40B4-BE49-F238E27FC236}">
                    <a16:creationId xmlns:a16="http://schemas.microsoft.com/office/drawing/2014/main" id="{C8FB1634-FDEE-4F41-82F4-D0743A5B2DFE}"/>
                  </a:ext>
                </a:extLst>
              </p:cNvPr>
              <p:cNvCxnSpPr>
                <a:cxnSpLocks/>
              </p:cNvCxnSpPr>
              <p:nvPr/>
            </p:nvCxnSpPr>
            <p:spPr>
              <a:xfrm>
                <a:off x="2245621" y="4874970"/>
                <a:ext cx="0" cy="1591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12">
                <a:extLst>
                  <a:ext uri="{FF2B5EF4-FFF2-40B4-BE49-F238E27FC236}">
                    <a16:creationId xmlns:a16="http://schemas.microsoft.com/office/drawing/2014/main" id="{C2FDDB1C-FEBD-4514-8D03-1ED6038F59E8}"/>
                  </a:ext>
                </a:extLst>
              </p:cNvPr>
              <p:cNvCxnSpPr>
                <a:cxnSpLocks/>
              </p:cNvCxnSpPr>
              <p:nvPr/>
            </p:nvCxnSpPr>
            <p:spPr>
              <a:xfrm>
                <a:off x="2275587" y="4890845"/>
                <a:ext cx="52045" cy="1433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13">
                <a:extLst>
                  <a:ext uri="{FF2B5EF4-FFF2-40B4-BE49-F238E27FC236}">
                    <a16:creationId xmlns:a16="http://schemas.microsoft.com/office/drawing/2014/main" id="{E0C3183B-230A-42A7-BA8F-675ECF7D7B93}"/>
                  </a:ext>
                </a:extLst>
              </p:cNvPr>
              <p:cNvCxnSpPr>
                <a:cxnSpLocks/>
              </p:cNvCxnSpPr>
              <p:nvPr/>
            </p:nvCxnSpPr>
            <p:spPr>
              <a:xfrm>
                <a:off x="2362163" y="4975524"/>
                <a:ext cx="52045" cy="1433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14">
                <a:extLst>
                  <a:ext uri="{FF2B5EF4-FFF2-40B4-BE49-F238E27FC236}">
                    <a16:creationId xmlns:a16="http://schemas.microsoft.com/office/drawing/2014/main" id="{0AB85EC7-A2D1-4635-833D-60C6F068C9F1}"/>
                  </a:ext>
                </a:extLst>
              </p:cNvPr>
              <p:cNvCxnSpPr>
                <a:cxnSpLocks/>
              </p:cNvCxnSpPr>
              <p:nvPr/>
            </p:nvCxnSpPr>
            <p:spPr>
              <a:xfrm flipH="1">
                <a:off x="2292772" y="5017815"/>
                <a:ext cx="15602" cy="1478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15">
                <a:extLst>
                  <a:ext uri="{FF2B5EF4-FFF2-40B4-BE49-F238E27FC236}">
                    <a16:creationId xmlns:a16="http://schemas.microsoft.com/office/drawing/2014/main" id="{DBFAAC6D-A351-4D33-B72A-89E5B46788F4}"/>
                  </a:ext>
                </a:extLst>
              </p:cNvPr>
              <p:cNvCxnSpPr>
                <a:cxnSpLocks/>
              </p:cNvCxnSpPr>
              <p:nvPr/>
            </p:nvCxnSpPr>
            <p:spPr>
              <a:xfrm flipH="1">
                <a:off x="2188731" y="4996706"/>
                <a:ext cx="49793" cy="1399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16">
                <a:extLst>
                  <a:ext uri="{FF2B5EF4-FFF2-40B4-BE49-F238E27FC236}">
                    <a16:creationId xmlns:a16="http://schemas.microsoft.com/office/drawing/2014/main" id="{CA22C0BE-810B-4341-9942-7F5723AEA5B8}"/>
                  </a:ext>
                </a:extLst>
              </p:cNvPr>
              <p:cNvCxnSpPr>
                <a:cxnSpLocks/>
              </p:cNvCxnSpPr>
              <p:nvPr/>
            </p:nvCxnSpPr>
            <p:spPr>
              <a:xfrm flipH="1">
                <a:off x="2099114" y="4932862"/>
                <a:ext cx="110427" cy="11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17">
                <a:extLst>
                  <a:ext uri="{FF2B5EF4-FFF2-40B4-BE49-F238E27FC236}">
                    <a16:creationId xmlns:a16="http://schemas.microsoft.com/office/drawing/2014/main" id="{BF1B7AEF-41E1-4A4D-ABF6-DE5E45E73739}"/>
                  </a:ext>
                </a:extLst>
              </p:cNvPr>
              <p:cNvCxnSpPr>
                <a:cxnSpLocks/>
              </p:cNvCxnSpPr>
              <p:nvPr/>
            </p:nvCxnSpPr>
            <p:spPr>
              <a:xfrm>
                <a:off x="2140656" y="5011644"/>
                <a:ext cx="20951" cy="1539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18">
                <a:extLst>
                  <a:ext uri="{FF2B5EF4-FFF2-40B4-BE49-F238E27FC236}">
                    <a16:creationId xmlns:a16="http://schemas.microsoft.com/office/drawing/2014/main" id="{DA992560-4E13-45CF-8774-553B86BB1817}"/>
                  </a:ext>
                </a:extLst>
              </p:cNvPr>
              <p:cNvCxnSpPr>
                <a:cxnSpLocks/>
              </p:cNvCxnSpPr>
              <p:nvPr/>
            </p:nvCxnSpPr>
            <p:spPr>
              <a:xfrm flipH="1">
                <a:off x="2342565" y="5066689"/>
                <a:ext cx="44414" cy="1482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oup 71">
              <a:extLst>
                <a:ext uri="{FF2B5EF4-FFF2-40B4-BE49-F238E27FC236}">
                  <a16:creationId xmlns:a16="http://schemas.microsoft.com/office/drawing/2014/main" id="{415268A1-B62A-4445-905B-A265D6972303}"/>
                </a:ext>
              </a:extLst>
            </p:cNvPr>
            <p:cNvGrpSpPr/>
            <p:nvPr/>
          </p:nvGrpSpPr>
          <p:grpSpPr>
            <a:xfrm>
              <a:off x="3969597" y="1761546"/>
              <a:ext cx="86244" cy="239900"/>
              <a:chOff x="2099114" y="4781193"/>
              <a:chExt cx="315094" cy="433708"/>
            </a:xfrm>
          </p:grpSpPr>
          <p:cxnSp>
            <p:nvCxnSpPr>
              <p:cNvPr id="91" name="Straight Connector 99">
                <a:extLst>
                  <a:ext uri="{FF2B5EF4-FFF2-40B4-BE49-F238E27FC236}">
                    <a16:creationId xmlns:a16="http://schemas.microsoft.com/office/drawing/2014/main" id="{8BBE4A9B-F7D1-45E2-B1D7-412B70A0A2E2}"/>
                  </a:ext>
                </a:extLst>
              </p:cNvPr>
              <p:cNvCxnSpPr>
                <a:cxnSpLocks/>
              </p:cNvCxnSpPr>
              <p:nvPr/>
            </p:nvCxnSpPr>
            <p:spPr>
              <a:xfrm flipH="1">
                <a:off x="2215656" y="4781193"/>
                <a:ext cx="59931" cy="1609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100">
                <a:extLst>
                  <a:ext uri="{FF2B5EF4-FFF2-40B4-BE49-F238E27FC236}">
                    <a16:creationId xmlns:a16="http://schemas.microsoft.com/office/drawing/2014/main" id="{D21E694E-0A79-450E-807C-1E9BD1AAB454}"/>
                  </a:ext>
                </a:extLst>
              </p:cNvPr>
              <p:cNvCxnSpPr>
                <a:cxnSpLocks/>
              </p:cNvCxnSpPr>
              <p:nvPr/>
            </p:nvCxnSpPr>
            <p:spPr>
              <a:xfrm>
                <a:off x="2287773" y="4834663"/>
                <a:ext cx="79719" cy="146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101">
                <a:extLst>
                  <a:ext uri="{FF2B5EF4-FFF2-40B4-BE49-F238E27FC236}">
                    <a16:creationId xmlns:a16="http://schemas.microsoft.com/office/drawing/2014/main" id="{3168FF13-8397-427E-AE00-AA14324B2373}"/>
                  </a:ext>
                </a:extLst>
              </p:cNvPr>
              <p:cNvCxnSpPr>
                <a:cxnSpLocks/>
              </p:cNvCxnSpPr>
              <p:nvPr/>
            </p:nvCxnSpPr>
            <p:spPr>
              <a:xfrm>
                <a:off x="2245621" y="4874970"/>
                <a:ext cx="0" cy="1591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102">
                <a:extLst>
                  <a:ext uri="{FF2B5EF4-FFF2-40B4-BE49-F238E27FC236}">
                    <a16:creationId xmlns:a16="http://schemas.microsoft.com/office/drawing/2014/main" id="{CC2317FB-F8B0-4454-946E-30151AFF7F06}"/>
                  </a:ext>
                </a:extLst>
              </p:cNvPr>
              <p:cNvCxnSpPr>
                <a:cxnSpLocks/>
              </p:cNvCxnSpPr>
              <p:nvPr/>
            </p:nvCxnSpPr>
            <p:spPr>
              <a:xfrm>
                <a:off x="2275587" y="4890845"/>
                <a:ext cx="52045" cy="1433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103">
                <a:extLst>
                  <a:ext uri="{FF2B5EF4-FFF2-40B4-BE49-F238E27FC236}">
                    <a16:creationId xmlns:a16="http://schemas.microsoft.com/office/drawing/2014/main" id="{24FF761F-CCCD-4F7A-84F2-2EF8CB9FF4F1}"/>
                  </a:ext>
                </a:extLst>
              </p:cNvPr>
              <p:cNvCxnSpPr>
                <a:cxnSpLocks/>
              </p:cNvCxnSpPr>
              <p:nvPr/>
            </p:nvCxnSpPr>
            <p:spPr>
              <a:xfrm>
                <a:off x="2362163" y="4975524"/>
                <a:ext cx="52045" cy="1433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104">
                <a:extLst>
                  <a:ext uri="{FF2B5EF4-FFF2-40B4-BE49-F238E27FC236}">
                    <a16:creationId xmlns:a16="http://schemas.microsoft.com/office/drawing/2014/main" id="{A5312246-C90F-44D4-9F5F-C37A43EE0BAE}"/>
                  </a:ext>
                </a:extLst>
              </p:cNvPr>
              <p:cNvCxnSpPr>
                <a:cxnSpLocks/>
              </p:cNvCxnSpPr>
              <p:nvPr/>
            </p:nvCxnSpPr>
            <p:spPr>
              <a:xfrm flipH="1">
                <a:off x="2292772" y="5017815"/>
                <a:ext cx="15602" cy="1478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105">
                <a:extLst>
                  <a:ext uri="{FF2B5EF4-FFF2-40B4-BE49-F238E27FC236}">
                    <a16:creationId xmlns:a16="http://schemas.microsoft.com/office/drawing/2014/main" id="{A31DADF0-E2F5-4449-AADA-665DA311E6F6}"/>
                  </a:ext>
                </a:extLst>
              </p:cNvPr>
              <p:cNvCxnSpPr>
                <a:cxnSpLocks/>
              </p:cNvCxnSpPr>
              <p:nvPr/>
            </p:nvCxnSpPr>
            <p:spPr>
              <a:xfrm flipH="1">
                <a:off x="2188731" y="4996706"/>
                <a:ext cx="49793" cy="1399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106">
                <a:extLst>
                  <a:ext uri="{FF2B5EF4-FFF2-40B4-BE49-F238E27FC236}">
                    <a16:creationId xmlns:a16="http://schemas.microsoft.com/office/drawing/2014/main" id="{D40D2AC5-6059-4B7A-ACFC-F378676F645D}"/>
                  </a:ext>
                </a:extLst>
              </p:cNvPr>
              <p:cNvCxnSpPr>
                <a:cxnSpLocks/>
              </p:cNvCxnSpPr>
              <p:nvPr/>
            </p:nvCxnSpPr>
            <p:spPr>
              <a:xfrm flipH="1">
                <a:off x="2099114" y="4932862"/>
                <a:ext cx="110427" cy="11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107">
                <a:extLst>
                  <a:ext uri="{FF2B5EF4-FFF2-40B4-BE49-F238E27FC236}">
                    <a16:creationId xmlns:a16="http://schemas.microsoft.com/office/drawing/2014/main" id="{0C265D1B-69F4-49F1-B7F4-D6DC2A9146EE}"/>
                  </a:ext>
                </a:extLst>
              </p:cNvPr>
              <p:cNvCxnSpPr>
                <a:cxnSpLocks/>
              </p:cNvCxnSpPr>
              <p:nvPr/>
            </p:nvCxnSpPr>
            <p:spPr>
              <a:xfrm>
                <a:off x="2140656" y="5011644"/>
                <a:ext cx="20951" cy="1539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108">
                <a:extLst>
                  <a:ext uri="{FF2B5EF4-FFF2-40B4-BE49-F238E27FC236}">
                    <a16:creationId xmlns:a16="http://schemas.microsoft.com/office/drawing/2014/main" id="{26F317FA-818D-429A-BEAD-6382B61B759F}"/>
                  </a:ext>
                </a:extLst>
              </p:cNvPr>
              <p:cNvCxnSpPr>
                <a:cxnSpLocks/>
              </p:cNvCxnSpPr>
              <p:nvPr/>
            </p:nvCxnSpPr>
            <p:spPr>
              <a:xfrm flipH="1">
                <a:off x="2342565" y="5066689"/>
                <a:ext cx="44414" cy="1482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4" name="Straight Arrow Connector 72">
              <a:extLst>
                <a:ext uri="{FF2B5EF4-FFF2-40B4-BE49-F238E27FC236}">
                  <a16:creationId xmlns:a16="http://schemas.microsoft.com/office/drawing/2014/main" id="{31C9BE37-9ECC-4D66-801D-3D419613EDE2}"/>
                </a:ext>
              </a:extLst>
            </p:cNvPr>
            <p:cNvCxnSpPr>
              <a:cxnSpLocks/>
            </p:cNvCxnSpPr>
            <p:nvPr/>
          </p:nvCxnSpPr>
          <p:spPr>
            <a:xfrm flipH="1">
              <a:off x="395947" y="1566673"/>
              <a:ext cx="1211623" cy="350984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73">
              <a:extLst>
                <a:ext uri="{FF2B5EF4-FFF2-40B4-BE49-F238E27FC236}">
                  <a16:creationId xmlns:a16="http://schemas.microsoft.com/office/drawing/2014/main" id="{EBE7B9DA-E8C6-4C44-A244-CE126319BA11}"/>
                </a:ext>
              </a:extLst>
            </p:cNvPr>
            <p:cNvSpPr txBox="1"/>
            <p:nvPr/>
          </p:nvSpPr>
          <p:spPr>
            <a:xfrm>
              <a:off x="-20239" y="1020825"/>
              <a:ext cx="3445538" cy="623434"/>
            </a:xfrm>
            <a:prstGeom prst="rect">
              <a:avLst/>
            </a:prstGeom>
            <a:noFill/>
          </p:spPr>
          <p:txBody>
            <a:bodyPr wrap="none" rtlCol="0">
              <a:spAutoFit/>
            </a:bodyPr>
            <a:lstStyle/>
            <a:p>
              <a:pPr algn="ctr"/>
              <a:r>
                <a:rPr lang="en-US" altLang="zh-CN" sz="1600" dirty="0">
                  <a:latin typeface="Times" pitchFamily="2" charset="0"/>
                </a:rPr>
                <a:t>Standard particles</a:t>
              </a:r>
            </a:p>
            <a:p>
              <a:pPr algn="ctr"/>
              <a:r>
                <a:rPr lang="en-US" altLang="zh-CN" sz="1600" dirty="0">
                  <a:latin typeface="Times" pitchFamily="2" charset="0"/>
                </a:rPr>
                <a:t>(charged or with magnetic moment)</a:t>
              </a:r>
            </a:p>
          </p:txBody>
        </p:sp>
        <p:grpSp>
          <p:nvGrpSpPr>
            <p:cNvPr id="66" name="Group 74">
              <a:extLst>
                <a:ext uri="{FF2B5EF4-FFF2-40B4-BE49-F238E27FC236}">
                  <a16:creationId xmlns:a16="http://schemas.microsoft.com/office/drawing/2014/main" id="{8F073498-F818-4D1A-B992-87D2D760E430}"/>
                </a:ext>
              </a:extLst>
            </p:cNvPr>
            <p:cNvGrpSpPr/>
            <p:nvPr/>
          </p:nvGrpSpPr>
          <p:grpSpPr>
            <a:xfrm>
              <a:off x="491421" y="4665832"/>
              <a:ext cx="86244" cy="239900"/>
              <a:chOff x="2099114" y="4781193"/>
              <a:chExt cx="315094" cy="433708"/>
            </a:xfrm>
          </p:grpSpPr>
          <p:cxnSp>
            <p:nvCxnSpPr>
              <p:cNvPr id="81" name="Straight Connector 89">
                <a:extLst>
                  <a:ext uri="{FF2B5EF4-FFF2-40B4-BE49-F238E27FC236}">
                    <a16:creationId xmlns:a16="http://schemas.microsoft.com/office/drawing/2014/main" id="{8AF60721-ACC0-418C-BDDB-5A41A5E44722}"/>
                  </a:ext>
                </a:extLst>
              </p:cNvPr>
              <p:cNvCxnSpPr>
                <a:cxnSpLocks/>
              </p:cNvCxnSpPr>
              <p:nvPr/>
            </p:nvCxnSpPr>
            <p:spPr>
              <a:xfrm flipH="1">
                <a:off x="2215656" y="4781193"/>
                <a:ext cx="59931" cy="1609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90">
                <a:extLst>
                  <a:ext uri="{FF2B5EF4-FFF2-40B4-BE49-F238E27FC236}">
                    <a16:creationId xmlns:a16="http://schemas.microsoft.com/office/drawing/2014/main" id="{89671268-B0D6-4801-A830-C7BC36675291}"/>
                  </a:ext>
                </a:extLst>
              </p:cNvPr>
              <p:cNvCxnSpPr>
                <a:cxnSpLocks/>
              </p:cNvCxnSpPr>
              <p:nvPr/>
            </p:nvCxnSpPr>
            <p:spPr>
              <a:xfrm>
                <a:off x="2287773" y="4834663"/>
                <a:ext cx="79719" cy="146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91">
                <a:extLst>
                  <a:ext uri="{FF2B5EF4-FFF2-40B4-BE49-F238E27FC236}">
                    <a16:creationId xmlns:a16="http://schemas.microsoft.com/office/drawing/2014/main" id="{7CA482B4-BFE5-4321-9CB0-584FBDB4A746}"/>
                  </a:ext>
                </a:extLst>
              </p:cNvPr>
              <p:cNvCxnSpPr>
                <a:cxnSpLocks/>
              </p:cNvCxnSpPr>
              <p:nvPr/>
            </p:nvCxnSpPr>
            <p:spPr>
              <a:xfrm>
                <a:off x="2245621" y="4874970"/>
                <a:ext cx="0" cy="1591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92">
                <a:extLst>
                  <a:ext uri="{FF2B5EF4-FFF2-40B4-BE49-F238E27FC236}">
                    <a16:creationId xmlns:a16="http://schemas.microsoft.com/office/drawing/2014/main" id="{6D1C4540-EE77-421E-BD66-0595F9FA9AE0}"/>
                  </a:ext>
                </a:extLst>
              </p:cNvPr>
              <p:cNvCxnSpPr>
                <a:cxnSpLocks/>
              </p:cNvCxnSpPr>
              <p:nvPr/>
            </p:nvCxnSpPr>
            <p:spPr>
              <a:xfrm>
                <a:off x="2275587" y="4890845"/>
                <a:ext cx="52045" cy="1433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93">
                <a:extLst>
                  <a:ext uri="{FF2B5EF4-FFF2-40B4-BE49-F238E27FC236}">
                    <a16:creationId xmlns:a16="http://schemas.microsoft.com/office/drawing/2014/main" id="{E4D1DFCB-41AB-4361-A4D1-0E6EB4836464}"/>
                  </a:ext>
                </a:extLst>
              </p:cNvPr>
              <p:cNvCxnSpPr>
                <a:cxnSpLocks/>
              </p:cNvCxnSpPr>
              <p:nvPr/>
            </p:nvCxnSpPr>
            <p:spPr>
              <a:xfrm>
                <a:off x="2362163" y="4975524"/>
                <a:ext cx="52045" cy="1433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94">
                <a:extLst>
                  <a:ext uri="{FF2B5EF4-FFF2-40B4-BE49-F238E27FC236}">
                    <a16:creationId xmlns:a16="http://schemas.microsoft.com/office/drawing/2014/main" id="{E59729C5-83C8-440F-8D33-0CA1400AD019}"/>
                  </a:ext>
                </a:extLst>
              </p:cNvPr>
              <p:cNvCxnSpPr>
                <a:cxnSpLocks/>
              </p:cNvCxnSpPr>
              <p:nvPr/>
            </p:nvCxnSpPr>
            <p:spPr>
              <a:xfrm flipH="1">
                <a:off x="2292772" y="5017815"/>
                <a:ext cx="15602" cy="1478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95">
                <a:extLst>
                  <a:ext uri="{FF2B5EF4-FFF2-40B4-BE49-F238E27FC236}">
                    <a16:creationId xmlns:a16="http://schemas.microsoft.com/office/drawing/2014/main" id="{00A8872D-4612-4E85-9539-CBDD7065FAA5}"/>
                  </a:ext>
                </a:extLst>
              </p:cNvPr>
              <p:cNvCxnSpPr>
                <a:cxnSpLocks/>
              </p:cNvCxnSpPr>
              <p:nvPr/>
            </p:nvCxnSpPr>
            <p:spPr>
              <a:xfrm flipH="1">
                <a:off x="2188731" y="4996706"/>
                <a:ext cx="49793" cy="1399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96">
                <a:extLst>
                  <a:ext uri="{FF2B5EF4-FFF2-40B4-BE49-F238E27FC236}">
                    <a16:creationId xmlns:a16="http://schemas.microsoft.com/office/drawing/2014/main" id="{EAB00447-7E01-44A6-96B0-B0CDB9342BC9}"/>
                  </a:ext>
                </a:extLst>
              </p:cNvPr>
              <p:cNvCxnSpPr>
                <a:cxnSpLocks/>
              </p:cNvCxnSpPr>
              <p:nvPr/>
            </p:nvCxnSpPr>
            <p:spPr>
              <a:xfrm flipH="1">
                <a:off x="2099114" y="4932862"/>
                <a:ext cx="110427" cy="11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97">
                <a:extLst>
                  <a:ext uri="{FF2B5EF4-FFF2-40B4-BE49-F238E27FC236}">
                    <a16:creationId xmlns:a16="http://schemas.microsoft.com/office/drawing/2014/main" id="{5408D2DE-7027-427B-9CC8-066F2F094279}"/>
                  </a:ext>
                </a:extLst>
              </p:cNvPr>
              <p:cNvCxnSpPr>
                <a:cxnSpLocks/>
              </p:cNvCxnSpPr>
              <p:nvPr/>
            </p:nvCxnSpPr>
            <p:spPr>
              <a:xfrm>
                <a:off x="2140656" y="5011644"/>
                <a:ext cx="20951" cy="1539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98">
                <a:extLst>
                  <a:ext uri="{FF2B5EF4-FFF2-40B4-BE49-F238E27FC236}">
                    <a16:creationId xmlns:a16="http://schemas.microsoft.com/office/drawing/2014/main" id="{53C7A258-250A-4CA0-808C-6D2C214755CD}"/>
                  </a:ext>
                </a:extLst>
              </p:cNvPr>
              <p:cNvCxnSpPr>
                <a:cxnSpLocks/>
              </p:cNvCxnSpPr>
              <p:nvPr/>
            </p:nvCxnSpPr>
            <p:spPr>
              <a:xfrm flipH="1">
                <a:off x="2342565" y="5066689"/>
                <a:ext cx="44414" cy="1482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Group 75">
              <a:extLst>
                <a:ext uri="{FF2B5EF4-FFF2-40B4-BE49-F238E27FC236}">
                  <a16:creationId xmlns:a16="http://schemas.microsoft.com/office/drawing/2014/main" id="{DF6C72FB-715C-408B-8338-C5A316EAC2BE}"/>
                </a:ext>
              </a:extLst>
            </p:cNvPr>
            <p:cNvGrpSpPr/>
            <p:nvPr/>
          </p:nvGrpSpPr>
          <p:grpSpPr>
            <a:xfrm>
              <a:off x="1490397" y="1749088"/>
              <a:ext cx="86244" cy="239900"/>
              <a:chOff x="2099114" y="4781193"/>
              <a:chExt cx="315094" cy="433708"/>
            </a:xfrm>
          </p:grpSpPr>
          <p:cxnSp>
            <p:nvCxnSpPr>
              <p:cNvPr id="71" name="Straight Connector 79">
                <a:extLst>
                  <a:ext uri="{FF2B5EF4-FFF2-40B4-BE49-F238E27FC236}">
                    <a16:creationId xmlns:a16="http://schemas.microsoft.com/office/drawing/2014/main" id="{A1E6EC60-E664-4921-A7C9-CEFB5010C13B}"/>
                  </a:ext>
                </a:extLst>
              </p:cNvPr>
              <p:cNvCxnSpPr>
                <a:cxnSpLocks/>
              </p:cNvCxnSpPr>
              <p:nvPr/>
            </p:nvCxnSpPr>
            <p:spPr>
              <a:xfrm flipH="1">
                <a:off x="2215656" y="4781193"/>
                <a:ext cx="59931" cy="1609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80">
                <a:extLst>
                  <a:ext uri="{FF2B5EF4-FFF2-40B4-BE49-F238E27FC236}">
                    <a16:creationId xmlns:a16="http://schemas.microsoft.com/office/drawing/2014/main" id="{CFC47AD8-0E81-4F1E-9C3F-5EAF4384856A}"/>
                  </a:ext>
                </a:extLst>
              </p:cNvPr>
              <p:cNvCxnSpPr>
                <a:cxnSpLocks/>
              </p:cNvCxnSpPr>
              <p:nvPr/>
            </p:nvCxnSpPr>
            <p:spPr>
              <a:xfrm>
                <a:off x="2287773" y="4834663"/>
                <a:ext cx="79719" cy="146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81">
                <a:extLst>
                  <a:ext uri="{FF2B5EF4-FFF2-40B4-BE49-F238E27FC236}">
                    <a16:creationId xmlns:a16="http://schemas.microsoft.com/office/drawing/2014/main" id="{BB99FFEA-B94B-4E85-8D35-D05AE78D4ED2}"/>
                  </a:ext>
                </a:extLst>
              </p:cNvPr>
              <p:cNvCxnSpPr>
                <a:cxnSpLocks/>
              </p:cNvCxnSpPr>
              <p:nvPr/>
            </p:nvCxnSpPr>
            <p:spPr>
              <a:xfrm>
                <a:off x="2245621" y="4874970"/>
                <a:ext cx="0" cy="1591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82">
                <a:extLst>
                  <a:ext uri="{FF2B5EF4-FFF2-40B4-BE49-F238E27FC236}">
                    <a16:creationId xmlns:a16="http://schemas.microsoft.com/office/drawing/2014/main" id="{93CBB977-A2C0-4B97-8EBA-F0C852C29FE9}"/>
                  </a:ext>
                </a:extLst>
              </p:cNvPr>
              <p:cNvCxnSpPr>
                <a:cxnSpLocks/>
              </p:cNvCxnSpPr>
              <p:nvPr/>
            </p:nvCxnSpPr>
            <p:spPr>
              <a:xfrm>
                <a:off x="2275587" y="4890845"/>
                <a:ext cx="52045" cy="1433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83">
                <a:extLst>
                  <a:ext uri="{FF2B5EF4-FFF2-40B4-BE49-F238E27FC236}">
                    <a16:creationId xmlns:a16="http://schemas.microsoft.com/office/drawing/2014/main" id="{EFD42E99-75AB-4817-BED5-A9C4D961A332}"/>
                  </a:ext>
                </a:extLst>
              </p:cNvPr>
              <p:cNvCxnSpPr>
                <a:cxnSpLocks/>
              </p:cNvCxnSpPr>
              <p:nvPr/>
            </p:nvCxnSpPr>
            <p:spPr>
              <a:xfrm>
                <a:off x="2362163" y="4975524"/>
                <a:ext cx="52045" cy="1433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84">
                <a:extLst>
                  <a:ext uri="{FF2B5EF4-FFF2-40B4-BE49-F238E27FC236}">
                    <a16:creationId xmlns:a16="http://schemas.microsoft.com/office/drawing/2014/main" id="{1F8E79D0-F9DB-400B-A1BA-5BEB4A3F1B44}"/>
                  </a:ext>
                </a:extLst>
              </p:cNvPr>
              <p:cNvCxnSpPr>
                <a:cxnSpLocks/>
              </p:cNvCxnSpPr>
              <p:nvPr/>
            </p:nvCxnSpPr>
            <p:spPr>
              <a:xfrm flipH="1">
                <a:off x="2292772" y="5017815"/>
                <a:ext cx="15602" cy="1478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85">
                <a:extLst>
                  <a:ext uri="{FF2B5EF4-FFF2-40B4-BE49-F238E27FC236}">
                    <a16:creationId xmlns:a16="http://schemas.microsoft.com/office/drawing/2014/main" id="{9E12B496-0E9F-407B-A100-248F143E952A}"/>
                  </a:ext>
                </a:extLst>
              </p:cNvPr>
              <p:cNvCxnSpPr>
                <a:cxnSpLocks/>
              </p:cNvCxnSpPr>
              <p:nvPr/>
            </p:nvCxnSpPr>
            <p:spPr>
              <a:xfrm flipH="1">
                <a:off x="2188731" y="4996706"/>
                <a:ext cx="49793" cy="1399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86">
                <a:extLst>
                  <a:ext uri="{FF2B5EF4-FFF2-40B4-BE49-F238E27FC236}">
                    <a16:creationId xmlns:a16="http://schemas.microsoft.com/office/drawing/2014/main" id="{9E59A222-37DE-44CC-9FD7-2047CEA37A8F}"/>
                  </a:ext>
                </a:extLst>
              </p:cNvPr>
              <p:cNvCxnSpPr>
                <a:cxnSpLocks/>
              </p:cNvCxnSpPr>
              <p:nvPr/>
            </p:nvCxnSpPr>
            <p:spPr>
              <a:xfrm flipH="1">
                <a:off x="2099114" y="4932862"/>
                <a:ext cx="110427" cy="11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87">
                <a:extLst>
                  <a:ext uri="{FF2B5EF4-FFF2-40B4-BE49-F238E27FC236}">
                    <a16:creationId xmlns:a16="http://schemas.microsoft.com/office/drawing/2014/main" id="{831F0AFA-40EB-41CE-B0E9-941244B69D8C}"/>
                  </a:ext>
                </a:extLst>
              </p:cNvPr>
              <p:cNvCxnSpPr>
                <a:cxnSpLocks/>
              </p:cNvCxnSpPr>
              <p:nvPr/>
            </p:nvCxnSpPr>
            <p:spPr>
              <a:xfrm>
                <a:off x="2140656" y="5011644"/>
                <a:ext cx="20951" cy="1539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88">
                <a:extLst>
                  <a:ext uri="{FF2B5EF4-FFF2-40B4-BE49-F238E27FC236}">
                    <a16:creationId xmlns:a16="http://schemas.microsoft.com/office/drawing/2014/main" id="{2BE3A49C-7308-464B-8BE9-A342CDF251DD}"/>
                  </a:ext>
                </a:extLst>
              </p:cNvPr>
              <p:cNvCxnSpPr>
                <a:cxnSpLocks/>
              </p:cNvCxnSpPr>
              <p:nvPr/>
            </p:nvCxnSpPr>
            <p:spPr>
              <a:xfrm flipH="1">
                <a:off x="2342565" y="5066689"/>
                <a:ext cx="44414" cy="1482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8" name="Straight Arrow Connector 76">
              <a:extLst>
                <a:ext uri="{FF2B5EF4-FFF2-40B4-BE49-F238E27FC236}">
                  <a16:creationId xmlns:a16="http://schemas.microsoft.com/office/drawing/2014/main" id="{C0EAB37C-94AF-48D6-8506-7668CF74FF0C}"/>
                </a:ext>
              </a:extLst>
            </p:cNvPr>
            <p:cNvCxnSpPr>
              <a:cxnSpLocks/>
            </p:cNvCxnSpPr>
            <p:nvPr/>
          </p:nvCxnSpPr>
          <p:spPr>
            <a:xfrm flipH="1">
              <a:off x="3501883" y="2603611"/>
              <a:ext cx="1695061" cy="2407961"/>
            </a:xfrm>
            <a:prstGeom prst="straightConnector1">
              <a:avLst/>
            </a:prstGeom>
            <a:ln w="317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9" name="TextBox 77">
              <a:extLst>
                <a:ext uri="{FF2B5EF4-FFF2-40B4-BE49-F238E27FC236}">
                  <a16:creationId xmlns:a16="http://schemas.microsoft.com/office/drawing/2014/main" id="{CB68FB73-9B77-4747-9516-F3EC44855EB6}"/>
                </a:ext>
              </a:extLst>
            </p:cNvPr>
            <p:cNvSpPr txBox="1"/>
            <p:nvPr/>
          </p:nvSpPr>
          <p:spPr>
            <a:xfrm>
              <a:off x="4472126" y="2285811"/>
              <a:ext cx="1587794" cy="360937"/>
            </a:xfrm>
            <a:prstGeom prst="rect">
              <a:avLst/>
            </a:prstGeom>
            <a:noFill/>
          </p:spPr>
          <p:txBody>
            <a:bodyPr wrap="none" rtlCol="0">
              <a:spAutoFit/>
            </a:bodyPr>
            <a:lstStyle/>
            <a:p>
              <a:pPr algn="l"/>
              <a:r>
                <a:rPr lang="en-US" altLang="zh-CN" sz="1600" dirty="0">
                  <a:solidFill>
                    <a:srgbClr val="FF0000"/>
                  </a:solidFill>
                  <a:latin typeface="Times" pitchFamily="2" charset="0"/>
                </a:rPr>
                <a:t>Thermal pileup</a:t>
              </a:r>
            </a:p>
          </p:txBody>
        </p:sp>
        <p:cxnSp>
          <p:nvCxnSpPr>
            <p:cNvPr id="70" name="Straight Arrow Connector 78">
              <a:extLst>
                <a:ext uri="{FF2B5EF4-FFF2-40B4-BE49-F238E27FC236}">
                  <a16:creationId xmlns:a16="http://schemas.microsoft.com/office/drawing/2014/main" id="{B586169A-0B07-4290-A168-E03B7882E4F5}"/>
                </a:ext>
              </a:extLst>
            </p:cNvPr>
            <p:cNvCxnSpPr>
              <a:cxnSpLocks/>
            </p:cNvCxnSpPr>
            <p:nvPr/>
          </p:nvCxnSpPr>
          <p:spPr>
            <a:xfrm flipH="1">
              <a:off x="748145" y="1485578"/>
              <a:ext cx="3491346" cy="3699164"/>
            </a:xfrm>
            <a:prstGeom prst="straightConnector1">
              <a:avLst/>
            </a:prstGeom>
            <a:ln w="3175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5698127"/>
      </p:ext>
    </p:extLst>
  </p:cSld>
  <p:clrMapOvr>
    <a:masterClrMapping/>
  </p:clrMapOvr>
  <p:transition advTm="6393"/>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20</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en-US" altLang="zh-CN" b="1" dirty="0">
                <a:latin typeface="黑体" panose="02010609060101010101" pitchFamily="49" charset="-122"/>
                <a:ea typeface="黑体" panose="02010609060101010101" pitchFamily="49" charset="-122"/>
              </a:rPr>
              <a:t>Outline</a:t>
            </a:r>
            <a:endParaRPr lang="zh-CN" altLang="en-US" b="1" dirty="0">
              <a:latin typeface="黑体" panose="02010609060101010101" pitchFamily="49" charset="-122"/>
              <a:ea typeface="黑体" panose="02010609060101010101" pitchFamily="49" charset="-122"/>
            </a:endParaRPr>
          </a:p>
        </p:txBody>
      </p:sp>
      <p:sp>
        <p:nvSpPr>
          <p:cNvPr id="4" name="文本框 3">
            <a:extLst>
              <a:ext uri="{FF2B5EF4-FFF2-40B4-BE49-F238E27FC236}">
                <a16:creationId xmlns:a16="http://schemas.microsoft.com/office/drawing/2014/main" id="{756C2E3F-BAE0-4E08-B00A-2274A9D03387}"/>
              </a:ext>
            </a:extLst>
          </p:cNvPr>
          <p:cNvSpPr txBox="1"/>
          <p:nvPr/>
        </p:nvSpPr>
        <p:spPr>
          <a:xfrm>
            <a:off x="1199456" y="2060848"/>
            <a:ext cx="10225136" cy="3276923"/>
          </a:xfrm>
          <a:prstGeom prst="rect">
            <a:avLst/>
          </a:prstGeom>
          <a:noFill/>
        </p:spPr>
        <p:txBody>
          <a:bodyPr wrap="square" rtlCol="0">
            <a:spAutoFit/>
          </a:bodyPr>
          <a:lstStyle/>
          <a:p>
            <a:pPr marL="342900" indent="-342900">
              <a:lnSpc>
                <a:spcPct val="150000"/>
              </a:lnSpc>
              <a:buFont typeface="+mj-lt"/>
              <a:buAutoNum type="arabicPeriod"/>
            </a:pPr>
            <a:r>
              <a:rPr lang="zh-CN" altLang="en-US" sz="2000" dirty="0"/>
              <a:t>两种读出方案的模拟和实验验证：</a:t>
            </a:r>
            <a:r>
              <a:rPr lang="en-US" altLang="zh-CN" sz="2000" dirty="0">
                <a:solidFill>
                  <a:srgbClr val="FF0000"/>
                </a:solidFill>
              </a:rPr>
              <a:t>100%</a:t>
            </a:r>
          </a:p>
          <a:p>
            <a:pPr marL="342900" indent="-342900">
              <a:lnSpc>
                <a:spcPct val="150000"/>
              </a:lnSpc>
              <a:buFont typeface="+mj-lt"/>
              <a:buAutoNum type="arabicPeriod"/>
            </a:pPr>
            <a:r>
              <a:rPr lang="zh-CN" altLang="en-US" sz="2000" dirty="0"/>
              <a:t>灵敏度优化：</a:t>
            </a:r>
            <a:r>
              <a:rPr lang="en-US" altLang="zh-CN" sz="2000" dirty="0">
                <a:solidFill>
                  <a:srgbClr val="FF0000"/>
                </a:solidFill>
              </a:rPr>
              <a:t>90%</a:t>
            </a:r>
          </a:p>
          <a:p>
            <a:pPr marL="800100" lvl="1" indent="-342900">
              <a:lnSpc>
                <a:spcPct val="150000"/>
              </a:lnSpc>
              <a:buFont typeface="Arial" panose="020B0604020202020204" pitchFamily="34" charset="0"/>
              <a:buChar char="•"/>
            </a:pPr>
            <a:r>
              <a:rPr lang="zh-CN" altLang="en-US" sz="2000" dirty="0"/>
              <a:t>感应线圈优化：</a:t>
            </a:r>
            <a:r>
              <a:rPr lang="en-US" altLang="zh-CN" sz="2000" dirty="0">
                <a:solidFill>
                  <a:srgbClr val="FF0000"/>
                </a:solidFill>
              </a:rPr>
              <a:t>90% </a:t>
            </a:r>
            <a:r>
              <a:rPr lang="zh-CN" altLang="en-US" sz="2000" b="1" dirty="0">
                <a:solidFill>
                  <a:srgbClr val="FF0000"/>
                </a:solidFill>
                <a:highlight>
                  <a:srgbClr val="FFFF00"/>
                </a:highlight>
              </a:rPr>
              <a:t>待线圈实测验证</a:t>
            </a:r>
            <a:endParaRPr lang="en-US" altLang="zh-CN" sz="2000" b="1" dirty="0">
              <a:solidFill>
                <a:srgbClr val="FF0000"/>
              </a:solidFill>
              <a:highlight>
                <a:srgbClr val="FFFF00"/>
              </a:highlight>
            </a:endParaRPr>
          </a:p>
          <a:p>
            <a:pPr marL="800100" lvl="1" indent="-342900">
              <a:lnSpc>
                <a:spcPct val="150000"/>
              </a:lnSpc>
              <a:buFont typeface="Arial" panose="020B0604020202020204" pitchFamily="34" charset="0"/>
              <a:buChar char="•"/>
            </a:pPr>
            <a:r>
              <a:rPr lang="zh-CN" altLang="en-US" sz="2000" dirty="0"/>
              <a:t>直接电压读出方案中的电子学优化设计：</a:t>
            </a:r>
            <a:r>
              <a:rPr lang="en-US" altLang="zh-CN" sz="2000" dirty="0">
                <a:solidFill>
                  <a:srgbClr val="FF0000"/>
                </a:solidFill>
              </a:rPr>
              <a:t>80% </a:t>
            </a:r>
            <a:r>
              <a:rPr lang="en-US" altLang="zh-CN" sz="2000" b="1" dirty="0">
                <a:solidFill>
                  <a:srgbClr val="FF0000"/>
                </a:solidFill>
                <a:highlight>
                  <a:srgbClr val="FFFF00"/>
                </a:highlight>
              </a:rPr>
              <a:t>ADC </a:t>
            </a:r>
            <a:r>
              <a:rPr lang="zh-CN" altLang="en-US" sz="2000" b="1" dirty="0">
                <a:solidFill>
                  <a:srgbClr val="FF0000"/>
                </a:solidFill>
                <a:highlight>
                  <a:srgbClr val="FFFF00"/>
                </a:highlight>
              </a:rPr>
              <a:t>板待制作</a:t>
            </a:r>
            <a:endParaRPr lang="en-US" altLang="zh-CN" sz="2000" dirty="0">
              <a:solidFill>
                <a:srgbClr val="FF0000"/>
              </a:solidFill>
            </a:endParaRPr>
          </a:p>
          <a:p>
            <a:pPr marL="800100" lvl="1" indent="-342900">
              <a:lnSpc>
                <a:spcPct val="150000"/>
              </a:lnSpc>
              <a:buFont typeface="Arial" panose="020B0604020202020204" pitchFamily="34" charset="0"/>
              <a:buChar char="•"/>
            </a:pPr>
            <a:r>
              <a:rPr lang="zh-CN" altLang="en-US" sz="2000" dirty="0"/>
              <a:t>原子磁力计读出方案中的磁场转化线圈优化设计：</a:t>
            </a:r>
            <a:r>
              <a:rPr lang="en-US" altLang="zh-CN" sz="2000" dirty="0">
                <a:solidFill>
                  <a:srgbClr val="FF0000"/>
                </a:solidFill>
              </a:rPr>
              <a:t>90% </a:t>
            </a:r>
            <a:r>
              <a:rPr lang="zh-CN" altLang="en-US" sz="2000" b="1" dirty="0">
                <a:solidFill>
                  <a:srgbClr val="FF0000"/>
                </a:solidFill>
                <a:highlight>
                  <a:srgbClr val="FFFF00"/>
                </a:highlight>
              </a:rPr>
              <a:t>待磁力计恢复实测验证</a:t>
            </a:r>
            <a:endParaRPr lang="en-US" altLang="zh-CN" sz="2000" dirty="0">
              <a:solidFill>
                <a:srgbClr val="FF0000"/>
              </a:solidFill>
            </a:endParaRPr>
          </a:p>
          <a:p>
            <a:pPr marL="342900" indent="-342900">
              <a:lnSpc>
                <a:spcPct val="150000"/>
              </a:lnSpc>
              <a:buFont typeface="+mj-lt"/>
              <a:buAutoNum type="arabicPeriod"/>
            </a:pPr>
            <a:r>
              <a:rPr lang="zh-CN" altLang="en-US" sz="2000" dirty="0"/>
              <a:t>触发算法：</a:t>
            </a:r>
            <a:r>
              <a:rPr lang="en-US" altLang="zh-CN" sz="2000" dirty="0">
                <a:solidFill>
                  <a:srgbClr val="FF0000"/>
                </a:solidFill>
              </a:rPr>
              <a:t>50%</a:t>
            </a:r>
          </a:p>
          <a:p>
            <a:pPr marL="342900" indent="-342900">
              <a:lnSpc>
                <a:spcPct val="150000"/>
              </a:lnSpc>
              <a:buFont typeface="+mj-lt"/>
              <a:buAutoNum type="arabicPeriod"/>
            </a:pPr>
            <a:r>
              <a:rPr lang="zh-CN" altLang="en-US" sz="2000" dirty="0"/>
              <a:t>小面积阵列样机实现：</a:t>
            </a:r>
            <a:r>
              <a:rPr lang="en-US" altLang="zh-CN" sz="2000" dirty="0">
                <a:solidFill>
                  <a:srgbClr val="FF0000"/>
                </a:solidFill>
              </a:rPr>
              <a:t>30%</a:t>
            </a:r>
          </a:p>
        </p:txBody>
      </p:sp>
    </p:spTree>
    <p:extLst>
      <p:ext uri="{BB962C8B-B14F-4D97-AF65-F5344CB8AC3E}">
        <p14:creationId xmlns:p14="http://schemas.microsoft.com/office/powerpoint/2010/main" val="1186758300"/>
      </p:ext>
    </p:extLst>
  </p:cSld>
  <p:clrMapOvr>
    <a:masterClrMapping/>
  </p:clrMapOvr>
  <p:transition advTm="6393"/>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21</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物理问题</a:t>
            </a:r>
          </a:p>
        </p:txBody>
      </p:sp>
      <p:pic>
        <p:nvPicPr>
          <p:cNvPr id="28" name="图片 27">
            <a:extLst>
              <a:ext uri="{FF2B5EF4-FFF2-40B4-BE49-F238E27FC236}">
                <a16:creationId xmlns:a16="http://schemas.microsoft.com/office/drawing/2014/main" id="{EBA8FBB3-8C6A-478A-83B5-F16DD93E5182}"/>
              </a:ext>
            </a:extLst>
          </p:cNvPr>
          <p:cNvPicPr>
            <a:picLocks noChangeAspect="1"/>
          </p:cNvPicPr>
          <p:nvPr/>
        </p:nvPicPr>
        <p:blipFill>
          <a:blip r:embed="rId3"/>
          <a:stretch>
            <a:fillRect/>
          </a:stretch>
        </p:blipFill>
        <p:spPr>
          <a:xfrm>
            <a:off x="1524000" y="1215216"/>
            <a:ext cx="9144000" cy="2439559"/>
          </a:xfrm>
          <a:prstGeom prst="rect">
            <a:avLst/>
          </a:prstGeom>
        </p:spPr>
      </p:pic>
      <p:sp>
        <p:nvSpPr>
          <p:cNvPr id="29" name="文本框 28">
            <a:extLst>
              <a:ext uri="{FF2B5EF4-FFF2-40B4-BE49-F238E27FC236}">
                <a16:creationId xmlns:a16="http://schemas.microsoft.com/office/drawing/2014/main" id="{92A31C39-94C6-4B29-B5E5-438EA29AE083}"/>
              </a:ext>
            </a:extLst>
          </p:cNvPr>
          <p:cNvSpPr txBox="1"/>
          <p:nvPr/>
        </p:nvSpPr>
        <p:spPr>
          <a:xfrm>
            <a:off x="291410" y="3958692"/>
            <a:ext cx="11609180" cy="2542940"/>
          </a:xfrm>
          <a:prstGeom prst="rect">
            <a:avLst/>
          </a:prstGeom>
          <a:noFill/>
        </p:spPr>
        <p:txBody>
          <a:bodyPr wrap="square" rtlCol="0">
            <a:spAutoFit/>
          </a:bodyPr>
          <a:lstStyle/>
          <a:p>
            <a:pPr>
              <a:lnSpc>
                <a:spcPct val="150000"/>
              </a:lnSpc>
            </a:pPr>
            <a:r>
              <a:rPr lang="zh-CN" altLang="en-US" dirty="0"/>
              <a:t>直接电压读出方案，经过采集之后的信号和噪声如图所示</a:t>
            </a:r>
            <a:endParaRPr lang="en-US" altLang="zh-CN" dirty="0"/>
          </a:p>
          <a:p>
            <a:pPr marL="285750" indent="-285750">
              <a:lnSpc>
                <a:spcPct val="150000"/>
              </a:lnSpc>
              <a:buFont typeface="Wingdings" panose="05000000000000000000" pitchFamily="2" charset="2"/>
              <a:buChar char="p"/>
            </a:pPr>
            <a:r>
              <a:rPr lang="zh-CN" altLang="en-US" dirty="0"/>
              <a:t>信号：携带单磁荷的磁单极子以</a:t>
            </a:r>
            <a:r>
              <a:rPr lang="en-US" altLang="zh-CN" dirty="0"/>
              <a:t>1E-5 C</a:t>
            </a:r>
            <a:r>
              <a:rPr lang="zh-CN" altLang="en-US" dirty="0"/>
              <a:t>速度，正入射感应线圈，由于线圈的</a:t>
            </a:r>
            <a:r>
              <a:rPr lang="en-US" altLang="zh-CN" dirty="0"/>
              <a:t>LCR</a:t>
            </a:r>
            <a:r>
              <a:rPr lang="zh-CN" altLang="en-US" dirty="0"/>
              <a:t>效应，最终输出信号为震荡衰减的电压信号</a:t>
            </a:r>
            <a:endParaRPr lang="en-US" altLang="zh-CN" dirty="0"/>
          </a:p>
          <a:p>
            <a:pPr marL="285750" indent="-285750">
              <a:lnSpc>
                <a:spcPct val="150000"/>
              </a:lnSpc>
              <a:buFont typeface="Wingdings" panose="05000000000000000000" pitchFamily="2" charset="2"/>
              <a:buChar char="p"/>
            </a:pPr>
            <a:r>
              <a:rPr lang="zh-CN" altLang="en-US" dirty="0"/>
              <a:t>噪声：</a:t>
            </a:r>
            <a:r>
              <a:rPr lang="zh-CN" altLang="en-US" b="1" dirty="0">
                <a:effectLst>
                  <a:outerShdw blurRad="38100" dist="38100" dir="2700000" algn="tl">
                    <a:srgbClr val="000000">
                      <a:alpha val="43137"/>
                    </a:srgbClr>
                  </a:outerShdw>
                </a:effectLst>
              </a:rPr>
              <a:t>感应线圈热噪声，前放输入电压噪声</a:t>
            </a:r>
            <a:r>
              <a:rPr lang="zh-CN" altLang="en-US" dirty="0"/>
              <a:t>，前放输入电流噪声，采集卡噪声</a:t>
            </a:r>
            <a:endParaRPr lang="en-US" altLang="zh-CN" dirty="0"/>
          </a:p>
          <a:p>
            <a:pPr>
              <a:lnSpc>
                <a:spcPct val="150000"/>
              </a:lnSpc>
            </a:pPr>
            <a:r>
              <a:rPr lang="zh-CN" altLang="en-US" dirty="0"/>
              <a:t>物理问题：</a:t>
            </a:r>
            <a:endParaRPr lang="en-US" altLang="zh-CN" dirty="0"/>
          </a:p>
          <a:p>
            <a:pPr>
              <a:lnSpc>
                <a:spcPct val="150000"/>
              </a:lnSpc>
            </a:pPr>
            <a:r>
              <a:rPr lang="zh-CN" altLang="en-US" b="1" dirty="0">
                <a:solidFill>
                  <a:srgbClr val="FF0000"/>
                </a:solidFill>
                <a:effectLst>
                  <a:outerShdw blurRad="38100" dist="38100" dir="2700000" algn="tl">
                    <a:srgbClr val="000000">
                      <a:alpha val="43137"/>
                    </a:srgbClr>
                  </a:outerShdw>
                </a:effectLst>
              </a:rPr>
              <a:t>甄别所采集数据是否含有磁单极子信号</a:t>
            </a:r>
            <a:endParaRPr lang="en-US" altLang="zh-CN"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1178621"/>
      </p:ext>
    </p:extLst>
  </p:cSld>
  <p:clrMapOvr>
    <a:masterClrMapping/>
  </p:clrMapOvr>
  <p:transition advTm="6393"/>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22</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信号甄别与二元假设检验</a:t>
            </a:r>
          </a:p>
        </p:txBody>
      </p:sp>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B499AF0B-E546-499B-A66F-3E8B68A3534D}"/>
                  </a:ext>
                </a:extLst>
              </p:cNvPr>
              <p:cNvSpPr txBox="1"/>
              <p:nvPr/>
            </p:nvSpPr>
            <p:spPr>
              <a:xfrm>
                <a:off x="95250" y="1089023"/>
                <a:ext cx="11185326" cy="5659819"/>
              </a:xfrm>
              <a:prstGeom prst="rect">
                <a:avLst/>
              </a:prstGeom>
              <a:noFill/>
            </p:spPr>
            <p:txBody>
              <a:bodyPr wrap="square" rtlCol="0">
                <a:spAutoFit/>
              </a:bodyPr>
              <a:lstStyle/>
              <a:p>
                <a:pPr>
                  <a:lnSpc>
                    <a:spcPct val="130000"/>
                  </a:lnSpc>
                </a:pPr>
                <a:r>
                  <a:rPr lang="zh-CN" altLang="en-US" dirty="0"/>
                  <a:t>对于磁单极子的甄别可以归结为如下假设检验问题：</a:t>
                </a:r>
                <a:endParaRPr lang="en-US" altLang="zh-CN" dirty="0"/>
              </a:p>
              <a:p>
                <a:pPr>
                  <a:lnSpc>
                    <a:spcPct val="130000"/>
                  </a:lnSpc>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panose="02040503050406030204" pitchFamily="18" charset="0"/>
                            </a:rPr>
                          </m:ctrlPr>
                        </m:dPr>
                        <m:e>
                          <m:eqArr>
                            <m:eqArrPr>
                              <m:ctrlPr>
                                <a:rPr lang="en-US" altLang="zh-CN" i="1" smtClean="0">
                                  <a:latin typeface="Cambria Math" panose="02040503050406030204" pitchFamily="18" charset="0"/>
                                </a:rPr>
                              </m:ctrlPr>
                            </m:eqArrPr>
                            <m:e>
                              <m:sSub>
                                <m:sSubPr>
                                  <m:ctrlPr>
                                    <a:rPr lang="en-US" altLang="zh-CN" i="1">
                                      <a:latin typeface="Cambria Math" panose="02040503050406030204" pitchFamily="18" charset="0"/>
                                    </a:rPr>
                                  </m:ctrlPr>
                                </m:sSubPr>
                                <m:e>
                                  <m:r>
                                    <a:rPr lang="en-US" altLang="zh-CN" i="1">
                                      <a:latin typeface="Cambria Math" panose="02040503050406030204" pitchFamily="18" charset="0"/>
                                    </a:rPr>
                                    <m:t>𝐻</m:t>
                                  </m:r>
                                </m:e>
                                <m:sub>
                                  <m:r>
                                    <a:rPr lang="en-US" altLang="zh-CN" i="1">
                                      <a:latin typeface="Cambria Math" panose="02040503050406030204" pitchFamily="18" charset="0"/>
                                    </a:rPr>
                                    <m:t>0</m:t>
                                  </m:r>
                                </m:sub>
                              </m:sSub>
                              <m:r>
                                <a:rPr lang="en-US" altLang="zh-CN" i="1">
                                  <a:latin typeface="Cambria Math" panose="02040503050406030204" pitchFamily="18" charset="0"/>
                                </a:rPr>
                                <m:t>:</m:t>
                              </m:r>
                              <m:r>
                                <a:rPr lang="en-US" altLang="zh-CN" i="1">
                                  <a:latin typeface="Cambria Math" panose="02040503050406030204" pitchFamily="18" charset="0"/>
                                </a:rPr>
                                <m:t>𝑥</m:t>
                              </m:r>
                              <m:r>
                                <a:rPr lang="en-US" altLang="zh-CN" i="1">
                                  <a:latin typeface="Cambria Math" panose="02040503050406030204" pitchFamily="18" charset="0"/>
                                </a:rPr>
                                <m:t>=</m:t>
                              </m:r>
                              <m:r>
                                <a:rPr lang="en-US" altLang="zh-CN" i="1">
                                  <a:latin typeface="Cambria Math" panose="02040503050406030204" pitchFamily="18" charset="0"/>
                                </a:rPr>
                                <m:t>𝑧</m:t>
                              </m:r>
                              <m:r>
                                <a:rPr lang="en-US" altLang="zh-CN" i="1">
                                  <a:latin typeface="Cambria Math" panose="02040503050406030204" pitchFamily="18" charset="0"/>
                                </a:rPr>
                                <m:t>,</m:t>
                              </m:r>
                              <m:r>
                                <m:rPr>
                                  <m:nor/>
                                </m:rPr>
                                <a:rPr lang="en-US" altLang="zh-CN" i="1" dirty="0">
                                  <a:latin typeface="Cambria Math" panose="02040503050406030204" pitchFamily="18" charset="0"/>
                                </a:rPr>
                                <m:t> </m:t>
                              </m:r>
                            </m:e>
                            <m:e>
                              <m:sSub>
                                <m:sSubPr>
                                  <m:ctrlPr>
                                    <a:rPr lang="en-US" altLang="zh-CN" i="1">
                                      <a:latin typeface="Cambria Math" panose="02040503050406030204" pitchFamily="18" charset="0"/>
                                    </a:rPr>
                                  </m:ctrlPr>
                                </m:sSubPr>
                                <m:e>
                                  <m:r>
                                    <a:rPr lang="en-US" altLang="zh-CN" i="1">
                                      <a:latin typeface="Cambria Math" panose="02040503050406030204" pitchFamily="18" charset="0"/>
                                    </a:rPr>
                                    <m:t>𝐻</m:t>
                                  </m:r>
                                </m:e>
                                <m:sub>
                                  <m:r>
                                    <a:rPr lang="en-US" altLang="zh-CN" i="1">
                                      <a:latin typeface="Cambria Math" panose="02040503050406030204" pitchFamily="18" charset="0"/>
                                    </a:rPr>
                                    <m:t>1</m:t>
                                  </m:r>
                                </m:sub>
                              </m:sSub>
                              <m:r>
                                <a:rPr lang="en-US" altLang="zh-CN" i="1">
                                  <a:latin typeface="Cambria Math" panose="02040503050406030204" pitchFamily="18" charset="0"/>
                                </a:rPr>
                                <m:t>:</m:t>
                              </m:r>
                              <m:r>
                                <a:rPr lang="en-US" altLang="zh-CN" i="1">
                                  <a:latin typeface="Cambria Math" panose="02040503050406030204" pitchFamily="18" charset="0"/>
                                </a:rPr>
                                <m:t>𝑥</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𝑠</m:t>
                                  </m:r>
                                </m:e>
                                <m:sub>
                                  <m:r>
                                    <a:rPr lang="zh-CN" altLang="en-US" i="1">
                                      <a:latin typeface="Cambria Math" panose="02040503050406030204" pitchFamily="18" charset="0"/>
                                    </a:rPr>
                                    <m:t>𝛾</m:t>
                                  </m:r>
                                </m:sub>
                              </m:sSub>
                              <m:r>
                                <a:rPr lang="en-US" altLang="zh-CN" i="1">
                                  <a:latin typeface="Cambria Math" panose="02040503050406030204" pitchFamily="18" charset="0"/>
                                </a:rPr>
                                <m:t>+</m:t>
                              </m:r>
                              <m:r>
                                <a:rPr lang="en-US" altLang="zh-CN" i="1">
                                  <a:latin typeface="Cambria Math" panose="02040503050406030204" pitchFamily="18" charset="0"/>
                                </a:rPr>
                                <m:t>𝑧</m:t>
                              </m:r>
                              <m:r>
                                <m:rPr>
                                  <m:nor/>
                                </m:rPr>
                                <a:rPr lang="en-US" altLang="zh-CN" dirty="0"/>
                                <m:t> </m:t>
                              </m:r>
                            </m:e>
                          </m:eqArr>
                        </m:e>
                      </m:d>
                    </m:oMath>
                  </m:oMathPara>
                </a14:m>
                <a:endParaRPr lang="en-US" altLang="zh-CN" i="1" dirty="0">
                  <a:latin typeface="Cambria Math" panose="02040503050406030204" pitchFamily="18" charset="0"/>
                </a:endParaRPr>
              </a:p>
              <a:p>
                <a:pPr>
                  <a:lnSpc>
                    <a:spcPct val="130000"/>
                  </a:lnSpc>
                </a:pPr>
                <a14:m>
                  <m:oMath xmlns:m="http://schemas.openxmlformats.org/officeDocument/2006/math">
                    <m:r>
                      <a:rPr lang="en-US" altLang="zh-CN" b="0" i="1" smtClean="0">
                        <a:latin typeface="Cambria Math" panose="02040503050406030204" pitchFamily="18" charset="0"/>
                      </a:rPr>
                      <m:t>𝑥</m:t>
                    </m:r>
                  </m:oMath>
                </a14:m>
                <a:r>
                  <a:rPr lang="zh-CN" altLang="en-US" dirty="0"/>
                  <a:t>为观测到的数据，</a:t>
                </a:r>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𝑠</m:t>
                        </m:r>
                      </m:e>
                      <m:sub>
                        <m:r>
                          <a:rPr lang="zh-CN" altLang="en-US" i="1">
                            <a:latin typeface="Cambria Math" panose="02040503050406030204" pitchFamily="18" charset="0"/>
                          </a:rPr>
                          <m:t>𝛾</m:t>
                        </m:r>
                      </m:sub>
                    </m:sSub>
                  </m:oMath>
                </a14:m>
                <a:r>
                  <a:rPr lang="zh-CN" altLang="en-US" dirty="0"/>
                  <a:t>为磁单极子信号，</a:t>
                </a:r>
                <a14:m>
                  <m:oMath xmlns:m="http://schemas.openxmlformats.org/officeDocument/2006/math">
                    <m:r>
                      <a:rPr lang="en-US" altLang="zh-CN" i="1">
                        <a:latin typeface="Cambria Math" panose="02040503050406030204" pitchFamily="18" charset="0"/>
                      </a:rPr>
                      <m:t>𝑧</m:t>
                    </m:r>
                  </m:oMath>
                </a14:m>
                <a:r>
                  <a:rPr lang="zh-CN" altLang="en-US" dirty="0"/>
                  <a:t>为噪声</a:t>
                </a:r>
                <a:endParaRPr lang="en-US" altLang="zh-CN" dirty="0"/>
              </a:p>
              <a:p>
                <a:pPr>
                  <a:lnSpc>
                    <a:spcPct val="130000"/>
                  </a:lnSpc>
                </a:pPr>
                <a:r>
                  <a:rPr lang="zh-CN" altLang="en-US" dirty="0"/>
                  <a:t>决策：</a:t>
                </a:r>
                <a:endParaRPr lang="en-US" altLang="zh-CN" dirty="0"/>
              </a:p>
              <a:p>
                <a:pPr>
                  <a:lnSpc>
                    <a:spcPct val="130000"/>
                  </a:lnSpc>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𝛿</m:t>
                      </m:r>
                      <m:r>
                        <a:rPr lang="en-US" altLang="zh-CN" b="0" i="1" smtClean="0">
                          <a:latin typeface="Cambria Math" panose="02040503050406030204" pitchFamily="18" charset="0"/>
                        </a:rPr>
                        <m:t>: </m:t>
                      </m:r>
                      <m:d>
                        <m:dPr>
                          <m:begChr m:val="{"/>
                          <m:endChr m:val=""/>
                          <m:ctrlPr>
                            <a:rPr lang="en-US" altLang="zh-CN" b="0" i="1" smtClean="0">
                              <a:latin typeface="Cambria Math" panose="02040503050406030204" pitchFamily="18" charset="0"/>
                            </a:rPr>
                          </m:ctrlPr>
                        </m:dPr>
                        <m:e>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0,1</m:t>
                              </m:r>
                            </m:e>
                          </m:d>
                        </m:e>
                      </m:d>
                    </m:oMath>
                  </m:oMathPara>
                </a14:m>
                <a:endParaRPr lang="en-US" altLang="zh-CN" dirty="0"/>
              </a:p>
              <a:p>
                <a:pPr marL="285750" indent="-285750">
                  <a:lnSpc>
                    <a:spcPct val="130000"/>
                  </a:lnSpc>
                  <a:buFont typeface="Arial" panose="020B0604020202020204" pitchFamily="34" charset="0"/>
                  <a:buChar char="•"/>
                </a:pPr>
                <a:r>
                  <a:rPr lang="en-US" altLang="zh-CN" dirty="0"/>
                  <a:t>0</a:t>
                </a:r>
                <a:r>
                  <a:rPr lang="zh-CN" altLang="en-US" dirty="0"/>
                  <a:t>代表决策为</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𝐻</m:t>
                        </m:r>
                      </m:e>
                      <m:sub>
                        <m:r>
                          <a:rPr lang="en-US" altLang="zh-CN" b="0" i="1" smtClean="0">
                            <a:latin typeface="Cambria Math" panose="02040503050406030204" pitchFamily="18" charset="0"/>
                          </a:rPr>
                          <m:t>0</m:t>
                        </m:r>
                      </m:sub>
                    </m:sSub>
                  </m:oMath>
                </a14:m>
                <a:r>
                  <a:rPr lang="zh-CN" altLang="en-US" dirty="0"/>
                  <a:t>，即观测到的信号为纯噪声</a:t>
                </a:r>
                <a:endParaRPr lang="en-US" altLang="zh-CN" dirty="0"/>
              </a:p>
              <a:p>
                <a:pPr marL="285750" indent="-285750">
                  <a:lnSpc>
                    <a:spcPct val="130000"/>
                  </a:lnSpc>
                  <a:buFont typeface="Arial" panose="020B0604020202020204" pitchFamily="34" charset="0"/>
                  <a:buChar char="•"/>
                </a:pPr>
                <a:r>
                  <a:rPr lang="en-US" altLang="zh-CN" dirty="0"/>
                  <a:t>1</a:t>
                </a:r>
                <a:r>
                  <a:rPr lang="zh-CN" altLang="en-US" dirty="0"/>
                  <a:t>代表决策为</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𝐻</m:t>
                        </m:r>
                      </m:e>
                      <m:sub>
                        <m:r>
                          <a:rPr lang="en-US" altLang="zh-CN" b="0" i="1" smtClean="0">
                            <a:latin typeface="Cambria Math" panose="02040503050406030204" pitchFamily="18" charset="0"/>
                          </a:rPr>
                          <m:t>1</m:t>
                        </m:r>
                      </m:sub>
                    </m:sSub>
                  </m:oMath>
                </a14:m>
                <a:r>
                  <a:rPr lang="zh-CN" altLang="en-US" dirty="0"/>
                  <a:t>，即观测到的信号为信号叠加噪声</a:t>
                </a:r>
                <a:endParaRPr lang="en-US" altLang="zh-CN" dirty="0"/>
              </a:p>
              <a:p>
                <a:pPr>
                  <a:lnSpc>
                    <a:spcPct val="130000"/>
                  </a:lnSpc>
                </a:pPr>
                <a:endParaRPr lang="en-US" altLang="zh-CN" dirty="0"/>
              </a:p>
              <a:p>
                <a:pPr>
                  <a:lnSpc>
                    <a:spcPct val="130000"/>
                  </a:lnSpc>
                </a:pPr>
                <a:r>
                  <a:rPr lang="zh-CN" altLang="en-US" dirty="0"/>
                  <a:t>由于磁单极子的速度和入射方向不同，其产生的信号形状也各不相同</a:t>
                </a:r>
              </a:p>
              <a:p>
                <a:pPr>
                  <a:lnSpc>
                    <a:spcPct val="130000"/>
                  </a:lnSpc>
                </a:pPr>
                <a:r>
                  <a:rPr lang="zh-CN" altLang="en-US" dirty="0"/>
                  <a:t>磁单极子信号集</a:t>
                </a:r>
                <a:endParaRPr lang="en-US" altLang="zh-CN" dirty="0"/>
              </a:p>
              <a:p>
                <a:pPr>
                  <a:lnSpc>
                    <a:spcPct val="130000"/>
                  </a:lnSpc>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𝑠</m:t>
                              </m:r>
                            </m:e>
                            <m:sub>
                              <m:r>
                                <a:rPr lang="zh-CN" altLang="en-US" i="1">
                                  <a:latin typeface="Cambria Math" panose="02040503050406030204" pitchFamily="18" charset="0"/>
                                </a:rPr>
                                <m:t>𝛾</m:t>
                              </m:r>
                            </m:sub>
                          </m:sSub>
                        </m:e>
                        <m:e>
                          <m:r>
                            <a:rPr lang="zh-CN" altLang="en-US" i="1">
                              <a:latin typeface="Cambria Math" panose="02040503050406030204" pitchFamily="18" charset="0"/>
                            </a:rPr>
                            <m:t>𝛾</m:t>
                          </m:r>
                          <m:r>
                            <a:rPr lang="zh-CN" altLang="en-US" i="1" smtClean="0">
                              <a:latin typeface="Cambria Math" panose="02040503050406030204" pitchFamily="18" charset="0"/>
                            </a:rPr>
                            <m:t>∈</m:t>
                          </m:r>
                          <m:r>
                            <m:rPr>
                              <m:sty m:val="p"/>
                            </m:rPr>
                            <a:rPr lang="el-GR" altLang="zh-CN" i="1">
                              <a:latin typeface="Cambria Math" panose="02040503050406030204" pitchFamily="18" charset="0"/>
                              <a:ea typeface="Cambria Math" panose="02040503050406030204" pitchFamily="18" charset="0"/>
                            </a:rPr>
                            <m:t>Γ</m:t>
                          </m:r>
                        </m:e>
                      </m:d>
                    </m:oMath>
                  </m:oMathPara>
                </a14:m>
                <a:endParaRPr lang="en-US" altLang="zh-CN" dirty="0"/>
              </a:p>
              <a:p>
                <a:pPr>
                  <a:lnSpc>
                    <a:spcPct val="130000"/>
                  </a:lnSpc>
                </a:pPr>
                <a:endParaRPr lang="en-US" altLang="zh-CN" b="0" i="1" dirty="0">
                  <a:latin typeface="Cambria Math" panose="02040503050406030204" pitchFamily="18" charset="0"/>
                </a:endParaRPr>
              </a:p>
              <a:p>
                <a:pPr marL="285750" indent="-285750">
                  <a:lnSpc>
                    <a:spcPct val="130000"/>
                  </a:lnSpc>
                  <a:buFont typeface="Arial" panose="020B0604020202020204" pitchFamily="34" charset="0"/>
                  <a:buChar char="•"/>
                </a:pP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r>
                          <a:rPr lang="zh-CN" altLang="en-US" b="0" i="1" smtClean="0">
                            <a:latin typeface="Cambria Math" panose="02040503050406030204" pitchFamily="18" charset="0"/>
                          </a:rPr>
                          <m:t>𝛾</m:t>
                        </m:r>
                      </m:sub>
                    </m:sSub>
                  </m:oMath>
                </a14:m>
                <a:r>
                  <a:rPr lang="zh-CN" altLang="en-US" dirty="0"/>
                  <a:t>为磁单极子信号</a:t>
                </a:r>
                <a:endParaRPr lang="en-US" altLang="zh-CN" dirty="0"/>
              </a:p>
              <a:p>
                <a:pPr marL="285750" indent="-285750">
                  <a:lnSpc>
                    <a:spcPct val="130000"/>
                  </a:lnSpc>
                  <a:buFont typeface="Arial" panose="020B0604020202020204" pitchFamily="34" charset="0"/>
                  <a:buChar char="•"/>
                </a:pPr>
                <a14:m>
                  <m:oMath xmlns:m="http://schemas.openxmlformats.org/officeDocument/2006/math">
                    <m:r>
                      <a:rPr lang="zh-CN" altLang="en-US" b="0" i="1" smtClean="0">
                        <a:latin typeface="Cambria Math" panose="02040503050406030204" pitchFamily="18" charset="0"/>
                      </a:rPr>
                      <m:t>𝛾</m:t>
                    </m:r>
                    <m:r>
                      <a:rPr lang="en-US" altLang="zh-CN" b="0" i="1" smtClean="0">
                        <a:latin typeface="Cambria Math" panose="02040503050406030204" pitchFamily="18" charset="0"/>
                      </a:rPr>
                      <m:t>, </m:t>
                    </m:r>
                    <m:r>
                      <m:rPr>
                        <m:sty m:val="p"/>
                      </m:rPr>
                      <a:rPr lang="el-GR" altLang="zh-CN" i="1">
                        <a:latin typeface="Cambria Math" panose="02040503050406030204" pitchFamily="18" charset="0"/>
                        <a:ea typeface="Cambria Math" panose="02040503050406030204" pitchFamily="18" charset="0"/>
                      </a:rPr>
                      <m:t>Γ</m:t>
                    </m:r>
                  </m:oMath>
                </a14:m>
                <a:r>
                  <a:rPr lang="zh-CN" altLang="en-US" dirty="0"/>
                  <a:t>分别为信号相关参数与参数空间，包括磁单极子速度，入射方位</a:t>
                </a:r>
                <a:endParaRPr lang="en-US" altLang="zh-CN" dirty="0"/>
              </a:p>
            </p:txBody>
          </p:sp>
        </mc:Choice>
        <mc:Fallback>
          <p:sp>
            <p:nvSpPr>
              <p:cNvPr id="6" name="文本框 5">
                <a:extLst>
                  <a:ext uri="{FF2B5EF4-FFF2-40B4-BE49-F238E27FC236}">
                    <a16:creationId xmlns:a16="http://schemas.microsoft.com/office/drawing/2014/main" id="{B499AF0B-E546-499B-A66F-3E8B68A3534D}"/>
                  </a:ext>
                </a:extLst>
              </p:cNvPr>
              <p:cNvSpPr txBox="1">
                <a:spLocks noRot="1" noChangeAspect="1" noMove="1" noResize="1" noEditPoints="1" noAdjustHandles="1" noChangeArrowheads="1" noChangeShapeType="1" noTextEdit="1"/>
              </p:cNvSpPr>
              <p:nvPr/>
            </p:nvSpPr>
            <p:spPr>
              <a:xfrm>
                <a:off x="95250" y="1089023"/>
                <a:ext cx="11185326" cy="5659819"/>
              </a:xfrm>
              <a:prstGeom prst="rect">
                <a:avLst/>
              </a:prstGeom>
              <a:blipFill>
                <a:blip r:embed="rId3"/>
                <a:stretch>
                  <a:fillRect l="-491" b="-862"/>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A9BAD6C3-18A9-4855-9DA9-FB7DFA898CBC}"/>
              </a:ext>
            </a:extLst>
          </p:cNvPr>
          <p:cNvPicPr>
            <a:picLocks noChangeAspect="1"/>
          </p:cNvPicPr>
          <p:nvPr/>
        </p:nvPicPr>
        <p:blipFill>
          <a:blip r:embed="rId4"/>
          <a:stretch>
            <a:fillRect/>
          </a:stretch>
        </p:blipFill>
        <p:spPr>
          <a:xfrm>
            <a:off x="7296673" y="4581128"/>
            <a:ext cx="2448000" cy="1836000"/>
          </a:xfrm>
          <a:prstGeom prst="rect">
            <a:avLst/>
          </a:prstGeom>
        </p:spPr>
      </p:pic>
      <p:pic>
        <p:nvPicPr>
          <p:cNvPr id="8" name="图片 7">
            <a:extLst>
              <a:ext uri="{FF2B5EF4-FFF2-40B4-BE49-F238E27FC236}">
                <a16:creationId xmlns:a16="http://schemas.microsoft.com/office/drawing/2014/main" id="{7A2D6211-4676-4426-9CE7-917A366B8B18}"/>
              </a:ext>
            </a:extLst>
          </p:cNvPr>
          <p:cNvPicPr>
            <a:picLocks noChangeAspect="1"/>
          </p:cNvPicPr>
          <p:nvPr/>
        </p:nvPicPr>
        <p:blipFill>
          <a:blip r:embed="rId5"/>
          <a:stretch>
            <a:fillRect/>
          </a:stretch>
        </p:blipFill>
        <p:spPr>
          <a:xfrm>
            <a:off x="9696673" y="4581128"/>
            <a:ext cx="2447999" cy="1836000"/>
          </a:xfrm>
          <a:prstGeom prst="rect">
            <a:avLst/>
          </a:prstGeom>
        </p:spPr>
      </p:pic>
      <p:cxnSp>
        <p:nvCxnSpPr>
          <p:cNvPr id="10" name="直接连接符 9">
            <a:extLst>
              <a:ext uri="{FF2B5EF4-FFF2-40B4-BE49-F238E27FC236}">
                <a16:creationId xmlns:a16="http://schemas.microsoft.com/office/drawing/2014/main" id="{42A63AE5-BCE3-47CF-A4F1-9C256137902B}"/>
              </a:ext>
            </a:extLst>
          </p:cNvPr>
          <p:cNvCxnSpPr/>
          <p:nvPr/>
        </p:nvCxnSpPr>
        <p:spPr>
          <a:xfrm>
            <a:off x="0" y="4221088"/>
            <a:ext cx="12192000"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1547952"/>
      </p:ext>
    </p:extLst>
  </p:cSld>
  <p:clrMapOvr>
    <a:masterClrMapping/>
  </p:clrMapOvr>
  <p:transition advTm="6393"/>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7875E060-0999-4F0D-821E-1E5AD6B5D154}"/>
              </a:ext>
            </a:extLst>
          </p:cNvPr>
          <p:cNvPicPr>
            <a:picLocks noChangeAspect="1"/>
          </p:cNvPicPr>
          <p:nvPr/>
        </p:nvPicPr>
        <p:blipFill>
          <a:blip r:embed="rId3"/>
          <a:stretch>
            <a:fillRect/>
          </a:stretch>
        </p:blipFill>
        <p:spPr>
          <a:xfrm>
            <a:off x="8688288" y="1930656"/>
            <a:ext cx="2907538" cy="4744782"/>
          </a:xfrm>
          <a:prstGeom prst="rect">
            <a:avLst/>
          </a:prstGeom>
        </p:spPr>
      </p:pic>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23</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最优滤波决策</a:t>
            </a:r>
          </a:p>
        </p:txBody>
      </p:sp>
      <mc:AlternateContent xmlns:mc="http://schemas.openxmlformats.org/markup-compatibility/2006">
        <mc:Choice xmlns:a14="http://schemas.microsoft.com/office/drawing/2010/main" Requires="a14">
          <p:sp>
            <p:nvSpPr>
              <p:cNvPr id="10" name="文本框 9">
                <a:extLst>
                  <a:ext uri="{FF2B5EF4-FFF2-40B4-BE49-F238E27FC236}">
                    <a16:creationId xmlns:a16="http://schemas.microsoft.com/office/drawing/2014/main" id="{E3476C22-3B59-479C-9DAD-2E19F8E1771A}"/>
                  </a:ext>
                </a:extLst>
              </p:cNvPr>
              <p:cNvSpPr txBox="1"/>
              <p:nvPr/>
            </p:nvSpPr>
            <p:spPr>
              <a:xfrm>
                <a:off x="414528" y="2693078"/>
                <a:ext cx="7835900" cy="4154471"/>
              </a:xfrm>
              <a:prstGeom prst="rect">
                <a:avLst/>
              </a:prstGeom>
              <a:noFill/>
            </p:spPr>
            <p:txBody>
              <a:bodyPr wrap="square" rtlCol="0">
                <a:spAutoFit/>
              </a:bodyPr>
              <a:lstStyle/>
              <a:p>
                <a:pPr>
                  <a:lnSpc>
                    <a:spcPct val="130000"/>
                  </a:lnSpc>
                </a:pPr>
                <a:r>
                  <a:rPr lang="zh-CN" altLang="en-US" sz="1600" b="1" dirty="0">
                    <a:effectLst>
                      <a:outerShdw blurRad="38100" dist="38100" dir="2700000" algn="tl">
                        <a:srgbClr val="000000">
                          <a:alpha val="43137"/>
                        </a:srgbClr>
                      </a:outerShdw>
                    </a:effectLst>
                  </a:rPr>
                  <a:t>最优滤波</a:t>
                </a:r>
                <a:r>
                  <a:rPr lang="zh-CN" altLang="en-US" sz="1600" dirty="0"/>
                  <a:t>：在数学上可以证明能够实现最优信噪比，并已广泛应用于 </a:t>
                </a:r>
                <a:r>
                  <a:rPr lang="en-US" altLang="zh-CN" sz="1600" dirty="0"/>
                  <a:t>LIGO</a:t>
                </a:r>
                <a:r>
                  <a:rPr lang="zh-CN" altLang="en-US" sz="1600" dirty="0"/>
                  <a:t>、</a:t>
                </a:r>
                <a:r>
                  <a:rPr lang="en-US" altLang="zh-CN" sz="1600" dirty="0"/>
                  <a:t>Virgo </a:t>
                </a:r>
                <a:r>
                  <a:rPr lang="zh-CN" altLang="en-US" sz="1600" dirty="0"/>
                  <a:t>和 </a:t>
                </a:r>
                <a:r>
                  <a:rPr lang="en-US" altLang="zh-CN" sz="1600" dirty="0"/>
                  <a:t>KAGRA </a:t>
                </a:r>
                <a:r>
                  <a:rPr lang="zh-CN" altLang="en-US" sz="1600" dirty="0"/>
                  <a:t>等实验中，用于探测微弱信号</a:t>
                </a:r>
                <a:endParaRPr lang="en-US" altLang="zh-CN" sz="1600" dirty="0"/>
              </a:p>
              <a:p>
                <a:pPr>
                  <a:lnSpc>
                    <a:spcPct val="130000"/>
                  </a:lnSpc>
                </a:pPr>
                <a:r>
                  <a:rPr lang="zh-CN" altLang="en-US" sz="1600" b="1" dirty="0">
                    <a:effectLst>
                      <a:outerShdw blurRad="38100" dist="38100" dir="2700000" algn="tl">
                        <a:srgbClr val="000000">
                          <a:alpha val="43137"/>
                        </a:srgbClr>
                      </a:outerShdw>
                    </a:effectLst>
                  </a:rPr>
                  <a:t>信噪比定义</a:t>
                </a:r>
                <a:r>
                  <a:rPr lang="zh-CN" altLang="en-US" sz="1600" dirty="0"/>
                  <a:t>：信号时域最大幅值的平方与噪声均方根值平方之比</a:t>
                </a:r>
                <a:endParaRPr lang="en-US" altLang="zh-CN" sz="1600" dirty="0"/>
              </a:p>
              <a:p>
                <a:pPr>
                  <a:lnSpc>
                    <a:spcPct val="130000"/>
                  </a:lnSpc>
                </a:pPr>
                <a:r>
                  <a:rPr lang="zh-CN" altLang="en-US" sz="1600" dirty="0"/>
                  <a:t>最优滤波传递函数：</a:t>
                </a:r>
                <a:endParaRPr lang="en-US" altLang="zh-CN" sz="1600" dirty="0"/>
              </a:p>
              <a:p>
                <a:pPr>
                  <a:lnSpc>
                    <a:spcPct val="130000"/>
                  </a:lnSpc>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en-US" altLang="zh-CN" sz="1600" i="1">
                              <a:latin typeface="Cambria Math" panose="02040503050406030204" pitchFamily="18" charset="0"/>
                            </a:rPr>
                            <m:t>𝐻</m:t>
                          </m:r>
                        </m:e>
                        <m:sub>
                          <m:r>
                            <a:rPr lang="zh-CN" altLang="en-US" sz="1600" b="0" i="1" smtClean="0">
                              <a:latin typeface="Cambria Math" panose="02040503050406030204" pitchFamily="18" charset="0"/>
                            </a:rPr>
                            <m:t>𝛾</m:t>
                          </m:r>
                        </m:sub>
                      </m:sSub>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𝑓</m:t>
                          </m:r>
                        </m:e>
                      </m:d>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𝐾</m:t>
                      </m:r>
                      <m:r>
                        <a:rPr lang="en-US" altLang="zh-CN" sz="1600" b="0" i="1" smtClean="0">
                          <a:latin typeface="Cambria Math" panose="02040503050406030204" pitchFamily="18" charset="0"/>
                          <a:ea typeface="Cambria Math" panose="02040503050406030204" pitchFamily="18" charset="0"/>
                        </a:rPr>
                        <m:t>∙</m:t>
                      </m:r>
                      <m:f>
                        <m:fPr>
                          <m:ctrlPr>
                            <a:rPr lang="en-US" altLang="zh-CN" sz="1600" b="0" i="1" smtClean="0">
                              <a:latin typeface="Cambria Math" panose="02040503050406030204" pitchFamily="18" charset="0"/>
                              <a:ea typeface="Cambria Math" panose="02040503050406030204" pitchFamily="18" charset="0"/>
                            </a:rPr>
                          </m:ctrlPr>
                        </m:fPr>
                        <m:num>
                          <m:sSup>
                            <m:sSupPr>
                              <m:ctrlPr>
                                <a:rPr lang="en-US" altLang="zh-CN" sz="1600" i="1" smtClean="0">
                                  <a:latin typeface="Cambria Math" panose="02040503050406030204" pitchFamily="18" charset="0"/>
                                  <a:ea typeface="Cambria Math" panose="02040503050406030204" pitchFamily="18" charset="0"/>
                                </a:rPr>
                              </m:ctrlPr>
                            </m:sSupPr>
                            <m:e>
                              <m:sSub>
                                <m:sSubPr>
                                  <m:ctrlPr>
                                    <a:rPr lang="en-US" altLang="zh-CN" sz="160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𝑆</m:t>
                                  </m:r>
                                </m:e>
                                <m:sub>
                                  <m:r>
                                    <a:rPr lang="zh-CN" altLang="en-US" sz="1600" i="1" smtClean="0">
                                      <a:latin typeface="Cambria Math" panose="02040503050406030204" pitchFamily="18" charset="0"/>
                                      <a:ea typeface="Cambria Math" panose="02040503050406030204" pitchFamily="18" charset="0"/>
                                    </a:rPr>
                                    <m:t>𝛾</m:t>
                                  </m:r>
                                </m:sub>
                              </m:sSub>
                            </m:e>
                            <m:sup>
                              <m:r>
                                <a:rPr lang="en-US" altLang="zh-CN" sz="1600" i="1">
                                  <a:latin typeface="Cambria Math" panose="02040503050406030204" pitchFamily="18" charset="0"/>
                                  <a:ea typeface="Cambria Math" panose="02040503050406030204" pitchFamily="18" charset="0"/>
                                </a:rPr>
                                <m:t>∗</m:t>
                              </m:r>
                            </m:sup>
                          </m:sSup>
                          <m:d>
                            <m:dPr>
                              <m:ctrlPr>
                                <a:rPr lang="en-US" altLang="zh-CN" sz="1600" i="1">
                                  <a:latin typeface="Cambria Math" panose="02040503050406030204" pitchFamily="18" charset="0"/>
                                  <a:ea typeface="Cambria Math" panose="02040503050406030204" pitchFamily="18" charset="0"/>
                                </a:rPr>
                              </m:ctrlPr>
                            </m:dPr>
                            <m:e>
                              <m:r>
                                <a:rPr lang="en-US" altLang="zh-CN" sz="1600" i="1" smtClean="0">
                                  <a:latin typeface="Cambria Math" panose="02040503050406030204" pitchFamily="18" charset="0"/>
                                  <a:ea typeface="Cambria Math" panose="02040503050406030204" pitchFamily="18" charset="0"/>
                                </a:rPr>
                                <m:t>𝑓</m:t>
                              </m:r>
                            </m:e>
                          </m:d>
                        </m:num>
                        <m:den>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𝑃</m:t>
                              </m:r>
                            </m:e>
                            <m:sub>
                              <m:r>
                                <a:rPr lang="en-US" altLang="zh-CN" sz="1600" b="0" i="1" smtClean="0">
                                  <a:latin typeface="Cambria Math" panose="02040503050406030204" pitchFamily="18" charset="0"/>
                                  <a:ea typeface="Cambria Math" panose="02040503050406030204" pitchFamily="18" charset="0"/>
                                </a:rPr>
                                <m:t>𝑛</m:t>
                              </m:r>
                            </m:sub>
                          </m:sSub>
                          <m:d>
                            <m:dPr>
                              <m:ctrlPr>
                                <a:rPr lang="en-US" altLang="zh-CN" sz="1600" b="0" i="1" smtClean="0">
                                  <a:latin typeface="Cambria Math" panose="02040503050406030204" pitchFamily="18" charset="0"/>
                                  <a:ea typeface="Cambria Math" panose="02040503050406030204" pitchFamily="18" charset="0"/>
                                </a:rPr>
                              </m:ctrlPr>
                            </m:dPr>
                            <m:e>
                              <m:r>
                                <a:rPr lang="en-US" altLang="zh-CN" sz="1600" b="0" i="1" smtClean="0">
                                  <a:latin typeface="Cambria Math" panose="02040503050406030204" pitchFamily="18" charset="0"/>
                                  <a:ea typeface="Cambria Math" panose="02040503050406030204" pitchFamily="18" charset="0"/>
                                </a:rPr>
                                <m:t>𝑓</m:t>
                              </m:r>
                            </m:e>
                          </m:d>
                        </m:den>
                      </m:f>
                      <m:sSup>
                        <m:sSupPr>
                          <m:ctrlPr>
                            <a:rPr lang="en-US" altLang="zh-CN" sz="1600" b="0" i="1" smtClean="0">
                              <a:latin typeface="Cambria Math" panose="02040503050406030204" pitchFamily="18" charset="0"/>
                              <a:ea typeface="Cambria Math" panose="02040503050406030204" pitchFamily="18" charset="0"/>
                            </a:rPr>
                          </m:ctrlPr>
                        </m:sSupPr>
                        <m:e>
                          <m:r>
                            <a:rPr lang="en-US" altLang="zh-CN" sz="1600" b="0" i="1" smtClean="0">
                              <a:latin typeface="Cambria Math" panose="02040503050406030204" pitchFamily="18" charset="0"/>
                              <a:ea typeface="Cambria Math" panose="02040503050406030204" pitchFamily="18" charset="0"/>
                            </a:rPr>
                            <m:t>𝑒</m:t>
                          </m:r>
                        </m:e>
                        <m:sup>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𝑗</m:t>
                          </m:r>
                          <m:r>
                            <a:rPr lang="en-US" altLang="zh-CN" sz="1600" b="0" i="1" smtClean="0">
                              <a:latin typeface="Cambria Math" panose="02040503050406030204" pitchFamily="18" charset="0"/>
                              <a:ea typeface="Cambria Math" panose="02040503050406030204" pitchFamily="18" charset="0"/>
                            </a:rPr>
                            <m:t>2</m:t>
                          </m:r>
                          <m:r>
                            <a:rPr lang="zh-CN" altLang="en-US" sz="1600" b="0" i="1" smtClean="0">
                              <a:latin typeface="Cambria Math" panose="02040503050406030204" pitchFamily="18" charset="0"/>
                              <a:ea typeface="Cambria Math" panose="02040503050406030204" pitchFamily="18" charset="0"/>
                            </a:rPr>
                            <m:t>𝜋</m:t>
                          </m:r>
                          <m:r>
                            <a:rPr lang="en-US" altLang="zh-CN" sz="1600" b="0" i="1" smtClean="0">
                              <a:latin typeface="Cambria Math" panose="02040503050406030204" pitchFamily="18" charset="0"/>
                              <a:ea typeface="Cambria Math" panose="02040503050406030204" pitchFamily="18" charset="0"/>
                            </a:rPr>
                            <m:t>𝑓</m:t>
                          </m:r>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𝑡</m:t>
                              </m:r>
                            </m:e>
                            <m:sub>
                              <m:r>
                                <a:rPr lang="en-US" altLang="zh-CN" sz="1600" b="0" i="1" smtClean="0">
                                  <a:latin typeface="Cambria Math" panose="02040503050406030204" pitchFamily="18" charset="0"/>
                                  <a:ea typeface="Cambria Math" panose="02040503050406030204" pitchFamily="18" charset="0"/>
                                </a:rPr>
                                <m:t>0</m:t>
                              </m:r>
                            </m:sub>
                          </m:sSub>
                        </m:sup>
                      </m:sSup>
                      <m:r>
                        <a:rPr lang="en-US" altLang="zh-CN" sz="1600" b="0" i="1" smtClean="0">
                          <a:latin typeface="Cambria Math" panose="02040503050406030204" pitchFamily="18" charset="0"/>
                          <a:ea typeface="Cambria Math" panose="02040503050406030204" pitchFamily="18" charset="0"/>
                        </a:rPr>
                        <m:t>=</m:t>
                      </m:r>
                      <m:f>
                        <m:fPr>
                          <m:ctrlPr>
                            <a:rPr lang="en-US" altLang="zh-CN" sz="1600" i="1" smtClean="0">
                              <a:solidFill>
                                <a:schemeClr val="tx1"/>
                              </a:solidFill>
                              <a:latin typeface="Cambria Math" panose="02040503050406030204" pitchFamily="18" charset="0"/>
                              <a:ea typeface="Cambria Math" panose="02040503050406030204" pitchFamily="18" charset="0"/>
                            </a:rPr>
                          </m:ctrlPr>
                        </m:fPr>
                        <m:num>
                          <m:sSup>
                            <m:sSupPr>
                              <m:ctrlPr>
                                <a:rPr lang="en-US" altLang="zh-CN" sz="1600" i="1">
                                  <a:latin typeface="Cambria Math" panose="02040503050406030204" pitchFamily="18" charset="0"/>
                                  <a:ea typeface="Cambria Math" panose="02040503050406030204" pitchFamily="18" charset="0"/>
                                </a:rPr>
                              </m:ctrlPr>
                            </m:sSupPr>
                            <m:e>
                              <m:sSub>
                                <m:sSubPr>
                                  <m:ctrlPr>
                                    <a:rPr lang="en-US" altLang="zh-CN" sz="1600" i="1">
                                      <a:latin typeface="Cambria Math" panose="02040503050406030204" pitchFamily="18" charset="0"/>
                                      <a:ea typeface="Cambria Math" panose="02040503050406030204" pitchFamily="18" charset="0"/>
                                    </a:rPr>
                                  </m:ctrlPr>
                                </m:sSubPr>
                                <m:e>
                                  <m:r>
                                    <a:rPr lang="en-US" altLang="zh-CN" sz="1600" i="1">
                                      <a:latin typeface="Cambria Math" panose="02040503050406030204" pitchFamily="18" charset="0"/>
                                      <a:ea typeface="Cambria Math" panose="02040503050406030204" pitchFamily="18" charset="0"/>
                                    </a:rPr>
                                    <m:t>𝑆</m:t>
                                  </m:r>
                                </m:e>
                                <m:sub>
                                  <m:r>
                                    <a:rPr lang="zh-CN" altLang="en-US" sz="1600" i="1">
                                      <a:latin typeface="Cambria Math" panose="02040503050406030204" pitchFamily="18" charset="0"/>
                                      <a:ea typeface="Cambria Math" panose="02040503050406030204" pitchFamily="18" charset="0"/>
                                    </a:rPr>
                                    <m:t>𝛾</m:t>
                                  </m:r>
                                </m:sub>
                              </m:sSub>
                            </m:e>
                            <m:sup>
                              <m:r>
                                <a:rPr lang="en-US" altLang="zh-CN" sz="1600" i="1">
                                  <a:latin typeface="Cambria Math" panose="02040503050406030204" pitchFamily="18" charset="0"/>
                                  <a:ea typeface="Cambria Math" panose="02040503050406030204" pitchFamily="18" charset="0"/>
                                </a:rPr>
                                <m:t>∗</m:t>
                              </m:r>
                            </m:sup>
                          </m:sSup>
                          <m:d>
                            <m:dPr>
                              <m:ctrlPr>
                                <a:rPr lang="en-US" altLang="zh-CN" sz="1600" i="1">
                                  <a:solidFill>
                                    <a:schemeClr val="tx1"/>
                                  </a:solidFill>
                                  <a:latin typeface="Cambria Math" panose="02040503050406030204" pitchFamily="18" charset="0"/>
                                  <a:ea typeface="Cambria Math" panose="02040503050406030204" pitchFamily="18" charset="0"/>
                                </a:rPr>
                              </m:ctrlPr>
                            </m:dPr>
                            <m:e>
                              <m:r>
                                <a:rPr lang="en-US" altLang="zh-CN" sz="1600" i="1">
                                  <a:solidFill>
                                    <a:schemeClr val="tx1"/>
                                  </a:solidFill>
                                  <a:latin typeface="Cambria Math" panose="02040503050406030204" pitchFamily="18" charset="0"/>
                                  <a:ea typeface="Cambria Math" panose="02040503050406030204" pitchFamily="18" charset="0"/>
                                </a:rPr>
                                <m:t>𝑓</m:t>
                              </m:r>
                            </m:e>
                          </m:d>
                        </m:num>
                        <m:den>
                          <m:sSub>
                            <m:sSubPr>
                              <m:ctrlPr>
                                <a:rPr lang="en-US" altLang="zh-CN" sz="1600" i="1">
                                  <a:solidFill>
                                    <a:schemeClr val="tx1"/>
                                  </a:solidFill>
                                  <a:latin typeface="Cambria Math" panose="02040503050406030204" pitchFamily="18" charset="0"/>
                                  <a:ea typeface="Cambria Math" panose="02040503050406030204" pitchFamily="18" charset="0"/>
                                </a:rPr>
                              </m:ctrlPr>
                            </m:sSubPr>
                            <m:e>
                              <m:r>
                                <a:rPr lang="en-US" altLang="zh-CN" sz="1600" i="1">
                                  <a:solidFill>
                                    <a:schemeClr val="tx1"/>
                                  </a:solidFill>
                                  <a:latin typeface="Cambria Math" panose="02040503050406030204" pitchFamily="18" charset="0"/>
                                  <a:ea typeface="Cambria Math" panose="02040503050406030204" pitchFamily="18" charset="0"/>
                                </a:rPr>
                                <m:t>𝑃</m:t>
                              </m:r>
                            </m:e>
                            <m:sub>
                              <m:r>
                                <a:rPr lang="en-US" altLang="zh-CN" sz="1600" i="1">
                                  <a:solidFill>
                                    <a:schemeClr val="tx1"/>
                                  </a:solidFill>
                                  <a:latin typeface="Cambria Math" panose="02040503050406030204" pitchFamily="18" charset="0"/>
                                  <a:ea typeface="Cambria Math" panose="02040503050406030204" pitchFamily="18" charset="0"/>
                                </a:rPr>
                                <m:t>𝑛</m:t>
                              </m:r>
                            </m:sub>
                          </m:sSub>
                          <m:d>
                            <m:dPr>
                              <m:ctrlPr>
                                <a:rPr lang="en-US" altLang="zh-CN" sz="1600" i="1">
                                  <a:solidFill>
                                    <a:schemeClr val="tx1"/>
                                  </a:solidFill>
                                  <a:latin typeface="Cambria Math" panose="02040503050406030204" pitchFamily="18" charset="0"/>
                                  <a:ea typeface="Cambria Math" panose="02040503050406030204" pitchFamily="18" charset="0"/>
                                </a:rPr>
                              </m:ctrlPr>
                            </m:dPr>
                            <m:e>
                              <m:r>
                                <a:rPr lang="en-US" altLang="zh-CN" sz="1600" i="1">
                                  <a:solidFill>
                                    <a:schemeClr val="tx1"/>
                                  </a:solidFill>
                                  <a:latin typeface="Cambria Math" panose="02040503050406030204" pitchFamily="18" charset="0"/>
                                  <a:ea typeface="Cambria Math" panose="02040503050406030204" pitchFamily="18" charset="0"/>
                                </a:rPr>
                                <m:t>𝑓</m:t>
                              </m:r>
                            </m:e>
                          </m:d>
                        </m:den>
                      </m:f>
                    </m:oMath>
                  </m:oMathPara>
                </a14:m>
                <a:endParaRPr lang="en-US" altLang="zh-CN" sz="1600" dirty="0"/>
              </a:p>
              <a:p>
                <a:pPr>
                  <a:lnSpc>
                    <a:spcPct val="130000"/>
                  </a:lnSpc>
                </a:pPr>
                <a:r>
                  <a:rPr lang="zh-CN" altLang="en-US" sz="1600" dirty="0"/>
                  <a:t>滤波之后的形式：</a:t>
                </a:r>
                <a:endParaRPr lang="en-US" altLang="zh-CN" sz="1600" dirty="0"/>
              </a:p>
              <a:p>
                <a:pPr>
                  <a:lnSpc>
                    <a:spcPct val="130000"/>
                  </a:lnSpc>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𝑦</m:t>
                      </m:r>
                      <m:d>
                        <m:dPr>
                          <m:ctrlPr>
                            <a:rPr lang="en-US" altLang="zh-CN" sz="1600" i="1">
                              <a:latin typeface="Cambria Math" panose="02040503050406030204" pitchFamily="18" charset="0"/>
                            </a:rPr>
                          </m:ctrlPr>
                        </m:dPr>
                        <m:e>
                          <m:r>
                            <a:rPr lang="en-US" altLang="zh-CN" sz="1600" b="0" i="1">
                              <a:latin typeface="Cambria Math" panose="02040503050406030204" pitchFamily="18" charset="0"/>
                            </a:rPr>
                            <m:t>𝑡</m:t>
                          </m:r>
                        </m:e>
                      </m:d>
                      <m:r>
                        <a:rPr lang="en-US" altLang="zh-CN" sz="1600" b="0" i="1">
                          <a:latin typeface="Cambria Math" panose="02040503050406030204" pitchFamily="18" charset="0"/>
                        </a:rPr>
                        <m:t>=</m:t>
                      </m:r>
                      <m:nary>
                        <m:naryPr>
                          <m:ctrlPr>
                            <a:rPr lang="en-US" altLang="zh-CN" sz="1600" i="1">
                              <a:latin typeface="Cambria Math" panose="02040503050406030204" pitchFamily="18" charset="0"/>
                            </a:rPr>
                          </m:ctrlPr>
                        </m:naryPr>
                        <m:sub>
                          <m:r>
                            <m:rPr>
                              <m:brk m:alnAt="23"/>
                            </m:rPr>
                            <a:rPr lang="en-US" altLang="zh-CN" sz="1600" b="0" i="1">
                              <a:latin typeface="Cambria Math" panose="02040503050406030204" pitchFamily="18" charset="0"/>
                            </a:rPr>
                            <m:t>−</m:t>
                          </m:r>
                          <m:r>
                            <a:rPr lang="en-US" altLang="zh-CN" sz="1600" b="0" i="1">
                              <a:latin typeface="Cambria Math" panose="02040503050406030204" pitchFamily="18" charset="0"/>
                              <a:ea typeface="Cambria Math" panose="02040503050406030204" pitchFamily="18" charset="0"/>
                            </a:rPr>
                            <m:t>∞</m:t>
                          </m:r>
                        </m:sub>
                        <m:sup>
                          <m:r>
                            <a:rPr lang="en-US" altLang="zh-CN" sz="1600" b="0" i="1">
                              <a:latin typeface="Cambria Math" panose="02040503050406030204" pitchFamily="18" charset="0"/>
                              <a:ea typeface="Cambria Math" panose="02040503050406030204" pitchFamily="18" charset="0"/>
                            </a:rPr>
                            <m:t>∞</m:t>
                          </m:r>
                        </m:sup>
                        <m:e>
                          <m:r>
                            <a:rPr lang="en-US" altLang="zh-CN" sz="1600" b="0" i="1">
                              <a:latin typeface="Cambria Math" panose="02040503050406030204" pitchFamily="18" charset="0"/>
                              <a:ea typeface="Cambria Math" panose="02040503050406030204" pitchFamily="18" charset="0"/>
                            </a:rPr>
                            <m:t>𝑥</m:t>
                          </m:r>
                          <m:sSup>
                            <m:sSupPr>
                              <m:ctrlPr>
                                <a:rPr lang="en-US" altLang="zh-CN" sz="1600" i="1">
                                  <a:latin typeface="Cambria Math" panose="02040503050406030204" pitchFamily="18" charset="0"/>
                                </a:rPr>
                              </m:ctrlPr>
                            </m:sSupPr>
                            <m:e>
                              <m:d>
                                <m:dPr>
                                  <m:ctrlPr>
                                    <a:rPr lang="en-US" altLang="zh-CN" sz="1600" i="1">
                                      <a:latin typeface="Cambria Math" panose="02040503050406030204" pitchFamily="18" charset="0"/>
                                    </a:rPr>
                                  </m:ctrlPr>
                                </m:dPr>
                                <m:e>
                                  <m:r>
                                    <a:rPr lang="zh-CN" altLang="en-US" sz="1600" b="0" i="1">
                                      <a:latin typeface="Cambria Math" panose="02040503050406030204" pitchFamily="18" charset="0"/>
                                    </a:rPr>
                                    <m:t>𝜏</m:t>
                                  </m:r>
                                </m:e>
                              </m:d>
                              <m:sSub>
                                <m:sSubPr>
                                  <m:ctrlPr>
                                    <a:rPr lang="en-US" altLang="zh-CN" sz="1600" i="1">
                                      <a:latin typeface="Cambria Math" panose="02040503050406030204" pitchFamily="18" charset="0"/>
                                    </a:rPr>
                                  </m:ctrlPr>
                                </m:sSubPr>
                                <m:e>
                                  <m:r>
                                    <a:rPr lang="en-US" altLang="zh-CN" sz="1600" b="0" i="1">
                                      <a:latin typeface="Cambria Math" panose="02040503050406030204" pitchFamily="18" charset="0"/>
                                    </a:rPr>
                                    <m:t>h</m:t>
                                  </m:r>
                                </m:e>
                                <m:sub>
                                  <m:r>
                                    <a:rPr lang="zh-CN" altLang="en-US" sz="1600" b="0" i="1">
                                      <a:latin typeface="Cambria Math" panose="02040503050406030204" pitchFamily="18" charset="0"/>
                                    </a:rPr>
                                    <m:t>𝛾</m:t>
                                  </m:r>
                                </m:sub>
                              </m:sSub>
                            </m:e>
                            <m:sup>
                              <m:r>
                                <a:rPr lang="en-US" altLang="zh-CN" sz="1600" b="0" i="1">
                                  <a:latin typeface="Cambria Math" panose="02040503050406030204" pitchFamily="18" charset="0"/>
                                </a:rPr>
                                <m:t>∗</m:t>
                              </m:r>
                            </m:sup>
                          </m:sSup>
                          <m:d>
                            <m:dPr>
                              <m:ctrlPr>
                                <a:rPr lang="en-US" altLang="zh-CN" sz="1600" i="1">
                                  <a:latin typeface="Cambria Math" panose="02040503050406030204" pitchFamily="18" charset="0"/>
                                </a:rPr>
                              </m:ctrlPr>
                            </m:dPr>
                            <m:e>
                              <m:r>
                                <a:rPr lang="zh-CN" altLang="en-US" sz="1600" b="0" i="1" smtClean="0">
                                  <a:latin typeface="Cambria Math" panose="02040503050406030204" pitchFamily="18" charset="0"/>
                                </a:rPr>
                                <m:t>𝜏</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𝑡</m:t>
                              </m:r>
                            </m:e>
                          </m:d>
                          <m:r>
                            <a:rPr lang="en-US" altLang="zh-CN" sz="1600" b="0" i="1">
                              <a:latin typeface="Cambria Math" panose="02040503050406030204" pitchFamily="18" charset="0"/>
                            </a:rPr>
                            <m:t>𝑑</m:t>
                          </m:r>
                          <m:r>
                            <a:rPr lang="zh-CN" altLang="en-US" sz="1600" b="0" i="1">
                              <a:latin typeface="Cambria Math" panose="02040503050406030204" pitchFamily="18" charset="0"/>
                            </a:rPr>
                            <m:t>𝜏</m:t>
                          </m:r>
                        </m:e>
                      </m:nary>
                      <m:r>
                        <a:rPr lang="zh-CN" altLang="en-US" sz="1600" b="0" i="1">
                          <a:latin typeface="Cambria Math" panose="02040503050406030204" pitchFamily="18" charset="0"/>
                        </a:rPr>
                        <m:t>，</m:t>
                      </m:r>
                      <m:r>
                        <a:rPr lang="en-US" altLang="zh-CN" sz="1600" b="0" i="1">
                          <a:latin typeface="Cambria Math" panose="02040503050406030204" pitchFamily="18" charset="0"/>
                        </a:rPr>
                        <m:t>𝑦</m:t>
                      </m:r>
                      <m:d>
                        <m:dPr>
                          <m:ctrlPr>
                            <a:rPr lang="en-US" altLang="zh-CN" sz="1600" i="1">
                              <a:latin typeface="Cambria Math" panose="02040503050406030204" pitchFamily="18" charset="0"/>
                            </a:rPr>
                          </m:ctrlPr>
                        </m:dPr>
                        <m:e>
                          <m:r>
                            <a:rPr lang="en-US" altLang="zh-CN" sz="1600" b="0" i="1">
                              <a:latin typeface="Cambria Math" panose="02040503050406030204" pitchFamily="18" charset="0"/>
                            </a:rPr>
                            <m:t>0</m:t>
                          </m:r>
                        </m:e>
                      </m:d>
                      <m:r>
                        <a:rPr lang="en-US" altLang="zh-CN" sz="1600" b="0" i="1">
                          <a:latin typeface="Cambria Math" panose="02040503050406030204" pitchFamily="18" charset="0"/>
                        </a:rPr>
                        <m:t>=</m:t>
                      </m:r>
                      <m:nary>
                        <m:naryPr>
                          <m:ctrlPr>
                            <a:rPr lang="en-US" altLang="zh-CN" sz="1600" i="1">
                              <a:latin typeface="Cambria Math" panose="02040503050406030204" pitchFamily="18" charset="0"/>
                            </a:rPr>
                          </m:ctrlPr>
                        </m:naryPr>
                        <m:sub>
                          <m:r>
                            <m:rPr>
                              <m:brk m:alnAt="23"/>
                            </m:rPr>
                            <a:rPr lang="en-US" altLang="zh-CN" sz="1600" b="0" i="1">
                              <a:latin typeface="Cambria Math" panose="02040503050406030204" pitchFamily="18" charset="0"/>
                            </a:rPr>
                            <m:t>−</m:t>
                          </m:r>
                          <m:r>
                            <a:rPr lang="en-US" altLang="zh-CN" sz="1600" b="0" i="1">
                              <a:latin typeface="Cambria Math" panose="02040503050406030204" pitchFamily="18" charset="0"/>
                              <a:ea typeface="Cambria Math" panose="02040503050406030204" pitchFamily="18" charset="0"/>
                            </a:rPr>
                            <m:t>∞</m:t>
                          </m:r>
                        </m:sub>
                        <m:sup>
                          <m:r>
                            <a:rPr lang="en-US" altLang="zh-CN" sz="1600" b="0" i="1">
                              <a:latin typeface="Cambria Math" panose="02040503050406030204" pitchFamily="18" charset="0"/>
                              <a:ea typeface="Cambria Math" panose="02040503050406030204" pitchFamily="18" charset="0"/>
                            </a:rPr>
                            <m:t>∞</m:t>
                          </m:r>
                        </m:sup>
                        <m:e>
                          <m:r>
                            <a:rPr lang="en-US" altLang="zh-CN" sz="1600" b="0" i="1">
                              <a:latin typeface="Cambria Math" panose="02040503050406030204" pitchFamily="18" charset="0"/>
                            </a:rPr>
                            <m:t>𝑥</m:t>
                          </m:r>
                          <m:d>
                            <m:dPr>
                              <m:ctrlPr>
                                <a:rPr lang="en-US" altLang="zh-CN" sz="1600" i="1">
                                  <a:latin typeface="Cambria Math" panose="02040503050406030204" pitchFamily="18" charset="0"/>
                                </a:rPr>
                              </m:ctrlPr>
                            </m:dPr>
                            <m:e>
                              <m:r>
                                <a:rPr lang="zh-CN" altLang="en-US" sz="1600" b="0" i="1">
                                  <a:latin typeface="Cambria Math" panose="02040503050406030204" pitchFamily="18" charset="0"/>
                                </a:rPr>
                                <m:t>𝜏</m:t>
                              </m:r>
                            </m:e>
                          </m:d>
                          <m:sSup>
                            <m:sSupPr>
                              <m:ctrlPr>
                                <a:rPr lang="en-US" altLang="zh-CN" sz="1600" i="1">
                                  <a:latin typeface="Cambria Math" panose="02040503050406030204" pitchFamily="18" charset="0"/>
                                </a:rPr>
                              </m:ctrlPr>
                            </m:sSupPr>
                            <m:e>
                              <m:sSub>
                                <m:sSubPr>
                                  <m:ctrlPr>
                                    <a:rPr lang="en-US" altLang="zh-CN" sz="1600" i="1">
                                      <a:latin typeface="Cambria Math" panose="02040503050406030204" pitchFamily="18" charset="0"/>
                                    </a:rPr>
                                  </m:ctrlPr>
                                </m:sSubPr>
                                <m:e>
                                  <m:r>
                                    <a:rPr lang="en-US" altLang="zh-CN" sz="1600" b="0" i="1">
                                      <a:latin typeface="Cambria Math" panose="02040503050406030204" pitchFamily="18" charset="0"/>
                                    </a:rPr>
                                    <m:t>h</m:t>
                                  </m:r>
                                </m:e>
                                <m:sub>
                                  <m:r>
                                    <a:rPr lang="zh-CN" altLang="en-US" sz="1600" b="0" i="1">
                                      <a:latin typeface="Cambria Math" panose="02040503050406030204" pitchFamily="18" charset="0"/>
                                    </a:rPr>
                                    <m:t>𝛾</m:t>
                                  </m:r>
                                </m:sub>
                              </m:sSub>
                            </m:e>
                            <m:sup>
                              <m:r>
                                <a:rPr lang="en-US" altLang="zh-CN" sz="1600" b="0" i="1">
                                  <a:latin typeface="Cambria Math" panose="02040503050406030204" pitchFamily="18" charset="0"/>
                                </a:rPr>
                                <m:t>∗</m:t>
                              </m:r>
                            </m:sup>
                          </m:sSup>
                          <m:d>
                            <m:dPr>
                              <m:ctrlPr>
                                <a:rPr lang="en-US" altLang="zh-CN" sz="1600" i="1">
                                  <a:latin typeface="Cambria Math" panose="02040503050406030204" pitchFamily="18" charset="0"/>
                                </a:rPr>
                              </m:ctrlPr>
                            </m:dPr>
                            <m:e>
                              <m:r>
                                <a:rPr lang="zh-CN" altLang="en-US" sz="1600" b="0" i="1">
                                  <a:latin typeface="Cambria Math" panose="02040503050406030204" pitchFamily="18" charset="0"/>
                                </a:rPr>
                                <m:t>𝜏</m:t>
                              </m:r>
                            </m:e>
                          </m:d>
                          <m:r>
                            <a:rPr lang="en-US" altLang="zh-CN" sz="1600" b="0" i="1">
                              <a:latin typeface="Cambria Math" panose="02040503050406030204" pitchFamily="18" charset="0"/>
                            </a:rPr>
                            <m:t>𝑑</m:t>
                          </m:r>
                          <m:r>
                            <a:rPr lang="zh-CN" altLang="en-US" sz="1600" b="0" i="1">
                              <a:latin typeface="Cambria Math" panose="02040503050406030204" pitchFamily="18" charset="0"/>
                            </a:rPr>
                            <m:t>𝜏</m:t>
                          </m:r>
                        </m:e>
                      </m:nary>
                      <m:r>
                        <a:rPr lang="en-US" altLang="zh-CN" sz="1600" b="0" i="1">
                          <a:latin typeface="Cambria Math" panose="02040503050406030204" pitchFamily="18" charset="0"/>
                          <a:ea typeface="Cambria Math" panose="02040503050406030204" pitchFamily="18" charset="0"/>
                        </a:rPr>
                        <m:t>≡</m:t>
                      </m:r>
                      <m:d>
                        <m:dPr>
                          <m:begChr m:val="⟨"/>
                          <m:endChr m:val=""/>
                          <m:ctrlPr>
                            <a:rPr lang="en-US" altLang="zh-CN" sz="1600" i="1">
                              <a:latin typeface="Cambria Math" panose="02040503050406030204" pitchFamily="18" charset="0"/>
                              <a:ea typeface="Cambria Math" panose="02040503050406030204" pitchFamily="18" charset="0"/>
                            </a:rPr>
                          </m:ctrlPr>
                        </m:dPr>
                        <m:e>
                          <m:d>
                            <m:dPr>
                              <m:begChr m:val=""/>
                              <m:endChr m:val="⟩"/>
                              <m:ctrlPr>
                                <a:rPr lang="en-US" altLang="zh-CN" sz="1600" i="1">
                                  <a:latin typeface="Cambria Math" panose="02040503050406030204" pitchFamily="18" charset="0"/>
                                  <a:ea typeface="Cambria Math" panose="02040503050406030204" pitchFamily="18" charset="0"/>
                                </a:rPr>
                              </m:ctrlPr>
                            </m:dPr>
                            <m:e>
                              <m:r>
                                <a:rPr lang="en-US" altLang="zh-CN" sz="1600" b="0" i="1">
                                  <a:latin typeface="Cambria Math" panose="02040503050406030204" pitchFamily="18" charset="0"/>
                                  <a:ea typeface="Cambria Math" panose="02040503050406030204" pitchFamily="18" charset="0"/>
                                </a:rPr>
                                <m:t>𝑥</m:t>
                              </m:r>
                              <m:r>
                                <a:rPr lang="en-US" altLang="zh-CN" sz="1600" b="0" i="1">
                                  <a:latin typeface="Cambria Math" panose="02040503050406030204" pitchFamily="18" charset="0"/>
                                  <a:ea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b="0" i="1">
                                      <a:latin typeface="Cambria Math" panose="02040503050406030204" pitchFamily="18" charset="0"/>
                                    </a:rPr>
                                    <m:t>h</m:t>
                                  </m:r>
                                </m:e>
                                <m:sub>
                                  <m:r>
                                    <a:rPr lang="zh-CN" altLang="en-US" sz="1600" b="0" i="1">
                                      <a:latin typeface="Cambria Math" panose="02040503050406030204" pitchFamily="18" charset="0"/>
                                    </a:rPr>
                                    <m:t>𝛾</m:t>
                                  </m:r>
                                </m:sub>
                              </m:sSub>
                            </m:e>
                          </m:d>
                        </m:e>
                      </m:d>
                    </m:oMath>
                  </m:oMathPara>
                </a14:m>
                <a:endParaRPr lang="en-US" altLang="zh-CN" sz="1600" i="1" dirty="0">
                  <a:latin typeface="Cambria Math" panose="02040503050406030204" pitchFamily="18" charset="0"/>
                </a:endParaRPr>
              </a:p>
              <a:p>
                <a:pPr>
                  <a:lnSpc>
                    <a:spcPct val="130000"/>
                  </a:lnSpc>
                </a:pPr>
                <a:r>
                  <a:rPr lang="zh-CN" altLang="en-US" sz="1600" b="1" dirty="0">
                    <a:effectLst>
                      <a:outerShdw blurRad="38100" dist="38100" dir="2700000" algn="tl">
                        <a:srgbClr val="000000">
                          <a:alpha val="43137"/>
                        </a:srgbClr>
                      </a:outerShdw>
                    </a:effectLst>
                  </a:rPr>
                  <a:t>决策依据</a:t>
                </a:r>
                <a:r>
                  <a:rPr lang="zh-CN" altLang="en-US" sz="1600" dirty="0"/>
                  <a:t>：</a:t>
                </a:r>
                <a:endParaRPr lang="en-US" altLang="zh-CN" sz="1600" dirty="0"/>
              </a:p>
              <a:p>
                <a:pPr>
                  <a:lnSpc>
                    <a:spcPct val="130000"/>
                  </a:lnSpc>
                </a:pPr>
                <a14:m>
                  <m:oMathPara xmlns:m="http://schemas.openxmlformats.org/officeDocument/2006/math">
                    <m:oMathParaPr>
                      <m:jc m:val="centerGroup"/>
                    </m:oMathParaPr>
                    <m:oMath xmlns:m="http://schemas.openxmlformats.org/officeDocument/2006/math">
                      <m:r>
                        <a:rPr lang="zh-CN" altLang="en-US" sz="1600" i="1" smtClean="0">
                          <a:latin typeface="Cambria Math" panose="02040503050406030204" pitchFamily="18" charset="0"/>
                        </a:rPr>
                        <m:t>𝛿</m:t>
                      </m:r>
                      <m:r>
                        <a:rPr lang="en-US" altLang="zh-CN" sz="1600" b="0" i="1" smtClean="0">
                          <a:latin typeface="Cambria Math" panose="02040503050406030204" pitchFamily="18" charset="0"/>
                        </a:rPr>
                        <m:t>=1 </m:t>
                      </m:r>
                      <m:r>
                        <a:rPr lang="en-US" altLang="zh-CN" sz="1600" b="0" i="1" smtClean="0">
                          <a:latin typeface="Cambria Math" panose="02040503050406030204" pitchFamily="18" charset="0"/>
                        </a:rPr>
                        <m:t>𝑖𝑓𝑓</m:t>
                      </m:r>
                      <m:func>
                        <m:funcPr>
                          <m:ctrlPr>
                            <a:rPr lang="en-US" altLang="zh-CN" sz="1600" i="1">
                              <a:latin typeface="Cambria Math" panose="02040503050406030204" pitchFamily="18" charset="0"/>
                            </a:rPr>
                          </m:ctrlPr>
                        </m:funcPr>
                        <m:fName>
                          <m:limLow>
                            <m:limLowPr>
                              <m:ctrlPr>
                                <a:rPr lang="en-US" altLang="zh-CN" sz="1600" i="1">
                                  <a:latin typeface="Cambria Math" panose="02040503050406030204" pitchFamily="18" charset="0"/>
                                </a:rPr>
                              </m:ctrlPr>
                            </m:limLowPr>
                            <m:e>
                              <m:r>
                                <m:rPr>
                                  <m:sty m:val="p"/>
                                </m:rPr>
                                <a:rPr lang="en-US" altLang="zh-CN" sz="1600">
                                  <a:latin typeface="Cambria Math" panose="02040503050406030204" pitchFamily="18" charset="0"/>
                                </a:rPr>
                                <m:t>max</m:t>
                              </m:r>
                            </m:e>
                            <m:lim>
                              <m:r>
                                <a:rPr lang="zh-CN" altLang="en-US" sz="1600" i="1">
                                  <a:latin typeface="Cambria Math" panose="02040503050406030204" pitchFamily="18" charset="0"/>
                                </a:rPr>
                                <m:t>𝛾</m:t>
                              </m:r>
                              <m:r>
                                <a:rPr lang="en-US" altLang="zh-CN" sz="1600" i="1">
                                  <a:latin typeface="Cambria Math" panose="02040503050406030204" pitchFamily="18" charset="0"/>
                                  <a:ea typeface="Cambria Math" panose="02040503050406030204" pitchFamily="18" charset="0"/>
                                </a:rPr>
                                <m:t>∈</m:t>
                              </m:r>
                              <m:r>
                                <m:rPr>
                                  <m:sty m:val="p"/>
                                </m:rPr>
                                <a:rPr lang="el-GR" altLang="zh-CN" sz="1600" i="1">
                                  <a:latin typeface="Cambria Math" panose="02040503050406030204" pitchFamily="18" charset="0"/>
                                  <a:ea typeface="Cambria Math" panose="02040503050406030204" pitchFamily="18" charset="0"/>
                                </a:rPr>
                                <m:t>Γ</m:t>
                              </m:r>
                              <m:r>
                                <m:rPr>
                                  <m:nor/>
                                </m:rPr>
                                <a:rPr lang="en-US" altLang="zh-CN" sz="1600" dirty="0"/>
                                <m:t> </m:t>
                              </m:r>
                            </m:lim>
                          </m:limLow>
                        </m:fName>
                        <m:e>
                          <m:d>
                            <m:dPr>
                              <m:begChr m:val="⟨"/>
                              <m:endChr m:val=""/>
                              <m:ctrlPr>
                                <a:rPr lang="en-US" altLang="zh-CN" sz="1600" i="1">
                                  <a:latin typeface="Cambria Math" panose="02040503050406030204" pitchFamily="18" charset="0"/>
                                  <a:ea typeface="Cambria Math" panose="02040503050406030204" pitchFamily="18" charset="0"/>
                                </a:rPr>
                              </m:ctrlPr>
                            </m:dPr>
                            <m:e>
                              <m:d>
                                <m:dPr>
                                  <m:begChr m:val=""/>
                                  <m:endChr m:val="⟩"/>
                                  <m:ctrlPr>
                                    <a:rPr lang="en-US" altLang="zh-CN" sz="1600" i="1">
                                      <a:latin typeface="Cambria Math" panose="02040503050406030204" pitchFamily="18" charset="0"/>
                                      <a:ea typeface="Cambria Math" panose="02040503050406030204" pitchFamily="18" charset="0"/>
                                    </a:rPr>
                                  </m:ctrlPr>
                                </m:dPr>
                                <m:e>
                                  <m:r>
                                    <a:rPr lang="en-US" altLang="zh-CN" sz="1600" i="1">
                                      <a:latin typeface="Cambria Math" panose="02040503050406030204" pitchFamily="18" charset="0"/>
                                      <a:ea typeface="Cambria Math" panose="02040503050406030204" pitchFamily="18" charset="0"/>
                                    </a:rPr>
                                    <m:t>𝑥</m:t>
                                  </m:r>
                                  <m:r>
                                    <a:rPr lang="en-US" altLang="zh-CN" sz="1600" i="1">
                                      <a:latin typeface="Cambria Math" panose="02040503050406030204" pitchFamily="18" charset="0"/>
                                      <a:ea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h</m:t>
                                      </m:r>
                                    </m:e>
                                    <m:sub>
                                      <m:r>
                                        <a:rPr lang="zh-CN" altLang="en-US" sz="1600" i="1">
                                          <a:latin typeface="Cambria Math" panose="02040503050406030204" pitchFamily="18" charset="0"/>
                                        </a:rPr>
                                        <m:t>𝛾</m:t>
                                      </m:r>
                                    </m:sub>
                                  </m:sSub>
                                </m:e>
                              </m:d>
                            </m:e>
                          </m:d>
                        </m:e>
                      </m:func>
                      <m:r>
                        <a:rPr lang="en-US" altLang="zh-CN" sz="1600" i="1">
                          <a:latin typeface="Cambria Math" panose="02040503050406030204" pitchFamily="18" charset="0"/>
                          <a:ea typeface="Cambria Math" panose="02040503050406030204" pitchFamily="18" charset="0"/>
                        </a:rPr>
                        <m:t>≷</m:t>
                      </m:r>
                      <m:r>
                        <a:rPr lang="zh-CN" altLang="en-US" sz="1600" i="1" smtClean="0">
                          <a:latin typeface="Cambria Math" panose="02040503050406030204" pitchFamily="18" charset="0"/>
                        </a:rPr>
                        <m:t>𝜏</m:t>
                      </m:r>
                    </m:oMath>
                  </m:oMathPara>
                </a14:m>
                <a:endParaRPr lang="en-US" altLang="zh-CN" sz="1600" dirty="0"/>
              </a:p>
              <a:p>
                <a:pPr>
                  <a:lnSpc>
                    <a:spcPct val="130000"/>
                  </a:lnSpc>
                </a:pPr>
                <a:r>
                  <a:rPr lang="zh-CN" altLang="en-US" sz="1600" b="1" dirty="0">
                    <a:solidFill>
                      <a:srgbClr val="FF0000"/>
                    </a:solidFill>
                    <a:effectLst>
                      <a:outerShdw blurRad="38100" dist="38100" dir="2700000" algn="tl">
                        <a:srgbClr val="000000">
                          <a:alpha val="43137"/>
                        </a:srgbClr>
                      </a:outerShdw>
                    </a:effectLst>
                  </a:rPr>
                  <a:t>在决策层面，该甄别方法不具备最优性，表现为不能达到最优误检率与漏检率</a:t>
                </a:r>
                <a:endParaRPr lang="en-US" altLang="zh-CN" sz="1600" b="1" dirty="0">
                  <a:solidFill>
                    <a:srgbClr val="FF0000"/>
                  </a:solidFill>
                  <a:effectLst>
                    <a:outerShdw blurRad="38100" dist="38100" dir="2700000" algn="tl">
                      <a:srgbClr val="000000">
                        <a:alpha val="43137"/>
                      </a:srgbClr>
                    </a:outerShdw>
                  </a:effectLst>
                </a:endParaRPr>
              </a:p>
            </p:txBody>
          </p:sp>
        </mc:Choice>
        <mc:Fallback>
          <p:sp>
            <p:nvSpPr>
              <p:cNvPr id="10" name="文本框 9">
                <a:extLst>
                  <a:ext uri="{FF2B5EF4-FFF2-40B4-BE49-F238E27FC236}">
                    <a16:creationId xmlns:a16="http://schemas.microsoft.com/office/drawing/2014/main" id="{E3476C22-3B59-479C-9DAD-2E19F8E1771A}"/>
                  </a:ext>
                </a:extLst>
              </p:cNvPr>
              <p:cNvSpPr txBox="1">
                <a:spLocks noRot="1" noChangeAspect="1" noMove="1" noResize="1" noEditPoints="1" noAdjustHandles="1" noChangeArrowheads="1" noChangeShapeType="1" noTextEdit="1"/>
              </p:cNvSpPr>
              <p:nvPr/>
            </p:nvSpPr>
            <p:spPr>
              <a:xfrm>
                <a:off x="414528" y="2693078"/>
                <a:ext cx="7835900" cy="4154471"/>
              </a:xfrm>
              <a:prstGeom prst="rect">
                <a:avLst/>
              </a:prstGeom>
              <a:blipFill>
                <a:blip r:embed="rId4"/>
                <a:stretch>
                  <a:fillRect l="-467" b="-2056"/>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F51AD1AB-A3A5-46A3-802D-5171A404707F}"/>
              </a:ext>
            </a:extLst>
          </p:cNvPr>
          <p:cNvSpPr txBox="1"/>
          <p:nvPr/>
        </p:nvSpPr>
        <p:spPr>
          <a:xfrm>
            <a:off x="6096000" y="3792399"/>
            <a:ext cx="2621882" cy="338554"/>
          </a:xfrm>
          <a:prstGeom prst="rect">
            <a:avLst/>
          </a:prstGeom>
          <a:noFill/>
        </p:spPr>
        <p:txBody>
          <a:bodyPr wrap="square" rtlCol="0">
            <a:spAutoFit/>
          </a:bodyPr>
          <a:lstStyle/>
          <a:p>
            <a:r>
              <a:rPr lang="zh-CN" altLang="en-US" sz="1600" b="1" dirty="0">
                <a:solidFill>
                  <a:srgbClr val="0070C0"/>
                </a:solidFill>
              </a:rPr>
              <a:t>省略归一化与时间对齐因子</a:t>
            </a:r>
          </a:p>
        </p:txBody>
      </p:sp>
      <mc:AlternateContent xmlns:mc="http://schemas.openxmlformats.org/markup-compatibility/2006">
        <mc:Choice xmlns:a14="http://schemas.microsoft.com/office/drawing/2010/main" Requires="a14">
          <p:sp>
            <p:nvSpPr>
              <p:cNvPr id="13" name="文本框 12">
                <a:extLst>
                  <a:ext uri="{FF2B5EF4-FFF2-40B4-BE49-F238E27FC236}">
                    <a16:creationId xmlns:a16="http://schemas.microsoft.com/office/drawing/2014/main" id="{FADE73A1-83D9-4E59-AAD4-59DC32ED15BD}"/>
                  </a:ext>
                </a:extLst>
              </p:cNvPr>
              <p:cNvSpPr txBox="1"/>
              <p:nvPr/>
            </p:nvSpPr>
            <p:spPr>
              <a:xfrm>
                <a:off x="5318332" y="4313516"/>
                <a:ext cx="3384376" cy="937564"/>
              </a:xfrm>
              <a:prstGeom prst="rect">
                <a:avLst/>
              </a:prstGeom>
              <a:noFill/>
            </p:spPr>
            <p:txBody>
              <a:bodyPr wrap="square" rtlCol="0">
                <a:spAutoFit/>
              </a:bodyPr>
              <a:lstStyle>
                <a:defPPr>
                  <a:defRPr lang="en-US"/>
                </a:defPPr>
                <a:lvl1pPr>
                  <a:defRPr sz="1600" b="1">
                    <a:solidFill>
                      <a:srgbClr val="0070C0"/>
                    </a:solidFill>
                  </a:defRPr>
                </a:lvl1pPr>
              </a:lstStyle>
              <a:p>
                <a14:m>
                  <m:oMathPara xmlns:m="http://schemas.openxmlformats.org/officeDocument/2006/math">
                    <m:oMathParaPr>
                      <m:jc m:val="centerGroup"/>
                    </m:oMathParaPr>
                    <m:oMath xmlns:m="http://schemas.openxmlformats.org/officeDocument/2006/math">
                      <m:sSub>
                        <m:sSubPr>
                          <m:ctrlPr>
                            <a:rPr lang="en-US" altLang="zh-CN" sz="1200" i="1" smtClean="0">
                              <a:latin typeface="Cambria Math" panose="02040503050406030204" pitchFamily="18" charset="0"/>
                            </a:rPr>
                          </m:ctrlPr>
                        </m:sSubPr>
                        <m:e>
                          <m:r>
                            <a:rPr lang="en-US" altLang="zh-CN" sz="1200" i="1">
                              <a:latin typeface="Cambria Math" panose="02040503050406030204" pitchFamily="18" charset="0"/>
                            </a:rPr>
                            <m:t>𝒉</m:t>
                          </m:r>
                        </m:e>
                        <m:sub>
                          <m:r>
                            <a:rPr lang="zh-CN" altLang="en-US" sz="1200" i="1">
                              <a:latin typeface="Cambria Math" panose="02040503050406030204" pitchFamily="18" charset="0"/>
                            </a:rPr>
                            <m:t>𝜸</m:t>
                          </m:r>
                        </m:sub>
                      </m:sSub>
                      <m:d>
                        <m:dPr>
                          <m:ctrlPr>
                            <a:rPr lang="en-US" altLang="zh-CN" sz="1200" i="1">
                              <a:latin typeface="Cambria Math" panose="02040503050406030204" pitchFamily="18" charset="0"/>
                            </a:rPr>
                          </m:ctrlPr>
                        </m:dPr>
                        <m:e>
                          <m:r>
                            <a:rPr lang="en-US" altLang="zh-CN" sz="1200" i="1">
                              <a:latin typeface="Cambria Math" panose="02040503050406030204" pitchFamily="18" charset="0"/>
                            </a:rPr>
                            <m:t>𝒕</m:t>
                          </m:r>
                        </m:e>
                      </m:d>
                      <m:r>
                        <a:rPr lang="en-US" altLang="zh-CN" sz="1200">
                          <a:latin typeface="Cambria Math" panose="02040503050406030204" pitchFamily="18" charset="0"/>
                        </a:rPr>
                        <m:t>=</m:t>
                      </m:r>
                      <m:sSup>
                        <m:sSupPr>
                          <m:ctrlPr>
                            <a:rPr lang="en-US" altLang="zh-CN" sz="1200" i="1">
                              <a:latin typeface="Cambria Math" panose="02040503050406030204" pitchFamily="18" charset="0"/>
                            </a:rPr>
                          </m:ctrlPr>
                        </m:sSupPr>
                        <m:e>
                          <m:r>
                            <a:rPr lang="en-US" altLang="zh-CN" sz="1200" i="1">
                              <a:latin typeface="Cambria Math" panose="02040503050406030204" pitchFamily="18" charset="0"/>
                            </a:rPr>
                            <m:t>𝓕</m:t>
                          </m:r>
                        </m:e>
                        <m:sup>
                          <m:r>
                            <a:rPr lang="en-US" altLang="zh-CN" sz="1200">
                              <a:latin typeface="Cambria Math" panose="02040503050406030204" pitchFamily="18" charset="0"/>
                            </a:rPr>
                            <m:t>−</m:t>
                          </m:r>
                          <m:r>
                            <a:rPr lang="en-US" altLang="zh-CN" sz="1200" i="1">
                              <a:latin typeface="Cambria Math" panose="02040503050406030204" pitchFamily="18" charset="0"/>
                            </a:rPr>
                            <m:t>𝟏</m:t>
                          </m:r>
                        </m:sup>
                      </m:sSup>
                      <m:d>
                        <m:dPr>
                          <m:begChr m:val="{"/>
                          <m:endChr m:val="}"/>
                          <m:ctrlPr>
                            <a:rPr lang="en-US" altLang="zh-CN" sz="1200" i="1">
                              <a:latin typeface="Cambria Math" panose="02040503050406030204" pitchFamily="18" charset="0"/>
                            </a:rPr>
                          </m:ctrlPr>
                        </m:dPr>
                        <m:e>
                          <m:f>
                            <m:fPr>
                              <m:ctrlPr>
                                <a:rPr lang="en-US" altLang="zh-CN" sz="1200" i="1">
                                  <a:latin typeface="Cambria Math" panose="02040503050406030204" pitchFamily="18" charset="0"/>
                                </a:rPr>
                              </m:ctrlPr>
                            </m:fPr>
                            <m:num>
                              <m:sSub>
                                <m:sSubPr>
                                  <m:ctrlPr>
                                    <a:rPr lang="en-US" altLang="zh-CN" sz="1200" i="1">
                                      <a:latin typeface="Cambria Math" panose="02040503050406030204" pitchFamily="18" charset="0"/>
                                      <a:ea typeface="Cambria Math" panose="02040503050406030204" pitchFamily="18" charset="0"/>
                                    </a:rPr>
                                  </m:ctrlPr>
                                </m:sSubPr>
                                <m:e>
                                  <m:r>
                                    <a:rPr lang="en-US" altLang="zh-CN" sz="1200" i="1">
                                      <a:latin typeface="Cambria Math" panose="02040503050406030204" pitchFamily="18" charset="0"/>
                                      <a:ea typeface="Cambria Math" panose="02040503050406030204" pitchFamily="18" charset="0"/>
                                    </a:rPr>
                                    <m:t>𝑺</m:t>
                                  </m:r>
                                </m:e>
                                <m:sub>
                                  <m:r>
                                    <a:rPr lang="zh-CN" altLang="en-US" sz="1200" i="1">
                                      <a:latin typeface="Cambria Math" panose="02040503050406030204" pitchFamily="18" charset="0"/>
                                      <a:ea typeface="Cambria Math" panose="02040503050406030204" pitchFamily="18" charset="0"/>
                                    </a:rPr>
                                    <m:t>𝜸</m:t>
                                  </m:r>
                                </m:sub>
                              </m:sSub>
                              <m:d>
                                <m:dPr>
                                  <m:ctrlPr>
                                    <a:rPr lang="en-US" altLang="zh-CN" sz="1200" i="1">
                                      <a:latin typeface="Cambria Math" panose="02040503050406030204" pitchFamily="18" charset="0"/>
                                    </a:rPr>
                                  </m:ctrlPr>
                                </m:dPr>
                                <m:e>
                                  <m:r>
                                    <a:rPr lang="en-US" altLang="zh-CN" sz="1200" i="1">
                                      <a:latin typeface="Cambria Math" panose="02040503050406030204" pitchFamily="18" charset="0"/>
                                    </a:rPr>
                                    <m:t>𝒇</m:t>
                                  </m:r>
                                </m:e>
                              </m:d>
                            </m:num>
                            <m:den>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𝑷</m:t>
                                  </m:r>
                                </m:e>
                                <m:sub>
                                  <m:r>
                                    <a:rPr lang="en-US" altLang="zh-CN" sz="1200" i="1">
                                      <a:latin typeface="Cambria Math" panose="02040503050406030204" pitchFamily="18" charset="0"/>
                                    </a:rPr>
                                    <m:t>𝒏</m:t>
                                  </m:r>
                                </m:sub>
                              </m:sSub>
                              <m:d>
                                <m:dPr>
                                  <m:ctrlPr>
                                    <a:rPr lang="en-US" altLang="zh-CN" sz="1200" i="1">
                                      <a:latin typeface="Cambria Math" panose="02040503050406030204" pitchFamily="18" charset="0"/>
                                    </a:rPr>
                                  </m:ctrlPr>
                                </m:dPr>
                                <m:e>
                                  <m:r>
                                    <a:rPr lang="en-US" altLang="zh-CN" sz="1200" i="1">
                                      <a:latin typeface="Cambria Math" panose="02040503050406030204" pitchFamily="18" charset="0"/>
                                    </a:rPr>
                                    <m:t>𝒇</m:t>
                                  </m:r>
                                </m:e>
                              </m:d>
                            </m:den>
                          </m:f>
                        </m:e>
                      </m:d>
                    </m:oMath>
                  </m:oMathPara>
                  <m:oMathPara xmlns:m="http://schemas.openxmlformats.org/officeDocument/2006/math">
                    <m:oMathParaPr>
                      <m:jc m:val="centerGroup"/>
                    </m:oMathParaPr>
                    <m:oMath xmlns:m="http://schemas.openxmlformats.org/officeDocument/2006/math">
                      <m:sSup>
                        <m:sSupPr>
                          <m:ctrlPr>
                            <a:rPr lang="en-US" altLang="zh-CN" sz="1200" smtClean="0"/>
                          </m:ctrlPr>
                        </m:sSupPr>
                        <m:e>
                          <m:r>
                            <a:rPr lang="en-US" altLang="zh-CN" sz="1200" b="1" i="1" smtClean="0"/>
                            <m:t>𝓕</m:t>
                          </m:r>
                        </m:e>
                        <m:sup>
                          <m:r>
                            <a:rPr lang="en-US" altLang="zh-CN" sz="1200" b="1" smtClean="0"/>
                            <m:t>−</m:t>
                          </m:r>
                          <m:r>
                            <a:rPr lang="en-US" altLang="zh-CN" sz="1200" b="1" i="1" smtClean="0"/>
                            <m:t>𝟏</m:t>
                          </m:r>
                        </m:sup>
                      </m:sSup>
                      <m:d>
                        <m:dPr>
                          <m:begChr m:val="{"/>
                          <m:endChr m:val="}"/>
                          <m:ctrlPr>
                            <a:rPr lang="en-US" altLang="zh-CN" sz="1200" smtClean="0"/>
                          </m:ctrlPr>
                        </m:dPr>
                        <m:e>
                          <m:f>
                            <m:fPr>
                              <m:ctrlPr>
                                <a:rPr lang="en-US" altLang="zh-CN" sz="1200" smtClean="0"/>
                              </m:ctrlPr>
                            </m:fPr>
                            <m:num>
                              <m:sSup>
                                <m:sSupPr>
                                  <m:ctrlPr>
                                    <a:rPr lang="en-US" altLang="zh-CN" sz="1200" i="1">
                                      <a:latin typeface="Cambria Math" panose="02040503050406030204" pitchFamily="18" charset="0"/>
                                      <a:ea typeface="Cambria Math" panose="02040503050406030204" pitchFamily="18" charset="0"/>
                                    </a:rPr>
                                  </m:ctrlPr>
                                </m:sSupPr>
                                <m:e>
                                  <m:sSub>
                                    <m:sSubPr>
                                      <m:ctrlPr>
                                        <a:rPr lang="en-US" altLang="zh-CN" sz="1200" i="1">
                                          <a:latin typeface="Cambria Math" panose="02040503050406030204" pitchFamily="18" charset="0"/>
                                          <a:ea typeface="Cambria Math" panose="02040503050406030204" pitchFamily="18" charset="0"/>
                                        </a:rPr>
                                      </m:ctrlPr>
                                    </m:sSubPr>
                                    <m:e>
                                      <m:r>
                                        <a:rPr lang="en-US" altLang="zh-CN" sz="1200" b="1" i="1">
                                          <a:latin typeface="Cambria Math" panose="02040503050406030204" pitchFamily="18" charset="0"/>
                                          <a:ea typeface="Cambria Math" panose="02040503050406030204" pitchFamily="18" charset="0"/>
                                        </a:rPr>
                                        <m:t>𝑺</m:t>
                                      </m:r>
                                    </m:e>
                                    <m:sub>
                                      <m:r>
                                        <a:rPr lang="zh-CN" altLang="en-US" sz="1200" b="1" i="1">
                                          <a:latin typeface="Cambria Math" panose="02040503050406030204" pitchFamily="18" charset="0"/>
                                          <a:ea typeface="Cambria Math" panose="02040503050406030204" pitchFamily="18" charset="0"/>
                                        </a:rPr>
                                        <m:t>𝜸</m:t>
                                      </m:r>
                                    </m:sub>
                                  </m:sSub>
                                </m:e>
                                <m:sup>
                                  <m:r>
                                    <a:rPr lang="en-US" altLang="zh-CN" sz="1200" b="1" i="1">
                                      <a:latin typeface="Cambria Math" panose="02040503050406030204" pitchFamily="18" charset="0"/>
                                      <a:ea typeface="Cambria Math" panose="02040503050406030204" pitchFamily="18" charset="0"/>
                                    </a:rPr>
                                    <m:t>∗</m:t>
                                  </m:r>
                                </m:sup>
                              </m:sSup>
                              <m:d>
                                <m:dPr>
                                  <m:ctrlPr>
                                    <a:rPr lang="en-US" altLang="zh-CN" sz="1200"/>
                                  </m:ctrlPr>
                                </m:dPr>
                                <m:e>
                                  <m:r>
                                    <a:rPr lang="en-US" altLang="zh-CN" sz="1200" b="1" i="1"/>
                                    <m:t>𝒇</m:t>
                                  </m:r>
                                </m:e>
                              </m:d>
                            </m:num>
                            <m:den>
                              <m:sSub>
                                <m:sSubPr>
                                  <m:ctrlPr>
                                    <a:rPr lang="en-US" altLang="zh-CN" sz="1200"/>
                                  </m:ctrlPr>
                                </m:sSubPr>
                                <m:e>
                                  <m:r>
                                    <a:rPr lang="en-US" altLang="zh-CN" sz="1200" b="1" i="1"/>
                                    <m:t>𝑷</m:t>
                                  </m:r>
                                </m:e>
                                <m:sub>
                                  <m:r>
                                    <a:rPr lang="en-US" altLang="zh-CN" sz="1200" b="1" i="1"/>
                                    <m:t>𝒏</m:t>
                                  </m:r>
                                </m:sub>
                              </m:sSub>
                              <m:d>
                                <m:dPr>
                                  <m:ctrlPr>
                                    <a:rPr lang="en-US" altLang="zh-CN" sz="1200"/>
                                  </m:ctrlPr>
                                </m:dPr>
                                <m:e>
                                  <m:r>
                                    <a:rPr lang="en-US" altLang="zh-CN" sz="1200" b="1" i="1"/>
                                    <m:t>𝒇</m:t>
                                  </m:r>
                                </m:e>
                              </m:d>
                            </m:den>
                          </m:f>
                        </m:e>
                      </m:d>
                      <m:r>
                        <a:rPr lang="en-US" altLang="zh-CN" sz="1200" b="1" i="0" smtClean="0">
                          <a:latin typeface="Cambria Math" panose="02040503050406030204" pitchFamily="18" charset="0"/>
                        </a:rPr>
                        <m:t>=</m:t>
                      </m:r>
                      <m:sSup>
                        <m:sSupPr>
                          <m:ctrlPr>
                            <a:rPr lang="en-US" altLang="zh-CN" sz="1200" i="1">
                              <a:latin typeface="Cambria Math" panose="02040503050406030204" pitchFamily="18" charset="0"/>
                            </a:rPr>
                          </m:ctrlPr>
                        </m:sSupPr>
                        <m:e>
                          <m:r>
                            <a:rPr lang="en-US" altLang="zh-CN" sz="1200" i="1">
                              <a:latin typeface="Cambria Math" panose="02040503050406030204" pitchFamily="18" charset="0"/>
                            </a:rPr>
                            <m:t>𝓕</m:t>
                          </m:r>
                        </m:e>
                        <m:sup>
                          <m:r>
                            <a:rPr lang="en-US" altLang="zh-CN" sz="1200">
                              <a:latin typeface="Cambria Math" panose="02040503050406030204" pitchFamily="18" charset="0"/>
                            </a:rPr>
                            <m:t>−</m:t>
                          </m:r>
                          <m:r>
                            <a:rPr lang="en-US" altLang="zh-CN" sz="1200" i="1">
                              <a:latin typeface="Cambria Math" panose="02040503050406030204" pitchFamily="18" charset="0"/>
                            </a:rPr>
                            <m:t>𝟏</m:t>
                          </m:r>
                        </m:sup>
                      </m:sSup>
                      <m:d>
                        <m:dPr>
                          <m:begChr m:val="{"/>
                          <m:endChr m:val="}"/>
                          <m:ctrlPr>
                            <a:rPr lang="en-US" altLang="zh-CN" sz="1200" i="1">
                              <a:latin typeface="Cambria Math" panose="02040503050406030204" pitchFamily="18" charset="0"/>
                            </a:rPr>
                          </m:ctrlPr>
                        </m:dPr>
                        <m:e>
                          <m:sSup>
                            <m:sSupPr>
                              <m:ctrlPr>
                                <a:rPr lang="en-US" altLang="zh-CN" sz="1200" i="1">
                                  <a:latin typeface="Cambria Math" panose="02040503050406030204" pitchFamily="18" charset="0"/>
                                </a:rPr>
                              </m:ctrlPr>
                            </m:sSupPr>
                            <m:e>
                              <m:d>
                                <m:dPr>
                                  <m:ctrlPr>
                                    <a:rPr lang="en-US" altLang="zh-CN" sz="1200" i="1">
                                      <a:latin typeface="Cambria Math" panose="02040503050406030204" pitchFamily="18" charset="0"/>
                                    </a:rPr>
                                  </m:ctrlPr>
                                </m:dPr>
                                <m:e>
                                  <m:f>
                                    <m:fPr>
                                      <m:ctrlPr>
                                        <a:rPr lang="en-US" altLang="zh-CN" sz="1200" i="1">
                                          <a:latin typeface="Cambria Math" panose="02040503050406030204" pitchFamily="18" charset="0"/>
                                        </a:rPr>
                                      </m:ctrlPr>
                                    </m:fPr>
                                    <m:num>
                                      <m:sSub>
                                        <m:sSubPr>
                                          <m:ctrlPr>
                                            <a:rPr lang="en-US" altLang="zh-CN" sz="1200" i="1">
                                              <a:latin typeface="Cambria Math" panose="02040503050406030204" pitchFamily="18" charset="0"/>
                                              <a:ea typeface="Cambria Math" panose="02040503050406030204" pitchFamily="18" charset="0"/>
                                            </a:rPr>
                                          </m:ctrlPr>
                                        </m:sSubPr>
                                        <m:e>
                                          <m:r>
                                            <a:rPr lang="en-US" altLang="zh-CN" sz="1200" i="1">
                                              <a:latin typeface="Cambria Math" panose="02040503050406030204" pitchFamily="18" charset="0"/>
                                              <a:ea typeface="Cambria Math" panose="02040503050406030204" pitchFamily="18" charset="0"/>
                                            </a:rPr>
                                            <m:t>𝑺</m:t>
                                          </m:r>
                                        </m:e>
                                        <m:sub>
                                          <m:r>
                                            <a:rPr lang="zh-CN" altLang="en-US" sz="1200" i="1">
                                              <a:latin typeface="Cambria Math" panose="02040503050406030204" pitchFamily="18" charset="0"/>
                                              <a:ea typeface="Cambria Math" panose="02040503050406030204" pitchFamily="18" charset="0"/>
                                            </a:rPr>
                                            <m:t>𝜸</m:t>
                                          </m:r>
                                        </m:sub>
                                      </m:sSub>
                                      <m:d>
                                        <m:dPr>
                                          <m:ctrlPr>
                                            <a:rPr lang="en-US" altLang="zh-CN" sz="1200" i="1">
                                              <a:latin typeface="Cambria Math" panose="02040503050406030204" pitchFamily="18" charset="0"/>
                                            </a:rPr>
                                          </m:ctrlPr>
                                        </m:dPr>
                                        <m:e>
                                          <m:r>
                                            <a:rPr lang="en-US" altLang="zh-CN" sz="1200" i="1">
                                              <a:latin typeface="Cambria Math" panose="02040503050406030204" pitchFamily="18" charset="0"/>
                                            </a:rPr>
                                            <m:t>𝒇</m:t>
                                          </m:r>
                                        </m:e>
                                      </m:d>
                                    </m:num>
                                    <m:den>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𝑷</m:t>
                                          </m:r>
                                        </m:e>
                                        <m:sub>
                                          <m:r>
                                            <a:rPr lang="en-US" altLang="zh-CN" sz="1200" i="1">
                                              <a:latin typeface="Cambria Math" panose="02040503050406030204" pitchFamily="18" charset="0"/>
                                            </a:rPr>
                                            <m:t>𝒏</m:t>
                                          </m:r>
                                        </m:sub>
                                      </m:sSub>
                                      <m:d>
                                        <m:dPr>
                                          <m:ctrlPr>
                                            <a:rPr lang="en-US" altLang="zh-CN" sz="1200" i="1">
                                              <a:latin typeface="Cambria Math" panose="02040503050406030204" pitchFamily="18" charset="0"/>
                                            </a:rPr>
                                          </m:ctrlPr>
                                        </m:dPr>
                                        <m:e>
                                          <m:r>
                                            <a:rPr lang="en-US" altLang="zh-CN" sz="1200" i="1">
                                              <a:latin typeface="Cambria Math" panose="02040503050406030204" pitchFamily="18" charset="0"/>
                                            </a:rPr>
                                            <m:t>𝒇</m:t>
                                          </m:r>
                                        </m:e>
                                      </m:d>
                                    </m:den>
                                  </m:f>
                                </m:e>
                              </m:d>
                            </m:e>
                            <m:sup>
                              <m:r>
                                <a:rPr lang="en-US" altLang="zh-CN" sz="1200" i="1">
                                  <a:latin typeface="Cambria Math" panose="02040503050406030204" pitchFamily="18" charset="0"/>
                                </a:rPr>
                                <m:t>∗</m:t>
                              </m:r>
                            </m:sup>
                          </m:sSup>
                        </m:e>
                      </m:d>
                      <m:r>
                        <a:rPr lang="en-US" altLang="zh-CN" sz="1200" b="1" i="1" smtClean="0">
                          <a:latin typeface="Cambria Math" panose="02040503050406030204" pitchFamily="18" charset="0"/>
                        </a:rPr>
                        <m:t>=</m:t>
                      </m:r>
                      <m:sSup>
                        <m:sSupPr>
                          <m:ctrlPr>
                            <a:rPr lang="en-US" altLang="zh-CN" sz="1200" b="1" i="1" smtClean="0">
                              <a:latin typeface="Cambria Math" panose="02040503050406030204" pitchFamily="18" charset="0"/>
                            </a:rPr>
                          </m:ctrlPr>
                        </m:sSup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𝒉</m:t>
                              </m:r>
                            </m:e>
                            <m:sub>
                              <m:r>
                                <a:rPr lang="zh-CN" altLang="en-US" sz="1200" i="1">
                                  <a:latin typeface="Cambria Math" panose="02040503050406030204" pitchFamily="18" charset="0"/>
                                </a:rPr>
                                <m:t>𝜸</m:t>
                              </m:r>
                            </m:sub>
                          </m:sSub>
                        </m:e>
                        <m:sup>
                          <m:r>
                            <a:rPr lang="en-US" altLang="zh-CN" sz="1200" b="1" i="1" smtClean="0">
                              <a:latin typeface="Cambria Math" panose="02040503050406030204" pitchFamily="18" charset="0"/>
                            </a:rPr>
                            <m:t>∗</m:t>
                          </m:r>
                        </m:sup>
                      </m:sSup>
                      <m:d>
                        <m:dPr>
                          <m:ctrlPr>
                            <a:rPr lang="en-US" altLang="zh-CN" sz="1200" b="1" i="1" smtClean="0">
                              <a:latin typeface="Cambria Math" panose="02040503050406030204" pitchFamily="18" charset="0"/>
                            </a:rPr>
                          </m:ctrlPr>
                        </m:dPr>
                        <m:e>
                          <m:r>
                            <a:rPr lang="en-US" altLang="zh-CN" sz="1200" b="1" i="1" smtClean="0">
                              <a:latin typeface="Cambria Math" panose="02040503050406030204" pitchFamily="18" charset="0"/>
                            </a:rPr>
                            <m:t>−</m:t>
                          </m:r>
                          <m:r>
                            <a:rPr lang="en-US" altLang="zh-CN" sz="1200" b="1" i="1" smtClean="0">
                              <a:latin typeface="Cambria Math" panose="02040503050406030204" pitchFamily="18" charset="0"/>
                            </a:rPr>
                            <m:t>𝒕</m:t>
                          </m:r>
                        </m:e>
                      </m:d>
                    </m:oMath>
                  </m:oMathPara>
                </a14:m>
              </a:p>
              <a:p>
                <a:endParaRPr lang="zh-CN" altLang="en-US" sz="1200" dirty="0"/>
              </a:p>
            </p:txBody>
          </p:sp>
        </mc:Choice>
        <mc:Fallback>
          <p:sp>
            <p:nvSpPr>
              <p:cNvPr id="13" name="文本框 12">
                <a:extLst>
                  <a:ext uri="{FF2B5EF4-FFF2-40B4-BE49-F238E27FC236}">
                    <a16:creationId xmlns:a16="http://schemas.microsoft.com/office/drawing/2014/main" id="{FADE73A1-83D9-4E59-AAD4-59DC32ED15BD}"/>
                  </a:ext>
                </a:extLst>
              </p:cNvPr>
              <p:cNvSpPr txBox="1">
                <a:spLocks noRot="1" noChangeAspect="1" noMove="1" noResize="1" noEditPoints="1" noAdjustHandles="1" noChangeArrowheads="1" noChangeShapeType="1" noTextEdit="1"/>
              </p:cNvSpPr>
              <p:nvPr/>
            </p:nvSpPr>
            <p:spPr>
              <a:xfrm>
                <a:off x="5318332" y="4313516"/>
                <a:ext cx="3384376" cy="937564"/>
              </a:xfrm>
              <a:prstGeom prst="rect">
                <a:avLst/>
              </a:prstGeom>
              <a:blipFill>
                <a:blip r:embed="rId5"/>
                <a:stretch>
                  <a:fillRect b="-654"/>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8DEB629C-4B38-41C1-9FEA-11349440347B}"/>
              </a:ext>
            </a:extLst>
          </p:cNvPr>
          <p:cNvPicPr>
            <a:picLocks noChangeAspect="1"/>
          </p:cNvPicPr>
          <p:nvPr/>
        </p:nvPicPr>
        <p:blipFill>
          <a:blip r:embed="rId6"/>
          <a:stretch>
            <a:fillRect/>
          </a:stretch>
        </p:blipFill>
        <p:spPr>
          <a:xfrm>
            <a:off x="1415480" y="1040813"/>
            <a:ext cx="6286773" cy="1779685"/>
          </a:xfrm>
          <a:prstGeom prst="rect">
            <a:avLst/>
          </a:prstGeom>
        </p:spPr>
      </p:pic>
      <p:sp>
        <p:nvSpPr>
          <p:cNvPr id="16" name="文本框 15">
            <a:extLst>
              <a:ext uri="{FF2B5EF4-FFF2-40B4-BE49-F238E27FC236}">
                <a16:creationId xmlns:a16="http://schemas.microsoft.com/office/drawing/2014/main" id="{1DF7DB97-0B65-470D-B6F4-86BC6B9643F7}"/>
              </a:ext>
            </a:extLst>
          </p:cNvPr>
          <p:cNvSpPr txBox="1"/>
          <p:nvPr/>
        </p:nvSpPr>
        <p:spPr>
          <a:xfrm>
            <a:off x="6096000" y="5635754"/>
            <a:ext cx="2057400" cy="338554"/>
          </a:xfrm>
          <a:prstGeom prst="rect">
            <a:avLst/>
          </a:prstGeom>
          <a:noFill/>
        </p:spPr>
        <p:txBody>
          <a:bodyPr wrap="square" rtlCol="0">
            <a:spAutoFit/>
          </a:bodyPr>
          <a:lstStyle/>
          <a:p>
            <a:r>
              <a:rPr lang="en-US" altLang="zh-CN" sz="1600" b="1" dirty="0">
                <a:solidFill>
                  <a:srgbClr val="0070C0"/>
                </a:solidFill>
              </a:rPr>
              <a:t>L</a:t>
            </a:r>
            <a:r>
              <a:rPr lang="en-US" altLang="zh-CN" sz="1600" b="1" baseline="30000" dirty="0">
                <a:solidFill>
                  <a:srgbClr val="0070C0"/>
                </a:solidFill>
              </a:rPr>
              <a:t>2</a:t>
            </a:r>
            <a:r>
              <a:rPr lang="zh-CN" altLang="en-US" sz="1600" b="1" dirty="0">
                <a:solidFill>
                  <a:srgbClr val="0070C0"/>
                </a:solidFill>
              </a:rPr>
              <a:t>空间内积定义</a:t>
            </a:r>
          </a:p>
        </p:txBody>
      </p:sp>
      <p:pic>
        <p:nvPicPr>
          <p:cNvPr id="18" name="图片 17">
            <a:extLst>
              <a:ext uri="{FF2B5EF4-FFF2-40B4-BE49-F238E27FC236}">
                <a16:creationId xmlns:a16="http://schemas.microsoft.com/office/drawing/2014/main" id="{7EACB992-2242-4C89-9225-1A7ADE2A8C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60696" y="1484784"/>
            <a:ext cx="7391400" cy="3590925"/>
          </a:xfrm>
          <a:prstGeom prst="rect">
            <a:avLst/>
          </a:prstGeom>
        </p:spPr>
      </p:pic>
    </p:spTree>
    <p:extLst>
      <p:ext uri="{BB962C8B-B14F-4D97-AF65-F5344CB8AC3E}">
        <p14:creationId xmlns:p14="http://schemas.microsoft.com/office/powerpoint/2010/main" val="4135884929"/>
      </p:ext>
    </p:extLst>
  </p:cSld>
  <p:clrMapOvr>
    <a:masterClrMapping/>
  </p:clrMapOvr>
  <p:transition advTm="6393"/>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24</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二元假设检验问题统计理论</a:t>
            </a:r>
          </a:p>
        </p:txBody>
      </p:sp>
      <mc:AlternateContent xmlns:mc="http://schemas.openxmlformats.org/markup-compatibility/2006">
        <mc:Choice xmlns:a14="http://schemas.microsoft.com/office/drawing/2010/main" Requires="a14">
          <p:sp>
            <p:nvSpPr>
              <p:cNvPr id="4" name="文本框 3">
                <a:extLst>
                  <a:ext uri="{FF2B5EF4-FFF2-40B4-BE49-F238E27FC236}">
                    <a16:creationId xmlns:a16="http://schemas.microsoft.com/office/drawing/2014/main" id="{205C7E05-5774-42A2-8E12-75A6C996B845}"/>
                  </a:ext>
                </a:extLst>
              </p:cNvPr>
              <p:cNvSpPr txBox="1"/>
              <p:nvPr/>
            </p:nvSpPr>
            <p:spPr>
              <a:xfrm>
                <a:off x="119336" y="844136"/>
                <a:ext cx="8907163" cy="6002221"/>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d>
                        <m:dPr>
                          <m:begChr m:val="{"/>
                          <m:endChr m:val=""/>
                          <m:ctrlPr>
                            <a:rPr lang="en-US" altLang="zh-CN" sz="2000" i="1">
                              <a:latin typeface="Cambria Math" panose="02040503050406030204" pitchFamily="18" charset="0"/>
                            </a:rPr>
                          </m:ctrlPr>
                        </m:dPr>
                        <m:e>
                          <m:eqArr>
                            <m:eqArrPr>
                              <m:ctrlPr>
                                <a:rPr lang="en-US" altLang="zh-CN" sz="2000" i="1">
                                  <a:latin typeface="Cambria Math" panose="02040503050406030204" pitchFamily="18" charset="0"/>
                                </a:rPr>
                              </m:ctrlPr>
                            </m:eqArrPr>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𝐻</m:t>
                                  </m:r>
                                </m:e>
                                <m:sub>
                                  <m:r>
                                    <a:rPr lang="en-US" altLang="zh-CN" sz="2000" i="1">
                                      <a:latin typeface="Cambria Math" panose="02040503050406030204" pitchFamily="18" charset="0"/>
                                    </a:rPr>
                                    <m:t>0</m:t>
                                  </m:r>
                                </m:sub>
                              </m:sSub>
                              <m:r>
                                <a:rPr lang="en-US" altLang="zh-CN" sz="2000" i="1">
                                  <a:latin typeface="Cambria Math" panose="02040503050406030204" pitchFamily="18" charset="0"/>
                                </a:rPr>
                                <m:t>:</m:t>
                              </m:r>
                              <m:r>
                                <a:rPr lang="en-US" altLang="zh-CN" sz="2000" i="1">
                                  <a:latin typeface="Cambria Math" panose="02040503050406030204" pitchFamily="18" charset="0"/>
                                </a:rPr>
                                <m:t>𝑥</m:t>
                              </m:r>
                              <m:r>
                                <a:rPr lang="en-US" altLang="zh-CN" sz="2000" i="1">
                                  <a:latin typeface="Cambria Math" panose="02040503050406030204" pitchFamily="18" charset="0"/>
                                </a:rPr>
                                <m:t>=</m:t>
                              </m:r>
                              <m:r>
                                <a:rPr lang="en-US" altLang="zh-CN" sz="2000" i="1">
                                  <a:latin typeface="Cambria Math" panose="02040503050406030204" pitchFamily="18" charset="0"/>
                                </a:rPr>
                                <m:t>𝑧</m:t>
                              </m:r>
                              <m:r>
                                <a:rPr lang="en-US" altLang="zh-CN" sz="2000" i="1">
                                  <a:latin typeface="Cambria Math" panose="02040503050406030204" pitchFamily="18" charset="0"/>
                                </a:rPr>
                                <m:t>,</m:t>
                              </m:r>
                              <m:r>
                                <m:rPr>
                                  <m:nor/>
                                </m:rPr>
                                <a:rPr lang="en-US" altLang="zh-CN" sz="2000" i="1" dirty="0">
                                  <a:latin typeface="Cambria Math" panose="02040503050406030204" pitchFamily="18" charset="0"/>
                                </a:rPr>
                                <m:t> </m:t>
                              </m:r>
                            </m:e>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𝐻</m:t>
                                  </m:r>
                                </m:e>
                                <m:sub>
                                  <m:r>
                                    <a:rPr lang="en-US" altLang="zh-CN" sz="2000" i="1">
                                      <a:latin typeface="Cambria Math" panose="02040503050406030204" pitchFamily="18" charset="0"/>
                                    </a:rPr>
                                    <m:t>1</m:t>
                                  </m:r>
                                </m:sub>
                              </m:sSub>
                              <m:r>
                                <a:rPr lang="en-US" altLang="zh-CN" sz="2000" i="1">
                                  <a:latin typeface="Cambria Math" panose="02040503050406030204" pitchFamily="18" charset="0"/>
                                </a:rPr>
                                <m:t>:</m:t>
                              </m:r>
                              <m:r>
                                <a:rPr lang="en-US" altLang="zh-CN" sz="2000" i="1">
                                  <a:latin typeface="Cambria Math" panose="02040503050406030204" pitchFamily="18" charset="0"/>
                                </a:rPr>
                                <m:t>𝑥</m:t>
                              </m:r>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𝑠</m:t>
                                  </m:r>
                                </m:e>
                                <m:sub>
                                  <m:r>
                                    <a:rPr lang="zh-CN" altLang="en-US" sz="2000" i="1">
                                      <a:latin typeface="Cambria Math" panose="02040503050406030204" pitchFamily="18" charset="0"/>
                                    </a:rPr>
                                    <m:t>𝛾</m:t>
                                  </m:r>
                                </m:sub>
                              </m:sSub>
                              <m:r>
                                <a:rPr lang="en-US" altLang="zh-CN" sz="2000" i="1">
                                  <a:latin typeface="Cambria Math" panose="02040503050406030204" pitchFamily="18" charset="0"/>
                                </a:rPr>
                                <m:t>+</m:t>
                              </m:r>
                              <m:r>
                                <a:rPr lang="en-US" altLang="zh-CN" sz="2000" i="1">
                                  <a:latin typeface="Cambria Math" panose="02040503050406030204" pitchFamily="18" charset="0"/>
                                </a:rPr>
                                <m:t>𝑧</m:t>
                              </m:r>
                              <m:r>
                                <m:rPr>
                                  <m:nor/>
                                </m:rPr>
                                <a:rPr lang="en-US" altLang="zh-CN" sz="2000" dirty="0"/>
                                <m:t> </m:t>
                              </m:r>
                            </m:e>
                          </m:eqArr>
                        </m:e>
                      </m:d>
                    </m:oMath>
                  </m:oMathPara>
                </a14:m>
                <a:endParaRPr lang="en-US" altLang="zh-CN" sz="2000" b="1"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en-US" altLang="zh-CN" sz="2000" b="1" dirty="0" err="1">
                    <a:solidFill>
                      <a:srgbClr val="FF0000"/>
                    </a:solidFill>
                    <a:latin typeface="Times New Roman" panose="02020603050405020304" pitchFamily="18" charset="0"/>
                    <a:cs typeface="Times New Roman" panose="02020603050405020304" pitchFamily="18" charset="0"/>
                  </a:rPr>
                  <a:t>Neyman</a:t>
                </a:r>
                <a:r>
                  <a:rPr lang="en-US" altLang="zh-CN" sz="2000" b="1" dirty="0">
                    <a:solidFill>
                      <a:srgbClr val="FF0000"/>
                    </a:solidFill>
                    <a:latin typeface="Times New Roman" panose="02020603050405020304" pitchFamily="18" charset="0"/>
                    <a:cs typeface="Times New Roman" panose="02020603050405020304" pitchFamily="18" charset="0"/>
                  </a:rPr>
                  <a:t>-Pearson:</a:t>
                </a:r>
              </a:p>
              <a:p>
                <a:pPr>
                  <a:lnSpc>
                    <a:spcPct val="150000"/>
                  </a:lnSpc>
                </a:pPr>
                <a14:m>
                  <m:oMathPara xmlns:m="http://schemas.openxmlformats.org/officeDocument/2006/math">
                    <m:oMathParaPr>
                      <m:jc m:val="centerGroup"/>
                    </m:oMathParaPr>
                    <m:oMath xmlns:m="http://schemas.openxmlformats.org/officeDocument/2006/math">
                      <m:func>
                        <m:funcPr>
                          <m:ctrlP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ctrlPr>
                        </m:funcPr>
                        <m:fName>
                          <m:limLow>
                            <m:limLowPr>
                              <m:ctrlP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ctrlPr>
                            </m:limLowPr>
                            <m:e>
                              <m:r>
                                <m:rPr>
                                  <m:sty m:val="p"/>
                                </m:rPr>
                                <a:rPr kumimoji="0" lang="en-US" altLang="zh-CN" b="0" i="0" u="none" strike="noStrike" kern="1200" cap="none" spc="0" normalizeH="0" baseline="0" noProof="0" smtClean="0">
                                  <a:ln>
                                    <a:noFill/>
                                  </a:ln>
                                  <a:solidFill>
                                    <a:prstClr val="black"/>
                                  </a:solidFill>
                                  <a:effectLst/>
                                  <a:uLnTx/>
                                  <a:uFillTx/>
                                  <a:latin typeface="Cambria Math" panose="02040503050406030204" pitchFamily="18" charset="0"/>
                                </a:rPr>
                                <m:t>min</m:t>
                              </m:r>
                            </m:e>
                            <m:lim>
                              <m:r>
                                <a:rPr kumimoji="0" lang="zh-CN" altLang="en-US" b="0" i="1" u="none" strike="noStrike" kern="1200" cap="none" spc="0" normalizeH="0" baseline="0" noProof="0" smtClean="0">
                                  <a:ln>
                                    <a:noFill/>
                                  </a:ln>
                                  <a:solidFill>
                                    <a:prstClr val="black"/>
                                  </a:solidFill>
                                  <a:effectLst/>
                                  <a:uLnTx/>
                                  <a:uFillTx/>
                                  <a:latin typeface="Cambria Math" panose="02040503050406030204" pitchFamily="18" charset="0"/>
                                </a:rPr>
                                <m:t>𝛿</m:t>
                              </m:r>
                            </m:lim>
                          </m:limLow>
                        </m:fName>
                        <m:e>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𝐹𝑁𝑅</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 </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𝑠𝑢𝑏𝑗𝑒𝑐𝑡</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 </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𝑡𝑜</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 </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𝐹𝑃𝑅</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zh-CN" altLang="en-US"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𝛼</m:t>
                          </m:r>
                        </m:e>
                      </m:func>
                    </m:oMath>
                  </m:oMathPara>
                </a14:m>
                <a:endParaRPr lang="en-US" altLang="zh-CN" b="1" dirty="0"/>
              </a:p>
              <a:p>
                <a:pPr>
                  <a:lnSpc>
                    <a:spcPct val="150000"/>
                  </a:lnSpc>
                </a:pPr>
                <a:r>
                  <a:rPr lang="zh-CN" altLang="en-US" dirty="0"/>
                  <a:t>在固定误检率（</a:t>
                </a:r>
                <a:r>
                  <a:rPr lang="en-US" altLang="zh-CN" dirty="0"/>
                  <a:t>FPR</a:t>
                </a:r>
                <a:r>
                  <a:rPr lang="zh-CN" altLang="en-US" dirty="0"/>
                  <a:t>）的基础上，使漏检率（</a:t>
                </a:r>
                <a:r>
                  <a:rPr lang="en-US" altLang="zh-CN" dirty="0"/>
                  <a:t>FNR</a:t>
                </a:r>
                <a:r>
                  <a:rPr lang="zh-CN" altLang="en-US" dirty="0"/>
                  <a:t>）最小化。在此框架下，</a:t>
                </a:r>
                <a:r>
                  <a:rPr lang="zh-CN" altLang="en-US" dirty="0">
                    <a:solidFill>
                      <a:srgbClr val="FF0000"/>
                    </a:solidFill>
                  </a:rPr>
                  <a:t>似然比</a:t>
                </a:r>
                <a:r>
                  <a:rPr lang="zh-CN" altLang="en-US" dirty="0"/>
                  <a:t>检验是最优的，阈值</a:t>
                </a:r>
                <a14:m>
                  <m:oMath xmlns:m="http://schemas.openxmlformats.org/officeDocument/2006/math">
                    <m:r>
                      <a:rPr lang="zh-CN" altLang="en-US" i="1">
                        <a:latin typeface="Cambria Math" panose="02040503050406030204" pitchFamily="18" charset="0"/>
                        <a:ea typeface="Cambria Math" panose="02040503050406030204" pitchFamily="18" charset="0"/>
                      </a:rPr>
                      <m:t>𝜂</m:t>
                    </m:r>
                  </m:oMath>
                </a14:m>
                <a:r>
                  <a:rPr lang="en-US" altLang="zh-CN" dirty="0"/>
                  <a:t> </a:t>
                </a:r>
                <a:r>
                  <a:rPr lang="zh-CN" altLang="en-US" dirty="0"/>
                  <a:t>由约束</a:t>
                </a:r>
                <a14:m>
                  <m:oMath xmlns:m="http://schemas.openxmlformats.org/officeDocument/2006/math">
                    <m:r>
                      <a:rPr lang="zh-CN" altLang="en-US" i="1">
                        <a:latin typeface="Cambria Math" panose="02040503050406030204" pitchFamily="18" charset="0"/>
                        <a:ea typeface="Cambria Math" panose="02040503050406030204" pitchFamily="18" charset="0"/>
                      </a:rPr>
                      <m:t>𝛼</m:t>
                    </m:r>
                  </m:oMath>
                </a14:m>
                <a:r>
                  <a:rPr lang="zh-CN" altLang="en-US" dirty="0"/>
                  <a:t>决定</a:t>
                </a:r>
                <a:endParaRPr lang="en-US" altLang="zh-CN" dirty="0"/>
              </a:p>
              <a:p>
                <a:pPr>
                  <a:lnSpc>
                    <a:spcPct val="150000"/>
                  </a:lnSpc>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𝜆</m:t>
                      </m:r>
                      <m:d>
                        <m:dPr>
                          <m:ctrlPr>
                            <a:rPr lang="en-US" altLang="zh-CN" i="1" smtClean="0">
                              <a:latin typeface="Cambria Math" panose="02040503050406030204" pitchFamily="18" charset="0"/>
                            </a:rPr>
                          </m:ctrlPr>
                        </m:dPr>
                        <m:e>
                          <m:r>
                            <a:rPr lang="en-US" altLang="zh-CN" b="0" i="1" smtClean="0">
                              <a:latin typeface="Cambria Math" panose="02040503050406030204" pitchFamily="18" charset="0"/>
                            </a:rPr>
                            <m:t>𝑥</m:t>
                          </m:r>
                        </m:e>
                      </m:d>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𝑝</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𝑥</m:t>
                              </m:r>
                            </m:e>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𝐻</m:t>
                                  </m:r>
                                </m:e>
                                <m:sub>
                                  <m:r>
                                    <a:rPr lang="en-US" altLang="zh-CN" b="0" i="1" smtClean="0">
                                      <a:latin typeface="Cambria Math" panose="02040503050406030204" pitchFamily="18" charset="0"/>
                                    </a:rPr>
                                    <m:t>1</m:t>
                                  </m:r>
                                </m:sub>
                              </m:sSub>
                            </m:e>
                          </m:d>
                        </m:num>
                        <m:den>
                          <m:r>
                            <a:rPr lang="en-US" altLang="zh-CN" i="1">
                              <a:latin typeface="Cambria Math" panose="02040503050406030204" pitchFamily="18" charset="0"/>
                            </a:rPr>
                            <m:t>𝑝</m:t>
                          </m:r>
                          <m:d>
                            <m:dPr>
                              <m:ctrlPr>
                                <a:rPr lang="en-US" altLang="zh-CN" i="1">
                                  <a:latin typeface="Cambria Math" panose="02040503050406030204" pitchFamily="18" charset="0"/>
                                </a:rPr>
                              </m:ctrlPr>
                            </m:dPr>
                            <m:e>
                              <m:r>
                                <a:rPr lang="en-US" altLang="zh-CN" i="1">
                                  <a:latin typeface="Cambria Math" panose="02040503050406030204" pitchFamily="18" charset="0"/>
                                </a:rPr>
                                <m:t>𝑥</m:t>
                              </m:r>
                            </m:e>
                            <m:e>
                              <m:sSub>
                                <m:sSubPr>
                                  <m:ctrlPr>
                                    <a:rPr lang="en-US" altLang="zh-CN" i="1">
                                      <a:latin typeface="Cambria Math" panose="02040503050406030204" pitchFamily="18" charset="0"/>
                                    </a:rPr>
                                  </m:ctrlPr>
                                </m:sSubPr>
                                <m:e>
                                  <m:r>
                                    <a:rPr lang="en-US" altLang="zh-CN" i="1">
                                      <a:latin typeface="Cambria Math" panose="02040503050406030204" pitchFamily="18" charset="0"/>
                                    </a:rPr>
                                    <m:t>𝐻</m:t>
                                  </m:r>
                                </m:e>
                                <m:sub>
                                  <m:r>
                                    <a:rPr lang="en-US" altLang="zh-CN" b="0" i="1" smtClean="0">
                                      <a:latin typeface="Cambria Math" panose="02040503050406030204" pitchFamily="18" charset="0"/>
                                    </a:rPr>
                                    <m:t>0</m:t>
                                  </m:r>
                                </m:sub>
                              </m:sSub>
                            </m:e>
                          </m:d>
                        </m:den>
                      </m:f>
                      <m:r>
                        <a:rPr lang="en-US" altLang="zh-CN" i="1" smtClean="0">
                          <a:latin typeface="Cambria Math" panose="02040503050406030204" pitchFamily="18" charset="0"/>
                          <a:ea typeface="Cambria Math" panose="02040503050406030204" pitchFamily="18" charset="0"/>
                        </a:rPr>
                        <m:t>≷</m:t>
                      </m:r>
                      <m:r>
                        <a:rPr lang="zh-CN" altLang="en-US" i="1" smtClean="0">
                          <a:latin typeface="Cambria Math" panose="02040503050406030204" pitchFamily="18" charset="0"/>
                          <a:ea typeface="Cambria Math" panose="02040503050406030204" pitchFamily="18" charset="0"/>
                        </a:rPr>
                        <m:t>𝜂</m:t>
                      </m:r>
                    </m:oMath>
                  </m:oMathPara>
                </a14:m>
                <a:endParaRPr lang="en-US" altLang="zh-CN" i="1" dirty="0">
                  <a:latin typeface="Cambria Math" panose="02040503050406030204" pitchFamily="18" charset="0"/>
                </a:endParaRPr>
              </a:p>
              <a:p>
                <a:pPr>
                  <a:lnSpc>
                    <a:spcPct val="150000"/>
                  </a:lnSpc>
                </a:pPr>
                <a:r>
                  <a:rPr lang="en-US" altLang="zh-CN" sz="2000" b="1" dirty="0">
                    <a:solidFill>
                      <a:srgbClr val="FF0000"/>
                    </a:solidFill>
                    <a:latin typeface="Times New Roman" panose="02020603050405020304" pitchFamily="18" charset="0"/>
                    <a:cs typeface="Times New Roman" panose="02020603050405020304" pitchFamily="18" charset="0"/>
                  </a:rPr>
                  <a:t>Bayes risk minimum:</a:t>
                </a:r>
              </a:p>
              <a:p>
                <a:pPr>
                  <a:lnSpc>
                    <a:spcPct val="150000"/>
                  </a:lnSpc>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𝑅</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𝐶</m:t>
                          </m:r>
                        </m:e>
                        <m:sub>
                          <m:r>
                            <a:rPr lang="en-US" altLang="zh-CN" b="0" i="1" smtClean="0">
                              <a:latin typeface="Cambria Math" panose="02040503050406030204" pitchFamily="18" charset="0"/>
                            </a:rPr>
                            <m:t>10</m:t>
                          </m:r>
                        </m:sub>
                      </m:sSub>
                      <m:r>
                        <a:rPr lang="en-US" altLang="zh-CN" i="1">
                          <a:latin typeface="Cambria Math" panose="02040503050406030204" pitchFamily="18" charset="0"/>
                        </a:rPr>
                        <m:t>𝑃</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𝐻</m:t>
                              </m:r>
                            </m:e>
                            <m:sub>
                              <m:r>
                                <a:rPr lang="en-US" altLang="zh-CN" i="1">
                                  <a:latin typeface="Cambria Math" panose="02040503050406030204" pitchFamily="18" charset="0"/>
                                </a:rPr>
                                <m:t>1</m:t>
                              </m:r>
                            </m:sub>
                          </m:sSub>
                        </m:e>
                      </m:d>
                      <m:r>
                        <a:rPr lang="en-US" altLang="zh-CN" b="0" i="1" smtClean="0">
                          <a:latin typeface="Cambria Math" panose="02040503050406030204" pitchFamily="18" charset="0"/>
                        </a:rPr>
                        <m:t>𝑃</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𝐻</m:t>
                              </m:r>
                            </m:e>
                            <m:sub>
                              <m:r>
                                <a:rPr lang="en-US" altLang="zh-CN" b="0" i="1" smtClean="0">
                                  <a:latin typeface="Cambria Math" panose="02040503050406030204" pitchFamily="18" charset="0"/>
                                </a:rPr>
                                <m:t>0</m:t>
                              </m:r>
                            </m:sub>
                          </m:sSub>
                        </m:e>
                        <m:e>
                          <m:sSub>
                            <m:sSubPr>
                              <m:ctrlPr>
                                <a:rPr lang="en-US" altLang="zh-CN" i="1">
                                  <a:latin typeface="Cambria Math" panose="02040503050406030204" pitchFamily="18" charset="0"/>
                                </a:rPr>
                              </m:ctrlPr>
                            </m:sSubPr>
                            <m:e>
                              <m:r>
                                <a:rPr lang="en-US" altLang="zh-CN" i="1">
                                  <a:latin typeface="Cambria Math" panose="02040503050406030204" pitchFamily="18" charset="0"/>
                                </a:rPr>
                                <m:t>𝐻</m:t>
                              </m:r>
                            </m:e>
                            <m:sub>
                              <m:r>
                                <a:rPr lang="en-US" altLang="zh-CN" i="1">
                                  <a:latin typeface="Cambria Math" panose="02040503050406030204" pitchFamily="18" charset="0"/>
                                </a:rPr>
                                <m:t>1</m:t>
                              </m:r>
                            </m:sub>
                          </m:sSub>
                        </m:e>
                      </m:d>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𝐶</m:t>
                          </m:r>
                        </m:e>
                        <m:sub>
                          <m:r>
                            <a:rPr lang="en-US" altLang="zh-CN" b="0" i="1" smtClean="0">
                              <a:latin typeface="Cambria Math" panose="02040503050406030204" pitchFamily="18" charset="0"/>
                            </a:rPr>
                            <m:t>01</m:t>
                          </m:r>
                        </m:sub>
                      </m:sSub>
                      <m:r>
                        <a:rPr lang="en-US" altLang="zh-CN" i="1">
                          <a:latin typeface="Cambria Math" panose="02040503050406030204" pitchFamily="18" charset="0"/>
                        </a:rPr>
                        <m:t>𝑃</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𝐻</m:t>
                              </m:r>
                            </m:e>
                            <m:sub>
                              <m:r>
                                <a:rPr lang="en-US" altLang="zh-CN" b="0" i="1" smtClean="0">
                                  <a:latin typeface="Cambria Math" panose="02040503050406030204" pitchFamily="18" charset="0"/>
                                </a:rPr>
                                <m:t>0</m:t>
                              </m:r>
                            </m:sub>
                          </m:sSub>
                        </m:e>
                      </m:d>
                      <m:r>
                        <a:rPr lang="en-US" altLang="zh-CN" i="1">
                          <a:latin typeface="Cambria Math" panose="02040503050406030204" pitchFamily="18" charset="0"/>
                        </a:rPr>
                        <m:t>𝑃</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𝐻</m:t>
                              </m:r>
                            </m:e>
                            <m:sub>
                              <m:r>
                                <a:rPr lang="en-US" altLang="zh-CN" b="0" i="1" smtClean="0">
                                  <a:latin typeface="Cambria Math" panose="02040503050406030204" pitchFamily="18" charset="0"/>
                                </a:rPr>
                                <m:t>1</m:t>
                              </m:r>
                            </m:sub>
                          </m:sSub>
                        </m:e>
                        <m:e>
                          <m:sSub>
                            <m:sSubPr>
                              <m:ctrlPr>
                                <a:rPr lang="en-US" altLang="zh-CN" i="1">
                                  <a:latin typeface="Cambria Math" panose="02040503050406030204" pitchFamily="18" charset="0"/>
                                </a:rPr>
                              </m:ctrlPr>
                            </m:sSubPr>
                            <m:e>
                              <m:r>
                                <a:rPr lang="en-US" altLang="zh-CN" i="1">
                                  <a:latin typeface="Cambria Math" panose="02040503050406030204" pitchFamily="18" charset="0"/>
                                </a:rPr>
                                <m:t>𝐻</m:t>
                              </m:r>
                            </m:e>
                            <m:sub>
                              <m:r>
                                <a:rPr lang="en-US" altLang="zh-CN" b="0" i="1" smtClean="0">
                                  <a:latin typeface="Cambria Math" panose="02040503050406030204" pitchFamily="18" charset="0"/>
                                </a:rPr>
                                <m:t>0</m:t>
                              </m:r>
                            </m:sub>
                          </m:sSub>
                        </m:e>
                      </m:d>
                    </m:oMath>
                  </m:oMathPara>
                </a14:m>
                <a:endParaRPr lang="en-US" altLang="zh-CN" dirty="0"/>
              </a:p>
              <a:p>
                <a:pPr>
                  <a:lnSpc>
                    <a:spcPct val="150000"/>
                  </a:lnSpc>
                </a:pPr>
                <a:r>
                  <a:rPr lang="zh-CN" altLang="en-US" dirty="0"/>
                  <a:t>不同类型的错误有不同的代价，使得平均风险</a:t>
                </a:r>
                <a14:m>
                  <m:oMath xmlns:m="http://schemas.openxmlformats.org/officeDocument/2006/math">
                    <m:r>
                      <a:rPr lang="en-US" altLang="zh-CN" b="0" i="1" smtClean="0">
                        <a:latin typeface="Cambria Math" panose="02040503050406030204" pitchFamily="18" charset="0"/>
                      </a:rPr>
                      <m:t>𝑅</m:t>
                    </m:r>
                  </m:oMath>
                </a14:m>
                <a:r>
                  <a:rPr lang="zh-CN" altLang="en-US" dirty="0"/>
                  <a:t>最小。可以转化为</a:t>
                </a:r>
                <a:r>
                  <a:rPr lang="zh-CN" altLang="en-US" dirty="0">
                    <a:solidFill>
                      <a:srgbClr val="FF0000"/>
                    </a:solidFill>
                  </a:rPr>
                  <a:t>似然比</a:t>
                </a:r>
                <a:r>
                  <a:rPr lang="zh-CN" altLang="en-US" dirty="0"/>
                  <a:t>形式</a:t>
                </a:r>
                <a:endParaRPr lang="en-US" altLang="zh-CN" dirty="0"/>
              </a:p>
              <a:p>
                <a:pPr>
                  <a:lnSpc>
                    <a:spcPct val="150000"/>
                  </a:lnSpc>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𝜆</m:t>
                      </m:r>
                      <m:d>
                        <m:dPr>
                          <m:ctrlPr>
                            <a:rPr lang="en-US" altLang="zh-CN" i="1">
                              <a:latin typeface="Cambria Math" panose="02040503050406030204" pitchFamily="18" charset="0"/>
                            </a:rPr>
                          </m:ctrlPr>
                        </m:dPr>
                        <m:e>
                          <m:r>
                            <a:rPr lang="en-US" altLang="zh-CN" i="1">
                              <a:latin typeface="Cambria Math" panose="02040503050406030204" pitchFamily="18" charset="0"/>
                            </a:rPr>
                            <m:t>𝑥</m:t>
                          </m:r>
                        </m:e>
                      </m:d>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𝑝</m:t>
                          </m:r>
                          <m:d>
                            <m:dPr>
                              <m:ctrlPr>
                                <a:rPr lang="en-US" altLang="zh-CN" i="1">
                                  <a:latin typeface="Cambria Math" panose="02040503050406030204" pitchFamily="18" charset="0"/>
                                </a:rPr>
                              </m:ctrlPr>
                            </m:dPr>
                            <m:e>
                              <m:r>
                                <a:rPr lang="en-US" altLang="zh-CN" i="1">
                                  <a:latin typeface="Cambria Math" panose="02040503050406030204" pitchFamily="18" charset="0"/>
                                </a:rPr>
                                <m:t>𝑥</m:t>
                              </m:r>
                            </m:e>
                            <m:e>
                              <m:sSub>
                                <m:sSubPr>
                                  <m:ctrlPr>
                                    <a:rPr lang="en-US" altLang="zh-CN" i="1">
                                      <a:latin typeface="Cambria Math" panose="02040503050406030204" pitchFamily="18" charset="0"/>
                                    </a:rPr>
                                  </m:ctrlPr>
                                </m:sSubPr>
                                <m:e>
                                  <m:r>
                                    <a:rPr lang="en-US" altLang="zh-CN" i="1">
                                      <a:latin typeface="Cambria Math" panose="02040503050406030204" pitchFamily="18" charset="0"/>
                                    </a:rPr>
                                    <m:t>𝐻</m:t>
                                  </m:r>
                                </m:e>
                                <m:sub>
                                  <m:r>
                                    <a:rPr lang="en-US" altLang="zh-CN" i="1">
                                      <a:latin typeface="Cambria Math" panose="02040503050406030204" pitchFamily="18" charset="0"/>
                                    </a:rPr>
                                    <m:t>1</m:t>
                                  </m:r>
                                </m:sub>
                              </m:sSub>
                            </m:e>
                          </m:d>
                        </m:num>
                        <m:den>
                          <m:r>
                            <a:rPr lang="en-US" altLang="zh-CN" i="1">
                              <a:latin typeface="Cambria Math" panose="02040503050406030204" pitchFamily="18" charset="0"/>
                            </a:rPr>
                            <m:t>𝑝</m:t>
                          </m:r>
                          <m:d>
                            <m:dPr>
                              <m:ctrlPr>
                                <a:rPr lang="en-US" altLang="zh-CN" i="1">
                                  <a:latin typeface="Cambria Math" panose="02040503050406030204" pitchFamily="18" charset="0"/>
                                </a:rPr>
                              </m:ctrlPr>
                            </m:dPr>
                            <m:e>
                              <m:r>
                                <a:rPr lang="en-US" altLang="zh-CN" i="1">
                                  <a:latin typeface="Cambria Math" panose="02040503050406030204" pitchFamily="18" charset="0"/>
                                </a:rPr>
                                <m:t>𝑥</m:t>
                              </m:r>
                            </m:e>
                            <m:e>
                              <m:sSub>
                                <m:sSubPr>
                                  <m:ctrlPr>
                                    <a:rPr lang="en-US" altLang="zh-CN" i="1">
                                      <a:latin typeface="Cambria Math" panose="02040503050406030204" pitchFamily="18" charset="0"/>
                                    </a:rPr>
                                  </m:ctrlPr>
                                </m:sSubPr>
                                <m:e>
                                  <m:r>
                                    <a:rPr lang="en-US" altLang="zh-CN" i="1">
                                      <a:latin typeface="Cambria Math" panose="02040503050406030204" pitchFamily="18" charset="0"/>
                                    </a:rPr>
                                    <m:t>𝐻</m:t>
                                  </m:r>
                                </m:e>
                                <m:sub>
                                  <m:r>
                                    <a:rPr lang="en-US" altLang="zh-CN" i="1">
                                      <a:latin typeface="Cambria Math" panose="02040503050406030204" pitchFamily="18" charset="0"/>
                                    </a:rPr>
                                    <m:t>0</m:t>
                                  </m:r>
                                </m:sub>
                              </m:sSub>
                            </m:e>
                          </m:d>
                        </m:den>
                      </m:f>
                      <m:r>
                        <a:rPr lang="en-US" altLang="zh-CN" i="1">
                          <a:latin typeface="Cambria Math" panose="02040503050406030204" pitchFamily="18" charset="0"/>
                        </a:rPr>
                        <m:t>≷</m:t>
                      </m:r>
                      <m:f>
                        <m:fPr>
                          <m:ctrlPr>
                            <a:rPr lang="en-US" altLang="zh-CN" i="1">
                              <a:latin typeface="Cambria Math" panose="02040503050406030204" pitchFamily="18" charset="0"/>
                            </a:rPr>
                          </m:ctrlPr>
                        </m:fPr>
                        <m:num>
                          <m:d>
                            <m:dPr>
                              <m:ctrlPr>
                                <a:rPr lang="en-US" altLang="zh-CN" i="1" smtClean="0">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𝐶</m:t>
                                  </m:r>
                                </m:e>
                                <m:sub>
                                  <m:r>
                                    <a:rPr lang="en-US" altLang="zh-CN" i="1">
                                      <a:latin typeface="Cambria Math" panose="02040503050406030204" pitchFamily="18" charset="0"/>
                                    </a:rPr>
                                    <m:t>10</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𝐶</m:t>
                                  </m:r>
                                </m:e>
                                <m:sub>
                                  <m:r>
                                    <a:rPr lang="en-US" altLang="zh-CN" b="0" i="1" smtClean="0">
                                      <a:latin typeface="Cambria Math" panose="02040503050406030204" pitchFamily="18" charset="0"/>
                                    </a:rPr>
                                    <m:t>0</m:t>
                                  </m:r>
                                  <m:r>
                                    <a:rPr lang="en-US" altLang="zh-CN" i="1">
                                      <a:latin typeface="Cambria Math" panose="02040503050406030204" pitchFamily="18" charset="0"/>
                                    </a:rPr>
                                    <m:t>0</m:t>
                                  </m:r>
                                </m:sub>
                              </m:sSub>
                            </m:e>
                          </m:d>
                          <m:r>
                            <a:rPr lang="en-US" altLang="zh-CN" i="1">
                              <a:latin typeface="Cambria Math" panose="02040503050406030204" pitchFamily="18" charset="0"/>
                            </a:rPr>
                            <m:t>𝑃</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𝐻</m:t>
                                  </m:r>
                                </m:e>
                                <m:sub>
                                  <m:r>
                                    <a:rPr lang="en-US" altLang="zh-CN" i="1">
                                      <a:latin typeface="Cambria Math" panose="02040503050406030204" pitchFamily="18" charset="0"/>
                                    </a:rPr>
                                    <m:t>0</m:t>
                                  </m:r>
                                </m:sub>
                              </m:sSub>
                            </m:e>
                          </m:d>
                        </m:num>
                        <m:den>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𝐶</m:t>
                                  </m:r>
                                </m:e>
                                <m:sub>
                                  <m:r>
                                    <a:rPr lang="en-US" altLang="zh-CN" i="1">
                                      <a:latin typeface="Cambria Math" panose="02040503050406030204" pitchFamily="18" charset="0"/>
                                    </a:rPr>
                                    <m:t>0</m:t>
                                  </m:r>
                                  <m:r>
                                    <a:rPr lang="en-US" altLang="zh-CN" b="0" i="1" smtClean="0">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𝐶</m:t>
                                  </m:r>
                                </m:e>
                                <m:sub>
                                  <m:r>
                                    <a:rPr lang="en-US" altLang="zh-CN" b="0" i="1" smtClean="0">
                                      <a:latin typeface="Cambria Math" panose="02040503050406030204" pitchFamily="18" charset="0"/>
                                    </a:rPr>
                                    <m:t>11</m:t>
                                  </m:r>
                                </m:sub>
                              </m:sSub>
                            </m:e>
                          </m:d>
                          <m:r>
                            <a:rPr lang="en-US" altLang="zh-CN" i="1">
                              <a:latin typeface="Cambria Math" panose="02040503050406030204" pitchFamily="18" charset="0"/>
                            </a:rPr>
                            <m:t>𝑃</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𝐻</m:t>
                                  </m:r>
                                </m:e>
                                <m:sub>
                                  <m:r>
                                    <a:rPr lang="en-US" altLang="zh-CN" b="0" i="1" smtClean="0">
                                      <a:latin typeface="Cambria Math" panose="02040503050406030204" pitchFamily="18" charset="0"/>
                                    </a:rPr>
                                    <m:t>1</m:t>
                                  </m:r>
                                </m:sub>
                              </m:sSub>
                            </m:e>
                          </m:d>
                        </m:den>
                      </m:f>
                    </m:oMath>
                  </m:oMathPara>
                </a14:m>
                <a:endParaRPr lang="en-US" altLang="zh-CN" dirty="0"/>
              </a:p>
            </p:txBody>
          </p:sp>
        </mc:Choice>
        <mc:Fallback>
          <p:sp>
            <p:nvSpPr>
              <p:cNvPr id="4" name="文本框 3">
                <a:extLst>
                  <a:ext uri="{FF2B5EF4-FFF2-40B4-BE49-F238E27FC236}">
                    <a16:creationId xmlns:a16="http://schemas.microsoft.com/office/drawing/2014/main" id="{205C7E05-5774-42A2-8E12-75A6C996B845}"/>
                  </a:ext>
                </a:extLst>
              </p:cNvPr>
              <p:cNvSpPr txBox="1">
                <a:spLocks noRot="1" noChangeAspect="1" noMove="1" noResize="1" noEditPoints="1" noAdjustHandles="1" noChangeArrowheads="1" noChangeShapeType="1" noTextEdit="1"/>
              </p:cNvSpPr>
              <p:nvPr/>
            </p:nvSpPr>
            <p:spPr>
              <a:xfrm>
                <a:off x="119336" y="844136"/>
                <a:ext cx="8907163" cy="6002221"/>
              </a:xfrm>
              <a:prstGeom prst="rect">
                <a:avLst/>
              </a:prstGeom>
              <a:blipFill>
                <a:blip r:embed="rId3"/>
                <a:stretch>
                  <a:fillRect l="-753" r="-5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graphicFrame>
            <p:nvGraphicFramePr>
              <p:cNvPr id="3" name="表格 2">
                <a:extLst>
                  <a:ext uri="{FF2B5EF4-FFF2-40B4-BE49-F238E27FC236}">
                    <a16:creationId xmlns:a16="http://schemas.microsoft.com/office/drawing/2014/main" id="{2DEFCE95-E9E9-4EF6-ACCB-2AD9EEA151E2}"/>
                  </a:ext>
                </a:extLst>
              </p:cNvPr>
              <p:cNvGraphicFramePr>
                <a:graphicFrameLocks noGrp="1"/>
              </p:cNvGraphicFramePr>
              <p:nvPr>
                <p:extLst>
                  <p:ext uri="{D42A27DB-BD31-4B8C-83A1-F6EECF244321}">
                    <p14:modId xmlns:p14="http://schemas.microsoft.com/office/powerpoint/2010/main" val="3787420757"/>
                  </p:ext>
                </p:extLst>
              </p:nvPr>
            </p:nvGraphicFramePr>
            <p:xfrm>
              <a:off x="12537724" y="5895974"/>
              <a:ext cx="2476265" cy="914400"/>
            </p:xfrm>
            <a:graphic>
              <a:graphicData uri="http://schemas.openxmlformats.org/drawingml/2006/table">
                <a:tbl>
                  <a:tblPr>
                    <a:tableStyleId>{69CF1AB2-1976-4502-BF36-3FF5EA218861}</a:tableStyleId>
                  </a:tblPr>
                  <a:tblGrid>
                    <a:gridCol w="1174517">
                      <a:extLst>
                        <a:ext uri="{9D8B030D-6E8A-4147-A177-3AD203B41FA5}">
                          <a16:colId xmlns:a16="http://schemas.microsoft.com/office/drawing/2014/main" val="747927128"/>
                        </a:ext>
                      </a:extLst>
                    </a:gridCol>
                    <a:gridCol w="650874">
                      <a:extLst>
                        <a:ext uri="{9D8B030D-6E8A-4147-A177-3AD203B41FA5}">
                          <a16:colId xmlns:a16="http://schemas.microsoft.com/office/drawing/2014/main" val="4176382038"/>
                        </a:ext>
                      </a:extLst>
                    </a:gridCol>
                    <a:gridCol w="650874">
                      <a:extLst>
                        <a:ext uri="{9D8B030D-6E8A-4147-A177-3AD203B41FA5}">
                          <a16:colId xmlns:a16="http://schemas.microsoft.com/office/drawing/2014/main" val="429649207"/>
                        </a:ext>
                      </a:extLst>
                    </a:gridCol>
                  </a:tblGrid>
                  <a:tr h="0">
                    <a:tc>
                      <a:txBody>
                        <a:bodyPr/>
                        <a:lstStyle/>
                        <a:p>
                          <a:pPr algn="ctr"/>
                          <a:r>
                            <a:rPr lang="zh-CN" altLang="en-US" sz="1400" dirty="0"/>
                            <a:t>决策 </a:t>
                          </a:r>
                          <a:r>
                            <a:rPr lang="en-US" altLang="zh-CN" sz="1400" dirty="0"/>
                            <a:t>/ </a:t>
                          </a:r>
                          <a:r>
                            <a:rPr lang="zh-CN" altLang="en-US" sz="1400" dirty="0"/>
                            <a:t>实际</a:t>
                          </a:r>
                        </a:p>
                      </a:txBody>
                      <a:tcPr anchor="ctr"/>
                    </a:tc>
                    <a:tc>
                      <a:txBody>
                        <a:bodyPr/>
                        <a:lstStyle/>
                        <a:p>
                          <a:pPr algn="ctr"/>
                          <a14:m>
                            <m:oMath xmlns:m="http://schemas.openxmlformats.org/officeDocument/2006/math">
                              <m:sSub>
                                <m:sSubPr>
                                  <m:ctrlPr>
                                    <a:rPr lang="en-US" altLang="zh-CN" sz="1400" i="1" smtClean="0">
                                      <a:latin typeface="Cambria Math" panose="02040503050406030204" pitchFamily="18" charset="0"/>
                                    </a:rPr>
                                  </m:ctrlPr>
                                </m:sSubPr>
                                <m:e>
                                  <m:r>
                                    <a:rPr lang="en-US" altLang="zh-CN" sz="1400">
                                      <a:latin typeface="Cambria Math" panose="02040503050406030204" pitchFamily="18" charset="0"/>
                                    </a:rPr>
                                    <m:t>𝐻</m:t>
                                  </m:r>
                                </m:e>
                                <m:sub>
                                  <m:r>
                                    <a:rPr lang="en-US" altLang="zh-CN" sz="1400">
                                      <a:latin typeface="Cambria Math" panose="02040503050406030204" pitchFamily="18" charset="0"/>
                                    </a:rPr>
                                    <m:t>0</m:t>
                                  </m:r>
                                </m:sub>
                              </m:sSub>
                            </m:oMath>
                          </a14:m>
                          <a:r>
                            <a:rPr lang="zh-CN" altLang="en-US" sz="1400" dirty="0"/>
                            <a:t>真</a:t>
                          </a:r>
                        </a:p>
                      </a:txBody>
                      <a:tcPr anchor="ctr"/>
                    </a:tc>
                    <a:tc>
                      <a:txBody>
                        <a:bodyPr/>
                        <a:lstStyle/>
                        <a:p>
                          <a:pPr algn="ctr"/>
                          <a14:m>
                            <m:oMath xmlns:m="http://schemas.openxmlformats.org/officeDocument/2006/math">
                              <m:sSub>
                                <m:sSubPr>
                                  <m:ctrlPr>
                                    <a:rPr lang="en-US" altLang="zh-CN" sz="1400" i="1" smtClean="0">
                                      <a:latin typeface="Cambria Math" panose="02040503050406030204" pitchFamily="18" charset="0"/>
                                    </a:rPr>
                                  </m:ctrlPr>
                                </m:sSubPr>
                                <m:e>
                                  <m:r>
                                    <a:rPr lang="en-US" altLang="zh-CN" sz="1400">
                                      <a:latin typeface="Cambria Math" panose="02040503050406030204" pitchFamily="18" charset="0"/>
                                    </a:rPr>
                                    <m:t>𝐻</m:t>
                                  </m:r>
                                </m:e>
                                <m:sub>
                                  <m:r>
                                    <a:rPr lang="en-US" altLang="zh-CN" sz="1400" b="0" smtClean="0">
                                      <a:latin typeface="Cambria Math" panose="02040503050406030204" pitchFamily="18" charset="0"/>
                                    </a:rPr>
                                    <m:t>1</m:t>
                                  </m:r>
                                </m:sub>
                              </m:sSub>
                            </m:oMath>
                          </a14:m>
                          <a:r>
                            <a:rPr lang="zh-CN" altLang="en-US" sz="1400" dirty="0"/>
                            <a:t>真</a:t>
                          </a:r>
                        </a:p>
                      </a:txBody>
                      <a:tcPr anchor="ctr"/>
                    </a:tc>
                    <a:extLst>
                      <a:ext uri="{0D108BD9-81ED-4DB2-BD59-A6C34878D82A}">
                        <a16:rowId xmlns:a16="http://schemas.microsoft.com/office/drawing/2014/main" val="174216203"/>
                      </a:ext>
                    </a:extLst>
                  </a:tr>
                  <a:tr h="0">
                    <a:tc>
                      <a:txBody>
                        <a:bodyPr/>
                        <a:lstStyle/>
                        <a:p>
                          <a:pPr algn="ctr"/>
                          <a:r>
                            <a:rPr lang="zh-CN" altLang="en-US" sz="1400" dirty="0"/>
                            <a:t>判 </a:t>
                          </a:r>
                          <a14:m>
                            <m:oMath xmlns:m="http://schemas.openxmlformats.org/officeDocument/2006/math">
                              <m:sSub>
                                <m:sSubPr>
                                  <m:ctrlPr>
                                    <a:rPr lang="en-US" altLang="zh-CN" sz="1400" i="1" smtClean="0">
                                      <a:latin typeface="Cambria Math" panose="02040503050406030204" pitchFamily="18" charset="0"/>
                                    </a:rPr>
                                  </m:ctrlPr>
                                </m:sSubPr>
                                <m:e>
                                  <m:r>
                                    <a:rPr lang="en-US" altLang="zh-CN" sz="1400">
                                      <a:latin typeface="Cambria Math" panose="02040503050406030204" pitchFamily="18" charset="0"/>
                                    </a:rPr>
                                    <m:t>𝐻</m:t>
                                  </m:r>
                                </m:e>
                                <m:sub>
                                  <m:r>
                                    <a:rPr lang="en-US" altLang="zh-CN" sz="1400">
                                      <a:latin typeface="Cambria Math" panose="02040503050406030204" pitchFamily="18" charset="0"/>
                                    </a:rPr>
                                    <m:t>0</m:t>
                                  </m:r>
                                </m:sub>
                              </m:sSub>
                            </m:oMath>
                          </a14:m>
                          <a:endParaRPr lang="en-US" sz="1400"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rPr>
                                    </m:ctrlPr>
                                  </m:sSubPr>
                                  <m:e>
                                    <m:r>
                                      <a:rPr lang="en-US" altLang="zh-CN" sz="1400" b="0" smtClean="0">
                                        <a:latin typeface="Cambria Math" panose="02040503050406030204" pitchFamily="18" charset="0"/>
                                      </a:rPr>
                                      <m:t>𝐶</m:t>
                                    </m:r>
                                  </m:e>
                                  <m:sub>
                                    <m:r>
                                      <a:rPr lang="en-US" altLang="zh-CN" sz="1400">
                                        <a:latin typeface="Cambria Math" panose="02040503050406030204" pitchFamily="18" charset="0"/>
                                      </a:rPr>
                                      <m:t>0</m:t>
                                    </m:r>
                                    <m:r>
                                      <a:rPr lang="en-US" altLang="zh-CN" sz="1400" b="0" smtClean="0">
                                        <a:latin typeface="Cambria Math" panose="02040503050406030204" pitchFamily="18" charset="0"/>
                                      </a:rPr>
                                      <m:t>0</m:t>
                                    </m:r>
                                  </m:sub>
                                </m:sSub>
                              </m:oMath>
                            </m:oMathPara>
                          </a14:m>
                          <a:endParaRPr lang="en-US" sz="1400"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rPr>
                                    </m:ctrlPr>
                                  </m:sSubPr>
                                  <m:e>
                                    <m:r>
                                      <a:rPr lang="en-US" altLang="zh-CN" sz="1400" b="0" smtClean="0">
                                        <a:latin typeface="Cambria Math" panose="02040503050406030204" pitchFamily="18" charset="0"/>
                                      </a:rPr>
                                      <m:t>𝐶</m:t>
                                    </m:r>
                                  </m:e>
                                  <m:sub>
                                    <m:r>
                                      <a:rPr lang="en-US" altLang="zh-CN" sz="1400" b="0" smtClean="0">
                                        <a:latin typeface="Cambria Math" panose="02040503050406030204" pitchFamily="18" charset="0"/>
                                      </a:rPr>
                                      <m:t>10</m:t>
                                    </m:r>
                                  </m:sub>
                                </m:sSub>
                              </m:oMath>
                            </m:oMathPara>
                          </a14:m>
                          <a:endParaRPr lang="zh-CN" altLang="en-US" sz="1400" dirty="0"/>
                        </a:p>
                      </a:txBody>
                      <a:tcPr anchor="ctr"/>
                    </a:tc>
                    <a:extLst>
                      <a:ext uri="{0D108BD9-81ED-4DB2-BD59-A6C34878D82A}">
                        <a16:rowId xmlns:a16="http://schemas.microsoft.com/office/drawing/2014/main" val="3182251730"/>
                      </a:ext>
                    </a:extLst>
                  </a:tr>
                  <a:tr h="0">
                    <a:tc>
                      <a:txBody>
                        <a:bodyPr/>
                        <a:lstStyle/>
                        <a:p>
                          <a:pPr algn="ctr"/>
                          <a:r>
                            <a:rPr lang="zh-CN" altLang="en-US" sz="1400" dirty="0"/>
                            <a:t>判 </a:t>
                          </a:r>
                          <a14:m>
                            <m:oMath xmlns:m="http://schemas.openxmlformats.org/officeDocument/2006/math">
                              <m:sSub>
                                <m:sSubPr>
                                  <m:ctrlPr>
                                    <a:rPr lang="en-US" altLang="zh-CN" sz="1400" i="1" smtClean="0">
                                      <a:latin typeface="Cambria Math" panose="02040503050406030204" pitchFamily="18" charset="0"/>
                                    </a:rPr>
                                  </m:ctrlPr>
                                </m:sSubPr>
                                <m:e>
                                  <m:r>
                                    <a:rPr lang="en-US" altLang="zh-CN" sz="1400">
                                      <a:latin typeface="Cambria Math" panose="02040503050406030204" pitchFamily="18" charset="0"/>
                                    </a:rPr>
                                    <m:t>𝐻</m:t>
                                  </m:r>
                                </m:e>
                                <m:sub>
                                  <m:r>
                                    <a:rPr lang="en-US" altLang="zh-CN" sz="1400" b="0" smtClean="0">
                                      <a:latin typeface="Cambria Math" panose="02040503050406030204" pitchFamily="18" charset="0"/>
                                    </a:rPr>
                                    <m:t>1</m:t>
                                  </m:r>
                                </m:sub>
                              </m:sSub>
                            </m:oMath>
                          </a14:m>
                          <a:endParaRPr lang="en-US" sz="1400"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rPr>
                                    </m:ctrlPr>
                                  </m:sSubPr>
                                  <m:e>
                                    <m:r>
                                      <a:rPr lang="en-US" altLang="zh-CN" sz="1400" b="0" smtClean="0">
                                        <a:latin typeface="Cambria Math" panose="02040503050406030204" pitchFamily="18" charset="0"/>
                                      </a:rPr>
                                      <m:t>𝐶</m:t>
                                    </m:r>
                                  </m:e>
                                  <m:sub>
                                    <m:r>
                                      <a:rPr lang="en-US" altLang="zh-CN" sz="1400">
                                        <a:latin typeface="Cambria Math" panose="02040503050406030204" pitchFamily="18" charset="0"/>
                                      </a:rPr>
                                      <m:t>0</m:t>
                                    </m:r>
                                    <m:r>
                                      <a:rPr lang="en-US" altLang="zh-CN" sz="1400" b="0" smtClean="0">
                                        <a:latin typeface="Cambria Math" panose="02040503050406030204" pitchFamily="18" charset="0"/>
                                      </a:rPr>
                                      <m:t>1</m:t>
                                    </m:r>
                                  </m:sub>
                                </m:sSub>
                              </m:oMath>
                            </m:oMathPara>
                          </a14:m>
                          <a:endParaRPr lang="zh-CN" altLang="en-US" sz="1400"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rPr>
                                    </m:ctrlPr>
                                  </m:sSubPr>
                                  <m:e>
                                    <m:r>
                                      <a:rPr lang="en-US" altLang="zh-CN" sz="1400" b="0" smtClean="0">
                                        <a:latin typeface="Cambria Math" panose="02040503050406030204" pitchFamily="18" charset="0"/>
                                      </a:rPr>
                                      <m:t>𝐶</m:t>
                                    </m:r>
                                  </m:e>
                                  <m:sub>
                                    <m:r>
                                      <a:rPr lang="en-US" altLang="zh-CN" sz="1400" b="0" smtClean="0">
                                        <a:latin typeface="Cambria Math" panose="02040503050406030204" pitchFamily="18" charset="0"/>
                                      </a:rPr>
                                      <m:t>11</m:t>
                                    </m:r>
                                  </m:sub>
                                </m:sSub>
                              </m:oMath>
                            </m:oMathPara>
                          </a14:m>
                          <a:endParaRPr lang="en-US" sz="1400" dirty="0"/>
                        </a:p>
                      </a:txBody>
                      <a:tcPr anchor="ctr"/>
                    </a:tc>
                    <a:extLst>
                      <a:ext uri="{0D108BD9-81ED-4DB2-BD59-A6C34878D82A}">
                        <a16:rowId xmlns:a16="http://schemas.microsoft.com/office/drawing/2014/main" val="779860915"/>
                      </a:ext>
                    </a:extLst>
                  </a:tr>
                </a:tbl>
              </a:graphicData>
            </a:graphic>
          </p:graphicFrame>
        </mc:Choice>
        <mc:Fallback xmlns="">
          <p:graphicFrame>
            <p:nvGraphicFramePr>
              <p:cNvPr id="3" name="表格 2">
                <a:extLst>
                  <a:ext uri="{FF2B5EF4-FFF2-40B4-BE49-F238E27FC236}">
                    <a16:creationId xmlns:a16="http://schemas.microsoft.com/office/drawing/2014/main" id="{2DEFCE95-E9E9-4EF6-ACCB-2AD9EEA151E2}"/>
                  </a:ext>
                </a:extLst>
              </p:cNvPr>
              <p:cNvGraphicFramePr>
                <a:graphicFrameLocks noGrp="1"/>
              </p:cNvGraphicFramePr>
              <p:nvPr>
                <p:extLst>
                  <p:ext uri="{D42A27DB-BD31-4B8C-83A1-F6EECF244321}">
                    <p14:modId xmlns:p14="http://schemas.microsoft.com/office/powerpoint/2010/main" val="3787420757"/>
                  </p:ext>
                </p:extLst>
              </p:nvPr>
            </p:nvGraphicFramePr>
            <p:xfrm>
              <a:off x="12537724" y="5895974"/>
              <a:ext cx="2476265" cy="914400"/>
            </p:xfrm>
            <a:graphic>
              <a:graphicData uri="http://schemas.openxmlformats.org/drawingml/2006/table">
                <a:tbl>
                  <a:tblPr>
                    <a:tableStyleId>{69CF1AB2-1976-4502-BF36-3FF5EA218861}</a:tableStyleId>
                  </a:tblPr>
                  <a:tblGrid>
                    <a:gridCol w="1174517">
                      <a:extLst>
                        <a:ext uri="{9D8B030D-6E8A-4147-A177-3AD203B41FA5}">
                          <a16:colId xmlns:a16="http://schemas.microsoft.com/office/drawing/2014/main" val="747927128"/>
                        </a:ext>
                      </a:extLst>
                    </a:gridCol>
                    <a:gridCol w="650874">
                      <a:extLst>
                        <a:ext uri="{9D8B030D-6E8A-4147-A177-3AD203B41FA5}">
                          <a16:colId xmlns:a16="http://schemas.microsoft.com/office/drawing/2014/main" val="4176382038"/>
                        </a:ext>
                      </a:extLst>
                    </a:gridCol>
                    <a:gridCol w="650874">
                      <a:extLst>
                        <a:ext uri="{9D8B030D-6E8A-4147-A177-3AD203B41FA5}">
                          <a16:colId xmlns:a16="http://schemas.microsoft.com/office/drawing/2014/main" val="429649207"/>
                        </a:ext>
                      </a:extLst>
                    </a:gridCol>
                  </a:tblGrid>
                  <a:tr h="304800">
                    <a:tc>
                      <a:txBody>
                        <a:bodyPr/>
                        <a:lstStyle/>
                        <a:p>
                          <a:pPr algn="ctr"/>
                          <a:r>
                            <a:rPr lang="zh-CN" altLang="en-US" sz="1400" dirty="0"/>
                            <a:t>决策 </a:t>
                          </a:r>
                          <a:r>
                            <a:rPr lang="en-US" altLang="zh-CN" sz="1400" dirty="0"/>
                            <a:t>/ </a:t>
                          </a:r>
                          <a:r>
                            <a:rPr lang="zh-CN" altLang="en-US" sz="1400" dirty="0"/>
                            <a:t>实际</a:t>
                          </a:r>
                        </a:p>
                      </a:txBody>
                      <a:tcPr anchor="ctr"/>
                    </a:tc>
                    <a:tc>
                      <a:txBody>
                        <a:bodyPr/>
                        <a:lstStyle/>
                        <a:p>
                          <a:endParaRPr lang="zh-CN"/>
                        </a:p>
                      </a:txBody>
                      <a:tcPr anchor="ctr">
                        <a:blipFill>
                          <a:blip r:embed="rId15"/>
                          <a:stretch>
                            <a:fillRect l="-181308" t="-4000" r="-102804" b="-222000"/>
                          </a:stretch>
                        </a:blipFill>
                      </a:tcPr>
                    </a:tc>
                    <a:tc>
                      <a:txBody>
                        <a:bodyPr/>
                        <a:lstStyle/>
                        <a:p>
                          <a:endParaRPr lang="zh-CN"/>
                        </a:p>
                      </a:txBody>
                      <a:tcPr anchor="ctr">
                        <a:blipFill>
                          <a:blip r:embed="rId15"/>
                          <a:stretch>
                            <a:fillRect l="-281308" t="-4000" r="-2804" b="-222000"/>
                          </a:stretch>
                        </a:blipFill>
                      </a:tcPr>
                    </a:tc>
                    <a:extLst>
                      <a:ext uri="{0D108BD9-81ED-4DB2-BD59-A6C34878D82A}">
                        <a16:rowId xmlns:a16="http://schemas.microsoft.com/office/drawing/2014/main" val="174216203"/>
                      </a:ext>
                    </a:extLst>
                  </a:tr>
                  <a:tr h="304800">
                    <a:tc>
                      <a:txBody>
                        <a:bodyPr/>
                        <a:lstStyle/>
                        <a:p>
                          <a:endParaRPr lang="zh-CN"/>
                        </a:p>
                      </a:txBody>
                      <a:tcPr anchor="ctr">
                        <a:blipFill>
                          <a:blip r:embed="rId15"/>
                          <a:stretch>
                            <a:fillRect l="-518" t="-101961" r="-112435" b="-117647"/>
                          </a:stretch>
                        </a:blipFill>
                      </a:tcPr>
                    </a:tc>
                    <a:tc>
                      <a:txBody>
                        <a:bodyPr/>
                        <a:lstStyle/>
                        <a:p>
                          <a:endParaRPr lang="zh-CN"/>
                        </a:p>
                      </a:txBody>
                      <a:tcPr anchor="ctr">
                        <a:blipFill>
                          <a:blip r:embed="rId15"/>
                          <a:stretch>
                            <a:fillRect l="-181308" t="-101961" r="-102804" b="-117647"/>
                          </a:stretch>
                        </a:blipFill>
                      </a:tcPr>
                    </a:tc>
                    <a:tc>
                      <a:txBody>
                        <a:bodyPr/>
                        <a:lstStyle/>
                        <a:p>
                          <a:endParaRPr lang="zh-CN"/>
                        </a:p>
                      </a:txBody>
                      <a:tcPr anchor="ctr">
                        <a:blipFill>
                          <a:blip r:embed="rId15"/>
                          <a:stretch>
                            <a:fillRect l="-281308" t="-101961" r="-2804" b="-117647"/>
                          </a:stretch>
                        </a:blipFill>
                      </a:tcPr>
                    </a:tc>
                    <a:extLst>
                      <a:ext uri="{0D108BD9-81ED-4DB2-BD59-A6C34878D82A}">
                        <a16:rowId xmlns:a16="http://schemas.microsoft.com/office/drawing/2014/main" val="3182251730"/>
                      </a:ext>
                    </a:extLst>
                  </a:tr>
                  <a:tr h="304800">
                    <a:tc>
                      <a:txBody>
                        <a:bodyPr/>
                        <a:lstStyle/>
                        <a:p>
                          <a:endParaRPr lang="zh-CN"/>
                        </a:p>
                      </a:txBody>
                      <a:tcPr anchor="ctr">
                        <a:blipFill>
                          <a:blip r:embed="rId15"/>
                          <a:stretch>
                            <a:fillRect l="-518" t="-206000" r="-112435" b="-20000"/>
                          </a:stretch>
                        </a:blipFill>
                      </a:tcPr>
                    </a:tc>
                    <a:tc>
                      <a:txBody>
                        <a:bodyPr/>
                        <a:lstStyle/>
                        <a:p>
                          <a:endParaRPr lang="zh-CN"/>
                        </a:p>
                      </a:txBody>
                      <a:tcPr anchor="ctr">
                        <a:blipFill>
                          <a:blip r:embed="rId15"/>
                          <a:stretch>
                            <a:fillRect l="-181308" t="-206000" r="-102804" b="-20000"/>
                          </a:stretch>
                        </a:blipFill>
                      </a:tcPr>
                    </a:tc>
                    <a:tc>
                      <a:txBody>
                        <a:bodyPr/>
                        <a:lstStyle/>
                        <a:p>
                          <a:endParaRPr lang="zh-CN"/>
                        </a:p>
                      </a:txBody>
                      <a:tcPr anchor="ctr">
                        <a:blipFill>
                          <a:blip r:embed="rId15"/>
                          <a:stretch>
                            <a:fillRect l="-281308" t="-206000" r="-2804" b="-20000"/>
                          </a:stretch>
                        </a:blipFill>
                      </a:tcPr>
                    </a:tc>
                    <a:extLst>
                      <a:ext uri="{0D108BD9-81ED-4DB2-BD59-A6C34878D82A}">
                        <a16:rowId xmlns:a16="http://schemas.microsoft.com/office/drawing/2014/main" val="779860915"/>
                      </a:ext>
                    </a:extLst>
                  </a:tr>
                </a:tbl>
              </a:graphicData>
            </a:graphic>
          </p:graphicFrame>
        </mc:Fallback>
      </mc:AlternateContent>
      <p:sp>
        <p:nvSpPr>
          <p:cNvPr id="10" name="文本框 9">
            <a:extLst>
              <a:ext uri="{FF2B5EF4-FFF2-40B4-BE49-F238E27FC236}">
                <a16:creationId xmlns:a16="http://schemas.microsoft.com/office/drawing/2014/main" id="{C97C3071-1386-4626-A30C-E1323A5E8CCF}"/>
              </a:ext>
            </a:extLst>
          </p:cNvPr>
          <p:cNvSpPr txBox="1"/>
          <p:nvPr/>
        </p:nvSpPr>
        <p:spPr>
          <a:xfrm>
            <a:off x="13152784" y="5485018"/>
            <a:ext cx="1246144" cy="369332"/>
          </a:xfrm>
          <a:prstGeom prst="rect">
            <a:avLst/>
          </a:prstGeom>
          <a:noFill/>
        </p:spPr>
        <p:txBody>
          <a:bodyPr wrap="square">
            <a:spAutoFit/>
          </a:bodyPr>
          <a:lstStyle/>
          <a:p>
            <a:pPr algn="ctr"/>
            <a:r>
              <a:rPr lang="zh-CN" altLang="en-US" b="1" dirty="0">
                <a:solidFill>
                  <a:srgbClr val="0000FF"/>
                </a:solidFill>
              </a:rPr>
              <a:t>代价矩阵</a:t>
            </a:r>
          </a:p>
        </p:txBody>
      </p:sp>
      <p:sp>
        <p:nvSpPr>
          <p:cNvPr id="11" name="右大括号 10">
            <a:extLst>
              <a:ext uri="{FF2B5EF4-FFF2-40B4-BE49-F238E27FC236}">
                <a16:creationId xmlns:a16="http://schemas.microsoft.com/office/drawing/2014/main" id="{BADEC782-781D-424B-A1E8-E84BEB1AA171}"/>
              </a:ext>
            </a:extLst>
          </p:cNvPr>
          <p:cNvSpPr/>
          <p:nvPr/>
        </p:nvSpPr>
        <p:spPr>
          <a:xfrm>
            <a:off x="8934890" y="2384885"/>
            <a:ext cx="401470" cy="3960440"/>
          </a:xfrm>
          <a:prstGeom prst="rightBrace">
            <a:avLst>
              <a:gd name="adj1" fmla="val 71809"/>
              <a:gd name="adj2" fmla="val 5031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 name="图片 11">
            <a:extLst>
              <a:ext uri="{FF2B5EF4-FFF2-40B4-BE49-F238E27FC236}">
                <a16:creationId xmlns:a16="http://schemas.microsoft.com/office/drawing/2014/main" id="{2E93B86C-9DE8-4126-965E-1F938F8052A4}"/>
              </a:ext>
            </a:extLst>
          </p:cNvPr>
          <p:cNvPicPr>
            <a:picLocks noChangeAspect="1"/>
          </p:cNvPicPr>
          <p:nvPr/>
        </p:nvPicPr>
        <p:blipFill>
          <a:blip r:embed="rId16"/>
          <a:stretch>
            <a:fillRect/>
          </a:stretch>
        </p:blipFill>
        <p:spPr>
          <a:xfrm>
            <a:off x="6964225" y="3886046"/>
            <a:ext cx="1970665" cy="1119914"/>
          </a:xfrm>
          <a:prstGeom prst="rect">
            <a:avLst/>
          </a:prstGeom>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A9EFA078-03CC-4563-A433-B89F128FE21F}"/>
                  </a:ext>
                </a:extLst>
              </p:cNvPr>
              <p:cNvSpPr txBox="1"/>
              <p:nvPr/>
            </p:nvSpPr>
            <p:spPr>
              <a:xfrm>
                <a:off x="12432704" y="1412776"/>
                <a:ext cx="7561942" cy="1507913"/>
              </a:xfrm>
              <a:prstGeom prst="rect">
                <a:avLst/>
              </a:prstGeom>
              <a:noFill/>
            </p:spPr>
            <p:txBody>
              <a:bodyPr wrap="square">
                <a:spAutoFit/>
              </a:bodyPr>
              <a:lstStyle/>
              <a:p>
                <a:r>
                  <a:rPr lang="en-US" altLang="zh-CN" sz="1800" b="1" dirty="0">
                    <a:solidFill>
                      <a:srgbClr val="FF0000"/>
                    </a:solidFill>
                    <a:latin typeface="Times New Roman" panose="02020603050405020304" pitchFamily="18" charset="0"/>
                    <a:cs typeface="Times New Roman" panose="02020603050405020304" pitchFamily="18" charset="0"/>
                  </a:rPr>
                  <a:t>Minimum probability of</a:t>
                </a:r>
                <a:r>
                  <a:rPr lang="zh-CN" altLang="en-US" sz="1800" b="1" dirty="0">
                    <a:solidFill>
                      <a:srgbClr val="FF0000"/>
                    </a:solidFill>
                    <a:latin typeface="Times New Roman" panose="02020603050405020304" pitchFamily="18" charset="0"/>
                    <a:cs typeface="Times New Roman" panose="02020603050405020304" pitchFamily="18" charset="0"/>
                  </a:rPr>
                  <a:t> </a:t>
                </a:r>
                <a:r>
                  <a:rPr lang="en-US" altLang="zh-CN" sz="1800" b="1" dirty="0">
                    <a:solidFill>
                      <a:srgbClr val="FF0000"/>
                    </a:solidFill>
                    <a:latin typeface="Times New Roman" panose="02020603050405020304" pitchFamily="18" charset="0"/>
                    <a:cs typeface="Times New Roman" panose="02020603050405020304" pitchFamily="18" charset="0"/>
                  </a:rPr>
                  <a:t>Error:</a:t>
                </a:r>
              </a:p>
              <a:p>
                <a:pPr/>
                <a14:m>
                  <m:oMathPara xmlns:m="http://schemas.openxmlformats.org/officeDocument/2006/math">
                    <m:oMathParaPr>
                      <m:jc m:val="centerGroup"/>
                    </m:oMathParaPr>
                    <m:oMath xmlns:m="http://schemas.openxmlformats.org/officeDocument/2006/math">
                      <m:r>
                        <a:rPr lang="zh-CN" altLang="en-US" sz="1800" i="1" dirty="0">
                          <a:latin typeface="Cambria Math" panose="02040503050406030204" pitchFamily="18" charset="0"/>
                        </a:rPr>
                        <m:t>若</m:t>
                      </m:r>
                      <m:r>
                        <a:rPr lang="en-US" altLang="zh-CN" sz="1800" i="1">
                          <a:latin typeface="Cambria Math" panose="02040503050406030204" pitchFamily="18" charset="0"/>
                        </a:rPr>
                        <m:t>𝑝</m:t>
                      </m:r>
                      <m:d>
                        <m:dPr>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𝐻</m:t>
                              </m:r>
                            </m:e>
                            <m:sub>
                              <m:r>
                                <a:rPr lang="en-US" altLang="zh-CN" sz="1800" i="1">
                                  <a:latin typeface="Cambria Math" panose="02040503050406030204" pitchFamily="18" charset="0"/>
                                </a:rPr>
                                <m:t>1</m:t>
                              </m:r>
                            </m:sub>
                          </m:sSub>
                        </m:e>
                        <m:e>
                          <m:r>
                            <a:rPr lang="en-US" altLang="zh-CN" sz="1800" i="1">
                              <a:latin typeface="Cambria Math" panose="02040503050406030204" pitchFamily="18" charset="0"/>
                            </a:rPr>
                            <m:t>𝑥</m:t>
                          </m:r>
                        </m:e>
                      </m:d>
                      <m:r>
                        <a:rPr lang="en-US" altLang="zh-CN" sz="1800" i="1">
                          <a:latin typeface="Cambria Math" panose="02040503050406030204" pitchFamily="18" charset="0"/>
                        </a:rPr>
                        <m:t>&gt;</m:t>
                      </m:r>
                      <m:r>
                        <a:rPr lang="en-US" altLang="zh-CN" sz="1800" i="1">
                          <a:latin typeface="Cambria Math" panose="02040503050406030204" pitchFamily="18" charset="0"/>
                        </a:rPr>
                        <m:t>𝑝</m:t>
                      </m:r>
                      <m:d>
                        <m:dPr>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𝐻</m:t>
                              </m:r>
                            </m:e>
                            <m:sub>
                              <m:r>
                                <a:rPr lang="en-US" altLang="zh-CN" sz="1800" i="1">
                                  <a:latin typeface="Cambria Math" panose="02040503050406030204" pitchFamily="18" charset="0"/>
                                </a:rPr>
                                <m:t>0</m:t>
                              </m:r>
                            </m:sub>
                          </m:sSub>
                        </m:e>
                        <m:e>
                          <m:r>
                            <a:rPr lang="en-US" altLang="zh-CN" sz="1800" i="1">
                              <a:latin typeface="Cambria Math" panose="02040503050406030204" pitchFamily="18" charset="0"/>
                            </a:rPr>
                            <m:t>𝑥</m:t>
                          </m:r>
                        </m:e>
                      </m:d>
                      <m:r>
                        <a:rPr lang="zh-CN" altLang="en-US" sz="1800" i="1">
                          <a:latin typeface="Cambria Math" panose="02040503050406030204" pitchFamily="18" charset="0"/>
                        </a:rPr>
                        <m:t>，则判决</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𝐻</m:t>
                          </m:r>
                        </m:e>
                        <m:sub>
                          <m:r>
                            <a:rPr lang="en-US" altLang="zh-CN" sz="1800" i="1">
                              <a:latin typeface="Cambria Math" panose="02040503050406030204" pitchFamily="18" charset="0"/>
                            </a:rPr>
                            <m:t>1</m:t>
                          </m:r>
                        </m:sub>
                      </m:sSub>
                      <m:r>
                        <a:rPr lang="zh-CN" altLang="en-US" sz="1800" i="1">
                          <a:latin typeface="Cambria Math" panose="02040503050406030204" pitchFamily="18" charset="0"/>
                        </a:rPr>
                        <m:t>；否则判决</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𝐻</m:t>
                          </m:r>
                        </m:e>
                        <m:sub>
                          <m:r>
                            <a:rPr lang="en-US" altLang="zh-CN" sz="1800" i="1">
                              <a:latin typeface="Cambria Math" panose="02040503050406030204" pitchFamily="18" charset="0"/>
                            </a:rPr>
                            <m:t>0</m:t>
                          </m:r>
                        </m:sub>
                      </m:sSub>
                    </m:oMath>
                  </m:oMathPara>
                </a14:m>
                <a:endParaRPr lang="en-US" altLang="zh-CN" sz="1800" i="1" dirty="0">
                  <a:latin typeface="Cambria Math" panose="02040503050406030204" pitchFamily="18" charset="0"/>
                </a:endParaRPr>
              </a:p>
              <a:p>
                <a:r>
                  <a:rPr lang="zh-CN" altLang="en-US" sz="1800" dirty="0"/>
                  <a:t>由贝叶斯公式，可以转化为</a:t>
                </a:r>
                <a:r>
                  <a:rPr lang="zh-CN" altLang="en-US" sz="1800" dirty="0">
                    <a:solidFill>
                      <a:srgbClr val="FF0000"/>
                    </a:solidFill>
                  </a:rPr>
                  <a:t>似然比</a:t>
                </a:r>
                <a:r>
                  <a:rPr lang="zh-CN" altLang="en-US" sz="1800" dirty="0"/>
                  <a:t>形式</a:t>
                </a:r>
                <a:endParaRPr lang="en-US" altLang="zh-CN" sz="1800" dirty="0"/>
              </a:p>
              <a:p>
                <a:pPr/>
                <a14:m>
                  <m:oMathPara xmlns:m="http://schemas.openxmlformats.org/officeDocument/2006/math">
                    <m:oMathParaPr>
                      <m:jc m:val="centerGroup"/>
                    </m:oMathParaPr>
                    <m:oMath xmlns:m="http://schemas.openxmlformats.org/officeDocument/2006/math">
                      <m:r>
                        <a:rPr lang="zh-CN" altLang="en-US" sz="1800" i="1">
                          <a:latin typeface="Cambria Math" panose="02040503050406030204" pitchFamily="18" charset="0"/>
                        </a:rPr>
                        <m:t>𝜆</m:t>
                      </m:r>
                      <m:d>
                        <m:dPr>
                          <m:ctrlPr>
                            <a:rPr lang="en-US" altLang="zh-CN" sz="1800" i="1">
                              <a:latin typeface="Cambria Math" panose="02040503050406030204" pitchFamily="18" charset="0"/>
                            </a:rPr>
                          </m:ctrlPr>
                        </m:dPr>
                        <m:e>
                          <m:r>
                            <a:rPr lang="en-US" altLang="zh-CN" sz="1800" i="1">
                              <a:latin typeface="Cambria Math" panose="02040503050406030204" pitchFamily="18" charset="0"/>
                            </a:rPr>
                            <m:t>𝑥</m:t>
                          </m:r>
                        </m:e>
                      </m:d>
                      <m:r>
                        <a:rPr lang="en-US" altLang="zh-CN" sz="1800" i="1">
                          <a:latin typeface="Cambria Math" panose="02040503050406030204" pitchFamily="18" charset="0"/>
                        </a:rPr>
                        <m:t>=</m:t>
                      </m:r>
                      <m:f>
                        <m:fPr>
                          <m:ctrlPr>
                            <a:rPr lang="en-US" altLang="zh-CN" sz="1800" i="1">
                              <a:latin typeface="Cambria Math" panose="02040503050406030204" pitchFamily="18" charset="0"/>
                            </a:rPr>
                          </m:ctrlPr>
                        </m:fPr>
                        <m:num>
                          <m:r>
                            <a:rPr lang="en-US" altLang="zh-CN" sz="1800" i="1">
                              <a:latin typeface="Cambria Math" panose="02040503050406030204" pitchFamily="18" charset="0"/>
                            </a:rPr>
                            <m:t>𝑝</m:t>
                          </m:r>
                          <m:d>
                            <m:dPr>
                              <m:ctrlPr>
                                <a:rPr lang="en-US" altLang="zh-CN" sz="1800" i="1">
                                  <a:latin typeface="Cambria Math" panose="02040503050406030204" pitchFamily="18" charset="0"/>
                                </a:rPr>
                              </m:ctrlPr>
                            </m:dPr>
                            <m:e>
                              <m:r>
                                <a:rPr lang="en-US" altLang="zh-CN" sz="1800" i="1">
                                  <a:latin typeface="Cambria Math" panose="02040503050406030204" pitchFamily="18" charset="0"/>
                                </a:rPr>
                                <m:t>𝑥</m:t>
                              </m:r>
                            </m:e>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𝐻</m:t>
                                  </m:r>
                                </m:e>
                                <m:sub>
                                  <m:r>
                                    <a:rPr lang="en-US" altLang="zh-CN" sz="1800" i="1">
                                      <a:latin typeface="Cambria Math" panose="02040503050406030204" pitchFamily="18" charset="0"/>
                                    </a:rPr>
                                    <m:t>1</m:t>
                                  </m:r>
                                </m:sub>
                              </m:sSub>
                            </m:e>
                          </m:d>
                        </m:num>
                        <m:den>
                          <m:r>
                            <a:rPr lang="en-US" altLang="zh-CN" sz="1800" i="1">
                              <a:latin typeface="Cambria Math" panose="02040503050406030204" pitchFamily="18" charset="0"/>
                            </a:rPr>
                            <m:t>𝑝</m:t>
                          </m:r>
                          <m:d>
                            <m:dPr>
                              <m:ctrlPr>
                                <a:rPr lang="en-US" altLang="zh-CN" sz="1800" i="1">
                                  <a:latin typeface="Cambria Math" panose="02040503050406030204" pitchFamily="18" charset="0"/>
                                </a:rPr>
                              </m:ctrlPr>
                            </m:dPr>
                            <m:e>
                              <m:r>
                                <a:rPr lang="en-US" altLang="zh-CN" sz="1800" i="1">
                                  <a:latin typeface="Cambria Math" panose="02040503050406030204" pitchFamily="18" charset="0"/>
                                </a:rPr>
                                <m:t>𝑥</m:t>
                              </m:r>
                            </m:e>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𝐻</m:t>
                                  </m:r>
                                </m:e>
                                <m:sub>
                                  <m:r>
                                    <a:rPr lang="en-US" altLang="zh-CN" sz="1800" i="1">
                                      <a:latin typeface="Cambria Math" panose="02040503050406030204" pitchFamily="18" charset="0"/>
                                    </a:rPr>
                                    <m:t>0</m:t>
                                  </m:r>
                                </m:sub>
                              </m:sSub>
                            </m:e>
                          </m:d>
                        </m:den>
                      </m:f>
                      <m:r>
                        <a:rPr lang="en-US" altLang="zh-CN" sz="1800" i="1">
                          <a:latin typeface="Cambria Math" panose="02040503050406030204" pitchFamily="18" charset="0"/>
                        </a:rPr>
                        <m:t>≷</m:t>
                      </m:r>
                      <m:f>
                        <m:fPr>
                          <m:ctrlPr>
                            <a:rPr lang="en-US" altLang="zh-CN" sz="1800" i="1">
                              <a:latin typeface="Cambria Math" panose="02040503050406030204" pitchFamily="18" charset="0"/>
                            </a:rPr>
                          </m:ctrlPr>
                        </m:fPr>
                        <m:num>
                          <m:r>
                            <a:rPr lang="en-US" altLang="zh-CN" sz="1800" i="1">
                              <a:latin typeface="Cambria Math" panose="02040503050406030204" pitchFamily="18" charset="0"/>
                            </a:rPr>
                            <m:t>𝑃</m:t>
                          </m:r>
                          <m:d>
                            <m:dPr>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𝐻</m:t>
                                  </m:r>
                                </m:e>
                                <m:sub>
                                  <m:r>
                                    <a:rPr lang="en-US" altLang="zh-CN" sz="1800" i="1">
                                      <a:latin typeface="Cambria Math" panose="02040503050406030204" pitchFamily="18" charset="0"/>
                                    </a:rPr>
                                    <m:t>0</m:t>
                                  </m:r>
                                </m:sub>
                              </m:sSub>
                            </m:e>
                          </m:d>
                        </m:num>
                        <m:den>
                          <m:r>
                            <a:rPr lang="en-US" altLang="zh-CN" sz="1800" i="1">
                              <a:latin typeface="Cambria Math" panose="02040503050406030204" pitchFamily="18" charset="0"/>
                            </a:rPr>
                            <m:t>𝑃</m:t>
                          </m:r>
                          <m:d>
                            <m:dPr>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𝐻</m:t>
                                  </m:r>
                                </m:e>
                                <m:sub>
                                  <m:r>
                                    <a:rPr lang="en-US" altLang="zh-CN" sz="1800" i="1">
                                      <a:latin typeface="Cambria Math" panose="02040503050406030204" pitchFamily="18" charset="0"/>
                                    </a:rPr>
                                    <m:t>1</m:t>
                                  </m:r>
                                </m:sub>
                              </m:sSub>
                            </m:e>
                          </m:d>
                        </m:den>
                      </m:f>
                    </m:oMath>
                  </m:oMathPara>
                </a14:m>
                <a:endParaRPr lang="zh-CN" altLang="en-US" dirty="0"/>
              </a:p>
            </p:txBody>
          </p:sp>
        </mc:Choice>
        <mc:Fallback xmlns="">
          <p:sp>
            <p:nvSpPr>
              <p:cNvPr id="14" name="文本框 13">
                <a:extLst>
                  <a:ext uri="{FF2B5EF4-FFF2-40B4-BE49-F238E27FC236}">
                    <a16:creationId xmlns:a16="http://schemas.microsoft.com/office/drawing/2014/main" id="{A9EFA078-03CC-4563-A433-B89F128FE21F}"/>
                  </a:ext>
                </a:extLst>
              </p:cNvPr>
              <p:cNvSpPr txBox="1">
                <a:spLocks noRot="1" noChangeAspect="1" noMove="1" noResize="1" noEditPoints="1" noAdjustHandles="1" noChangeArrowheads="1" noChangeShapeType="1" noTextEdit="1"/>
              </p:cNvSpPr>
              <p:nvPr/>
            </p:nvSpPr>
            <p:spPr>
              <a:xfrm>
                <a:off x="12432704" y="1412776"/>
                <a:ext cx="7561942" cy="1507913"/>
              </a:xfrm>
              <a:prstGeom prst="rect">
                <a:avLst/>
              </a:prstGeom>
              <a:blipFill>
                <a:blip r:embed="rId18"/>
                <a:stretch>
                  <a:fillRect l="-645" t="-2429"/>
                </a:stretch>
              </a:blipFill>
            </p:spPr>
            <p:txBody>
              <a:bodyPr/>
              <a:lstStyle/>
              <a:p>
                <a:r>
                  <a:rPr lang="zh-CN" altLang="en-US">
                    <a:noFill/>
                  </a:rPr>
                  <a:t> </a:t>
                </a:r>
              </a:p>
            </p:txBody>
          </p:sp>
        </mc:Fallback>
      </mc:AlternateContent>
      <p:sp>
        <p:nvSpPr>
          <p:cNvPr id="16" name="文本框 15">
            <a:extLst>
              <a:ext uri="{FF2B5EF4-FFF2-40B4-BE49-F238E27FC236}">
                <a16:creationId xmlns:a16="http://schemas.microsoft.com/office/drawing/2014/main" id="{C3C282F1-5C48-470A-AFCE-86F747AFCF0B}"/>
              </a:ext>
            </a:extLst>
          </p:cNvPr>
          <p:cNvSpPr txBox="1"/>
          <p:nvPr/>
        </p:nvSpPr>
        <p:spPr>
          <a:xfrm>
            <a:off x="9522238" y="3580274"/>
            <a:ext cx="2678500" cy="1569660"/>
          </a:xfrm>
          <a:prstGeom prst="rect">
            <a:avLst/>
          </a:prstGeom>
          <a:noFill/>
        </p:spPr>
        <p:txBody>
          <a:bodyPr wrap="square" rtlCol="0">
            <a:spAutoFit/>
          </a:bodyPr>
          <a:lstStyle/>
          <a:p>
            <a:r>
              <a:rPr lang="zh-CN" altLang="en-US" sz="2400" b="1" dirty="0">
                <a:solidFill>
                  <a:srgbClr val="FF0000"/>
                </a:solidFill>
              </a:rPr>
              <a:t>在给定假设和统计模型下，似然比检验（</a:t>
            </a:r>
            <a:r>
              <a:rPr lang="en-US" altLang="zh-CN" sz="2400" b="1" dirty="0">
                <a:solidFill>
                  <a:srgbClr val="FF0000"/>
                </a:solidFill>
              </a:rPr>
              <a:t>LRT</a:t>
            </a:r>
            <a:r>
              <a:rPr lang="zh-CN" altLang="en-US" sz="2400" b="1" dirty="0">
                <a:solidFill>
                  <a:srgbClr val="FF0000"/>
                </a:solidFill>
              </a:rPr>
              <a:t>）</a:t>
            </a:r>
            <a:r>
              <a:rPr lang="en-US" altLang="zh-CN" sz="2400" b="1" dirty="0">
                <a:solidFill>
                  <a:srgbClr val="FF0000"/>
                </a:solidFill>
              </a:rPr>
              <a:t> </a:t>
            </a:r>
            <a:r>
              <a:rPr lang="zh-CN" altLang="en-US" sz="2400" b="1" dirty="0">
                <a:solidFill>
                  <a:srgbClr val="FF0000"/>
                </a:solidFill>
              </a:rPr>
              <a:t>是在各框架中形式上最优</a:t>
            </a:r>
          </a:p>
        </p:txBody>
      </p:sp>
    </p:spTree>
    <p:extLst>
      <p:ext uri="{BB962C8B-B14F-4D97-AF65-F5344CB8AC3E}">
        <p14:creationId xmlns:p14="http://schemas.microsoft.com/office/powerpoint/2010/main" val="2902221653"/>
      </p:ext>
    </p:extLst>
  </p:cSld>
  <p:clrMapOvr>
    <a:masterClrMapping/>
  </p:clrMapOvr>
  <p:transition advTm="639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3">
            <a:extLst>
              <a:ext uri="{FF2B5EF4-FFF2-40B4-BE49-F238E27FC236}">
                <a16:creationId xmlns:a16="http://schemas.microsoft.com/office/drawing/2014/main" id="{F7C2D4AA-C1C1-40B9-A688-B950241A8663}"/>
              </a:ext>
            </a:extLst>
          </p:cNvPr>
          <p:cNvGraphicFramePr>
            <a:graphicFrameLocks noGrp="1"/>
          </p:cNvGraphicFramePr>
          <p:nvPr>
            <p:extLst>
              <p:ext uri="{D42A27DB-BD31-4B8C-83A1-F6EECF244321}">
                <p14:modId xmlns:p14="http://schemas.microsoft.com/office/powerpoint/2010/main" val="802100054"/>
              </p:ext>
            </p:extLst>
          </p:nvPr>
        </p:nvGraphicFramePr>
        <p:xfrm>
          <a:off x="5827018" y="989936"/>
          <a:ext cx="6361790" cy="5868065"/>
        </p:xfrm>
        <a:graphic>
          <a:graphicData uri="http://schemas.openxmlformats.org/drawingml/2006/table">
            <a:tbl>
              <a:tblPr firstRow="1" bandRow="1">
                <a:tableStyleId>{69CF1AB2-1976-4502-BF36-3FF5EA218861}</a:tableStyleId>
              </a:tblPr>
              <a:tblGrid>
                <a:gridCol w="463996">
                  <a:extLst>
                    <a:ext uri="{9D8B030D-6E8A-4147-A177-3AD203B41FA5}">
                      <a16:colId xmlns:a16="http://schemas.microsoft.com/office/drawing/2014/main" val="329957746"/>
                    </a:ext>
                  </a:extLst>
                </a:gridCol>
                <a:gridCol w="2088000">
                  <a:extLst>
                    <a:ext uri="{9D8B030D-6E8A-4147-A177-3AD203B41FA5}">
                      <a16:colId xmlns:a16="http://schemas.microsoft.com/office/drawing/2014/main" val="3847101185"/>
                    </a:ext>
                  </a:extLst>
                </a:gridCol>
                <a:gridCol w="2088000">
                  <a:extLst>
                    <a:ext uri="{9D8B030D-6E8A-4147-A177-3AD203B41FA5}">
                      <a16:colId xmlns:a16="http://schemas.microsoft.com/office/drawing/2014/main" val="1433553732"/>
                    </a:ext>
                  </a:extLst>
                </a:gridCol>
                <a:gridCol w="1029586">
                  <a:extLst>
                    <a:ext uri="{9D8B030D-6E8A-4147-A177-3AD203B41FA5}">
                      <a16:colId xmlns:a16="http://schemas.microsoft.com/office/drawing/2014/main" val="3671539373"/>
                    </a:ext>
                  </a:extLst>
                </a:gridCol>
                <a:gridCol w="692208">
                  <a:extLst>
                    <a:ext uri="{9D8B030D-6E8A-4147-A177-3AD203B41FA5}">
                      <a16:colId xmlns:a16="http://schemas.microsoft.com/office/drawing/2014/main" val="696647777"/>
                    </a:ext>
                  </a:extLst>
                </a:gridCol>
              </a:tblGrid>
              <a:tr h="378077">
                <a:tc>
                  <a:txBody>
                    <a:bodyPr/>
                    <a:lstStyle/>
                    <a:p>
                      <a:pPr algn="ctr"/>
                      <a:endParaRPr lang="zh-CN" altLang="en-US"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rgbClr val="0000FF"/>
                          </a:solidFill>
                          <a:latin typeface="+mn-lt"/>
                          <a:ea typeface="+mn-ea"/>
                          <a:cs typeface="+mn-cs"/>
                        </a:rPr>
                        <a:t>决策边界示意图</a:t>
                      </a:r>
                      <a:endParaRPr lang="en-US" altLang="zh-CN" sz="1800" b="1" kern="1200" dirty="0">
                        <a:solidFill>
                          <a:srgbClr val="0000FF"/>
                        </a:solidFill>
                        <a:latin typeface="+mn-lt"/>
                        <a:ea typeface="+mn-ea"/>
                        <a:cs typeface="+mn-cs"/>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noProof="0" dirty="0">
                          <a:solidFill>
                            <a:srgbClr val="0000FF"/>
                          </a:solidFill>
                          <a:latin typeface="+mn-lt"/>
                          <a:ea typeface="+mn-ea"/>
                          <a:cs typeface="+mn-cs"/>
                        </a:rPr>
                        <a:t>决策结果示意图</a:t>
                      </a:r>
                      <a:endParaRPr lang="en-US" altLang="zh-CN" sz="1800" b="1" kern="1200" noProof="0" dirty="0">
                        <a:solidFill>
                          <a:srgbClr val="0000FF"/>
                        </a:solidFill>
                        <a:latin typeface="+mn-lt"/>
                        <a:ea typeface="+mn-ea"/>
                        <a:cs typeface="+mn-cs"/>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rgbClr val="0000FF"/>
                          </a:solidFill>
                          <a:latin typeface="+mn-lt"/>
                          <a:ea typeface="+mn-ea"/>
                          <a:cs typeface="+mn-cs"/>
                        </a:rPr>
                        <a:t>现象</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rgbClr val="0000FF"/>
                          </a:solidFill>
                          <a:latin typeface="+mn-lt"/>
                          <a:ea typeface="+mn-ea"/>
                          <a:cs typeface="+mn-cs"/>
                        </a:rPr>
                        <a:t>结论</a:t>
                      </a:r>
                    </a:p>
                  </a:txBody>
                  <a:tcPr anchor="ctr">
                    <a:noFill/>
                  </a:tcPr>
                </a:tc>
                <a:extLst>
                  <a:ext uri="{0D108BD9-81ED-4DB2-BD59-A6C34878D82A}">
                    <a16:rowId xmlns:a16="http://schemas.microsoft.com/office/drawing/2014/main" val="1730137575"/>
                  </a:ext>
                </a:extLst>
              </a:tr>
              <a:tr h="18299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rgbClr val="0000FF"/>
                          </a:solidFill>
                          <a:latin typeface="+mn-lt"/>
                          <a:ea typeface="+mn-ea"/>
                          <a:cs typeface="+mn-cs"/>
                        </a:rPr>
                        <a:t>单信号源</a:t>
                      </a:r>
                    </a:p>
                    <a:p>
                      <a:pPr algn="ctr"/>
                      <a:endParaRPr lang="zh-CN" altLang="en-US" sz="1800" b="1" kern="1200" dirty="0">
                        <a:solidFill>
                          <a:srgbClr val="0000FF"/>
                        </a:solidFill>
                        <a:latin typeface="+mn-lt"/>
                        <a:ea typeface="+mn-ea"/>
                        <a:cs typeface="+mn-cs"/>
                      </a:endParaRPr>
                    </a:p>
                  </a:txBody>
                  <a:tcPr anchor="ctr">
                    <a:noFill/>
                  </a:tcPr>
                </a:tc>
                <a:tc>
                  <a:txBody>
                    <a:bodyPr/>
                    <a:lstStyle/>
                    <a:p>
                      <a:pPr algn="ctr"/>
                      <a:endParaRPr lang="zh-CN" altLang="en-US" dirty="0"/>
                    </a:p>
                  </a:txBody>
                  <a:tcPr anchor="ctr">
                    <a:noFill/>
                  </a:tcPr>
                </a:tc>
                <a:tc>
                  <a:txBody>
                    <a:bodyPr/>
                    <a:lstStyle/>
                    <a:p>
                      <a:pPr algn="ctr"/>
                      <a:endParaRPr lang="zh-CN" altLang="en-US" dirty="0"/>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b="1" dirty="0">
                          <a:solidFill>
                            <a:schemeClr val="tx1"/>
                          </a:solidFill>
                        </a:rPr>
                        <a:t>最优滤波决策和</a:t>
                      </a:r>
                      <a:r>
                        <a:rPr lang="en-US" altLang="zh-CN" sz="1600" b="1" dirty="0">
                          <a:solidFill>
                            <a:schemeClr val="tx1"/>
                          </a:solidFill>
                        </a:rPr>
                        <a:t>LRT </a:t>
                      </a:r>
                      <a:r>
                        <a:rPr lang="zh-CN" altLang="en-US" sz="1600" b="1" dirty="0">
                          <a:solidFill>
                            <a:schemeClr val="tx1"/>
                          </a:solidFill>
                        </a:rPr>
                        <a:t>决策具有一致性</a:t>
                      </a:r>
                    </a:p>
                  </a:txBody>
                  <a:tcPr anchor="c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a:solidFill>
                            <a:srgbClr val="FF0000"/>
                          </a:solidFill>
                        </a:rPr>
                        <a:t>最优滤波决策是一个次优决策</a:t>
                      </a:r>
                    </a:p>
                  </a:txBody>
                  <a:tcPr vert="eaVert" anchor="ctr">
                    <a:noFill/>
                  </a:tcPr>
                </a:tc>
                <a:extLst>
                  <a:ext uri="{0D108BD9-81ED-4DB2-BD59-A6C34878D82A}">
                    <a16:rowId xmlns:a16="http://schemas.microsoft.com/office/drawing/2014/main" val="145780244"/>
                  </a:ext>
                </a:extLst>
              </a:tr>
              <a:tr h="18299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rgbClr val="0000FF"/>
                          </a:solidFill>
                          <a:latin typeface="+mn-lt"/>
                          <a:ea typeface="+mn-ea"/>
                          <a:cs typeface="+mn-cs"/>
                        </a:rPr>
                        <a:t>双信号源</a:t>
                      </a:r>
                    </a:p>
                    <a:p>
                      <a:pPr algn="ctr"/>
                      <a:endParaRPr lang="zh-CN" altLang="en-US" sz="1800" b="1" kern="1200" dirty="0">
                        <a:solidFill>
                          <a:srgbClr val="0000FF"/>
                        </a:solidFill>
                        <a:latin typeface="+mn-lt"/>
                        <a:ea typeface="+mn-ea"/>
                        <a:cs typeface="+mn-cs"/>
                      </a:endParaRPr>
                    </a:p>
                  </a:txBody>
                  <a:tcPr anchor="ctr">
                    <a:noFill/>
                  </a:tcPr>
                </a:tc>
                <a:tc>
                  <a:txBody>
                    <a:bodyPr/>
                    <a:lstStyle/>
                    <a:p>
                      <a:pPr algn="ctr"/>
                      <a:endParaRPr lang="zh-CN" altLang="en-US" dirty="0"/>
                    </a:p>
                  </a:txBody>
                  <a:tcPr anchor="ctr">
                    <a:noFill/>
                  </a:tcPr>
                </a:tc>
                <a:tc>
                  <a:txBody>
                    <a:bodyPr/>
                    <a:lstStyle/>
                    <a:p>
                      <a:pPr algn="ctr"/>
                      <a:endParaRPr lang="zh-CN" altLang="en-US" dirty="0"/>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b="1" kern="1200" dirty="0">
                          <a:solidFill>
                            <a:schemeClr val="tx1"/>
                          </a:solidFill>
                          <a:latin typeface="+mn-lt"/>
                          <a:ea typeface="+mn-ea"/>
                          <a:cs typeface="+mn-cs"/>
                        </a:rPr>
                        <a:t>最优滤波决策略微不如</a:t>
                      </a:r>
                      <a:r>
                        <a:rPr lang="en-US" altLang="zh-CN" sz="1600" b="1" kern="1200" dirty="0">
                          <a:solidFill>
                            <a:schemeClr val="tx1"/>
                          </a:solidFill>
                          <a:latin typeface="+mn-lt"/>
                          <a:ea typeface="+mn-ea"/>
                          <a:cs typeface="+mn-cs"/>
                        </a:rPr>
                        <a:t>LRT </a:t>
                      </a:r>
                      <a:r>
                        <a:rPr lang="zh-CN" altLang="en-US" sz="1600" b="1" kern="1200" dirty="0">
                          <a:solidFill>
                            <a:schemeClr val="tx1"/>
                          </a:solidFill>
                          <a:latin typeface="+mn-lt"/>
                          <a:ea typeface="+mn-ea"/>
                          <a:cs typeface="+mn-cs"/>
                        </a:rPr>
                        <a:t>决策</a:t>
                      </a:r>
                    </a:p>
                  </a:txBody>
                  <a:tcPr anchor="ctr">
                    <a:noFill/>
                  </a:tcPr>
                </a:tc>
                <a:tc vMerge="1">
                  <a:txBody>
                    <a:bodyPr/>
                    <a:lstStyle/>
                    <a:p>
                      <a:pPr algn="just"/>
                      <a:endParaRPr lang="zh-CN" altLang="en-US" dirty="0"/>
                    </a:p>
                  </a:txBody>
                  <a:tcPr anchor="ctr">
                    <a:noFill/>
                  </a:tcPr>
                </a:tc>
                <a:extLst>
                  <a:ext uri="{0D108BD9-81ED-4DB2-BD59-A6C34878D82A}">
                    <a16:rowId xmlns:a16="http://schemas.microsoft.com/office/drawing/2014/main" val="3344362034"/>
                  </a:ext>
                </a:extLst>
              </a:tr>
              <a:tr h="18299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rgbClr val="0000FF"/>
                          </a:solidFill>
                          <a:latin typeface="+mn-lt"/>
                          <a:ea typeface="+mn-ea"/>
                          <a:cs typeface="+mn-cs"/>
                        </a:rPr>
                        <a:t>三信号源</a:t>
                      </a:r>
                    </a:p>
                    <a:p>
                      <a:pPr algn="ctr"/>
                      <a:endParaRPr lang="zh-CN" altLang="en-US" sz="1800" b="1" kern="1200" dirty="0">
                        <a:solidFill>
                          <a:srgbClr val="0000FF"/>
                        </a:solidFill>
                        <a:latin typeface="+mn-lt"/>
                        <a:ea typeface="+mn-ea"/>
                        <a:cs typeface="+mn-cs"/>
                      </a:endParaRPr>
                    </a:p>
                  </a:txBody>
                  <a:tcPr anchor="ctr">
                    <a:noFill/>
                  </a:tcPr>
                </a:tc>
                <a:tc>
                  <a:txBody>
                    <a:bodyPr/>
                    <a:lstStyle/>
                    <a:p>
                      <a:pPr algn="ctr"/>
                      <a:endParaRPr lang="zh-CN" altLang="en-US" dirty="0"/>
                    </a:p>
                  </a:txBody>
                  <a:tcPr anchor="ctr">
                    <a:noFill/>
                  </a:tcPr>
                </a:tc>
                <a:tc>
                  <a:txBody>
                    <a:bodyPr/>
                    <a:lstStyle/>
                    <a:p>
                      <a:pPr algn="ctr"/>
                      <a:endParaRPr lang="zh-CN" altLang="en-US" dirty="0"/>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b="1" kern="1200" dirty="0">
                          <a:solidFill>
                            <a:schemeClr val="tx1"/>
                          </a:solidFill>
                          <a:latin typeface="+mn-lt"/>
                          <a:ea typeface="+mn-ea"/>
                          <a:cs typeface="+mn-cs"/>
                        </a:rPr>
                        <a:t>最优滤波决策明显不如</a:t>
                      </a:r>
                      <a:r>
                        <a:rPr lang="en-US" altLang="zh-CN" sz="1600" b="1" kern="1200" dirty="0">
                          <a:solidFill>
                            <a:schemeClr val="tx1"/>
                          </a:solidFill>
                          <a:latin typeface="+mn-lt"/>
                          <a:ea typeface="+mn-ea"/>
                          <a:cs typeface="+mn-cs"/>
                        </a:rPr>
                        <a:t>LRT </a:t>
                      </a:r>
                      <a:r>
                        <a:rPr lang="zh-CN" altLang="en-US" sz="1600" b="1" kern="1200" dirty="0">
                          <a:solidFill>
                            <a:schemeClr val="tx1"/>
                          </a:solidFill>
                          <a:latin typeface="+mn-lt"/>
                          <a:ea typeface="+mn-ea"/>
                          <a:cs typeface="+mn-cs"/>
                        </a:rPr>
                        <a:t>决策</a:t>
                      </a:r>
                    </a:p>
                  </a:txBody>
                  <a:tcPr anchor="ctr">
                    <a:noFill/>
                  </a:tcPr>
                </a:tc>
                <a:tc vMerge="1">
                  <a:txBody>
                    <a:bodyPr/>
                    <a:lstStyle/>
                    <a:p>
                      <a:pPr algn="just"/>
                      <a:endParaRPr lang="zh-CN" altLang="en-US" dirty="0"/>
                    </a:p>
                  </a:txBody>
                  <a:tcPr anchor="ctr">
                    <a:noFill/>
                  </a:tcPr>
                </a:tc>
                <a:extLst>
                  <a:ext uri="{0D108BD9-81ED-4DB2-BD59-A6C34878D82A}">
                    <a16:rowId xmlns:a16="http://schemas.microsoft.com/office/drawing/2014/main" val="2912420092"/>
                  </a:ext>
                </a:extLst>
              </a:tr>
            </a:tbl>
          </a:graphicData>
        </a:graphic>
      </p:graphicFrame>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25</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最优滤波决策的限制</a:t>
            </a:r>
          </a:p>
        </p:txBody>
      </p:sp>
      <mc:AlternateContent xmlns:mc="http://schemas.openxmlformats.org/markup-compatibility/2006">
        <mc:Choice xmlns:a14="http://schemas.microsoft.com/office/drawing/2010/main" Requires="a14">
          <p:sp>
            <p:nvSpPr>
              <p:cNvPr id="11" name="文本框 10">
                <a:extLst>
                  <a:ext uri="{FF2B5EF4-FFF2-40B4-BE49-F238E27FC236}">
                    <a16:creationId xmlns:a16="http://schemas.microsoft.com/office/drawing/2014/main" id="{C16F0139-BB77-4A33-B93D-CF60D8B6FCE6}"/>
                  </a:ext>
                </a:extLst>
              </p:cNvPr>
              <p:cNvSpPr txBox="1"/>
              <p:nvPr/>
            </p:nvSpPr>
            <p:spPr>
              <a:xfrm>
                <a:off x="32814" y="1052736"/>
                <a:ext cx="5875477" cy="5700022"/>
              </a:xfrm>
              <a:prstGeom prst="rect">
                <a:avLst/>
              </a:prstGeom>
              <a:noFill/>
            </p:spPr>
            <p:txBody>
              <a:bodyPr wrap="square">
                <a:spAutoFit/>
              </a:bodyPr>
              <a:lstStyle/>
              <a:p>
                <a:pPr marL="285750" indent="-285750">
                  <a:lnSpc>
                    <a:spcPct val="150000"/>
                  </a:lnSpc>
                  <a:buFont typeface="Wingdings" panose="05000000000000000000" pitchFamily="2" charset="2"/>
                  <a:buChar char="p"/>
                </a:pPr>
                <a:r>
                  <a:rPr lang="zh-CN" altLang="en-US" dirty="0"/>
                  <a:t>决策边界示意图</a:t>
                </a:r>
                <a:endParaRPr lang="en-US" altLang="zh-CN" dirty="0"/>
              </a:p>
              <a:p>
                <a:pPr marL="742950" lvl="1" indent="-285750">
                  <a:lnSpc>
                    <a:spcPct val="150000"/>
                  </a:lnSpc>
                  <a:buFont typeface="Arial" panose="020B0604020202020204" pitchFamily="34" charset="0"/>
                  <a:buChar char="•"/>
                </a:pPr>
                <a:r>
                  <a:rPr lang="zh-CN" altLang="en-US" dirty="0"/>
                  <a:t>红点：高斯白噪声源</a:t>
                </a:r>
                <a:endParaRPr lang="en-US" altLang="zh-CN" dirty="0"/>
              </a:p>
              <a:p>
                <a:pPr marL="742950" lvl="1" indent="-285750">
                  <a:lnSpc>
                    <a:spcPct val="150000"/>
                  </a:lnSpc>
                  <a:buFont typeface="Arial" panose="020B0604020202020204" pitchFamily="34" charset="0"/>
                  <a:buChar char="•"/>
                </a:pPr>
                <a:r>
                  <a:rPr lang="zh-CN" altLang="en-US" dirty="0"/>
                  <a:t>红线：噪声概率密度分布</a:t>
                </a:r>
                <a14:m>
                  <m:oMath xmlns:m="http://schemas.openxmlformats.org/officeDocument/2006/math">
                    <m:sSub>
                      <m:sSubPr>
                        <m:ctrlPr>
                          <a:rPr lang="en-US" altLang="zh-CN" i="1" smtClean="0">
                            <a:latin typeface="Cambria Math" panose="02040503050406030204" pitchFamily="18" charset="0"/>
                          </a:rPr>
                        </m:ctrlPr>
                      </m:sSubPr>
                      <m:e>
                        <m:r>
                          <a:rPr lang="zh-CN" altLang="en-US" i="1">
                            <a:latin typeface="Cambria Math" panose="02040503050406030204" pitchFamily="18" charset="0"/>
                          </a:rPr>
                          <m:t>𝜌</m:t>
                        </m:r>
                      </m:e>
                      <m:sub>
                        <m:r>
                          <a:rPr lang="en-US" altLang="zh-CN" b="0" i="1" smtClean="0">
                            <a:latin typeface="Cambria Math" panose="02040503050406030204" pitchFamily="18" charset="0"/>
                          </a:rPr>
                          <m:t>0</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𝑥</m:t>
                        </m:r>
                      </m:e>
                    </m:d>
                  </m:oMath>
                </a14:m>
                <a:endParaRPr lang="en-US" altLang="zh-CN" dirty="0"/>
              </a:p>
              <a:p>
                <a:pPr marL="742950" lvl="1" indent="-285750">
                  <a:lnSpc>
                    <a:spcPct val="150000"/>
                  </a:lnSpc>
                  <a:buFont typeface="Arial" panose="020B0604020202020204" pitchFamily="34" charset="0"/>
                  <a:buChar char="•"/>
                </a:pPr>
                <a:r>
                  <a:rPr lang="zh-CN" altLang="en-US" dirty="0"/>
                  <a:t>蓝点：信号源</a:t>
                </a:r>
                <a:endParaRPr lang="en-US" altLang="zh-CN" dirty="0"/>
              </a:p>
              <a:p>
                <a:pPr marL="742950" lvl="1" indent="-285750">
                  <a:lnSpc>
                    <a:spcPct val="150000"/>
                  </a:lnSpc>
                  <a:buFont typeface="Arial" panose="020B0604020202020204" pitchFamily="34" charset="0"/>
                  <a:buChar char="•"/>
                </a:pPr>
                <a:r>
                  <a:rPr lang="zh-CN" altLang="en-US" dirty="0"/>
                  <a:t>蓝线：信号联合概率密度分布</a:t>
                </a:r>
                <a14:m>
                  <m:oMath xmlns:m="http://schemas.openxmlformats.org/officeDocument/2006/math">
                    <m:sSub>
                      <m:sSubPr>
                        <m:ctrlPr>
                          <a:rPr lang="en-US" altLang="zh-CN" i="1" smtClean="0">
                            <a:latin typeface="Cambria Math" panose="02040503050406030204" pitchFamily="18" charset="0"/>
                          </a:rPr>
                        </m:ctrlPr>
                      </m:sSubPr>
                      <m:e>
                        <m:r>
                          <a:rPr lang="zh-CN" altLang="en-US" i="1">
                            <a:latin typeface="Cambria Math" panose="02040503050406030204" pitchFamily="18" charset="0"/>
                          </a:rPr>
                          <m:t>𝜌</m:t>
                        </m:r>
                      </m:e>
                      <m:sub>
                        <m:r>
                          <a:rPr lang="en-US" altLang="zh-CN" b="0" i="1" smtClean="0">
                            <a:latin typeface="Cambria Math" panose="02040503050406030204" pitchFamily="18" charset="0"/>
                          </a:rPr>
                          <m:t>1</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𝑥</m:t>
                        </m:r>
                      </m:e>
                    </m:d>
                  </m:oMath>
                </a14:m>
                <a:endParaRPr lang="en-US" altLang="zh-CN" dirty="0"/>
              </a:p>
              <a:p>
                <a:pPr marL="742950" lvl="1" indent="-285750">
                  <a:lnSpc>
                    <a:spcPct val="150000"/>
                  </a:lnSpc>
                  <a:buFont typeface="Arial" panose="020B0604020202020204" pitchFamily="34" charset="0"/>
                  <a:buChar char="•"/>
                </a:pPr>
                <a:r>
                  <a:rPr lang="zh-CN" altLang="en-US" dirty="0"/>
                  <a:t>黑色虚线：</a:t>
                </a:r>
                <a:r>
                  <a:rPr lang="en-US" altLang="zh-CN" dirty="0"/>
                  <a:t>LRT </a:t>
                </a:r>
                <a:r>
                  <a:rPr lang="zh-CN" altLang="en-US" dirty="0"/>
                  <a:t>决策边界</a:t>
                </a:r>
                <a:endParaRPr lang="en-US" altLang="zh-CN" b="1" dirty="0">
                  <a:solidFill>
                    <a:srgbClr val="FF0000"/>
                  </a:solidFill>
                  <a:effectLst>
                    <a:outerShdw blurRad="38100" dist="38100" dir="2700000" algn="tl">
                      <a:srgbClr val="000000">
                        <a:alpha val="43137"/>
                      </a:srgbClr>
                    </a:outerShdw>
                  </a:effectLst>
                </a:endParaRPr>
              </a:p>
              <a:p>
                <a:pPr lvl="1">
                  <a:lnSpc>
                    <a:spcPct val="150000"/>
                  </a:lnSpc>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𝛿</m:t>
                      </m:r>
                      <m:r>
                        <a:rPr lang="en-US" altLang="zh-CN" i="1">
                          <a:latin typeface="Cambria Math" panose="02040503050406030204" pitchFamily="18" charset="0"/>
                        </a:rPr>
                        <m:t>=1 </m:t>
                      </m:r>
                      <m:r>
                        <a:rPr lang="en-US" altLang="zh-CN" i="1">
                          <a:latin typeface="Cambria Math" panose="02040503050406030204" pitchFamily="18" charset="0"/>
                        </a:rPr>
                        <m:t>𝑖𝑓𝑓</m:t>
                      </m:r>
                      <m:r>
                        <a:rPr lang="en-US" altLang="zh-CN" b="0" i="1" smtClean="0">
                          <a:latin typeface="Cambria Math" panose="02040503050406030204" pitchFamily="18" charset="0"/>
                        </a:rPr>
                        <m:t> </m:t>
                      </m:r>
                      <m:r>
                        <a:rPr lang="zh-CN" altLang="en-US" i="1">
                          <a:latin typeface="Cambria Math" panose="02040503050406030204" pitchFamily="18" charset="0"/>
                        </a:rPr>
                        <m:t>𝜆</m:t>
                      </m:r>
                      <m:d>
                        <m:dPr>
                          <m:ctrlPr>
                            <a:rPr lang="en-US" altLang="zh-CN" i="1">
                              <a:latin typeface="Cambria Math" panose="02040503050406030204" pitchFamily="18" charset="0"/>
                            </a:rPr>
                          </m:ctrlPr>
                        </m:dPr>
                        <m:e>
                          <m:r>
                            <a:rPr lang="en-US" altLang="zh-CN" i="1">
                              <a:latin typeface="Cambria Math" panose="02040503050406030204" pitchFamily="18" charset="0"/>
                            </a:rPr>
                            <m:t>𝑥</m:t>
                          </m:r>
                        </m:e>
                      </m:d>
                      <m:r>
                        <a:rPr lang="en-US" altLang="zh-CN" b="0" i="1" smtClean="0">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𝑝</m:t>
                          </m:r>
                          <m:d>
                            <m:dPr>
                              <m:ctrlPr>
                                <a:rPr lang="en-US" altLang="zh-CN" i="1">
                                  <a:latin typeface="Cambria Math" panose="02040503050406030204" pitchFamily="18" charset="0"/>
                                </a:rPr>
                              </m:ctrlPr>
                            </m:dPr>
                            <m:e>
                              <m:r>
                                <a:rPr lang="en-US" altLang="zh-CN" i="1">
                                  <a:latin typeface="Cambria Math" panose="02040503050406030204" pitchFamily="18" charset="0"/>
                                </a:rPr>
                                <m:t>𝑥</m:t>
                              </m:r>
                            </m:e>
                            <m:e>
                              <m:sSub>
                                <m:sSubPr>
                                  <m:ctrlPr>
                                    <a:rPr lang="en-US" altLang="zh-CN" i="1">
                                      <a:latin typeface="Cambria Math" panose="02040503050406030204" pitchFamily="18" charset="0"/>
                                    </a:rPr>
                                  </m:ctrlPr>
                                </m:sSubPr>
                                <m:e>
                                  <m:r>
                                    <a:rPr lang="en-US" altLang="zh-CN" i="1">
                                      <a:latin typeface="Cambria Math" panose="02040503050406030204" pitchFamily="18" charset="0"/>
                                    </a:rPr>
                                    <m:t>𝐻</m:t>
                                  </m:r>
                                </m:e>
                                <m:sub>
                                  <m:r>
                                    <a:rPr lang="en-US" altLang="zh-CN" i="1">
                                      <a:latin typeface="Cambria Math" panose="02040503050406030204" pitchFamily="18" charset="0"/>
                                    </a:rPr>
                                    <m:t>1</m:t>
                                  </m:r>
                                </m:sub>
                              </m:sSub>
                            </m:e>
                          </m:d>
                        </m:num>
                        <m:den>
                          <m:r>
                            <a:rPr lang="en-US" altLang="zh-CN" i="1">
                              <a:latin typeface="Cambria Math" panose="02040503050406030204" pitchFamily="18" charset="0"/>
                            </a:rPr>
                            <m:t>𝑝</m:t>
                          </m:r>
                          <m:d>
                            <m:dPr>
                              <m:ctrlPr>
                                <a:rPr lang="en-US" altLang="zh-CN" i="1">
                                  <a:latin typeface="Cambria Math" panose="02040503050406030204" pitchFamily="18" charset="0"/>
                                </a:rPr>
                              </m:ctrlPr>
                            </m:dPr>
                            <m:e>
                              <m:r>
                                <a:rPr lang="en-US" altLang="zh-CN" i="1">
                                  <a:latin typeface="Cambria Math" panose="02040503050406030204" pitchFamily="18" charset="0"/>
                                </a:rPr>
                                <m:t>𝑥</m:t>
                              </m:r>
                            </m:e>
                            <m:e>
                              <m:sSub>
                                <m:sSubPr>
                                  <m:ctrlPr>
                                    <a:rPr lang="en-US" altLang="zh-CN" i="1">
                                      <a:latin typeface="Cambria Math" panose="02040503050406030204" pitchFamily="18" charset="0"/>
                                    </a:rPr>
                                  </m:ctrlPr>
                                </m:sSubPr>
                                <m:e>
                                  <m:r>
                                    <a:rPr lang="en-US" altLang="zh-CN" i="1">
                                      <a:latin typeface="Cambria Math" panose="02040503050406030204" pitchFamily="18" charset="0"/>
                                    </a:rPr>
                                    <m:t>𝐻</m:t>
                                  </m:r>
                                </m:e>
                                <m:sub>
                                  <m:r>
                                    <a:rPr lang="en-US" altLang="zh-CN" i="1">
                                      <a:latin typeface="Cambria Math" panose="02040503050406030204" pitchFamily="18" charset="0"/>
                                    </a:rPr>
                                    <m:t>0</m:t>
                                  </m:r>
                                </m:sub>
                              </m:sSub>
                            </m:e>
                          </m:d>
                        </m:den>
                      </m:f>
                      <m:r>
                        <a:rPr lang="en-US" altLang="zh-CN" i="1">
                          <a:latin typeface="Cambria Math" panose="02040503050406030204" pitchFamily="18" charset="0"/>
                          <a:ea typeface="Cambria Math" panose="02040503050406030204" pitchFamily="18" charset="0"/>
                        </a:rPr>
                        <m:t>≷</m:t>
                      </m:r>
                      <m:r>
                        <a:rPr lang="zh-CN" altLang="en-US" i="1">
                          <a:latin typeface="Cambria Math" panose="02040503050406030204" pitchFamily="18" charset="0"/>
                          <a:ea typeface="Cambria Math" panose="02040503050406030204" pitchFamily="18" charset="0"/>
                        </a:rPr>
                        <m:t>𝜂</m:t>
                      </m:r>
                    </m:oMath>
                  </m:oMathPara>
                </a14:m>
                <a:endParaRPr lang="en-US" altLang="zh-CN" dirty="0"/>
              </a:p>
              <a:p>
                <a:pPr marL="742950" lvl="1" indent="-285750">
                  <a:lnSpc>
                    <a:spcPct val="150000"/>
                  </a:lnSpc>
                  <a:buFont typeface="Arial" panose="020B0604020202020204" pitchFamily="34" charset="0"/>
                  <a:buChar char="•"/>
                </a:pPr>
                <a:r>
                  <a:rPr lang="zh-CN" altLang="en-US" dirty="0"/>
                  <a:t>绿色虚线：最优滤波决策边界</a:t>
                </a:r>
                <a:endParaRPr lang="en-US" altLang="zh-CN" dirty="0"/>
              </a:p>
              <a:p>
                <a:pPr lvl="0">
                  <a:lnSpc>
                    <a:spcPct val="150000"/>
                  </a:lnSpc>
                </a:pPr>
                <a14:m>
                  <m:oMathPara xmlns:m="http://schemas.openxmlformats.org/officeDocument/2006/math">
                    <m:oMathParaPr>
                      <m:jc m:val="centerGroup"/>
                    </m:oMathParaPr>
                    <m:oMath xmlns:m="http://schemas.openxmlformats.org/officeDocument/2006/math">
                      <m:r>
                        <a:rPr lang="zh-CN" altLang="en-US" i="1">
                          <a:solidFill>
                            <a:prstClr val="black"/>
                          </a:solidFill>
                          <a:latin typeface="Cambria Math" panose="02040503050406030204" pitchFamily="18" charset="0"/>
                        </a:rPr>
                        <m:t>𝛿</m:t>
                      </m:r>
                      <m:r>
                        <a:rPr lang="en-US" altLang="zh-CN" i="1">
                          <a:solidFill>
                            <a:prstClr val="black"/>
                          </a:solidFill>
                          <a:latin typeface="Cambria Math" panose="02040503050406030204" pitchFamily="18" charset="0"/>
                        </a:rPr>
                        <m:t>=1 </m:t>
                      </m:r>
                      <m:r>
                        <a:rPr lang="en-US" altLang="zh-CN" i="1">
                          <a:solidFill>
                            <a:prstClr val="black"/>
                          </a:solidFill>
                          <a:latin typeface="Cambria Math" panose="02040503050406030204" pitchFamily="18" charset="0"/>
                        </a:rPr>
                        <m:t>𝑖𝑓𝑓</m:t>
                      </m:r>
                      <m:func>
                        <m:funcPr>
                          <m:ctrlPr>
                            <a:rPr lang="en-US" altLang="zh-CN" i="1">
                              <a:solidFill>
                                <a:prstClr val="black"/>
                              </a:solidFill>
                              <a:latin typeface="Cambria Math" panose="02040503050406030204" pitchFamily="18" charset="0"/>
                            </a:rPr>
                          </m:ctrlPr>
                        </m:funcPr>
                        <m:fName>
                          <m:limLow>
                            <m:limLowPr>
                              <m:ctrlPr>
                                <a:rPr lang="en-US" altLang="zh-CN" i="1">
                                  <a:solidFill>
                                    <a:prstClr val="black"/>
                                  </a:solidFill>
                                  <a:latin typeface="Cambria Math" panose="02040503050406030204" pitchFamily="18" charset="0"/>
                                </a:rPr>
                              </m:ctrlPr>
                            </m:limLowPr>
                            <m:e>
                              <m:r>
                                <m:rPr>
                                  <m:sty m:val="p"/>
                                </m:rPr>
                                <a:rPr lang="en-US" altLang="zh-CN">
                                  <a:solidFill>
                                    <a:prstClr val="black"/>
                                  </a:solidFill>
                                  <a:latin typeface="Cambria Math" panose="02040503050406030204" pitchFamily="18" charset="0"/>
                                </a:rPr>
                                <m:t>max</m:t>
                              </m:r>
                            </m:e>
                            <m:lim>
                              <m:r>
                                <a:rPr lang="zh-CN" altLang="en-US" i="1">
                                  <a:solidFill>
                                    <a:prstClr val="black"/>
                                  </a:solidFill>
                                  <a:latin typeface="Cambria Math" panose="02040503050406030204" pitchFamily="18" charset="0"/>
                                </a:rPr>
                                <m:t>𝛾</m:t>
                              </m:r>
                              <m:r>
                                <a:rPr lang="en-US" altLang="zh-CN" i="1">
                                  <a:solidFill>
                                    <a:prstClr val="black"/>
                                  </a:solidFill>
                                  <a:latin typeface="Cambria Math" panose="02040503050406030204" pitchFamily="18" charset="0"/>
                                  <a:ea typeface="Cambria Math" panose="02040503050406030204" pitchFamily="18" charset="0"/>
                                </a:rPr>
                                <m:t>∈</m:t>
                              </m:r>
                              <m:r>
                                <m:rPr>
                                  <m:sty m:val="p"/>
                                </m:rPr>
                                <a:rPr lang="el-GR" altLang="zh-CN" i="1">
                                  <a:solidFill>
                                    <a:prstClr val="black"/>
                                  </a:solidFill>
                                  <a:latin typeface="Cambria Math" panose="02040503050406030204" pitchFamily="18" charset="0"/>
                                  <a:ea typeface="Cambria Math" panose="02040503050406030204" pitchFamily="18" charset="0"/>
                                </a:rPr>
                                <m:t>Γ</m:t>
                              </m:r>
                              <m:r>
                                <m:rPr>
                                  <m:nor/>
                                </m:rPr>
                                <a:rPr lang="en-US" altLang="zh-CN" dirty="0">
                                  <a:solidFill>
                                    <a:prstClr val="black"/>
                                  </a:solidFill>
                                </a:rPr>
                                <m:t> </m:t>
                              </m:r>
                            </m:lim>
                          </m:limLow>
                        </m:fName>
                        <m:e>
                          <m:d>
                            <m:dPr>
                              <m:begChr m:val="⟨"/>
                              <m:endChr m:val=""/>
                              <m:ctrlPr>
                                <a:rPr lang="en-US" altLang="zh-CN" i="1">
                                  <a:solidFill>
                                    <a:prstClr val="black"/>
                                  </a:solidFill>
                                  <a:latin typeface="Cambria Math" panose="02040503050406030204" pitchFamily="18" charset="0"/>
                                  <a:ea typeface="Cambria Math" panose="02040503050406030204" pitchFamily="18" charset="0"/>
                                </a:rPr>
                              </m:ctrlPr>
                            </m:dPr>
                            <m:e>
                              <m:d>
                                <m:dPr>
                                  <m:begChr m:val=""/>
                                  <m:endChr m:val="⟩"/>
                                  <m:ctrlPr>
                                    <a:rPr lang="en-US" altLang="zh-CN" i="1">
                                      <a:solidFill>
                                        <a:prstClr val="black"/>
                                      </a:solidFill>
                                      <a:latin typeface="Cambria Math" panose="02040503050406030204" pitchFamily="18" charset="0"/>
                                      <a:ea typeface="Cambria Math" panose="02040503050406030204" pitchFamily="18" charset="0"/>
                                    </a:rPr>
                                  </m:ctrlPr>
                                </m:dPr>
                                <m:e>
                                  <m:r>
                                    <a:rPr lang="en-US" altLang="zh-CN" i="1">
                                      <a:solidFill>
                                        <a:prstClr val="black"/>
                                      </a:solidFill>
                                      <a:latin typeface="Cambria Math" panose="02040503050406030204" pitchFamily="18" charset="0"/>
                                      <a:ea typeface="Cambria Math" panose="02040503050406030204" pitchFamily="18" charset="0"/>
                                    </a:rPr>
                                    <m:t>𝑥</m:t>
                                  </m:r>
                                  <m:r>
                                    <a:rPr lang="en-US" altLang="zh-CN" i="1">
                                      <a:solidFill>
                                        <a:prstClr val="black"/>
                                      </a:solidFill>
                                      <a:latin typeface="Cambria Math" panose="02040503050406030204" pitchFamily="18" charset="0"/>
                                      <a:ea typeface="Cambria Math" panose="02040503050406030204" pitchFamily="18" charset="0"/>
                                    </a:rPr>
                                    <m:t>,</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h</m:t>
                                      </m:r>
                                    </m:e>
                                    <m:sub>
                                      <m:r>
                                        <a:rPr lang="zh-CN" altLang="en-US" i="1">
                                          <a:solidFill>
                                            <a:prstClr val="black"/>
                                          </a:solidFill>
                                          <a:latin typeface="Cambria Math" panose="02040503050406030204" pitchFamily="18" charset="0"/>
                                        </a:rPr>
                                        <m:t>𝛾</m:t>
                                      </m:r>
                                    </m:sub>
                                  </m:sSub>
                                </m:e>
                              </m:d>
                            </m:e>
                          </m:d>
                        </m:e>
                      </m:func>
                      <m:r>
                        <a:rPr lang="en-US" altLang="zh-CN" i="1">
                          <a:solidFill>
                            <a:prstClr val="black"/>
                          </a:solidFill>
                          <a:latin typeface="Cambria Math" panose="02040503050406030204" pitchFamily="18" charset="0"/>
                          <a:ea typeface="Cambria Math" panose="02040503050406030204" pitchFamily="18" charset="0"/>
                        </a:rPr>
                        <m:t>≷</m:t>
                      </m:r>
                      <m:r>
                        <a:rPr lang="zh-CN" altLang="en-US" i="1">
                          <a:solidFill>
                            <a:prstClr val="black"/>
                          </a:solidFill>
                          <a:latin typeface="Cambria Math" panose="02040503050406030204" pitchFamily="18" charset="0"/>
                        </a:rPr>
                        <m:t>𝜏</m:t>
                      </m:r>
                    </m:oMath>
                  </m:oMathPara>
                </a14:m>
                <a:endParaRPr lang="en-US" altLang="zh-CN" dirty="0">
                  <a:solidFill>
                    <a:prstClr val="black"/>
                  </a:solidFill>
                </a:endParaRP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kumimoji="0" lang="zh-CN" altLang="en-US"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决策结果示意图</a:t>
                </a:r>
                <a:endParaRPr kumimoji="0" lang="en-US" altLang="zh-CN"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a:p>
                <a:pPr marL="742950" lvl="1" indent="-285750">
                  <a:lnSpc>
                    <a:spcPct val="150000"/>
                  </a:lnSpc>
                  <a:buFont typeface="Arial" panose="020B0604020202020204" pitchFamily="34" charset="0"/>
                  <a:buChar char="•"/>
                  <a:defRPr/>
                </a:pPr>
                <a:r>
                  <a:rPr kumimoji="0" lang="en-US" altLang="zh-CN"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FNR vs FPR </a:t>
                </a:r>
              </a:p>
              <a:p>
                <a:pPr marL="742950" lvl="1" indent="-285750">
                  <a:lnSpc>
                    <a:spcPct val="150000"/>
                  </a:lnSpc>
                  <a:buFont typeface="Arial" panose="020B0604020202020204" pitchFamily="34" charset="0"/>
                  <a:buChar char="•"/>
                  <a:defRPr/>
                </a:pPr>
                <a:r>
                  <a:rPr kumimoji="0" lang="en-US" altLang="zh-CN"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AUC</a:t>
                </a:r>
                <a:r>
                  <a:rPr lang="en-US" altLang="zh-CN" dirty="0">
                    <a:solidFill>
                      <a:prstClr val="black"/>
                    </a:solidFill>
                    <a:latin typeface="Calibri"/>
                    <a:ea typeface="等线" panose="02010600030101010101" pitchFamily="2" charset="-122"/>
                  </a:rPr>
                  <a:t>:</a:t>
                </a:r>
                <a:r>
                  <a:rPr lang="zh-CN" altLang="en-US" dirty="0">
                    <a:solidFill>
                      <a:prstClr val="black"/>
                    </a:solidFill>
                    <a:latin typeface="Calibri"/>
                    <a:ea typeface="等线" panose="02010600030101010101" pitchFamily="2" charset="-122"/>
                  </a:rPr>
                  <a:t> </a:t>
                </a:r>
                <a:r>
                  <a:rPr lang="en-US" altLang="zh-CN" dirty="0">
                    <a:solidFill>
                      <a:prstClr val="black"/>
                    </a:solidFill>
                    <a:latin typeface="Calibri"/>
                    <a:ea typeface="等线" panose="02010600030101010101" pitchFamily="2" charset="-122"/>
                  </a:rPr>
                  <a:t>Area</a:t>
                </a:r>
                <a:r>
                  <a:rPr lang="zh-CN" altLang="en-US" dirty="0">
                    <a:solidFill>
                      <a:prstClr val="black"/>
                    </a:solidFill>
                    <a:latin typeface="Calibri"/>
                    <a:ea typeface="等线" panose="02010600030101010101" pitchFamily="2" charset="-122"/>
                  </a:rPr>
                  <a:t> </a:t>
                </a:r>
                <a:r>
                  <a:rPr lang="en-US" altLang="zh-CN" dirty="0">
                    <a:solidFill>
                      <a:prstClr val="black"/>
                    </a:solidFill>
                    <a:latin typeface="Calibri"/>
                    <a:ea typeface="等线" panose="02010600030101010101" pitchFamily="2" charset="-122"/>
                  </a:rPr>
                  <a:t>Under Curve</a:t>
                </a:r>
                <a:r>
                  <a:rPr lang="zh-CN" altLang="en-US" dirty="0">
                    <a:solidFill>
                      <a:prstClr val="black"/>
                    </a:solidFill>
                    <a:latin typeface="Calibri"/>
                    <a:ea typeface="等线" panose="02010600030101010101" pitchFamily="2" charset="-122"/>
                  </a:rPr>
                  <a:t>，该值越小则甄别决策越优</a:t>
                </a:r>
                <a:endParaRPr lang="en-US" altLang="zh-CN" dirty="0">
                  <a:solidFill>
                    <a:prstClr val="black"/>
                  </a:solidFill>
                  <a:latin typeface="Calibri"/>
                  <a:ea typeface="等线" panose="02010600030101010101" pitchFamily="2" charset="-122"/>
                </a:endParaRPr>
              </a:p>
            </p:txBody>
          </p:sp>
        </mc:Choice>
        <mc:Fallback>
          <p:sp>
            <p:nvSpPr>
              <p:cNvPr id="11" name="文本框 10">
                <a:extLst>
                  <a:ext uri="{FF2B5EF4-FFF2-40B4-BE49-F238E27FC236}">
                    <a16:creationId xmlns:a16="http://schemas.microsoft.com/office/drawing/2014/main" id="{C16F0139-BB77-4A33-B93D-CF60D8B6FCE6}"/>
                  </a:ext>
                </a:extLst>
              </p:cNvPr>
              <p:cNvSpPr txBox="1">
                <a:spLocks noRot="1" noChangeAspect="1" noMove="1" noResize="1" noEditPoints="1" noAdjustHandles="1" noChangeArrowheads="1" noChangeShapeType="1" noTextEdit="1"/>
              </p:cNvSpPr>
              <p:nvPr/>
            </p:nvSpPr>
            <p:spPr>
              <a:xfrm>
                <a:off x="32814" y="1052736"/>
                <a:ext cx="5875477" cy="5700022"/>
              </a:xfrm>
              <a:prstGeom prst="rect">
                <a:avLst/>
              </a:prstGeom>
              <a:blipFill>
                <a:blip r:embed="rId3"/>
                <a:stretch>
                  <a:fillRect l="-622" r="-622" b="-749"/>
                </a:stretch>
              </a:blipFill>
            </p:spPr>
            <p:txBody>
              <a:bodyPr/>
              <a:lstStyle/>
              <a:p>
                <a:r>
                  <a:rPr lang="zh-CN" altLang="en-US">
                    <a:noFill/>
                  </a:rPr>
                  <a:t> </a:t>
                </a:r>
              </a:p>
            </p:txBody>
          </p:sp>
        </mc:Fallback>
      </mc:AlternateContent>
      <p:pic>
        <p:nvPicPr>
          <p:cNvPr id="31" name="图片 30">
            <a:extLst>
              <a:ext uri="{FF2B5EF4-FFF2-40B4-BE49-F238E27FC236}">
                <a16:creationId xmlns:a16="http://schemas.microsoft.com/office/drawing/2014/main" id="{4B255F6C-2A94-45FE-890B-754CDB6B1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4032" y="1742314"/>
            <a:ext cx="1800000" cy="981361"/>
          </a:xfrm>
          <a:prstGeom prst="rect">
            <a:avLst/>
          </a:prstGeom>
        </p:spPr>
      </p:pic>
      <p:pic>
        <p:nvPicPr>
          <p:cNvPr id="33" name="图片 32">
            <a:extLst>
              <a:ext uri="{FF2B5EF4-FFF2-40B4-BE49-F238E27FC236}">
                <a16:creationId xmlns:a16="http://schemas.microsoft.com/office/drawing/2014/main" id="{D1BD6B55-459D-4C2B-8927-B8B898448F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4032" y="3238318"/>
            <a:ext cx="1800000" cy="1766076"/>
          </a:xfrm>
          <a:prstGeom prst="rect">
            <a:avLst/>
          </a:prstGeom>
        </p:spPr>
      </p:pic>
      <p:sp>
        <p:nvSpPr>
          <p:cNvPr id="34" name="文本框 33">
            <a:extLst>
              <a:ext uri="{FF2B5EF4-FFF2-40B4-BE49-F238E27FC236}">
                <a16:creationId xmlns:a16="http://schemas.microsoft.com/office/drawing/2014/main" id="{E8163AE0-70D5-431B-A50E-76FE779B8597}"/>
              </a:ext>
            </a:extLst>
          </p:cNvPr>
          <p:cNvSpPr txBox="1"/>
          <p:nvPr/>
        </p:nvSpPr>
        <p:spPr>
          <a:xfrm>
            <a:off x="5908291" y="1339243"/>
            <a:ext cx="397992" cy="369332"/>
          </a:xfrm>
          <a:prstGeom prst="rect">
            <a:avLst/>
          </a:prstGeom>
          <a:noFill/>
        </p:spPr>
        <p:txBody>
          <a:bodyPr wrap="square" rtlCol="0">
            <a:spAutoFit/>
          </a:bodyPr>
          <a:lstStyle/>
          <a:p>
            <a:endParaRPr lang="zh-CN" altLang="en-US" b="1" dirty="0">
              <a:solidFill>
                <a:srgbClr val="0000FF"/>
              </a:solidFill>
            </a:endParaRPr>
          </a:p>
        </p:txBody>
      </p:sp>
      <p:pic>
        <p:nvPicPr>
          <p:cNvPr id="39" name="图片 38">
            <a:extLst>
              <a:ext uri="{FF2B5EF4-FFF2-40B4-BE49-F238E27FC236}">
                <a16:creationId xmlns:a16="http://schemas.microsoft.com/office/drawing/2014/main" id="{FD0ADAA0-7836-40E2-ACA1-AFD18F864F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2264" y="3266561"/>
            <a:ext cx="1800000" cy="1704086"/>
          </a:xfrm>
          <a:prstGeom prst="rect">
            <a:avLst/>
          </a:prstGeom>
        </p:spPr>
      </p:pic>
      <p:pic>
        <p:nvPicPr>
          <p:cNvPr id="41" name="图片 40">
            <a:extLst>
              <a:ext uri="{FF2B5EF4-FFF2-40B4-BE49-F238E27FC236}">
                <a16:creationId xmlns:a16="http://schemas.microsoft.com/office/drawing/2014/main" id="{7839909F-AB2F-47CC-AA33-A7F13F6F29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2264" y="5076734"/>
            <a:ext cx="1800000" cy="1682174"/>
          </a:xfrm>
          <a:prstGeom prst="rect">
            <a:avLst/>
          </a:prstGeom>
        </p:spPr>
      </p:pic>
      <p:pic>
        <p:nvPicPr>
          <p:cNvPr id="43" name="图片 42">
            <a:extLst>
              <a:ext uri="{FF2B5EF4-FFF2-40B4-BE49-F238E27FC236}">
                <a16:creationId xmlns:a16="http://schemas.microsoft.com/office/drawing/2014/main" id="{044908A1-1B1A-4208-9435-B711F1CBD8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4032" y="5048159"/>
            <a:ext cx="1800000" cy="1766076"/>
          </a:xfrm>
          <a:prstGeom prst="rect">
            <a:avLst/>
          </a:prstGeom>
        </p:spPr>
      </p:pic>
      <p:pic>
        <p:nvPicPr>
          <p:cNvPr id="7" name="图片 6">
            <a:extLst>
              <a:ext uri="{FF2B5EF4-FFF2-40B4-BE49-F238E27FC236}">
                <a16:creationId xmlns:a16="http://schemas.microsoft.com/office/drawing/2014/main" id="{19C4B4FE-922B-4214-A2D1-5DEBBA6C4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72264" y="1387030"/>
            <a:ext cx="1800000" cy="1781064"/>
          </a:xfrm>
          <a:prstGeom prst="rect">
            <a:avLst/>
          </a:prstGeom>
        </p:spPr>
      </p:pic>
      <p:pic>
        <p:nvPicPr>
          <p:cNvPr id="9" name="图片 8">
            <a:extLst>
              <a:ext uri="{FF2B5EF4-FFF2-40B4-BE49-F238E27FC236}">
                <a16:creationId xmlns:a16="http://schemas.microsoft.com/office/drawing/2014/main" id="{C72E807D-E573-4A94-9B05-048A1AD106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836237" y="2247060"/>
            <a:ext cx="2160000" cy="2121648"/>
          </a:xfrm>
          <a:prstGeom prst="rect">
            <a:avLst/>
          </a:prstGeom>
        </p:spPr>
      </p:pic>
      <p:pic>
        <p:nvPicPr>
          <p:cNvPr id="12" name="图片 11">
            <a:extLst>
              <a:ext uri="{FF2B5EF4-FFF2-40B4-BE49-F238E27FC236}">
                <a16:creationId xmlns:a16="http://schemas.microsoft.com/office/drawing/2014/main" id="{EEF1AB74-B4EE-4598-B39B-A4612C791A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836237" y="796839"/>
            <a:ext cx="2160000" cy="1180382"/>
          </a:xfrm>
          <a:prstGeom prst="rect">
            <a:avLst/>
          </a:prstGeom>
        </p:spPr>
      </p:pic>
      <p:pic>
        <p:nvPicPr>
          <p:cNvPr id="20" name="图片 19">
            <a:extLst>
              <a:ext uri="{FF2B5EF4-FFF2-40B4-BE49-F238E27FC236}">
                <a16:creationId xmlns:a16="http://schemas.microsoft.com/office/drawing/2014/main" id="{71A988C3-5115-4F76-BC66-A60105CF44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836237" y="4553790"/>
            <a:ext cx="2160000" cy="2121648"/>
          </a:xfrm>
          <a:prstGeom prst="rect">
            <a:avLst/>
          </a:prstGeom>
        </p:spPr>
      </p:pic>
    </p:spTree>
    <p:extLst>
      <p:ext uri="{BB962C8B-B14F-4D97-AF65-F5344CB8AC3E}">
        <p14:creationId xmlns:p14="http://schemas.microsoft.com/office/powerpoint/2010/main" val="368688608"/>
      </p:ext>
    </p:extLst>
  </p:cSld>
  <p:clrMapOvr>
    <a:masterClrMapping/>
  </p:clrMapOvr>
  <p:transition advTm="6393"/>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26</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磁单极子搜索中的</a:t>
            </a:r>
            <a:r>
              <a:rPr lang="en-US" altLang="zh-CN" b="1" dirty="0">
                <a:latin typeface="黑体" panose="02010609060101010101" pitchFamily="49" charset="-122"/>
                <a:ea typeface="黑体" panose="02010609060101010101" pitchFamily="49" charset="-122"/>
              </a:rPr>
              <a:t>LRT</a:t>
            </a:r>
            <a:endParaRPr lang="zh-CN" altLang="en-US" b="1" dirty="0">
              <a:latin typeface="黑体" panose="02010609060101010101" pitchFamily="49" charset="-122"/>
              <a:ea typeface="黑体" panose="02010609060101010101" pitchFamily="49" charset="-122"/>
            </a:endParaRPr>
          </a:p>
        </p:txBody>
      </p:sp>
      <mc:AlternateContent xmlns:mc="http://schemas.openxmlformats.org/markup-compatibility/2006">
        <mc:Choice xmlns:a14="http://schemas.microsoft.com/office/drawing/2010/main" Requires="a14">
          <p:sp>
            <p:nvSpPr>
              <p:cNvPr id="3" name="文本框 2">
                <a:extLst>
                  <a:ext uri="{FF2B5EF4-FFF2-40B4-BE49-F238E27FC236}">
                    <a16:creationId xmlns:a16="http://schemas.microsoft.com/office/drawing/2014/main" id="{538C943A-7963-4F7F-A16B-0429B24EE609}"/>
                  </a:ext>
                </a:extLst>
              </p:cNvPr>
              <p:cNvSpPr txBox="1"/>
              <p:nvPr/>
            </p:nvSpPr>
            <p:spPr>
              <a:xfrm>
                <a:off x="104314" y="1071532"/>
                <a:ext cx="5595654" cy="5628464"/>
              </a:xfrm>
              <a:prstGeom prst="rect">
                <a:avLst/>
              </a:prstGeom>
              <a:noFill/>
              <a:ln>
                <a:noFill/>
              </a:ln>
            </p:spPr>
            <p:txBody>
              <a:bodyPr wrap="square" rtlCol="0">
                <a:spAutoFit/>
              </a:bodyPr>
              <a:lstStyle/>
              <a:p>
                <a:pPr>
                  <a:lnSpc>
                    <a:spcPct val="130000"/>
                  </a:lnSpc>
                </a:pPr>
                <a:r>
                  <a:rPr lang="zh-CN" altLang="en-US" sz="1600" dirty="0"/>
                  <a:t>二元假设检验问题：</a:t>
                </a:r>
                <a:endParaRPr lang="en-US" altLang="zh-CN" sz="1600" b="1" i="1" dirty="0">
                  <a:latin typeface="Cambria Math" panose="02040503050406030204" pitchFamily="18" charset="0"/>
                </a:endParaRPr>
              </a:p>
              <a:p>
                <a:pPr>
                  <a:lnSpc>
                    <a:spcPct val="130000"/>
                  </a:lnSpc>
                </a:pPr>
                <a14:m>
                  <m:oMathPara xmlns:m="http://schemas.openxmlformats.org/officeDocument/2006/math">
                    <m:oMathParaPr>
                      <m:jc m:val="centerGroup"/>
                    </m:oMathParaPr>
                    <m:oMath xmlns:m="http://schemas.openxmlformats.org/officeDocument/2006/math">
                      <m:d>
                        <m:dPr>
                          <m:begChr m:val="{"/>
                          <m:endChr m:val=""/>
                          <m:ctrlPr>
                            <a:rPr lang="en-US" altLang="zh-CN" sz="1600" i="1" smtClean="0">
                              <a:latin typeface="Cambria Math" panose="02040503050406030204" pitchFamily="18" charset="0"/>
                            </a:rPr>
                          </m:ctrlPr>
                        </m:dPr>
                        <m:e>
                          <m:eqArr>
                            <m:eqArrPr>
                              <m:ctrlPr>
                                <a:rPr lang="en-US" altLang="zh-CN" sz="1600" i="1" smtClean="0">
                                  <a:latin typeface="Cambria Math" panose="02040503050406030204" pitchFamily="18" charset="0"/>
                                </a:rPr>
                              </m:ctrlPr>
                            </m:eqArr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𝐻</m:t>
                                  </m:r>
                                </m:e>
                                <m:sub>
                                  <m:r>
                                    <a:rPr lang="en-US" altLang="zh-CN" sz="1600" i="1">
                                      <a:latin typeface="Cambria Math" panose="02040503050406030204" pitchFamily="18" charset="0"/>
                                    </a:rPr>
                                    <m:t>0</m:t>
                                  </m:r>
                                </m:sub>
                              </m:sSub>
                              <m:r>
                                <a:rPr lang="en-US" altLang="zh-CN" sz="1600" i="1">
                                  <a:latin typeface="Cambria Math" panose="02040503050406030204" pitchFamily="18" charset="0"/>
                                </a:rPr>
                                <m:t>:</m:t>
                              </m:r>
                              <m:r>
                                <a:rPr lang="en-US" altLang="zh-CN" sz="1600" i="1">
                                  <a:latin typeface="Cambria Math" panose="02040503050406030204" pitchFamily="18" charset="0"/>
                                </a:rPr>
                                <m:t>𝑥</m:t>
                              </m:r>
                              <m:r>
                                <a:rPr lang="en-US" altLang="zh-CN" sz="1600" i="1">
                                  <a:latin typeface="Cambria Math" panose="02040503050406030204" pitchFamily="18" charset="0"/>
                                </a:rPr>
                                <m:t>=</m:t>
                              </m:r>
                              <m:r>
                                <a:rPr lang="en-US" altLang="zh-CN" sz="1600" i="1">
                                  <a:latin typeface="Cambria Math" panose="02040503050406030204" pitchFamily="18" charset="0"/>
                                </a:rPr>
                                <m:t>𝑧</m:t>
                              </m:r>
                              <m:r>
                                <a:rPr lang="en-US" altLang="zh-CN" sz="1600" i="1">
                                  <a:latin typeface="Cambria Math" panose="02040503050406030204" pitchFamily="18" charset="0"/>
                                </a:rPr>
                                <m:t>,</m:t>
                              </m:r>
                              <m:r>
                                <m:rPr>
                                  <m:nor/>
                                </m:rPr>
                                <a:rPr lang="en-US" altLang="zh-CN" sz="1600" i="1" dirty="0">
                                  <a:latin typeface="Cambria Math" panose="02040503050406030204" pitchFamily="18" charset="0"/>
                                </a:rPr>
                                <m:t> </m:t>
                              </m:r>
                            </m:e>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𝐻</m:t>
                                  </m:r>
                                </m:e>
                                <m:sub>
                                  <m:r>
                                    <a:rPr lang="en-US" altLang="zh-CN" sz="1600" i="1">
                                      <a:latin typeface="Cambria Math" panose="02040503050406030204" pitchFamily="18" charset="0"/>
                                    </a:rPr>
                                    <m:t>1</m:t>
                                  </m:r>
                                </m:sub>
                              </m:sSub>
                              <m:r>
                                <a:rPr lang="en-US" altLang="zh-CN" sz="1600" i="1">
                                  <a:latin typeface="Cambria Math" panose="02040503050406030204" pitchFamily="18" charset="0"/>
                                </a:rPr>
                                <m:t>:</m:t>
                              </m:r>
                              <m:r>
                                <a:rPr lang="en-US" altLang="zh-CN" sz="1600" i="1">
                                  <a:latin typeface="Cambria Math" panose="02040503050406030204" pitchFamily="18" charset="0"/>
                                </a:rPr>
                                <m:t>𝑥</m:t>
                              </m:r>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𝑠</m:t>
                                  </m:r>
                                </m:e>
                                <m:sub>
                                  <m:r>
                                    <a:rPr lang="zh-CN" altLang="en-US" sz="1600" i="1">
                                      <a:latin typeface="Cambria Math" panose="02040503050406030204" pitchFamily="18" charset="0"/>
                                    </a:rPr>
                                    <m:t>𝛾</m:t>
                                  </m:r>
                                </m:sub>
                              </m:sSub>
                              <m:r>
                                <a:rPr lang="en-US" altLang="zh-CN" sz="1600" i="1">
                                  <a:latin typeface="Cambria Math" panose="02040503050406030204" pitchFamily="18" charset="0"/>
                                </a:rPr>
                                <m:t>+</m:t>
                              </m:r>
                              <m:r>
                                <a:rPr lang="en-US" altLang="zh-CN" sz="1600" i="1">
                                  <a:latin typeface="Cambria Math" panose="02040503050406030204" pitchFamily="18" charset="0"/>
                                </a:rPr>
                                <m:t>𝑧</m:t>
                              </m:r>
                            </m:e>
                          </m:eqArr>
                        </m:e>
                      </m:d>
                    </m:oMath>
                  </m:oMathPara>
                </a14:m>
                <a:endParaRPr lang="en-US" altLang="zh-CN" sz="1600" b="1" i="1" dirty="0">
                  <a:latin typeface="Cambria Math" panose="02040503050406030204" pitchFamily="18" charset="0"/>
                </a:endParaRPr>
              </a:p>
              <a:p>
                <a:pPr>
                  <a:lnSpc>
                    <a:spcPct val="130000"/>
                  </a:lnSpc>
                </a:pPr>
                <a:r>
                  <a:rPr lang="en-US" altLang="zh-CN" sz="1600" dirty="0"/>
                  <a:t>LRT</a:t>
                </a:r>
                <a:r>
                  <a:rPr lang="zh-CN" altLang="en-US" sz="1600" dirty="0"/>
                  <a:t>：</a:t>
                </a:r>
                <a:endParaRPr lang="en-US" altLang="zh-CN" sz="1600" b="1" i="1" dirty="0">
                  <a:latin typeface="Cambria Math" panose="02040503050406030204" pitchFamily="18" charset="0"/>
                </a:endParaRPr>
              </a:p>
              <a:p>
                <a:pPr>
                  <a:lnSpc>
                    <a:spcPct val="130000"/>
                  </a:lnSpc>
                </a:pPr>
                <a14:m>
                  <m:oMathPara xmlns:m="http://schemas.openxmlformats.org/officeDocument/2006/math">
                    <m:oMathParaPr>
                      <m:jc m:val="centerGroup"/>
                    </m:oMathParaPr>
                    <m:oMath xmlns:m="http://schemas.openxmlformats.org/officeDocument/2006/math">
                      <m:r>
                        <a:rPr lang="zh-CN" altLang="en-US" sz="1600" i="1" smtClean="0">
                          <a:latin typeface="Cambria Math" panose="02040503050406030204" pitchFamily="18" charset="0"/>
                        </a:rPr>
                        <m:t>𝜆</m:t>
                      </m:r>
                      <m:d>
                        <m:dPr>
                          <m:ctrlPr>
                            <a:rPr lang="en-US" altLang="zh-CN" sz="1600" i="1" smtClean="0">
                              <a:latin typeface="Cambria Math" panose="02040503050406030204" pitchFamily="18" charset="0"/>
                            </a:rPr>
                          </m:ctrlPr>
                        </m:dPr>
                        <m:e>
                          <m:r>
                            <a:rPr lang="en-US" altLang="zh-CN" sz="1600" b="0" i="1" smtClean="0">
                              <a:latin typeface="Cambria Math" panose="02040503050406030204" pitchFamily="18" charset="0"/>
                            </a:rPr>
                            <m:t>𝑥</m:t>
                          </m:r>
                        </m:e>
                      </m:d>
                      <m:r>
                        <a:rPr lang="en-US" altLang="zh-CN" sz="1600" b="0" i="1" smtClean="0">
                          <a:latin typeface="Cambria Math" panose="02040503050406030204" pitchFamily="18" charset="0"/>
                        </a:rPr>
                        <m:t>=</m:t>
                      </m:r>
                      <m:f>
                        <m:fPr>
                          <m:ctrlPr>
                            <a:rPr lang="en-US" altLang="zh-CN" sz="1600" b="0" i="1" smtClean="0">
                              <a:latin typeface="Cambria Math" panose="02040503050406030204" pitchFamily="18" charset="0"/>
                            </a:rPr>
                          </m:ctrlPr>
                        </m:fPr>
                        <m:num>
                          <m:r>
                            <a:rPr lang="en-US" altLang="zh-CN" sz="1600" b="0" i="1" smtClean="0">
                              <a:latin typeface="Cambria Math" panose="02040503050406030204" pitchFamily="18" charset="0"/>
                            </a:rPr>
                            <m:t>𝑝</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e>
                            <m:e>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𝐻</m:t>
                                  </m:r>
                                </m:e>
                                <m:sub>
                                  <m:r>
                                    <a:rPr lang="en-US" altLang="zh-CN" sz="1600" b="0" i="1" smtClean="0">
                                      <a:latin typeface="Cambria Math" panose="02040503050406030204" pitchFamily="18" charset="0"/>
                                    </a:rPr>
                                    <m:t>1</m:t>
                                  </m:r>
                                </m:sub>
                              </m:sSub>
                            </m:e>
                          </m:d>
                        </m:num>
                        <m:den>
                          <m:r>
                            <a:rPr lang="en-US" altLang="zh-CN" sz="1600" i="1">
                              <a:latin typeface="Cambria Math" panose="02040503050406030204" pitchFamily="18" charset="0"/>
                            </a:rPr>
                            <m:t>𝑝</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𝑥</m:t>
                              </m:r>
                            </m:e>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𝐻</m:t>
                                  </m:r>
                                </m:e>
                                <m:sub>
                                  <m:r>
                                    <a:rPr lang="en-US" altLang="zh-CN" sz="1600" b="0" i="1" smtClean="0">
                                      <a:latin typeface="Cambria Math" panose="02040503050406030204" pitchFamily="18" charset="0"/>
                                    </a:rPr>
                                    <m:t>0</m:t>
                                  </m:r>
                                </m:sub>
                              </m:sSub>
                            </m:e>
                          </m:d>
                        </m:den>
                      </m:f>
                      <m:r>
                        <a:rPr lang="en-US" altLang="zh-CN" sz="1600" i="1" smtClean="0">
                          <a:latin typeface="Cambria Math" panose="02040503050406030204" pitchFamily="18" charset="0"/>
                          <a:ea typeface="Cambria Math" panose="02040503050406030204" pitchFamily="18" charset="0"/>
                        </a:rPr>
                        <m:t>≷</m:t>
                      </m:r>
                      <m:r>
                        <a:rPr lang="zh-CN" altLang="en-US" sz="1600" i="1" smtClean="0">
                          <a:latin typeface="Cambria Math" panose="02040503050406030204" pitchFamily="18" charset="0"/>
                          <a:ea typeface="Cambria Math" panose="02040503050406030204" pitchFamily="18" charset="0"/>
                        </a:rPr>
                        <m:t>𝜂</m:t>
                      </m:r>
                    </m:oMath>
                  </m:oMathPara>
                </a14:m>
                <a:endParaRPr lang="zh-CN" altLang="en-US" sz="1600" dirty="0">
                  <a:ea typeface="Cambria Math" panose="02040503050406030204" pitchFamily="18" charset="0"/>
                </a:endParaRPr>
              </a:p>
              <a:p>
                <a:pPr>
                  <a:lnSpc>
                    <a:spcPct val="130000"/>
                  </a:lnSpc>
                </a:pPr>
                <a:r>
                  <a:rPr lang="zh-CN" altLang="en-US" sz="1600" dirty="0"/>
                  <a:t>边缘化积分，其中</a:t>
                </a:r>
                <a14:m>
                  <m:oMath xmlns:m="http://schemas.openxmlformats.org/officeDocument/2006/math">
                    <m:r>
                      <a:rPr lang="zh-CN" altLang="en-US" sz="1600" i="1" smtClean="0">
                        <a:latin typeface="Cambria Math" panose="02040503050406030204" pitchFamily="18" charset="0"/>
                      </a:rPr>
                      <m:t>𝜋</m:t>
                    </m:r>
                    <m:d>
                      <m:dPr>
                        <m:ctrlPr>
                          <a:rPr lang="en-US" altLang="zh-CN" sz="1600" i="1" smtClean="0">
                            <a:latin typeface="Cambria Math" panose="02040503050406030204" pitchFamily="18" charset="0"/>
                          </a:rPr>
                        </m:ctrlPr>
                      </m:dPr>
                      <m:e>
                        <m:r>
                          <a:rPr lang="zh-CN" altLang="en-US" sz="1600" i="1" smtClean="0">
                            <a:latin typeface="Cambria Math" panose="02040503050406030204" pitchFamily="18" charset="0"/>
                          </a:rPr>
                          <m:t>𝛾</m:t>
                        </m:r>
                      </m:e>
                    </m:d>
                    <m:r>
                      <a:rPr lang="zh-CN" altLang="en-US" sz="1600" i="1" smtClean="0">
                        <a:latin typeface="Cambria Math" panose="02040503050406030204" pitchFamily="18" charset="0"/>
                      </a:rPr>
                      <m:t> </m:t>
                    </m:r>
                  </m:oMath>
                </a14:m>
                <a:r>
                  <a:rPr lang="zh-CN" altLang="en-US" sz="1600" dirty="0"/>
                  <a:t>为每个模板的先验概率：</a:t>
                </a:r>
                <a:endParaRPr lang="en-US" altLang="zh-CN" sz="1600" dirty="0"/>
              </a:p>
              <a:p>
                <a:pPr>
                  <a:lnSpc>
                    <a:spcPct val="130000"/>
                  </a:lnSpc>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𝑝</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e>
                        <m:e>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𝐻</m:t>
                              </m:r>
                            </m:e>
                            <m:sub>
                              <m:r>
                                <a:rPr lang="en-US" altLang="zh-CN" sz="1600" b="0" i="1" smtClean="0">
                                  <a:latin typeface="Cambria Math" panose="02040503050406030204" pitchFamily="18" charset="0"/>
                                </a:rPr>
                                <m:t>1</m:t>
                              </m:r>
                            </m:sub>
                          </m:sSub>
                        </m:e>
                      </m:d>
                      <m:r>
                        <a:rPr lang="en-US" altLang="zh-CN" sz="1600" b="0" i="1" smtClean="0">
                          <a:latin typeface="Cambria Math" panose="02040503050406030204" pitchFamily="18" charset="0"/>
                        </a:rPr>
                        <m:t>=</m:t>
                      </m:r>
                      <m:nary>
                        <m:naryPr>
                          <m:ctrlPr>
                            <a:rPr lang="en-US" altLang="zh-CN" sz="1600" b="0" i="1" smtClean="0">
                              <a:latin typeface="Cambria Math" panose="02040503050406030204" pitchFamily="18" charset="0"/>
                            </a:rPr>
                          </m:ctrlPr>
                        </m:naryPr>
                        <m:sub>
                          <m:r>
                            <m:rPr>
                              <m:sty m:val="p"/>
                              <m:brk m:alnAt="23"/>
                            </m:rPr>
                            <a:rPr lang="el-GR" altLang="zh-CN" sz="1600" b="0" i="1" smtClean="0">
                              <a:latin typeface="Cambria Math" panose="02040503050406030204" pitchFamily="18" charset="0"/>
                              <a:ea typeface="Cambria Math" panose="02040503050406030204" pitchFamily="18" charset="0"/>
                            </a:rPr>
                            <m:t>Γ</m:t>
                          </m:r>
                        </m:sub>
                        <m:sup/>
                        <m:e>
                          <m:r>
                            <a:rPr lang="en-US" altLang="zh-CN" sz="1600" i="1">
                              <a:latin typeface="Cambria Math" panose="02040503050406030204" pitchFamily="18" charset="0"/>
                            </a:rPr>
                            <m:t>𝑝</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𝑥</m:t>
                              </m:r>
                            </m:e>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𝑠</m:t>
                                  </m:r>
                                </m:e>
                                <m:sub>
                                  <m:r>
                                    <a:rPr lang="zh-CN" altLang="en-US" sz="1600" i="1" smtClean="0">
                                      <a:latin typeface="Cambria Math" panose="02040503050406030204" pitchFamily="18" charset="0"/>
                                    </a:rPr>
                                    <m:t>𝛾</m:t>
                                  </m:r>
                                </m:sub>
                              </m:sSub>
                            </m:e>
                          </m:d>
                          <m:r>
                            <a:rPr lang="zh-CN" altLang="en-US" sz="1600" i="1" smtClean="0">
                              <a:latin typeface="Cambria Math" panose="02040503050406030204" pitchFamily="18" charset="0"/>
                            </a:rPr>
                            <m:t>𝜋</m:t>
                          </m:r>
                          <m:d>
                            <m:dPr>
                              <m:ctrlPr>
                                <a:rPr lang="en-US" altLang="zh-CN" sz="1600" i="1" smtClean="0">
                                  <a:latin typeface="Cambria Math" panose="02040503050406030204" pitchFamily="18" charset="0"/>
                                </a:rPr>
                              </m:ctrlPr>
                            </m:dPr>
                            <m:e>
                              <m:r>
                                <a:rPr lang="zh-CN" altLang="en-US" sz="1600" i="1" smtClean="0">
                                  <a:latin typeface="Cambria Math" panose="02040503050406030204" pitchFamily="18" charset="0"/>
                                </a:rPr>
                                <m:t>𝛾</m:t>
                              </m:r>
                            </m:e>
                          </m:d>
                        </m:e>
                      </m:nary>
                      <m:r>
                        <a:rPr lang="en-US" altLang="zh-CN" sz="1600" b="0" i="1" smtClean="0">
                          <a:latin typeface="Cambria Math" panose="02040503050406030204" pitchFamily="18" charset="0"/>
                        </a:rPr>
                        <m:t>𝑑</m:t>
                      </m:r>
                      <m:r>
                        <a:rPr lang="zh-CN" altLang="en-US" sz="1600" b="0" i="1" smtClean="0">
                          <a:latin typeface="Cambria Math" panose="02040503050406030204" pitchFamily="18" charset="0"/>
                        </a:rPr>
                        <m:t>𝛾</m:t>
                      </m:r>
                    </m:oMath>
                  </m:oMathPara>
                </a14:m>
                <a:endParaRPr lang="en-US" altLang="zh-CN" sz="1600" dirty="0"/>
              </a:p>
              <a:p>
                <a:pPr>
                  <a:lnSpc>
                    <a:spcPct val="130000"/>
                  </a:lnSpc>
                </a:pPr>
                <a:r>
                  <a:rPr lang="zh-CN" altLang="en-US" sz="1600" dirty="0"/>
                  <a:t>使用离散模板库，认为模板库中的每个模板等概率：</a:t>
                </a:r>
                <a:endParaRPr lang="en-US" altLang="zh-CN" sz="1600" dirty="0"/>
              </a:p>
              <a:p>
                <a:pPr>
                  <a:lnSpc>
                    <a:spcPct val="130000"/>
                  </a:lnSpc>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𝑝</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e>
                        <m:e>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𝐻</m:t>
                              </m:r>
                            </m:e>
                            <m:sub>
                              <m:r>
                                <a:rPr lang="en-US" altLang="zh-CN" sz="1600" b="0" i="1" smtClean="0">
                                  <a:latin typeface="Cambria Math" panose="02040503050406030204" pitchFamily="18" charset="0"/>
                                </a:rPr>
                                <m:t>1</m:t>
                              </m:r>
                            </m:sub>
                          </m:sSub>
                        </m:e>
                      </m:d>
                      <m:r>
                        <a:rPr lang="en-US" altLang="zh-CN" sz="1600" b="0" i="1" smtClean="0">
                          <a:latin typeface="Cambria Math" panose="02040503050406030204" pitchFamily="18" charset="0"/>
                        </a:rPr>
                        <m:t>=</m:t>
                      </m:r>
                      <m:nary>
                        <m:naryPr>
                          <m:chr m:val="∑"/>
                          <m:ctrlPr>
                            <a:rPr lang="en-US" altLang="zh-CN" sz="1600" b="0" i="1" smtClean="0">
                              <a:latin typeface="Cambria Math" panose="02040503050406030204" pitchFamily="18" charset="0"/>
                            </a:rPr>
                          </m:ctrlPr>
                        </m:naryPr>
                        <m:sub>
                          <m:r>
                            <m:rPr>
                              <m:brk m:alnAt="23"/>
                            </m:rPr>
                            <a:rPr lang="en-US" altLang="zh-CN" sz="1600" b="0" i="1" smtClean="0">
                              <a:latin typeface="Cambria Math" panose="02040503050406030204" pitchFamily="18" charset="0"/>
                            </a:rPr>
                            <m:t>𝑘</m:t>
                          </m:r>
                          <m:r>
                            <a:rPr lang="en-US" altLang="zh-CN" sz="1600" b="0" i="1" smtClean="0">
                              <a:latin typeface="Cambria Math" panose="02040503050406030204" pitchFamily="18" charset="0"/>
                            </a:rPr>
                            <m:t>=1</m:t>
                          </m:r>
                        </m:sub>
                        <m:sup>
                          <m:r>
                            <a:rPr lang="en-US" altLang="zh-CN" sz="1600" b="0" i="1" smtClean="0">
                              <a:latin typeface="Cambria Math" panose="02040503050406030204" pitchFamily="18" charset="0"/>
                            </a:rPr>
                            <m:t>𝐾</m:t>
                          </m:r>
                        </m:sup>
                        <m:e>
                          <m:r>
                            <a:rPr lang="en-US" altLang="zh-CN" sz="1600" i="1">
                              <a:latin typeface="Cambria Math" panose="02040503050406030204" pitchFamily="18" charset="0"/>
                            </a:rPr>
                            <m:t>𝑝</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𝑥</m:t>
                              </m:r>
                            </m:e>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𝑠</m:t>
                                  </m:r>
                                </m:e>
                                <m:sub>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𝛾</m:t>
                                      </m:r>
                                    </m:e>
                                    <m:sub>
                                      <m:r>
                                        <a:rPr lang="en-US" altLang="zh-CN" sz="1600" i="1">
                                          <a:latin typeface="Cambria Math" panose="02040503050406030204" pitchFamily="18" charset="0"/>
                                        </a:rPr>
                                        <m:t>𝑘</m:t>
                                      </m:r>
                                    </m:sub>
                                  </m:sSub>
                                </m:sub>
                              </m:sSub>
                            </m:e>
                          </m:d>
                          <m:r>
                            <a:rPr lang="zh-CN" altLang="en-US" sz="1600" i="1">
                              <a:latin typeface="Cambria Math" panose="02040503050406030204" pitchFamily="18" charset="0"/>
                            </a:rPr>
                            <m:t>𝜋</m:t>
                          </m:r>
                          <m:d>
                            <m:dPr>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𝛾</m:t>
                                  </m:r>
                                </m:e>
                                <m:sub>
                                  <m:r>
                                    <a:rPr lang="en-US" altLang="zh-CN" sz="1600" i="1">
                                      <a:latin typeface="Cambria Math" panose="02040503050406030204" pitchFamily="18" charset="0"/>
                                    </a:rPr>
                                    <m:t>𝑘</m:t>
                                  </m:r>
                                </m:sub>
                              </m:sSub>
                            </m:e>
                          </m:d>
                        </m:e>
                      </m:nary>
                      <m:r>
                        <a:rPr lang="en-US" altLang="zh-CN" sz="1600" b="0" i="1" smtClean="0">
                          <a:latin typeface="Cambria Math" panose="02040503050406030204" pitchFamily="18" charset="0"/>
                        </a:rPr>
                        <m:t>=</m:t>
                      </m:r>
                      <m:nary>
                        <m:naryPr>
                          <m:chr m:val="∑"/>
                          <m:ctrlPr>
                            <a:rPr lang="en-US" altLang="zh-CN" sz="1600" i="1">
                              <a:latin typeface="Cambria Math" panose="02040503050406030204" pitchFamily="18" charset="0"/>
                            </a:rPr>
                          </m:ctrlPr>
                        </m:naryPr>
                        <m:sub>
                          <m:r>
                            <m:rPr>
                              <m:brk m:alnAt="23"/>
                            </m:rPr>
                            <a:rPr lang="en-US" altLang="zh-CN" sz="1600" i="1">
                              <a:latin typeface="Cambria Math" panose="02040503050406030204" pitchFamily="18" charset="0"/>
                            </a:rPr>
                            <m:t>𝑘</m:t>
                          </m:r>
                          <m:r>
                            <a:rPr lang="en-US" altLang="zh-CN" sz="1600" i="1">
                              <a:latin typeface="Cambria Math" panose="02040503050406030204" pitchFamily="18" charset="0"/>
                            </a:rPr>
                            <m:t>=1</m:t>
                          </m:r>
                        </m:sub>
                        <m:sup>
                          <m:r>
                            <a:rPr lang="en-US" altLang="zh-CN" sz="1600" i="1">
                              <a:latin typeface="Cambria Math" panose="02040503050406030204" pitchFamily="18" charset="0"/>
                            </a:rPr>
                            <m:t>𝐾</m:t>
                          </m:r>
                        </m:sup>
                        <m:e>
                          <m:r>
                            <a:rPr lang="en-US" altLang="zh-CN" sz="1600" i="1">
                              <a:latin typeface="Cambria Math" panose="02040503050406030204" pitchFamily="18" charset="0"/>
                            </a:rPr>
                            <m:t>𝑝</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𝑥</m:t>
                              </m:r>
                            </m:e>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𝑠</m:t>
                                  </m:r>
                                </m:e>
                                <m:sub>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𝛾</m:t>
                                      </m:r>
                                    </m:e>
                                    <m:sub>
                                      <m:r>
                                        <a:rPr lang="en-US" altLang="zh-CN" sz="1600" i="1">
                                          <a:latin typeface="Cambria Math" panose="02040503050406030204" pitchFamily="18" charset="0"/>
                                        </a:rPr>
                                        <m:t>𝑘</m:t>
                                      </m:r>
                                    </m:sub>
                                  </m:sSub>
                                </m:sub>
                              </m:sSub>
                            </m:e>
                          </m:d>
                        </m:e>
                      </m:nary>
                    </m:oMath>
                  </m:oMathPara>
                </a14:m>
                <a:endParaRPr lang="en-US" altLang="zh-CN" sz="1600" dirty="0"/>
              </a:p>
              <a:p>
                <a:pPr>
                  <a:lnSpc>
                    <a:spcPct val="130000"/>
                  </a:lnSpc>
                </a:pPr>
                <a:r>
                  <a:rPr lang="zh-CN" altLang="en-US" sz="1600" dirty="0"/>
                  <a:t>似然比：</a:t>
                </a:r>
                <a:endParaRPr lang="en-US" altLang="zh-CN" sz="1600" dirty="0"/>
              </a:p>
              <a:p>
                <a:pPr>
                  <a:lnSpc>
                    <a:spcPct val="130000"/>
                  </a:lnSpc>
                </a:pPr>
                <a14:m>
                  <m:oMathPara xmlns:m="http://schemas.openxmlformats.org/officeDocument/2006/math">
                    <m:oMathParaPr>
                      <m:jc m:val="centerGroup"/>
                    </m:oMathParaPr>
                    <m:oMath xmlns:m="http://schemas.openxmlformats.org/officeDocument/2006/math">
                      <m:r>
                        <a:rPr lang="zh-CN" altLang="en-US" sz="1600" i="1" smtClean="0">
                          <a:latin typeface="Cambria Math" panose="02040503050406030204" pitchFamily="18" charset="0"/>
                        </a:rPr>
                        <m:t>𝜆</m:t>
                      </m:r>
                      <m:d>
                        <m:dPr>
                          <m:ctrlPr>
                            <a:rPr lang="en-US" altLang="zh-CN" sz="1600" i="1" smtClean="0">
                              <a:latin typeface="Cambria Math" panose="02040503050406030204" pitchFamily="18" charset="0"/>
                            </a:rPr>
                          </m:ctrlPr>
                        </m:dPr>
                        <m:e>
                          <m:r>
                            <a:rPr lang="en-US" altLang="zh-CN" sz="1600" b="0" i="1" smtClean="0">
                              <a:latin typeface="Cambria Math" panose="02040503050406030204" pitchFamily="18" charset="0"/>
                            </a:rPr>
                            <m:t>𝑥</m:t>
                          </m:r>
                        </m:e>
                      </m:d>
                      <m:r>
                        <a:rPr lang="en-US" altLang="zh-CN" sz="1600" b="0" i="1" smtClean="0">
                          <a:latin typeface="Cambria Math" panose="02040503050406030204" pitchFamily="18" charset="0"/>
                        </a:rPr>
                        <m:t>=</m:t>
                      </m:r>
                      <m:f>
                        <m:fPr>
                          <m:ctrlPr>
                            <a:rPr lang="en-US" altLang="zh-CN" sz="1600" b="0" i="1" smtClean="0">
                              <a:latin typeface="Cambria Math" panose="02040503050406030204" pitchFamily="18" charset="0"/>
                            </a:rPr>
                          </m:ctrlPr>
                        </m:fPr>
                        <m:num>
                          <m:r>
                            <a:rPr lang="en-US" altLang="zh-CN" sz="1600" b="0" i="1" smtClean="0">
                              <a:latin typeface="Cambria Math" panose="02040503050406030204" pitchFamily="18" charset="0"/>
                            </a:rPr>
                            <m:t>𝑝</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e>
                            <m:e>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𝐻</m:t>
                                  </m:r>
                                </m:e>
                                <m:sub>
                                  <m:r>
                                    <a:rPr lang="en-US" altLang="zh-CN" sz="1600" b="0" i="1" smtClean="0">
                                      <a:latin typeface="Cambria Math" panose="02040503050406030204" pitchFamily="18" charset="0"/>
                                    </a:rPr>
                                    <m:t>1</m:t>
                                  </m:r>
                                </m:sub>
                              </m:sSub>
                            </m:e>
                          </m:d>
                        </m:num>
                        <m:den>
                          <m:r>
                            <a:rPr lang="en-US" altLang="zh-CN" sz="1600" i="1">
                              <a:latin typeface="Cambria Math" panose="02040503050406030204" pitchFamily="18" charset="0"/>
                            </a:rPr>
                            <m:t>𝑝</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𝑥</m:t>
                              </m:r>
                            </m:e>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𝐻</m:t>
                                  </m:r>
                                </m:e>
                                <m:sub>
                                  <m:r>
                                    <a:rPr lang="en-US" altLang="zh-CN" sz="1600" b="0" i="1" smtClean="0">
                                      <a:latin typeface="Cambria Math" panose="02040503050406030204" pitchFamily="18" charset="0"/>
                                    </a:rPr>
                                    <m:t>0</m:t>
                                  </m:r>
                                </m:sub>
                              </m:sSub>
                            </m:e>
                          </m:d>
                        </m:den>
                      </m:f>
                      <m:r>
                        <a:rPr lang="en-US" altLang="zh-CN" sz="1600" b="0" i="1" smtClean="0">
                          <a:latin typeface="Cambria Math" panose="02040503050406030204" pitchFamily="18" charset="0"/>
                        </a:rPr>
                        <m:t>=</m:t>
                      </m:r>
                      <m:f>
                        <m:fPr>
                          <m:ctrlPr>
                            <a:rPr lang="en-US" altLang="zh-CN" sz="1600" i="1">
                              <a:latin typeface="Cambria Math" panose="02040503050406030204" pitchFamily="18" charset="0"/>
                            </a:rPr>
                          </m:ctrlPr>
                        </m:fPr>
                        <m:num>
                          <m:nary>
                            <m:naryPr>
                              <m:chr m:val="∑"/>
                              <m:ctrlPr>
                                <a:rPr lang="en-US" altLang="zh-CN" sz="1600" i="1">
                                  <a:latin typeface="Cambria Math" panose="02040503050406030204" pitchFamily="18" charset="0"/>
                                </a:rPr>
                              </m:ctrlPr>
                            </m:naryPr>
                            <m:sub>
                              <m:r>
                                <m:rPr>
                                  <m:brk m:alnAt="23"/>
                                </m:rPr>
                                <a:rPr lang="en-US" altLang="zh-CN" sz="1600" i="1">
                                  <a:latin typeface="Cambria Math" panose="02040503050406030204" pitchFamily="18" charset="0"/>
                                </a:rPr>
                                <m:t>𝑘</m:t>
                              </m:r>
                              <m:r>
                                <a:rPr lang="en-US" altLang="zh-CN" sz="1600" i="1">
                                  <a:latin typeface="Cambria Math" panose="02040503050406030204" pitchFamily="18" charset="0"/>
                                </a:rPr>
                                <m:t>=1</m:t>
                              </m:r>
                            </m:sub>
                            <m:sup>
                              <m:r>
                                <a:rPr lang="en-US" altLang="zh-CN" sz="1600" i="1">
                                  <a:latin typeface="Cambria Math" panose="02040503050406030204" pitchFamily="18" charset="0"/>
                                </a:rPr>
                                <m:t>𝐾</m:t>
                              </m:r>
                            </m:sup>
                            <m:e>
                              <m:r>
                                <a:rPr lang="en-US" altLang="zh-CN" sz="1600" i="1">
                                  <a:latin typeface="Cambria Math" panose="02040503050406030204" pitchFamily="18" charset="0"/>
                                </a:rPr>
                                <m:t>𝑝</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𝑥</m:t>
                                  </m:r>
                                </m:e>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𝑠</m:t>
                                      </m:r>
                                    </m:e>
                                    <m:sub>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𝛾</m:t>
                                          </m:r>
                                        </m:e>
                                        <m:sub>
                                          <m:r>
                                            <a:rPr lang="en-US" altLang="zh-CN" sz="1600" i="1">
                                              <a:latin typeface="Cambria Math" panose="02040503050406030204" pitchFamily="18" charset="0"/>
                                            </a:rPr>
                                            <m:t>𝑘</m:t>
                                          </m:r>
                                        </m:sub>
                                      </m:sSub>
                                    </m:sub>
                                  </m:sSub>
                                </m:e>
                              </m:d>
                            </m:e>
                          </m:nary>
                        </m:num>
                        <m:den>
                          <m:r>
                            <a:rPr lang="en-US" altLang="zh-CN" sz="1600" i="1">
                              <a:latin typeface="Cambria Math" panose="02040503050406030204" pitchFamily="18" charset="0"/>
                            </a:rPr>
                            <m:t>𝑝</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𝑥</m:t>
                              </m:r>
                            </m:e>
                            <m:e>
                              <m:r>
                                <a:rPr lang="en-US" altLang="zh-CN" sz="1600" b="0" i="1" smtClean="0">
                                  <a:latin typeface="Cambria Math" panose="02040503050406030204" pitchFamily="18" charset="0"/>
                                </a:rPr>
                                <m:t>0</m:t>
                              </m:r>
                            </m:e>
                          </m:d>
                        </m:den>
                      </m:f>
                      <m:r>
                        <a:rPr lang="en-US" altLang="zh-CN" sz="1600" b="0" i="1" smtClean="0">
                          <a:latin typeface="Cambria Math" panose="02040503050406030204" pitchFamily="18" charset="0"/>
                        </a:rPr>
                        <m:t>=</m:t>
                      </m:r>
                      <m:nary>
                        <m:naryPr>
                          <m:chr m:val="∑"/>
                          <m:ctrlPr>
                            <a:rPr lang="en-US" altLang="zh-CN" sz="1600" i="1">
                              <a:latin typeface="Cambria Math" panose="02040503050406030204" pitchFamily="18" charset="0"/>
                            </a:rPr>
                          </m:ctrlPr>
                        </m:naryPr>
                        <m:sub>
                          <m:r>
                            <m:rPr>
                              <m:brk m:alnAt="23"/>
                            </m:rPr>
                            <a:rPr lang="en-US" altLang="zh-CN" sz="1600" i="1">
                              <a:latin typeface="Cambria Math" panose="02040503050406030204" pitchFamily="18" charset="0"/>
                            </a:rPr>
                            <m:t>𝑘</m:t>
                          </m:r>
                          <m:r>
                            <a:rPr lang="en-US" altLang="zh-CN" sz="1600" i="1">
                              <a:latin typeface="Cambria Math" panose="02040503050406030204" pitchFamily="18" charset="0"/>
                            </a:rPr>
                            <m:t>=1</m:t>
                          </m:r>
                        </m:sub>
                        <m:sup>
                          <m:r>
                            <a:rPr lang="en-US" altLang="zh-CN" sz="1600" i="1">
                              <a:latin typeface="Cambria Math" panose="02040503050406030204" pitchFamily="18" charset="0"/>
                            </a:rPr>
                            <m:t>𝐾</m:t>
                          </m:r>
                        </m:sup>
                        <m:e>
                          <m:f>
                            <m:fPr>
                              <m:ctrlPr>
                                <a:rPr lang="en-US" altLang="zh-CN" sz="1600" i="1" smtClean="0">
                                  <a:latin typeface="Cambria Math" panose="02040503050406030204" pitchFamily="18" charset="0"/>
                                </a:rPr>
                              </m:ctrlPr>
                            </m:fPr>
                            <m:num>
                              <m:r>
                                <a:rPr lang="en-US" altLang="zh-CN" sz="1600" i="1">
                                  <a:latin typeface="Cambria Math" panose="02040503050406030204" pitchFamily="18" charset="0"/>
                                </a:rPr>
                                <m:t>𝑝</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𝑥</m:t>
                                  </m:r>
                                </m:e>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𝑠</m:t>
                                      </m:r>
                                    </m:e>
                                    <m:sub>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𝛾</m:t>
                                          </m:r>
                                        </m:e>
                                        <m:sub>
                                          <m:r>
                                            <a:rPr lang="en-US" altLang="zh-CN" sz="1600" i="1">
                                              <a:latin typeface="Cambria Math" panose="02040503050406030204" pitchFamily="18" charset="0"/>
                                            </a:rPr>
                                            <m:t>𝑘</m:t>
                                          </m:r>
                                        </m:sub>
                                      </m:sSub>
                                    </m:sub>
                                  </m:sSub>
                                </m:e>
                              </m:d>
                            </m:num>
                            <m:den>
                              <m:r>
                                <a:rPr lang="en-US" altLang="zh-CN" sz="1600" i="1">
                                  <a:latin typeface="Cambria Math" panose="02040503050406030204" pitchFamily="18" charset="0"/>
                                </a:rPr>
                                <m:t>𝑝</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𝑥</m:t>
                                  </m:r>
                                </m:e>
                                <m:e>
                                  <m:r>
                                    <a:rPr lang="en-US" altLang="zh-CN" sz="1600" i="1">
                                      <a:latin typeface="Cambria Math" panose="02040503050406030204" pitchFamily="18" charset="0"/>
                                    </a:rPr>
                                    <m:t>0</m:t>
                                  </m:r>
                                </m:e>
                              </m:d>
                            </m:den>
                          </m:f>
                        </m:e>
                      </m:nary>
                    </m:oMath>
                  </m:oMathPara>
                </a14:m>
                <a:endParaRPr lang="en-US" altLang="zh-CN" sz="1600" dirty="0"/>
              </a:p>
            </p:txBody>
          </p:sp>
        </mc:Choice>
        <mc:Fallback>
          <p:sp>
            <p:nvSpPr>
              <p:cNvPr id="3" name="文本框 2">
                <a:extLst>
                  <a:ext uri="{FF2B5EF4-FFF2-40B4-BE49-F238E27FC236}">
                    <a16:creationId xmlns:a16="http://schemas.microsoft.com/office/drawing/2014/main" id="{538C943A-7963-4F7F-A16B-0429B24EE609}"/>
                  </a:ext>
                </a:extLst>
              </p:cNvPr>
              <p:cNvSpPr txBox="1">
                <a:spLocks noRot="1" noChangeAspect="1" noMove="1" noResize="1" noEditPoints="1" noAdjustHandles="1" noChangeArrowheads="1" noChangeShapeType="1" noTextEdit="1"/>
              </p:cNvSpPr>
              <p:nvPr/>
            </p:nvSpPr>
            <p:spPr>
              <a:xfrm>
                <a:off x="104314" y="1071532"/>
                <a:ext cx="5595654" cy="5628464"/>
              </a:xfrm>
              <a:prstGeom prst="rect">
                <a:avLst/>
              </a:prstGeom>
              <a:blipFill>
                <a:blip r:embed="rId3"/>
                <a:stretch>
                  <a:fillRect l="-545"/>
                </a:stretch>
              </a:blipFill>
              <a:ln>
                <a:noFill/>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4" name="文本框 13">
                <a:extLst>
                  <a:ext uri="{FF2B5EF4-FFF2-40B4-BE49-F238E27FC236}">
                    <a16:creationId xmlns:a16="http://schemas.microsoft.com/office/drawing/2014/main" id="{EF1B5355-DBCA-426C-8809-5AEAA27B98E7}"/>
                  </a:ext>
                </a:extLst>
              </p:cNvPr>
              <p:cNvSpPr txBox="1"/>
              <p:nvPr/>
            </p:nvSpPr>
            <p:spPr>
              <a:xfrm>
                <a:off x="5468637" y="1071532"/>
                <a:ext cx="6699203" cy="2253117"/>
              </a:xfrm>
              <a:prstGeom prst="rect">
                <a:avLst/>
              </a:prstGeom>
              <a:noFill/>
            </p:spPr>
            <p:txBody>
              <a:bodyPr wrap="square">
                <a:spAutoFit/>
              </a:bodyPr>
              <a:lstStyle/>
              <a:p>
                <a:pPr>
                  <a:lnSpc>
                    <a:spcPct val="130000"/>
                  </a:lnSpc>
                </a:pPr>
                <a:r>
                  <a:rPr lang="zh-CN" altLang="en-US" sz="1600" dirty="0"/>
                  <a:t>简化噪声分布为高斯白噪声</a:t>
                </a:r>
                <a:endParaRPr lang="en-US" altLang="zh-CN" sz="1600" dirty="0"/>
              </a:p>
              <a:p>
                <a:pPr>
                  <a:lnSpc>
                    <a:spcPct val="130000"/>
                  </a:lnSpc>
                </a:pPr>
                <a14:m>
                  <m:oMathPara xmlns:m="http://schemas.openxmlformats.org/officeDocument/2006/math">
                    <m:oMathParaPr>
                      <m:jc m:val="centerGroup"/>
                    </m:oMathParaPr>
                    <m:oMath xmlns:m="http://schemas.openxmlformats.org/officeDocument/2006/math">
                      <m:r>
                        <a:rPr lang="zh-CN" altLang="en-US" sz="1600" i="1" smtClean="0">
                          <a:latin typeface="Cambria Math" panose="02040503050406030204" pitchFamily="18" charset="0"/>
                        </a:rPr>
                        <m:t>𝜆</m:t>
                      </m:r>
                      <m:d>
                        <m:dPr>
                          <m:ctrlPr>
                            <a:rPr lang="en-US" altLang="zh-CN" sz="1600" i="1" smtClean="0">
                              <a:latin typeface="Cambria Math" panose="02040503050406030204" pitchFamily="18" charset="0"/>
                            </a:rPr>
                          </m:ctrlPr>
                        </m:dPr>
                        <m:e>
                          <m:r>
                            <a:rPr lang="en-US" altLang="zh-CN" sz="1600" b="0" i="1" smtClean="0">
                              <a:latin typeface="Cambria Math" panose="02040503050406030204" pitchFamily="18" charset="0"/>
                            </a:rPr>
                            <m:t>𝑥</m:t>
                          </m:r>
                        </m:e>
                      </m:d>
                      <m:r>
                        <a:rPr lang="en-US" altLang="zh-CN" sz="1600" b="0" i="1" smtClean="0">
                          <a:latin typeface="Cambria Math" panose="02040503050406030204" pitchFamily="18" charset="0"/>
                        </a:rPr>
                        <m:t>=</m:t>
                      </m:r>
                      <m:nary>
                        <m:naryPr>
                          <m:chr m:val="∑"/>
                          <m:ctrlPr>
                            <a:rPr lang="en-US" altLang="zh-CN" sz="1600" i="1">
                              <a:latin typeface="Cambria Math" panose="02040503050406030204" pitchFamily="18" charset="0"/>
                            </a:rPr>
                          </m:ctrlPr>
                        </m:naryPr>
                        <m:sub>
                          <m:r>
                            <m:rPr>
                              <m:brk m:alnAt="23"/>
                            </m:rPr>
                            <a:rPr lang="en-US" altLang="zh-CN" sz="1600" i="1">
                              <a:latin typeface="Cambria Math" panose="02040503050406030204" pitchFamily="18" charset="0"/>
                            </a:rPr>
                            <m:t>𝑘</m:t>
                          </m:r>
                          <m:r>
                            <a:rPr lang="en-US" altLang="zh-CN" sz="1600" i="1">
                              <a:latin typeface="Cambria Math" panose="02040503050406030204" pitchFamily="18" charset="0"/>
                            </a:rPr>
                            <m:t>=1</m:t>
                          </m:r>
                        </m:sub>
                        <m:sup>
                          <m:r>
                            <a:rPr lang="en-US" altLang="zh-CN" sz="1600" i="1">
                              <a:latin typeface="Cambria Math" panose="02040503050406030204" pitchFamily="18" charset="0"/>
                            </a:rPr>
                            <m:t>𝐾</m:t>
                          </m:r>
                        </m:sup>
                        <m:e>
                          <m:r>
                            <a:rPr lang="en-US" altLang="zh-CN" sz="1600" b="0" i="1" smtClean="0">
                              <a:latin typeface="Cambria Math" panose="02040503050406030204" pitchFamily="18" charset="0"/>
                            </a:rPr>
                            <m:t>𝑒𝑥𝑝</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m:t>
                              </m:r>
                              <m:f>
                                <m:fPr>
                                  <m:ctrlPr>
                                    <a:rPr lang="en-US" altLang="zh-CN" sz="1600" b="0" i="1" smtClean="0">
                                      <a:latin typeface="Cambria Math" panose="02040503050406030204" pitchFamily="18" charset="0"/>
                                    </a:rPr>
                                  </m:ctrlPr>
                                </m:fPr>
                                <m:num>
                                  <m:sSup>
                                    <m:sSupPr>
                                      <m:ctrlPr>
                                        <a:rPr lang="en-US" altLang="zh-CN" sz="1600" b="0" i="1" smtClean="0">
                                          <a:latin typeface="Cambria Math" panose="02040503050406030204" pitchFamily="18" charset="0"/>
                                        </a:rPr>
                                      </m:ctrlPr>
                                    </m:sSupPr>
                                    <m:e>
                                      <m:d>
                                        <m:dPr>
                                          <m:begChr m:val="‖"/>
                                          <m:endChr m:val="‖"/>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r>
                                            <a:rPr lang="en-US" altLang="zh-CN" sz="1600" b="0" i="1" smtClean="0">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𝑠</m:t>
                                              </m:r>
                                            </m:e>
                                            <m:sub>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𝛾</m:t>
                                                  </m:r>
                                                </m:e>
                                                <m:sub>
                                                  <m:r>
                                                    <a:rPr lang="en-US" altLang="zh-CN" sz="1600" i="1">
                                                      <a:latin typeface="Cambria Math" panose="02040503050406030204" pitchFamily="18" charset="0"/>
                                                    </a:rPr>
                                                    <m:t>𝑘</m:t>
                                                  </m:r>
                                                </m:sub>
                                              </m:sSub>
                                            </m:sub>
                                          </m:sSub>
                                        </m:e>
                                      </m:d>
                                    </m:e>
                                    <m:sup>
                                      <m:r>
                                        <a:rPr lang="en-US" altLang="zh-CN" sz="1600" b="0" i="1" smtClean="0">
                                          <a:latin typeface="Cambria Math" panose="02040503050406030204" pitchFamily="18" charset="0"/>
                                        </a:rPr>
                                        <m:t>2</m:t>
                                      </m:r>
                                    </m:sup>
                                  </m:sSup>
                                  <m:r>
                                    <a:rPr lang="en-US" altLang="zh-CN" sz="1600" b="0" i="1" smtClean="0">
                                      <a:latin typeface="Cambria Math" panose="02040503050406030204" pitchFamily="18" charset="0"/>
                                    </a:rPr>
                                    <m:t>−</m:t>
                                  </m:r>
                                  <m:sSup>
                                    <m:sSupPr>
                                      <m:ctrlPr>
                                        <a:rPr lang="en-US" altLang="zh-CN" sz="1600" b="0" i="1" smtClean="0">
                                          <a:latin typeface="Cambria Math" panose="02040503050406030204" pitchFamily="18" charset="0"/>
                                        </a:rPr>
                                      </m:ctrlPr>
                                    </m:sSupPr>
                                    <m:e>
                                      <m:d>
                                        <m:dPr>
                                          <m:begChr m:val="‖"/>
                                          <m:endChr m:val="‖"/>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e>
                                      </m:d>
                                    </m:e>
                                    <m:sup>
                                      <m:r>
                                        <a:rPr lang="en-US" altLang="zh-CN" sz="1600" b="0" i="1" smtClean="0">
                                          <a:latin typeface="Cambria Math" panose="02040503050406030204" pitchFamily="18" charset="0"/>
                                        </a:rPr>
                                        <m:t>2</m:t>
                                      </m:r>
                                    </m:sup>
                                  </m:sSup>
                                </m:num>
                                <m:den>
                                  <m:r>
                                    <a:rPr lang="en-US" altLang="zh-CN" sz="1600" b="0" i="1" smtClean="0">
                                      <a:latin typeface="Cambria Math" panose="02040503050406030204" pitchFamily="18" charset="0"/>
                                    </a:rPr>
                                    <m:t>2</m:t>
                                  </m:r>
                                  <m:sSup>
                                    <m:sSupPr>
                                      <m:ctrlPr>
                                        <a:rPr lang="en-US" altLang="zh-CN" sz="1600" b="0" i="1" smtClean="0">
                                          <a:latin typeface="Cambria Math" panose="02040503050406030204" pitchFamily="18" charset="0"/>
                                        </a:rPr>
                                      </m:ctrlPr>
                                    </m:sSupPr>
                                    <m:e>
                                      <m:r>
                                        <a:rPr lang="zh-CN" altLang="en-US" sz="1600" b="0" i="1" smtClean="0">
                                          <a:latin typeface="Cambria Math" panose="02040503050406030204" pitchFamily="18" charset="0"/>
                                        </a:rPr>
                                        <m:t>𝜎</m:t>
                                      </m:r>
                                    </m:e>
                                    <m:sup>
                                      <m:r>
                                        <a:rPr lang="en-US" altLang="zh-CN" sz="1600" b="0" i="1" smtClean="0">
                                          <a:latin typeface="Cambria Math" panose="02040503050406030204" pitchFamily="18" charset="0"/>
                                        </a:rPr>
                                        <m:t>2</m:t>
                                      </m:r>
                                    </m:sup>
                                  </m:sSup>
                                </m:den>
                              </m:f>
                            </m:e>
                          </m:d>
                        </m:e>
                      </m:nary>
                      <m:r>
                        <a:rPr lang="en-US" altLang="zh-CN" sz="1600" b="0" i="1" smtClean="0">
                          <a:latin typeface="Cambria Math" panose="02040503050406030204" pitchFamily="18" charset="0"/>
                        </a:rPr>
                        <m:t>=</m:t>
                      </m:r>
                      <m:nary>
                        <m:naryPr>
                          <m:chr m:val="∑"/>
                          <m:ctrlPr>
                            <a:rPr lang="en-US" altLang="zh-CN" sz="1600" i="1">
                              <a:latin typeface="Cambria Math" panose="02040503050406030204" pitchFamily="18" charset="0"/>
                            </a:rPr>
                          </m:ctrlPr>
                        </m:naryPr>
                        <m:sub>
                          <m:r>
                            <m:rPr>
                              <m:brk m:alnAt="23"/>
                            </m:rPr>
                            <a:rPr lang="en-US" altLang="zh-CN" sz="1600" i="1">
                              <a:latin typeface="Cambria Math" panose="02040503050406030204" pitchFamily="18" charset="0"/>
                            </a:rPr>
                            <m:t>𝑘</m:t>
                          </m:r>
                          <m:r>
                            <a:rPr lang="en-US" altLang="zh-CN" sz="1600" i="1">
                              <a:latin typeface="Cambria Math" panose="02040503050406030204" pitchFamily="18" charset="0"/>
                            </a:rPr>
                            <m:t>=1</m:t>
                          </m:r>
                        </m:sub>
                        <m:sup>
                          <m:r>
                            <a:rPr lang="en-US" altLang="zh-CN" sz="1600" i="1">
                              <a:latin typeface="Cambria Math" panose="02040503050406030204" pitchFamily="18" charset="0"/>
                            </a:rPr>
                            <m:t>𝐾</m:t>
                          </m:r>
                        </m:sup>
                        <m:e>
                          <m:r>
                            <a:rPr lang="en-US" altLang="zh-CN" sz="1600" i="1">
                              <a:latin typeface="Cambria Math" panose="02040503050406030204" pitchFamily="18" charset="0"/>
                            </a:rPr>
                            <m:t>𝑒𝑥𝑝</m:t>
                          </m:r>
                          <m:d>
                            <m:dPr>
                              <m:ctrlPr>
                                <a:rPr lang="en-US" altLang="zh-CN" sz="1600" i="1">
                                  <a:latin typeface="Cambria Math" panose="02040503050406030204" pitchFamily="18" charset="0"/>
                                </a:rPr>
                              </m:ctrlPr>
                            </m:dPr>
                            <m:e>
                              <m:f>
                                <m:fPr>
                                  <m:ctrlPr>
                                    <a:rPr lang="en-US" altLang="zh-CN" sz="1600" i="1">
                                      <a:latin typeface="Cambria Math" panose="02040503050406030204" pitchFamily="18" charset="0"/>
                                    </a:rPr>
                                  </m:ctrlPr>
                                </m:fPr>
                                <m:num>
                                  <m:r>
                                    <a:rPr lang="en-US" altLang="zh-CN" sz="1600" b="0" i="1" smtClean="0">
                                      <a:latin typeface="Cambria Math" panose="02040503050406030204" pitchFamily="18" charset="0"/>
                                    </a:rPr>
                                    <m:t>2</m:t>
                                  </m:r>
                                  <m:sSup>
                                    <m:sSupPr>
                                      <m:ctrlPr>
                                        <a:rPr lang="en-US" altLang="zh-CN" sz="1600" i="1" smtClean="0">
                                          <a:latin typeface="Cambria Math" panose="02040503050406030204" pitchFamily="18" charset="0"/>
                                        </a:rPr>
                                      </m:ctrlPr>
                                    </m:sSupPr>
                                    <m:e>
                                      <m:r>
                                        <a:rPr lang="en-US" altLang="zh-CN" sz="1600" b="0" i="1" smtClean="0">
                                          <a:latin typeface="Cambria Math" panose="02040503050406030204" pitchFamily="18" charset="0"/>
                                        </a:rPr>
                                        <m:t>𝑥</m:t>
                                      </m:r>
                                    </m:e>
                                    <m:sup>
                                      <m:r>
                                        <m:rPr>
                                          <m:sty m:val="p"/>
                                        </m:rPr>
                                        <a:rPr lang="el-GR" altLang="zh-CN" sz="1600" i="1" smtClean="0">
                                          <a:latin typeface="Cambria Math" panose="02040503050406030204" pitchFamily="18" charset="0"/>
                                          <a:ea typeface="Cambria Math" panose="02040503050406030204" pitchFamily="18" charset="0"/>
                                        </a:rPr>
                                        <m:t>Τ</m:t>
                                      </m:r>
                                    </m:sup>
                                  </m:sSup>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𝑠</m:t>
                                      </m:r>
                                    </m:e>
                                    <m:sub>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𝛾</m:t>
                                          </m:r>
                                        </m:e>
                                        <m:sub>
                                          <m:r>
                                            <a:rPr lang="en-US" altLang="zh-CN" sz="1600" i="1">
                                              <a:latin typeface="Cambria Math" panose="02040503050406030204" pitchFamily="18" charset="0"/>
                                            </a:rPr>
                                            <m:t>𝑘</m:t>
                                          </m:r>
                                        </m:sub>
                                      </m:sSub>
                                    </m:sub>
                                  </m:sSub>
                                  <m:r>
                                    <a:rPr lang="en-US" altLang="zh-CN" sz="1600" i="1">
                                      <a:latin typeface="Cambria Math" panose="02040503050406030204" pitchFamily="18" charset="0"/>
                                    </a:rPr>
                                    <m:t>−</m:t>
                                  </m:r>
                                  <m:sSup>
                                    <m:sSupPr>
                                      <m:ctrlPr>
                                        <a:rPr lang="en-US" altLang="zh-CN" sz="1600" i="1">
                                          <a:latin typeface="Cambria Math" panose="02040503050406030204" pitchFamily="18" charset="0"/>
                                        </a:rPr>
                                      </m:ctrlPr>
                                    </m:sSupPr>
                                    <m:e>
                                      <m:d>
                                        <m:dPr>
                                          <m:begChr m:val="‖"/>
                                          <m:endChr m:val="‖"/>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𝑠</m:t>
                                              </m:r>
                                            </m:e>
                                            <m:sub>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𝛾</m:t>
                                                  </m:r>
                                                </m:e>
                                                <m:sub>
                                                  <m:r>
                                                    <a:rPr lang="en-US" altLang="zh-CN" sz="1600" i="1">
                                                      <a:latin typeface="Cambria Math" panose="02040503050406030204" pitchFamily="18" charset="0"/>
                                                    </a:rPr>
                                                    <m:t>𝑘</m:t>
                                                  </m:r>
                                                </m:sub>
                                              </m:sSub>
                                            </m:sub>
                                          </m:sSub>
                                        </m:e>
                                      </m:d>
                                    </m:e>
                                    <m:sup>
                                      <m:r>
                                        <a:rPr lang="en-US" altLang="zh-CN" sz="1600" i="1">
                                          <a:latin typeface="Cambria Math" panose="02040503050406030204" pitchFamily="18" charset="0"/>
                                        </a:rPr>
                                        <m:t>2</m:t>
                                      </m:r>
                                    </m:sup>
                                  </m:sSup>
                                </m:num>
                                <m:den>
                                  <m:r>
                                    <a:rPr lang="en-US" altLang="zh-CN" sz="1600" i="1">
                                      <a:latin typeface="Cambria Math" panose="02040503050406030204" pitchFamily="18" charset="0"/>
                                    </a:rPr>
                                    <m:t>2</m:t>
                                  </m:r>
                                  <m:sSup>
                                    <m:sSupPr>
                                      <m:ctrlPr>
                                        <a:rPr lang="en-US" altLang="zh-CN" sz="1600" i="1">
                                          <a:latin typeface="Cambria Math" panose="02040503050406030204" pitchFamily="18" charset="0"/>
                                        </a:rPr>
                                      </m:ctrlPr>
                                    </m:sSupPr>
                                    <m:e>
                                      <m:r>
                                        <a:rPr lang="zh-CN" altLang="en-US" sz="1600" i="1">
                                          <a:latin typeface="Cambria Math" panose="02040503050406030204" pitchFamily="18" charset="0"/>
                                        </a:rPr>
                                        <m:t>𝜎</m:t>
                                      </m:r>
                                    </m:e>
                                    <m:sup>
                                      <m:r>
                                        <a:rPr lang="en-US" altLang="zh-CN" sz="1600" i="1">
                                          <a:latin typeface="Cambria Math" panose="02040503050406030204" pitchFamily="18" charset="0"/>
                                        </a:rPr>
                                        <m:t>2</m:t>
                                      </m:r>
                                    </m:sup>
                                  </m:sSup>
                                </m:den>
                              </m:f>
                            </m:e>
                          </m:d>
                        </m:e>
                      </m:nary>
                    </m:oMath>
                  </m:oMathPara>
                </a14:m>
                <a:endParaRPr lang="en-US" altLang="zh-CN" sz="1600" dirty="0"/>
              </a:p>
              <a:p>
                <a:pPr>
                  <a:lnSpc>
                    <a:spcPct val="130000"/>
                  </a:lnSpc>
                </a:pPr>
                <a:r>
                  <a:rPr lang="zh-CN" altLang="en-US" sz="1600" dirty="0"/>
                  <a:t>当只使用一个模板的时候：</a:t>
                </a:r>
                <a:endParaRPr lang="en-US" altLang="zh-CN" sz="1600" dirty="0"/>
              </a:p>
              <a:p>
                <a:pPr>
                  <a:lnSpc>
                    <a:spcPct val="130000"/>
                  </a:lnSpc>
                </a:pPr>
                <a14:m>
                  <m:oMathPara xmlns:m="http://schemas.openxmlformats.org/officeDocument/2006/math">
                    <m:oMathParaPr>
                      <m:jc m:val="centerGroup"/>
                    </m:oMathParaPr>
                    <m:oMath xmlns:m="http://schemas.openxmlformats.org/officeDocument/2006/math">
                      <m:r>
                        <a:rPr lang="zh-CN" altLang="en-US" sz="1600" i="1">
                          <a:latin typeface="Cambria Math" panose="02040503050406030204" pitchFamily="18" charset="0"/>
                        </a:rPr>
                        <m:t>𝜆</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𝑥</m:t>
                          </m:r>
                        </m:e>
                      </m:d>
                      <m:r>
                        <a:rPr lang="en-US" altLang="zh-CN" sz="1600" i="1">
                          <a:latin typeface="Cambria Math" panose="02040503050406030204" pitchFamily="18" charset="0"/>
                          <a:ea typeface="Cambria Math" panose="02040503050406030204" pitchFamily="18" charset="0"/>
                        </a:rPr>
                        <m:t>∝</m:t>
                      </m:r>
                      <m:sSup>
                        <m:sSupPr>
                          <m:ctrlPr>
                            <a:rPr lang="en-US" altLang="zh-CN" sz="1600" i="1">
                              <a:latin typeface="Cambria Math" panose="02040503050406030204" pitchFamily="18" charset="0"/>
                            </a:rPr>
                          </m:ctrlPr>
                        </m:sSupPr>
                        <m:e>
                          <m:r>
                            <a:rPr lang="en-US" altLang="zh-CN" sz="1600" i="1">
                              <a:latin typeface="Cambria Math" panose="02040503050406030204" pitchFamily="18" charset="0"/>
                            </a:rPr>
                            <m:t>𝑥</m:t>
                          </m:r>
                        </m:e>
                        <m:sup>
                          <m:r>
                            <m:rPr>
                              <m:sty m:val="p"/>
                            </m:rPr>
                            <a:rPr lang="el-GR" altLang="zh-CN" sz="1600" i="1">
                              <a:latin typeface="Cambria Math" panose="02040503050406030204" pitchFamily="18" charset="0"/>
                              <a:ea typeface="Cambria Math" panose="02040503050406030204" pitchFamily="18" charset="0"/>
                            </a:rPr>
                            <m:t>Τ</m:t>
                          </m:r>
                        </m:sup>
                      </m:sSup>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𝑠</m:t>
                          </m:r>
                        </m:e>
                        <m:sub>
                          <m:r>
                            <a:rPr lang="en-US" altLang="zh-CN" sz="1600" b="0" i="1" smtClean="0">
                              <a:latin typeface="Cambria Math" panose="02040503050406030204" pitchFamily="18" charset="0"/>
                            </a:rPr>
                            <m:t>1</m:t>
                          </m:r>
                        </m:sub>
                      </m:sSub>
                    </m:oMath>
                  </m:oMathPara>
                </a14:m>
                <a:endParaRPr lang="en-US" altLang="zh-CN" sz="1600" dirty="0"/>
              </a:p>
              <a:p>
                <a:pPr>
                  <a:lnSpc>
                    <a:spcPct val="130000"/>
                  </a:lnSpc>
                </a:pPr>
                <a:r>
                  <a:rPr lang="zh-CN" altLang="en-US" sz="1600" dirty="0">
                    <a:solidFill>
                      <a:srgbClr val="C00000"/>
                    </a:solidFill>
                  </a:rPr>
                  <a:t>此时，</a:t>
                </a:r>
                <a:r>
                  <a:rPr lang="en-US" altLang="zh-CN" sz="1600" dirty="0">
                    <a:solidFill>
                      <a:srgbClr val="C00000"/>
                    </a:solidFill>
                  </a:rPr>
                  <a:t>LRT </a:t>
                </a:r>
                <a:r>
                  <a:rPr lang="zh-CN" altLang="en-US" sz="1600" dirty="0">
                    <a:solidFill>
                      <a:srgbClr val="C00000"/>
                    </a:solidFill>
                  </a:rPr>
                  <a:t>和 最优滤波决策保持一致</a:t>
                </a:r>
                <a:endParaRPr lang="en-US" altLang="zh-CN" sz="1600" dirty="0"/>
              </a:p>
            </p:txBody>
          </p:sp>
        </mc:Choice>
        <mc:Fallback>
          <p:sp>
            <p:nvSpPr>
              <p:cNvPr id="14" name="文本框 13">
                <a:extLst>
                  <a:ext uri="{FF2B5EF4-FFF2-40B4-BE49-F238E27FC236}">
                    <a16:creationId xmlns:a16="http://schemas.microsoft.com/office/drawing/2014/main" id="{EF1B5355-DBCA-426C-8809-5AEAA27B98E7}"/>
                  </a:ext>
                </a:extLst>
              </p:cNvPr>
              <p:cNvSpPr txBox="1">
                <a:spLocks noRot="1" noChangeAspect="1" noMove="1" noResize="1" noEditPoints="1" noAdjustHandles="1" noChangeArrowheads="1" noChangeShapeType="1" noTextEdit="1"/>
              </p:cNvSpPr>
              <p:nvPr/>
            </p:nvSpPr>
            <p:spPr>
              <a:xfrm>
                <a:off x="5468637" y="1071532"/>
                <a:ext cx="6699203" cy="2253117"/>
              </a:xfrm>
              <a:prstGeom prst="rect">
                <a:avLst/>
              </a:prstGeom>
              <a:blipFill>
                <a:blip r:embed="rId4"/>
                <a:stretch>
                  <a:fillRect l="-455" b="-271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5" name="文本框 14">
                <a:extLst>
                  <a:ext uri="{FF2B5EF4-FFF2-40B4-BE49-F238E27FC236}">
                    <a16:creationId xmlns:a16="http://schemas.microsoft.com/office/drawing/2014/main" id="{0B0A0FEF-7ACB-41F3-8828-1949FF90BFFC}"/>
                  </a:ext>
                </a:extLst>
              </p:cNvPr>
              <p:cNvSpPr txBox="1"/>
              <p:nvPr/>
            </p:nvSpPr>
            <p:spPr>
              <a:xfrm>
                <a:off x="13290597" y="-1467544"/>
                <a:ext cx="6699203" cy="3985002"/>
              </a:xfrm>
              <a:prstGeom prst="rect">
                <a:avLst/>
              </a:prstGeom>
              <a:noFill/>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r>
                        <a:rPr lang="zh-CN" altLang="en-US" sz="1600" i="1" smtClean="0">
                          <a:latin typeface="Cambria Math" panose="02040503050406030204" pitchFamily="18" charset="0"/>
                        </a:rPr>
                        <m:t>𝜆</m:t>
                      </m:r>
                      <m:d>
                        <m:dPr>
                          <m:ctrlPr>
                            <a:rPr lang="en-US" altLang="zh-CN" sz="1600" i="1" smtClean="0">
                              <a:latin typeface="Cambria Math" panose="02040503050406030204" pitchFamily="18" charset="0"/>
                            </a:rPr>
                          </m:ctrlPr>
                        </m:dPr>
                        <m:e>
                          <m:r>
                            <a:rPr lang="en-US" altLang="zh-CN" sz="1600" b="0" i="1" smtClean="0">
                              <a:latin typeface="Cambria Math" panose="02040503050406030204" pitchFamily="18" charset="0"/>
                            </a:rPr>
                            <m:t>𝑥</m:t>
                          </m:r>
                        </m:e>
                      </m:d>
                      <m:r>
                        <a:rPr lang="en-US" altLang="zh-CN" sz="1600" b="0" i="1" smtClean="0">
                          <a:latin typeface="Cambria Math" panose="02040503050406030204" pitchFamily="18" charset="0"/>
                        </a:rPr>
                        <m:t>=</m:t>
                      </m:r>
                      <m:f>
                        <m:fPr>
                          <m:ctrlPr>
                            <a:rPr lang="en-US" altLang="zh-CN" sz="1600" b="0" i="1" smtClean="0">
                              <a:latin typeface="Cambria Math" panose="02040503050406030204" pitchFamily="18" charset="0"/>
                            </a:rPr>
                          </m:ctrlPr>
                        </m:fPr>
                        <m:num>
                          <m:r>
                            <a:rPr lang="en-US" altLang="zh-CN" sz="1600" b="0" i="1" smtClean="0">
                              <a:latin typeface="Cambria Math" panose="02040503050406030204" pitchFamily="18" charset="0"/>
                            </a:rPr>
                            <m:t>𝑝</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e>
                            <m:e>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𝐻</m:t>
                                  </m:r>
                                </m:e>
                                <m:sub>
                                  <m:r>
                                    <a:rPr lang="en-US" altLang="zh-CN" sz="1600" b="0" i="1" smtClean="0">
                                      <a:latin typeface="Cambria Math" panose="02040503050406030204" pitchFamily="18" charset="0"/>
                                    </a:rPr>
                                    <m:t>1</m:t>
                                  </m:r>
                                </m:sub>
                              </m:sSub>
                            </m:e>
                          </m:d>
                        </m:num>
                        <m:den>
                          <m:r>
                            <a:rPr lang="en-US" altLang="zh-CN" sz="1600" i="1">
                              <a:latin typeface="Cambria Math" panose="02040503050406030204" pitchFamily="18" charset="0"/>
                            </a:rPr>
                            <m:t>𝑝</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𝑥</m:t>
                              </m:r>
                            </m:e>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𝐻</m:t>
                                  </m:r>
                                </m:e>
                                <m:sub>
                                  <m:r>
                                    <a:rPr lang="en-US" altLang="zh-CN" sz="1600" b="0" i="1" smtClean="0">
                                      <a:latin typeface="Cambria Math" panose="02040503050406030204" pitchFamily="18" charset="0"/>
                                    </a:rPr>
                                    <m:t>0</m:t>
                                  </m:r>
                                </m:sub>
                              </m:sSub>
                            </m:e>
                          </m:d>
                        </m:den>
                      </m:f>
                      <m:r>
                        <a:rPr lang="en-US" altLang="zh-CN" sz="1600" b="0" i="1" smtClean="0">
                          <a:latin typeface="Cambria Math" panose="02040503050406030204" pitchFamily="18" charset="0"/>
                        </a:rPr>
                        <m:t>=</m:t>
                      </m:r>
                      <m:f>
                        <m:fPr>
                          <m:ctrlPr>
                            <a:rPr lang="en-US" altLang="zh-CN" sz="1600" i="1">
                              <a:latin typeface="Cambria Math" panose="02040503050406030204" pitchFamily="18" charset="0"/>
                            </a:rPr>
                          </m:ctrlPr>
                        </m:fPr>
                        <m:num>
                          <m:nary>
                            <m:naryPr>
                              <m:chr m:val="∑"/>
                              <m:ctrlPr>
                                <a:rPr lang="en-US" altLang="zh-CN" sz="1600" i="1">
                                  <a:latin typeface="Cambria Math" panose="02040503050406030204" pitchFamily="18" charset="0"/>
                                </a:rPr>
                              </m:ctrlPr>
                            </m:naryPr>
                            <m:sub>
                              <m:r>
                                <m:rPr>
                                  <m:brk m:alnAt="23"/>
                                </m:rPr>
                                <a:rPr lang="en-US" altLang="zh-CN" sz="1600" i="1">
                                  <a:latin typeface="Cambria Math" panose="02040503050406030204" pitchFamily="18" charset="0"/>
                                </a:rPr>
                                <m:t>𝑘</m:t>
                              </m:r>
                              <m:r>
                                <a:rPr lang="en-US" altLang="zh-CN" sz="1600" i="1">
                                  <a:latin typeface="Cambria Math" panose="02040503050406030204" pitchFamily="18" charset="0"/>
                                </a:rPr>
                                <m:t>=1</m:t>
                              </m:r>
                            </m:sub>
                            <m:sup>
                              <m:r>
                                <a:rPr lang="en-US" altLang="zh-CN" sz="1600" i="1">
                                  <a:latin typeface="Cambria Math" panose="02040503050406030204" pitchFamily="18" charset="0"/>
                                </a:rPr>
                                <m:t>𝐾</m:t>
                              </m:r>
                            </m:sup>
                            <m:e>
                              <m:r>
                                <a:rPr lang="en-US" altLang="zh-CN" sz="1600" i="1">
                                  <a:latin typeface="Cambria Math" panose="02040503050406030204" pitchFamily="18" charset="0"/>
                                </a:rPr>
                                <m:t>𝑝</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𝑥</m:t>
                                  </m:r>
                                </m:e>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𝑠</m:t>
                                      </m:r>
                                    </m:e>
                                    <m:sub>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𝛾</m:t>
                                          </m:r>
                                        </m:e>
                                        <m:sub>
                                          <m:r>
                                            <a:rPr lang="en-US" altLang="zh-CN" sz="1600" i="1">
                                              <a:latin typeface="Cambria Math" panose="02040503050406030204" pitchFamily="18" charset="0"/>
                                            </a:rPr>
                                            <m:t>𝑘</m:t>
                                          </m:r>
                                        </m:sub>
                                      </m:sSub>
                                    </m:sub>
                                  </m:sSub>
                                </m:e>
                              </m:d>
                            </m:e>
                          </m:nary>
                        </m:num>
                        <m:den>
                          <m:r>
                            <a:rPr lang="en-US" altLang="zh-CN" sz="1600" i="1">
                              <a:latin typeface="Cambria Math" panose="02040503050406030204" pitchFamily="18" charset="0"/>
                            </a:rPr>
                            <m:t>𝑝</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𝑥</m:t>
                              </m:r>
                            </m:e>
                            <m:e>
                              <m:r>
                                <a:rPr lang="en-US" altLang="zh-CN" sz="1600" b="0" i="1" smtClean="0">
                                  <a:latin typeface="Cambria Math" panose="02040503050406030204" pitchFamily="18" charset="0"/>
                                </a:rPr>
                                <m:t>0</m:t>
                              </m:r>
                            </m:e>
                          </m:d>
                        </m:den>
                      </m:f>
                      <m:r>
                        <a:rPr lang="en-US" altLang="zh-CN" sz="1600" b="0" i="1" smtClean="0">
                          <a:latin typeface="Cambria Math" panose="02040503050406030204" pitchFamily="18" charset="0"/>
                        </a:rPr>
                        <m:t>=</m:t>
                      </m:r>
                      <m:nary>
                        <m:naryPr>
                          <m:chr m:val="∑"/>
                          <m:ctrlPr>
                            <a:rPr lang="en-US" altLang="zh-CN" sz="1600" i="1">
                              <a:latin typeface="Cambria Math" panose="02040503050406030204" pitchFamily="18" charset="0"/>
                            </a:rPr>
                          </m:ctrlPr>
                        </m:naryPr>
                        <m:sub>
                          <m:r>
                            <m:rPr>
                              <m:brk m:alnAt="23"/>
                            </m:rPr>
                            <a:rPr lang="en-US" altLang="zh-CN" sz="1600" i="1">
                              <a:latin typeface="Cambria Math" panose="02040503050406030204" pitchFamily="18" charset="0"/>
                            </a:rPr>
                            <m:t>𝑘</m:t>
                          </m:r>
                          <m:r>
                            <a:rPr lang="en-US" altLang="zh-CN" sz="1600" i="1">
                              <a:latin typeface="Cambria Math" panose="02040503050406030204" pitchFamily="18" charset="0"/>
                            </a:rPr>
                            <m:t>=1</m:t>
                          </m:r>
                        </m:sub>
                        <m:sup>
                          <m:r>
                            <a:rPr lang="en-US" altLang="zh-CN" sz="1600" i="1">
                              <a:latin typeface="Cambria Math" panose="02040503050406030204" pitchFamily="18" charset="0"/>
                            </a:rPr>
                            <m:t>𝐾</m:t>
                          </m:r>
                        </m:sup>
                        <m:e>
                          <m:f>
                            <m:fPr>
                              <m:ctrlPr>
                                <a:rPr lang="en-US" altLang="zh-CN" sz="1600" i="1" smtClean="0">
                                  <a:latin typeface="Cambria Math" panose="02040503050406030204" pitchFamily="18" charset="0"/>
                                </a:rPr>
                              </m:ctrlPr>
                            </m:fPr>
                            <m:num>
                              <m:r>
                                <a:rPr lang="en-US" altLang="zh-CN" sz="1600" i="1">
                                  <a:latin typeface="Cambria Math" panose="02040503050406030204" pitchFamily="18" charset="0"/>
                                </a:rPr>
                                <m:t>𝑝</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𝑥</m:t>
                                  </m:r>
                                </m:e>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𝑠</m:t>
                                      </m:r>
                                    </m:e>
                                    <m:sub>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𝛾</m:t>
                                          </m:r>
                                        </m:e>
                                        <m:sub>
                                          <m:r>
                                            <a:rPr lang="en-US" altLang="zh-CN" sz="1600" i="1">
                                              <a:latin typeface="Cambria Math" panose="02040503050406030204" pitchFamily="18" charset="0"/>
                                            </a:rPr>
                                            <m:t>𝑘</m:t>
                                          </m:r>
                                        </m:sub>
                                      </m:sSub>
                                    </m:sub>
                                  </m:sSub>
                                </m:e>
                              </m:d>
                            </m:num>
                            <m:den>
                              <m:r>
                                <a:rPr lang="en-US" altLang="zh-CN" sz="1600" i="1">
                                  <a:latin typeface="Cambria Math" panose="02040503050406030204" pitchFamily="18" charset="0"/>
                                </a:rPr>
                                <m:t>𝑝</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𝑥</m:t>
                                  </m:r>
                                </m:e>
                                <m:e>
                                  <m:r>
                                    <a:rPr lang="en-US" altLang="zh-CN" sz="1600" i="1">
                                      <a:latin typeface="Cambria Math" panose="02040503050406030204" pitchFamily="18" charset="0"/>
                                    </a:rPr>
                                    <m:t>0</m:t>
                                  </m:r>
                                </m:e>
                              </m:d>
                            </m:den>
                          </m:f>
                        </m:e>
                      </m:nary>
                    </m:oMath>
                  </m:oMathPara>
                </a14:m>
                <a:endParaRPr lang="en-US" altLang="zh-CN" sz="1600" dirty="0"/>
              </a:p>
              <a:p>
                <a:pPr>
                  <a:lnSpc>
                    <a:spcPct val="150000"/>
                  </a:lnSpc>
                </a:pPr>
                <a:r>
                  <a:rPr lang="zh-CN" altLang="en-US" sz="1600" dirty="0"/>
                  <a:t>存在相似的模板会加分，因为是累加的过程</a:t>
                </a:r>
                <a:endParaRPr lang="en-US" altLang="zh-CN" sz="1600" dirty="0"/>
              </a:p>
              <a:p>
                <a:pPr>
                  <a:lnSpc>
                    <a:spcPct val="150000"/>
                  </a:lnSpc>
                </a:pPr>
                <a:r>
                  <a:rPr lang="zh-CN" altLang="en-US" sz="1600" dirty="0"/>
                  <a:t>简化噪声分布为高斯白噪声</a:t>
                </a:r>
                <a:endParaRPr lang="en-US" altLang="zh-CN" sz="1600" dirty="0"/>
              </a:p>
              <a:p>
                <a:pPr>
                  <a:lnSpc>
                    <a:spcPct val="150000"/>
                  </a:lnSpc>
                </a:pPr>
                <a14:m>
                  <m:oMathPara xmlns:m="http://schemas.openxmlformats.org/officeDocument/2006/math">
                    <m:oMathParaPr>
                      <m:jc m:val="centerGroup"/>
                    </m:oMathParaPr>
                    <m:oMath xmlns:m="http://schemas.openxmlformats.org/officeDocument/2006/math">
                      <m:r>
                        <a:rPr lang="zh-CN" altLang="en-US" sz="1600" i="1" smtClean="0">
                          <a:latin typeface="Cambria Math" panose="02040503050406030204" pitchFamily="18" charset="0"/>
                        </a:rPr>
                        <m:t>𝜆</m:t>
                      </m:r>
                      <m:d>
                        <m:dPr>
                          <m:ctrlPr>
                            <a:rPr lang="en-US" altLang="zh-CN" sz="1600" i="1" smtClean="0">
                              <a:latin typeface="Cambria Math" panose="02040503050406030204" pitchFamily="18" charset="0"/>
                            </a:rPr>
                          </m:ctrlPr>
                        </m:dPr>
                        <m:e>
                          <m:r>
                            <a:rPr lang="en-US" altLang="zh-CN" sz="1600" b="0" i="1" smtClean="0">
                              <a:latin typeface="Cambria Math" panose="02040503050406030204" pitchFamily="18" charset="0"/>
                            </a:rPr>
                            <m:t>𝑥</m:t>
                          </m:r>
                        </m:e>
                      </m:d>
                      <m:r>
                        <a:rPr lang="en-US" altLang="zh-CN" sz="1600" b="0" i="1" smtClean="0">
                          <a:latin typeface="Cambria Math" panose="02040503050406030204" pitchFamily="18" charset="0"/>
                        </a:rPr>
                        <m:t>=</m:t>
                      </m:r>
                      <m:nary>
                        <m:naryPr>
                          <m:chr m:val="∑"/>
                          <m:ctrlPr>
                            <a:rPr lang="en-US" altLang="zh-CN" sz="1600" i="1">
                              <a:latin typeface="Cambria Math" panose="02040503050406030204" pitchFamily="18" charset="0"/>
                            </a:rPr>
                          </m:ctrlPr>
                        </m:naryPr>
                        <m:sub>
                          <m:r>
                            <m:rPr>
                              <m:brk m:alnAt="23"/>
                            </m:rPr>
                            <a:rPr lang="en-US" altLang="zh-CN" sz="1600" i="1">
                              <a:latin typeface="Cambria Math" panose="02040503050406030204" pitchFamily="18" charset="0"/>
                            </a:rPr>
                            <m:t>𝑘</m:t>
                          </m:r>
                          <m:r>
                            <a:rPr lang="en-US" altLang="zh-CN" sz="1600" i="1">
                              <a:latin typeface="Cambria Math" panose="02040503050406030204" pitchFamily="18" charset="0"/>
                            </a:rPr>
                            <m:t>=1</m:t>
                          </m:r>
                        </m:sub>
                        <m:sup>
                          <m:r>
                            <a:rPr lang="en-US" altLang="zh-CN" sz="1600" i="1">
                              <a:latin typeface="Cambria Math" panose="02040503050406030204" pitchFamily="18" charset="0"/>
                            </a:rPr>
                            <m:t>𝐾</m:t>
                          </m:r>
                        </m:sup>
                        <m:e>
                          <m:r>
                            <a:rPr lang="en-US" altLang="zh-CN" sz="1600" b="0" i="1" smtClean="0">
                              <a:latin typeface="Cambria Math" panose="02040503050406030204" pitchFamily="18" charset="0"/>
                            </a:rPr>
                            <m:t>𝑒𝑥𝑝</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m:t>
                              </m:r>
                              <m:f>
                                <m:fPr>
                                  <m:ctrlPr>
                                    <a:rPr lang="en-US" altLang="zh-CN" sz="1600" b="0" i="1" smtClean="0">
                                      <a:latin typeface="Cambria Math" panose="02040503050406030204" pitchFamily="18" charset="0"/>
                                    </a:rPr>
                                  </m:ctrlPr>
                                </m:fPr>
                                <m:num>
                                  <m:sSup>
                                    <m:sSupPr>
                                      <m:ctrlPr>
                                        <a:rPr lang="en-US" altLang="zh-CN" sz="1600" b="0" i="1" smtClean="0">
                                          <a:latin typeface="Cambria Math" panose="02040503050406030204" pitchFamily="18" charset="0"/>
                                        </a:rPr>
                                      </m:ctrlPr>
                                    </m:sSupPr>
                                    <m:e>
                                      <m:d>
                                        <m:dPr>
                                          <m:begChr m:val="‖"/>
                                          <m:endChr m:val="‖"/>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r>
                                            <a:rPr lang="en-US" altLang="zh-CN" sz="1600" b="0" i="1" smtClean="0">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𝑠</m:t>
                                              </m:r>
                                            </m:e>
                                            <m:sub>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𝛾</m:t>
                                                  </m:r>
                                                </m:e>
                                                <m:sub>
                                                  <m:r>
                                                    <a:rPr lang="en-US" altLang="zh-CN" sz="1600" i="1">
                                                      <a:latin typeface="Cambria Math" panose="02040503050406030204" pitchFamily="18" charset="0"/>
                                                    </a:rPr>
                                                    <m:t>𝑘</m:t>
                                                  </m:r>
                                                </m:sub>
                                              </m:sSub>
                                            </m:sub>
                                          </m:sSub>
                                        </m:e>
                                      </m:d>
                                    </m:e>
                                    <m:sup>
                                      <m:r>
                                        <a:rPr lang="en-US" altLang="zh-CN" sz="1600" b="0" i="1" smtClean="0">
                                          <a:latin typeface="Cambria Math" panose="02040503050406030204" pitchFamily="18" charset="0"/>
                                        </a:rPr>
                                        <m:t>2</m:t>
                                      </m:r>
                                    </m:sup>
                                  </m:sSup>
                                  <m:r>
                                    <a:rPr lang="en-US" altLang="zh-CN" sz="1600" b="0" i="1" smtClean="0">
                                      <a:latin typeface="Cambria Math" panose="02040503050406030204" pitchFamily="18" charset="0"/>
                                    </a:rPr>
                                    <m:t>−</m:t>
                                  </m:r>
                                  <m:sSup>
                                    <m:sSupPr>
                                      <m:ctrlPr>
                                        <a:rPr lang="en-US" altLang="zh-CN" sz="1600" b="0" i="1" smtClean="0">
                                          <a:latin typeface="Cambria Math" panose="02040503050406030204" pitchFamily="18" charset="0"/>
                                        </a:rPr>
                                      </m:ctrlPr>
                                    </m:sSupPr>
                                    <m:e>
                                      <m:d>
                                        <m:dPr>
                                          <m:begChr m:val="‖"/>
                                          <m:endChr m:val="‖"/>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e>
                                      </m:d>
                                    </m:e>
                                    <m:sup>
                                      <m:r>
                                        <a:rPr lang="en-US" altLang="zh-CN" sz="1600" b="0" i="1" smtClean="0">
                                          <a:latin typeface="Cambria Math" panose="02040503050406030204" pitchFamily="18" charset="0"/>
                                        </a:rPr>
                                        <m:t>2</m:t>
                                      </m:r>
                                    </m:sup>
                                  </m:sSup>
                                </m:num>
                                <m:den>
                                  <m:r>
                                    <a:rPr lang="en-US" altLang="zh-CN" sz="1600" b="0" i="1" smtClean="0">
                                      <a:latin typeface="Cambria Math" panose="02040503050406030204" pitchFamily="18" charset="0"/>
                                    </a:rPr>
                                    <m:t>2</m:t>
                                  </m:r>
                                  <m:sSup>
                                    <m:sSupPr>
                                      <m:ctrlPr>
                                        <a:rPr lang="en-US" altLang="zh-CN" sz="1600" b="0" i="1" smtClean="0">
                                          <a:latin typeface="Cambria Math" panose="02040503050406030204" pitchFamily="18" charset="0"/>
                                        </a:rPr>
                                      </m:ctrlPr>
                                    </m:sSupPr>
                                    <m:e>
                                      <m:r>
                                        <a:rPr lang="zh-CN" altLang="en-US" sz="1600" b="0" i="1" smtClean="0">
                                          <a:latin typeface="Cambria Math" panose="02040503050406030204" pitchFamily="18" charset="0"/>
                                        </a:rPr>
                                        <m:t>𝜎</m:t>
                                      </m:r>
                                    </m:e>
                                    <m:sup>
                                      <m:r>
                                        <a:rPr lang="en-US" altLang="zh-CN" sz="1600" b="0" i="1" smtClean="0">
                                          <a:latin typeface="Cambria Math" panose="02040503050406030204" pitchFamily="18" charset="0"/>
                                        </a:rPr>
                                        <m:t>2</m:t>
                                      </m:r>
                                    </m:sup>
                                  </m:sSup>
                                </m:den>
                              </m:f>
                            </m:e>
                          </m:d>
                        </m:e>
                      </m:nary>
                      <m:r>
                        <a:rPr lang="en-US" altLang="zh-CN" sz="1600" b="0" i="1" smtClean="0">
                          <a:latin typeface="Cambria Math" panose="02040503050406030204" pitchFamily="18" charset="0"/>
                        </a:rPr>
                        <m:t>=</m:t>
                      </m:r>
                      <m:nary>
                        <m:naryPr>
                          <m:chr m:val="∑"/>
                          <m:ctrlPr>
                            <a:rPr lang="en-US" altLang="zh-CN" sz="1600" i="1">
                              <a:latin typeface="Cambria Math" panose="02040503050406030204" pitchFamily="18" charset="0"/>
                            </a:rPr>
                          </m:ctrlPr>
                        </m:naryPr>
                        <m:sub>
                          <m:r>
                            <m:rPr>
                              <m:brk m:alnAt="23"/>
                            </m:rPr>
                            <a:rPr lang="en-US" altLang="zh-CN" sz="1600" i="1">
                              <a:latin typeface="Cambria Math" panose="02040503050406030204" pitchFamily="18" charset="0"/>
                            </a:rPr>
                            <m:t>𝑘</m:t>
                          </m:r>
                          <m:r>
                            <a:rPr lang="en-US" altLang="zh-CN" sz="1600" i="1">
                              <a:latin typeface="Cambria Math" panose="02040503050406030204" pitchFamily="18" charset="0"/>
                            </a:rPr>
                            <m:t>=1</m:t>
                          </m:r>
                        </m:sub>
                        <m:sup>
                          <m:r>
                            <a:rPr lang="en-US" altLang="zh-CN" sz="1600" i="1">
                              <a:latin typeface="Cambria Math" panose="02040503050406030204" pitchFamily="18" charset="0"/>
                            </a:rPr>
                            <m:t>𝐾</m:t>
                          </m:r>
                        </m:sup>
                        <m:e>
                          <m:r>
                            <a:rPr lang="en-US" altLang="zh-CN" sz="1600" i="1">
                              <a:latin typeface="Cambria Math" panose="02040503050406030204" pitchFamily="18" charset="0"/>
                            </a:rPr>
                            <m:t>𝑒𝑥𝑝</m:t>
                          </m:r>
                          <m:d>
                            <m:dPr>
                              <m:ctrlPr>
                                <a:rPr lang="en-US" altLang="zh-CN" sz="1600" i="1">
                                  <a:latin typeface="Cambria Math" panose="02040503050406030204" pitchFamily="18" charset="0"/>
                                </a:rPr>
                              </m:ctrlPr>
                            </m:dPr>
                            <m:e>
                              <m:f>
                                <m:fPr>
                                  <m:ctrlPr>
                                    <a:rPr lang="en-US" altLang="zh-CN" sz="1600" i="1">
                                      <a:latin typeface="Cambria Math" panose="02040503050406030204" pitchFamily="18" charset="0"/>
                                    </a:rPr>
                                  </m:ctrlPr>
                                </m:fPr>
                                <m:num>
                                  <m:r>
                                    <a:rPr lang="en-US" altLang="zh-CN" sz="1600" b="0" i="1" smtClean="0">
                                      <a:latin typeface="Cambria Math" panose="02040503050406030204" pitchFamily="18" charset="0"/>
                                    </a:rPr>
                                    <m:t>2</m:t>
                                  </m:r>
                                  <m:sSup>
                                    <m:sSupPr>
                                      <m:ctrlPr>
                                        <a:rPr lang="en-US" altLang="zh-CN" sz="1600" i="1" smtClean="0">
                                          <a:latin typeface="Cambria Math" panose="02040503050406030204" pitchFamily="18" charset="0"/>
                                        </a:rPr>
                                      </m:ctrlPr>
                                    </m:sSupPr>
                                    <m:e>
                                      <m:r>
                                        <a:rPr lang="en-US" altLang="zh-CN" sz="1600" b="0" i="1" smtClean="0">
                                          <a:latin typeface="Cambria Math" panose="02040503050406030204" pitchFamily="18" charset="0"/>
                                        </a:rPr>
                                        <m:t>𝑥</m:t>
                                      </m:r>
                                    </m:e>
                                    <m:sup>
                                      <m:r>
                                        <m:rPr>
                                          <m:sty m:val="p"/>
                                        </m:rPr>
                                        <a:rPr lang="el-GR" altLang="zh-CN" sz="1600" i="1" smtClean="0">
                                          <a:latin typeface="Cambria Math" panose="02040503050406030204" pitchFamily="18" charset="0"/>
                                          <a:ea typeface="Cambria Math" panose="02040503050406030204" pitchFamily="18" charset="0"/>
                                        </a:rPr>
                                        <m:t>Τ</m:t>
                                      </m:r>
                                    </m:sup>
                                  </m:sSup>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𝑠</m:t>
                                      </m:r>
                                    </m:e>
                                    <m:sub>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𝛾</m:t>
                                          </m:r>
                                        </m:e>
                                        <m:sub>
                                          <m:r>
                                            <a:rPr lang="en-US" altLang="zh-CN" sz="1600" i="1">
                                              <a:latin typeface="Cambria Math" panose="02040503050406030204" pitchFamily="18" charset="0"/>
                                            </a:rPr>
                                            <m:t>𝑘</m:t>
                                          </m:r>
                                        </m:sub>
                                      </m:sSub>
                                    </m:sub>
                                  </m:sSub>
                                  <m:r>
                                    <a:rPr lang="en-US" altLang="zh-CN" sz="1600" i="1">
                                      <a:latin typeface="Cambria Math" panose="02040503050406030204" pitchFamily="18" charset="0"/>
                                    </a:rPr>
                                    <m:t>−</m:t>
                                  </m:r>
                                  <m:sSup>
                                    <m:sSupPr>
                                      <m:ctrlPr>
                                        <a:rPr lang="en-US" altLang="zh-CN" sz="1600" i="1">
                                          <a:latin typeface="Cambria Math" panose="02040503050406030204" pitchFamily="18" charset="0"/>
                                        </a:rPr>
                                      </m:ctrlPr>
                                    </m:sSupPr>
                                    <m:e>
                                      <m:d>
                                        <m:dPr>
                                          <m:begChr m:val="‖"/>
                                          <m:endChr m:val="‖"/>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𝑠</m:t>
                                              </m:r>
                                            </m:e>
                                            <m:sub>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𝛾</m:t>
                                                  </m:r>
                                                </m:e>
                                                <m:sub>
                                                  <m:r>
                                                    <a:rPr lang="en-US" altLang="zh-CN" sz="1600" i="1">
                                                      <a:latin typeface="Cambria Math" panose="02040503050406030204" pitchFamily="18" charset="0"/>
                                                    </a:rPr>
                                                    <m:t>𝑘</m:t>
                                                  </m:r>
                                                </m:sub>
                                              </m:sSub>
                                            </m:sub>
                                          </m:sSub>
                                        </m:e>
                                      </m:d>
                                    </m:e>
                                    <m:sup>
                                      <m:r>
                                        <a:rPr lang="en-US" altLang="zh-CN" sz="1600" i="1">
                                          <a:latin typeface="Cambria Math" panose="02040503050406030204" pitchFamily="18" charset="0"/>
                                        </a:rPr>
                                        <m:t>2</m:t>
                                      </m:r>
                                    </m:sup>
                                  </m:sSup>
                                </m:num>
                                <m:den>
                                  <m:r>
                                    <a:rPr lang="en-US" altLang="zh-CN" sz="1600" i="1">
                                      <a:latin typeface="Cambria Math" panose="02040503050406030204" pitchFamily="18" charset="0"/>
                                    </a:rPr>
                                    <m:t>2</m:t>
                                  </m:r>
                                  <m:sSup>
                                    <m:sSupPr>
                                      <m:ctrlPr>
                                        <a:rPr lang="en-US" altLang="zh-CN" sz="1600" i="1">
                                          <a:latin typeface="Cambria Math" panose="02040503050406030204" pitchFamily="18" charset="0"/>
                                        </a:rPr>
                                      </m:ctrlPr>
                                    </m:sSupPr>
                                    <m:e>
                                      <m:r>
                                        <a:rPr lang="zh-CN" altLang="en-US" sz="1600" i="1">
                                          <a:latin typeface="Cambria Math" panose="02040503050406030204" pitchFamily="18" charset="0"/>
                                        </a:rPr>
                                        <m:t>𝜎</m:t>
                                      </m:r>
                                    </m:e>
                                    <m:sup>
                                      <m:r>
                                        <a:rPr lang="en-US" altLang="zh-CN" sz="1600" i="1">
                                          <a:latin typeface="Cambria Math" panose="02040503050406030204" pitchFamily="18" charset="0"/>
                                        </a:rPr>
                                        <m:t>2</m:t>
                                      </m:r>
                                    </m:sup>
                                  </m:sSup>
                                </m:den>
                              </m:f>
                            </m:e>
                          </m:d>
                        </m:e>
                      </m:nary>
                    </m:oMath>
                  </m:oMathPara>
                </a14:m>
                <a:endParaRPr lang="en-US" altLang="zh-CN" sz="1600" dirty="0"/>
              </a:p>
              <a:p>
                <a:pPr>
                  <a:lnSpc>
                    <a:spcPct val="150000"/>
                  </a:lnSpc>
                </a:pPr>
                <a:r>
                  <a:rPr lang="zh-CN" altLang="en-US" sz="1600" dirty="0"/>
                  <a:t>当只使用一个模板的时候：</a:t>
                </a:r>
                <a:endParaRPr lang="en-US" altLang="zh-CN" sz="1600" dirty="0"/>
              </a:p>
              <a:p>
                <a:pPr>
                  <a:lnSpc>
                    <a:spcPct val="150000"/>
                  </a:lnSpc>
                </a:pPr>
                <a14:m>
                  <m:oMathPara xmlns:m="http://schemas.openxmlformats.org/officeDocument/2006/math">
                    <m:oMathParaPr>
                      <m:jc m:val="centerGroup"/>
                    </m:oMathParaPr>
                    <m:oMath xmlns:m="http://schemas.openxmlformats.org/officeDocument/2006/math">
                      <m:r>
                        <a:rPr lang="zh-CN" altLang="en-US" sz="1600" i="1">
                          <a:latin typeface="Cambria Math" panose="02040503050406030204" pitchFamily="18" charset="0"/>
                        </a:rPr>
                        <m:t>𝜆</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𝑥</m:t>
                          </m:r>
                        </m:e>
                      </m:d>
                      <m:r>
                        <a:rPr lang="en-US" altLang="zh-CN" sz="1600" i="1">
                          <a:latin typeface="Cambria Math" panose="02040503050406030204" pitchFamily="18" charset="0"/>
                          <a:ea typeface="Cambria Math" panose="02040503050406030204" pitchFamily="18" charset="0"/>
                        </a:rPr>
                        <m:t>∝</m:t>
                      </m:r>
                      <m:sSup>
                        <m:sSupPr>
                          <m:ctrlPr>
                            <a:rPr lang="en-US" altLang="zh-CN" sz="1600" i="1">
                              <a:latin typeface="Cambria Math" panose="02040503050406030204" pitchFamily="18" charset="0"/>
                            </a:rPr>
                          </m:ctrlPr>
                        </m:sSupPr>
                        <m:e>
                          <m:r>
                            <a:rPr lang="en-US" altLang="zh-CN" sz="1600" i="1">
                              <a:latin typeface="Cambria Math" panose="02040503050406030204" pitchFamily="18" charset="0"/>
                            </a:rPr>
                            <m:t>𝑥</m:t>
                          </m:r>
                        </m:e>
                        <m:sup>
                          <m:r>
                            <m:rPr>
                              <m:sty m:val="p"/>
                            </m:rPr>
                            <a:rPr lang="el-GR" altLang="zh-CN" sz="1600" i="1">
                              <a:latin typeface="Cambria Math" panose="02040503050406030204" pitchFamily="18" charset="0"/>
                              <a:ea typeface="Cambria Math" panose="02040503050406030204" pitchFamily="18" charset="0"/>
                            </a:rPr>
                            <m:t>Τ</m:t>
                          </m:r>
                        </m:sup>
                      </m:sSup>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𝑠</m:t>
                          </m:r>
                        </m:e>
                        <m:sub>
                          <m:r>
                            <a:rPr lang="en-US" altLang="zh-CN" sz="1600" b="0" i="1" smtClean="0">
                              <a:latin typeface="Cambria Math" panose="02040503050406030204" pitchFamily="18" charset="0"/>
                            </a:rPr>
                            <m:t>1</m:t>
                          </m:r>
                        </m:sub>
                      </m:sSub>
                    </m:oMath>
                  </m:oMathPara>
                </a14:m>
                <a:endParaRPr lang="en-US" altLang="zh-CN" sz="1600" dirty="0"/>
              </a:p>
              <a:p>
                <a:pPr>
                  <a:lnSpc>
                    <a:spcPct val="150000"/>
                  </a:lnSpc>
                </a:pPr>
                <a:r>
                  <a:rPr lang="zh-CN" altLang="en-US" sz="1600" dirty="0">
                    <a:solidFill>
                      <a:srgbClr val="C00000"/>
                    </a:solidFill>
                  </a:rPr>
                  <a:t>此时，</a:t>
                </a:r>
                <a:r>
                  <a:rPr lang="en-US" altLang="zh-CN" sz="1600" dirty="0">
                    <a:solidFill>
                      <a:srgbClr val="C00000"/>
                    </a:solidFill>
                  </a:rPr>
                  <a:t>LRT </a:t>
                </a:r>
                <a:r>
                  <a:rPr lang="zh-CN" altLang="en-US" sz="1600" dirty="0">
                    <a:solidFill>
                      <a:srgbClr val="C00000"/>
                    </a:solidFill>
                  </a:rPr>
                  <a:t>和 最优滤波决策保持一致</a:t>
                </a:r>
                <a:r>
                  <a:rPr lang="zh-CN" altLang="en-US" sz="1600" dirty="0"/>
                  <a:t>：</a:t>
                </a:r>
                <a:endParaRPr lang="en-US" altLang="zh-CN" sz="1600" dirty="0"/>
              </a:p>
            </p:txBody>
          </p:sp>
        </mc:Choice>
        <mc:Fallback>
          <p:sp>
            <p:nvSpPr>
              <p:cNvPr id="15" name="文本框 14">
                <a:extLst>
                  <a:ext uri="{FF2B5EF4-FFF2-40B4-BE49-F238E27FC236}">
                    <a16:creationId xmlns:a16="http://schemas.microsoft.com/office/drawing/2014/main" id="{0B0A0FEF-7ACB-41F3-8828-1949FF90BFFC}"/>
                  </a:ext>
                </a:extLst>
              </p:cNvPr>
              <p:cNvSpPr txBox="1">
                <a:spLocks noRot="1" noChangeAspect="1" noMove="1" noResize="1" noEditPoints="1" noAdjustHandles="1" noChangeArrowheads="1" noChangeShapeType="1" noTextEdit="1"/>
              </p:cNvSpPr>
              <p:nvPr/>
            </p:nvSpPr>
            <p:spPr>
              <a:xfrm>
                <a:off x="13290597" y="-1467544"/>
                <a:ext cx="6699203" cy="3985002"/>
              </a:xfrm>
              <a:prstGeom prst="rect">
                <a:avLst/>
              </a:prstGeom>
              <a:blipFill>
                <a:blip r:embed="rId5"/>
                <a:stretch>
                  <a:fillRect l="-455" b="-1070"/>
                </a:stretch>
              </a:blipFill>
            </p:spPr>
            <p:txBody>
              <a:bodyPr/>
              <a:lstStyle/>
              <a:p>
                <a:r>
                  <a:rPr lang="zh-CN" altLang="en-US">
                    <a:noFill/>
                  </a:rPr>
                  <a:t> </a:t>
                </a:r>
              </a:p>
            </p:txBody>
          </p:sp>
        </mc:Fallback>
      </mc:AlternateContent>
      <p:cxnSp>
        <p:nvCxnSpPr>
          <p:cNvPr id="17" name="直接连接符 16">
            <a:extLst>
              <a:ext uri="{FF2B5EF4-FFF2-40B4-BE49-F238E27FC236}">
                <a16:creationId xmlns:a16="http://schemas.microsoft.com/office/drawing/2014/main" id="{9FC316A4-823E-40A8-AEC7-A833C105A3D1}"/>
              </a:ext>
            </a:extLst>
          </p:cNvPr>
          <p:cNvCxnSpPr>
            <a:cxnSpLocks/>
          </p:cNvCxnSpPr>
          <p:nvPr/>
        </p:nvCxnSpPr>
        <p:spPr>
          <a:xfrm>
            <a:off x="5087888" y="945657"/>
            <a:ext cx="0" cy="5912343"/>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grpSp>
        <p:nvGrpSpPr>
          <p:cNvPr id="22" name="组合 21">
            <a:extLst>
              <a:ext uri="{FF2B5EF4-FFF2-40B4-BE49-F238E27FC236}">
                <a16:creationId xmlns:a16="http://schemas.microsoft.com/office/drawing/2014/main" id="{65D93500-4B73-43C5-8669-967B86B0A876}"/>
              </a:ext>
            </a:extLst>
          </p:cNvPr>
          <p:cNvGrpSpPr/>
          <p:nvPr/>
        </p:nvGrpSpPr>
        <p:grpSpPr>
          <a:xfrm>
            <a:off x="5231904" y="3533352"/>
            <a:ext cx="6882238" cy="3153427"/>
            <a:chOff x="5622472" y="3350049"/>
            <a:chExt cx="6882238" cy="3153427"/>
          </a:xfrm>
        </p:grpSpPr>
        <mc:AlternateContent xmlns:mc="http://schemas.openxmlformats.org/markup-compatibility/2006">
          <mc:Choice xmlns:a14="http://schemas.microsoft.com/office/drawing/2010/main" Requires="a14">
            <p:sp>
              <p:nvSpPr>
                <p:cNvPr id="16" name="文本框 15">
                  <a:extLst>
                    <a:ext uri="{FF2B5EF4-FFF2-40B4-BE49-F238E27FC236}">
                      <a16:creationId xmlns:a16="http://schemas.microsoft.com/office/drawing/2014/main" id="{2D3B3A6E-C8D2-40C1-98B9-3F5FF15A6BE6}"/>
                    </a:ext>
                  </a:extLst>
                </p:cNvPr>
                <p:cNvSpPr txBox="1"/>
                <p:nvPr/>
              </p:nvSpPr>
              <p:spPr>
                <a:xfrm>
                  <a:off x="5622472" y="3350049"/>
                  <a:ext cx="6882238" cy="3153427"/>
                </a:xfrm>
                <a:prstGeom prst="rect">
                  <a:avLst/>
                </a:prstGeom>
                <a:noFill/>
                <a:ln>
                  <a:solidFill>
                    <a:srgbClr val="FF0000"/>
                  </a:solidFill>
                </a:ln>
              </p:spPr>
              <p:txBody>
                <a:bodyPr wrap="square" rtlCol="0">
                  <a:spAutoFit/>
                </a:bodyPr>
                <a:lstStyle/>
                <a:p>
                  <a:pPr marL="285750" indent="-285750">
                    <a:lnSpc>
                      <a:spcPct val="150000"/>
                    </a:lnSpc>
                    <a:buFont typeface="Wingdings" panose="05000000000000000000" pitchFamily="2" charset="2"/>
                    <a:buChar char="p"/>
                  </a:pPr>
                  <a:r>
                    <a:rPr lang="zh-CN" altLang="en-US" sz="1600" dirty="0"/>
                    <a:t>难点</a:t>
                  </a:r>
                  <a:r>
                    <a:rPr lang="en-US" altLang="zh-CN" sz="1600" dirty="0"/>
                    <a:t>1</a:t>
                  </a:r>
                  <a:r>
                    <a:rPr lang="zh-CN" altLang="en-US" sz="1600" dirty="0"/>
                    <a:t>：噪声模型非理想</a:t>
                  </a:r>
                  <a:endParaRPr lang="en-US" altLang="zh-CN" sz="1600" dirty="0"/>
                </a:p>
                <a:p>
                  <a:pPr marL="742950" lvl="1" indent="-285750">
                    <a:lnSpc>
                      <a:spcPct val="150000"/>
                    </a:lnSpc>
                    <a:buFont typeface="Arial" panose="020B0604020202020204" pitchFamily="34" charset="0"/>
                    <a:buChar char="•"/>
                  </a:pPr>
                  <a:r>
                    <a:rPr lang="zh-CN" altLang="en-US" sz="1600" dirty="0"/>
                    <a:t>噪声非平稳性</a:t>
                  </a:r>
                  <a:endParaRPr lang="en-US" altLang="zh-CN" sz="1600" dirty="0"/>
                </a:p>
                <a:p>
                  <a:pPr lvl="1">
                    <a:lnSpc>
                      <a:spcPct val="150000"/>
                    </a:lnSpc>
                  </a:pPr>
                  <a:r>
                    <a:rPr lang="zh-CN" altLang="en-US" sz="1600" dirty="0">
                      <a:solidFill>
                        <a:srgbClr val="C00000"/>
                      </a:solidFill>
                    </a:rPr>
                    <a:t>概率密度</a:t>
                  </a:r>
                  <a14:m>
                    <m:oMath xmlns:m="http://schemas.openxmlformats.org/officeDocument/2006/math">
                      <m:r>
                        <a:rPr lang="en-US" altLang="zh-CN" sz="1600" i="1" smtClean="0">
                          <a:solidFill>
                            <a:srgbClr val="C00000"/>
                          </a:solidFill>
                          <a:latin typeface="Cambria Math" panose="02040503050406030204" pitchFamily="18" charset="0"/>
                        </a:rPr>
                        <m:t>𝑝</m:t>
                      </m:r>
                      <m:d>
                        <m:dPr>
                          <m:ctrlPr>
                            <a:rPr lang="en-US" altLang="zh-CN" sz="1600" i="1">
                              <a:solidFill>
                                <a:srgbClr val="C00000"/>
                              </a:solidFill>
                              <a:latin typeface="Cambria Math" panose="02040503050406030204" pitchFamily="18" charset="0"/>
                            </a:rPr>
                          </m:ctrlPr>
                        </m:dPr>
                        <m:e>
                          <m:r>
                            <a:rPr lang="en-US" altLang="zh-CN" sz="1600" i="1">
                              <a:solidFill>
                                <a:srgbClr val="C00000"/>
                              </a:solidFill>
                              <a:latin typeface="Cambria Math" panose="02040503050406030204" pitchFamily="18" charset="0"/>
                            </a:rPr>
                            <m:t>𝑥</m:t>
                          </m:r>
                        </m:e>
                        <m:e>
                          <m:sSub>
                            <m:sSubPr>
                              <m:ctrlPr>
                                <a:rPr lang="en-US" altLang="zh-CN" sz="1600" i="1">
                                  <a:solidFill>
                                    <a:srgbClr val="C00000"/>
                                  </a:solidFill>
                                  <a:latin typeface="Cambria Math" panose="02040503050406030204" pitchFamily="18" charset="0"/>
                                </a:rPr>
                              </m:ctrlPr>
                            </m:sSubPr>
                            <m:e>
                              <m:r>
                                <a:rPr lang="en-US" altLang="zh-CN" sz="1600" i="1">
                                  <a:solidFill>
                                    <a:srgbClr val="C00000"/>
                                  </a:solidFill>
                                  <a:latin typeface="Cambria Math" panose="02040503050406030204" pitchFamily="18" charset="0"/>
                                </a:rPr>
                                <m:t>𝑠</m:t>
                              </m:r>
                            </m:e>
                            <m:sub>
                              <m:sSub>
                                <m:sSubPr>
                                  <m:ctrlPr>
                                    <a:rPr lang="en-US" altLang="zh-CN" sz="1600" i="1">
                                      <a:solidFill>
                                        <a:srgbClr val="C00000"/>
                                      </a:solidFill>
                                      <a:latin typeface="Cambria Math" panose="02040503050406030204" pitchFamily="18" charset="0"/>
                                    </a:rPr>
                                  </m:ctrlPr>
                                </m:sSubPr>
                                <m:e>
                                  <m:r>
                                    <a:rPr lang="zh-CN" altLang="en-US" sz="1600" i="1">
                                      <a:solidFill>
                                        <a:srgbClr val="C00000"/>
                                      </a:solidFill>
                                      <a:latin typeface="Cambria Math" panose="02040503050406030204" pitchFamily="18" charset="0"/>
                                    </a:rPr>
                                    <m:t>𝛾</m:t>
                                  </m:r>
                                </m:e>
                                <m:sub>
                                  <m:r>
                                    <a:rPr lang="en-US" altLang="zh-CN" sz="1600" i="1">
                                      <a:solidFill>
                                        <a:srgbClr val="C00000"/>
                                      </a:solidFill>
                                      <a:latin typeface="Cambria Math" panose="02040503050406030204" pitchFamily="18" charset="0"/>
                                    </a:rPr>
                                    <m:t>𝑘</m:t>
                                  </m:r>
                                </m:sub>
                              </m:sSub>
                            </m:sub>
                          </m:sSub>
                        </m:e>
                      </m:d>
                      <m:r>
                        <a:rPr lang="en-US" altLang="zh-CN" sz="1600" b="0" i="0" smtClean="0">
                          <a:solidFill>
                            <a:srgbClr val="C00000"/>
                          </a:solidFill>
                          <a:latin typeface="Cambria Math" panose="02040503050406030204" pitchFamily="18" charset="0"/>
                        </a:rPr>
                        <m:t>, </m:t>
                      </m:r>
                      <m:r>
                        <a:rPr lang="en-US" altLang="zh-CN" sz="1600" i="1">
                          <a:solidFill>
                            <a:srgbClr val="C00000"/>
                          </a:solidFill>
                          <a:latin typeface="Cambria Math" panose="02040503050406030204" pitchFamily="18" charset="0"/>
                        </a:rPr>
                        <m:t>𝑝</m:t>
                      </m:r>
                      <m:d>
                        <m:dPr>
                          <m:ctrlPr>
                            <a:rPr lang="en-US" altLang="zh-CN" sz="1600" i="1">
                              <a:solidFill>
                                <a:srgbClr val="C00000"/>
                              </a:solidFill>
                              <a:latin typeface="Cambria Math" panose="02040503050406030204" pitchFamily="18" charset="0"/>
                            </a:rPr>
                          </m:ctrlPr>
                        </m:dPr>
                        <m:e>
                          <m:r>
                            <a:rPr lang="en-US" altLang="zh-CN" sz="1600" i="1">
                              <a:solidFill>
                                <a:srgbClr val="C00000"/>
                              </a:solidFill>
                              <a:latin typeface="Cambria Math" panose="02040503050406030204" pitchFamily="18" charset="0"/>
                            </a:rPr>
                            <m:t>𝑥</m:t>
                          </m:r>
                        </m:e>
                        <m:e>
                          <m:r>
                            <a:rPr lang="en-US" altLang="zh-CN" sz="1600" i="1">
                              <a:solidFill>
                                <a:srgbClr val="C00000"/>
                              </a:solidFill>
                              <a:latin typeface="Cambria Math" panose="02040503050406030204" pitchFamily="18" charset="0"/>
                            </a:rPr>
                            <m:t>0</m:t>
                          </m:r>
                        </m:e>
                      </m:d>
                    </m:oMath>
                  </a14:m>
                  <a:r>
                    <a:rPr lang="zh-CN" altLang="en-US" sz="1600" dirty="0">
                      <a:solidFill>
                        <a:srgbClr val="C00000"/>
                      </a:solidFill>
                    </a:rPr>
                    <a:t>无法精确给出，最优滤波只需要噪声频谱</a:t>
                  </a:r>
                  <a:endParaRPr lang="en-US" altLang="zh-CN" sz="1600" dirty="0">
                    <a:solidFill>
                      <a:srgbClr val="C00000"/>
                    </a:solidFill>
                  </a:endParaRPr>
                </a:p>
                <a:p>
                  <a:pPr marL="285750" indent="-285750">
                    <a:lnSpc>
                      <a:spcPct val="150000"/>
                    </a:lnSpc>
                    <a:buFont typeface="Wingdings" panose="05000000000000000000" pitchFamily="2" charset="2"/>
                    <a:buChar char="p"/>
                  </a:pPr>
                  <a:r>
                    <a:rPr lang="zh-CN" altLang="en-US" sz="1600" dirty="0"/>
                    <a:t>难点</a:t>
                  </a:r>
                  <a:r>
                    <a:rPr lang="en-US" altLang="zh-CN" sz="1600" dirty="0"/>
                    <a:t>2</a:t>
                  </a:r>
                  <a:r>
                    <a:rPr lang="zh-CN" altLang="en-US" sz="1600" dirty="0"/>
                    <a:t>：计算复杂度</a:t>
                  </a:r>
                  <a:endParaRPr lang="en-US" altLang="zh-CN" sz="1600" dirty="0"/>
                </a:p>
                <a:p>
                  <a:pPr marL="742950" lvl="1" indent="-285750">
                    <a:lnSpc>
                      <a:spcPct val="150000"/>
                    </a:lnSpc>
                    <a:buFont typeface="Arial" panose="020B0604020202020204" pitchFamily="34" charset="0"/>
                    <a:buChar char="•"/>
                  </a:pPr>
                  <a:r>
                    <a:rPr lang="zh-CN" altLang="en-US" sz="1600" dirty="0"/>
                    <a:t>理论最优的 </a:t>
                  </a:r>
                  <a:r>
                    <a:rPr lang="en-US" altLang="zh-CN" sz="1600" dirty="0"/>
                    <a:t>LRT </a:t>
                  </a:r>
                  <a:r>
                    <a:rPr lang="zh-CN" altLang="en-US" sz="1600" dirty="0"/>
                    <a:t>需要对全部模板计算似然函数并进行指数与求和操作，难以满足</a:t>
                  </a:r>
                  <a:r>
                    <a:rPr lang="zh-CN" altLang="en-US" sz="1600" dirty="0">
                      <a:solidFill>
                        <a:srgbClr val="C00000"/>
                      </a:solidFill>
                    </a:rPr>
                    <a:t>实时性要求</a:t>
                  </a:r>
                  <a:r>
                    <a:rPr lang="zh-CN" altLang="en-US" sz="1600" dirty="0"/>
                    <a:t>。</a:t>
                  </a:r>
                  <a:endParaRPr lang="en-US" altLang="zh-CN" sz="1600" dirty="0"/>
                </a:p>
                <a:p>
                  <a:pPr marL="742950" lvl="1" indent="-285750">
                    <a:lnSpc>
                      <a:spcPct val="150000"/>
                    </a:lnSpc>
                    <a:buFont typeface="Arial" panose="020B0604020202020204" pitchFamily="34" charset="0"/>
                    <a:buChar char="•"/>
                  </a:pPr>
                  <a:r>
                    <a:rPr lang="zh-CN" altLang="en-US" sz="1600" dirty="0"/>
                    <a:t>最优滤波甄别可以通过分层筛选（粗筛</a:t>
                  </a:r>
                  <a:r>
                    <a:rPr lang="en-US" altLang="zh-CN" sz="1600" dirty="0"/>
                    <a:t>-</a:t>
                  </a:r>
                  <a:r>
                    <a:rPr lang="zh-CN" altLang="en-US" sz="1600" dirty="0"/>
                    <a:t>细筛）显著降低计算复杂度</a:t>
                  </a:r>
                  <a:endParaRPr lang="en-US" altLang="zh-CN" sz="1600" dirty="0"/>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Calibri"/>
                      <a:ea typeface="等线" panose="02010600030101010101" pitchFamily="2" charset="-122"/>
                      <a:cs typeface="+mn-cs"/>
                    </a:rPr>
                    <a:t>LRT </a:t>
                  </a:r>
                  <a:r>
                    <a:rPr kumimoji="0" lang="zh-CN" altLang="en-US" sz="2000" b="1" i="0" u="none" strike="noStrike" kern="1200" cap="none" spc="0" normalizeH="0" baseline="0" noProof="0" dirty="0">
                      <a:ln>
                        <a:noFill/>
                      </a:ln>
                      <a:solidFill>
                        <a:srgbClr val="FF0000"/>
                      </a:solidFill>
                      <a:effectLst/>
                      <a:uLnTx/>
                      <a:uFillTx/>
                      <a:latin typeface="Calibri"/>
                      <a:ea typeface="等线" panose="02010600030101010101" pitchFamily="2" charset="-122"/>
                      <a:cs typeface="+mn-cs"/>
                    </a:rPr>
                    <a:t>决策不适用于磁单极子搜寻</a:t>
                  </a:r>
                </a:p>
              </p:txBody>
            </p:sp>
          </mc:Choice>
          <mc:Fallback>
            <p:sp>
              <p:nvSpPr>
                <p:cNvPr id="16" name="文本框 15">
                  <a:extLst>
                    <a:ext uri="{FF2B5EF4-FFF2-40B4-BE49-F238E27FC236}">
                      <a16:creationId xmlns:a16="http://schemas.microsoft.com/office/drawing/2014/main" id="{2D3B3A6E-C8D2-40C1-98B9-3F5FF15A6BE6}"/>
                    </a:ext>
                  </a:extLst>
                </p:cNvPr>
                <p:cNvSpPr txBox="1">
                  <a:spLocks noRot="1" noChangeAspect="1" noMove="1" noResize="1" noEditPoints="1" noAdjustHandles="1" noChangeArrowheads="1" noChangeShapeType="1" noTextEdit="1"/>
                </p:cNvSpPr>
                <p:nvPr/>
              </p:nvSpPr>
              <p:spPr>
                <a:xfrm>
                  <a:off x="5622472" y="3350049"/>
                  <a:ext cx="6882238" cy="3153427"/>
                </a:xfrm>
                <a:prstGeom prst="rect">
                  <a:avLst/>
                </a:prstGeom>
                <a:blipFill>
                  <a:blip r:embed="rId6"/>
                  <a:stretch>
                    <a:fillRect l="-796" b="-2312"/>
                  </a:stretch>
                </a:blipFill>
                <a:ln>
                  <a:solidFill>
                    <a:srgbClr val="FF0000"/>
                  </a:solidFill>
                </a:ln>
              </p:spPr>
              <p:txBody>
                <a:bodyPr/>
                <a:lstStyle/>
                <a:p>
                  <a:r>
                    <a:rPr lang="zh-CN" altLang="en-US">
                      <a:noFill/>
                    </a:rPr>
                    <a:t> </a:t>
                  </a:r>
                </a:p>
              </p:txBody>
            </p:sp>
          </mc:Fallback>
        </mc:AlternateContent>
        <p:sp>
          <p:nvSpPr>
            <p:cNvPr id="19" name="文本框 18">
              <a:extLst>
                <a:ext uri="{FF2B5EF4-FFF2-40B4-BE49-F238E27FC236}">
                  <a16:creationId xmlns:a16="http://schemas.microsoft.com/office/drawing/2014/main" id="{0C6908AF-83A7-4D8B-9A27-51A82C3B131D}"/>
                </a:ext>
              </a:extLst>
            </p:cNvPr>
            <p:cNvSpPr txBox="1"/>
            <p:nvPr/>
          </p:nvSpPr>
          <p:spPr>
            <a:xfrm>
              <a:off x="7817780" y="3689814"/>
              <a:ext cx="2232248" cy="424027"/>
            </a:xfrm>
            <a:prstGeom prst="rect">
              <a:avLst/>
            </a:prstGeom>
            <a:noFill/>
          </p:spPr>
          <p:txBody>
            <a:bodyPr wrap="square">
              <a:spAutoFit/>
            </a:bodyPr>
            <a:lstStyle/>
            <a:p>
              <a:pPr marL="742950" marR="0" lvl="1"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非高斯噪声</a:t>
              </a:r>
              <a:endParaRPr kumimoji="0" lang="en-US" altLang="zh-CN"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21" name="文本框 20">
              <a:extLst>
                <a:ext uri="{FF2B5EF4-FFF2-40B4-BE49-F238E27FC236}">
                  <a16:creationId xmlns:a16="http://schemas.microsoft.com/office/drawing/2014/main" id="{D13DEADF-D1DB-4EA4-9366-56408C90BFF8}"/>
                </a:ext>
              </a:extLst>
            </p:cNvPr>
            <p:cNvSpPr txBox="1"/>
            <p:nvPr/>
          </p:nvSpPr>
          <p:spPr>
            <a:xfrm>
              <a:off x="9943306" y="3673750"/>
              <a:ext cx="2070697" cy="424027"/>
            </a:xfrm>
            <a:prstGeom prst="rect">
              <a:avLst/>
            </a:prstGeom>
            <a:noFill/>
          </p:spPr>
          <p:txBody>
            <a:bodyPr wrap="square">
              <a:spAutoFit/>
            </a:bodyPr>
            <a:lstStyle/>
            <a:p>
              <a:pPr marL="742950" marR="0" lvl="1"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频谱相关性</a:t>
              </a:r>
              <a:endParaRPr kumimoji="0" lang="en-US" altLang="zh-CN"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grpSp>
    </p:spTree>
    <p:extLst>
      <p:ext uri="{BB962C8B-B14F-4D97-AF65-F5344CB8AC3E}">
        <p14:creationId xmlns:p14="http://schemas.microsoft.com/office/powerpoint/2010/main" val="476378652"/>
      </p:ext>
    </p:extLst>
  </p:cSld>
  <p:clrMapOvr>
    <a:masterClrMapping/>
  </p:clrMapOvr>
  <p:transition advTm="6393"/>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27</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normAutofit/>
          </a:bodyPr>
          <a:lstStyle/>
          <a:p>
            <a:r>
              <a:rPr lang="zh-CN" altLang="en-US" b="1" dirty="0">
                <a:latin typeface="黑体" panose="02010609060101010101" pitchFamily="49" charset="-122"/>
                <a:ea typeface="黑体" panose="02010609060101010101" pitchFamily="49" charset="-122"/>
              </a:rPr>
              <a:t>神经网络在粒子信号甄别中的应用</a:t>
            </a:r>
          </a:p>
        </p:txBody>
      </p:sp>
      <p:sp>
        <p:nvSpPr>
          <p:cNvPr id="6" name="文本框 5">
            <a:extLst>
              <a:ext uri="{FF2B5EF4-FFF2-40B4-BE49-F238E27FC236}">
                <a16:creationId xmlns:a16="http://schemas.microsoft.com/office/drawing/2014/main" id="{E1D09DAD-B650-4F3F-AB29-4D68E2EF74EC}"/>
              </a:ext>
            </a:extLst>
          </p:cNvPr>
          <p:cNvSpPr txBox="1"/>
          <p:nvPr/>
        </p:nvSpPr>
        <p:spPr>
          <a:xfrm>
            <a:off x="414528" y="1123141"/>
            <a:ext cx="11236696" cy="5576206"/>
          </a:xfrm>
          <a:prstGeom prst="rect">
            <a:avLst/>
          </a:prstGeom>
          <a:noFill/>
        </p:spPr>
        <p:txBody>
          <a:bodyPr wrap="square">
            <a:spAutoFit/>
          </a:bodyPr>
          <a:lstStyle/>
          <a:p>
            <a:pPr marL="342900" indent="-342900">
              <a:lnSpc>
                <a:spcPct val="140000"/>
              </a:lnSpc>
              <a:buFont typeface="Wingdings" panose="05000000000000000000" pitchFamily="2" charset="2"/>
              <a:buChar char="p"/>
            </a:pPr>
            <a:r>
              <a:rPr lang="zh-CN" altLang="en-US" sz="1600" dirty="0"/>
              <a:t>问题：</a:t>
            </a:r>
            <a:endParaRPr lang="en-US" altLang="zh-CN" sz="1600" dirty="0"/>
          </a:p>
          <a:p>
            <a:pPr marL="742950" lvl="1" indent="-285750">
              <a:lnSpc>
                <a:spcPct val="140000"/>
              </a:lnSpc>
              <a:buFont typeface="Arial" panose="020B0604020202020204" pitchFamily="34" charset="0"/>
              <a:buChar char="•"/>
            </a:pPr>
            <a:r>
              <a:rPr lang="zh-CN" altLang="en-US" sz="1600" dirty="0"/>
              <a:t>最优滤波决策的非最优性</a:t>
            </a:r>
            <a:endParaRPr lang="en-US" altLang="zh-CN" sz="1600" dirty="0"/>
          </a:p>
          <a:p>
            <a:pPr marL="342900" indent="-342900">
              <a:lnSpc>
                <a:spcPct val="140000"/>
              </a:lnSpc>
              <a:buFont typeface="Wingdings" panose="05000000000000000000" pitchFamily="2" charset="2"/>
              <a:buChar char="p"/>
            </a:pPr>
            <a:r>
              <a:rPr lang="zh-CN" altLang="en-US" sz="1600" dirty="0"/>
              <a:t>解决方法：</a:t>
            </a:r>
          </a:p>
          <a:p>
            <a:pPr marL="742950" lvl="1" indent="-285750">
              <a:lnSpc>
                <a:spcPct val="140000"/>
              </a:lnSpc>
              <a:buFont typeface="Arial" panose="020B0604020202020204" pitchFamily="34" charset="0"/>
              <a:buChar char="•"/>
            </a:pPr>
            <a:r>
              <a:rPr lang="zh-CN" altLang="en-US" sz="1600" b="1" dirty="0">
                <a:solidFill>
                  <a:srgbClr val="C00000"/>
                </a:solidFill>
              </a:rPr>
              <a:t>最优滤波决策，可以用一层神经网络解析实现，以此为基础，通过优化神经网络，得到更优的甄别决策</a:t>
            </a:r>
            <a:endParaRPr lang="en-US" altLang="zh-CN" sz="1600" b="1" dirty="0">
              <a:solidFill>
                <a:srgbClr val="C00000"/>
              </a:solidFill>
            </a:endParaRPr>
          </a:p>
          <a:p>
            <a:pPr marL="342900" indent="-342900">
              <a:lnSpc>
                <a:spcPct val="140000"/>
              </a:lnSpc>
              <a:buFont typeface="Wingdings" panose="05000000000000000000" pitchFamily="2" charset="2"/>
              <a:buChar char="p"/>
            </a:pPr>
            <a:r>
              <a:rPr lang="zh-CN" altLang="en-US" sz="1600" dirty="0"/>
              <a:t>神经网络的必要性</a:t>
            </a:r>
            <a:endParaRPr lang="en-US" altLang="zh-CN" sz="1600" dirty="0"/>
          </a:p>
          <a:p>
            <a:pPr marL="914400" lvl="1" indent="-457200">
              <a:lnSpc>
                <a:spcPct val="140000"/>
              </a:lnSpc>
              <a:buFont typeface="+mj-lt"/>
              <a:buAutoNum type="arabicPeriod"/>
            </a:pPr>
            <a:r>
              <a:rPr lang="zh-CN" altLang="en-US" sz="1600" dirty="0"/>
              <a:t>提升检测性能</a:t>
            </a:r>
            <a:endParaRPr lang="en-US" altLang="zh-CN" sz="1600" dirty="0"/>
          </a:p>
          <a:p>
            <a:pPr marL="1371600" lvl="2" indent="-457200">
              <a:lnSpc>
                <a:spcPct val="140000"/>
              </a:lnSpc>
              <a:buFont typeface="Arial" panose="020B0604020202020204" pitchFamily="34" charset="0"/>
              <a:buChar char="•"/>
            </a:pPr>
            <a:r>
              <a:rPr lang="zh-CN" altLang="en-US" sz="1600" dirty="0"/>
              <a:t>逼近最优决策，实现更低的漏检率与误检率</a:t>
            </a:r>
            <a:endParaRPr lang="en-US" altLang="zh-CN" sz="1600" dirty="0"/>
          </a:p>
          <a:p>
            <a:pPr marL="914400" lvl="1" indent="-457200">
              <a:lnSpc>
                <a:spcPct val="140000"/>
              </a:lnSpc>
              <a:buFont typeface="+mj-lt"/>
              <a:buAutoNum type="arabicPeriod"/>
            </a:pPr>
            <a:r>
              <a:rPr lang="zh-CN" altLang="en-US" sz="1600" dirty="0"/>
              <a:t>强泛化能力：</a:t>
            </a:r>
            <a:r>
              <a:rPr lang="zh-CN" altLang="en-US" sz="1600" b="1" dirty="0">
                <a:solidFill>
                  <a:srgbClr val="0000FF"/>
                </a:solidFill>
              </a:rPr>
              <a:t>（待具体定量评估）</a:t>
            </a:r>
            <a:endParaRPr lang="en-US" altLang="zh-CN" sz="1600" b="1" dirty="0">
              <a:solidFill>
                <a:srgbClr val="0000FF"/>
              </a:solidFill>
            </a:endParaRPr>
          </a:p>
          <a:p>
            <a:pPr marL="1371600" lvl="2" indent="-457200">
              <a:lnSpc>
                <a:spcPct val="140000"/>
              </a:lnSpc>
              <a:buFont typeface="Arial" panose="020B0604020202020204" pitchFamily="34" charset="0"/>
              <a:buChar char="•"/>
            </a:pPr>
            <a:r>
              <a:rPr lang="zh-CN" altLang="en-US" sz="1600" dirty="0"/>
              <a:t>对未包含于模板库的信号仍保持良好识别</a:t>
            </a:r>
            <a:endParaRPr lang="en-US" altLang="zh-CN" sz="1600" dirty="0"/>
          </a:p>
          <a:p>
            <a:pPr marL="1371600" lvl="2" indent="-457200">
              <a:lnSpc>
                <a:spcPct val="140000"/>
              </a:lnSpc>
              <a:buFont typeface="Arial" panose="020B0604020202020204" pitchFamily="34" charset="0"/>
              <a:buChar char="•"/>
            </a:pPr>
            <a:r>
              <a:rPr lang="zh-CN" altLang="en-US" sz="1600" dirty="0"/>
              <a:t>有助于抵御噪声分布变化、电路漂移等非理想因素</a:t>
            </a:r>
            <a:endParaRPr lang="en-US" altLang="zh-CN" sz="1600" dirty="0"/>
          </a:p>
          <a:p>
            <a:pPr marL="1371600" lvl="2" indent="-457200">
              <a:lnSpc>
                <a:spcPct val="140000"/>
              </a:lnSpc>
              <a:buFont typeface="Arial" panose="020B0604020202020204" pitchFamily="34" charset="0"/>
              <a:buChar char="•"/>
            </a:pPr>
            <a:r>
              <a:rPr lang="zh-CN" altLang="en-US" sz="1600" dirty="0"/>
              <a:t>弱化线圈阵列制造误差影响，提升系统整体鲁棒性</a:t>
            </a:r>
            <a:endParaRPr lang="en-US" altLang="zh-CN" sz="1600" dirty="0"/>
          </a:p>
          <a:p>
            <a:pPr marL="914400" lvl="1" indent="-457200">
              <a:lnSpc>
                <a:spcPct val="140000"/>
              </a:lnSpc>
              <a:buFont typeface="+mj-lt"/>
              <a:buAutoNum type="arabicPeriod"/>
            </a:pPr>
            <a:r>
              <a:rPr lang="zh-CN" altLang="en-US" sz="1600" dirty="0"/>
              <a:t>不可替代性：</a:t>
            </a:r>
            <a:endParaRPr lang="en-US" altLang="zh-CN" sz="1600" dirty="0"/>
          </a:p>
          <a:p>
            <a:pPr marL="1371600" lvl="2" indent="-457200">
              <a:lnSpc>
                <a:spcPct val="140000"/>
              </a:lnSpc>
              <a:buFont typeface="Arial" panose="020B0604020202020204" pitchFamily="34" charset="0"/>
              <a:buChar char="•"/>
            </a:pPr>
            <a:r>
              <a:rPr lang="zh-CN" altLang="en-US" sz="1600" dirty="0"/>
              <a:t>最优滤波本质上可由单层神经网络解析表示，是网络结构优化的起点  “</a:t>
            </a:r>
            <a:r>
              <a:rPr lang="en-US" altLang="zh-CN" sz="1600" dirty="0"/>
              <a:t>Standing on the shoulders of giants”</a:t>
            </a:r>
          </a:p>
          <a:p>
            <a:pPr marL="1371600" lvl="2" indent="-457200">
              <a:lnSpc>
                <a:spcPct val="140000"/>
              </a:lnSpc>
              <a:buFont typeface="Arial" panose="020B0604020202020204" pitchFamily="34" charset="0"/>
              <a:buChar char="•"/>
            </a:pPr>
            <a:r>
              <a:rPr lang="zh-CN" altLang="en-US" sz="1600" dirty="0"/>
              <a:t>其他人工智能算法，如遗传算法（</a:t>
            </a:r>
            <a:r>
              <a:rPr lang="en-US" altLang="zh-CN" sz="1600" dirty="0"/>
              <a:t>Genetic Algorithm, GA</a:t>
            </a:r>
            <a:r>
              <a:rPr lang="zh-CN" altLang="en-US" sz="1600" dirty="0"/>
              <a:t>）或粒子群优化（</a:t>
            </a:r>
            <a:r>
              <a:rPr lang="en-US" altLang="zh-CN" sz="1600" dirty="0"/>
              <a:t>PSO</a:t>
            </a:r>
            <a:r>
              <a:rPr lang="zh-CN" altLang="en-US" sz="1600" dirty="0"/>
              <a:t>）侧重参数优化而非模式识别，难以直接胜任波形判别任务</a:t>
            </a:r>
          </a:p>
          <a:p>
            <a:pPr>
              <a:lnSpc>
                <a:spcPct val="140000"/>
              </a:lnSpc>
            </a:pPr>
            <a:r>
              <a:rPr lang="zh-CN" altLang="en-US" sz="1600" b="1" dirty="0">
                <a:solidFill>
                  <a:srgbClr val="C00000"/>
                </a:solidFill>
              </a:rPr>
              <a:t>在复杂噪声背景下识别弱磁单极子信号的任务中，神经网络不仅可行，更是实现近似理论最优决策的必要选择</a:t>
            </a:r>
          </a:p>
        </p:txBody>
      </p:sp>
      <p:sp>
        <p:nvSpPr>
          <p:cNvPr id="8" name="文本框 7">
            <a:extLst>
              <a:ext uri="{FF2B5EF4-FFF2-40B4-BE49-F238E27FC236}">
                <a16:creationId xmlns:a16="http://schemas.microsoft.com/office/drawing/2014/main" id="{74094871-8C7E-4685-9075-6AE995CF6B06}"/>
              </a:ext>
            </a:extLst>
          </p:cNvPr>
          <p:cNvSpPr txBox="1"/>
          <p:nvPr/>
        </p:nvSpPr>
        <p:spPr>
          <a:xfrm>
            <a:off x="5933122" y="1450876"/>
            <a:ext cx="6139542" cy="424027"/>
          </a:xfrm>
          <a:prstGeom prst="rect">
            <a:avLst/>
          </a:prstGeom>
          <a:noFill/>
        </p:spPr>
        <p:txBody>
          <a:bodyPr wrap="square">
            <a:spAutoFit/>
          </a:bodyPr>
          <a:lstStyle/>
          <a:p>
            <a:pPr marL="742950" marR="0" lvl="1"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最优决策（</a:t>
            </a:r>
            <a:r>
              <a:rPr kumimoji="0" lang="en-US" altLang="zh-CN"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LRT</a:t>
            </a:r>
            <a:r>
              <a:rPr kumimoji="0" lang="zh-CN" altLang="en-US"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）无法实现</a:t>
            </a:r>
            <a:r>
              <a:rPr lang="zh-CN" altLang="en-US" sz="1600" dirty="0">
                <a:solidFill>
                  <a:prstClr val="black"/>
                </a:solidFill>
                <a:latin typeface="Calibri"/>
                <a:ea typeface="等线" panose="02010600030101010101" pitchFamily="2" charset="-122"/>
              </a:rPr>
              <a:t>，且实时性差</a:t>
            </a:r>
            <a:endParaRPr kumimoji="0" lang="zh-CN" altLang="en-US"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0" name="图片 9">
            <a:extLst>
              <a:ext uri="{FF2B5EF4-FFF2-40B4-BE49-F238E27FC236}">
                <a16:creationId xmlns:a16="http://schemas.microsoft.com/office/drawing/2014/main" id="{696B970D-D992-4FD1-90A5-21A953EBD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4831" y="3429000"/>
            <a:ext cx="4012704" cy="1199109"/>
          </a:xfrm>
          <a:prstGeom prst="rect">
            <a:avLst/>
          </a:prstGeom>
        </p:spPr>
      </p:pic>
    </p:spTree>
    <p:extLst>
      <p:ext uri="{BB962C8B-B14F-4D97-AF65-F5344CB8AC3E}">
        <p14:creationId xmlns:p14="http://schemas.microsoft.com/office/powerpoint/2010/main" val="1854598095"/>
      </p:ext>
    </p:extLst>
  </p:cSld>
  <p:clrMapOvr>
    <a:masterClrMapping/>
  </p:clrMapOvr>
  <p:transition advTm="6393"/>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1FB4704-18AA-4AFD-A5C7-C68B0B80C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840" y="4303949"/>
            <a:ext cx="2908300" cy="2068340"/>
          </a:xfrm>
          <a:prstGeom prst="rect">
            <a:avLst/>
          </a:prstGeom>
        </p:spPr>
      </p:pic>
      <p:pic>
        <p:nvPicPr>
          <p:cNvPr id="6" name="Picture 4">
            <a:extLst>
              <a:ext uri="{FF2B5EF4-FFF2-40B4-BE49-F238E27FC236}">
                <a16:creationId xmlns:a16="http://schemas.microsoft.com/office/drawing/2014/main" id="{41B3A2B6-DFB3-4A53-AE1F-45C83A3723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332" y="4133003"/>
            <a:ext cx="4501633" cy="2522467"/>
          </a:xfrm>
          <a:prstGeom prst="rect">
            <a:avLst/>
          </a:prstGeom>
          <a:noFill/>
          <a:extLst>
            <a:ext uri="{909E8E84-426E-40DD-AFC4-6F175D3DCCD1}">
              <a14:hiddenFill xmlns:a14="http://schemas.microsoft.com/office/drawing/2010/main">
                <a:solidFill>
                  <a:srgbClr val="FFFFFF"/>
                </a:solidFill>
              </a14:hiddenFill>
            </a:ext>
          </a:extLst>
        </p:spPr>
      </p:pic>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28</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全连接神经网络实现最优滤波决策</a:t>
            </a: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B9C15D75-96CB-4010-BBCB-61CAED93688D}"/>
                  </a:ext>
                </a:extLst>
              </p:cNvPr>
              <p:cNvSpPr txBox="1"/>
              <p:nvPr/>
            </p:nvSpPr>
            <p:spPr>
              <a:xfrm>
                <a:off x="176322" y="1124744"/>
                <a:ext cx="5703654" cy="3008259"/>
              </a:xfrm>
              <a:prstGeom prst="rect">
                <a:avLst/>
              </a:prstGeom>
              <a:noFill/>
            </p:spPr>
            <p:txBody>
              <a:bodyPr wrap="square" rtlCol="0">
                <a:spAutoFit/>
              </a:bodyPr>
              <a:lstStyle/>
              <a:p>
                <a:pPr>
                  <a:lnSpc>
                    <a:spcPct val="150000"/>
                  </a:lnSpc>
                </a:pPr>
                <a:r>
                  <a:rPr lang="zh-CN" altLang="en-US" b="1" dirty="0"/>
                  <a:t>全连接神经网络</a:t>
                </a:r>
                <a:endParaRPr lang="en-US" altLang="zh-CN" b="1" dirty="0"/>
              </a:p>
              <a:p>
                <a:pPr>
                  <a:lnSpc>
                    <a:spcPct val="150000"/>
                  </a:lnSpc>
                </a:pPr>
                <a:r>
                  <a:rPr lang="zh-CN" altLang="en-US" dirty="0"/>
                  <a:t>实现空间到空间的映射</a:t>
                </a:r>
                <a:endParaRPr lang="en-US" altLang="zh-CN" dirty="0"/>
              </a:p>
              <a:p>
                <a:pPr>
                  <a:lnSpc>
                    <a:spcPct val="150000"/>
                  </a:lnSpc>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𝑓</m:t>
                          </m:r>
                        </m:e>
                        <m:sub>
                          <m:r>
                            <a:rPr lang="zh-CN" altLang="en-US" i="1" smtClean="0">
                              <a:latin typeface="Cambria Math" panose="02040503050406030204" pitchFamily="18" charset="0"/>
                            </a:rPr>
                            <m:t>𝜃</m:t>
                          </m:r>
                        </m:sub>
                      </m:sSub>
                      <m:r>
                        <a:rPr lang="en-US" altLang="zh-CN" b="0" i="1" smtClean="0">
                          <a:latin typeface="Cambria Math" panose="02040503050406030204" pitchFamily="18" charset="0"/>
                        </a:rPr>
                        <m:t>: </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ℝ</m:t>
                          </m:r>
                        </m:e>
                        <m:sup>
                          <m:r>
                            <a:rPr lang="en-US" altLang="zh-CN" b="0" i="1" smtClean="0">
                              <a:latin typeface="Cambria Math" panose="02040503050406030204" pitchFamily="18" charset="0"/>
                            </a:rPr>
                            <m:t>𝑛</m:t>
                          </m:r>
                        </m:sup>
                      </m:sSup>
                      <m:r>
                        <a:rPr lang="en-US" altLang="zh-CN" b="0" i="1" smtClean="0">
                          <a:latin typeface="Cambria Math" panose="02040503050406030204" pitchFamily="18" charset="0"/>
                          <a:ea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ℝ</m:t>
                          </m:r>
                        </m:e>
                        <m:sup>
                          <m:r>
                            <a:rPr lang="en-US" altLang="zh-CN" b="0" i="1" smtClean="0">
                              <a:latin typeface="Cambria Math" panose="02040503050406030204" pitchFamily="18" charset="0"/>
                              <a:ea typeface="Cambria Math" panose="02040503050406030204" pitchFamily="18" charset="0"/>
                            </a:rPr>
                            <m:t>𝑑</m:t>
                          </m:r>
                        </m:sup>
                      </m:sSup>
                    </m:oMath>
                  </m:oMathPara>
                </a14:m>
                <a:endParaRPr lang="en-US" altLang="zh-CN" dirty="0"/>
              </a:p>
              <a:p>
                <a:pPr>
                  <a:lnSpc>
                    <a:spcPct val="150000"/>
                  </a:lnSpc>
                </a:pPr>
                <a:r>
                  <a:rPr lang="zh-CN" altLang="en-US" dirty="0"/>
                  <a:t>每一层完成：</a:t>
                </a:r>
                <a:r>
                  <a:rPr lang="en-US" altLang="zh-CN" dirty="0"/>
                  <a:t>1.</a:t>
                </a:r>
                <a:r>
                  <a:rPr lang="zh-CN" altLang="en-US" dirty="0"/>
                  <a:t>线形操作（权重</a:t>
                </a:r>
                <a:r>
                  <a:rPr lang="en-US" altLang="zh-CN" dirty="0"/>
                  <a:t>+</a:t>
                </a:r>
                <a:r>
                  <a:rPr lang="zh-CN" altLang="en-US" dirty="0"/>
                  <a:t>偏置）</a:t>
                </a:r>
                <a:r>
                  <a:rPr lang="en-US" altLang="zh-CN" dirty="0"/>
                  <a:t>2.</a:t>
                </a:r>
                <a:r>
                  <a:rPr lang="zh-CN" altLang="en-US" dirty="0"/>
                  <a:t>激活函数</a:t>
                </a:r>
                <a:endParaRPr lang="en-US" altLang="zh-CN" dirty="0"/>
              </a:p>
              <a:p>
                <a:pPr>
                  <a:lnSpc>
                    <a:spcPct val="150000"/>
                  </a:lnSpc>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rPr>
                        <m:t>𝒙</m:t>
                      </m:r>
                      <m:r>
                        <a:rPr lang="en-US" altLang="zh-CN" b="0" i="1" smtClean="0">
                          <a:latin typeface="Cambria Math" panose="02040503050406030204" pitchFamily="18" charset="0"/>
                          <a:ea typeface="Cambria Math" panose="02040503050406030204" pitchFamily="18" charset="0"/>
                        </a:rPr>
                        <m:t>⟼</m:t>
                      </m:r>
                      <m:r>
                        <a:rPr lang="en-US" altLang="zh-CN" b="1" i="1" smtClean="0">
                          <a:latin typeface="Cambria Math" panose="02040503050406030204" pitchFamily="18" charset="0"/>
                          <a:ea typeface="Cambria Math" panose="02040503050406030204" pitchFamily="18" charset="0"/>
                        </a:rPr>
                        <m:t>𝑾𝒙</m:t>
                      </m:r>
                      <m:r>
                        <a:rPr lang="en-US" altLang="zh-CN" b="0" i="1" smtClean="0">
                          <a:latin typeface="Cambria Math" panose="02040503050406030204" pitchFamily="18" charset="0"/>
                          <a:ea typeface="Cambria Math" panose="02040503050406030204" pitchFamily="18" charset="0"/>
                        </a:rPr>
                        <m:t>+</m:t>
                      </m:r>
                      <m:r>
                        <a:rPr lang="en-US" altLang="zh-CN" b="1" i="1" smtClean="0">
                          <a:latin typeface="Cambria Math" panose="02040503050406030204" pitchFamily="18" charset="0"/>
                          <a:ea typeface="Cambria Math" panose="02040503050406030204" pitchFamily="18" charset="0"/>
                        </a:rPr>
                        <m:t>𝒃</m:t>
                      </m:r>
                    </m:oMath>
                  </m:oMathPara>
                </a14:m>
                <a:endParaRPr lang="en-US" altLang="zh-CN" b="1" dirty="0"/>
              </a:p>
              <a:p>
                <a:pPr>
                  <a:lnSpc>
                    <a:spcPct val="150000"/>
                  </a:lnSpc>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𝜙</m:t>
                      </m:r>
                      <m:d>
                        <m:dPr>
                          <m:ctrlPr>
                            <a:rPr lang="en-US" altLang="zh-CN" i="1" smtClean="0">
                              <a:latin typeface="Cambria Math" panose="02040503050406030204" pitchFamily="18" charset="0"/>
                            </a:rPr>
                          </m:ctrlPr>
                        </m:dPr>
                        <m:e>
                          <m:r>
                            <a:rPr lang="en-US" altLang="zh-CN" b="1" i="1">
                              <a:latin typeface="Cambria Math" panose="02040503050406030204" pitchFamily="18" charset="0"/>
                              <a:ea typeface="Cambria Math" panose="02040503050406030204" pitchFamily="18" charset="0"/>
                            </a:rPr>
                            <m:t>𝑾𝒙</m:t>
                          </m:r>
                          <m:r>
                            <a:rPr lang="en-US" altLang="zh-CN" i="1">
                              <a:latin typeface="Cambria Math" panose="02040503050406030204" pitchFamily="18" charset="0"/>
                              <a:ea typeface="Cambria Math" panose="02040503050406030204" pitchFamily="18" charset="0"/>
                            </a:rPr>
                            <m:t>+</m:t>
                          </m:r>
                          <m:r>
                            <a:rPr lang="en-US" altLang="zh-CN" b="1" i="1">
                              <a:latin typeface="Cambria Math" panose="02040503050406030204" pitchFamily="18" charset="0"/>
                              <a:ea typeface="Cambria Math" panose="02040503050406030204" pitchFamily="18" charset="0"/>
                            </a:rPr>
                            <m:t>𝒃</m:t>
                          </m:r>
                        </m:e>
                      </m:d>
                    </m:oMath>
                  </m:oMathPara>
                </a14:m>
                <a:endParaRPr lang="en-US" altLang="zh-CN" dirty="0"/>
              </a:p>
              <a:p>
                <a:pPr>
                  <a:lnSpc>
                    <a:spcPct val="150000"/>
                  </a:lnSpc>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𝑓</m:t>
                          </m:r>
                        </m:e>
                        <m:sub>
                          <m:r>
                            <a:rPr lang="zh-CN" altLang="en-US" i="1" smtClean="0">
                              <a:latin typeface="Cambria Math" panose="02040503050406030204" pitchFamily="18" charset="0"/>
                            </a:rPr>
                            <m:t>𝜃</m:t>
                          </m:r>
                        </m:sub>
                      </m:sSub>
                      <m:d>
                        <m:dPr>
                          <m:ctrlPr>
                            <a:rPr lang="en-US" altLang="zh-CN" i="1" smtClean="0">
                              <a:latin typeface="Cambria Math" panose="02040503050406030204" pitchFamily="18" charset="0"/>
                            </a:rPr>
                          </m:ctrlPr>
                        </m:dPr>
                        <m:e>
                          <m:r>
                            <a:rPr lang="en-US" altLang="zh-CN" b="1" i="1" smtClean="0">
                              <a:latin typeface="Cambria Math" panose="02040503050406030204" pitchFamily="18" charset="0"/>
                            </a:rPr>
                            <m:t>𝒙</m:t>
                          </m:r>
                        </m:e>
                      </m:d>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1" i="1">
                              <a:latin typeface="Cambria Math" panose="02040503050406030204" pitchFamily="18" charset="0"/>
                              <a:ea typeface="Cambria Math" panose="02040503050406030204" pitchFamily="18" charset="0"/>
                            </a:rPr>
                            <m:t>𝑾</m:t>
                          </m:r>
                        </m:e>
                        <m:sup>
                          <m:r>
                            <a:rPr lang="en-US" altLang="zh-CN" b="0" i="1" smtClean="0">
                              <a:latin typeface="Cambria Math" panose="02040503050406030204" pitchFamily="18" charset="0"/>
                            </a:rPr>
                            <m:t>𝐿</m:t>
                          </m:r>
                        </m:sup>
                      </m:sSup>
                      <m:r>
                        <a:rPr lang="zh-CN" altLang="en-US" i="1">
                          <a:latin typeface="Cambria Math" panose="02040503050406030204" pitchFamily="18" charset="0"/>
                        </a:rPr>
                        <m:t>𝜙</m:t>
                      </m:r>
                      <m:d>
                        <m:dPr>
                          <m:ctrlPr>
                            <a:rPr lang="en-US" altLang="zh-CN" i="1">
                              <a:latin typeface="Cambria Math" panose="02040503050406030204" pitchFamily="18" charset="0"/>
                            </a:rPr>
                          </m:ctrlPr>
                        </m:dPr>
                        <m:e>
                          <m:sSup>
                            <m:sSupPr>
                              <m:ctrlPr>
                                <a:rPr lang="en-US" altLang="zh-CN" i="1" smtClean="0">
                                  <a:latin typeface="Cambria Math" panose="02040503050406030204" pitchFamily="18" charset="0"/>
                                </a:rPr>
                              </m:ctrlPr>
                            </m:sSupPr>
                            <m:e>
                              <m:r>
                                <a:rPr lang="en-US" altLang="zh-CN" b="1" i="1">
                                  <a:latin typeface="Cambria Math" panose="02040503050406030204" pitchFamily="18" charset="0"/>
                                  <a:ea typeface="Cambria Math" panose="02040503050406030204" pitchFamily="18" charset="0"/>
                                </a:rPr>
                                <m:t>𝑾</m:t>
                              </m:r>
                            </m:e>
                            <m:sup>
                              <m:r>
                                <a:rPr lang="en-US" altLang="zh-CN" b="0" i="1" smtClean="0">
                                  <a:latin typeface="Cambria Math" panose="02040503050406030204" pitchFamily="18" charset="0"/>
                                </a:rPr>
                                <m:t>𝐿</m:t>
                              </m:r>
                              <m:r>
                                <a:rPr lang="en-US" altLang="zh-CN" b="0" i="1" smtClean="0">
                                  <a:latin typeface="Cambria Math" panose="02040503050406030204" pitchFamily="18" charset="0"/>
                                </a:rPr>
                                <m:t>−1</m:t>
                              </m:r>
                            </m:sup>
                          </m:sSup>
                          <m:r>
                            <a:rPr lang="zh-CN" altLang="en-US" i="1">
                              <a:latin typeface="Cambria Math" panose="02040503050406030204" pitchFamily="18" charset="0"/>
                            </a:rPr>
                            <m:t>𝜙</m:t>
                          </m:r>
                          <m:d>
                            <m:dPr>
                              <m:ctrlPr>
                                <a:rPr lang="en-US" altLang="zh-CN" i="1">
                                  <a:latin typeface="Cambria Math" panose="02040503050406030204" pitchFamily="18" charset="0"/>
                                </a:rPr>
                              </m:ctrlPr>
                            </m:dPr>
                            <m:e>
                              <m:r>
                                <a:rPr lang="en-US" altLang="zh-CN" b="0" i="1" smtClean="0">
                                  <a:latin typeface="Cambria Math" panose="02040503050406030204" pitchFamily="18" charset="0"/>
                                </a:rPr>
                                <m:t>…</m:t>
                              </m:r>
                              <m:r>
                                <a:rPr lang="zh-CN" altLang="en-US" i="1">
                                  <a:latin typeface="Cambria Math" panose="02040503050406030204" pitchFamily="18" charset="0"/>
                                </a:rPr>
                                <m:t>𝜙</m:t>
                              </m:r>
                              <m:d>
                                <m:dPr>
                                  <m:ctrlPr>
                                    <a:rPr lang="en-US" altLang="zh-CN" i="1">
                                      <a:latin typeface="Cambria Math" panose="02040503050406030204" pitchFamily="18" charset="0"/>
                                    </a:rPr>
                                  </m:ctrlPr>
                                </m:dPr>
                                <m:e>
                                  <m:sSup>
                                    <m:sSupPr>
                                      <m:ctrlPr>
                                        <a:rPr lang="en-US" altLang="zh-CN" b="1" i="1" smtClean="0">
                                          <a:latin typeface="Cambria Math" panose="02040503050406030204" pitchFamily="18" charset="0"/>
                                          <a:ea typeface="Cambria Math" panose="02040503050406030204" pitchFamily="18" charset="0"/>
                                        </a:rPr>
                                      </m:ctrlPr>
                                    </m:sSupPr>
                                    <m:e>
                                      <m:r>
                                        <a:rPr lang="en-US" altLang="zh-CN" b="1" i="1">
                                          <a:latin typeface="Cambria Math" panose="02040503050406030204" pitchFamily="18" charset="0"/>
                                          <a:ea typeface="Cambria Math" panose="02040503050406030204" pitchFamily="18" charset="0"/>
                                        </a:rPr>
                                        <m:t>𝑾</m:t>
                                      </m:r>
                                    </m:e>
                                    <m:sup>
                                      <m:r>
                                        <a:rPr lang="en-US" altLang="zh-CN" b="0" i="1" smtClean="0">
                                          <a:latin typeface="Cambria Math" panose="02040503050406030204" pitchFamily="18" charset="0"/>
                                          <a:ea typeface="Cambria Math" panose="02040503050406030204" pitchFamily="18" charset="0"/>
                                        </a:rPr>
                                        <m:t>1</m:t>
                                      </m:r>
                                    </m:sup>
                                  </m:sSup>
                                  <m:r>
                                    <a:rPr lang="en-US" altLang="zh-CN" b="1" i="1">
                                      <a:latin typeface="Cambria Math" panose="02040503050406030204" pitchFamily="18" charset="0"/>
                                      <a:ea typeface="Cambria Math" panose="02040503050406030204" pitchFamily="18" charset="0"/>
                                    </a:rPr>
                                    <m:t>𝒙</m:t>
                                  </m:r>
                                  <m:r>
                                    <a:rPr lang="en-US" altLang="zh-CN" i="1">
                                      <a:latin typeface="Cambria Math" panose="02040503050406030204" pitchFamily="18" charset="0"/>
                                      <a:ea typeface="Cambria Math" panose="02040503050406030204" pitchFamily="18" charset="0"/>
                                    </a:rPr>
                                    <m:t>+</m:t>
                                  </m:r>
                                  <m:sSup>
                                    <m:sSupPr>
                                      <m:ctrlPr>
                                        <a:rPr lang="en-US" altLang="zh-CN" b="1" i="1" smtClean="0">
                                          <a:latin typeface="Cambria Math" panose="02040503050406030204" pitchFamily="18" charset="0"/>
                                          <a:ea typeface="Cambria Math" panose="02040503050406030204" pitchFamily="18" charset="0"/>
                                        </a:rPr>
                                      </m:ctrlPr>
                                    </m:sSupPr>
                                    <m:e>
                                      <m:r>
                                        <a:rPr lang="en-US" altLang="zh-CN" b="1" i="1">
                                          <a:latin typeface="Cambria Math" panose="02040503050406030204" pitchFamily="18" charset="0"/>
                                          <a:ea typeface="Cambria Math" panose="02040503050406030204" pitchFamily="18" charset="0"/>
                                        </a:rPr>
                                        <m:t>𝒃</m:t>
                                      </m:r>
                                    </m:e>
                                    <m:sup>
                                      <m:r>
                                        <a:rPr lang="en-US" altLang="zh-CN" b="0" i="1" smtClean="0">
                                          <a:latin typeface="Cambria Math" panose="02040503050406030204" pitchFamily="18" charset="0"/>
                                          <a:ea typeface="Cambria Math" panose="02040503050406030204" pitchFamily="18" charset="0"/>
                                        </a:rPr>
                                        <m:t>1</m:t>
                                      </m:r>
                                    </m:sup>
                                  </m:sSup>
                                </m:e>
                              </m:d>
                              <m:r>
                                <a:rPr lang="en-US" altLang="zh-CN" b="1" i="1" smtClean="0">
                                  <a:latin typeface="Cambria Math" panose="02040503050406030204" pitchFamily="18" charset="0"/>
                                  <a:ea typeface="Cambria Math" panose="02040503050406030204" pitchFamily="18" charset="0"/>
                                </a:rPr>
                                <m:t>…</m:t>
                              </m:r>
                            </m:e>
                          </m:d>
                          <m:r>
                            <a:rPr lang="en-US" altLang="zh-CN" i="1">
                              <a:latin typeface="Cambria Math" panose="02040503050406030204" pitchFamily="18" charset="0"/>
                              <a:ea typeface="Cambria Math" panose="02040503050406030204" pitchFamily="18" charset="0"/>
                            </a:rPr>
                            <m:t>+</m:t>
                          </m:r>
                          <m:sSup>
                            <m:sSupPr>
                              <m:ctrlPr>
                                <a:rPr lang="en-US" altLang="zh-CN" b="1" i="1" smtClean="0">
                                  <a:latin typeface="Cambria Math" panose="02040503050406030204" pitchFamily="18" charset="0"/>
                                  <a:ea typeface="Cambria Math" panose="02040503050406030204" pitchFamily="18" charset="0"/>
                                </a:rPr>
                              </m:ctrlPr>
                            </m:sSupPr>
                            <m:e>
                              <m:r>
                                <a:rPr lang="en-US" altLang="zh-CN" b="1" i="1">
                                  <a:latin typeface="Cambria Math" panose="02040503050406030204" pitchFamily="18" charset="0"/>
                                  <a:ea typeface="Cambria Math" panose="02040503050406030204" pitchFamily="18" charset="0"/>
                                </a:rPr>
                                <m:t>𝒃</m:t>
                              </m:r>
                            </m:e>
                            <m:sup>
                              <m:r>
                                <a:rPr lang="en-US" altLang="zh-CN" b="0" i="1" smtClean="0">
                                  <a:latin typeface="Cambria Math" panose="02040503050406030204" pitchFamily="18" charset="0"/>
                                  <a:ea typeface="Cambria Math" panose="02040503050406030204" pitchFamily="18" charset="0"/>
                                </a:rPr>
                                <m:t>𝐿</m:t>
                              </m:r>
                              <m:r>
                                <a:rPr lang="en-US" altLang="zh-CN" b="0" i="1" smtClean="0">
                                  <a:latin typeface="Cambria Math" panose="02040503050406030204" pitchFamily="18" charset="0"/>
                                  <a:ea typeface="Cambria Math" panose="02040503050406030204" pitchFamily="18" charset="0"/>
                                </a:rPr>
                                <m:t>−1</m:t>
                              </m:r>
                            </m:sup>
                          </m:sSup>
                        </m:e>
                      </m:d>
                      <m:r>
                        <a:rPr lang="en-US" altLang="zh-CN" i="1">
                          <a:latin typeface="Cambria Math" panose="02040503050406030204" pitchFamily="18" charset="0"/>
                          <a:ea typeface="Cambria Math" panose="02040503050406030204" pitchFamily="18" charset="0"/>
                        </a:rPr>
                        <m:t>+</m:t>
                      </m:r>
                      <m:sSup>
                        <m:sSupPr>
                          <m:ctrlPr>
                            <a:rPr lang="en-US" altLang="zh-CN" b="1" i="1">
                              <a:latin typeface="Cambria Math" panose="02040503050406030204" pitchFamily="18" charset="0"/>
                              <a:ea typeface="Cambria Math" panose="02040503050406030204" pitchFamily="18" charset="0"/>
                            </a:rPr>
                          </m:ctrlPr>
                        </m:sSupPr>
                        <m:e>
                          <m:r>
                            <a:rPr lang="en-US" altLang="zh-CN" b="1" i="1">
                              <a:latin typeface="Cambria Math" panose="02040503050406030204" pitchFamily="18" charset="0"/>
                              <a:ea typeface="Cambria Math" panose="02040503050406030204" pitchFamily="18" charset="0"/>
                            </a:rPr>
                            <m:t>𝒃</m:t>
                          </m:r>
                        </m:e>
                        <m:sup>
                          <m:r>
                            <a:rPr lang="en-US" altLang="zh-CN" b="0" i="1" smtClean="0">
                              <a:latin typeface="Cambria Math" panose="02040503050406030204" pitchFamily="18" charset="0"/>
                              <a:ea typeface="Cambria Math" panose="02040503050406030204" pitchFamily="18" charset="0"/>
                            </a:rPr>
                            <m:t>𝐿</m:t>
                          </m:r>
                        </m:sup>
                      </m:sSup>
                    </m:oMath>
                  </m:oMathPara>
                </a14:m>
                <a:endParaRPr lang="zh-CN" altLang="en-US" dirty="0"/>
              </a:p>
            </p:txBody>
          </p:sp>
        </mc:Choice>
        <mc:Fallback xmlns="">
          <p:sp>
            <p:nvSpPr>
              <p:cNvPr id="4" name="文本框 3">
                <a:extLst>
                  <a:ext uri="{FF2B5EF4-FFF2-40B4-BE49-F238E27FC236}">
                    <a16:creationId xmlns:a16="http://schemas.microsoft.com/office/drawing/2014/main" id="{B9C15D75-96CB-4010-BBCB-61CAED93688D}"/>
                  </a:ext>
                </a:extLst>
              </p:cNvPr>
              <p:cNvSpPr txBox="1">
                <a:spLocks noRot="1" noChangeAspect="1" noMove="1" noResize="1" noEditPoints="1" noAdjustHandles="1" noChangeArrowheads="1" noChangeShapeType="1" noTextEdit="1"/>
              </p:cNvSpPr>
              <p:nvPr/>
            </p:nvSpPr>
            <p:spPr>
              <a:xfrm>
                <a:off x="176322" y="1124744"/>
                <a:ext cx="5703654" cy="3008259"/>
              </a:xfrm>
              <a:prstGeom prst="rect">
                <a:avLst/>
              </a:prstGeom>
              <a:blipFill>
                <a:blip r:embed="rId5"/>
                <a:stretch>
                  <a:fillRect l="-962"/>
                </a:stretch>
              </a:blipFill>
            </p:spPr>
            <p:txBody>
              <a:bodyPr/>
              <a:lstStyle/>
              <a:p>
                <a:r>
                  <a:rPr lang="zh-CN" altLang="en-US">
                    <a:noFill/>
                  </a:rPr>
                  <a:t> </a:t>
                </a:r>
              </a:p>
            </p:txBody>
          </p:sp>
        </mc:Fallback>
      </mc:AlternateContent>
      <p:cxnSp>
        <p:nvCxnSpPr>
          <p:cNvPr id="7" name="直接连接符 6">
            <a:extLst>
              <a:ext uri="{FF2B5EF4-FFF2-40B4-BE49-F238E27FC236}">
                <a16:creationId xmlns:a16="http://schemas.microsoft.com/office/drawing/2014/main" id="{D42D054F-11A7-47D1-BDCA-FFEDB1F7BF2E}"/>
              </a:ext>
            </a:extLst>
          </p:cNvPr>
          <p:cNvCxnSpPr>
            <a:cxnSpLocks/>
          </p:cNvCxnSpPr>
          <p:nvPr/>
        </p:nvCxnSpPr>
        <p:spPr>
          <a:xfrm>
            <a:off x="5894202" y="945657"/>
            <a:ext cx="0" cy="5912343"/>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 name="文本框 7">
                <a:extLst>
                  <a:ext uri="{FF2B5EF4-FFF2-40B4-BE49-F238E27FC236}">
                    <a16:creationId xmlns:a16="http://schemas.microsoft.com/office/drawing/2014/main" id="{C7699132-562B-4B2B-B361-30AD3512F3E7}"/>
                  </a:ext>
                </a:extLst>
              </p:cNvPr>
              <p:cNvSpPr txBox="1"/>
              <p:nvPr/>
            </p:nvSpPr>
            <p:spPr>
              <a:xfrm>
                <a:off x="5980648" y="1124744"/>
                <a:ext cx="5587959" cy="4966937"/>
              </a:xfrm>
              <a:prstGeom prst="rect">
                <a:avLst/>
              </a:prstGeom>
              <a:noFill/>
            </p:spPr>
            <p:txBody>
              <a:bodyPr wrap="square" rtlCol="0">
                <a:spAutoFit/>
              </a:bodyPr>
              <a:lstStyle/>
              <a:p>
                <a:pPr>
                  <a:lnSpc>
                    <a:spcPct val="150000"/>
                  </a:lnSpc>
                </a:pPr>
                <a:r>
                  <a:rPr lang="zh-CN" altLang="en-US" b="1" dirty="0">
                    <a:solidFill>
                      <a:srgbClr val="FF0000"/>
                    </a:solidFill>
                  </a:rPr>
                  <a:t>可以使用一层全连接神经网络实现最优滤波甄别决策</a:t>
                </a:r>
                <a:endParaRPr lang="en-US" altLang="zh-CN" b="1" dirty="0">
                  <a:solidFill>
                    <a:srgbClr val="FF0000"/>
                  </a:solidFill>
                </a:endParaRPr>
              </a:p>
              <a:p>
                <a:pPr lvl="0">
                  <a:lnSpc>
                    <a:spcPct val="150000"/>
                  </a:lnSpc>
                </a:pPr>
                <a14:m>
                  <m:oMathPara xmlns:m="http://schemas.openxmlformats.org/officeDocument/2006/math">
                    <m:oMathParaPr>
                      <m:jc m:val="centerGroup"/>
                    </m:oMathParaPr>
                    <m:oMath xmlns:m="http://schemas.openxmlformats.org/officeDocument/2006/math">
                      <m:r>
                        <a:rPr lang="zh-CN" altLang="en-US" i="1">
                          <a:solidFill>
                            <a:prstClr val="black"/>
                          </a:solidFill>
                          <a:latin typeface="Cambria Math" panose="02040503050406030204" pitchFamily="18" charset="0"/>
                        </a:rPr>
                        <m:t>𝛿</m:t>
                      </m:r>
                      <m:r>
                        <a:rPr lang="en-US" altLang="zh-CN" i="1">
                          <a:solidFill>
                            <a:prstClr val="black"/>
                          </a:solidFill>
                          <a:latin typeface="Cambria Math" panose="02040503050406030204" pitchFamily="18" charset="0"/>
                        </a:rPr>
                        <m:t>=1 </m:t>
                      </m:r>
                      <m:r>
                        <a:rPr lang="en-US" altLang="zh-CN" i="1">
                          <a:solidFill>
                            <a:prstClr val="black"/>
                          </a:solidFill>
                          <a:latin typeface="Cambria Math" panose="02040503050406030204" pitchFamily="18" charset="0"/>
                        </a:rPr>
                        <m:t>𝑖𝑓𝑓</m:t>
                      </m:r>
                      <m:func>
                        <m:funcPr>
                          <m:ctrlPr>
                            <a:rPr lang="en-US" altLang="zh-CN" i="1">
                              <a:solidFill>
                                <a:prstClr val="black"/>
                              </a:solidFill>
                              <a:latin typeface="Cambria Math" panose="02040503050406030204" pitchFamily="18" charset="0"/>
                            </a:rPr>
                          </m:ctrlPr>
                        </m:funcPr>
                        <m:fName>
                          <m:limLow>
                            <m:limLowPr>
                              <m:ctrlPr>
                                <a:rPr lang="en-US" altLang="zh-CN" i="1">
                                  <a:solidFill>
                                    <a:prstClr val="black"/>
                                  </a:solidFill>
                                  <a:latin typeface="Cambria Math" panose="02040503050406030204" pitchFamily="18" charset="0"/>
                                </a:rPr>
                              </m:ctrlPr>
                            </m:limLowPr>
                            <m:e>
                              <m:r>
                                <m:rPr>
                                  <m:sty m:val="p"/>
                                </m:rPr>
                                <a:rPr lang="en-US" altLang="zh-CN">
                                  <a:solidFill>
                                    <a:prstClr val="black"/>
                                  </a:solidFill>
                                  <a:latin typeface="Cambria Math" panose="02040503050406030204" pitchFamily="18" charset="0"/>
                                </a:rPr>
                                <m:t>max</m:t>
                              </m:r>
                            </m:e>
                            <m:lim>
                              <m:r>
                                <a:rPr lang="zh-CN" altLang="en-US" i="1">
                                  <a:solidFill>
                                    <a:prstClr val="black"/>
                                  </a:solidFill>
                                  <a:latin typeface="Cambria Math" panose="02040503050406030204" pitchFamily="18" charset="0"/>
                                </a:rPr>
                                <m:t>𝛾</m:t>
                              </m:r>
                              <m:r>
                                <a:rPr lang="en-US" altLang="zh-CN" i="1">
                                  <a:solidFill>
                                    <a:prstClr val="black"/>
                                  </a:solidFill>
                                  <a:latin typeface="Cambria Math" panose="02040503050406030204" pitchFamily="18" charset="0"/>
                                  <a:ea typeface="Cambria Math" panose="02040503050406030204" pitchFamily="18" charset="0"/>
                                </a:rPr>
                                <m:t>∈</m:t>
                              </m:r>
                              <m:r>
                                <m:rPr>
                                  <m:sty m:val="p"/>
                                </m:rPr>
                                <a:rPr lang="el-GR" altLang="zh-CN" i="1">
                                  <a:solidFill>
                                    <a:prstClr val="black"/>
                                  </a:solidFill>
                                  <a:latin typeface="Cambria Math" panose="02040503050406030204" pitchFamily="18" charset="0"/>
                                  <a:ea typeface="Cambria Math" panose="02040503050406030204" pitchFamily="18" charset="0"/>
                                </a:rPr>
                                <m:t>Γ</m:t>
                              </m:r>
                              <m:r>
                                <m:rPr>
                                  <m:nor/>
                                </m:rPr>
                                <a:rPr lang="en-US" altLang="zh-CN" dirty="0">
                                  <a:solidFill>
                                    <a:prstClr val="black"/>
                                  </a:solidFill>
                                </a:rPr>
                                <m:t> </m:t>
                              </m:r>
                            </m:lim>
                          </m:limLow>
                        </m:fName>
                        <m:e>
                          <m:d>
                            <m:dPr>
                              <m:begChr m:val="⟨"/>
                              <m:endChr m:val=""/>
                              <m:ctrlPr>
                                <a:rPr lang="en-US" altLang="zh-CN" i="1">
                                  <a:solidFill>
                                    <a:prstClr val="black"/>
                                  </a:solidFill>
                                  <a:latin typeface="Cambria Math" panose="02040503050406030204" pitchFamily="18" charset="0"/>
                                  <a:ea typeface="Cambria Math" panose="02040503050406030204" pitchFamily="18" charset="0"/>
                                </a:rPr>
                              </m:ctrlPr>
                            </m:dPr>
                            <m:e>
                              <m:d>
                                <m:dPr>
                                  <m:begChr m:val=""/>
                                  <m:endChr m:val="⟩"/>
                                  <m:ctrlPr>
                                    <a:rPr lang="en-US" altLang="zh-CN" i="1">
                                      <a:solidFill>
                                        <a:prstClr val="black"/>
                                      </a:solidFill>
                                      <a:latin typeface="Cambria Math" panose="02040503050406030204" pitchFamily="18" charset="0"/>
                                      <a:ea typeface="Cambria Math" panose="02040503050406030204" pitchFamily="18" charset="0"/>
                                    </a:rPr>
                                  </m:ctrlPr>
                                </m:dPr>
                                <m:e>
                                  <m:r>
                                    <a:rPr lang="en-US" altLang="zh-CN" i="1">
                                      <a:solidFill>
                                        <a:prstClr val="black"/>
                                      </a:solidFill>
                                      <a:latin typeface="Cambria Math" panose="02040503050406030204" pitchFamily="18" charset="0"/>
                                      <a:ea typeface="Cambria Math" panose="02040503050406030204" pitchFamily="18" charset="0"/>
                                    </a:rPr>
                                    <m:t>𝑥</m:t>
                                  </m:r>
                                  <m:r>
                                    <a:rPr lang="en-US" altLang="zh-CN" i="1">
                                      <a:solidFill>
                                        <a:prstClr val="black"/>
                                      </a:solidFill>
                                      <a:latin typeface="Cambria Math" panose="02040503050406030204" pitchFamily="18" charset="0"/>
                                      <a:ea typeface="Cambria Math" panose="02040503050406030204" pitchFamily="18" charset="0"/>
                                    </a:rPr>
                                    <m:t>,</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h</m:t>
                                      </m:r>
                                    </m:e>
                                    <m:sub>
                                      <m:r>
                                        <a:rPr lang="zh-CN" altLang="en-US" i="1">
                                          <a:solidFill>
                                            <a:prstClr val="black"/>
                                          </a:solidFill>
                                          <a:latin typeface="Cambria Math" panose="02040503050406030204" pitchFamily="18" charset="0"/>
                                        </a:rPr>
                                        <m:t>𝛾</m:t>
                                      </m:r>
                                    </m:sub>
                                  </m:sSub>
                                </m:e>
                              </m:d>
                            </m:e>
                          </m:d>
                        </m:e>
                      </m:func>
                      <m:r>
                        <a:rPr lang="en-US" altLang="zh-CN" i="1">
                          <a:solidFill>
                            <a:prstClr val="black"/>
                          </a:solidFill>
                          <a:latin typeface="Cambria Math" panose="02040503050406030204" pitchFamily="18" charset="0"/>
                          <a:ea typeface="Cambria Math" panose="02040503050406030204" pitchFamily="18" charset="0"/>
                        </a:rPr>
                        <m:t>≷</m:t>
                      </m:r>
                      <m:r>
                        <a:rPr lang="zh-CN" altLang="en-US" i="1">
                          <a:solidFill>
                            <a:prstClr val="black"/>
                          </a:solidFill>
                          <a:latin typeface="Cambria Math" panose="02040503050406030204" pitchFamily="18" charset="0"/>
                        </a:rPr>
                        <m:t>𝜏</m:t>
                      </m:r>
                    </m:oMath>
                  </m:oMathPara>
                </a14:m>
                <a:endParaRPr lang="en-US" altLang="zh-CN" dirty="0">
                  <a:solidFill>
                    <a:prstClr val="black"/>
                  </a:solidFill>
                </a:endParaRPr>
              </a:p>
              <a:p>
                <a:pPr>
                  <a:lnSpc>
                    <a:spcPct val="150000"/>
                  </a:lnSpc>
                </a:pPr>
                <a:r>
                  <a:rPr lang="zh-CN" altLang="en-US" dirty="0"/>
                  <a:t>神经网络设置：</a:t>
                </a:r>
                <a:endParaRPr lang="en-US" altLang="zh-CN" dirty="0"/>
              </a:p>
              <a:p>
                <a:pPr>
                  <a:lnSpc>
                    <a:spcPct val="150000"/>
                  </a:lnSpc>
                </a:pPr>
                <a14:m>
                  <m:oMathPara xmlns:m="http://schemas.openxmlformats.org/officeDocument/2006/math">
                    <m:oMathParaPr>
                      <m:jc m:val="centerGroup"/>
                    </m:oMathParaPr>
                    <m:oMath xmlns:m="http://schemas.openxmlformats.org/officeDocument/2006/math">
                      <m:sSup>
                        <m:sSupPr>
                          <m:ctrlPr>
                            <a:rPr lang="en-US" altLang="zh-CN" b="1" i="1" smtClean="0">
                              <a:latin typeface="Cambria Math" panose="02040503050406030204" pitchFamily="18" charset="0"/>
                            </a:rPr>
                          </m:ctrlPr>
                        </m:sSupPr>
                        <m:e>
                          <m:r>
                            <a:rPr lang="en-US" altLang="zh-CN" b="1" i="1" smtClean="0">
                              <a:latin typeface="Cambria Math" panose="02040503050406030204" pitchFamily="18" charset="0"/>
                            </a:rPr>
                            <m:t>𝑾</m:t>
                          </m:r>
                        </m:e>
                        <m:sup>
                          <m:r>
                            <a:rPr lang="en-US" altLang="zh-CN" b="0" i="1" smtClean="0">
                              <a:latin typeface="Cambria Math" panose="02040503050406030204" pitchFamily="18" charset="0"/>
                            </a:rPr>
                            <m:t>1</m:t>
                          </m:r>
                        </m:sup>
                      </m:sSup>
                      <m:r>
                        <a:rPr lang="en-US" altLang="zh-CN" b="1" i="1" smtClean="0">
                          <a:latin typeface="Cambria Math" panose="02040503050406030204" pitchFamily="18" charset="0"/>
                        </a:rPr>
                        <m:t>=</m:t>
                      </m:r>
                      <m:d>
                        <m:dPr>
                          <m:begChr m:val="["/>
                          <m:endChr m:val="]"/>
                          <m:ctrlPr>
                            <a:rPr lang="en-US" altLang="zh-CN" b="1" i="1" smtClean="0">
                              <a:latin typeface="Cambria Math" panose="02040503050406030204" pitchFamily="18" charset="0"/>
                            </a:rPr>
                          </m:ctrlPr>
                        </m:dPr>
                        <m:e>
                          <m:eqArr>
                            <m:eqArrPr>
                              <m:ctrlPr>
                                <a:rPr lang="en-US" altLang="zh-CN" i="1" smtClean="0">
                                  <a:latin typeface="Cambria Math" panose="02040503050406030204" pitchFamily="18" charset="0"/>
                                </a:rPr>
                              </m:ctrlPr>
                            </m:eqArrPr>
                            <m:e>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h</m:t>
                                  </m:r>
                                </m:e>
                                <m:sub>
                                  <m:r>
                                    <a:rPr lang="en-US" altLang="zh-CN" b="0" i="1" smtClean="0">
                                      <a:solidFill>
                                        <a:prstClr val="black"/>
                                      </a:solidFill>
                                      <a:latin typeface="Cambria Math" panose="02040503050406030204" pitchFamily="18" charset="0"/>
                                    </a:rPr>
                                    <m:t>1</m:t>
                                  </m:r>
                                </m:sub>
                              </m:sSub>
                            </m:e>
                            <m:e>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h</m:t>
                                  </m:r>
                                </m:e>
                                <m:sub>
                                  <m:r>
                                    <a:rPr lang="en-US" altLang="zh-CN" b="0" i="1" smtClean="0">
                                      <a:solidFill>
                                        <a:prstClr val="black"/>
                                      </a:solidFill>
                                      <a:latin typeface="Cambria Math" panose="02040503050406030204" pitchFamily="18" charset="0"/>
                                    </a:rPr>
                                    <m:t>2</m:t>
                                  </m:r>
                                </m:sub>
                              </m:sSub>
                            </m:e>
                            <m:e/>
                            <m:e>
                              <m:r>
                                <a:rPr lang="en-US" altLang="zh-CN" i="1" smtClean="0">
                                  <a:latin typeface="Cambria Math" panose="02040503050406030204" pitchFamily="18" charset="0"/>
                                  <a:ea typeface="Cambria Math" panose="02040503050406030204" pitchFamily="18" charset="0"/>
                                </a:rPr>
                                <m:t>⋮</m:t>
                              </m:r>
                            </m:e>
                            <m:e>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h</m:t>
                                  </m:r>
                                </m:e>
                                <m:sub>
                                  <m:r>
                                    <a:rPr lang="en-US" altLang="zh-CN" b="0" i="1" smtClean="0">
                                      <a:solidFill>
                                        <a:prstClr val="black"/>
                                      </a:solidFill>
                                      <a:latin typeface="Cambria Math" panose="02040503050406030204" pitchFamily="18" charset="0"/>
                                    </a:rPr>
                                    <m:t>𝑘</m:t>
                                  </m:r>
                                </m:sub>
                              </m:sSub>
                            </m:e>
                          </m:eqArr>
                        </m:e>
                      </m:d>
                      <m:r>
                        <a:rPr lang="en-US" altLang="zh-CN" b="1" i="1" smtClean="0">
                          <a:latin typeface="Cambria Math" panose="02040503050406030204" pitchFamily="18" charset="0"/>
                          <a:ea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ℝ</m:t>
                          </m:r>
                        </m:e>
                        <m:sup>
                          <m:r>
                            <a:rPr lang="en-US" altLang="zh-CN" b="0" i="1" smtClean="0">
                              <a:latin typeface="Cambria Math" panose="02040503050406030204" pitchFamily="18" charset="0"/>
                              <a:ea typeface="Cambria Math" panose="02040503050406030204" pitchFamily="18" charset="0"/>
                            </a:rPr>
                            <m:t>𝑘</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𝑛</m:t>
                          </m:r>
                        </m:sup>
                      </m:sSup>
                    </m:oMath>
                  </m:oMathPara>
                </a14:m>
                <a:endParaRPr lang="en-US" altLang="zh-CN" b="1" dirty="0"/>
              </a:p>
              <a:p>
                <a:pPr>
                  <a:lnSpc>
                    <a:spcPct val="150000"/>
                  </a:lnSpc>
                </a:pPr>
                <a14:m>
                  <m:oMathPara xmlns:m="http://schemas.openxmlformats.org/officeDocument/2006/math">
                    <m:oMathParaPr>
                      <m:jc m:val="centerGroup"/>
                    </m:oMathParaPr>
                    <m:oMath xmlns:m="http://schemas.openxmlformats.org/officeDocument/2006/math">
                      <m:sSup>
                        <m:sSupPr>
                          <m:ctrlPr>
                            <a:rPr lang="en-US" altLang="zh-CN" b="1" i="1" smtClean="0">
                              <a:latin typeface="Cambria Math" panose="02040503050406030204" pitchFamily="18" charset="0"/>
                            </a:rPr>
                          </m:ctrlPr>
                        </m:sSupPr>
                        <m:e>
                          <m:r>
                            <a:rPr lang="en-US" altLang="zh-CN" b="1" i="1" smtClean="0">
                              <a:latin typeface="Cambria Math" panose="02040503050406030204" pitchFamily="18" charset="0"/>
                            </a:rPr>
                            <m:t>𝒃</m:t>
                          </m:r>
                        </m:e>
                        <m:sup>
                          <m:r>
                            <a:rPr lang="en-US" altLang="zh-CN" b="0" i="1" smtClean="0">
                              <a:latin typeface="Cambria Math" panose="02040503050406030204" pitchFamily="18" charset="0"/>
                            </a:rPr>
                            <m:t>1</m:t>
                          </m:r>
                        </m:sup>
                      </m:sSup>
                      <m:r>
                        <a:rPr lang="en-US" altLang="zh-CN" b="1" i="1" smtClean="0">
                          <a:latin typeface="Cambria Math" panose="02040503050406030204" pitchFamily="18" charset="0"/>
                        </a:rPr>
                        <m:t>=</m:t>
                      </m:r>
                      <m:r>
                        <a:rPr lang="en-US" altLang="zh-CN" b="1" i="1" smtClean="0">
                          <a:latin typeface="Cambria Math" panose="02040503050406030204" pitchFamily="18" charset="0"/>
                        </a:rPr>
                        <m:t>𝟎</m:t>
                      </m:r>
                    </m:oMath>
                  </m:oMathPara>
                </a14:m>
                <a:endParaRPr lang="en-US" altLang="zh-CN" b="1" dirty="0"/>
              </a:p>
              <a:p>
                <a:pPr>
                  <a:lnSpc>
                    <a:spcPct val="150000"/>
                  </a:lnSpc>
                </a:pPr>
                <a:r>
                  <a:rPr lang="zh-CN" altLang="en-US" dirty="0"/>
                  <a:t>激活函数：</a:t>
                </a:r>
                <a:r>
                  <a:rPr lang="en-US" altLang="zh-CN" dirty="0" err="1"/>
                  <a:t>Maxout</a:t>
                </a:r>
                <a:endParaRPr lang="en-US" altLang="zh-CN" dirty="0"/>
              </a:p>
              <a:p>
                <a:pPr>
                  <a:lnSpc>
                    <a:spcPct val="150000"/>
                  </a:lnSpc>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𝑚</m:t>
                      </m:r>
                      <m:r>
                        <a:rPr lang="en-US" altLang="zh-CN" b="0" i="1" smtClean="0">
                          <a:latin typeface="Cambria Math" panose="02040503050406030204" pitchFamily="18" charset="0"/>
                        </a:rPr>
                        <m:t>𝑎𝑥𝑜𝑢𝑡</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𝑥</m:t>
                          </m:r>
                        </m:e>
                      </m:d>
                      <m:r>
                        <a:rPr lang="en-US" altLang="zh-CN" b="0" i="1" smtClean="0">
                          <a:latin typeface="Cambria Math" panose="02040503050406030204" pitchFamily="18" charset="0"/>
                        </a:rPr>
                        <m:t>=</m:t>
                      </m:r>
                      <m:func>
                        <m:funcPr>
                          <m:ctrlPr>
                            <a:rPr lang="en-US" altLang="zh-CN" b="0" i="1" smtClean="0">
                              <a:latin typeface="Cambria Math" panose="02040503050406030204" pitchFamily="18" charset="0"/>
                            </a:rPr>
                          </m:ctrlPr>
                        </m:funcPr>
                        <m:fName>
                          <m:limLow>
                            <m:limLowPr>
                              <m:ctrlPr>
                                <a:rPr lang="en-US" altLang="zh-CN" b="0" i="1" smtClean="0">
                                  <a:latin typeface="Cambria Math" panose="02040503050406030204" pitchFamily="18" charset="0"/>
                                </a:rPr>
                              </m:ctrlPr>
                            </m:limLowPr>
                            <m:e>
                              <m:r>
                                <m:rPr>
                                  <m:sty m:val="p"/>
                                </m:rPr>
                                <a:rPr lang="en-US" altLang="zh-CN" b="0" i="0" smtClean="0">
                                  <a:latin typeface="Cambria Math" panose="02040503050406030204" pitchFamily="18" charset="0"/>
                                </a:rPr>
                                <m:t>max</m:t>
                              </m:r>
                            </m:e>
                            <m:lim>
                              <m:r>
                                <a:rPr lang="en-US" altLang="zh-CN" b="0" i="1" smtClean="0">
                                  <a:latin typeface="Cambria Math" panose="02040503050406030204" pitchFamily="18" charset="0"/>
                                </a:rPr>
                                <m:t>𝑖</m:t>
                              </m:r>
                            </m:lim>
                          </m:limLow>
                        </m:fName>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𝑧</m:t>
                              </m:r>
                            </m:e>
                            <m:sub>
                              <m:r>
                                <a:rPr lang="en-US" altLang="zh-CN" b="0" i="1" smtClean="0">
                                  <a:latin typeface="Cambria Math" panose="02040503050406030204" pitchFamily="18" charset="0"/>
                                </a:rPr>
                                <m:t>𝑖</m:t>
                              </m:r>
                            </m:sub>
                          </m:sSub>
                        </m:e>
                      </m:func>
                    </m:oMath>
                  </m:oMathPara>
                </a14:m>
                <a:endParaRPr lang="zh-CN" altLang="en-US" dirty="0"/>
              </a:p>
            </p:txBody>
          </p:sp>
        </mc:Choice>
        <mc:Fallback>
          <p:sp>
            <p:nvSpPr>
              <p:cNvPr id="8" name="文本框 7">
                <a:extLst>
                  <a:ext uri="{FF2B5EF4-FFF2-40B4-BE49-F238E27FC236}">
                    <a16:creationId xmlns:a16="http://schemas.microsoft.com/office/drawing/2014/main" id="{C7699132-562B-4B2B-B361-30AD3512F3E7}"/>
                  </a:ext>
                </a:extLst>
              </p:cNvPr>
              <p:cNvSpPr txBox="1">
                <a:spLocks noRot="1" noChangeAspect="1" noMove="1" noResize="1" noEditPoints="1" noAdjustHandles="1" noChangeArrowheads="1" noChangeShapeType="1" noTextEdit="1"/>
              </p:cNvSpPr>
              <p:nvPr/>
            </p:nvSpPr>
            <p:spPr>
              <a:xfrm>
                <a:off x="5980648" y="1124744"/>
                <a:ext cx="5587959" cy="4966937"/>
              </a:xfrm>
              <a:prstGeom prst="rect">
                <a:avLst/>
              </a:prstGeom>
              <a:blipFill>
                <a:blip r:embed="rId6"/>
                <a:stretch>
                  <a:fillRect l="-87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18053882"/>
      </p:ext>
    </p:extLst>
  </p:cSld>
  <p:clrMapOvr>
    <a:masterClrMapping/>
  </p:clrMapOvr>
  <p:transition advTm="6393"/>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29</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模板归一化</a:t>
            </a:r>
          </a:p>
        </p:txBody>
      </p:sp>
      <mc:AlternateContent xmlns:mc="http://schemas.openxmlformats.org/markup-compatibility/2006">
        <mc:Choice xmlns:a14="http://schemas.microsoft.com/office/drawing/2010/main" Requires="a14">
          <p:sp>
            <p:nvSpPr>
              <p:cNvPr id="8" name="文本框 7">
                <a:extLst>
                  <a:ext uri="{FF2B5EF4-FFF2-40B4-BE49-F238E27FC236}">
                    <a16:creationId xmlns:a16="http://schemas.microsoft.com/office/drawing/2014/main" id="{3F0DA8EF-0BBB-4871-9165-0B31DC2D7846}"/>
                  </a:ext>
                </a:extLst>
              </p:cNvPr>
              <p:cNvSpPr txBox="1"/>
              <p:nvPr/>
            </p:nvSpPr>
            <p:spPr>
              <a:xfrm>
                <a:off x="338939" y="1340768"/>
                <a:ext cx="11514120" cy="4908523"/>
              </a:xfrm>
              <a:prstGeom prst="rect">
                <a:avLst/>
              </a:prstGeom>
              <a:noFill/>
            </p:spPr>
            <p:txBody>
              <a:bodyPr wrap="square">
                <a:spAutoFit/>
              </a:bodyPr>
              <a:lstStyle/>
              <a:p>
                <a:pPr>
                  <a:lnSpc>
                    <a:spcPct val="150000"/>
                  </a:lnSpc>
                </a:pPr>
                <a:r>
                  <a:rPr lang="zh-CN" altLang="en-US" dirty="0"/>
                  <a:t>为了避免模板的能量影响最优滤波的结果，并且要求甄别的阈值在合适的范围，需要对模板做归一化</a:t>
                </a:r>
                <a:endParaRPr lang="en-US" altLang="zh-CN" dirty="0"/>
              </a:p>
              <a:p>
                <a:pPr>
                  <a:lnSpc>
                    <a:spcPct val="150000"/>
                  </a:lnSpc>
                </a:pPr>
                <a:endParaRPr lang="en-US" altLang="zh-CN" dirty="0"/>
              </a:p>
              <a:p>
                <a:pPr>
                  <a:lnSpc>
                    <a:spcPct val="150000"/>
                  </a:lnSpc>
                </a:pPr>
                <a:endParaRPr lang="en-US" altLang="zh-CN" dirty="0"/>
              </a:p>
              <a:p>
                <a:pPr>
                  <a:lnSpc>
                    <a:spcPct val="150000"/>
                  </a:lnSpc>
                </a:pPr>
                <a:endParaRPr lang="en-US" altLang="zh-CN" dirty="0"/>
              </a:p>
              <a:p>
                <a:pPr>
                  <a:lnSpc>
                    <a:spcPct val="150000"/>
                  </a:lnSpc>
                </a:pPr>
                <a:endParaRPr lang="en-US" altLang="zh-CN" dirty="0"/>
              </a:p>
              <a:p>
                <a:pPr>
                  <a:lnSpc>
                    <a:spcPct val="150000"/>
                  </a:lnSpc>
                </a:pPr>
                <a:endParaRPr lang="en-US" altLang="zh-CN" dirty="0"/>
              </a:p>
              <a:p>
                <a:pPr>
                  <a:lnSpc>
                    <a:spcPct val="150000"/>
                  </a:lnSpc>
                </a:pPr>
                <a:endParaRPr lang="en-US" altLang="zh-CN" dirty="0"/>
              </a:p>
              <a:p>
                <a:pPr>
                  <a:lnSpc>
                    <a:spcPct val="150000"/>
                  </a:lnSpc>
                </a:pPr>
                <a:r>
                  <a:rPr lang="zh-CN" altLang="en-US" dirty="0"/>
                  <a:t>将输出噪声的能量归一</a:t>
                </a:r>
                <a:endParaRPr lang="en-US" altLang="zh-CN" dirty="0"/>
              </a:p>
              <a:p>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𝑠𝑐𝑎𝑙𝑒</m:t>
                      </m:r>
                      <m:r>
                        <a:rPr lang="en-US" altLang="zh-CN" b="0" i="1" smtClean="0">
                          <a:latin typeface="Cambria Math" panose="02040503050406030204" pitchFamily="18" charset="0"/>
                        </a:rPr>
                        <m:t>_</m:t>
                      </m:r>
                      <m:r>
                        <a:rPr lang="en-US" altLang="zh-CN" b="0" i="1" smtClean="0">
                          <a:latin typeface="Cambria Math" panose="02040503050406030204" pitchFamily="18" charset="0"/>
                        </a:rPr>
                        <m:t>𝑓𝑎𝑐𝑡𝑜𝑟</m:t>
                      </m:r>
                      <m:r>
                        <a:rPr lang="en-US" altLang="zh-CN" b="0" i="1" smtClean="0">
                          <a:latin typeface="Cambria Math" panose="02040503050406030204" pitchFamily="18" charset="0"/>
                          <a:ea typeface="Cambria Math" panose="02040503050406030204" pitchFamily="18" charset="0"/>
                        </a:rPr>
                        <m:t>=</m:t>
                      </m:r>
                      <m:f>
                        <m:fPr>
                          <m:ctrlPr>
                            <a:rPr lang="en-US" altLang="zh-CN" b="0"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1</m:t>
                          </m:r>
                        </m:num>
                        <m:den>
                          <m:rad>
                            <m:radPr>
                              <m:degHide m:val="on"/>
                              <m:ctrlPr>
                                <a:rPr lang="en-US" altLang="zh-CN" b="0" i="1" smtClean="0">
                                  <a:latin typeface="Cambria Math" panose="02040503050406030204" pitchFamily="18" charset="0"/>
                                  <a:ea typeface="Cambria Math" panose="02040503050406030204" pitchFamily="18" charset="0"/>
                                </a:rPr>
                              </m:ctrlPr>
                            </m:radPr>
                            <m:deg/>
                            <m:e>
                              <m:nary>
                                <m:naryPr>
                                  <m:chr m:val="∑"/>
                                  <m:subHide m:val="on"/>
                                  <m:supHide m:val="on"/>
                                  <m:ctrlPr>
                                    <a:rPr lang="en-US" altLang="zh-CN" b="0" i="1" smtClean="0">
                                      <a:latin typeface="Cambria Math" panose="02040503050406030204" pitchFamily="18" charset="0"/>
                                      <a:ea typeface="Cambria Math" panose="02040503050406030204" pitchFamily="18" charset="0"/>
                                    </a:rPr>
                                  </m:ctrlPr>
                                </m:naryPr>
                                <m:sub/>
                                <m:sup/>
                                <m:e>
                                  <m:f>
                                    <m:fPr>
                                      <m:ctrlPr>
                                        <a:rPr lang="en-US" altLang="zh-CN" b="0" i="1" smtClean="0">
                                          <a:latin typeface="Cambria Math" panose="02040503050406030204" pitchFamily="18" charset="0"/>
                                          <a:ea typeface="Cambria Math" panose="02040503050406030204" pitchFamily="18" charset="0"/>
                                        </a:rPr>
                                      </m:ctrlPr>
                                    </m:fPr>
                                    <m:num>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𝑆</m:t>
                                          </m:r>
                                        </m:e>
                                        <m:sup>
                                          <m:r>
                                            <a:rPr lang="en-US" altLang="zh-CN" b="0" i="1" smtClean="0">
                                              <a:latin typeface="Cambria Math" panose="02040503050406030204" pitchFamily="18" charset="0"/>
                                              <a:ea typeface="Cambria Math" panose="02040503050406030204" pitchFamily="18" charset="0"/>
                                            </a:rPr>
                                            <m:t>2</m:t>
                                          </m:r>
                                        </m:sup>
                                      </m:sSup>
                                      <m:d>
                                        <m:dPr>
                                          <m:ctrlPr>
                                            <a:rPr lang="en-US" altLang="zh-CN" b="0" i="1" smtClean="0">
                                              <a:latin typeface="Cambria Math" panose="02040503050406030204" pitchFamily="18" charset="0"/>
                                              <a:ea typeface="Cambria Math" panose="02040503050406030204" pitchFamily="18" charset="0"/>
                                            </a:rPr>
                                          </m:ctrlPr>
                                        </m:dPr>
                                        <m:e>
                                          <m:r>
                                            <a:rPr lang="en-US" altLang="zh-CN" b="0" i="1" smtClean="0">
                                              <a:latin typeface="Cambria Math" panose="02040503050406030204" pitchFamily="18" charset="0"/>
                                              <a:ea typeface="Cambria Math" panose="02040503050406030204" pitchFamily="18" charset="0"/>
                                            </a:rPr>
                                            <m:t>𝑓</m:t>
                                          </m:r>
                                        </m:e>
                                      </m:d>
                                    </m:num>
                                    <m:den>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𝑃</m:t>
                                          </m:r>
                                        </m:e>
                                        <m:sub>
                                          <m:r>
                                            <a:rPr lang="en-US" altLang="zh-CN" b="0" i="1" smtClean="0">
                                              <a:latin typeface="Cambria Math" panose="02040503050406030204" pitchFamily="18" charset="0"/>
                                              <a:ea typeface="Cambria Math" panose="02040503050406030204" pitchFamily="18" charset="0"/>
                                            </a:rPr>
                                            <m:t>𝑛</m:t>
                                          </m:r>
                                        </m:sub>
                                      </m:sSub>
                                      <m:d>
                                        <m:dPr>
                                          <m:ctrlPr>
                                            <a:rPr lang="en-US" altLang="zh-CN" b="0" i="1" smtClean="0">
                                              <a:latin typeface="Cambria Math" panose="02040503050406030204" pitchFamily="18" charset="0"/>
                                              <a:ea typeface="Cambria Math" panose="02040503050406030204" pitchFamily="18" charset="0"/>
                                            </a:rPr>
                                          </m:ctrlPr>
                                        </m:dPr>
                                        <m:e>
                                          <m:r>
                                            <a:rPr lang="en-US" altLang="zh-CN" b="0" i="1" smtClean="0">
                                              <a:latin typeface="Cambria Math" panose="02040503050406030204" pitchFamily="18" charset="0"/>
                                              <a:ea typeface="Cambria Math" panose="02040503050406030204" pitchFamily="18" charset="0"/>
                                            </a:rPr>
                                            <m:t>𝑓</m:t>
                                          </m:r>
                                        </m:e>
                                      </m:d>
                                    </m:den>
                                  </m:f>
                                </m:e>
                              </m:nary>
                              <m:f>
                                <m:fPr>
                                  <m:ctrlPr>
                                    <a:rPr lang="en-US" altLang="zh-CN" b="0" i="1" smtClean="0">
                                      <a:latin typeface="Cambria Math" panose="02040503050406030204" pitchFamily="18" charset="0"/>
                                      <a:ea typeface="Cambria Math" panose="02040503050406030204" pitchFamily="18" charset="0"/>
                                    </a:rPr>
                                  </m:ctrlPr>
                                </m:fPr>
                                <m:num>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𝐹</m:t>
                                      </m:r>
                                    </m:e>
                                    <m:sub>
                                      <m:r>
                                        <a:rPr lang="en-US" altLang="zh-CN" b="0" i="1" smtClean="0">
                                          <a:latin typeface="Cambria Math" panose="02040503050406030204" pitchFamily="18" charset="0"/>
                                          <a:ea typeface="Cambria Math" panose="02040503050406030204" pitchFamily="18" charset="0"/>
                                        </a:rPr>
                                        <m:t>𝑠</m:t>
                                      </m:r>
                                    </m:sub>
                                  </m:sSub>
                                </m:num>
                                <m:den>
                                  <m:r>
                                    <a:rPr lang="en-US" altLang="zh-CN" b="0" i="1" smtClean="0">
                                      <a:latin typeface="Cambria Math" panose="02040503050406030204" pitchFamily="18" charset="0"/>
                                      <a:ea typeface="Cambria Math" panose="02040503050406030204" pitchFamily="18" charset="0"/>
                                    </a:rPr>
                                    <m:t>𝐿</m:t>
                                  </m:r>
                                </m:den>
                              </m:f>
                            </m:e>
                          </m:rad>
                        </m:den>
                      </m:f>
                    </m:oMath>
                  </m:oMathPara>
                </a14:m>
                <a:endParaRPr lang="en-US" altLang="zh-CN" dirty="0"/>
              </a:p>
              <a:p>
                <a:pPr>
                  <a:lnSpc>
                    <a:spcPct val="150000"/>
                  </a:lnSpc>
                </a:pPr>
                <a:r>
                  <a:rPr lang="zh-CN" altLang="en-US" dirty="0"/>
                  <a:t>后续的模板在使用的时候默认完成了归一化</a:t>
                </a:r>
                <a:endParaRPr lang="en-US" altLang="zh-CN" dirty="0"/>
              </a:p>
            </p:txBody>
          </p:sp>
        </mc:Choice>
        <mc:Fallback>
          <p:sp>
            <p:nvSpPr>
              <p:cNvPr id="8" name="文本框 7">
                <a:extLst>
                  <a:ext uri="{FF2B5EF4-FFF2-40B4-BE49-F238E27FC236}">
                    <a16:creationId xmlns:a16="http://schemas.microsoft.com/office/drawing/2014/main" id="{3F0DA8EF-0BBB-4871-9165-0B31DC2D7846}"/>
                  </a:ext>
                </a:extLst>
              </p:cNvPr>
              <p:cNvSpPr txBox="1">
                <a:spLocks noRot="1" noChangeAspect="1" noMove="1" noResize="1" noEditPoints="1" noAdjustHandles="1" noChangeArrowheads="1" noChangeShapeType="1" noTextEdit="1"/>
              </p:cNvSpPr>
              <p:nvPr/>
            </p:nvSpPr>
            <p:spPr>
              <a:xfrm>
                <a:off x="338939" y="1340768"/>
                <a:ext cx="11514120" cy="4908523"/>
              </a:xfrm>
              <a:prstGeom prst="rect">
                <a:avLst/>
              </a:prstGeom>
              <a:blipFill>
                <a:blip r:embed="rId3"/>
                <a:stretch>
                  <a:fillRect l="-477" b="-1118"/>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E111C067-D745-4795-8430-C9F224338398}"/>
              </a:ext>
            </a:extLst>
          </p:cNvPr>
          <p:cNvPicPr>
            <a:picLocks noChangeAspect="1"/>
          </p:cNvPicPr>
          <p:nvPr/>
        </p:nvPicPr>
        <p:blipFill>
          <a:blip r:embed="rId4"/>
          <a:stretch>
            <a:fillRect/>
          </a:stretch>
        </p:blipFill>
        <p:spPr>
          <a:xfrm>
            <a:off x="2442516" y="2204864"/>
            <a:ext cx="7306965" cy="2068485"/>
          </a:xfrm>
          <a:prstGeom prst="rect">
            <a:avLst/>
          </a:prstGeom>
        </p:spPr>
      </p:pic>
    </p:spTree>
    <p:extLst>
      <p:ext uri="{BB962C8B-B14F-4D97-AF65-F5344CB8AC3E}">
        <p14:creationId xmlns:p14="http://schemas.microsoft.com/office/powerpoint/2010/main" val="566062779"/>
      </p:ext>
    </p:extLst>
  </p:cSld>
  <p:clrMapOvr>
    <a:masterClrMapping/>
  </p:clrMapOvr>
  <p:transition advTm="6393"/>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3</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主要工作</a:t>
            </a:r>
          </a:p>
        </p:txBody>
      </p:sp>
      <p:grpSp>
        <p:nvGrpSpPr>
          <p:cNvPr id="6" name="组合 5">
            <a:extLst>
              <a:ext uri="{FF2B5EF4-FFF2-40B4-BE49-F238E27FC236}">
                <a16:creationId xmlns:a16="http://schemas.microsoft.com/office/drawing/2014/main" id="{99C021BA-3450-4B27-874D-21046500A426}"/>
              </a:ext>
            </a:extLst>
          </p:cNvPr>
          <p:cNvGrpSpPr/>
          <p:nvPr/>
        </p:nvGrpSpPr>
        <p:grpSpPr>
          <a:xfrm>
            <a:off x="250014" y="1281362"/>
            <a:ext cx="4063918" cy="1713821"/>
            <a:chOff x="457199" y="3671094"/>
            <a:chExt cx="4063918" cy="1713821"/>
          </a:xfrm>
        </p:grpSpPr>
        <p:pic>
          <p:nvPicPr>
            <p:cNvPr id="7" name="图形 6">
              <a:extLst>
                <a:ext uri="{FF2B5EF4-FFF2-40B4-BE49-F238E27FC236}">
                  <a16:creationId xmlns:a16="http://schemas.microsoft.com/office/drawing/2014/main" id="{7C70E5FA-3132-4564-BE20-FD03C2E49BF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53717"/>
            <a:stretch/>
          </p:blipFill>
          <p:spPr>
            <a:xfrm>
              <a:off x="457199" y="3671094"/>
              <a:ext cx="4063918" cy="1707016"/>
            </a:xfrm>
            <a:prstGeom prst="rect">
              <a:avLst/>
            </a:prstGeom>
          </p:spPr>
        </p:pic>
        <p:sp>
          <p:nvSpPr>
            <p:cNvPr id="9" name="矩形 8">
              <a:extLst>
                <a:ext uri="{FF2B5EF4-FFF2-40B4-BE49-F238E27FC236}">
                  <a16:creationId xmlns:a16="http://schemas.microsoft.com/office/drawing/2014/main" id="{139F7FA5-26C8-4E60-AE55-7198924C737B}"/>
                </a:ext>
              </a:extLst>
            </p:cNvPr>
            <p:cNvSpPr/>
            <p:nvPr/>
          </p:nvSpPr>
          <p:spPr bwMode="auto">
            <a:xfrm>
              <a:off x="1644650" y="5191126"/>
              <a:ext cx="1752600" cy="1937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25000">
                <a:ln>
                  <a:noFill/>
                </a:ln>
                <a:solidFill>
                  <a:schemeClr val="tx1"/>
                </a:solidFill>
                <a:effectLst/>
                <a:latin typeface="Arial" panose="020B0604020202020204" pitchFamily="34" charset="0"/>
                <a:ea typeface="宋体" panose="02010600030101010101" pitchFamily="2" charset="-122"/>
              </a:endParaRPr>
            </a:p>
          </p:txBody>
        </p:sp>
      </p:grpSp>
      <p:sp>
        <p:nvSpPr>
          <p:cNvPr id="10" name="文本框 9">
            <a:extLst>
              <a:ext uri="{FF2B5EF4-FFF2-40B4-BE49-F238E27FC236}">
                <a16:creationId xmlns:a16="http://schemas.microsoft.com/office/drawing/2014/main" id="{3577E9FD-CB31-4214-8FB1-8575A4E282BE}"/>
              </a:ext>
            </a:extLst>
          </p:cNvPr>
          <p:cNvSpPr txBox="1"/>
          <p:nvPr/>
        </p:nvSpPr>
        <p:spPr>
          <a:xfrm>
            <a:off x="1454328" y="3023159"/>
            <a:ext cx="1562888" cy="369332"/>
          </a:xfrm>
          <a:prstGeom prst="rect">
            <a:avLst/>
          </a:prstGeom>
          <a:noFill/>
          <a:ln w="19050">
            <a:solidFill>
              <a:schemeClr val="tx1"/>
            </a:solidFill>
          </a:ln>
        </p:spPr>
        <p:txBody>
          <a:bodyPr wrap="square" rtlCol="0">
            <a:spAutoFit/>
          </a:bodyPr>
          <a:lstStyle/>
          <a:p>
            <a:pPr algn="ctr"/>
            <a:r>
              <a:rPr lang="zh-CN" altLang="en-US" baseline="0" dirty="0"/>
              <a:t>感应电压信号</a:t>
            </a:r>
          </a:p>
        </p:txBody>
      </p:sp>
      <p:sp>
        <p:nvSpPr>
          <p:cNvPr id="11" name="文本框 10">
            <a:extLst>
              <a:ext uri="{FF2B5EF4-FFF2-40B4-BE49-F238E27FC236}">
                <a16:creationId xmlns:a16="http://schemas.microsoft.com/office/drawing/2014/main" id="{1AB372A9-1BC8-43F1-BE7E-A2537D1C8784}"/>
              </a:ext>
            </a:extLst>
          </p:cNvPr>
          <p:cNvSpPr txBox="1"/>
          <p:nvPr/>
        </p:nvSpPr>
        <p:spPr>
          <a:xfrm>
            <a:off x="255360" y="3751128"/>
            <a:ext cx="1562888" cy="369332"/>
          </a:xfrm>
          <a:prstGeom prst="rect">
            <a:avLst/>
          </a:prstGeom>
          <a:noFill/>
          <a:ln w="19050">
            <a:solidFill>
              <a:schemeClr val="tx1"/>
            </a:solidFill>
          </a:ln>
        </p:spPr>
        <p:txBody>
          <a:bodyPr wrap="square" rtlCol="0">
            <a:spAutoFit/>
          </a:bodyPr>
          <a:lstStyle/>
          <a:p>
            <a:pPr algn="ctr"/>
            <a:r>
              <a:rPr lang="zh-CN" altLang="en-US" baseline="0" dirty="0"/>
              <a:t>低噪声放大器</a:t>
            </a:r>
          </a:p>
        </p:txBody>
      </p:sp>
      <p:sp>
        <p:nvSpPr>
          <p:cNvPr id="13" name="文本框 12">
            <a:extLst>
              <a:ext uri="{FF2B5EF4-FFF2-40B4-BE49-F238E27FC236}">
                <a16:creationId xmlns:a16="http://schemas.microsoft.com/office/drawing/2014/main" id="{5A97C21B-09B7-491D-A4D4-C54B070F519D}"/>
              </a:ext>
            </a:extLst>
          </p:cNvPr>
          <p:cNvSpPr txBox="1"/>
          <p:nvPr/>
        </p:nvSpPr>
        <p:spPr>
          <a:xfrm>
            <a:off x="2732648" y="3751128"/>
            <a:ext cx="1562888" cy="369332"/>
          </a:xfrm>
          <a:prstGeom prst="rect">
            <a:avLst/>
          </a:prstGeom>
          <a:noFill/>
          <a:ln w="19050">
            <a:solidFill>
              <a:schemeClr val="tx1"/>
            </a:solidFill>
          </a:ln>
        </p:spPr>
        <p:txBody>
          <a:bodyPr wrap="square" rtlCol="0">
            <a:spAutoFit/>
          </a:bodyPr>
          <a:lstStyle/>
          <a:p>
            <a:pPr algn="ctr"/>
            <a:r>
              <a:rPr lang="zh-CN" altLang="en-US" baseline="0" dirty="0"/>
              <a:t>磁场转化线圈</a:t>
            </a:r>
          </a:p>
        </p:txBody>
      </p:sp>
      <p:sp>
        <p:nvSpPr>
          <p:cNvPr id="14" name="文本框 13">
            <a:extLst>
              <a:ext uri="{FF2B5EF4-FFF2-40B4-BE49-F238E27FC236}">
                <a16:creationId xmlns:a16="http://schemas.microsoft.com/office/drawing/2014/main" id="{64C04682-6491-4BA7-A3F4-99E3A5234886}"/>
              </a:ext>
            </a:extLst>
          </p:cNvPr>
          <p:cNvSpPr txBox="1"/>
          <p:nvPr/>
        </p:nvSpPr>
        <p:spPr>
          <a:xfrm>
            <a:off x="2732648" y="4588913"/>
            <a:ext cx="1562888" cy="369332"/>
          </a:xfrm>
          <a:prstGeom prst="rect">
            <a:avLst/>
          </a:prstGeom>
          <a:noFill/>
          <a:ln w="19050">
            <a:solidFill>
              <a:schemeClr val="tx1"/>
            </a:solidFill>
          </a:ln>
        </p:spPr>
        <p:txBody>
          <a:bodyPr wrap="square" rtlCol="0">
            <a:spAutoFit/>
          </a:bodyPr>
          <a:lstStyle/>
          <a:p>
            <a:pPr algn="ctr"/>
            <a:r>
              <a:rPr lang="zh-CN" altLang="en-US" baseline="0" dirty="0"/>
              <a:t>原子磁力计</a:t>
            </a:r>
          </a:p>
        </p:txBody>
      </p:sp>
      <p:sp>
        <p:nvSpPr>
          <p:cNvPr id="15" name="文本框 14">
            <a:extLst>
              <a:ext uri="{FF2B5EF4-FFF2-40B4-BE49-F238E27FC236}">
                <a16:creationId xmlns:a16="http://schemas.microsoft.com/office/drawing/2014/main" id="{34EB4D40-A96F-4BF8-8361-8EC0BDAEC7EE}"/>
              </a:ext>
            </a:extLst>
          </p:cNvPr>
          <p:cNvSpPr txBox="1"/>
          <p:nvPr/>
        </p:nvSpPr>
        <p:spPr>
          <a:xfrm>
            <a:off x="255360" y="4588830"/>
            <a:ext cx="1562888" cy="369332"/>
          </a:xfrm>
          <a:prstGeom prst="rect">
            <a:avLst/>
          </a:prstGeom>
          <a:noFill/>
          <a:ln w="19050">
            <a:solidFill>
              <a:schemeClr val="tx1"/>
            </a:solidFill>
          </a:ln>
        </p:spPr>
        <p:txBody>
          <a:bodyPr wrap="square" rtlCol="0">
            <a:spAutoFit/>
          </a:bodyPr>
          <a:lstStyle/>
          <a:p>
            <a:pPr algn="ctr"/>
            <a:r>
              <a:rPr lang="zh-CN" altLang="en-US" baseline="0" dirty="0"/>
              <a:t>数据采集卡</a:t>
            </a:r>
          </a:p>
        </p:txBody>
      </p:sp>
      <p:cxnSp>
        <p:nvCxnSpPr>
          <p:cNvPr id="16" name="直接箭头连接符 15">
            <a:extLst>
              <a:ext uri="{FF2B5EF4-FFF2-40B4-BE49-F238E27FC236}">
                <a16:creationId xmlns:a16="http://schemas.microsoft.com/office/drawing/2014/main" id="{53D743D2-EAB0-4C47-BB45-00C8404497F2}"/>
              </a:ext>
            </a:extLst>
          </p:cNvPr>
          <p:cNvCxnSpPr>
            <a:stCxn id="10" idx="2"/>
            <a:endCxn id="11" idx="0"/>
          </p:cNvCxnSpPr>
          <p:nvPr/>
        </p:nvCxnSpPr>
        <p:spPr bwMode="auto">
          <a:xfrm flipH="1">
            <a:off x="1036804" y="3392491"/>
            <a:ext cx="1198968" cy="35863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接箭头连接符 16">
            <a:extLst>
              <a:ext uri="{FF2B5EF4-FFF2-40B4-BE49-F238E27FC236}">
                <a16:creationId xmlns:a16="http://schemas.microsoft.com/office/drawing/2014/main" id="{4F3E9264-504A-4210-9105-669F0F1CBF5E}"/>
              </a:ext>
            </a:extLst>
          </p:cNvPr>
          <p:cNvCxnSpPr>
            <a:stCxn id="10" idx="2"/>
            <a:endCxn id="13" idx="0"/>
          </p:cNvCxnSpPr>
          <p:nvPr/>
        </p:nvCxnSpPr>
        <p:spPr bwMode="auto">
          <a:xfrm>
            <a:off x="2235772" y="3392491"/>
            <a:ext cx="1278320" cy="35863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接箭头连接符 17">
            <a:extLst>
              <a:ext uri="{FF2B5EF4-FFF2-40B4-BE49-F238E27FC236}">
                <a16:creationId xmlns:a16="http://schemas.microsoft.com/office/drawing/2014/main" id="{449904DC-0D03-415A-AA20-8F0ECA973CC4}"/>
              </a:ext>
            </a:extLst>
          </p:cNvPr>
          <p:cNvCxnSpPr>
            <a:stCxn id="11" idx="2"/>
            <a:endCxn id="15" idx="0"/>
          </p:cNvCxnSpPr>
          <p:nvPr/>
        </p:nvCxnSpPr>
        <p:spPr bwMode="auto">
          <a:xfrm>
            <a:off x="1036804" y="4120460"/>
            <a:ext cx="0" cy="46837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接箭头连接符 18">
            <a:extLst>
              <a:ext uri="{FF2B5EF4-FFF2-40B4-BE49-F238E27FC236}">
                <a16:creationId xmlns:a16="http://schemas.microsoft.com/office/drawing/2014/main" id="{1A3B6B31-104B-4424-A0A0-E929AD543F32}"/>
              </a:ext>
            </a:extLst>
          </p:cNvPr>
          <p:cNvCxnSpPr>
            <a:stCxn id="13" idx="2"/>
            <a:endCxn id="14" idx="0"/>
          </p:cNvCxnSpPr>
          <p:nvPr/>
        </p:nvCxnSpPr>
        <p:spPr bwMode="auto">
          <a:xfrm>
            <a:off x="3514092" y="4120460"/>
            <a:ext cx="0" cy="46845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Rounded Rectangle 19">
            <a:extLst>
              <a:ext uri="{FF2B5EF4-FFF2-40B4-BE49-F238E27FC236}">
                <a16:creationId xmlns:a16="http://schemas.microsoft.com/office/drawing/2014/main" id="{784EA7A9-04D4-40A7-AFFA-F1A24E029EF0}"/>
              </a:ext>
            </a:extLst>
          </p:cNvPr>
          <p:cNvSpPr/>
          <p:nvPr/>
        </p:nvSpPr>
        <p:spPr>
          <a:xfrm>
            <a:off x="76200" y="3571809"/>
            <a:ext cx="1875001" cy="2377471"/>
          </a:xfrm>
          <a:prstGeom prst="roundRect">
            <a:avLst/>
          </a:prstGeom>
          <a:noFill/>
          <a:ln w="38100">
            <a:solidFill>
              <a:srgbClr val="0432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19">
            <a:extLst>
              <a:ext uri="{FF2B5EF4-FFF2-40B4-BE49-F238E27FC236}">
                <a16:creationId xmlns:a16="http://schemas.microsoft.com/office/drawing/2014/main" id="{5E94493D-D67D-4457-B2AB-44DAD93332C7}"/>
              </a:ext>
            </a:extLst>
          </p:cNvPr>
          <p:cNvSpPr/>
          <p:nvPr/>
        </p:nvSpPr>
        <p:spPr>
          <a:xfrm>
            <a:off x="2541360" y="3574785"/>
            <a:ext cx="1875001" cy="2374495"/>
          </a:xfrm>
          <a:prstGeom prst="round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文本框 23">
            <a:extLst>
              <a:ext uri="{FF2B5EF4-FFF2-40B4-BE49-F238E27FC236}">
                <a16:creationId xmlns:a16="http://schemas.microsoft.com/office/drawing/2014/main" id="{5093C865-ED26-4C35-B8AE-D1BE7A94BD7C}"/>
              </a:ext>
            </a:extLst>
          </p:cNvPr>
          <p:cNvSpPr txBox="1"/>
          <p:nvPr/>
        </p:nvSpPr>
        <p:spPr>
          <a:xfrm>
            <a:off x="2732647" y="5426698"/>
            <a:ext cx="1562888" cy="369332"/>
          </a:xfrm>
          <a:prstGeom prst="rect">
            <a:avLst/>
          </a:prstGeom>
          <a:noFill/>
          <a:ln w="19050">
            <a:solidFill>
              <a:schemeClr val="tx1"/>
            </a:solidFill>
          </a:ln>
        </p:spPr>
        <p:txBody>
          <a:bodyPr wrap="square" rtlCol="0">
            <a:spAutoFit/>
          </a:bodyPr>
          <a:lstStyle/>
          <a:p>
            <a:pPr algn="ctr"/>
            <a:r>
              <a:rPr lang="zh-CN" altLang="en-US" baseline="0" dirty="0"/>
              <a:t>数字信号</a:t>
            </a:r>
          </a:p>
        </p:txBody>
      </p:sp>
      <p:sp>
        <p:nvSpPr>
          <p:cNvPr id="25" name="文本框 24">
            <a:extLst>
              <a:ext uri="{FF2B5EF4-FFF2-40B4-BE49-F238E27FC236}">
                <a16:creationId xmlns:a16="http://schemas.microsoft.com/office/drawing/2014/main" id="{58832D2C-9108-4E42-A93E-BE8BABE13027}"/>
              </a:ext>
            </a:extLst>
          </p:cNvPr>
          <p:cNvSpPr txBox="1"/>
          <p:nvPr/>
        </p:nvSpPr>
        <p:spPr>
          <a:xfrm>
            <a:off x="255360" y="5426698"/>
            <a:ext cx="1562888" cy="369332"/>
          </a:xfrm>
          <a:prstGeom prst="rect">
            <a:avLst/>
          </a:prstGeom>
          <a:noFill/>
          <a:ln w="19050">
            <a:solidFill>
              <a:schemeClr val="tx1"/>
            </a:solidFill>
          </a:ln>
        </p:spPr>
        <p:txBody>
          <a:bodyPr wrap="square" rtlCol="0">
            <a:spAutoFit/>
          </a:bodyPr>
          <a:lstStyle/>
          <a:p>
            <a:pPr algn="ctr"/>
            <a:r>
              <a:rPr lang="zh-CN" altLang="en-US" baseline="0" dirty="0"/>
              <a:t>数字信号</a:t>
            </a:r>
          </a:p>
        </p:txBody>
      </p:sp>
      <p:cxnSp>
        <p:nvCxnSpPr>
          <p:cNvPr id="26" name="直接箭头连接符 25">
            <a:extLst>
              <a:ext uri="{FF2B5EF4-FFF2-40B4-BE49-F238E27FC236}">
                <a16:creationId xmlns:a16="http://schemas.microsoft.com/office/drawing/2014/main" id="{E15754D1-EB9B-4B31-BE29-EC0EDA21F769}"/>
              </a:ext>
            </a:extLst>
          </p:cNvPr>
          <p:cNvCxnSpPr>
            <a:stCxn id="15" idx="2"/>
            <a:endCxn id="25" idx="0"/>
          </p:cNvCxnSpPr>
          <p:nvPr/>
        </p:nvCxnSpPr>
        <p:spPr bwMode="auto">
          <a:xfrm>
            <a:off x="1036804" y="4958162"/>
            <a:ext cx="0" cy="46853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接箭头连接符 26">
            <a:extLst>
              <a:ext uri="{FF2B5EF4-FFF2-40B4-BE49-F238E27FC236}">
                <a16:creationId xmlns:a16="http://schemas.microsoft.com/office/drawing/2014/main" id="{3BDEC00A-430D-44B8-9CBE-263F23B0AB37}"/>
              </a:ext>
            </a:extLst>
          </p:cNvPr>
          <p:cNvCxnSpPr>
            <a:stCxn id="14" idx="2"/>
            <a:endCxn id="24" idx="0"/>
          </p:cNvCxnSpPr>
          <p:nvPr/>
        </p:nvCxnSpPr>
        <p:spPr bwMode="auto">
          <a:xfrm flipH="1">
            <a:off x="3514091" y="4958245"/>
            <a:ext cx="1" cy="46845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文本框 2">
            <a:extLst>
              <a:ext uri="{FF2B5EF4-FFF2-40B4-BE49-F238E27FC236}">
                <a16:creationId xmlns:a16="http://schemas.microsoft.com/office/drawing/2014/main" id="{25A94D75-05F1-4A03-8BD2-B82C1A75AE0D}"/>
              </a:ext>
            </a:extLst>
          </p:cNvPr>
          <p:cNvSpPr txBox="1"/>
          <p:nvPr/>
        </p:nvSpPr>
        <p:spPr>
          <a:xfrm>
            <a:off x="4831877" y="2164180"/>
            <a:ext cx="7297238" cy="3276282"/>
          </a:xfrm>
          <a:prstGeom prst="rect">
            <a:avLst/>
          </a:prstGeom>
          <a:noFill/>
        </p:spPr>
        <p:txBody>
          <a:bodyPr wrap="square" rtlCol="0">
            <a:spAutoFit/>
          </a:bodyPr>
          <a:lstStyle/>
          <a:p>
            <a:pPr marL="342900" indent="-342900">
              <a:lnSpc>
                <a:spcPct val="150000"/>
              </a:lnSpc>
              <a:buFont typeface="+mj-lt"/>
              <a:buAutoNum type="arabicPeriod"/>
            </a:pPr>
            <a:r>
              <a:rPr lang="zh-CN" altLang="en-US" sz="2000" dirty="0"/>
              <a:t>两种读出方案的模拟和实验验证：</a:t>
            </a:r>
            <a:r>
              <a:rPr lang="en-US" altLang="zh-CN" sz="2000" dirty="0">
                <a:solidFill>
                  <a:srgbClr val="FF0000"/>
                </a:solidFill>
              </a:rPr>
              <a:t>100%</a:t>
            </a:r>
          </a:p>
          <a:p>
            <a:pPr marL="342900" indent="-342900">
              <a:lnSpc>
                <a:spcPct val="150000"/>
              </a:lnSpc>
              <a:buFont typeface="+mj-lt"/>
              <a:buAutoNum type="arabicPeriod"/>
            </a:pPr>
            <a:r>
              <a:rPr lang="zh-CN" altLang="en-US" sz="2000" dirty="0"/>
              <a:t>灵敏度优化：</a:t>
            </a:r>
            <a:r>
              <a:rPr lang="en-US" altLang="zh-CN" sz="2000" dirty="0">
                <a:solidFill>
                  <a:srgbClr val="FF0000"/>
                </a:solidFill>
              </a:rPr>
              <a:t>90%</a:t>
            </a:r>
          </a:p>
          <a:p>
            <a:pPr marL="800100" lvl="1" indent="-342900">
              <a:lnSpc>
                <a:spcPct val="150000"/>
              </a:lnSpc>
              <a:buFont typeface="Arial" panose="020B0604020202020204" pitchFamily="34" charset="0"/>
              <a:buChar char="•"/>
            </a:pPr>
            <a:r>
              <a:rPr lang="zh-CN" altLang="en-US" sz="2000" dirty="0"/>
              <a:t>感应线圈优化：</a:t>
            </a:r>
            <a:r>
              <a:rPr lang="en-US" altLang="zh-CN" sz="2000" dirty="0">
                <a:solidFill>
                  <a:srgbClr val="FF0000"/>
                </a:solidFill>
              </a:rPr>
              <a:t>90%</a:t>
            </a:r>
          </a:p>
          <a:p>
            <a:pPr marL="800100" lvl="1" indent="-342900">
              <a:lnSpc>
                <a:spcPct val="150000"/>
              </a:lnSpc>
              <a:buFont typeface="Arial" panose="020B0604020202020204" pitchFamily="34" charset="0"/>
              <a:buChar char="•"/>
            </a:pPr>
            <a:r>
              <a:rPr lang="zh-CN" altLang="en-US" sz="2000" dirty="0"/>
              <a:t>直接电压读出方案中的电子学优化设计：</a:t>
            </a:r>
            <a:r>
              <a:rPr lang="en-US" altLang="zh-CN" sz="2000" dirty="0">
                <a:solidFill>
                  <a:srgbClr val="FF0000"/>
                </a:solidFill>
              </a:rPr>
              <a:t>80%</a:t>
            </a:r>
          </a:p>
          <a:p>
            <a:pPr marL="800100" lvl="1" indent="-342900">
              <a:lnSpc>
                <a:spcPct val="150000"/>
              </a:lnSpc>
              <a:buFont typeface="Arial" panose="020B0604020202020204" pitchFamily="34" charset="0"/>
              <a:buChar char="•"/>
            </a:pPr>
            <a:r>
              <a:rPr lang="zh-CN" altLang="en-US" sz="2000" dirty="0"/>
              <a:t>原子磁力计读出方案中的磁场转化线圈优化设计：</a:t>
            </a:r>
            <a:r>
              <a:rPr lang="en-US" altLang="zh-CN" sz="2000" dirty="0">
                <a:solidFill>
                  <a:srgbClr val="FF0000"/>
                </a:solidFill>
              </a:rPr>
              <a:t>90%</a:t>
            </a:r>
          </a:p>
          <a:p>
            <a:pPr marL="342900" indent="-342900">
              <a:lnSpc>
                <a:spcPct val="150000"/>
              </a:lnSpc>
              <a:buFont typeface="+mj-lt"/>
              <a:buAutoNum type="arabicPeriod"/>
            </a:pPr>
            <a:r>
              <a:rPr lang="zh-CN" altLang="en-US" sz="2000" dirty="0"/>
              <a:t>触发算法：</a:t>
            </a:r>
            <a:r>
              <a:rPr lang="en-US" altLang="zh-CN" sz="2000" dirty="0">
                <a:solidFill>
                  <a:srgbClr val="FF0000"/>
                </a:solidFill>
              </a:rPr>
              <a:t>50%</a:t>
            </a:r>
          </a:p>
          <a:p>
            <a:pPr marL="342900" indent="-342900">
              <a:lnSpc>
                <a:spcPct val="150000"/>
              </a:lnSpc>
              <a:buFont typeface="+mj-lt"/>
              <a:buAutoNum type="arabicPeriod"/>
            </a:pPr>
            <a:r>
              <a:rPr lang="zh-CN" altLang="en-US" sz="2000" dirty="0"/>
              <a:t>小面积阵列样机实现：</a:t>
            </a:r>
            <a:r>
              <a:rPr lang="en-US" altLang="zh-CN" sz="2000" dirty="0">
                <a:solidFill>
                  <a:srgbClr val="FF0000"/>
                </a:solidFill>
              </a:rPr>
              <a:t>30%</a:t>
            </a:r>
          </a:p>
        </p:txBody>
      </p:sp>
      <p:sp>
        <p:nvSpPr>
          <p:cNvPr id="33" name="文本框 32">
            <a:extLst>
              <a:ext uri="{FF2B5EF4-FFF2-40B4-BE49-F238E27FC236}">
                <a16:creationId xmlns:a16="http://schemas.microsoft.com/office/drawing/2014/main" id="{D3905149-76F5-4272-BA79-38F5C2F37ACD}"/>
              </a:ext>
            </a:extLst>
          </p:cNvPr>
          <p:cNvSpPr txBox="1"/>
          <p:nvPr/>
        </p:nvSpPr>
        <p:spPr>
          <a:xfrm>
            <a:off x="250014" y="6249967"/>
            <a:ext cx="4012370" cy="369332"/>
          </a:xfrm>
          <a:prstGeom prst="rect">
            <a:avLst/>
          </a:prstGeom>
          <a:noFill/>
          <a:ln w="19050">
            <a:solidFill>
              <a:schemeClr val="tx1"/>
            </a:solidFill>
          </a:ln>
        </p:spPr>
        <p:txBody>
          <a:bodyPr wrap="square" rtlCol="0">
            <a:spAutoFit/>
          </a:bodyPr>
          <a:lstStyle/>
          <a:p>
            <a:pPr algn="ctr"/>
            <a:r>
              <a:rPr lang="zh-CN" altLang="en-US" baseline="0" dirty="0"/>
              <a:t>触发算法</a:t>
            </a:r>
          </a:p>
        </p:txBody>
      </p:sp>
      <p:cxnSp>
        <p:nvCxnSpPr>
          <p:cNvPr id="34" name="直接箭头连接符 33">
            <a:extLst>
              <a:ext uri="{FF2B5EF4-FFF2-40B4-BE49-F238E27FC236}">
                <a16:creationId xmlns:a16="http://schemas.microsoft.com/office/drawing/2014/main" id="{4116152B-4F0E-4D2C-930E-C2AFBB825F1C}"/>
              </a:ext>
            </a:extLst>
          </p:cNvPr>
          <p:cNvCxnSpPr/>
          <p:nvPr/>
        </p:nvCxnSpPr>
        <p:spPr bwMode="auto">
          <a:xfrm>
            <a:off x="1028579" y="5797811"/>
            <a:ext cx="0" cy="43950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接箭头连接符 34">
            <a:extLst>
              <a:ext uri="{FF2B5EF4-FFF2-40B4-BE49-F238E27FC236}">
                <a16:creationId xmlns:a16="http://schemas.microsoft.com/office/drawing/2014/main" id="{D598EFDF-719A-4BC6-8758-54CB6693147D}"/>
              </a:ext>
            </a:extLst>
          </p:cNvPr>
          <p:cNvCxnSpPr/>
          <p:nvPr/>
        </p:nvCxnSpPr>
        <p:spPr bwMode="auto">
          <a:xfrm>
            <a:off x="3521590" y="5797811"/>
            <a:ext cx="0" cy="43950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Box 21">
            <a:extLst>
              <a:ext uri="{FF2B5EF4-FFF2-40B4-BE49-F238E27FC236}">
                <a16:creationId xmlns:a16="http://schemas.microsoft.com/office/drawing/2014/main" id="{EE1AEDE4-38E5-4F35-853B-C4A0D63C6553}"/>
              </a:ext>
            </a:extLst>
          </p:cNvPr>
          <p:cNvSpPr txBox="1"/>
          <p:nvPr/>
        </p:nvSpPr>
        <p:spPr>
          <a:xfrm>
            <a:off x="-76861" y="3188433"/>
            <a:ext cx="1415772" cy="338554"/>
          </a:xfrm>
          <a:prstGeom prst="rect">
            <a:avLst/>
          </a:prstGeom>
          <a:noFill/>
        </p:spPr>
        <p:txBody>
          <a:bodyPr wrap="none" rtlCol="0">
            <a:spAutoFit/>
          </a:bodyPr>
          <a:lstStyle/>
          <a:p>
            <a:r>
              <a:rPr lang="zh-CN" altLang="en-US" sz="1600" b="1" dirty="0">
                <a:solidFill>
                  <a:srgbClr val="0432FF"/>
                </a:solidFill>
                <a:latin typeface="Times" pitchFamily="2" charset="0"/>
                <a:ea typeface="STKaiti" panose="02010600040101010101" pitchFamily="2" charset="-122"/>
              </a:rPr>
              <a:t>直接电压读出</a:t>
            </a:r>
            <a:endParaRPr lang="en-US" sz="1600" b="1" dirty="0">
              <a:solidFill>
                <a:srgbClr val="0432FF"/>
              </a:solidFill>
              <a:latin typeface="Times" pitchFamily="2" charset="0"/>
              <a:ea typeface="STKaiti" panose="02010600040101010101" pitchFamily="2" charset="-122"/>
            </a:endParaRPr>
          </a:p>
        </p:txBody>
      </p:sp>
      <p:sp>
        <p:nvSpPr>
          <p:cNvPr id="41" name="TextBox 21">
            <a:extLst>
              <a:ext uri="{FF2B5EF4-FFF2-40B4-BE49-F238E27FC236}">
                <a16:creationId xmlns:a16="http://schemas.microsoft.com/office/drawing/2014/main" id="{1F6EA4A9-D2D6-4748-AD9B-D23D89E8F14D}"/>
              </a:ext>
            </a:extLst>
          </p:cNvPr>
          <p:cNvSpPr txBox="1"/>
          <p:nvPr/>
        </p:nvSpPr>
        <p:spPr>
          <a:xfrm>
            <a:off x="3034883" y="3188433"/>
            <a:ext cx="1620957" cy="338554"/>
          </a:xfrm>
          <a:prstGeom prst="rect">
            <a:avLst/>
          </a:prstGeom>
          <a:noFill/>
        </p:spPr>
        <p:txBody>
          <a:bodyPr wrap="none" rtlCol="0">
            <a:spAutoFit/>
          </a:bodyPr>
          <a:lstStyle/>
          <a:p>
            <a:r>
              <a:rPr lang="zh-CN" altLang="en-US" sz="1600" b="1" dirty="0">
                <a:solidFill>
                  <a:srgbClr val="FF0000"/>
                </a:solidFill>
                <a:latin typeface="Times" pitchFamily="2" charset="0"/>
                <a:ea typeface="STKaiti" panose="02010600040101010101" pitchFamily="2" charset="-122"/>
              </a:rPr>
              <a:t>原子磁力计读出</a:t>
            </a:r>
            <a:endParaRPr lang="en-US" sz="1600" b="1" dirty="0">
              <a:solidFill>
                <a:srgbClr val="FF0000"/>
              </a:solidFill>
              <a:latin typeface="Times" pitchFamily="2" charset="0"/>
              <a:ea typeface="STKaiti" panose="02010600040101010101" pitchFamily="2" charset="-122"/>
            </a:endParaRPr>
          </a:p>
        </p:txBody>
      </p:sp>
    </p:spTree>
    <p:extLst>
      <p:ext uri="{BB962C8B-B14F-4D97-AF65-F5344CB8AC3E}">
        <p14:creationId xmlns:p14="http://schemas.microsoft.com/office/powerpoint/2010/main" val="2781968855"/>
      </p:ext>
    </p:extLst>
  </p:cSld>
  <p:clrMapOvr>
    <a:masterClrMapping/>
  </p:clrMapOvr>
  <p:transition advTm="6393"/>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30</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模板的选择</a:t>
            </a:r>
          </a:p>
        </p:txBody>
      </p:sp>
      <mc:AlternateContent xmlns:mc="http://schemas.openxmlformats.org/markup-compatibility/2006">
        <mc:Choice xmlns:a14="http://schemas.microsoft.com/office/drawing/2010/main" Requires="a14">
          <p:sp>
            <p:nvSpPr>
              <p:cNvPr id="3" name="文本框 2">
                <a:extLst>
                  <a:ext uri="{FF2B5EF4-FFF2-40B4-BE49-F238E27FC236}">
                    <a16:creationId xmlns:a16="http://schemas.microsoft.com/office/drawing/2014/main" id="{EE84C732-9495-4E69-B58F-CCE81AAF6F0C}"/>
                  </a:ext>
                </a:extLst>
              </p:cNvPr>
              <p:cNvSpPr txBox="1"/>
              <p:nvPr/>
            </p:nvSpPr>
            <p:spPr>
              <a:xfrm>
                <a:off x="67506" y="1052736"/>
                <a:ext cx="12056987" cy="5586594"/>
              </a:xfrm>
              <a:prstGeom prst="rect">
                <a:avLst/>
              </a:prstGeom>
              <a:noFill/>
            </p:spPr>
            <p:txBody>
              <a:bodyPr wrap="square" rtlCol="0">
                <a:spAutoFit/>
              </a:bodyPr>
              <a:lstStyle/>
              <a:p>
                <a:pPr>
                  <a:lnSpc>
                    <a:spcPct val="130000"/>
                  </a:lnSpc>
                </a:pPr>
                <a:r>
                  <a:rPr lang="zh-CN" altLang="en-US" dirty="0"/>
                  <a:t>最优滤波模板：</a:t>
                </a:r>
                <a:endParaRPr lang="en-US" altLang="zh-CN" dirty="0"/>
              </a:p>
              <a:p>
                <a:pPr>
                  <a:lnSpc>
                    <a:spcPct val="130000"/>
                  </a:lnSpc>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b="0" i="1">
                              <a:latin typeface="Cambria Math" panose="02040503050406030204" pitchFamily="18" charset="0"/>
                            </a:rPr>
                            <m:t>h</m:t>
                          </m:r>
                        </m:e>
                        <m:sub>
                          <m:r>
                            <a:rPr lang="zh-CN" altLang="en-US" b="0" i="1">
                              <a:latin typeface="Cambria Math" panose="02040503050406030204" pitchFamily="18" charset="0"/>
                            </a:rPr>
                            <m:t>𝛾</m:t>
                          </m:r>
                        </m:sub>
                      </m:sSub>
                      <m:d>
                        <m:dPr>
                          <m:ctrlPr>
                            <a:rPr lang="en-US" altLang="zh-CN" i="1">
                              <a:latin typeface="Cambria Math" panose="02040503050406030204" pitchFamily="18" charset="0"/>
                            </a:rPr>
                          </m:ctrlPr>
                        </m:dPr>
                        <m:e>
                          <m:r>
                            <a:rPr lang="en-US" altLang="zh-CN" b="0" i="1">
                              <a:latin typeface="Cambria Math" panose="02040503050406030204" pitchFamily="18" charset="0"/>
                            </a:rPr>
                            <m:t>𝑡</m:t>
                          </m:r>
                        </m:e>
                      </m:d>
                      <m:r>
                        <a:rPr lang="en-US" altLang="zh-CN" b="0" i="1" smtClean="0">
                          <a:latin typeface="Cambria Math" panose="02040503050406030204" pitchFamily="18" charset="0"/>
                        </a:rPr>
                        <m:t>=</m:t>
                      </m:r>
                      <m:sSup>
                        <m:sSupPr>
                          <m:ctrlPr>
                            <a:rPr lang="en-US" altLang="zh-CN" i="1">
                              <a:latin typeface="Cambria Math" panose="02040503050406030204" pitchFamily="18" charset="0"/>
                            </a:rPr>
                          </m:ctrlPr>
                        </m:sSupPr>
                        <m:e>
                          <m:r>
                            <a:rPr lang="en-US" altLang="zh-CN" b="0" i="1">
                              <a:latin typeface="Cambria Math" panose="02040503050406030204" pitchFamily="18" charset="0"/>
                            </a:rPr>
                            <m:t>ℱ</m:t>
                          </m:r>
                        </m:e>
                        <m:sup>
                          <m:r>
                            <a:rPr lang="en-US" altLang="zh-CN" b="0">
                              <a:latin typeface="Cambria Math" panose="02040503050406030204" pitchFamily="18" charset="0"/>
                            </a:rPr>
                            <m:t>−</m:t>
                          </m:r>
                          <m:r>
                            <a:rPr lang="en-US" altLang="zh-CN" b="0" i="1">
                              <a:latin typeface="Cambria Math" panose="02040503050406030204" pitchFamily="18" charset="0"/>
                            </a:rPr>
                            <m:t>1</m:t>
                          </m:r>
                        </m:sup>
                      </m:sSup>
                      <m:d>
                        <m:dPr>
                          <m:begChr m:val="{"/>
                          <m:endChr m:val="}"/>
                          <m:ctrlPr>
                            <a:rPr lang="en-US" altLang="zh-CN" i="1">
                              <a:latin typeface="Cambria Math" panose="02040503050406030204" pitchFamily="18" charset="0"/>
                            </a:rPr>
                          </m:ctrlPr>
                        </m:dPr>
                        <m:e>
                          <m:f>
                            <m:fPr>
                              <m:ctrlPr>
                                <a:rPr lang="en-US" altLang="zh-CN" i="1">
                                  <a:latin typeface="Cambria Math" panose="02040503050406030204" pitchFamily="18" charset="0"/>
                                </a:rPr>
                              </m:ctrlPr>
                            </m:fPr>
                            <m:num>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𝑆</m:t>
                                  </m:r>
                                </m:e>
                                <m:sub>
                                  <m:r>
                                    <a:rPr lang="zh-CN" altLang="en-US" i="1">
                                      <a:latin typeface="Cambria Math" panose="02040503050406030204" pitchFamily="18" charset="0"/>
                                      <a:ea typeface="Cambria Math" panose="02040503050406030204" pitchFamily="18" charset="0"/>
                                    </a:rPr>
                                    <m:t>𝛾</m:t>
                                  </m:r>
                                </m:sub>
                              </m:sSub>
                              <m:d>
                                <m:dPr>
                                  <m:ctrlPr>
                                    <a:rPr lang="en-US" altLang="zh-CN" i="1">
                                      <a:latin typeface="Cambria Math" panose="02040503050406030204" pitchFamily="18" charset="0"/>
                                    </a:rPr>
                                  </m:ctrlPr>
                                </m:dPr>
                                <m:e>
                                  <m:r>
                                    <a:rPr lang="en-US" altLang="zh-CN" b="0" i="1">
                                      <a:latin typeface="Cambria Math" panose="02040503050406030204" pitchFamily="18" charset="0"/>
                                    </a:rPr>
                                    <m:t>𝑓</m:t>
                                  </m:r>
                                </m:e>
                              </m:d>
                            </m:num>
                            <m:den>
                              <m:sSub>
                                <m:sSubPr>
                                  <m:ctrlPr>
                                    <a:rPr lang="en-US" altLang="zh-CN" i="1">
                                      <a:latin typeface="Cambria Math" panose="02040503050406030204" pitchFamily="18" charset="0"/>
                                    </a:rPr>
                                  </m:ctrlPr>
                                </m:sSubPr>
                                <m:e>
                                  <m:r>
                                    <a:rPr lang="en-US" altLang="zh-CN" b="0" i="1">
                                      <a:latin typeface="Cambria Math" panose="02040503050406030204" pitchFamily="18" charset="0"/>
                                    </a:rPr>
                                    <m:t>𝑃</m:t>
                                  </m:r>
                                </m:e>
                                <m:sub>
                                  <m:r>
                                    <a:rPr lang="en-US" altLang="zh-CN" b="0" i="1">
                                      <a:latin typeface="Cambria Math" panose="02040503050406030204" pitchFamily="18" charset="0"/>
                                    </a:rPr>
                                    <m:t>𝑛</m:t>
                                  </m:r>
                                </m:sub>
                              </m:sSub>
                              <m:d>
                                <m:dPr>
                                  <m:ctrlPr>
                                    <a:rPr lang="en-US" altLang="zh-CN" i="1">
                                      <a:latin typeface="Cambria Math" panose="02040503050406030204" pitchFamily="18" charset="0"/>
                                    </a:rPr>
                                  </m:ctrlPr>
                                </m:dPr>
                                <m:e>
                                  <m:r>
                                    <a:rPr lang="en-US" altLang="zh-CN" b="0" i="1">
                                      <a:latin typeface="Cambria Math" panose="02040503050406030204" pitchFamily="18" charset="0"/>
                                    </a:rPr>
                                    <m:t>𝑓</m:t>
                                  </m:r>
                                </m:e>
                              </m:d>
                            </m:den>
                          </m:f>
                        </m:e>
                      </m:d>
                    </m:oMath>
                  </m:oMathPara>
                </a14:m>
                <a:endParaRPr lang="en-US" altLang="zh-CN" dirty="0"/>
              </a:p>
              <a:p>
                <a:pPr marL="285750" indent="-285750">
                  <a:lnSpc>
                    <a:spcPct val="130000"/>
                  </a:lnSpc>
                  <a:buFont typeface="Wingdings" panose="05000000000000000000" pitchFamily="2" charset="2"/>
                  <a:buChar char="p"/>
                </a:pPr>
                <a:r>
                  <a:rPr lang="zh-CN" altLang="en-US" dirty="0"/>
                  <a:t>噪声功率谱</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𝑃</m:t>
                        </m:r>
                      </m:e>
                      <m:sub>
                        <m:r>
                          <a:rPr lang="en-US" altLang="zh-CN" i="1">
                            <a:latin typeface="Cambria Math" panose="02040503050406030204" pitchFamily="18" charset="0"/>
                          </a:rPr>
                          <m:t>𝑛</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𝑓</m:t>
                        </m:r>
                      </m:e>
                    </m:d>
                  </m:oMath>
                </a14:m>
                <a:r>
                  <a:rPr lang="zh-CN" altLang="en-US" dirty="0"/>
                  <a:t>：</a:t>
                </a:r>
                <a:endParaRPr lang="en-US" altLang="zh-CN" dirty="0"/>
              </a:p>
              <a:p>
                <a:pPr marL="800100" lvl="1" indent="-342900">
                  <a:lnSpc>
                    <a:spcPct val="130000"/>
                  </a:lnSpc>
                  <a:buFont typeface="Arial" panose="020B0604020202020204" pitchFamily="34" charset="0"/>
                  <a:buChar char="•"/>
                </a:pPr>
                <a:r>
                  <a:rPr lang="zh-CN" altLang="en-US" dirty="0"/>
                  <a:t>理应采用真实实验噪声，此处只是为了评估方案的可行性，为了简单起见，先使用理论上的噪声形式</a:t>
                </a:r>
                <a:endParaRPr lang="en-US" altLang="zh-CN" dirty="0"/>
              </a:p>
              <a:p>
                <a:pPr marL="285750" indent="-285750">
                  <a:lnSpc>
                    <a:spcPct val="130000"/>
                  </a:lnSpc>
                  <a:buFont typeface="Wingdings" panose="05000000000000000000" pitchFamily="2" charset="2"/>
                  <a:buChar char="p"/>
                </a:pPr>
                <a:r>
                  <a:rPr lang="zh-CN" altLang="en-US" dirty="0"/>
                  <a:t>信号幅度谱</a:t>
                </a:r>
                <a14:m>
                  <m:oMath xmlns:m="http://schemas.openxmlformats.org/officeDocument/2006/math">
                    <m:sSup>
                      <m:sSupPr>
                        <m:ctrlPr>
                          <a:rPr lang="en-US" altLang="zh-CN" i="1">
                            <a:latin typeface="Cambria Math" panose="02040503050406030204" pitchFamily="18" charset="0"/>
                            <a:ea typeface="Cambria Math" panose="02040503050406030204" pitchFamily="18" charset="0"/>
                          </a:rPr>
                        </m:ctrlPr>
                      </m:sSupPr>
                      <m:e>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𝑆</m:t>
                            </m:r>
                          </m:e>
                          <m:sub>
                            <m:r>
                              <a:rPr lang="zh-CN" altLang="en-US" i="1">
                                <a:latin typeface="Cambria Math" panose="02040503050406030204" pitchFamily="18" charset="0"/>
                                <a:ea typeface="Cambria Math" panose="02040503050406030204" pitchFamily="18" charset="0"/>
                              </a:rPr>
                              <m:t>𝛾</m:t>
                            </m:r>
                          </m:sub>
                        </m:sSub>
                      </m:e>
                      <m:sup>
                        <m:r>
                          <a:rPr lang="en-US" altLang="zh-CN" i="1">
                            <a:latin typeface="Cambria Math" panose="02040503050406030204" pitchFamily="18" charset="0"/>
                            <a:ea typeface="Cambria Math" panose="02040503050406030204" pitchFamily="18" charset="0"/>
                          </a:rPr>
                          <m:t>∗</m:t>
                        </m:r>
                      </m:sup>
                    </m:sSup>
                  </m:oMath>
                </a14:m>
                <a:r>
                  <a:rPr lang="zh-CN" altLang="en-US" dirty="0"/>
                  <a:t>：</a:t>
                </a:r>
                <a:endParaRPr lang="en-US" altLang="zh-CN" dirty="0"/>
              </a:p>
              <a:p>
                <a:pPr marL="742950" lvl="1" indent="-285750">
                  <a:lnSpc>
                    <a:spcPct val="130000"/>
                  </a:lnSpc>
                  <a:buFont typeface="Arial" panose="020B0604020202020204" pitchFamily="34" charset="0"/>
                  <a:buChar char="•"/>
                </a:pPr>
                <a:r>
                  <a:rPr lang="zh-CN" altLang="en-US" dirty="0"/>
                  <a:t>没有真实实测的磁单极子信号，且为了保证模板的覆盖性，使用理论信号形式</a:t>
                </a:r>
                <a:endParaRPr lang="en-US" altLang="zh-CN" dirty="0"/>
              </a:p>
              <a:p>
                <a:pPr marL="742950" lvl="1" indent="-285750">
                  <a:lnSpc>
                    <a:spcPct val="130000"/>
                  </a:lnSpc>
                  <a:buFont typeface="Arial" panose="020B0604020202020204" pitchFamily="34" charset="0"/>
                  <a:buChar char="•"/>
                </a:pPr>
                <a:r>
                  <a:rPr lang="zh-CN" altLang="en-US" dirty="0"/>
                  <a:t>磁单极子信号具有多个自由参数：</a:t>
                </a:r>
                <a:endParaRPr lang="en-US" altLang="zh-CN" dirty="0"/>
              </a:p>
              <a:p>
                <a:pPr lvl="1" algn="ctr">
                  <a:lnSpc>
                    <a:spcPct val="130000"/>
                  </a:lnSpc>
                </a:pPr>
                <a:r>
                  <a:rPr lang="zh-CN" altLang="en-US" dirty="0"/>
                  <a:t>磁荷量</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𝑞</m:t>
                        </m:r>
                      </m:e>
                      <m:sub>
                        <m:r>
                          <a:rPr lang="en-US" altLang="zh-CN" b="0" i="1" smtClean="0">
                            <a:latin typeface="Cambria Math" panose="02040503050406030204" pitchFamily="18" charset="0"/>
                          </a:rPr>
                          <m:t>𝑚</m:t>
                        </m:r>
                      </m:sub>
                    </m:sSub>
                  </m:oMath>
                </a14:m>
                <a:r>
                  <a:rPr lang="zh-CN" altLang="en-US" dirty="0"/>
                  <a:t>，速度</a:t>
                </a:r>
                <a14:m>
                  <m:oMath xmlns:m="http://schemas.openxmlformats.org/officeDocument/2006/math">
                    <m:r>
                      <a:rPr lang="en-US" altLang="zh-CN" b="0" i="1" smtClean="0">
                        <a:latin typeface="Cambria Math" panose="02040503050406030204" pitchFamily="18" charset="0"/>
                      </a:rPr>
                      <m:t>𝑣</m:t>
                    </m:r>
                    <m:r>
                      <a:rPr lang="zh-CN" altLang="en-US" i="1">
                        <a:latin typeface="Cambria Math" panose="02040503050406030204" pitchFamily="18" charset="0"/>
                      </a:rPr>
                      <m:t>，</m:t>
                    </m:r>
                  </m:oMath>
                </a14:m>
                <a:r>
                  <a:rPr lang="zh-CN" altLang="en-US" dirty="0"/>
                  <a:t>入射位置</a:t>
                </a:r>
                <a14:m>
                  <m:oMath xmlns:m="http://schemas.openxmlformats.org/officeDocument/2006/math">
                    <m:r>
                      <a:rPr lang="en-US" altLang="zh-CN" b="0" i="1" smtClean="0">
                        <a:latin typeface="Cambria Math" panose="02040503050406030204" pitchFamily="18" charset="0"/>
                      </a:rPr>
                      <m:t>𝑟</m:t>
                    </m:r>
                    <m:r>
                      <a:rPr lang="zh-CN" altLang="en-US" i="1">
                        <a:latin typeface="Cambria Math" panose="02040503050406030204" pitchFamily="18" charset="0"/>
                      </a:rPr>
                      <m:t>，</m:t>
                    </m:r>
                  </m:oMath>
                </a14:m>
                <a:r>
                  <a:rPr lang="zh-CN" altLang="en-US" dirty="0"/>
                  <a:t>入射角度</a:t>
                </a:r>
                <a14:m>
                  <m:oMath xmlns:m="http://schemas.openxmlformats.org/officeDocument/2006/math">
                    <m:r>
                      <a:rPr lang="zh-CN" altLang="en-US" i="1" smtClean="0">
                        <a:latin typeface="Cambria Math" panose="02040503050406030204" pitchFamily="18" charset="0"/>
                      </a:rPr>
                      <m:t>𝜃</m:t>
                    </m:r>
                    <m:r>
                      <a:rPr lang="zh-CN" altLang="en-US" i="1">
                        <a:latin typeface="Cambria Math" panose="02040503050406030204" pitchFamily="18" charset="0"/>
                      </a:rPr>
                      <m:t>、</m:t>
                    </m:r>
                    <m:r>
                      <a:rPr lang="zh-CN" altLang="en-US" i="1" smtClean="0">
                        <a:latin typeface="Cambria Math" panose="02040503050406030204" pitchFamily="18" charset="0"/>
                      </a:rPr>
                      <m:t>𝜙</m:t>
                    </m:r>
                  </m:oMath>
                </a14:m>
                <a:endParaRPr lang="zh-CN" altLang="en-US" dirty="0"/>
              </a:p>
              <a:p>
                <a:pPr lvl="2">
                  <a:lnSpc>
                    <a:spcPct val="130000"/>
                  </a:lnSpc>
                </a:pPr>
                <a:r>
                  <a:rPr lang="zh-CN" altLang="en-US" dirty="0">
                    <a:solidFill>
                      <a:srgbClr val="C00000"/>
                    </a:solidFill>
                  </a:rPr>
                  <a:t>这些参数对信号形状贡献不同，因此不能简单地在参数上做均匀分布采样</a:t>
                </a:r>
                <a:endParaRPr lang="en-US" altLang="zh-CN" dirty="0">
                  <a:solidFill>
                    <a:srgbClr val="C00000"/>
                  </a:solidFill>
                </a:endParaRPr>
              </a:p>
              <a:p>
                <a:pPr marL="742950" marR="0" lvl="1" indent="-285750" algn="l"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由于入射参数的组合，会出现：</a:t>
                </a:r>
                <a:endParaRPr kumimoji="0" lang="en-US" altLang="zh-CN"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a:p>
                <a:pPr marL="1200150" lvl="2" indent="-285750">
                  <a:lnSpc>
                    <a:spcPct val="130000"/>
                  </a:lnSpc>
                  <a:buFont typeface="Wingdings" panose="05000000000000000000" pitchFamily="2" charset="2"/>
                  <a:buChar char="ü"/>
                  <a:defRPr/>
                </a:pPr>
                <a:r>
                  <a:rPr kumimoji="0" lang="zh-CN" altLang="en-US" b="0" i="0" u="none" strike="noStrike" kern="1200" cap="none" spc="0" normalizeH="0" baseline="0" noProof="0" dirty="0">
                    <a:ln>
                      <a:noFill/>
                    </a:ln>
                    <a:solidFill>
                      <a:prstClr val="black"/>
                    </a:solidFill>
                    <a:effectLst/>
                    <a:highlight>
                      <a:srgbClr val="00FF00"/>
                    </a:highlight>
                    <a:uLnTx/>
                    <a:uFillTx/>
                    <a:latin typeface="Calibri"/>
                    <a:ea typeface="等线" panose="02010600030101010101" pitchFamily="2" charset="-122"/>
                    <a:cs typeface="+mn-cs"/>
                  </a:rPr>
                  <a:t>正常入射磁单极子</a:t>
                </a:r>
                <a:endParaRPr kumimoji="0" lang="en-US" altLang="zh-CN" b="0" i="0" u="none" strike="noStrike" kern="1200" cap="none" spc="0" normalizeH="0" baseline="0" noProof="0" dirty="0">
                  <a:ln>
                    <a:noFill/>
                  </a:ln>
                  <a:solidFill>
                    <a:prstClr val="black"/>
                  </a:solidFill>
                  <a:effectLst/>
                  <a:highlight>
                    <a:srgbClr val="00FF00"/>
                  </a:highlight>
                  <a:uLnTx/>
                  <a:uFillTx/>
                  <a:latin typeface="Calibri"/>
                  <a:ea typeface="等线" panose="02010600030101010101" pitchFamily="2" charset="-122"/>
                  <a:cs typeface="+mn-cs"/>
                </a:endParaRPr>
              </a:p>
              <a:p>
                <a:pPr marL="1200150" lvl="2" indent="-285750">
                  <a:lnSpc>
                    <a:spcPct val="130000"/>
                  </a:lnSpc>
                  <a:buFont typeface="Wingdings" panose="05000000000000000000" pitchFamily="2" charset="2"/>
                  <a:buChar char="ü"/>
                  <a:defRPr/>
                </a:pPr>
                <a:r>
                  <a:rPr lang="zh-CN" altLang="en-US" dirty="0">
                    <a:solidFill>
                      <a:prstClr val="black"/>
                    </a:solidFill>
                    <a:highlight>
                      <a:srgbClr val="FFFF00"/>
                    </a:highlight>
                    <a:latin typeface="Calibri"/>
                    <a:ea typeface="等线" panose="02010600030101010101" pitchFamily="2" charset="-122"/>
                  </a:rPr>
                  <a:t>与线圈相交损失能量的磁单极子</a:t>
                </a:r>
                <a:endParaRPr lang="en-US" altLang="zh-CN" dirty="0">
                  <a:solidFill>
                    <a:prstClr val="black"/>
                  </a:solidFill>
                  <a:highlight>
                    <a:srgbClr val="FFFF00"/>
                  </a:highlight>
                  <a:latin typeface="Calibri"/>
                  <a:ea typeface="等线" panose="02010600030101010101" pitchFamily="2" charset="-122"/>
                </a:endParaRPr>
              </a:p>
              <a:p>
                <a:pPr marL="1200150" lvl="2" indent="-285750">
                  <a:lnSpc>
                    <a:spcPct val="130000"/>
                  </a:lnSpc>
                  <a:buFont typeface="Wingdings" panose="05000000000000000000" pitchFamily="2" charset="2"/>
                  <a:buChar char="ü"/>
                  <a:defRPr/>
                </a:pPr>
                <a:r>
                  <a:rPr kumimoji="0" lang="zh-CN" altLang="en-US" b="0" i="0" u="none" strike="noStrike" kern="1200" cap="none" spc="0" normalizeH="0" baseline="0" noProof="0" dirty="0">
                    <a:ln>
                      <a:noFill/>
                    </a:ln>
                    <a:solidFill>
                      <a:prstClr val="black"/>
                    </a:solidFill>
                    <a:effectLst/>
                    <a:highlight>
                      <a:srgbClr val="FFFF00"/>
                    </a:highlight>
                    <a:uLnTx/>
                    <a:uFillTx/>
                    <a:latin typeface="Calibri"/>
                    <a:ea typeface="等线" panose="02010600030101010101" pitchFamily="2" charset="-122"/>
                    <a:cs typeface="+mn-cs"/>
                  </a:rPr>
                  <a:t>不经过线圈的磁单极子</a:t>
                </a:r>
                <a:endParaRPr kumimoji="0" lang="en-US" altLang="zh-CN" b="0" i="0" u="none" strike="noStrike" kern="1200" cap="none" spc="0" normalizeH="0" baseline="0" noProof="0" dirty="0">
                  <a:ln>
                    <a:noFill/>
                  </a:ln>
                  <a:solidFill>
                    <a:prstClr val="black"/>
                  </a:solidFill>
                  <a:effectLst/>
                  <a:highlight>
                    <a:srgbClr val="FFFF00"/>
                  </a:highlight>
                  <a:uLnTx/>
                  <a:uFillTx/>
                  <a:latin typeface="Calibri"/>
                  <a:ea typeface="等线" panose="02010600030101010101" pitchFamily="2" charset="-122"/>
                  <a:cs typeface="+mn-cs"/>
                </a:endParaRPr>
              </a:p>
              <a:p>
                <a:pPr marL="914400" marR="0" lvl="2" indent="0" algn="l" defTabSz="457200" rtl="0" eaLnBrk="1" fontAlgn="auto" latinLnBrk="0" hangingPunct="1">
                  <a:lnSpc>
                    <a:spcPct val="130000"/>
                  </a:lnSpc>
                  <a:spcBef>
                    <a:spcPts val="0"/>
                  </a:spcBef>
                  <a:spcAft>
                    <a:spcPts val="0"/>
                  </a:spcAft>
                  <a:buClrTx/>
                  <a:buSzTx/>
                  <a:buFontTx/>
                  <a:buNone/>
                  <a:tabLst/>
                  <a:defRPr/>
                </a:pPr>
                <a:r>
                  <a:rPr lang="zh-CN" altLang="en-US" dirty="0">
                    <a:solidFill>
                      <a:srgbClr val="C00000"/>
                    </a:solidFill>
                    <a:latin typeface="Calibri"/>
                    <a:ea typeface="等线" panose="02010600030101010101" pitchFamily="2" charset="-122"/>
                  </a:rPr>
                  <a:t>只要正常入射的磁单极子才是优化的目标信号（需要模板覆盖）</a:t>
                </a:r>
                <a:endParaRPr kumimoji="0" lang="en-US" altLang="zh-CN" sz="1800" b="0" i="0" u="none" strike="noStrike" kern="1200" cap="none" spc="0" normalizeH="0" baseline="0" noProof="0" dirty="0">
                  <a:ln>
                    <a:noFill/>
                  </a:ln>
                  <a:solidFill>
                    <a:srgbClr val="C00000"/>
                  </a:solidFill>
                  <a:effectLst/>
                  <a:uLnTx/>
                  <a:uFillTx/>
                  <a:latin typeface="Calibri"/>
                  <a:ea typeface="等线" panose="02010600030101010101" pitchFamily="2" charset="-122"/>
                  <a:cs typeface="+mn-cs"/>
                </a:endParaRPr>
              </a:p>
            </p:txBody>
          </p:sp>
        </mc:Choice>
        <mc:Fallback>
          <p:sp>
            <p:nvSpPr>
              <p:cNvPr id="3" name="文本框 2">
                <a:extLst>
                  <a:ext uri="{FF2B5EF4-FFF2-40B4-BE49-F238E27FC236}">
                    <a16:creationId xmlns:a16="http://schemas.microsoft.com/office/drawing/2014/main" id="{EE84C732-9495-4E69-B58F-CCE81AAF6F0C}"/>
                  </a:ext>
                </a:extLst>
              </p:cNvPr>
              <p:cNvSpPr txBox="1">
                <a:spLocks noRot="1" noChangeAspect="1" noMove="1" noResize="1" noEditPoints="1" noAdjustHandles="1" noChangeArrowheads="1" noChangeShapeType="1" noTextEdit="1"/>
              </p:cNvSpPr>
              <p:nvPr/>
            </p:nvSpPr>
            <p:spPr>
              <a:xfrm>
                <a:off x="67506" y="1052736"/>
                <a:ext cx="12056987" cy="5586594"/>
              </a:xfrm>
              <a:prstGeom prst="rect">
                <a:avLst/>
              </a:prstGeom>
              <a:blipFill>
                <a:blip r:embed="rId3"/>
                <a:stretch>
                  <a:fillRect l="-404" b="-655"/>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A9C53F67-1EA5-4054-8412-5494C7CD2466}"/>
              </a:ext>
            </a:extLst>
          </p:cNvPr>
          <p:cNvPicPr>
            <a:picLocks noChangeAspect="1"/>
          </p:cNvPicPr>
          <p:nvPr/>
        </p:nvPicPr>
        <p:blipFill>
          <a:blip r:embed="rId4"/>
          <a:stretch>
            <a:fillRect/>
          </a:stretch>
        </p:blipFill>
        <p:spPr>
          <a:xfrm>
            <a:off x="9048600" y="3717032"/>
            <a:ext cx="1583904" cy="1187928"/>
          </a:xfrm>
          <a:prstGeom prst="rect">
            <a:avLst/>
          </a:prstGeom>
        </p:spPr>
      </p:pic>
      <p:pic>
        <p:nvPicPr>
          <p:cNvPr id="7" name="图片 6">
            <a:extLst>
              <a:ext uri="{FF2B5EF4-FFF2-40B4-BE49-F238E27FC236}">
                <a16:creationId xmlns:a16="http://schemas.microsoft.com/office/drawing/2014/main" id="{7CFFA0DA-29A7-4CF5-8DC9-3CD92F1C402E}"/>
              </a:ext>
            </a:extLst>
          </p:cNvPr>
          <p:cNvPicPr>
            <a:picLocks noChangeAspect="1"/>
          </p:cNvPicPr>
          <p:nvPr/>
        </p:nvPicPr>
        <p:blipFill>
          <a:blip r:embed="rId5"/>
          <a:stretch>
            <a:fillRect/>
          </a:stretch>
        </p:blipFill>
        <p:spPr>
          <a:xfrm>
            <a:off x="10608097" y="3717032"/>
            <a:ext cx="1583903" cy="1187928"/>
          </a:xfrm>
          <a:prstGeom prst="rect">
            <a:avLst/>
          </a:prstGeom>
        </p:spPr>
      </p:pic>
      <p:pic>
        <p:nvPicPr>
          <p:cNvPr id="13" name="图片 12">
            <a:extLst>
              <a:ext uri="{FF2B5EF4-FFF2-40B4-BE49-F238E27FC236}">
                <a16:creationId xmlns:a16="http://schemas.microsoft.com/office/drawing/2014/main" id="{F4599F1F-5AE7-4956-8C21-E59B24ECE985}"/>
              </a:ext>
            </a:extLst>
          </p:cNvPr>
          <p:cNvPicPr>
            <a:picLocks noChangeAspect="1"/>
          </p:cNvPicPr>
          <p:nvPr/>
        </p:nvPicPr>
        <p:blipFill>
          <a:blip r:embed="rId6"/>
          <a:stretch>
            <a:fillRect/>
          </a:stretch>
        </p:blipFill>
        <p:spPr>
          <a:xfrm>
            <a:off x="9480376" y="5177142"/>
            <a:ext cx="2106059" cy="1579544"/>
          </a:xfrm>
          <a:prstGeom prst="rect">
            <a:avLst/>
          </a:prstGeom>
        </p:spPr>
      </p:pic>
    </p:spTree>
    <p:extLst>
      <p:ext uri="{BB962C8B-B14F-4D97-AF65-F5344CB8AC3E}">
        <p14:creationId xmlns:p14="http://schemas.microsoft.com/office/powerpoint/2010/main" val="2680915444"/>
      </p:ext>
    </p:extLst>
  </p:cSld>
  <p:clrMapOvr>
    <a:masterClrMapping/>
  </p:clrMapOvr>
  <p:transition advTm="6393"/>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31</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模板的选择</a:t>
            </a:r>
          </a:p>
        </p:txBody>
      </p:sp>
      <p:sp>
        <p:nvSpPr>
          <p:cNvPr id="8" name="文本框 7">
            <a:extLst>
              <a:ext uri="{FF2B5EF4-FFF2-40B4-BE49-F238E27FC236}">
                <a16:creationId xmlns:a16="http://schemas.microsoft.com/office/drawing/2014/main" id="{3F0DA8EF-0BBB-4871-9165-0B31DC2D7846}"/>
              </a:ext>
            </a:extLst>
          </p:cNvPr>
          <p:cNvSpPr txBox="1"/>
          <p:nvPr/>
        </p:nvSpPr>
        <p:spPr>
          <a:xfrm>
            <a:off x="338940" y="1004810"/>
            <a:ext cx="11514120" cy="1296445"/>
          </a:xfrm>
          <a:prstGeom prst="rect">
            <a:avLst/>
          </a:prstGeom>
          <a:noFill/>
        </p:spPr>
        <p:txBody>
          <a:bodyPr wrap="square">
            <a:spAutoFit/>
          </a:bodyPr>
          <a:lstStyle/>
          <a:p>
            <a:pPr marL="285750" indent="-285750">
              <a:lnSpc>
                <a:spcPct val="150000"/>
              </a:lnSpc>
              <a:buFont typeface="Wingdings" panose="05000000000000000000" pitchFamily="2" charset="2"/>
              <a:buChar char="p"/>
            </a:pPr>
            <a:r>
              <a:rPr lang="zh-CN" altLang="en-US" dirty="0"/>
              <a:t>基本准则：</a:t>
            </a:r>
            <a:endParaRPr lang="en-US" altLang="zh-CN" dirty="0"/>
          </a:p>
          <a:p>
            <a:pPr marL="742950" lvl="1" indent="-285750">
              <a:lnSpc>
                <a:spcPct val="150000"/>
              </a:lnSpc>
              <a:buFont typeface="Arial" panose="020B0604020202020204" pitchFamily="34" charset="0"/>
              <a:buChar char="•"/>
            </a:pPr>
            <a:r>
              <a:rPr lang="zh-CN" altLang="en-US" dirty="0"/>
              <a:t>模板库应基于模板失配（</a:t>
            </a:r>
            <a:r>
              <a:rPr lang="en-US" altLang="zh-CN" dirty="0"/>
              <a:t>Mismatch</a:t>
            </a:r>
            <a:r>
              <a:rPr lang="zh-CN" altLang="en-US" dirty="0"/>
              <a:t>）优化分布，而非参数均匀采样</a:t>
            </a:r>
            <a:endParaRPr lang="en-US" altLang="zh-CN" dirty="0"/>
          </a:p>
          <a:p>
            <a:pPr marL="742950" lvl="1" indent="-285750">
              <a:lnSpc>
                <a:spcPct val="150000"/>
              </a:lnSpc>
              <a:buFont typeface="Arial" panose="020B0604020202020204" pitchFamily="34" charset="0"/>
              <a:buChar char="•"/>
            </a:pPr>
            <a:r>
              <a:rPr lang="zh-CN" altLang="en-US" dirty="0"/>
              <a:t>只对目标信号做模板覆盖</a:t>
            </a:r>
            <a:endParaRPr lang="en-US" altLang="zh-CN" dirty="0"/>
          </a:p>
        </p:txBody>
      </p:sp>
      <mc:AlternateContent xmlns:mc="http://schemas.openxmlformats.org/markup-compatibility/2006">
        <mc:Choice xmlns:a14="http://schemas.microsoft.com/office/drawing/2010/main" Requires="a14">
          <p:sp>
            <p:nvSpPr>
              <p:cNvPr id="12" name="文本框 11">
                <a:extLst>
                  <a:ext uri="{FF2B5EF4-FFF2-40B4-BE49-F238E27FC236}">
                    <a16:creationId xmlns:a16="http://schemas.microsoft.com/office/drawing/2014/main" id="{23F03200-7A0C-447C-96FF-0783C7CB96B3}"/>
                  </a:ext>
                </a:extLst>
              </p:cNvPr>
              <p:cNvSpPr txBox="1"/>
              <p:nvPr/>
            </p:nvSpPr>
            <p:spPr>
              <a:xfrm>
                <a:off x="165749" y="2276872"/>
                <a:ext cx="5688796" cy="4477251"/>
              </a:xfrm>
              <a:prstGeom prst="rect">
                <a:avLst/>
              </a:prstGeom>
              <a:noFill/>
              <a:ln>
                <a:noFill/>
              </a:ln>
            </p:spPr>
            <p:txBody>
              <a:bodyPr wrap="square" rtlCol="0">
                <a:spAutoFit/>
              </a:bodyPr>
              <a:lstStyle/>
              <a:p>
                <a:pPr algn="ctr">
                  <a:lnSpc>
                    <a:spcPct val="130000"/>
                  </a:lnSpc>
                </a:pPr>
                <a:r>
                  <a:rPr lang="zh-CN" altLang="en-US" sz="1600" b="1" dirty="0">
                    <a:solidFill>
                      <a:srgbClr val="0000FF"/>
                    </a:solidFill>
                  </a:rPr>
                  <a:t>模板失配（</a:t>
                </a:r>
                <a:r>
                  <a:rPr lang="en-US" altLang="zh-CN" sz="1600" b="1" dirty="0">
                    <a:solidFill>
                      <a:srgbClr val="0000FF"/>
                    </a:solidFill>
                  </a:rPr>
                  <a:t>Mismatch</a:t>
                </a:r>
                <a:r>
                  <a:rPr lang="zh-CN" altLang="en-US" sz="1600" b="1" dirty="0">
                    <a:solidFill>
                      <a:srgbClr val="0000FF"/>
                    </a:solidFill>
                  </a:rPr>
                  <a:t>）</a:t>
                </a:r>
                <a:endParaRPr lang="en-US" altLang="zh-CN" sz="1600" dirty="0"/>
              </a:p>
              <a:p>
                <a:pPr algn="just">
                  <a:lnSpc>
                    <a:spcPct val="130000"/>
                  </a:lnSpc>
                </a:pPr>
                <a:r>
                  <a:rPr lang="zh-CN" altLang="en-US" sz="1600" dirty="0"/>
                  <a:t>最优滤波之后信噪比（输出噪声已经能量归一化）：</a:t>
                </a:r>
                <a:endParaRPr lang="en-US" altLang="zh-CN" sz="1600" dirty="0"/>
              </a:p>
              <a:p>
                <a:pPr algn="just"/>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𝑆𝑁𝑅</m:t>
                      </m:r>
                      <m:r>
                        <a:rPr lang="en-US" altLang="zh-CN" sz="1600" b="0" i="1" smtClean="0">
                          <a:latin typeface="Cambria Math" panose="02040503050406030204" pitchFamily="18" charset="0"/>
                        </a:rPr>
                        <m:t>=</m:t>
                      </m:r>
                      <m:sSup>
                        <m:sSupPr>
                          <m:ctrlPr>
                            <a:rPr lang="en-US" altLang="zh-CN" sz="1600" i="1" smtClean="0">
                              <a:latin typeface="Cambria Math" panose="02040503050406030204" pitchFamily="18" charset="0"/>
                            </a:rPr>
                          </m:ctrlPr>
                        </m:sSupPr>
                        <m:e>
                          <m:d>
                            <m:dPr>
                              <m:begChr m:val="⟨"/>
                              <m:endChr m:val=""/>
                              <m:ctrlPr>
                                <a:rPr lang="en-US" altLang="zh-CN" sz="1600" i="1">
                                  <a:latin typeface="Cambria Math" panose="02040503050406030204" pitchFamily="18" charset="0"/>
                                  <a:ea typeface="Cambria Math" panose="02040503050406030204" pitchFamily="18" charset="0"/>
                                </a:rPr>
                              </m:ctrlPr>
                            </m:dPr>
                            <m:e>
                              <m:d>
                                <m:dPr>
                                  <m:begChr m:val=""/>
                                  <m:endChr m:val="⟩"/>
                                  <m:ctrlPr>
                                    <a:rPr lang="en-US" altLang="zh-CN" sz="1600" i="1">
                                      <a:latin typeface="Cambria Math" panose="02040503050406030204" pitchFamily="18" charset="0"/>
                                      <a:ea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𝑠</m:t>
                                      </m:r>
                                    </m:e>
                                    <m:sub>
                                      <m:r>
                                        <a:rPr lang="zh-CN" altLang="en-US" sz="1600" i="1">
                                          <a:latin typeface="Cambria Math" panose="02040503050406030204" pitchFamily="18" charset="0"/>
                                        </a:rPr>
                                        <m:t>𝛾</m:t>
                                      </m:r>
                                    </m:sub>
                                  </m:sSub>
                                  <m:r>
                                    <a:rPr lang="en-US" altLang="zh-CN" sz="1600" i="1">
                                      <a:latin typeface="Cambria Math" panose="02040503050406030204" pitchFamily="18" charset="0"/>
                                      <a:ea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h</m:t>
                                      </m:r>
                                    </m:e>
                                    <m:sub>
                                      <m:r>
                                        <a:rPr lang="zh-CN" altLang="en-US" sz="1600" i="1">
                                          <a:latin typeface="Cambria Math" panose="02040503050406030204" pitchFamily="18" charset="0"/>
                                        </a:rPr>
                                        <m:t>𝛾</m:t>
                                      </m:r>
                                    </m:sub>
                                  </m:sSub>
                                </m:e>
                              </m:d>
                            </m:e>
                          </m:d>
                        </m:e>
                        <m:sup>
                          <m:r>
                            <a:rPr lang="en-US" altLang="zh-CN" sz="1600" b="0" i="1" smtClean="0">
                              <a:latin typeface="Cambria Math" panose="02040503050406030204" pitchFamily="18" charset="0"/>
                            </a:rPr>
                            <m:t>2</m:t>
                          </m:r>
                        </m:sup>
                      </m:sSup>
                    </m:oMath>
                  </m:oMathPara>
                </a14:m>
                <a:endParaRPr lang="en-US" altLang="zh-CN" sz="1600" dirty="0"/>
              </a:p>
              <a:p>
                <a:pPr algn="just">
                  <a:lnSpc>
                    <a:spcPct val="130000"/>
                  </a:lnSpc>
                </a:pPr>
                <a:r>
                  <a:rPr lang="zh-CN" altLang="en-US" sz="1600" dirty="0"/>
                  <a:t>根据信噪比，定义模板之间的</a:t>
                </a:r>
                <a:r>
                  <a:rPr lang="en-US" altLang="zh-CN" sz="1600" dirty="0"/>
                  <a:t>Mismatch</a:t>
                </a:r>
                <a:r>
                  <a:rPr lang="zh-CN" altLang="en-US" sz="1600" dirty="0"/>
                  <a:t>：</a:t>
                </a:r>
                <a:endParaRPr lang="en-US" altLang="zh-CN" sz="1600" dirty="0"/>
              </a:p>
              <a:p>
                <a:pPr algn="just"/>
                <a14:m>
                  <m:oMathPara xmlns:m="http://schemas.openxmlformats.org/officeDocument/2006/math">
                    <m:oMathParaPr>
                      <m:jc m:val="centerGroup"/>
                    </m:oMathParaPr>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𝑚</m:t>
                          </m:r>
                        </m:e>
                        <m:sub>
                          <m:r>
                            <a:rPr lang="en-US" altLang="zh-CN" sz="1600" i="1">
                              <a:latin typeface="Cambria Math" panose="02040503050406030204" pitchFamily="18" charset="0"/>
                            </a:rPr>
                            <m:t>𝑖</m:t>
                          </m:r>
                          <m:r>
                            <a:rPr lang="en-US" altLang="zh-CN" sz="1600" b="0" i="1" smtClean="0">
                              <a:latin typeface="Cambria Math" panose="02040503050406030204" pitchFamily="18" charset="0"/>
                            </a:rPr>
                            <m:t>𝑗</m:t>
                          </m:r>
                        </m:sub>
                      </m:sSub>
                      <m:r>
                        <a:rPr lang="en-US" altLang="zh-CN" sz="1600" b="0" i="1" smtClean="0">
                          <a:latin typeface="Cambria Math" panose="02040503050406030204" pitchFamily="18" charset="0"/>
                          <a:ea typeface="Cambria Math" panose="02040503050406030204" pitchFamily="18" charset="0"/>
                        </a:rPr>
                        <m:t>≡1−</m:t>
                      </m:r>
                      <m:f>
                        <m:fPr>
                          <m:ctrlPr>
                            <a:rPr lang="en-US" altLang="zh-CN" sz="1600" b="0" i="1" smtClean="0">
                              <a:latin typeface="Cambria Math" panose="02040503050406030204" pitchFamily="18" charset="0"/>
                              <a:ea typeface="Cambria Math" panose="02040503050406030204" pitchFamily="18" charset="0"/>
                            </a:rPr>
                          </m:ctrlPr>
                        </m:fPr>
                        <m:num>
                          <m:sSup>
                            <m:sSupPr>
                              <m:ctrlPr>
                                <a:rPr lang="en-US" altLang="zh-CN" sz="1600" i="1">
                                  <a:latin typeface="Cambria Math" panose="02040503050406030204" pitchFamily="18" charset="0"/>
                                </a:rPr>
                              </m:ctrlPr>
                            </m:sSupPr>
                            <m:e>
                              <m:d>
                                <m:dPr>
                                  <m:begChr m:val="⟨"/>
                                  <m:endChr m:val=""/>
                                  <m:ctrlPr>
                                    <a:rPr lang="en-US" altLang="zh-CN" sz="1600" i="1">
                                      <a:latin typeface="Cambria Math" panose="02040503050406030204" pitchFamily="18" charset="0"/>
                                      <a:ea typeface="Cambria Math" panose="02040503050406030204" pitchFamily="18" charset="0"/>
                                    </a:rPr>
                                  </m:ctrlPr>
                                </m:dPr>
                                <m:e>
                                  <m:d>
                                    <m:dPr>
                                      <m:begChr m:val=""/>
                                      <m:endChr m:val="⟩"/>
                                      <m:ctrlPr>
                                        <a:rPr lang="en-US" altLang="zh-CN" sz="1600" i="1">
                                          <a:latin typeface="Cambria Math" panose="02040503050406030204" pitchFamily="18" charset="0"/>
                                          <a:ea typeface="Cambria Math" panose="02040503050406030204" pitchFamily="18" charset="0"/>
                                        </a:rPr>
                                      </m:ctrlPr>
                                    </m:dPr>
                                    <m:e>
                                      <m:sSub>
                                        <m:sSubPr>
                                          <m:ctrlPr>
                                            <a:rPr lang="en-US" altLang="zh-CN" sz="1600" i="1">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𝑠</m:t>
                                          </m:r>
                                        </m:e>
                                        <m:sub>
                                          <m:sSub>
                                            <m:sSubPr>
                                              <m:ctrlPr>
                                                <a:rPr lang="en-US" altLang="zh-CN" sz="1600" i="1">
                                                  <a:latin typeface="Cambria Math" panose="02040503050406030204" pitchFamily="18" charset="0"/>
                                                  <a:ea typeface="Cambria Math" panose="02040503050406030204" pitchFamily="18" charset="0"/>
                                                </a:rPr>
                                              </m:ctrlPr>
                                            </m:sSubPr>
                                            <m:e>
                                              <m:r>
                                                <a:rPr lang="zh-CN" altLang="en-US" sz="1600" i="1">
                                                  <a:latin typeface="Cambria Math" panose="02040503050406030204" pitchFamily="18" charset="0"/>
                                                  <a:ea typeface="Cambria Math" panose="02040503050406030204" pitchFamily="18" charset="0"/>
                                                </a:rPr>
                                                <m:t>𝛾</m:t>
                                              </m:r>
                                            </m:e>
                                            <m:sub>
                                              <m:r>
                                                <a:rPr lang="en-US" altLang="zh-CN" sz="1600" i="1">
                                                  <a:latin typeface="Cambria Math" panose="02040503050406030204" pitchFamily="18" charset="0"/>
                                                  <a:ea typeface="Cambria Math" panose="02040503050406030204" pitchFamily="18" charset="0"/>
                                                </a:rPr>
                                                <m:t>𝑖</m:t>
                                              </m:r>
                                            </m:sub>
                                          </m:sSub>
                                          <m:r>
                                            <a:rPr lang="en-US" altLang="zh-CN" sz="1600" i="1">
                                              <a:latin typeface="Cambria Math" panose="02040503050406030204" pitchFamily="18" charset="0"/>
                                              <a:ea typeface="Cambria Math" panose="02040503050406030204" pitchFamily="18" charset="0"/>
                                            </a:rPr>
                                            <m:t>,</m:t>
                                          </m:r>
                                        </m:sub>
                                      </m:sSub>
                                      <m:r>
                                        <a:rPr lang="en-US" altLang="zh-CN" sz="1600" i="1">
                                          <a:latin typeface="Cambria Math" panose="02040503050406030204" pitchFamily="18" charset="0"/>
                                          <a:ea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h</m:t>
                                          </m:r>
                                        </m:e>
                                        <m:sub>
                                          <m:sSub>
                                            <m:sSubPr>
                                              <m:ctrlPr>
                                                <a:rPr lang="en-US" altLang="zh-CN" sz="1600" i="1">
                                                  <a:latin typeface="Cambria Math" panose="02040503050406030204" pitchFamily="18" charset="0"/>
                                                  <a:ea typeface="Cambria Math" panose="02040503050406030204" pitchFamily="18" charset="0"/>
                                                </a:rPr>
                                              </m:ctrlPr>
                                            </m:sSubPr>
                                            <m:e>
                                              <m:r>
                                                <a:rPr lang="zh-CN" altLang="en-US" sz="1600" i="1">
                                                  <a:latin typeface="Cambria Math" panose="02040503050406030204" pitchFamily="18" charset="0"/>
                                                  <a:ea typeface="Cambria Math" panose="02040503050406030204" pitchFamily="18" charset="0"/>
                                                </a:rPr>
                                                <m:t>𝛾</m:t>
                                              </m:r>
                                            </m:e>
                                            <m:sub>
                                              <m:r>
                                                <a:rPr lang="en-US" altLang="zh-CN" sz="1600" i="1">
                                                  <a:latin typeface="Cambria Math" panose="02040503050406030204" pitchFamily="18" charset="0"/>
                                                  <a:ea typeface="Cambria Math" panose="02040503050406030204" pitchFamily="18" charset="0"/>
                                                </a:rPr>
                                                <m:t>𝑗</m:t>
                                              </m:r>
                                            </m:sub>
                                          </m:sSub>
                                        </m:sub>
                                      </m:sSub>
                                    </m:e>
                                  </m:d>
                                </m:e>
                              </m:d>
                            </m:e>
                            <m:sup>
                              <m:r>
                                <a:rPr lang="en-US" altLang="zh-CN" sz="1600" i="1">
                                  <a:latin typeface="Cambria Math" panose="02040503050406030204" pitchFamily="18" charset="0"/>
                                </a:rPr>
                                <m:t>2</m:t>
                              </m:r>
                            </m:sup>
                          </m:sSup>
                        </m:num>
                        <m:den>
                          <m:sSup>
                            <m:sSupPr>
                              <m:ctrlPr>
                                <a:rPr lang="en-US" altLang="zh-CN" sz="1600" i="1">
                                  <a:latin typeface="Cambria Math" panose="02040503050406030204" pitchFamily="18" charset="0"/>
                                </a:rPr>
                              </m:ctrlPr>
                            </m:sSupPr>
                            <m:e>
                              <m:d>
                                <m:dPr>
                                  <m:begChr m:val="⟨"/>
                                  <m:endChr m:val=""/>
                                  <m:ctrlPr>
                                    <a:rPr lang="en-US" altLang="zh-CN" sz="1600" i="1">
                                      <a:latin typeface="Cambria Math" panose="02040503050406030204" pitchFamily="18" charset="0"/>
                                      <a:ea typeface="Cambria Math" panose="02040503050406030204" pitchFamily="18" charset="0"/>
                                    </a:rPr>
                                  </m:ctrlPr>
                                </m:dPr>
                                <m:e>
                                  <m:d>
                                    <m:dPr>
                                      <m:begChr m:val=""/>
                                      <m:endChr m:val="⟩"/>
                                      <m:ctrlPr>
                                        <a:rPr lang="en-US" altLang="zh-CN" sz="1600" i="1">
                                          <a:latin typeface="Cambria Math" panose="02040503050406030204" pitchFamily="18" charset="0"/>
                                          <a:ea typeface="Cambria Math" panose="02040503050406030204" pitchFamily="18" charset="0"/>
                                        </a:rPr>
                                      </m:ctrlPr>
                                    </m:dPr>
                                    <m:e>
                                      <m:sSub>
                                        <m:sSubPr>
                                          <m:ctrlPr>
                                            <a:rPr lang="en-US" altLang="zh-CN" sz="1600" i="1">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𝑠</m:t>
                                          </m:r>
                                        </m:e>
                                        <m:sub>
                                          <m:sSub>
                                            <m:sSubPr>
                                              <m:ctrlPr>
                                                <a:rPr lang="en-US" altLang="zh-CN" sz="1600" i="1">
                                                  <a:latin typeface="Cambria Math" panose="02040503050406030204" pitchFamily="18" charset="0"/>
                                                  <a:ea typeface="Cambria Math" panose="02040503050406030204" pitchFamily="18" charset="0"/>
                                                </a:rPr>
                                              </m:ctrlPr>
                                            </m:sSubPr>
                                            <m:e>
                                              <m:r>
                                                <a:rPr lang="zh-CN" altLang="en-US" sz="1600" i="1">
                                                  <a:latin typeface="Cambria Math" panose="02040503050406030204" pitchFamily="18" charset="0"/>
                                                  <a:ea typeface="Cambria Math" panose="02040503050406030204" pitchFamily="18" charset="0"/>
                                                </a:rPr>
                                                <m:t>𝛾</m:t>
                                              </m:r>
                                            </m:e>
                                            <m:sub>
                                              <m:r>
                                                <a:rPr lang="en-US" altLang="zh-CN" sz="1600" b="0" i="1" smtClean="0">
                                                  <a:latin typeface="Cambria Math" panose="02040503050406030204" pitchFamily="18" charset="0"/>
                                                  <a:ea typeface="Cambria Math" panose="02040503050406030204" pitchFamily="18" charset="0"/>
                                                </a:rPr>
                                                <m:t>𝑖</m:t>
                                              </m:r>
                                            </m:sub>
                                          </m:sSub>
                                        </m:sub>
                                      </m:sSub>
                                      <m:r>
                                        <a:rPr lang="en-US" altLang="zh-CN" sz="1600" i="1">
                                          <a:latin typeface="Cambria Math" panose="02040503050406030204" pitchFamily="18" charset="0"/>
                                          <a:ea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h</m:t>
                                          </m:r>
                                        </m:e>
                                        <m:sub>
                                          <m:sSub>
                                            <m:sSubPr>
                                              <m:ctrlPr>
                                                <a:rPr lang="en-US" altLang="zh-CN" sz="1600" i="1">
                                                  <a:latin typeface="Cambria Math" panose="02040503050406030204" pitchFamily="18" charset="0"/>
                                                  <a:ea typeface="Cambria Math" panose="02040503050406030204" pitchFamily="18" charset="0"/>
                                                </a:rPr>
                                              </m:ctrlPr>
                                            </m:sSubPr>
                                            <m:e>
                                              <m:r>
                                                <a:rPr lang="zh-CN" altLang="en-US" sz="1600" i="1">
                                                  <a:latin typeface="Cambria Math" panose="02040503050406030204" pitchFamily="18" charset="0"/>
                                                  <a:ea typeface="Cambria Math" panose="02040503050406030204" pitchFamily="18" charset="0"/>
                                                </a:rPr>
                                                <m:t>𝛾</m:t>
                                              </m:r>
                                            </m:e>
                                            <m:sub>
                                              <m:r>
                                                <a:rPr lang="en-US" altLang="zh-CN" sz="1600" b="0" i="1" smtClean="0">
                                                  <a:latin typeface="Cambria Math" panose="02040503050406030204" pitchFamily="18" charset="0"/>
                                                  <a:ea typeface="Cambria Math" panose="02040503050406030204" pitchFamily="18" charset="0"/>
                                                </a:rPr>
                                                <m:t>𝑖</m:t>
                                              </m:r>
                                            </m:sub>
                                          </m:sSub>
                                        </m:sub>
                                      </m:sSub>
                                    </m:e>
                                  </m:d>
                                </m:e>
                              </m:d>
                            </m:e>
                            <m:sup>
                              <m:r>
                                <a:rPr lang="en-US" altLang="zh-CN" sz="1600" i="1">
                                  <a:latin typeface="Cambria Math" panose="02040503050406030204" pitchFamily="18" charset="0"/>
                                </a:rPr>
                                <m:t>2</m:t>
                              </m:r>
                            </m:sup>
                          </m:sSup>
                        </m:den>
                      </m:f>
                    </m:oMath>
                  </m:oMathPara>
                </a14:m>
                <a:endParaRPr lang="en-US" altLang="zh-CN" sz="1600" dirty="0"/>
              </a:p>
              <a:p>
                <a:pPr algn="just">
                  <a:lnSpc>
                    <a:spcPct val="130000"/>
                  </a:lnSpc>
                </a:pPr>
                <a:r>
                  <a:rPr lang="zh-CN" altLang="en-US" sz="1600" dirty="0"/>
                  <a:t>需要模板库的分离度和覆盖度</a:t>
                </a:r>
                <a:endParaRPr lang="en-US" altLang="zh-CN" sz="1600" dirty="0"/>
              </a:p>
              <a:p>
                <a:pPr marL="285750" indent="-285750" algn="just">
                  <a:lnSpc>
                    <a:spcPct val="130000"/>
                  </a:lnSpc>
                  <a:buFont typeface="Wingdings" panose="05000000000000000000" pitchFamily="2" charset="2"/>
                  <a:buChar char="p"/>
                </a:pPr>
                <a:r>
                  <a:rPr lang="zh-CN" altLang="en-US" sz="1600" dirty="0"/>
                  <a:t>分离度</a:t>
                </a:r>
                <a:endParaRPr lang="en-US" altLang="zh-CN" sz="1600" dirty="0"/>
              </a:p>
              <a:p>
                <a:pPr marL="742950" lvl="1" indent="-285750" algn="just">
                  <a:lnSpc>
                    <a:spcPct val="130000"/>
                  </a:lnSpc>
                  <a:buFont typeface="Arial" panose="020B0604020202020204" pitchFamily="34" charset="0"/>
                  <a:buChar char="•"/>
                </a:pPr>
                <a:r>
                  <a:rPr lang="zh-CN" altLang="en-US" sz="1600" dirty="0"/>
                  <a:t>意义：确保模板库中模板的差异性，避免冗余计算</a:t>
                </a:r>
                <a:endParaRPr lang="en-US" altLang="zh-CN" sz="1600" dirty="0"/>
              </a:p>
              <a:p>
                <a:pPr marL="742950" lvl="1" indent="-285750" algn="just">
                  <a:lnSpc>
                    <a:spcPct val="130000"/>
                  </a:lnSpc>
                  <a:buFont typeface="Arial" panose="020B0604020202020204" pitchFamily="34" charset="0"/>
                  <a:buChar char="•"/>
                </a:pPr>
                <a:r>
                  <a:rPr lang="zh-CN" altLang="en-US" sz="1600" dirty="0"/>
                  <a:t>做法：</a:t>
                </a:r>
                <a14:m>
                  <m:oMath xmlns:m="http://schemas.openxmlformats.org/officeDocument/2006/math">
                    <m:r>
                      <a:rPr lang="en-US" altLang="zh-CN" sz="1600" i="1" smtClean="0">
                        <a:latin typeface="Cambria Math" panose="02040503050406030204" pitchFamily="18" charset="0"/>
                        <a:ea typeface="Cambria Math" panose="02040503050406030204" pitchFamily="18" charset="0"/>
                      </a:rPr>
                      <m:t>∀</m:t>
                    </m:r>
                    <m:sSub>
                      <m:sSubPr>
                        <m:ctrlPr>
                          <a:rPr lang="en-US" altLang="zh-CN" sz="1600" i="1">
                            <a:latin typeface="Cambria Math" panose="02040503050406030204" pitchFamily="18" charset="0"/>
                            <a:ea typeface="Cambria Math" panose="02040503050406030204" pitchFamily="18" charset="0"/>
                          </a:rPr>
                        </m:ctrlPr>
                      </m:sSubPr>
                      <m:e>
                        <m:r>
                          <a:rPr lang="zh-CN" altLang="en-US" sz="1600" i="1">
                            <a:latin typeface="Cambria Math" panose="02040503050406030204" pitchFamily="18" charset="0"/>
                            <a:ea typeface="Cambria Math" panose="02040503050406030204" pitchFamily="18" charset="0"/>
                          </a:rPr>
                          <m:t>𝛾</m:t>
                        </m:r>
                      </m:e>
                      <m:sub>
                        <m:r>
                          <a:rPr lang="en-US" altLang="zh-CN" sz="1600" i="1">
                            <a:latin typeface="Cambria Math" panose="02040503050406030204" pitchFamily="18" charset="0"/>
                            <a:ea typeface="Cambria Math" panose="02040503050406030204" pitchFamily="18" charset="0"/>
                          </a:rPr>
                          <m:t>𝑖</m:t>
                        </m:r>
                      </m:sub>
                    </m:sSub>
                    <m:r>
                      <a:rPr lang="en-US" altLang="zh-CN" sz="1600" b="0" i="1" smtClean="0">
                        <a:latin typeface="Cambria Math" panose="02040503050406030204" pitchFamily="18" charset="0"/>
                        <a:ea typeface="Cambria Math" panose="02040503050406030204" pitchFamily="18" charset="0"/>
                      </a:rPr>
                      <m:t>,</m:t>
                    </m:r>
                    <m:sSub>
                      <m:sSubPr>
                        <m:ctrlPr>
                          <a:rPr lang="en-US" altLang="zh-CN" sz="1600" i="1">
                            <a:latin typeface="Cambria Math" panose="02040503050406030204" pitchFamily="18" charset="0"/>
                            <a:ea typeface="Cambria Math" panose="02040503050406030204" pitchFamily="18" charset="0"/>
                          </a:rPr>
                        </m:ctrlPr>
                      </m:sSubPr>
                      <m:e>
                        <m:r>
                          <a:rPr lang="zh-CN" altLang="en-US" sz="1600" i="1">
                            <a:latin typeface="Cambria Math" panose="02040503050406030204" pitchFamily="18" charset="0"/>
                            <a:ea typeface="Cambria Math" panose="02040503050406030204" pitchFamily="18" charset="0"/>
                          </a:rPr>
                          <m:t>𝛾</m:t>
                        </m:r>
                      </m:e>
                      <m:sub>
                        <m:r>
                          <a:rPr lang="en-US" altLang="zh-CN" sz="1600" b="0" i="1" smtClean="0">
                            <a:latin typeface="Cambria Math" panose="02040503050406030204" pitchFamily="18" charset="0"/>
                            <a:ea typeface="Cambria Math" panose="02040503050406030204" pitchFamily="18" charset="0"/>
                          </a:rPr>
                          <m:t>𝑗</m:t>
                        </m:r>
                      </m:sub>
                    </m:sSub>
                    <m:r>
                      <a:rPr lang="en-US" altLang="zh-CN" sz="1600" i="1" smtClean="0">
                        <a:latin typeface="Cambria Math" panose="02040503050406030204" pitchFamily="18" charset="0"/>
                        <a:ea typeface="Cambria Math" panose="02040503050406030204" pitchFamily="18" charset="0"/>
                      </a:rPr>
                      <m:t>∈</m:t>
                    </m:r>
                    <m:r>
                      <m:rPr>
                        <m:sty m:val="p"/>
                      </m:rPr>
                      <a:rPr lang="el-GR" altLang="zh-CN" sz="1600" i="1">
                        <a:latin typeface="Cambria Math" panose="02040503050406030204" pitchFamily="18" charset="0"/>
                        <a:ea typeface="Cambria Math" panose="02040503050406030204" pitchFamily="18" charset="0"/>
                      </a:rPr>
                      <m:t>Γ</m:t>
                    </m:r>
                    <m:r>
                      <a:rPr lang="en-US" altLang="zh-CN" sz="1600" b="0" i="1" smtClean="0">
                        <a:latin typeface="Cambria Math" panose="02040503050406030204" pitchFamily="18" charset="0"/>
                        <a:ea typeface="Cambria Math" panose="02040503050406030204" pitchFamily="18" charset="0"/>
                      </a:rPr>
                      <m:t>,</m:t>
                    </m:r>
                    <m:sSub>
                      <m:sSubPr>
                        <m:ctrlPr>
                          <a:rPr lang="en-US" altLang="zh-CN" sz="1600" i="1" smtClean="0">
                            <a:latin typeface="Cambria Math" panose="02040503050406030204" pitchFamily="18" charset="0"/>
                          </a:rPr>
                        </m:ctrlPr>
                      </m:sSubPr>
                      <m:e>
                        <m:r>
                          <a:rPr lang="en-US" altLang="zh-CN" sz="1600" b="0" i="1" smtClean="0">
                            <a:latin typeface="Cambria Math" panose="02040503050406030204" pitchFamily="18" charset="0"/>
                          </a:rPr>
                          <m:t>𝑚</m:t>
                        </m:r>
                      </m:e>
                      <m:sub>
                        <m:r>
                          <a:rPr lang="en-US" altLang="zh-CN" sz="1600" b="0" i="1" smtClean="0">
                            <a:latin typeface="Cambria Math" panose="02040503050406030204" pitchFamily="18" charset="0"/>
                          </a:rPr>
                          <m:t>𝑖</m:t>
                        </m:r>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𝑗</m:t>
                        </m:r>
                      </m:sub>
                    </m:sSub>
                    <m:r>
                      <a:rPr lang="en-US" altLang="zh-CN" sz="1600" i="1" smtClean="0">
                        <a:latin typeface="Cambria Math" panose="02040503050406030204" pitchFamily="18" charset="0"/>
                        <a:ea typeface="Cambria Math" panose="02040503050406030204" pitchFamily="18" charset="0"/>
                      </a:rPr>
                      <m:t>&gt;</m:t>
                    </m:r>
                    <m:r>
                      <a:rPr lang="en-US" altLang="zh-CN" sz="1600" b="0" i="1" smtClean="0">
                        <a:latin typeface="Cambria Math" panose="02040503050406030204" pitchFamily="18" charset="0"/>
                        <a:ea typeface="Cambria Math" panose="02040503050406030204" pitchFamily="18" charset="0"/>
                      </a:rPr>
                      <m:t>𝑡h𝑟𝑒𝑠h𝑜𝑙𝑑</m:t>
                    </m:r>
                    <m:r>
                      <a:rPr lang="en-US" altLang="zh-CN" sz="1600" b="0" i="1" smtClean="0">
                        <a:latin typeface="Cambria Math" panose="02040503050406030204" pitchFamily="18" charset="0"/>
                        <a:ea typeface="Cambria Math" panose="02040503050406030204" pitchFamily="18" charset="0"/>
                      </a:rPr>
                      <m:t>_</m:t>
                    </m:r>
                    <m:r>
                      <a:rPr lang="en-US" altLang="zh-CN" sz="1600" b="0" i="1" smtClean="0">
                        <a:latin typeface="Cambria Math" panose="02040503050406030204" pitchFamily="18" charset="0"/>
                        <a:ea typeface="Cambria Math" panose="02040503050406030204" pitchFamily="18" charset="0"/>
                      </a:rPr>
                      <m:t>𝑠𝑒𝑝𝑎𝑟𝑎𝑡𝑖𝑜𝑛</m:t>
                    </m:r>
                  </m:oMath>
                </a14:m>
                <a:endParaRPr lang="en-US" altLang="zh-CN" sz="1600" dirty="0"/>
              </a:p>
              <a:p>
                <a:pPr marL="285750" indent="-285750" algn="just">
                  <a:lnSpc>
                    <a:spcPct val="130000"/>
                  </a:lnSpc>
                  <a:buFont typeface="Wingdings" panose="05000000000000000000" pitchFamily="2" charset="2"/>
                  <a:buChar char="p"/>
                </a:pPr>
                <a:r>
                  <a:rPr lang="zh-CN" altLang="en-US" sz="1600" dirty="0"/>
                  <a:t>覆盖度</a:t>
                </a:r>
                <a:endParaRPr lang="en-US" altLang="zh-CN" sz="1600" dirty="0"/>
              </a:p>
              <a:p>
                <a:pPr marL="742950" lvl="1" indent="-285750" algn="just">
                  <a:lnSpc>
                    <a:spcPct val="130000"/>
                  </a:lnSpc>
                  <a:buFont typeface="Arial" panose="020B0604020202020204" pitchFamily="34" charset="0"/>
                  <a:buChar char="•"/>
                </a:pPr>
                <a:r>
                  <a:rPr lang="zh-CN" altLang="en-US" sz="1600" dirty="0"/>
                  <a:t>意义：控制参数空间内任意信号到最近的模板失配，避免遗漏潜在信号，实现“无盲区”覆盖</a:t>
                </a:r>
              </a:p>
            </p:txBody>
          </p:sp>
        </mc:Choice>
        <mc:Fallback>
          <p:sp>
            <p:nvSpPr>
              <p:cNvPr id="12" name="文本框 11">
                <a:extLst>
                  <a:ext uri="{FF2B5EF4-FFF2-40B4-BE49-F238E27FC236}">
                    <a16:creationId xmlns:a16="http://schemas.microsoft.com/office/drawing/2014/main" id="{23F03200-7A0C-447C-96FF-0783C7CB96B3}"/>
                  </a:ext>
                </a:extLst>
              </p:cNvPr>
              <p:cNvSpPr txBox="1">
                <a:spLocks noRot="1" noChangeAspect="1" noMove="1" noResize="1" noEditPoints="1" noAdjustHandles="1" noChangeArrowheads="1" noChangeShapeType="1" noTextEdit="1"/>
              </p:cNvSpPr>
              <p:nvPr/>
            </p:nvSpPr>
            <p:spPr>
              <a:xfrm>
                <a:off x="165749" y="2276872"/>
                <a:ext cx="5688796" cy="4477251"/>
              </a:xfrm>
              <a:prstGeom prst="rect">
                <a:avLst/>
              </a:prstGeom>
              <a:blipFill>
                <a:blip r:embed="rId3"/>
                <a:stretch>
                  <a:fillRect l="-536" r="-643" b="-681"/>
                </a:stretch>
              </a:blipFill>
              <a:ln>
                <a:noFill/>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3" name="文本框 12">
                <a:extLst>
                  <a:ext uri="{FF2B5EF4-FFF2-40B4-BE49-F238E27FC236}">
                    <a16:creationId xmlns:a16="http://schemas.microsoft.com/office/drawing/2014/main" id="{848C3070-20E5-4CD7-936E-44288A086D39}"/>
                  </a:ext>
                </a:extLst>
              </p:cNvPr>
              <p:cNvSpPr txBox="1"/>
              <p:nvPr/>
            </p:nvSpPr>
            <p:spPr>
              <a:xfrm>
                <a:off x="6324485" y="2276872"/>
                <a:ext cx="5688796" cy="4076437"/>
              </a:xfrm>
              <a:prstGeom prst="rect">
                <a:avLst/>
              </a:prstGeom>
              <a:noFill/>
              <a:ln>
                <a:noFill/>
              </a:ln>
            </p:spPr>
            <p:txBody>
              <a:bodyPr wrap="square" rtlCol="0">
                <a:spAutoFit/>
              </a:bodyPr>
              <a:lstStyle/>
              <a:p>
                <a:pPr marL="742950" marR="0" lvl="1" indent="-28575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做法：参数空间中任意信号</a:t>
                </a:r>
                <a14:m>
                  <m:oMath xmlns:m="http://schemas.openxmlformats.org/officeDocument/2006/math">
                    <m:sSub>
                      <m:sSubPr>
                        <m:ctrlPr>
                          <a:rPr lang="en-US" altLang="zh-CN" sz="160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𝑠</m:t>
                        </m:r>
                      </m:e>
                      <m:sub>
                        <m:r>
                          <a:rPr lang="en-US" altLang="zh-CN" sz="1600" b="0" i="1" smtClean="0">
                            <a:latin typeface="Cambria Math" panose="02040503050406030204" pitchFamily="18" charset="0"/>
                            <a:ea typeface="Cambria Math" panose="02040503050406030204" pitchFamily="18" charset="0"/>
                          </a:rPr>
                          <m:t>𝑥</m:t>
                        </m:r>
                      </m:sub>
                    </m:sSub>
                  </m:oMath>
                </a14:m>
                <a:r>
                  <a:rPr lang="zh-CN" altLang="en-US" sz="1600" dirty="0"/>
                  <a:t>，保证</a:t>
                </a:r>
                <a:endParaRPr lang="en-US" altLang="zh-CN" sz="1600" dirty="0"/>
              </a:p>
              <a:p>
                <a:pPr lvl="1" algn="just">
                  <a:lnSpc>
                    <a:spcPct val="130000"/>
                  </a:lnSpc>
                  <a:defRPr/>
                </a:pPr>
                <a14:m>
                  <m:oMathPara xmlns:m="http://schemas.openxmlformats.org/officeDocument/2006/math">
                    <m:oMathParaPr>
                      <m:jc m:val="centerGroup"/>
                    </m:oMathParaPr>
                    <m:oMath xmlns:m="http://schemas.openxmlformats.org/officeDocument/2006/math">
                      <m:r>
                        <a:rPr lang="en-US" altLang="zh-CN" sz="1600" i="1" smtClean="0">
                          <a:latin typeface="Cambria Math" panose="02040503050406030204" pitchFamily="18" charset="0"/>
                          <a:ea typeface="Cambria Math" panose="02040503050406030204" pitchFamily="18" charset="0"/>
                        </a:rPr>
                        <m:t>∃</m:t>
                      </m:r>
                      <m:sSub>
                        <m:sSubPr>
                          <m:ctrlPr>
                            <a:rPr lang="en-US" altLang="zh-CN" sz="1600" i="1">
                              <a:latin typeface="Cambria Math" panose="02040503050406030204" pitchFamily="18" charset="0"/>
                              <a:ea typeface="Cambria Math" panose="02040503050406030204" pitchFamily="18" charset="0"/>
                            </a:rPr>
                          </m:ctrlPr>
                        </m:sSubPr>
                        <m:e>
                          <m:r>
                            <a:rPr lang="zh-CN" altLang="en-US" sz="1600" i="1">
                              <a:latin typeface="Cambria Math" panose="02040503050406030204" pitchFamily="18" charset="0"/>
                              <a:ea typeface="Cambria Math" panose="02040503050406030204" pitchFamily="18" charset="0"/>
                            </a:rPr>
                            <m:t>𝛾</m:t>
                          </m:r>
                        </m:e>
                        <m:sub>
                          <m:r>
                            <a:rPr lang="en-US" altLang="zh-CN" sz="1600" i="1">
                              <a:latin typeface="Cambria Math" panose="02040503050406030204" pitchFamily="18" charset="0"/>
                              <a:ea typeface="Cambria Math" panose="02040503050406030204" pitchFamily="18" charset="0"/>
                            </a:rPr>
                            <m:t>𝑖</m:t>
                          </m:r>
                        </m:sub>
                      </m:sSub>
                      <m:r>
                        <a:rPr lang="en-US" altLang="zh-CN" sz="1600" i="1">
                          <a:latin typeface="Cambria Math" panose="02040503050406030204" pitchFamily="18" charset="0"/>
                          <a:ea typeface="Cambria Math" panose="02040503050406030204" pitchFamily="18" charset="0"/>
                        </a:rPr>
                        <m:t>∈</m:t>
                      </m:r>
                      <m:r>
                        <m:rPr>
                          <m:sty m:val="p"/>
                        </m:rPr>
                        <a:rPr lang="el-GR" altLang="zh-CN" sz="1600" i="1">
                          <a:latin typeface="Cambria Math" panose="02040503050406030204" pitchFamily="18" charset="0"/>
                          <a:ea typeface="Cambria Math" panose="02040503050406030204" pitchFamily="18" charset="0"/>
                        </a:rPr>
                        <m:t>Γ</m:t>
                      </m:r>
                      <m:r>
                        <a:rPr lang="el-GR" altLang="zh-CN" sz="1600" i="1">
                          <a:latin typeface="Cambria Math" panose="02040503050406030204" pitchFamily="18" charset="0"/>
                          <a:ea typeface="Cambria Math" panose="02040503050406030204" pitchFamily="18" charset="0"/>
                        </a:rPr>
                        <m:t> , </m:t>
                      </m:r>
                      <m:r>
                        <a:rPr lang="en-US" altLang="zh-CN" sz="1600" b="0" i="1" smtClean="0">
                          <a:latin typeface="Cambria Math" panose="02040503050406030204" pitchFamily="18" charset="0"/>
                          <a:ea typeface="Cambria Math" panose="02040503050406030204" pitchFamily="18" charset="0"/>
                        </a:rPr>
                        <m:t>∀</m:t>
                      </m:r>
                      <m:sSub>
                        <m:sSubPr>
                          <m:ctrlPr>
                            <a:rPr lang="en-US" altLang="zh-CN" sz="1600" i="1" smtClean="0">
                              <a:latin typeface="Cambria Math" panose="02040503050406030204" pitchFamily="18" charset="0"/>
                            </a:rPr>
                          </m:ctrlPr>
                        </m:sSubPr>
                        <m:e>
                          <m:r>
                            <a:rPr lang="en-US" altLang="zh-CN" sz="1600" b="0" i="1" smtClean="0">
                              <a:latin typeface="Cambria Math" panose="02040503050406030204" pitchFamily="18" charset="0"/>
                            </a:rPr>
                            <m:t>𝑚</m:t>
                          </m:r>
                        </m:e>
                        <m:sub>
                          <m:r>
                            <a:rPr lang="en-US" altLang="zh-CN" sz="1600" b="0" i="1" smtClean="0">
                              <a:latin typeface="Cambria Math" panose="02040503050406030204" pitchFamily="18" charset="0"/>
                            </a:rPr>
                            <m:t>𝑥𝑖</m:t>
                          </m:r>
                        </m:sub>
                      </m:sSub>
                      <m:r>
                        <a:rPr lang="en-US" altLang="zh-CN" sz="1600" b="0" i="1" smtClean="0">
                          <a:latin typeface="Cambria Math" panose="02040503050406030204" pitchFamily="18" charset="0"/>
                          <a:ea typeface="Cambria Math" panose="02040503050406030204" pitchFamily="18" charset="0"/>
                        </a:rPr>
                        <m:t>&lt;</m:t>
                      </m:r>
                      <m:r>
                        <a:rPr lang="en-US" altLang="zh-CN" sz="1600" i="1">
                          <a:latin typeface="Cambria Math" panose="02040503050406030204" pitchFamily="18" charset="0"/>
                          <a:ea typeface="Cambria Math" panose="02040503050406030204" pitchFamily="18" charset="0"/>
                        </a:rPr>
                        <m:t>𝑡h𝑟𝑒𝑠h𝑜𝑙𝑑</m:t>
                      </m:r>
                      <m:r>
                        <a:rPr lang="en-US" altLang="zh-CN" sz="1600" i="1">
                          <a:latin typeface="Cambria Math" panose="02040503050406030204" pitchFamily="18" charset="0"/>
                          <a:ea typeface="Cambria Math" panose="02040503050406030204" pitchFamily="18" charset="0"/>
                        </a:rPr>
                        <m:t>_</m:t>
                      </m:r>
                      <m:r>
                        <a:rPr lang="en-US" altLang="zh-CN" sz="1600" b="0" i="1" smtClean="0">
                          <a:latin typeface="Cambria Math" panose="02040503050406030204" pitchFamily="18" charset="0"/>
                          <a:ea typeface="Cambria Math" panose="02040503050406030204" pitchFamily="18" charset="0"/>
                        </a:rPr>
                        <m:t>𝑐𝑜𝑣𝑒𝑟𝑎𝑔𝑒</m:t>
                      </m:r>
                    </m:oMath>
                  </m:oMathPara>
                </a14:m>
                <a:endParaRPr lang="en-US" altLang="zh-CN" sz="1600" b="1" dirty="0">
                  <a:solidFill>
                    <a:srgbClr val="0000FF"/>
                  </a:solidFill>
                </a:endParaRPr>
              </a:p>
              <a:p>
                <a:pPr algn="ctr">
                  <a:lnSpc>
                    <a:spcPct val="150000"/>
                  </a:lnSpc>
                </a:pPr>
                <a:r>
                  <a:rPr lang="zh-CN" altLang="en-US" sz="1600" b="1" dirty="0">
                    <a:solidFill>
                      <a:srgbClr val="0000FF"/>
                    </a:solidFill>
                  </a:rPr>
                  <a:t>目标模板筛选</a:t>
                </a:r>
                <a:endParaRPr lang="en-US" altLang="zh-CN" sz="1600" dirty="0"/>
              </a:p>
              <a:p>
                <a:pPr algn="just">
                  <a:lnSpc>
                    <a:spcPct val="150000"/>
                  </a:lnSpc>
                </a:pPr>
                <a:r>
                  <a:rPr lang="zh-CN" altLang="en-US" sz="1600" dirty="0"/>
                  <a:t>存在磁单极子轨迹和线圈发生相交的事例，该事例不是待测的目标，在生成候选集合的时候，就应该被剔除</a:t>
                </a:r>
                <a:endParaRPr lang="en-US" altLang="zh-CN" sz="1600" dirty="0"/>
              </a:p>
              <a:p>
                <a:pPr algn="just">
                  <a:lnSpc>
                    <a:spcPct val="150000"/>
                  </a:lnSpc>
                </a:pPr>
                <a:r>
                  <a:rPr lang="zh-CN" altLang="en-US" sz="1600" dirty="0"/>
                  <a:t>到达线圈壁所需要的时间：</a:t>
                </a:r>
                <a:endParaRPr lang="en-US" altLang="zh-CN" sz="1600" dirty="0"/>
              </a:p>
              <a:p>
                <a:pPr algn="just">
                  <a:lnSpc>
                    <a:spcPct val="150000"/>
                  </a:lnSpc>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𝑡</m:t>
                      </m:r>
                      <m:r>
                        <a:rPr lang="en-US" altLang="zh-CN" sz="1600" b="0" i="1" smtClean="0">
                          <a:latin typeface="Cambria Math" panose="02040503050406030204" pitchFamily="18" charset="0"/>
                        </a:rPr>
                        <m:t>=</m:t>
                      </m:r>
                      <m:f>
                        <m:fPr>
                          <m:ctrlPr>
                            <a:rPr lang="en-US" altLang="zh-CN" sz="1600" b="0" i="1" smtClean="0">
                              <a:latin typeface="Cambria Math" panose="02040503050406030204" pitchFamily="18" charset="0"/>
                            </a:rPr>
                          </m:ctrlPr>
                        </m:fPr>
                        <m:num>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𝑅</m:t>
                              </m:r>
                            </m:e>
                            <m:sub>
                              <m:r>
                                <a:rPr lang="en-US" altLang="zh-CN" sz="1600" b="0" i="1" smtClean="0">
                                  <a:latin typeface="Cambria Math" panose="02040503050406030204" pitchFamily="18" charset="0"/>
                                </a:rPr>
                                <m:t>𝑖𝑛𝑛𝑒𝑟</m:t>
                              </m:r>
                            </m:sub>
                          </m:sSub>
                          <m:r>
                            <a:rPr lang="en-US" altLang="zh-CN" sz="1600" b="0" i="1" smtClean="0">
                              <a:latin typeface="Cambria Math" panose="02040503050406030204" pitchFamily="18" charset="0"/>
                            </a:rPr>
                            <m:t>−</m:t>
                          </m:r>
                          <m:r>
                            <a:rPr lang="zh-CN" altLang="en-US" sz="1600" b="0" i="1" smtClean="0">
                              <a:latin typeface="Cambria Math" panose="02040503050406030204" pitchFamily="18" charset="0"/>
                            </a:rPr>
                            <m:t>𝜌</m:t>
                          </m:r>
                        </m:num>
                        <m:den>
                          <m:r>
                            <a:rPr lang="en-US" altLang="zh-CN" sz="1600" b="0" i="1" smtClean="0">
                              <a:latin typeface="Cambria Math" panose="02040503050406030204" pitchFamily="18" charset="0"/>
                            </a:rPr>
                            <m:t>𝑣𝑠𝑖𝑛</m:t>
                          </m:r>
                          <m:d>
                            <m:dPr>
                              <m:ctrlPr>
                                <a:rPr lang="en-US" altLang="zh-CN" sz="1600" b="0" i="1" smtClean="0">
                                  <a:latin typeface="Cambria Math" panose="02040503050406030204" pitchFamily="18" charset="0"/>
                                </a:rPr>
                              </m:ctrlPr>
                            </m:dPr>
                            <m:e>
                              <m:r>
                                <a:rPr lang="zh-CN" altLang="en-US" sz="1600" b="0" i="1" smtClean="0">
                                  <a:latin typeface="Cambria Math" panose="02040503050406030204" pitchFamily="18" charset="0"/>
                                </a:rPr>
                                <m:t>𝜃</m:t>
                              </m:r>
                            </m:e>
                          </m:d>
                        </m:den>
                      </m:f>
                    </m:oMath>
                  </m:oMathPara>
                </a14:m>
                <a:endParaRPr lang="en-US" altLang="zh-CN" sz="1600" dirty="0"/>
              </a:p>
              <a:p>
                <a:pPr algn="just">
                  <a:lnSpc>
                    <a:spcPct val="150000"/>
                  </a:lnSpc>
                </a:pPr>
                <a:r>
                  <a:rPr lang="zh-CN" altLang="en-US" sz="1600" dirty="0"/>
                  <a:t>要求到达线圈壁对应的高度：</a:t>
                </a:r>
                <a:endParaRPr lang="en-US" altLang="zh-CN" sz="1600" dirty="0"/>
              </a:p>
              <a:p>
                <a:pPr algn="just">
                  <a:lnSpc>
                    <a:spcPct val="150000"/>
                  </a:lnSpc>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𝑡</m:t>
                      </m:r>
                      <m:r>
                        <a:rPr lang="en-US" altLang="zh-CN" sz="1600" i="1">
                          <a:latin typeface="Cambria Math" panose="02040503050406030204" pitchFamily="18" charset="0"/>
                        </a:rPr>
                        <m:t>𝑣</m:t>
                      </m:r>
                      <m:r>
                        <a:rPr lang="en-US" altLang="zh-CN" sz="1600" b="0" i="1" smtClean="0">
                          <a:latin typeface="Cambria Math" panose="02040503050406030204" pitchFamily="18" charset="0"/>
                        </a:rPr>
                        <m:t>𝑐𝑜𝑠</m:t>
                      </m:r>
                      <m:d>
                        <m:dPr>
                          <m:ctrlPr>
                            <a:rPr lang="en-US" altLang="zh-CN" sz="1600" i="1">
                              <a:latin typeface="Cambria Math" panose="02040503050406030204" pitchFamily="18" charset="0"/>
                            </a:rPr>
                          </m:ctrlPr>
                        </m:dPr>
                        <m:e>
                          <m:r>
                            <a:rPr lang="zh-CN" altLang="en-US" sz="1600" i="1">
                              <a:latin typeface="Cambria Math" panose="02040503050406030204" pitchFamily="18" charset="0"/>
                            </a:rPr>
                            <m:t>𝜃</m:t>
                          </m:r>
                        </m:e>
                      </m:d>
                      <m:r>
                        <a:rPr lang="en-US" altLang="zh-CN" sz="1600" b="0" i="1" smtClean="0">
                          <a:latin typeface="Cambria Math" panose="02040503050406030204" pitchFamily="18" charset="0"/>
                        </a:rPr>
                        <m:t>=</m:t>
                      </m:r>
                      <m:f>
                        <m:fPr>
                          <m:ctrlPr>
                            <a:rPr lang="en-US" altLang="zh-CN" sz="1600" i="1">
                              <a:latin typeface="Cambria Math" panose="02040503050406030204" pitchFamily="18" charset="0"/>
                            </a:rPr>
                          </m:ctrlPr>
                        </m:fPr>
                        <m:num>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𝑅</m:t>
                              </m:r>
                            </m:e>
                            <m:sub>
                              <m:r>
                                <a:rPr lang="en-US" altLang="zh-CN" sz="1600" i="1">
                                  <a:latin typeface="Cambria Math" panose="02040503050406030204" pitchFamily="18" charset="0"/>
                                </a:rPr>
                                <m:t>𝑖𝑛𝑛𝑒𝑟</m:t>
                              </m:r>
                            </m:sub>
                          </m:sSub>
                          <m:r>
                            <a:rPr lang="en-US" altLang="zh-CN" sz="1600" i="1">
                              <a:latin typeface="Cambria Math" panose="02040503050406030204" pitchFamily="18" charset="0"/>
                            </a:rPr>
                            <m:t>−</m:t>
                          </m:r>
                          <m:r>
                            <a:rPr lang="zh-CN" altLang="en-US" sz="1600" i="1">
                              <a:latin typeface="Cambria Math" panose="02040503050406030204" pitchFamily="18" charset="0"/>
                            </a:rPr>
                            <m:t>𝜌</m:t>
                          </m:r>
                        </m:num>
                        <m:den>
                          <m:r>
                            <a:rPr lang="en-US" altLang="zh-CN" sz="1600" b="0" i="1" smtClean="0">
                              <a:latin typeface="Cambria Math" panose="02040503050406030204" pitchFamily="18" charset="0"/>
                            </a:rPr>
                            <m:t>𝑡𝑎𝑛</m:t>
                          </m:r>
                          <m:d>
                            <m:dPr>
                              <m:ctrlPr>
                                <a:rPr lang="en-US" altLang="zh-CN" sz="1600" i="1">
                                  <a:latin typeface="Cambria Math" panose="02040503050406030204" pitchFamily="18" charset="0"/>
                                </a:rPr>
                              </m:ctrlPr>
                            </m:dPr>
                            <m:e>
                              <m:r>
                                <a:rPr lang="zh-CN" altLang="en-US" sz="1600" i="1">
                                  <a:latin typeface="Cambria Math" panose="02040503050406030204" pitchFamily="18" charset="0"/>
                                </a:rPr>
                                <m:t>𝜃</m:t>
                              </m:r>
                            </m:e>
                          </m:d>
                        </m:den>
                      </m:f>
                      <m:r>
                        <a:rPr lang="en-US" altLang="zh-CN" sz="1600" b="0" i="1" smtClean="0">
                          <a:latin typeface="Cambria Math" panose="02040503050406030204" pitchFamily="18" charset="0"/>
                        </a:rPr>
                        <m:t>&lt;</m:t>
                      </m:r>
                      <m:f>
                        <m:fPr>
                          <m:ctrlPr>
                            <a:rPr lang="en-US" altLang="zh-CN" sz="1600" b="0" i="1" smtClean="0">
                              <a:latin typeface="Cambria Math" panose="02040503050406030204" pitchFamily="18" charset="0"/>
                            </a:rPr>
                          </m:ctrlPr>
                        </m:fPr>
                        <m:num>
                          <m:r>
                            <a:rPr lang="en-US" altLang="zh-CN" sz="1600" b="0" i="1" smtClean="0">
                              <a:latin typeface="Cambria Math" panose="02040503050406030204" pitchFamily="18" charset="0"/>
                            </a:rPr>
                            <m:t>h</m:t>
                          </m:r>
                        </m:num>
                        <m:den>
                          <m:r>
                            <a:rPr lang="en-US" altLang="zh-CN" sz="1600" b="0" i="1" smtClean="0">
                              <a:latin typeface="Cambria Math" panose="02040503050406030204" pitchFamily="18" charset="0"/>
                            </a:rPr>
                            <m:t>2</m:t>
                          </m:r>
                        </m:den>
                      </m:f>
                    </m:oMath>
                  </m:oMathPara>
                </a14:m>
                <a:endParaRPr lang="zh-CN" altLang="en-US" sz="1600" dirty="0"/>
              </a:p>
            </p:txBody>
          </p:sp>
        </mc:Choice>
        <mc:Fallback>
          <p:sp>
            <p:nvSpPr>
              <p:cNvPr id="13" name="文本框 12">
                <a:extLst>
                  <a:ext uri="{FF2B5EF4-FFF2-40B4-BE49-F238E27FC236}">
                    <a16:creationId xmlns:a16="http://schemas.microsoft.com/office/drawing/2014/main" id="{848C3070-20E5-4CD7-936E-44288A086D39}"/>
                  </a:ext>
                </a:extLst>
              </p:cNvPr>
              <p:cNvSpPr txBox="1">
                <a:spLocks noRot="1" noChangeAspect="1" noMove="1" noResize="1" noEditPoints="1" noAdjustHandles="1" noChangeArrowheads="1" noChangeShapeType="1" noTextEdit="1"/>
              </p:cNvSpPr>
              <p:nvPr/>
            </p:nvSpPr>
            <p:spPr>
              <a:xfrm>
                <a:off x="6324485" y="2276872"/>
                <a:ext cx="5688796" cy="4076437"/>
              </a:xfrm>
              <a:prstGeom prst="rect">
                <a:avLst/>
              </a:prstGeom>
              <a:blipFill>
                <a:blip r:embed="rId4"/>
                <a:stretch>
                  <a:fillRect l="-535" r="-535"/>
                </a:stretch>
              </a:blipFill>
              <a:ln>
                <a:noFill/>
              </a:ln>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F643AF51-A055-4462-A720-FBBB110500F9}"/>
              </a:ext>
            </a:extLst>
          </p:cNvPr>
          <p:cNvSpPr txBox="1"/>
          <p:nvPr/>
        </p:nvSpPr>
        <p:spPr>
          <a:xfrm>
            <a:off x="6327961" y="6344340"/>
            <a:ext cx="2723823" cy="369332"/>
          </a:xfrm>
          <a:prstGeom prst="rect">
            <a:avLst/>
          </a:prstGeom>
          <a:noFill/>
        </p:spPr>
        <p:txBody>
          <a:bodyPr wrap="none" rtlCol="0">
            <a:spAutoFit/>
          </a:bodyPr>
          <a:lstStyle/>
          <a:p>
            <a:r>
              <a:rPr lang="zh-CN" altLang="en-US" b="1" dirty="0">
                <a:solidFill>
                  <a:srgbClr val="C00000"/>
                </a:solidFill>
              </a:rPr>
              <a:t>基于此完成模板集的选择</a:t>
            </a:r>
          </a:p>
        </p:txBody>
      </p:sp>
      <p:pic>
        <p:nvPicPr>
          <p:cNvPr id="26" name="图片 25">
            <a:extLst>
              <a:ext uri="{FF2B5EF4-FFF2-40B4-BE49-F238E27FC236}">
                <a16:creationId xmlns:a16="http://schemas.microsoft.com/office/drawing/2014/main" id="{E6AAED42-C8E3-414C-B5E4-26286D381B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61392" y="302602"/>
            <a:ext cx="2877012" cy="6252796"/>
          </a:xfrm>
          <a:prstGeom prst="rect">
            <a:avLst/>
          </a:prstGeom>
        </p:spPr>
      </p:pic>
      <p:cxnSp>
        <p:nvCxnSpPr>
          <p:cNvPr id="27" name="直接连接符 26">
            <a:extLst>
              <a:ext uri="{FF2B5EF4-FFF2-40B4-BE49-F238E27FC236}">
                <a16:creationId xmlns:a16="http://schemas.microsoft.com/office/drawing/2014/main" id="{4191C449-61C8-4D36-BDE8-19AA6CFC6E68}"/>
              </a:ext>
            </a:extLst>
          </p:cNvPr>
          <p:cNvCxnSpPr>
            <a:cxnSpLocks/>
          </p:cNvCxnSpPr>
          <p:nvPr/>
        </p:nvCxnSpPr>
        <p:spPr>
          <a:xfrm>
            <a:off x="5951984" y="2301255"/>
            <a:ext cx="0" cy="4628753"/>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88148"/>
      </p:ext>
    </p:extLst>
  </p:cSld>
  <p:clrMapOvr>
    <a:masterClrMapping/>
  </p:clrMapOvr>
  <p:transition advTm="6393"/>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32</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模板的选择</a:t>
            </a:r>
          </a:p>
        </p:txBody>
      </p:sp>
    </p:spTree>
    <p:extLst>
      <p:ext uri="{BB962C8B-B14F-4D97-AF65-F5344CB8AC3E}">
        <p14:creationId xmlns:p14="http://schemas.microsoft.com/office/powerpoint/2010/main" val="2923525741"/>
      </p:ext>
    </p:extLst>
  </p:cSld>
  <p:clrMapOvr>
    <a:masterClrMapping/>
  </p:clrMapOvr>
  <p:transition advTm="6393"/>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33</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具体实现</a:t>
            </a:r>
          </a:p>
        </p:txBody>
      </p:sp>
      <mc:AlternateContent xmlns:mc="http://schemas.openxmlformats.org/markup-compatibility/2006">
        <mc:Choice xmlns:a14="http://schemas.microsoft.com/office/drawing/2010/main" Requires="a14">
          <p:sp>
            <p:nvSpPr>
              <p:cNvPr id="4" name="文本框 3">
                <a:extLst>
                  <a:ext uri="{FF2B5EF4-FFF2-40B4-BE49-F238E27FC236}">
                    <a16:creationId xmlns:a16="http://schemas.microsoft.com/office/drawing/2014/main" id="{F4EF8650-D535-4DC3-80FE-FDE96C0920F6}"/>
                  </a:ext>
                </a:extLst>
              </p:cNvPr>
              <p:cNvSpPr txBox="1"/>
              <p:nvPr/>
            </p:nvSpPr>
            <p:spPr>
              <a:xfrm>
                <a:off x="147829" y="1067104"/>
                <a:ext cx="11896342" cy="5657767"/>
              </a:xfrm>
              <a:prstGeom prst="rect">
                <a:avLst/>
              </a:prstGeom>
              <a:noFill/>
            </p:spPr>
            <p:txBody>
              <a:bodyPr wrap="square" rtlCol="0">
                <a:spAutoFit/>
              </a:bodyPr>
              <a:lstStyle/>
              <a:p>
                <a:pPr marL="285750" indent="-285750">
                  <a:lnSpc>
                    <a:spcPct val="150000"/>
                  </a:lnSpc>
                  <a:buFont typeface="Wingdings" panose="05000000000000000000" pitchFamily="2" charset="2"/>
                  <a:buChar char="p"/>
                </a:pPr>
                <a:r>
                  <a:rPr lang="zh-CN" altLang="en-US" dirty="0"/>
                  <a:t>模板：适配磁单极子信号特征的模板集</a:t>
                </a:r>
                <a:endParaRPr lang="en-US" altLang="zh-CN" dirty="0"/>
              </a:p>
              <a:p>
                <a:pPr marL="285750" indent="-285750">
                  <a:lnSpc>
                    <a:spcPct val="150000"/>
                  </a:lnSpc>
                  <a:buFont typeface="Wingdings" panose="05000000000000000000" pitchFamily="2" charset="2"/>
                  <a:buChar char="p"/>
                </a:pPr>
                <a:r>
                  <a:rPr lang="zh-CN" altLang="en-US" dirty="0"/>
                  <a:t>训练集，验证集，测试集</a:t>
                </a:r>
                <a:endParaRPr lang="en-US" altLang="zh-CN" dirty="0"/>
              </a:p>
              <a:p>
                <a:pPr marL="342900" indent="-342900">
                  <a:lnSpc>
                    <a:spcPct val="150000"/>
                  </a:lnSpc>
                  <a:buFont typeface="Wingdings" panose="05000000000000000000" pitchFamily="2" charset="2"/>
                  <a:buChar char="p"/>
                </a:pPr>
                <a:endParaRPr lang="en-US" altLang="zh-CN" dirty="0"/>
              </a:p>
              <a:p>
                <a:pPr marL="342900" indent="-342900">
                  <a:lnSpc>
                    <a:spcPct val="150000"/>
                  </a:lnSpc>
                  <a:buFont typeface="Wingdings" panose="05000000000000000000" pitchFamily="2" charset="2"/>
                  <a:buChar char="p"/>
                </a:pPr>
                <a:endParaRPr lang="en-US" altLang="zh-CN" dirty="0"/>
              </a:p>
              <a:p>
                <a:pPr marL="342900" indent="-342900">
                  <a:lnSpc>
                    <a:spcPct val="150000"/>
                  </a:lnSpc>
                  <a:buFont typeface="Wingdings" panose="05000000000000000000" pitchFamily="2" charset="2"/>
                  <a:buChar char="p"/>
                </a:pPr>
                <a:endParaRPr lang="en-US" altLang="zh-CN" dirty="0"/>
              </a:p>
              <a:p>
                <a:pPr marL="342900" indent="-342900">
                  <a:lnSpc>
                    <a:spcPct val="150000"/>
                  </a:lnSpc>
                  <a:buFont typeface="Wingdings" panose="05000000000000000000" pitchFamily="2" charset="2"/>
                  <a:buChar char="p"/>
                </a:pPr>
                <a:endParaRPr lang="en-US" altLang="zh-CN" dirty="0"/>
              </a:p>
              <a:p>
                <a:pPr marL="342900" indent="-342900">
                  <a:lnSpc>
                    <a:spcPct val="150000"/>
                  </a:lnSpc>
                  <a:buFont typeface="Wingdings" panose="05000000000000000000" pitchFamily="2" charset="2"/>
                  <a:buChar char="p"/>
                </a:pPr>
                <a:endParaRPr lang="en-US" altLang="zh-CN" dirty="0"/>
              </a:p>
              <a:p>
                <a:pPr marL="342900" indent="-342900">
                  <a:lnSpc>
                    <a:spcPct val="150000"/>
                  </a:lnSpc>
                  <a:buFont typeface="Wingdings" panose="05000000000000000000" pitchFamily="2" charset="2"/>
                  <a:buChar char="p"/>
                </a:pPr>
                <a:endParaRPr lang="en-US" altLang="zh-CN" dirty="0"/>
              </a:p>
              <a:p>
                <a:pPr marL="342900" indent="-342900">
                  <a:lnSpc>
                    <a:spcPct val="150000"/>
                  </a:lnSpc>
                  <a:buFont typeface="Wingdings" panose="05000000000000000000" pitchFamily="2" charset="2"/>
                  <a:buChar char="p"/>
                </a:pPr>
                <a:endParaRPr lang="en-US" altLang="zh-CN" dirty="0"/>
              </a:p>
              <a:p>
                <a:pPr marL="342900" indent="-342900">
                  <a:lnSpc>
                    <a:spcPct val="150000"/>
                  </a:lnSpc>
                  <a:buFont typeface="Wingdings" panose="05000000000000000000" pitchFamily="2" charset="2"/>
                  <a:buChar char="p"/>
                </a:pPr>
                <a:r>
                  <a:rPr lang="zh-CN" altLang="en-US" dirty="0"/>
                  <a:t>训练中的参数设置</a:t>
                </a:r>
                <a:endParaRPr lang="en-US" altLang="zh-CN" dirty="0"/>
              </a:p>
              <a:p>
                <a:pPr marL="742950" lvl="1" indent="-285750">
                  <a:lnSpc>
                    <a:spcPct val="150000"/>
                  </a:lnSpc>
                  <a:buFont typeface="Arial" panose="020B0604020202020204" pitchFamily="34" charset="0"/>
                  <a:buChar char="•"/>
                </a:pPr>
                <a:r>
                  <a:rPr lang="zh-CN" altLang="en-US" dirty="0"/>
                  <a:t>损失函数 </a:t>
                </a:r>
                <a:r>
                  <a:rPr lang="en-US" altLang="zh-CN" dirty="0" err="1"/>
                  <a:t>BCEWithLogitsLoss</a:t>
                </a:r>
                <a:endParaRPr lang="en-US" altLang="zh-CN" dirty="0"/>
              </a:p>
              <a:p>
                <a:pPr lvl="1">
                  <a:lnSpc>
                    <a:spcPct val="150000"/>
                  </a:lnSpc>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r>
                            <a:rPr lang="en-US" altLang="zh-CN" i="1">
                              <a:latin typeface="Cambria Math" panose="02040503050406030204" pitchFamily="18" charset="0"/>
                            </a:rPr>
                            <m:t>𝑦</m:t>
                          </m:r>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log</m:t>
                              </m:r>
                            </m:fName>
                            <m:e>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r>
                                        <a:rPr lang="en-US" altLang="zh-CN" i="1">
                                          <a:latin typeface="Cambria Math" panose="02040503050406030204" pitchFamily="18" charset="0"/>
                                        </a:rPr>
                                        <m:t>𝑠𝑖𝑔𝑚𝑜𝑖𝑑</m:t>
                                      </m:r>
                                    </m:sub>
                                  </m:sSub>
                                  <m:d>
                                    <m:dPr>
                                      <m:ctrlPr>
                                        <a:rPr lang="en-US" altLang="zh-CN" i="1">
                                          <a:latin typeface="Cambria Math" panose="02040503050406030204" pitchFamily="18" charset="0"/>
                                        </a:rPr>
                                      </m:ctrlPr>
                                    </m:d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𝑦</m:t>
                                          </m:r>
                                        </m:e>
                                      </m:acc>
                                    </m:e>
                                  </m:d>
                                </m:e>
                              </m:d>
                            </m:e>
                          </m:func>
                          <m:r>
                            <a:rPr lang="en-US" altLang="zh-CN" i="1">
                              <a:latin typeface="Cambria Math" panose="02040503050406030204" pitchFamily="18" charset="0"/>
                            </a:rPr>
                            <m:t>+</m:t>
                          </m:r>
                          <m:d>
                            <m:dPr>
                              <m:ctrlPr>
                                <a:rPr lang="en-US" altLang="zh-CN" i="1">
                                  <a:latin typeface="Cambria Math" panose="02040503050406030204" pitchFamily="18" charset="0"/>
                                </a:rPr>
                              </m:ctrlPr>
                            </m:dPr>
                            <m:e>
                              <m:r>
                                <a:rPr lang="en-US" altLang="zh-CN" i="1">
                                  <a:latin typeface="Cambria Math" panose="02040503050406030204" pitchFamily="18" charset="0"/>
                                </a:rPr>
                                <m:t>1−</m:t>
                              </m:r>
                              <m:r>
                                <a:rPr lang="en-US" altLang="zh-CN" i="1">
                                  <a:latin typeface="Cambria Math" panose="02040503050406030204" pitchFamily="18" charset="0"/>
                                </a:rPr>
                                <m:t>𝑦</m:t>
                              </m:r>
                            </m:e>
                          </m:d>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log</m:t>
                              </m:r>
                            </m:fName>
                            <m:e>
                              <m:d>
                                <m:dPr>
                                  <m:ctrlPr>
                                    <a:rPr lang="en-US" altLang="zh-CN" i="1">
                                      <a:latin typeface="Cambria Math" panose="02040503050406030204" pitchFamily="18" charset="0"/>
                                    </a:rPr>
                                  </m:ctrlPr>
                                </m:dPr>
                                <m:e>
                                  <m:r>
                                    <a:rPr lang="en-US" altLang="zh-CN" i="1">
                                      <a:latin typeface="Cambria Math" panose="02040503050406030204" pitchFamily="18" charset="0"/>
                                    </a:rPr>
                                    <m:t>1−</m:t>
                                  </m:r>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r>
                                        <a:rPr lang="en-US" altLang="zh-CN" i="1">
                                          <a:latin typeface="Cambria Math" panose="02040503050406030204" pitchFamily="18" charset="0"/>
                                        </a:rPr>
                                        <m:t>𝑠𝑖𝑔𝑚𝑜𝑖𝑑</m:t>
                                      </m:r>
                                    </m:sub>
                                  </m:sSub>
                                  <m:d>
                                    <m:dPr>
                                      <m:ctrlPr>
                                        <a:rPr lang="en-US" altLang="zh-CN" i="1">
                                          <a:latin typeface="Cambria Math" panose="02040503050406030204" pitchFamily="18" charset="0"/>
                                        </a:rPr>
                                      </m:ctrlPr>
                                    </m:d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𝑦</m:t>
                                          </m:r>
                                        </m:e>
                                      </m:acc>
                                    </m:e>
                                  </m:d>
                                </m:e>
                              </m:d>
                            </m:e>
                          </m:func>
                        </m:e>
                      </m:d>
                    </m:oMath>
                  </m:oMathPara>
                </a14:m>
                <a:endParaRPr lang="en-US" altLang="zh-CN" dirty="0"/>
              </a:p>
              <a:p>
                <a:pPr marL="742950" lvl="1" indent="-285750">
                  <a:lnSpc>
                    <a:spcPct val="150000"/>
                  </a:lnSpc>
                  <a:buFont typeface="Arial" panose="020B0604020202020204" pitchFamily="34" charset="0"/>
                  <a:buChar char="•"/>
                </a:pPr>
                <a:r>
                  <a:rPr lang="en-US" altLang="zh-CN" dirty="0"/>
                  <a:t>Adam </a:t>
                </a:r>
                <a:r>
                  <a:rPr lang="zh-CN" altLang="en-US" dirty="0"/>
                  <a:t>优化器，学习率</a:t>
                </a:r>
                <a:r>
                  <a:rPr lang="en-US" altLang="zh-CN" dirty="0"/>
                  <a:t>1E-4</a:t>
                </a:r>
              </a:p>
            </p:txBody>
          </p:sp>
        </mc:Choice>
        <mc:Fallback>
          <p:sp>
            <p:nvSpPr>
              <p:cNvPr id="4" name="文本框 3">
                <a:extLst>
                  <a:ext uri="{FF2B5EF4-FFF2-40B4-BE49-F238E27FC236}">
                    <a16:creationId xmlns:a16="http://schemas.microsoft.com/office/drawing/2014/main" id="{F4EF8650-D535-4DC3-80FE-FDE96C0920F6}"/>
                  </a:ext>
                </a:extLst>
              </p:cNvPr>
              <p:cNvSpPr txBox="1">
                <a:spLocks noRot="1" noChangeAspect="1" noMove="1" noResize="1" noEditPoints="1" noAdjustHandles="1" noChangeArrowheads="1" noChangeShapeType="1" noTextEdit="1"/>
              </p:cNvSpPr>
              <p:nvPr/>
            </p:nvSpPr>
            <p:spPr>
              <a:xfrm>
                <a:off x="147829" y="1067104"/>
                <a:ext cx="11896342" cy="5657767"/>
              </a:xfrm>
              <a:prstGeom prst="rect">
                <a:avLst/>
              </a:prstGeom>
              <a:blipFill>
                <a:blip r:embed="rId3"/>
                <a:stretch>
                  <a:fillRect l="-307" b="-754"/>
                </a:stretch>
              </a:blipFill>
            </p:spPr>
            <p:txBody>
              <a:bodyPr/>
              <a:lstStyle/>
              <a:p>
                <a:r>
                  <a:rPr lang="zh-CN" altLang="en-US">
                    <a:noFill/>
                  </a:rPr>
                  <a:t> </a:t>
                </a:r>
              </a:p>
            </p:txBody>
          </p:sp>
        </mc:Fallback>
      </mc:AlternateContent>
      <p:graphicFrame>
        <p:nvGraphicFramePr>
          <p:cNvPr id="3" name="表格 2">
            <a:extLst>
              <a:ext uri="{FF2B5EF4-FFF2-40B4-BE49-F238E27FC236}">
                <a16:creationId xmlns:a16="http://schemas.microsoft.com/office/drawing/2014/main" id="{9306204E-5F59-4D31-9F10-7B2BB2D77EA1}"/>
              </a:ext>
            </a:extLst>
          </p:cNvPr>
          <p:cNvGraphicFramePr>
            <a:graphicFrameLocks noGrp="1"/>
          </p:cNvGraphicFramePr>
          <p:nvPr>
            <p:extLst>
              <p:ext uri="{D42A27DB-BD31-4B8C-83A1-F6EECF244321}">
                <p14:modId xmlns:p14="http://schemas.microsoft.com/office/powerpoint/2010/main" val="3371672097"/>
              </p:ext>
            </p:extLst>
          </p:nvPr>
        </p:nvGraphicFramePr>
        <p:xfrm>
          <a:off x="126070" y="2168860"/>
          <a:ext cx="11939859" cy="2520280"/>
        </p:xfrm>
        <a:graphic>
          <a:graphicData uri="http://schemas.openxmlformats.org/drawingml/2006/table">
            <a:tbl>
              <a:tblPr>
                <a:tableStyleId>{69CF1AB2-1976-4502-BF36-3FF5EA218861}</a:tableStyleId>
              </a:tblPr>
              <a:tblGrid>
                <a:gridCol w="841574">
                  <a:extLst>
                    <a:ext uri="{9D8B030D-6E8A-4147-A177-3AD203B41FA5}">
                      <a16:colId xmlns:a16="http://schemas.microsoft.com/office/drawing/2014/main" val="1217977281"/>
                    </a:ext>
                  </a:extLst>
                </a:gridCol>
                <a:gridCol w="3320627">
                  <a:extLst>
                    <a:ext uri="{9D8B030D-6E8A-4147-A177-3AD203B41FA5}">
                      <a16:colId xmlns:a16="http://schemas.microsoft.com/office/drawing/2014/main" val="855856063"/>
                    </a:ext>
                  </a:extLst>
                </a:gridCol>
                <a:gridCol w="3320627">
                  <a:extLst>
                    <a:ext uri="{9D8B030D-6E8A-4147-A177-3AD203B41FA5}">
                      <a16:colId xmlns:a16="http://schemas.microsoft.com/office/drawing/2014/main" val="3181938971"/>
                    </a:ext>
                  </a:extLst>
                </a:gridCol>
                <a:gridCol w="1396293">
                  <a:extLst>
                    <a:ext uri="{9D8B030D-6E8A-4147-A177-3AD203B41FA5}">
                      <a16:colId xmlns:a16="http://schemas.microsoft.com/office/drawing/2014/main" val="568062244"/>
                    </a:ext>
                  </a:extLst>
                </a:gridCol>
                <a:gridCol w="3060738">
                  <a:extLst>
                    <a:ext uri="{9D8B030D-6E8A-4147-A177-3AD203B41FA5}">
                      <a16:colId xmlns:a16="http://schemas.microsoft.com/office/drawing/2014/main" val="2796853209"/>
                    </a:ext>
                  </a:extLst>
                </a:gridCol>
              </a:tblGrid>
              <a:tr h="407692">
                <a:tc>
                  <a:txBody>
                    <a:bodyPr/>
                    <a:lstStyle/>
                    <a:p>
                      <a:pPr algn="ctr"/>
                      <a:r>
                        <a:rPr lang="zh-CN" altLang="en-US" sz="1600"/>
                        <a:t>数据集</a:t>
                      </a:r>
                    </a:p>
                  </a:txBody>
                  <a:tcPr anchor="ctr">
                    <a:noFill/>
                  </a:tcPr>
                </a:tc>
                <a:tc>
                  <a:txBody>
                    <a:bodyPr/>
                    <a:lstStyle/>
                    <a:p>
                      <a:pPr algn="ctr"/>
                      <a:r>
                        <a:rPr lang="zh-CN" altLang="en-US" sz="1600" dirty="0"/>
                        <a:t>与模板库的关系</a:t>
                      </a:r>
                    </a:p>
                  </a:txBody>
                  <a:tcPr anchor="ctr">
                    <a:noFill/>
                  </a:tcPr>
                </a:tc>
                <a:tc>
                  <a:txBody>
                    <a:bodyPr/>
                    <a:lstStyle/>
                    <a:p>
                      <a:pPr algn="ctr"/>
                      <a:r>
                        <a:rPr lang="zh-CN" altLang="en-US" sz="1600"/>
                        <a:t>作用 </a:t>
                      </a:r>
                      <a:r>
                        <a:rPr lang="en-US" altLang="zh-CN" sz="1600"/>
                        <a:t>/ </a:t>
                      </a:r>
                      <a:r>
                        <a:rPr lang="zh-CN" altLang="en-US" sz="1600"/>
                        <a:t>目的</a:t>
                      </a:r>
                    </a:p>
                  </a:txBody>
                  <a:tcPr anchor="ctr">
                    <a:noFill/>
                  </a:tcPr>
                </a:tc>
                <a:tc>
                  <a:txBody>
                    <a:bodyPr/>
                    <a:lstStyle/>
                    <a:p>
                      <a:pPr algn="ctr"/>
                      <a:r>
                        <a:rPr lang="zh-CN" altLang="en-US" sz="1600" dirty="0"/>
                        <a:t>样本数量</a:t>
                      </a:r>
                    </a:p>
                  </a:txBody>
                  <a:tcPr anchor="ctr">
                    <a:noFill/>
                  </a:tcPr>
                </a:tc>
                <a:tc>
                  <a:txBody>
                    <a:bodyPr/>
                    <a:lstStyle/>
                    <a:p>
                      <a:pPr algn="ctr"/>
                      <a:r>
                        <a:rPr lang="zh-CN" altLang="en-US" sz="1600"/>
                        <a:t>信号 </a:t>
                      </a:r>
                      <a:r>
                        <a:rPr lang="en-US" altLang="zh-CN" sz="1600"/>
                        <a:t>/ </a:t>
                      </a:r>
                      <a:r>
                        <a:rPr lang="zh-CN" altLang="en-US" sz="1600"/>
                        <a:t>噪声占比</a:t>
                      </a:r>
                    </a:p>
                  </a:txBody>
                  <a:tcPr anchor="ctr">
                    <a:noFill/>
                  </a:tcPr>
                </a:tc>
                <a:extLst>
                  <a:ext uri="{0D108BD9-81ED-4DB2-BD59-A6C34878D82A}">
                    <a16:rowId xmlns:a16="http://schemas.microsoft.com/office/drawing/2014/main" val="1623324826"/>
                  </a:ext>
                </a:extLst>
              </a:tr>
              <a:tr h="704196">
                <a:tc>
                  <a:txBody>
                    <a:bodyPr/>
                    <a:lstStyle/>
                    <a:p>
                      <a:pPr algn="ctr"/>
                      <a:r>
                        <a:rPr lang="zh-CN" altLang="en-US" sz="1600" b="1"/>
                        <a:t>训练集</a:t>
                      </a:r>
                      <a:endParaRPr lang="zh-CN" altLang="en-US" sz="1600"/>
                    </a:p>
                  </a:txBody>
                  <a:tcPr anchor="ctr">
                    <a:noFill/>
                  </a:tcPr>
                </a:tc>
                <a:tc>
                  <a:txBody>
                    <a:bodyPr/>
                    <a:lstStyle/>
                    <a:p>
                      <a:pPr algn="ctr"/>
                      <a:r>
                        <a:rPr lang="zh-CN" altLang="en-US" sz="1600" dirty="0"/>
                        <a:t>使用模板库的中心模板 </a:t>
                      </a:r>
                      <a:r>
                        <a:rPr lang="en-US" altLang="zh-CN" sz="1600" dirty="0"/>
                        <a:t>+ </a:t>
                      </a:r>
                      <a:r>
                        <a:rPr lang="zh-CN" altLang="en-US" sz="1600" dirty="0"/>
                        <a:t>微扰动样本，每个扰动注入多组噪声</a:t>
                      </a:r>
                    </a:p>
                  </a:txBody>
                  <a:tcPr anchor="ctr">
                    <a:noFill/>
                  </a:tcPr>
                </a:tc>
                <a:tc>
                  <a:txBody>
                    <a:bodyPr/>
                    <a:lstStyle/>
                    <a:p>
                      <a:pPr algn="ctr"/>
                      <a:r>
                        <a:rPr lang="zh-CN" altLang="en-US" sz="1600" dirty="0"/>
                        <a:t>学习神经网络权重；让网络掌握信号特征并区分噪声</a:t>
                      </a:r>
                    </a:p>
                  </a:txBody>
                  <a:tcPr anchor="ctr">
                    <a:noFill/>
                  </a:tcPr>
                </a:tc>
                <a:tc>
                  <a:txBody>
                    <a:bodyPr/>
                    <a:lstStyle/>
                    <a:p>
                      <a:pPr algn="ctr"/>
                      <a:r>
                        <a:rPr lang="en-US" altLang="zh-CN" sz="1600" dirty="0"/>
                        <a:t>500,000×80%</a:t>
                      </a:r>
                    </a:p>
                  </a:txBody>
                  <a:tcPr anchor="ctr">
                    <a:noFill/>
                  </a:tcPr>
                </a:tc>
                <a:tc>
                  <a:txBody>
                    <a:bodyPr/>
                    <a:lstStyle/>
                    <a:p>
                      <a:pPr algn="ctr"/>
                      <a:r>
                        <a:rPr lang="en-US" altLang="zh-CN" sz="1600"/>
                        <a:t>50% </a:t>
                      </a:r>
                      <a:r>
                        <a:rPr lang="zh-CN" altLang="en-US" sz="1600"/>
                        <a:t>信号</a:t>
                      </a:r>
                      <a:r>
                        <a:rPr lang="en-US" altLang="zh-CN" sz="1600"/>
                        <a:t>+</a:t>
                      </a:r>
                      <a:r>
                        <a:rPr lang="zh-CN" altLang="en-US" sz="1600"/>
                        <a:t>噪声，</a:t>
                      </a:r>
                      <a:r>
                        <a:rPr lang="en-US" altLang="zh-CN" sz="1600"/>
                        <a:t>50% </a:t>
                      </a:r>
                      <a:r>
                        <a:rPr lang="zh-CN" altLang="en-US" sz="1600"/>
                        <a:t>纯噪声</a:t>
                      </a:r>
                    </a:p>
                  </a:txBody>
                  <a:tcPr anchor="ctr">
                    <a:noFill/>
                  </a:tcPr>
                </a:tc>
                <a:extLst>
                  <a:ext uri="{0D108BD9-81ED-4DB2-BD59-A6C34878D82A}">
                    <a16:rowId xmlns:a16="http://schemas.microsoft.com/office/drawing/2014/main" val="2482619653"/>
                  </a:ext>
                </a:extLst>
              </a:tr>
              <a:tr h="704196">
                <a:tc>
                  <a:txBody>
                    <a:bodyPr/>
                    <a:lstStyle/>
                    <a:p>
                      <a:pPr algn="ctr"/>
                      <a:r>
                        <a:rPr lang="zh-CN" altLang="en-US" sz="1600" b="1" dirty="0"/>
                        <a:t>验证集</a:t>
                      </a:r>
                      <a:endParaRPr lang="zh-CN" altLang="en-US" sz="1600" dirty="0"/>
                    </a:p>
                  </a:txBody>
                  <a:tcPr anchor="ctr">
                    <a:noFill/>
                  </a:tcPr>
                </a:tc>
                <a:tc>
                  <a:txBody>
                    <a:bodyPr/>
                    <a:lstStyle/>
                    <a:p>
                      <a:pPr algn="ctr"/>
                      <a:r>
                        <a:rPr lang="zh-CN" altLang="en-US" sz="1600"/>
                        <a:t>使用模板库未在训练集中使用的扰动样本，每个扰动注入独立噪声</a:t>
                      </a:r>
                    </a:p>
                  </a:txBody>
                  <a:tcPr anchor="ctr">
                    <a:noFill/>
                  </a:tcPr>
                </a:tc>
                <a:tc>
                  <a:txBody>
                    <a:bodyPr/>
                    <a:lstStyle/>
                    <a:p>
                      <a:pPr algn="ctr"/>
                      <a:r>
                        <a:rPr lang="zh-CN" altLang="en-US" sz="1600" dirty="0"/>
                        <a:t>监控训练过程；选择模型超参数；早停判断</a:t>
                      </a:r>
                    </a:p>
                  </a:txBody>
                  <a:tcPr anchor="ctr">
                    <a:noFill/>
                  </a:tcPr>
                </a:tc>
                <a:tc>
                  <a:txBody>
                    <a:bodyPr/>
                    <a:lstStyle/>
                    <a:p>
                      <a:pPr algn="ctr"/>
                      <a:r>
                        <a:rPr lang="en-US" altLang="zh-CN" sz="1600" dirty="0"/>
                        <a:t>500,000×20%</a:t>
                      </a:r>
                    </a:p>
                  </a:txBody>
                  <a:tcPr anchor="ctr">
                    <a:noFill/>
                  </a:tcPr>
                </a:tc>
                <a:tc>
                  <a:txBody>
                    <a:bodyPr/>
                    <a:lstStyle/>
                    <a:p>
                      <a:pPr algn="ctr"/>
                      <a:r>
                        <a:rPr lang="zh-CN" altLang="en-US" sz="1600"/>
                        <a:t>类似训练集分布，但可增强低 </a:t>
                      </a:r>
                      <a:r>
                        <a:rPr lang="en-US" altLang="zh-CN" sz="1600"/>
                        <a:t>SNR/</a:t>
                      </a:r>
                      <a:r>
                        <a:rPr lang="zh-CN" altLang="en-US" sz="1600"/>
                        <a:t>边界样本占比</a:t>
                      </a:r>
                    </a:p>
                  </a:txBody>
                  <a:tcPr anchor="ctr">
                    <a:noFill/>
                  </a:tcPr>
                </a:tc>
                <a:extLst>
                  <a:ext uri="{0D108BD9-81ED-4DB2-BD59-A6C34878D82A}">
                    <a16:rowId xmlns:a16="http://schemas.microsoft.com/office/drawing/2014/main" val="225082758"/>
                  </a:ext>
                </a:extLst>
              </a:tr>
              <a:tr h="704196">
                <a:tc>
                  <a:txBody>
                    <a:bodyPr/>
                    <a:lstStyle/>
                    <a:p>
                      <a:pPr algn="ctr"/>
                      <a:r>
                        <a:rPr lang="zh-CN" altLang="en-US" sz="1600" b="1"/>
                        <a:t>测试集</a:t>
                      </a:r>
                      <a:endParaRPr lang="zh-CN" altLang="en-US" sz="1600"/>
                    </a:p>
                  </a:txBody>
                  <a:tcPr anchor="ctr">
                    <a:noFill/>
                  </a:tcPr>
                </a:tc>
                <a:tc>
                  <a:txBody>
                    <a:bodyPr/>
                    <a:lstStyle/>
                    <a:p>
                      <a:pPr algn="ctr"/>
                      <a:r>
                        <a:rPr lang="zh-CN" altLang="en-US" sz="1600" dirty="0"/>
                        <a:t>使用模板库未使用的扰动样本或新模板，每个扰动注入新噪声</a:t>
                      </a:r>
                    </a:p>
                  </a:txBody>
                  <a:tcPr anchor="ctr">
                    <a:noFill/>
                  </a:tcPr>
                </a:tc>
                <a:tc>
                  <a:txBody>
                    <a:bodyPr/>
                    <a:lstStyle/>
                    <a:p>
                      <a:pPr algn="ctr"/>
                      <a:r>
                        <a:rPr lang="zh-CN" altLang="en-US" sz="1600" dirty="0"/>
                        <a:t>最终性能评估；</a:t>
                      </a:r>
                      <a:r>
                        <a:rPr lang="zh-CN" altLang="en-US" sz="1600" dirty="0">
                          <a:solidFill>
                            <a:srgbClr val="C00000"/>
                          </a:solidFill>
                        </a:rPr>
                        <a:t>评估网络泛化能力</a:t>
                      </a:r>
                      <a:r>
                        <a:rPr lang="zh-CN" altLang="en-US" sz="1600" dirty="0"/>
                        <a:t>与真实探测条件下的误报率</a:t>
                      </a:r>
                    </a:p>
                  </a:txBody>
                  <a:tcPr anchor="ctr">
                    <a:noFill/>
                  </a:tcPr>
                </a:tc>
                <a:tc>
                  <a:txBody>
                    <a:bodyPr/>
                    <a:lstStyle/>
                    <a:p>
                      <a:pPr algn="ctr"/>
                      <a:r>
                        <a:rPr lang="en-US" altLang="zh-CN" sz="1600" dirty="0"/>
                        <a:t>500,000</a:t>
                      </a:r>
                    </a:p>
                  </a:txBody>
                  <a:tcPr anchor="ctr">
                    <a:noFill/>
                  </a:tcPr>
                </a:tc>
                <a:tc>
                  <a:txBody>
                    <a:bodyPr/>
                    <a:lstStyle/>
                    <a:p>
                      <a:pPr algn="ctr"/>
                      <a:r>
                        <a:rPr lang="zh-CN" altLang="en-US" sz="1600" dirty="0"/>
                        <a:t>信号极稀少（</a:t>
                      </a:r>
                      <a:r>
                        <a:rPr lang="en-US" altLang="zh-CN" sz="1600" dirty="0"/>
                        <a:t>&lt;1%</a:t>
                      </a:r>
                      <a:r>
                        <a:rPr lang="zh-CN" altLang="en-US" sz="1600" dirty="0"/>
                        <a:t>），噪声占绝大多数，模拟实际稀有事件</a:t>
                      </a:r>
                    </a:p>
                  </a:txBody>
                  <a:tcPr anchor="ctr">
                    <a:noFill/>
                  </a:tcPr>
                </a:tc>
                <a:extLst>
                  <a:ext uri="{0D108BD9-81ED-4DB2-BD59-A6C34878D82A}">
                    <a16:rowId xmlns:a16="http://schemas.microsoft.com/office/drawing/2014/main" val="3822923179"/>
                  </a:ext>
                </a:extLst>
              </a:tr>
            </a:tbl>
          </a:graphicData>
        </a:graphic>
      </p:graphicFrame>
    </p:spTree>
    <p:extLst>
      <p:ext uri="{BB962C8B-B14F-4D97-AF65-F5344CB8AC3E}">
        <p14:creationId xmlns:p14="http://schemas.microsoft.com/office/powerpoint/2010/main" val="3558252445"/>
      </p:ext>
    </p:extLst>
  </p:cSld>
  <p:clrMapOvr>
    <a:masterClrMapping/>
  </p:clrMapOvr>
  <p:transition advTm="6393"/>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34</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结果</a:t>
            </a:r>
          </a:p>
        </p:txBody>
      </p:sp>
      <p:sp>
        <p:nvSpPr>
          <p:cNvPr id="4" name="文本框 3">
            <a:extLst>
              <a:ext uri="{FF2B5EF4-FFF2-40B4-BE49-F238E27FC236}">
                <a16:creationId xmlns:a16="http://schemas.microsoft.com/office/drawing/2014/main" id="{7161C498-99CE-4E48-B56F-DA87DA923C63}"/>
              </a:ext>
            </a:extLst>
          </p:cNvPr>
          <p:cNvSpPr txBox="1"/>
          <p:nvPr/>
        </p:nvSpPr>
        <p:spPr>
          <a:xfrm>
            <a:off x="1400783" y="1124744"/>
            <a:ext cx="9390434" cy="465448"/>
          </a:xfrm>
          <a:prstGeom prst="rect">
            <a:avLst/>
          </a:prstGeom>
          <a:noFill/>
        </p:spPr>
        <p:txBody>
          <a:bodyPr wrap="square" rtlCol="0">
            <a:spAutoFit/>
          </a:bodyPr>
          <a:lstStyle/>
          <a:p>
            <a:pPr algn="ctr">
              <a:lnSpc>
                <a:spcPct val="150000"/>
              </a:lnSpc>
            </a:pPr>
            <a:r>
              <a:rPr lang="en-US" altLang="zh-CN" b="1" dirty="0">
                <a:solidFill>
                  <a:srgbClr val="0070C0"/>
                </a:solidFill>
              </a:rPr>
              <a:t>Untrained model</a:t>
            </a:r>
            <a:r>
              <a:rPr lang="zh-CN" altLang="en-US" b="1" dirty="0">
                <a:solidFill>
                  <a:srgbClr val="0070C0"/>
                </a:solidFill>
              </a:rPr>
              <a:t>：最优滤波甄别决策；</a:t>
            </a:r>
            <a:r>
              <a:rPr lang="en-US" altLang="zh-CN" b="1" dirty="0">
                <a:solidFill>
                  <a:srgbClr val="0070C0"/>
                </a:solidFill>
              </a:rPr>
              <a:t>Trained model</a:t>
            </a:r>
            <a:r>
              <a:rPr lang="zh-CN" altLang="en-US" b="1" dirty="0">
                <a:solidFill>
                  <a:srgbClr val="0070C0"/>
                </a:solidFill>
              </a:rPr>
              <a:t>：神经网络优化之后的甄别决策</a:t>
            </a:r>
            <a:endParaRPr lang="en-US" altLang="zh-CN" b="1" dirty="0">
              <a:solidFill>
                <a:srgbClr val="0070C0"/>
              </a:solidFill>
            </a:endParaRPr>
          </a:p>
        </p:txBody>
      </p:sp>
      <p:sp>
        <p:nvSpPr>
          <p:cNvPr id="8" name="文本框 7">
            <a:extLst>
              <a:ext uri="{FF2B5EF4-FFF2-40B4-BE49-F238E27FC236}">
                <a16:creationId xmlns:a16="http://schemas.microsoft.com/office/drawing/2014/main" id="{65D97180-BCEE-42A2-8B54-7C7C7FB44BC6}"/>
              </a:ext>
            </a:extLst>
          </p:cNvPr>
          <p:cNvSpPr txBox="1"/>
          <p:nvPr/>
        </p:nvSpPr>
        <p:spPr>
          <a:xfrm>
            <a:off x="277039" y="5146027"/>
            <a:ext cx="11966510" cy="1296445"/>
          </a:xfrm>
          <a:prstGeom prst="rect">
            <a:avLst/>
          </a:prstGeom>
          <a:noFill/>
        </p:spPr>
        <p:txBody>
          <a:bodyPr wrap="square" rtlCol="0">
            <a:spAutoFit/>
          </a:bodyPr>
          <a:lstStyle/>
          <a:p>
            <a:pPr>
              <a:lnSpc>
                <a:spcPct val="150000"/>
              </a:lnSpc>
            </a:pPr>
            <a:r>
              <a:rPr lang="zh-CN" altLang="en-US" dirty="0"/>
              <a:t>结论：</a:t>
            </a:r>
            <a:endParaRPr lang="en-US" altLang="zh-CN" dirty="0"/>
          </a:p>
          <a:p>
            <a:pPr marL="285750" indent="-285750">
              <a:lnSpc>
                <a:spcPct val="150000"/>
              </a:lnSpc>
              <a:buFont typeface="Arial" panose="020B0604020202020204" pitchFamily="34" charset="0"/>
              <a:buChar char="•"/>
            </a:pPr>
            <a:r>
              <a:rPr lang="zh-CN" altLang="en-US" dirty="0">
                <a:solidFill>
                  <a:srgbClr val="FF0000"/>
                </a:solidFill>
              </a:rPr>
              <a:t>训练后的神经网络在甄别效果上显著优于未训练神经网络（即最优滤波甄别）的结果</a:t>
            </a:r>
            <a:endParaRPr lang="en-US" altLang="zh-CN" dirty="0">
              <a:solidFill>
                <a:srgbClr val="FF0000"/>
              </a:solidFill>
            </a:endParaRPr>
          </a:p>
          <a:p>
            <a:pPr marL="285750" indent="-285750">
              <a:lnSpc>
                <a:spcPct val="150000"/>
              </a:lnSpc>
              <a:buFont typeface="Arial" panose="020B0604020202020204" pitchFamily="34" charset="0"/>
              <a:buChar char="•"/>
            </a:pPr>
            <a:r>
              <a:rPr lang="zh-CN" altLang="en-US" dirty="0">
                <a:solidFill>
                  <a:srgbClr val="FF0000"/>
                </a:solidFill>
              </a:rPr>
              <a:t>基于神经网络的决策正确性，其等效表现达到约 </a:t>
            </a:r>
            <a:r>
              <a:rPr lang="en-US" altLang="zh-CN" dirty="0">
                <a:solidFill>
                  <a:srgbClr val="FF0000"/>
                </a:solidFill>
              </a:rPr>
              <a:t>SNR </a:t>
            </a:r>
            <a:r>
              <a:rPr lang="zh-CN" altLang="en-US" dirty="0">
                <a:solidFill>
                  <a:srgbClr val="FF0000"/>
                </a:solidFill>
              </a:rPr>
              <a:t>为</a:t>
            </a:r>
            <a:r>
              <a:rPr lang="en-US" altLang="zh-CN" dirty="0">
                <a:solidFill>
                  <a:srgbClr val="FF0000"/>
                </a:solidFill>
              </a:rPr>
              <a:t>4.1 </a:t>
            </a:r>
            <a:r>
              <a:rPr lang="zh-CN" altLang="en-US" dirty="0">
                <a:solidFill>
                  <a:srgbClr val="FF0000"/>
                </a:solidFill>
              </a:rPr>
              <a:t>的最优滤波效果，相当于信噪比提升了约 </a:t>
            </a:r>
            <a:r>
              <a:rPr lang="en-US" altLang="zh-CN" dirty="0">
                <a:solidFill>
                  <a:srgbClr val="FF0000"/>
                </a:solidFill>
              </a:rPr>
              <a:t>24%</a:t>
            </a:r>
            <a:endParaRPr lang="zh-CN" altLang="en-US" dirty="0">
              <a:solidFill>
                <a:srgbClr val="FF0000"/>
              </a:solidFill>
            </a:endParaRPr>
          </a:p>
        </p:txBody>
      </p:sp>
    </p:spTree>
    <p:extLst>
      <p:ext uri="{BB962C8B-B14F-4D97-AF65-F5344CB8AC3E}">
        <p14:creationId xmlns:p14="http://schemas.microsoft.com/office/powerpoint/2010/main" val="388498328"/>
      </p:ext>
    </p:extLst>
  </p:cSld>
  <p:clrMapOvr>
    <a:masterClrMapping/>
  </p:clrMapOvr>
  <p:transition advTm="6393"/>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35</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具体实现</a:t>
            </a: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F4EF8650-D535-4DC3-80FE-FDE96C0920F6}"/>
                  </a:ext>
                </a:extLst>
              </p:cNvPr>
              <p:cNvSpPr txBox="1"/>
              <p:nvPr/>
            </p:nvSpPr>
            <p:spPr>
              <a:xfrm>
                <a:off x="147829" y="1245799"/>
                <a:ext cx="11896342" cy="5247077"/>
              </a:xfrm>
              <a:prstGeom prst="rect">
                <a:avLst/>
              </a:prstGeom>
              <a:noFill/>
            </p:spPr>
            <p:txBody>
              <a:bodyPr wrap="square" rtlCol="0">
                <a:spAutoFit/>
              </a:bodyPr>
              <a:lstStyle/>
              <a:p>
                <a:pPr marL="285750" indent="-285750">
                  <a:lnSpc>
                    <a:spcPct val="150000"/>
                  </a:lnSpc>
                  <a:buFont typeface="Wingdings" panose="05000000000000000000" pitchFamily="2" charset="2"/>
                  <a:buChar char="p"/>
                </a:pPr>
                <a:r>
                  <a:rPr lang="zh-CN" altLang="en-US" dirty="0"/>
                  <a:t>信号模板，共生成</a:t>
                </a:r>
                <a:r>
                  <a:rPr lang="en-US" altLang="zh-CN" dirty="0"/>
                  <a:t>1E3 </a:t>
                </a:r>
                <a:r>
                  <a:rPr lang="zh-CN" altLang="en-US" dirty="0"/>
                  <a:t>个模板</a:t>
                </a:r>
                <a:endParaRPr lang="en-US" altLang="zh-CN" dirty="0"/>
              </a:p>
              <a:p>
                <a:pPr marL="742950" lvl="1" indent="-285750">
                  <a:lnSpc>
                    <a:spcPct val="150000"/>
                  </a:lnSpc>
                  <a:buFont typeface="Arial" panose="020B0604020202020204" pitchFamily="34" charset="0"/>
                  <a:buChar char="•"/>
                </a:pPr>
                <a:r>
                  <a:rPr lang="zh-CN" altLang="en-US" dirty="0"/>
                  <a:t>速度范围</a:t>
                </a:r>
                <a14:m>
                  <m:oMath xmlns:m="http://schemas.openxmlformats.org/officeDocument/2006/math">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10</m:t>
                        </m:r>
                      </m:e>
                      <m:sup>
                        <m:r>
                          <a:rPr lang="en-US" altLang="zh-CN" b="0" i="1" smtClean="0">
                            <a:latin typeface="Cambria Math" panose="02040503050406030204" pitchFamily="18" charset="0"/>
                          </a:rPr>
                          <m:t>−5</m:t>
                        </m:r>
                      </m:sup>
                    </m:sSup>
                    <m:r>
                      <a:rPr lang="en-US" altLang="zh-CN" b="0" i="1" smtClean="0">
                        <a:latin typeface="Cambria Math" panose="02040503050406030204" pitchFamily="18" charset="0"/>
                      </a:rPr>
                      <m:t>𝑐</m:t>
                    </m:r>
                    <m:r>
                      <a:rPr lang="en-US" altLang="zh-CN" b="0" i="1" smtClean="0">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10</m:t>
                        </m:r>
                      </m:e>
                      <m:sup>
                        <m:r>
                          <a:rPr lang="en-US" altLang="zh-CN" i="1">
                            <a:latin typeface="Cambria Math" panose="02040503050406030204" pitchFamily="18" charset="0"/>
                          </a:rPr>
                          <m:t>−</m:t>
                        </m:r>
                        <m:r>
                          <a:rPr lang="en-US" altLang="zh-CN" b="0" i="1" smtClean="0">
                            <a:latin typeface="Cambria Math" panose="02040503050406030204" pitchFamily="18" charset="0"/>
                          </a:rPr>
                          <m:t>4</m:t>
                        </m:r>
                      </m:sup>
                    </m:sSup>
                    <m:r>
                      <a:rPr lang="en-US" altLang="zh-CN" i="1">
                        <a:latin typeface="Cambria Math" panose="02040503050406030204" pitchFamily="18" charset="0"/>
                      </a:rPr>
                      <m:t>𝑐</m:t>
                    </m:r>
                    <m:r>
                      <a:rPr lang="zh-CN" altLang="en-US" i="1" smtClean="0">
                        <a:latin typeface="Cambria Math" panose="02040503050406030204" pitchFamily="18" charset="0"/>
                      </a:rPr>
                      <m:t>，</m:t>
                    </m:r>
                  </m:oMath>
                </a14:m>
                <a:r>
                  <a:rPr lang="zh-CN" altLang="en-US" dirty="0"/>
                  <a:t>均匀选取</a:t>
                </a:r>
                <a:r>
                  <a:rPr lang="en-US" altLang="zh-CN" dirty="0"/>
                  <a:t>10</a:t>
                </a:r>
                <a:r>
                  <a:rPr lang="zh-CN" altLang="en-US" dirty="0"/>
                  <a:t>个点</a:t>
                </a:r>
                <a:endParaRPr lang="en-US" altLang="zh-CN" dirty="0"/>
              </a:p>
              <a:p>
                <a:pPr marL="742950" lvl="1" indent="-285750">
                  <a:lnSpc>
                    <a:spcPct val="150000"/>
                  </a:lnSpc>
                  <a:buFont typeface="Arial" panose="020B0604020202020204" pitchFamily="34" charset="0"/>
                  <a:buChar char="•"/>
                </a:pPr>
                <a:r>
                  <a:rPr lang="zh-CN" altLang="en-US" dirty="0"/>
                  <a:t>入射位置</a:t>
                </a:r>
                <a14:m>
                  <m:oMath xmlns:m="http://schemas.openxmlformats.org/officeDocument/2006/math">
                    <m:r>
                      <a:rPr lang="en-US" altLang="zh-CN" i="1" smtClean="0">
                        <a:latin typeface="Cambria Math" panose="02040503050406030204" pitchFamily="18" charset="0"/>
                      </a:rPr>
                      <m:t>0</m:t>
                    </m:r>
                    <m:r>
                      <a:rPr lang="en-US" altLang="zh-CN" b="0" i="1" smtClean="0">
                        <a:latin typeface="Cambria Math" panose="02040503050406030204" pitchFamily="18" charset="0"/>
                      </a:rPr>
                      <m:t>~0.99</m:t>
                    </m:r>
                    <m:r>
                      <a:rPr lang="en-US" altLang="zh-CN" b="0" i="1" smtClean="0">
                        <a:latin typeface="Cambria Math" panose="02040503050406030204" pitchFamily="18" charset="0"/>
                      </a:rPr>
                      <m:t>𝑅</m:t>
                    </m:r>
                  </m:oMath>
                </a14:m>
                <a:r>
                  <a:rPr lang="zh-CN" altLang="en-US" dirty="0"/>
                  <a:t>，均匀选取</a:t>
                </a:r>
                <a:r>
                  <a:rPr lang="en-US" altLang="zh-CN" dirty="0"/>
                  <a:t>10</a:t>
                </a:r>
                <a:r>
                  <a:rPr lang="zh-CN" altLang="en-US" dirty="0"/>
                  <a:t>个点</a:t>
                </a:r>
                <a:endParaRPr lang="en-US" altLang="zh-CN" dirty="0"/>
              </a:p>
              <a:p>
                <a:pPr marL="742950" lvl="1" indent="-285750">
                  <a:lnSpc>
                    <a:spcPct val="150000"/>
                  </a:lnSpc>
                  <a:buFont typeface="Arial" panose="020B0604020202020204" pitchFamily="34" charset="0"/>
                  <a:buChar char="•"/>
                </a:pPr>
                <a:r>
                  <a:rPr lang="zh-CN" altLang="en-US" dirty="0"/>
                  <a:t>入射角度</a:t>
                </a:r>
                <a14:m>
                  <m:oMath xmlns:m="http://schemas.openxmlformats.org/officeDocument/2006/math">
                    <m:r>
                      <a:rPr lang="en-US" altLang="zh-CN" i="1" smtClean="0">
                        <a:latin typeface="Cambria Math" panose="02040503050406030204" pitchFamily="18" charset="0"/>
                      </a:rPr>
                      <m:t>0</m:t>
                    </m:r>
                    <m:r>
                      <a:rPr lang="en-US" altLang="zh-CN" b="0" i="1" smtClean="0">
                        <a:latin typeface="Cambria Math" panose="02040503050406030204" pitchFamily="18" charset="0"/>
                      </a:rPr>
                      <m:t>~0.99</m:t>
                    </m:r>
                    <m:r>
                      <a:rPr lang="en-US" altLang="zh-CN" b="0" i="1" smtClean="0">
                        <a:latin typeface="Cambria Math" panose="02040503050406030204" pitchFamily="18" charset="0"/>
                        <a:ea typeface="Cambria Math" panose="02040503050406030204" pitchFamily="18" charset="0"/>
                      </a:rPr>
                      <m:t>×</m:t>
                    </m:r>
                    <m:r>
                      <a:rPr lang="zh-CN" altLang="en-US" b="0" i="1" smtClean="0">
                        <a:latin typeface="Cambria Math" panose="02040503050406030204" pitchFamily="18" charset="0"/>
                      </a:rPr>
                      <m:t>𝜋</m:t>
                    </m:r>
                    <m:r>
                      <a:rPr lang="en-US" altLang="zh-CN" b="0" i="1" smtClean="0">
                        <a:latin typeface="Cambria Math" panose="02040503050406030204" pitchFamily="18" charset="0"/>
                      </a:rPr>
                      <m:t>/2</m:t>
                    </m:r>
                  </m:oMath>
                </a14:m>
                <a:r>
                  <a:rPr lang="zh-CN" altLang="en-US" dirty="0"/>
                  <a:t>，均匀选取</a:t>
                </a:r>
                <a:r>
                  <a:rPr lang="en-US" altLang="zh-CN" dirty="0"/>
                  <a:t>10</a:t>
                </a:r>
                <a:r>
                  <a:rPr lang="zh-CN" altLang="en-US" dirty="0"/>
                  <a:t>个点</a:t>
                </a:r>
                <a:endParaRPr lang="en-US" altLang="zh-CN" dirty="0"/>
              </a:p>
              <a:p>
                <a:pPr marL="342900" indent="-342900">
                  <a:lnSpc>
                    <a:spcPct val="150000"/>
                  </a:lnSpc>
                  <a:buFont typeface="Wingdings" panose="05000000000000000000" pitchFamily="2" charset="2"/>
                  <a:buChar char="p"/>
                </a:pPr>
                <a:r>
                  <a:rPr lang="zh-CN" altLang="en-US" dirty="0"/>
                  <a:t>训练集和测试集</a:t>
                </a:r>
                <a:endParaRPr lang="en-US" altLang="zh-CN" dirty="0"/>
              </a:p>
              <a:p>
                <a:pPr marL="800100" lvl="1" indent="-342900">
                  <a:lnSpc>
                    <a:spcPct val="150000"/>
                  </a:lnSpc>
                  <a:buFont typeface="Arial" panose="020B0604020202020204" pitchFamily="34" charset="0"/>
                  <a:buChar char="•"/>
                </a:pPr>
                <a:r>
                  <a:rPr lang="zh-CN" altLang="en-US" dirty="0"/>
                  <a:t>在上述参数范围内，随机生成事例，并打乱</a:t>
                </a:r>
                <a:endParaRPr lang="en-US" altLang="zh-CN" dirty="0"/>
              </a:p>
              <a:p>
                <a:pPr marL="800100" lvl="1" indent="-342900">
                  <a:lnSpc>
                    <a:spcPct val="150000"/>
                  </a:lnSpc>
                  <a:buFont typeface="Arial" panose="020B0604020202020204" pitchFamily="34" charset="0"/>
                  <a:buChar char="•"/>
                </a:pPr>
                <a:r>
                  <a:rPr lang="zh-CN" altLang="en-US" dirty="0"/>
                  <a:t>包含信号的事例和不包含信号的事例比例为</a:t>
                </a:r>
                <a:r>
                  <a:rPr lang="en-US" altLang="zh-CN" dirty="0"/>
                  <a:t>1</a:t>
                </a:r>
                <a:r>
                  <a:rPr lang="zh-CN" altLang="en-US" dirty="0"/>
                  <a:t>：</a:t>
                </a:r>
                <a:r>
                  <a:rPr lang="en-US" altLang="zh-CN" dirty="0"/>
                  <a:t>1</a:t>
                </a:r>
              </a:p>
              <a:p>
                <a:pPr marL="800100" lvl="1" indent="-342900">
                  <a:lnSpc>
                    <a:spcPct val="150000"/>
                  </a:lnSpc>
                  <a:buFont typeface="Arial" panose="020B0604020202020204" pitchFamily="34" charset="0"/>
                  <a:buChar char="•"/>
                </a:pPr>
                <a:r>
                  <a:rPr lang="zh-CN" altLang="en-US" dirty="0"/>
                  <a:t>生成训练集和测试集事例数目分别为</a:t>
                </a:r>
                <a:r>
                  <a:rPr lang="en-US" altLang="zh-CN" dirty="0"/>
                  <a:t>5E5 </a:t>
                </a:r>
                <a:r>
                  <a:rPr lang="zh-CN" altLang="en-US" dirty="0"/>
                  <a:t>和 </a:t>
                </a:r>
                <a:r>
                  <a:rPr lang="en-US" altLang="zh-CN" dirty="0"/>
                  <a:t>5E5 </a:t>
                </a:r>
                <a:r>
                  <a:rPr lang="zh-CN" altLang="en-US" dirty="0"/>
                  <a:t>个</a:t>
                </a:r>
                <a:endParaRPr lang="en-US" altLang="zh-CN" dirty="0"/>
              </a:p>
              <a:p>
                <a:pPr marL="342900" indent="-342900">
                  <a:lnSpc>
                    <a:spcPct val="150000"/>
                  </a:lnSpc>
                  <a:buFont typeface="Wingdings" panose="05000000000000000000" pitchFamily="2" charset="2"/>
                  <a:buChar char="p"/>
                </a:pPr>
                <a:r>
                  <a:rPr lang="zh-CN" altLang="en-US" dirty="0"/>
                  <a:t>训练中的参数设置</a:t>
                </a:r>
                <a:endParaRPr lang="en-US" altLang="zh-CN" dirty="0"/>
              </a:p>
              <a:p>
                <a:pPr marL="742950" lvl="1" indent="-285750">
                  <a:lnSpc>
                    <a:spcPct val="150000"/>
                  </a:lnSpc>
                  <a:buFont typeface="Arial" panose="020B0604020202020204" pitchFamily="34" charset="0"/>
                  <a:buChar char="•"/>
                </a:pPr>
                <a:r>
                  <a:rPr lang="zh-CN" altLang="en-US" dirty="0"/>
                  <a:t>损失函数 </a:t>
                </a:r>
                <a:r>
                  <a:rPr lang="en-US" altLang="zh-CN" dirty="0" err="1"/>
                  <a:t>BCEWithLogitsLoss</a:t>
                </a:r>
                <a:endParaRPr lang="en-US" altLang="zh-CN" dirty="0"/>
              </a:p>
              <a:p>
                <a:pPr lvl="1">
                  <a:lnSpc>
                    <a:spcPct val="150000"/>
                  </a:lnSpc>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r>
                            <a:rPr lang="en-US" altLang="zh-CN" i="1">
                              <a:latin typeface="Cambria Math" panose="02040503050406030204" pitchFamily="18" charset="0"/>
                            </a:rPr>
                            <m:t>𝑦</m:t>
                          </m:r>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log</m:t>
                              </m:r>
                            </m:fName>
                            <m:e>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r>
                                        <a:rPr lang="en-US" altLang="zh-CN" i="1">
                                          <a:latin typeface="Cambria Math" panose="02040503050406030204" pitchFamily="18" charset="0"/>
                                        </a:rPr>
                                        <m:t>𝑠𝑖𝑔𝑚𝑜𝑖𝑑</m:t>
                                      </m:r>
                                    </m:sub>
                                  </m:sSub>
                                  <m:d>
                                    <m:dPr>
                                      <m:ctrlPr>
                                        <a:rPr lang="en-US" altLang="zh-CN" i="1">
                                          <a:latin typeface="Cambria Math" panose="02040503050406030204" pitchFamily="18" charset="0"/>
                                        </a:rPr>
                                      </m:ctrlPr>
                                    </m:d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𝑦</m:t>
                                          </m:r>
                                        </m:e>
                                      </m:acc>
                                    </m:e>
                                  </m:d>
                                </m:e>
                              </m:d>
                            </m:e>
                          </m:func>
                          <m:r>
                            <a:rPr lang="en-US" altLang="zh-CN" i="1">
                              <a:latin typeface="Cambria Math" panose="02040503050406030204" pitchFamily="18" charset="0"/>
                            </a:rPr>
                            <m:t>+</m:t>
                          </m:r>
                          <m:d>
                            <m:dPr>
                              <m:ctrlPr>
                                <a:rPr lang="en-US" altLang="zh-CN" i="1">
                                  <a:latin typeface="Cambria Math" panose="02040503050406030204" pitchFamily="18" charset="0"/>
                                </a:rPr>
                              </m:ctrlPr>
                            </m:dPr>
                            <m:e>
                              <m:r>
                                <a:rPr lang="en-US" altLang="zh-CN" i="1">
                                  <a:latin typeface="Cambria Math" panose="02040503050406030204" pitchFamily="18" charset="0"/>
                                </a:rPr>
                                <m:t>1−</m:t>
                              </m:r>
                              <m:r>
                                <a:rPr lang="en-US" altLang="zh-CN" i="1">
                                  <a:latin typeface="Cambria Math" panose="02040503050406030204" pitchFamily="18" charset="0"/>
                                </a:rPr>
                                <m:t>𝑦</m:t>
                              </m:r>
                            </m:e>
                          </m:d>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log</m:t>
                              </m:r>
                            </m:fName>
                            <m:e>
                              <m:d>
                                <m:dPr>
                                  <m:ctrlPr>
                                    <a:rPr lang="en-US" altLang="zh-CN" i="1">
                                      <a:latin typeface="Cambria Math" panose="02040503050406030204" pitchFamily="18" charset="0"/>
                                    </a:rPr>
                                  </m:ctrlPr>
                                </m:dPr>
                                <m:e>
                                  <m:r>
                                    <a:rPr lang="en-US" altLang="zh-CN" i="1">
                                      <a:latin typeface="Cambria Math" panose="02040503050406030204" pitchFamily="18" charset="0"/>
                                    </a:rPr>
                                    <m:t>1−</m:t>
                                  </m:r>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r>
                                        <a:rPr lang="en-US" altLang="zh-CN" i="1">
                                          <a:latin typeface="Cambria Math" panose="02040503050406030204" pitchFamily="18" charset="0"/>
                                        </a:rPr>
                                        <m:t>𝑠𝑖𝑔𝑚𝑜𝑖𝑑</m:t>
                                      </m:r>
                                    </m:sub>
                                  </m:sSub>
                                  <m:d>
                                    <m:dPr>
                                      <m:ctrlPr>
                                        <a:rPr lang="en-US" altLang="zh-CN" i="1">
                                          <a:latin typeface="Cambria Math" panose="02040503050406030204" pitchFamily="18" charset="0"/>
                                        </a:rPr>
                                      </m:ctrlPr>
                                    </m:d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𝑦</m:t>
                                          </m:r>
                                        </m:e>
                                      </m:acc>
                                    </m:e>
                                  </m:d>
                                </m:e>
                              </m:d>
                            </m:e>
                          </m:func>
                        </m:e>
                      </m:d>
                    </m:oMath>
                  </m:oMathPara>
                </a14:m>
                <a:endParaRPr lang="en-US" altLang="zh-CN" dirty="0"/>
              </a:p>
              <a:p>
                <a:pPr marL="742950" lvl="1" indent="-285750">
                  <a:lnSpc>
                    <a:spcPct val="150000"/>
                  </a:lnSpc>
                  <a:buFont typeface="Arial" panose="020B0604020202020204" pitchFamily="34" charset="0"/>
                  <a:buChar char="•"/>
                </a:pPr>
                <a:r>
                  <a:rPr lang="en-US" altLang="zh-CN" dirty="0"/>
                  <a:t>Adam </a:t>
                </a:r>
                <a:r>
                  <a:rPr lang="zh-CN" altLang="en-US" dirty="0"/>
                  <a:t>优化器，学习率</a:t>
                </a:r>
                <a:r>
                  <a:rPr lang="en-US" altLang="zh-CN" dirty="0"/>
                  <a:t>1E-4</a:t>
                </a:r>
              </a:p>
            </p:txBody>
          </p:sp>
        </mc:Choice>
        <mc:Fallback xmlns="">
          <p:sp>
            <p:nvSpPr>
              <p:cNvPr id="4" name="文本框 3">
                <a:extLst>
                  <a:ext uri="{FF2B5EF4-FFF2-40B4-BE49-F238E27FC236}">
                    <a16:creationId xmlns:a16="http://schemas.microsoft.com/office/drawing/2014/main" id="{F4EF8650-D535-4DC3-80FE-FDE96C0920F6}"/>
                  </a:ext>
                </a:extLst>
              </p:cNvPr>
              <p:cNvSpPr txBox="1">
                <a:spLocks noRot="1" noChangeAspect="1" noMove="1" noResize="1" noEditPoints="1" noAdjustHandles="1" noChangeArrowheads="1" noChangeShapeType="1" noTextEdit="1"/>
              </p:cNvSpPr>
              <p:nvPr/>
            </p:nvSpPr>
            <p:spPr>
              <a:xfrm>
                <a:off x="147829" y="1245799"/>
                <a:ext cx="11896342" cy="5247077"/>
              </a:xfrm>
              <a:prstGeom prst="rect">
                <a:avLst/>
              </a:prstGeom>
              <a:blipFill>
                <a:blip r:embed="rId3"/>
                <a:stretch>
                  <a:fillRect l="-307" b="-81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34143307"/>
      </p:ext>
    </p:extLst>
  </p:cSld>
  <p:clrMapOvr>
    <a:masterClrMapping/>
  </p:clrMapOvr>
  <p:transition advTm="6393"/>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36</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结果</a:t>
            </a:r>
          </a:p>
        </p:txBody>
      </p:sp>
      <p:sp>
        <p:nvSpPr>
          <p:cNvPr id="4" name="文本框 3">
            <a:extLst>
              <a:ext uri="{FF2B5EF4-FFF2-40B4-BE49-F238E27FC236}">
                <a16:creationId xmlns:a16="http://schemas.microsoft.com/office/drawing/2014/main" id="{7161C498-99CE-4E48-B56F-DA87DA923C63}"/>
              </a:ext>
            </a:extLst>
          </p:cNvPr>
          <p:cNvSpPr txBox="1"/>
          <p:nvPr/>
        </p:nvSpPr>
        <p:spPr>
          <a:xfrm>
            <a:off x="1400783" y="1124744"/>
            <a:ext cx="9390434" cy="465448"/>
          </a:xfrm>
          <a:prstGeom prst="rect">
            <a:avLst/>
          </a:prstGeom>
          <a:noFill/>
        </p:spPr>
        <p:txBody>
          <a:bodyPr wrap="square" rtlCol="0">
            <a:spAutoFit/>
          </a:bodyPr>
          <a:lstStyle/>
          <a:p>
            <a:pPr algn="ctr">
              <a:lnSpc>
                <a:spcPct val="150000"/>
              </a:lnSpc>
            </a:pPr>
            <a:r>
              <a:rPr lang="en-US" altLang="zh-CN" b="1" dirty="0">
                <a:solidFill>
                  <a:srgbClr val="0070C0"/>
                </a:solidFill>
              </a:rPr>
              <a:t>Untrained model</a:t>
            </a:r>
            <a:r>
              <a:rPr lang="zh-CN" altLang="en-US" b="1" dirty="0">
                <a:solidFill>
                  <a:srgbClr val="0070C0"/>
                </a:solidFill>
              </a:rPr>
              <a:t>：最优滤波甄别决策；</a:t>
            </a:r>
            <a:r>
              <a:rPr lang="en-US" altLang="zh-CN" b="1" dirty="0">
                <a:solidFill>
                  <a:srgbClr val="0070C0"/>
                </a:solidFill>
              </a:rPr>
              <a:t>Trained model</a:t>
            </a:r>
            <a:r>
              <a:rPr lang="zh-CN" altLang="en-US" b="1" dirty="0">
                <a:solidFill>
                  <a:srgbClr val="0070C0"/>
                </a:solidFill>
              </a:rPr>
              <a:t>：神经网络优化之后的甄别决策</a:t>
            </a:r>
            <a:endParaRPr lang="en-US" altLang="zh-CN" b="1" dirty="0">
              <a:solidFill>
                <a:srgbClr val="0070C0"/>
              </a:solidFill>
            </a:endParaRPr>
          </a:p>
        </p:txBody>
      </p:sp>
      <p:pic>
        <p:nvPicPr>
          <p:cNvPr id="6" name="图片 5">
            <a:extLst>
              <a:ext uri="{FF2B5EF4-FFF2-40B4-BE49-F238E27FC236}">
                <a16:creationId xmlns:a16="http://schemas.microsoft.com/office/drawing/2014/main" id="{F0652CDC-31C1-4FEE-8BDC-2F1CAA575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1712975"/>
            <a:ext cx="5740362" cy="3444217"/>
          </a:xfrm>
          <a:prstGeom prst="rect">
            <a:avLst/>
          </a:prstGeom>
        </p:spPr>
      </p:pic>
      <p:pic>
        <p:nvPicPr>
          <p:cNvPr id="7" name="图片 6">
            <a:extLst>
              <a:ext uri="{FF2B5EF4-FFF2-40B4-BE49-F238E27FC236}">
                <a16:creationId xmlns:a16="http://schemas.microsoft.com/office/drawing/2014/main" id="{238F3DEB-0BB0-45BA-A515-950B85EF3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294" y="1712975"/>
            <a:ext cx="5740362" cy="3444217"/>
          </a:xfrm>
          <a:prstGeom prst="rect">
            <a:avLst/>
          </a:prstGeom>
        </p:spPr>
      </p:pic>
      <p:sp>
        <p:nvSpPr>
          <p:cNvPr id="8" name="文本框 7">
            <a:extLst>
              <a:ext uri="{FF2B5EF4-FFF2-40B4-BE49-F238E27FC236}">
                <a16:creationId xmlns:a16="http://schemas.microsoft.com/office/drawing/2014/main" id="{65D97180-BCEE-42A2-8B54-7C7C7FB44BC6}"/>
              </a:ext>
            </a:extLst>
          </p:cNvPr>
          <p:cNvSpPr txBox="1"/>
          <p:nvPr/>
        </p:nvSpPr>
        <p:spPr>
          <a:xfrm>
            <a:off x="277039" y="5146027"/>
            <a:ext cx="11966510" cy="1296445"/>
          </a:xfrm>
          <a:prstGeom prst="rect">
            <a:avLst/>
          </a:prstGeom>
          <a:noFill/>
        </p:spPr>
        <p:txBody>
          <a:bodyPr wrap="square" rtlCol="0">
            <a:spAutoFit/>
          </a:bodyPr>
          <a:lstStyle/>
          <a:p>
            <a:pPr>
              <a:lnSpc>
                <a:spcPct val="150000"/>
              </a:lnSpc>
            </a:pPr>
            <a:r>
              <a:rPr lang="zh-CN" altLang="en-US" dirty="0"/>
              <a:t>结论：</a:t>
            </a:r>
            <a:endParaRPr lang="en-US" altLang="zh-CN" dirty="0"/>
          </a:p>
          <a:p>
            <a:pPr marL="285750" indent="-285750">
              <a:lnSpc>
                <a:spcPct val="150000"/>
              </a:lnSpc>
              <a:buFont typeface="Arial" panose="020B0604020202020204" pitchFamily="34" charset="0"/>
              <a:buChar char="•"/>
            </a:pPr>
            <a:r>
              <a:rPr lang="zh-CN" altLang="en-US" dirty="0">
                <a:solidFill>
                  <a:srgbClr val="FF0000"/>
                </a:solidFill>
              </a:rPr>
              <a:t>训练后的神经网络在甄别效果上显著优于未训练神经网络（即最优滤波甄别）的结果</a:t>
            </a:r>
            <a:endParaRPr lang="en-US" altLang="zh-CN" dirty="0">
              <a:solidFill>
                <a:srgbClr val="FF0000"/>
              </a:solidFill>
            </a:endParaRPr>
          </a:p>
          <a:p>
            <a:pPr marL="285750" indent="-285750">
              <a:lnSpc>
                <a:spcPct val="150000"/>
              </a:lnSpc>
              <a:buFont typeface="Arial" panose="020B0604020202020204" pitchFamily="34" charset="0"/>
              <a:buChar char="•"/>
            </a:pPr>
            <a:r>
              <a:rPr lang="zh-CN" altLang="en-US" dirty="0">
                <a:solidFill>
                  <a:srgbClr val="FF0000"/>
                </a:solidFill>
              </a:rPr>
              <a:t>基于神经网络的决策正确性，其等效表现达到约 </a:t>
            </a:r>
            <a:r>
              <a:rPr lang="en-US" altLang="zh-CN" dirty="0">
                <a:solidFill>
                  <a:srgbClr val="FF0000"/>
                </a:solidFill>
              </a:rPr>
              <a:t>SNR </a:t>
            </a:r>
            <a:r>
              <a:rPr lang="zh-CN" altLang="en-US" dirty="0">
                <a:solidFill>
                  <a:srgbClr val="FF0000"/>
                </a:solidFill>
              </a:rPr>
              <a:t>为</a:t>
            </a:r>
            <a:r>
              <a:rPr lang="en-US" altLang="zh-CN" dirty="0">
                <a:solidFill>
                  <a:srgbClr val="FF0000"/>
                </a:solidFill>
              </a:rPr>
              <a:t>4.1 </a:t>
            </a:r>
            <a:r>
              <a:rPr lang="zh-CN" altLang="en-US" dirty="0">
                <a:solidFill>
                  <a:srgbClr val="FF0000"/>
                </a:solidFill>
              </a:rPr>
              <a:t>的最优滤波效果，相当于信噪比提升了约 </a:t>
            </a:r>
            <a:r>
              <a:rPr lang="en-US" altLang="zh-CN" dirty="0">
                <a:solidFill>
                  <a:srgbClr val="FF0000"/>
                </a:solidFill>
              </a:rPr>
              <a:t>24%</a:t>
            </a:r>
            <a:endParaRPr lang="zh-CN" altLang="en-US" dirty="0">
              <a:solidFill>
                <a:srgbClr val="FF0000"/>
              </a:solidFill>
            </a:endParaRPr>
          </a:p>
        </p:txBody>
      </p:sp>
    </p:spTree>
    <p:extLst>
      <p:ext uri="{BB962C8B-B14F-4D97-AF65-F5344CB8AC3E}">
        <p14:creationId xmlns:p14="http://schemas.microsoft.com/office/powerpoint/2010/main" val="329264598"/>
      </p:ext>
    </p:extLst>
  </p:cSld>
  <p:clrMapOvr>
    <a:masterClrMapping/>
  </p:clrMapOvr>
  <p:transition advTm="6393"/>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37</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en-US" altLang="zh-CN" b="1" dirty="0">
                <a:latin typeface="黑体" panose="02010609060101010101" pitchFamily="49" charset="-122"/>
                <a:ea typeface="黑体" panose="02010609060101010101" pitchFamily="49" charset="-122"/>
              </a:rPr>
              <a:t>Deep </a:t>
            </a:r>
            <a:r>
              <a:rPr lang="zh-CN" altLang="en-US" b="1" dirty="0">
                <a:latin typeface="黑体" panose="02010609060101010101" pitchFamily="49" charset="-122"/>
                <a:ea typeface="黑体" panose="02010609060101010101" pitchFamily="49" charset="-122"/>
              </a:rPr>
              <a:t>神经网络</a:t>
            </a: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D7F860C4-3E48-45B8-B154-D80A5CE9835F}"/>
                  </a:ext>
                </a:extLst>
              </p:cNvPr>
              <p:cNvSpPr txBox="1"/>
              <p:nvPr/>
            </p:nvSpPr>
            <p:spPr>
              <a:xfrm>
                <a:off x="158992" y="1054952"/>
                <a:ext cx="11595488" cy="4135427"/>
              </a:xfrm>
              <a:prstGeom prst="rect">
                <a:avLst/>
              </a:prstGeom>
              <a:noFill/>
            </p:spPr>
            <p:txBody>
              <a:bodyPr wrap="square">
                <a:spAutoFit/>
              </a:bodyPr>
              <a:lstStyle/>
              <a:p>
                <a:pPr>
                  <a:lnSpc>
                    <a:spcPct val="130000"/>
                  </a:lnSpc>
                </a:pPr>
                <a:r>
                  <a:rPr lang="zh-CN" altLang="en-US" b="1" dirty="0">
                    <a:solidFill>
                      <a:srgbClr val="0070C0"/>
                    </a:solidFill>
                  </a:rPr>
                  <a:t>神经网络通用近似定理：给定足够的网络宽度或深度，一个前馈神经网络（具有至少一个隐藏层，并采用非线性激活函数）可以以任意精度逼近任意定义在紧致子集上的连续函数。</a:t>
                </a:r>
                <a:endParaRPr lang="en-US" altLang="zh-CN" dirty="0"/>
              </a:p>
              <a:p>
                <a:pPr marL="285750" indent="-285750">
                  <a:lnSpc>
                    <a:spcPct val="130000"/>
                  </a:lnSpc>
                  <a:buFont typeface="Arial" panose="020B0604020202020204" pitchFamily="34" charset="0"/>
                  <a:buChar char="•"/>
                </a:pPr>
                <a:r>
                  <a:rPr lang="en-US" altLang="zh-CN" dirty="0"/>
                  <a:t>MNET-Shallow</a:t>
                </a:r>
              </a:p>
              <a:p>
                <a:pPr lvl="1">
                  <a:lnSpc>
                    <a:spcPct val="130000"/>
                  </a:lnSpc>
                </a:pPr>
                <a:r>
                  <a:rPr lang="zh-CN" altLang="en-US" dirty="0"/>
                  <a:t>激活函数：</a:t>
                </a:r>
                <a:r>
                  <a:rPr lang="en-US" altLang="zh-CN" dirty="0" err="1"/>
                  <a:t>Maxout</a:t>
                </a:r>
                <a:r>
                  <a:rPr lang="en-US" altLang="zh-CN" dirty="0"/>
                  <a:t> </a:t>
                </a:r>
              </a:p>
              <a:p>
                <a:pPr lvl="1">
                  <a:lnSpc>
                    <a:spcPct val="130000"/>
                  </a:lnSpc>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𝑚</m:t>
                      </m:r>
                      <m:r>
                        <a:rPr lang="en-US" altLang="zh-CN" b="0" i="1" smtClean="0">
                          <a:latin typeface="Cambria Math" panose="02040503050406030204" pitchFamily="18" charset="0"/>
                        </a:rPr>
                        <m:t>𝑎𝑥𝑜𝑢𝑡</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𝑥</m:t>
                          </m:r>
                        </m:e>
                      </m:d>
                      <m:r>
                        <a:rPr lang="en-US" altLang="zh-CN" b="0" i="1" smtClean="0">
                          <a:latin typeface="Cambria Math" panose="02040503050406030204" pitchFamily="18" charset="0"/>
                        </a:rPr>
                        <m:t>=</m:t>
                      </m:r>
                      <m:func>
                        <m:funcPr>
                          <m:ctrlPr>
                            <a:rPr lang="en-US" altLang="zh-CN" b="0" i="1" smtClean="0">
                              <a:latin typeface="Cambria Math" panose="02040503050406030204" pitchFamily="18" charset="0"/>
                            </a:rPr>
                          </m:ctrlPr>
                        </m:funcPr>
                        <m:fName>
                          <m:limLow>
                            <m:limLowPr>
                              <m:ctrlPr>
                                <a:rPr lang="en-US" altLang="zh-CN" b="0" i="1" smtClean="0">
                                  <a:latin typeface="Cambria Math" panose="02040503050406030204" pitchFamily="18" charset="0"/>
                                </a:rPr>
                              </m:ctrlPr>
                            </m:limLowPr>
                            <m:e>
                              <m:r>
                                <m:rPr>
                                  <m:sty m:val="p"/>
                                </m:rPr>
                                <a:rPr lang="en-US" altLang="zh-CN" b="0" i="0" smtClean="0">
                                  <a:latin typeface="Cambria Math" panose="02040503050406030204" pitchFamily="18" charset="0"/>
                                </a:rPr>
                                <m:t>max</m:t>
                              </m:r>
                            </m:e>
                            <m:lim>
                              <m:r>
                                <a:rPr lang="en-US" altLang="zh-CN" b="0" i="1" smtClean="0">
                                  <a:latin typeface="Cambria Math" panose="02040503050406030204" pitchFamily="18" charset="0"/>
                                </a:rPr>
                                <m:t>𝑖</m:t>
                              </m:r>
                            </m:lim>
                          </m:limLow>
                        </m:fName>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𝑧</m:t>
                              </m:r>
                            </m:e>
                            <m:sub>
                              <m:r>
                                <a:rPr lang="en-US" altLang="zh-CN" b="0" i="1" smtClean="0">
                                  <a:latin typeface="Cambria Math" panose="02040503050406030204" pitchFamily="18" charset="0"/>
                                </a:rPr>
                                <m:t>𝑖</m:t>
                              </m:r>
                            </m:sub>
                          </m:sSub>
                        </m:e>
                      </m:func>
                    </m:oMath>
                  </m:oMathPara>
                </a14:m>
                <a:endParaRPr lang="en-US" altLang="zh-CN" b="0" dirty="0"/>
              </a:p>
              <a:p>
                <a:pPr marL="285750" indent="-285750">
                  <a:lnSpc>
                    <a:spcPct val="130000"/>
                  </a:lnSpc>
                  <a:buFont typeface="Arial" panose="020B0604020202020204" pitchFamily="34" charset="0"/>
                  <a:buChar char="•"/>
                </a:pPr>
                <a:r>
                  <a:rPr lang="en-US" altLang="zh-CN" dirty="0"/>
                  <a:t>MNET-Deep</a:t>
                </a:r>
              </a:p>
              <a:p>
                <a:pPr lvl="1">
                  <a:lnSpc>
                    <a:spcPct val="130000"/>
                  </a:lnSpc>
                </a:pPr>
                <a:r>
                  <a:rPr lang="zh-CN" altLang="en-US" dirty="0"/>
                  <a:t>激活函数：</a:t>
                </a:r>
                <a:r>
                  <a:rPr lang="en-US" altLang="zh-CN" dirty="0" err="1"/>
                  <a:t>ReLU</a:t>
                </a:r>
                <a:r>
                  <a:rPr lang="en-US" altLang="zh-CN" dirty="0"/>
                  <a:t> </a:t>
                </a:r>
              </a:p>
              <a:p>
                <a:pPr lvl="1">
                  <a:lnSpc>
                    <a:spcPct val="130000"/>
                  </a:lnSpc>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𝑅</m:t>
                      </m:r>
                      <m:r>
                        <a:rPr lang="en-US" altLang="zh-CN" b="0" i="1" smtClean="0">
                          <a:latin typeface="Cambria Math" panose="02040503050406030204" pitchFamily="18" charset="0"/>
                        </a:rPr>
                        <m:t>𝑒𝐿𝑈</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𝑡</m:t>
                          </m:r>
                        </m:e>
                      </m:d>
                      <m:r>
                        <a:rPr lang="en-US" altLang="zh-CN" b="0" i="1" smtClean="0">
                          <a:latin typeface="Cambria Math" panose="02040503050406030204" pitchFamily="18" charset="0"/>
                        </a:rPr>
                        <m:t>=</m:t>
                      </m:r>
                      <m:r>
                        <a:rPr lang="en-US" altLang="zh-CN" b="0" i="1" smtClean="0">
                          <a:latin typeface="Cambria Math" panose="02040503050406030204" pitchFamily="18" charset="0"/>
                        </a:rPr>
                        <m:t>𝑚𝑎𝑥</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𝑡</m:t>
                          </m:r>
                          <m:r>
                            <a:rPr lang="en-US" altLang="zh-CN" b="0" i="1" smtClean="0">
                              <a:latin typeface="Cambria Math" panose="02040503050406030204" pitchFamily="18" charset="0"/>
                            </a:rPr>
                            <m:t>,0</m:t>
                          </m:r>
                        </m:e>
                      </m:d>
                    </m:oMath>
                  </m:oMathPara>
                </a14:m>
                <a:endParaRPr lang="en-US" altLang="zh-CN" b="0" i="1" dirty="0">
                  <a:latin typeface="Cambria Math" panose="02040503050406030204" pitchFamily="18" charset="0"/>
                </a:endParaRPr>
              </a:p>
              <a:p>
                <a:pPr lvl="1">
                  <a:lnSpc>
                    <a:spcPct val="130000"/>
                  </a:lnSpc>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𝑚𝑎𝑥</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𝑎</m:t>
                          </m:r>
                          <m:r>
                            <a:rPr lang="en-US" altLang="zh-CN" b="0" i="1" smtClean="0">
                              <a:latin typeface="Cambria Math" panose="02040503050406030204" pitchFamily="18" charset="0"/>
                            </a:rPr>
                            <m:t>,</m:t>
                          </m:r>
                          <m:r>
                            <a:rPr lang="en-US" altLang="zh-CN" b="0" i="1" smtClean="0">
                              <a:latin typeface="Cambria Math" panose="02040503050406030204" pitchFamily="18" charset="0"/>
                            </a:rPr>
                            <m:t>𝑏</m:t>
                          </m:r>
                        </m:e>
                      </m:d>
                      <m:r>
                        <a:rPr lang="en-US" altLang="zh-CN" b="0" i="1" smtClean="0">
                          <a:latin typeface="Cambria Math" panose="02040503050406030204" pitchFamily="18" charset="0"/>
                        </a:rPr>
                        <m:t>=</m:t>
                      </m:r>
                      <m:r>
                        <a:rPr lang="en-US" altLang="zh-CN" b="0" i="1" smtClean="0">
                          <a:latin typeface="Cambria Math" panose="02040503050406030204" pitchFamily="18" charset="0"/>
                        </a:rPr>
                        <m:t>𝑏</m:t>
                      </m:r>
                      <m:r>
                        <a:rPr lang="en-US" altLang="zh-CN" b="0" i="1" smtClean="0">
                          <a:latin typeface="Cambria Math" panose="02040503050406030204" pitchFamily="18" charset="0"/>
                        </a:rPr>
                        <m:t>+</m:t>
                      </m:r>
                      <m:r>
                        <a:rPr lang="en-US" altLang="zh-CN" b="0" i="1" smtClean="0">
                          <a:latin typeface="Cambria Math" panose="02040503050406030204" pitchFamily="18" charset="0"/>
                        </a:rPr>
                        <m:t>𝑅𝑒𝐿𝑈</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𝑎</m:t>
                          </m:r>
                          <m:r>
                            <a:rPr lang="en-US" altLang="zh-CN" b="0" i="1" smtClean="0">
                              <a:latin typeface="Cambria Math" panose="02040503050406030204" pitchFamily="18" charset="0"/>
                            </a:rPr>
                            <m:t>−</m:t>
                          </m:r>
                          <m:r>
                            <a:rPr lang="en-US" altLang="zh-CN" b="0" i="1" smtClean="0">
                              <a:latin typeface="Cambria Math" panose="02040503050406030204" pitchFamily="18" charset="0"/>
                            </a:rPr>
                            <m:t>𝑏</m:t>
                          </m:r>
                        </m:e>
                      </m:d>
                      <m:r>
                        <a:rPr lang="en-US" altLang="zh-CN" i="1">
                          <a:latin typeface="Cambria Math" panose="02040503050406030204" pitchFamily="18" charset="0"/>
                        </a:rPr>
                        <m:t>=</m:t>
                      </m:r>
                      <m:r>
                        <a:rPr lang="en-US" altLang="zh-CN" i="1">
                          <a:latin typeface="Cambria Math" panose="02040503050406030204" pitchFamily="18" charset="0"/>
                        </a:rPr>
                        <m:t>𝑅𝑒𝐿𝑈</m:t>
                      </m:r>
                      <m:d>
                        <m:dPr>
                          <m:ctrlPr>
                            <a:rPr lang="en-US" altLang="zh-CN" i="1">
                              <a:latin typeface="Cambria Math" panose="02040503050406030204" pitchFamily="18" charset="0"/>
                            </a:rPr>
                          </m:ctrlPr>
                        </m:dPr>
                        <m:e>
                          <m:r>
                            <a:rPr lang="en-US" altLang="zh-CN" i="1">
                              <a:latin typeface="Cambria Math" panose="02040503050406030204" pitchFamily="18" charset="0"/>
                            </a:rPr>
                            <m:t>𝑏</m:t>
                          </m:r>
                        </m:e>
                      </m:d>
                      <m:r>
                        <a:rPr lang="en-US" altLang="zh-CN" b="0" i="1" smtClean="0">
                          <a:latin typeface="Cambria Math" panose="02040503050406030204" pitchFamily="18" charset="0"/>
                        </a:rPr>
                        <m:t>−</m:t>
                      </m:r>
                      <m:r>
                        <a:rPr lang="en-US" altLang="zh-CN" i="1">
                          <a:latin typeface="Cambria Math" panose="02040503050406030204" pitchFamily="18" charset="0"/>
                        </a:rPr>
                        <m:t>𝑅𝑒𝐿𝑈</m:t>
                      </m:r>
                      <m:d>
                        <m:dPr>
                          <m:ctrlPr>
                            <a:rPr lang="en-US" altLang="zh-CN" i="1">
                              <a:latin typeface="Cambria Math" panose="02040503050406030204" pitchFamily="18" charset="0"/>
                            </a:rPr>
                          </m:ctrlPr>
                        </m:dPr>
                        <m:e>
                          <m:r>
                            <a:rPr lang="en-US" altLang="zh-CN" b="0" i="1" smtClean="0">
                              <a:latin typeface="Cambria Math" panose="02040503050406030204" pitchFamily="18" charset="0"/>
                            </a:rPr>
                            <m:t>−</m:t>
                          </m:r>
                          <m:r>
                            <a:rPr lang="en-US" altLang="zh-CN" i="1">
                              <a:latin typeface="Cambria Math" panose="02040503050406030204" pitchFamily="18" charset="0"/>
                            </a:rPr>
                            <m:t>𝑏</m:t>
                          </m:r>
                        </m:e>
                      </m:d>
                      <m:r>
                        <a:rPr lang="en-US" altLang="zh-CN" b="0" i="1" smtClean="0">
                          <a:latin typeface="Cambria Math" panose="02040503050406030204" pitchFamily="18" charset="0"/>
                        </a:rPr>
                        <m:t>+</m:t>
                      </m:r>
                      <m:r>
                        <a:rPr lang="en-US" altLang="zh-CN" i="1">
                          <a:latin typeface="Cambria Math" panose="02040503050406030204" pitchFamily="18" charset="0"/>
                        </a:rPr>
                        <m:t>𝑅𝑒𝐿𝑈</m:t>
                      </m:r>
                      <m:d>
                        <m:dPr>
                          <m:ctrlPr>
                            <a:rPr lang="en-US" altLang="zh-CN" i="1">
                              <a:latin typeface="Cambria Math" panose="02040503050406030204" pitchFamily="18" charset="0"/>
                            </a:rPr>
                          </m:ctrlPr>
                        </m:dPr>
                        <m:e>
                          <m:r>
                            <a:rPr lang="en-US" altLang="zh-CN" i="1">
                              <a:latin typeface="Cambria Math" panose="02040503050406030204" pitchFamily="18" charset="0"/>
                            </a:rPr>
                            <m:t>𝑎</m:t>
                          </m:r>
                          <m:r>
                            <a:rPr lang="en-US" altLang="zh-CN" i="1">
                              <a:latin typeface="Cambria Math" panose="02040503050406030204" pitchFamily="18" charset="0"/>
                            </a:rPr>
                            <m:t>−</m:t>
                          </m:r>
                          <m:r>
                            <a:rPr lang="en-US" altLang="zh-CN" i="1">
                              <a:latin typeface="Cambria Math" panose="02040503050406030204" pitchFamily="18" charset="0"/>
                            </a:rPr>
                            <m:t>𝑏</m:t>
                          </m:r>
                        </m:e>
                      </m:d>
                    </m:oMath>
                  </m:oMathPara>
                </a14:m>
                <a:endParaRPr lang="en-US" altLang="zh-CN" dirty="0"/>
              </a:p>
              <a:p>
                <a:pPr lvl="1">
                  <a:lnSpc>
                    <a:spcPct val="130000"/>
                  </a:lnSpc>
                </a:pPr>
                <a:r>
                  <a:rPr lang="zh-CN" altLang="en-US" dirty="0"/>
                  <a:t>需要中间层数：</a:t>
                </a:r>
                <a14:m>
                  <m:oMath xmlns:m="http://schemas.openxmlformats.org/officeDocument/2006/math">
                    <m:d>
                      <m:dPr>
                        <m:begChr m:val="⌈"/>
                        <m:endChr m:val="⌉"/>
                        <m:ctrlPr>
                          <a:rPr lang="zh-CN" altLang="en-US" i="1" smtClean="0">
                            <a:latin typeface="Cambria Math" panose="02040503050406030204" pitchFamily="18" charset="0"/>
                          </a:rPr>
                        </m:ctrlPr>
                      </m:dPr>
                      <m:e>
                        <m:func>
                          <m:funcPr>
                            <m:ctrlPr>
                              <a:rPr lang="en-US" altLang="zh-CN" i="1" smtClean="0">
                                <a:latin typeface="Cambria Math" panose="02040503050406030204" pitchFamily="18" charset="0"/>
                              </a:rPr>
                            </m:ctrlPr>
                          </m:funcPr>
                          <m:fName>
                            <m:sSub>
                              <m:sSubPr>
                                <m:ctrlPr>
                                  <a:rPr lang="en-US" altLang="zh-CN" i="1" smtClean="0">
                                    <a:latin typeface="Cambria Math" panose="02040503050406030204" pitchFamily="18" charset="0"/>
                                  </a:rPr>
                                </m:ctrlPr>
                              </m:sSubPr>
                              <m:e>
                                <m:r>
                                  <m:rPr>
                                    <m:sty m:val="p"/>
                                  </m:rPr>
                                  <a:rPr lang="en-US" altLang="zh-CN" i="0" smtClean="0">
                                    <a:latin typeface="Cambria Math" panose="02040503050406030204" pitchFamily="18" charset="0"/>
                                  </a:rPr>
                                  <m:t>log</m:t>
                                </m:r>
                              </m:e>
                              <m:sub>
                                <m:r>
                                  <a:rPr lang="en-US" altLang="zh-CN" b="0" i="1" smtClean="0">
                                    <a:latin typeface="Cambria Math" panose="02040503050406030204" pitchFamily="18" charset="0"/>
                                  </a:rPr>
                                  <m:t>2</m:t>
                                </m:r>
                              </m:sub>
                            </m:sSub>
                          </m:fName>
                          <m:e>
                            <m:r>
                              <a:rPr lang="en-US" altLang="zh-CN" b="0" i="1" smtClean="0">
                                <a:latin typeface="Cambria Math" panose="02040503050406030204" pitchFamily="18" charset="0"/>
                              </a:rPr>
                              <m:t>𝑘</m:t>
                            </m:r>
                          </m:e>
                        </m:func>
                      </m:e>
                    </m:d>
                    <m:r>
                      <a:rPr lang="en-US" altLang="zh-CN" b="0" i="1" smtClean="0">
                        <a:latin typeface="Cambria Math" panose="02040503050406030204" pitchFamily="18" charset="0"/>
                      </a:rPr>
                      <m:t>+1</m:t>
                    </m:r>
                  </m:oMath>
                </a14:m>
                <a:endParaRPr lang="en-US" altLang="zh-CN" b="0" dirty="0"/>
              </a:p>
              <a:p>
                <a:pPr lvl="1">
                  <a:lnSpc>
                    <a:spcPct val="130000"/>
                  </a:lnSpc>
                </a:pPr>
                <a:endParaRPr lang="zh-CN" altLang="en-US" dirty="0"/>
              </a:p>
            </p:txBody>
          </p:sp>
        </mc:Choice>
        <mc:Fallback xmlns="">
          <p:sp>
            <p:nvSpPr>
              <p:cNvPr id="4" name="文本框 3">
                <a:extLst>
                  <a:ext uri="{FF2B5EF4-FFF2-40B4-BE49-F238E27FC236}">
                    <a16:creationId xmlns:a16="http://schemas.microsoft.com/office/drawing/2014/main" id="{D7F860C4-3E48-45B8-B154-D80A5CE9835F}"/>
                  </a:ext>
                </a:extLst>
              </p:cNvPr>
              <p:cNvSpPr txBox="1">
                <a:spLocks noRot="1" noChangeAspect="1" noMove="1" noResize="1" noEditPoints="1" noAdjustHandles="1" noChangeArrowheads="1" noChangeShapeType="1" noTextEdit="1"/>
              </p:cNvSpPr>
              <p:nvPr/>
            </p:nvSpPr>
            <p:spPr>
              <a:xfrm>
                <a:off x="158992" y="1054952"/>
                <a:ext cx="11595488" cy="4135427"/>
              </a:xfrm>
              <a:prstGeom prst="rect">
                <a:avLst/>
              </a:prstGeom>
              <a:blipFill>
                <a:blip r:embed="rId3"/>
                <a:stretch>
                  <a:fillRect l="-421"/>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870E94D1-7CF4-438B-B0E7-D7F49A031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5156" y="1988840"/>
            <a:ext cx="2532554" cy="1801115"/>
          </a:xfrm>
          <a:prstGeom prst="rect">
            <a:avLst/>
          </a:prstGeom>
        </p:spPr>
      </p:pic>
      <p:pic>
        <p:nvPicPr>
          <p:cNvPr id="8" name="图片 7">
            <a:extLst>
              <a:ext uri="{FF2B5EF4-FFF2-40B4-BE49-F238E27FC236}">
                <a16:creationId xmlns:a16="http://schemas.microsoft.com/office/drawing/2014/main" id="{9254ED5B-AEBB-4D88-AEAD-E8E52A48B2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4287" y="4517415"/>
            <a:ext cx="3168352" cy="2340585"/>
          </a:xfrm>
          <a:prstGeom prst="rect">
            <a:avLst/>
          </a:prstGeom>
        </p:spPr>
      </p:pic>
      <p:pic>
        <p:nvPicPr>
          <p:cNvPr id="9" name="图片 8">
            <a:extLst>
              <a:ext uri="{FF2B5EF4-FFF2-40B4-BE49-F238E27FC236}">
                <a16:creationId xmlns:a16="http://schemas.microsoft.com/office/drawing/2014/main" id="{55CFE274-AC40-4AB0-B3A8-6C64C7B535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3087" y="4854087"/>
            <a:ext cx="3385826" cy="1897922"/>
          </a:xfrm>
          <a:prstGeom prst="rect">
            <a:avLst/>
          </a:prstGeom>
        </p:spPr>
      </p:pic>
      <p:pic>
        <p:nvPicPr>
          <p:cNvPr id="10" name="图片 9">
            <a:extLst>
              <a:ext uri="{FF2B5EF4-FFF2-40B4-BE49-F238E27FC236}">
                <a16:creationId xmlns:a16="http://schemas.microsoft.com/office/drawing/2014/main" id="{2B4D7C67-7AC3-4D36-BC55-5C8AB92BAB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212" y="5136673"/>
            <a:ext cx="2759711" cy="1472407"/>
          </a:xfrm>
          <a:prstGeom prst="rect">
            <a:avLst/>
          </a:prstGeom>
        </p:spPr>
      </p:pic>
    </p:spTree>
    <p:extLst>
      <p:ext uri="{BB962C8B-B14F-4D97-AF65-F5344CB8AC3E}">
        <p14:creationId xmlns:p14="http://schemas.microsoft.com/office/powerpoint/2010/main" val="1632669219"/>
      </p:ext>
    </p:extLst>
  </p:cSld>
  <p:clrMapOvr>
    <a:masterClrMapping/>
  </p:clrMapOvr>
  <p:transition advTm="6393"/>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38</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具体实现</a:t>
            </a:r>
          </a:p>
        </p:txBody>
      </p:sp>
      <p:sp>
        <p:nvSpPr>
          <p:cNvPr id="6" name="文本框 5">
            <a:extLst>
              <a:ext uri="{FF2B5EF4-FFF2-40B4-BE49-F238E27FC236}">
                <a16:creationId xmlns:a16="http://schemas.microsoft.com/office/drawing/2014/main" id="{FB61EAFA-0972-4AB4-AAF6-B908647DF3F7}"/>
              </a:ext>
            </a:extLst>
          </p:cNvPr>
          <p:cNvSpPr txBox="1"/>
          <p:nvPr/>
        </p:nvSpPr>
        <p:spPr>
          <a:xfrm>
            <a:off x="263352" y="1245799"/>
            <a:ext cx="7676862" cy="5123582"/>
          </a:xfrm>
          <a:prstGeom prst="rect">
            <a:avLst/>
          </a:prstGeom>
          <a:noFill/>
        </p:spPr>
        <p:txBody>
          <a:bodyPr wrap="square" rtlCol="0">
            <a:spAutoFit/>
          </a:bodyPr>
          <a:lstStyle/>
          <a:p>
            <a:pPr marL="285750" indent="-285750">
              <a:lnSpc>
                <a:spcPct val="150000"/>
              </a:lnSpc>
              <a:buFont typeface="Wingdings" panose="05000000000000000000" pitchFamily="2" charset="2"/>
              <a:buChar char="p"/>
            </a:pPr>
            <a:r>
              <a:rPr lang="zh-CN" altLang="en-US" sz="2000" dirty="0"/>
              <a:t>信号模板，共生成</a:t>
            </a:r>
            <a:r>
              <a:rPr lang="en-US" altLang="zh-CN" sz="2000" dirty="0"/>
              <a:t>1E3 </a:t>
            </a:r>
            <a:r>
              <a:rPr lang="zh-CN" altLang="en-US" sz="2000" dirty="0"/>
              <a:t>个模板</a:t>
            </a:r>
            <a:endParaRPr lang="en-US" altLang="zh-CN" sz="2000" dirty="0"/>
          </a:p>
          <a:p>
            <a:pPr marL="342900" indent="-342900">
              <a:lnSpc>
                <a:spcPct val="150000"/>
              </a:lnSpc>
              <a:buFont typeface="Wingdings" panose="05000000000000000000" pitchFamily="2" charset="2"/>
              <a:buChar char="p"/>
            </a:pPr>
            <a:r>
              <a:rPr lang="zh-CN" altLang="en-US" sz="2000" dirty="0"/>
              <a:t>训练集和测试集均为</a:t>
            </a:r>
            <a:r>
              <a:rPr lang="en-US" altLang="zh-CN" sz="2000" dirty="0"/>
              <a:t>5E5 </a:t>
            </a:r>
            <a:r>
              <a:rPr lang="zh-CN" altLang="en-US" sz="2000" dirty="0"/>
              <a:t>个</a:t>
            </a:r>
            <a:endParaRPr lang="en-US" altLang="zh-CN" sz="2000" dirty="0"/>
          </a:p>
          <a:p>
            <a:pPr marL="342900" indent="-342900">
              <a:lnSpc>
                <a:spcPct val="150000"/>
              </a:lnSpc>
              <a:buFont typeface="Wingdings" panose="05000000000000000000" pitchFamily="2" charset="2"/>
              <a:buChar char="p"/>
            </a:pPr>
            <a:r>
              <a:rPr lang="zh-CN" altLang="en-US" sz="2000" dirty="0"/>
              <a:t>损失函数 </a:t>
            </a:r>
            <a:r>
              <a:rPr lang="en-US" altLang="zh-CN" sz="2000" dirty="0" err="1"/>
              <a:t>BCEWithLogitsLoss</a:t>
            </a:r>
            <a:endParaRPr lang="en-US" altLang="zh-CN" sz="2000" dirty="0"/>
          </a:p>
          <a:p>
            <a:pPr marL="342900" indent="-342900">
              <a:lnSpc>
                <a:spcPct val="150000"/>
              </a:lnSpc>
              <a:buFont typeface="Wingdings" panose="05000000000000000000" pitchFamily="2" charset="2"/>
              <a:buChar char="p"/>
            </a:pPr>
            <a:r>
              <a:rPr lang="zh-CN" altLang="en-US" sz="2000" dirty="0"/>
              <a:t>神经网络实现细节</a:t>
            </a:r>
            <a:endParaRPr lang="en-US" altLang="zh-CN" sz="2000" dirty="0"/>
          </a:p>
          <a:p>
            <a:pPr marL="800100" lvl="1" indent="-342900">
              <a:lnSpc>
                <a:spcPct val="150000"/>
              </a:lnSpc>
              <a:buFont typeface="Arial" panose="020B0604020202020204" pitchFamily="34" charset="0"/>
              <a:buChar char="•"/>
            </a:pPr>
            <a:r>
              <a:rPr lang="zh-CN" altLang="en-US" sz="2000" dirty="0">
                <a:highlight>
                  <a:srgbClr val="FFFF00"/>
                </a:highlight>
              </a:rPr>
              <a:t>第</a:t>
            </a:r>
            <a:r>
              <a:rPr lang="en-US" altLang="zh-CN" sz="2000" dirty="0">
                <a:highlight>
                  <a:srgbClr val="FFFF00"/>
                </a:highlight>
              </a:rPr>
              <a:t>1</a:t>
            </a:r>
            <a:r>
              <a:rPr lang="zh-CN" altLang="en-US" sz="2000" dirty="0">
                <a:highlight>
                  <a:srgbClr val="FFFF00"/>
                </a:highlight>
              </a:rPr>
              <a:t>隐藏层：</a:t>
            </a:r>
            <a:r>
              <a:rPr lang="en-US" altLang="zh-CN" sz="2000" dirty="0">
                <a:highlight>
                  <a:srgbClr val="FFFF00"/>
                </a:highlight>
              </a:rPr>
              <a:t>1000</a:t>
            </a:r>
            <a:r>
              <a:rPr lang="zh-CN" altLang="en-US" sz="2000" dirty="0">
                <a:highlight>
                  <a:srgbClr val="FFFF00"/>
                </a:highlight>
              </a:rPr>
              <a:t>个神经元。由模板数目决定</a:t>
            </a:r>
            <a:endParaRPr lang="en-US" altLang="zh-CN" sz="2000" dirty="0">
              <a:highlight>
                <a:srgbClr val="FFFF00"/>
              </a:highlight>
            </a:endParaRPr>
          </a:p>
          <a:p>
            <a:pPr marL="800100" lvl="1" indent="-342900">
              <a:lnSpc>
                <a:spcPct val="150000"/>
              </a:lnSpc>
              <a:buFont typeface="Arial" panose="020B0604020202020204" pitchFamily="34" charset="0"/>
              <a:buChar char="•"/>
            </a:pPr>
            <a:r>
              <a:rPr lang="zh-CN" altLang="en-US" sz="2000" dirty="0">
                <a:highlight>
                  <a:srgbClr val="00FF00"/>
                </a:highlight>
              </a:rPr>
              <a:t>第</a:t>
            </a:r>
            <a:r>
              <a:rPr lang="en-US" altLang="zh-CN" sz="2000" dirty="0">
                <a:highlight>
                  <a:srgbClr val="00FF00"/>
                </a:highlight>
              </a:rPr>
              <a:t>2</a:t>
            </a:r>
            <a:r>
              <a:rPr lang="zh-CN" altLang="en-US" sz="2000" dirty="0">
                <a:highlight>
                  <a:srgbClr val="00FF00"/>
                </a:highlight>
              </a:rPr>
              <a:t>隐藏层：</a:t>
            </a:r>
            <a:r>
              <a:rPr lang="en-US" altLang="zh-CN" sz="2000" dirty="0">
                <a:highlight>
                  <a:srgbClr val="00FF00"/>
                </a:highlight>
              </a:rPr>
              <a:t>1536</a:t>
            </a:r>
            <a:r>
              <a:rPr lang="zh-CN" altLang="en-US" sz="2000" dirty="0">
                <a:highlight>
                  <a:srgbClr val="00FF00"/>
                </a:highlight>
              </a:rPr>
              <a:t>个神经元。需要至少进行</a:t>
            </a:r>
            <a:r>
              <a:rPr lang="en-US" altLang="zh-CN" sz="2000" dirty="0">
                <a:highlight>
                  <a:srgbClr val="00FF00"/>
                </a:highlight>
              </a:rPr>
              <a:t>500</a:t>
            </a:r>
            <a:r>
              <a:rPr lang="zh-CN" altLang="en-US" sz="2000" dirty="0">
                <a:highlight>
                  <a:srgbClr val="00FF00"/>
                </a:highlight>
              </a:rPr>
              <a:t>次配对比较，至少需要</a:t>
            </a:r>
            <a:r>
              <a:rPr lang="en-US" altLang="zh-CN" sz="2000" dirty="0">
                <a:highlight>
                  <a:srgbClr val="00FF00"/>
                </a:highlight>
              </a:rPr>
              <a:t>1500</a:t>
            </a:r>
            <a:r>
              <a:rPr lang="zh-CN" altLang="en-US" sz="2000" dirty="0">
                <a:highlight>
                  <a:srgbClr val="00FF00"/>
                </a:highlight>
              </a:rPr>
              <a:t>个神经元。多余</a:t>
            </a:r>
            <a:r>
              <a:rPr lang="en-US" altLang="zh-CN" sz="2000" dirty="0">
                <a:highlight>
                  <a:srgbClr val="00FF00"/>
                </a:highlight>
              </a:rPr>
              <a:t>36</a:t>
            </a:r>
            <a:r>
              <a:rPr lang="zh-CN" altLang="en-US" sz="2000" dirty="0">
                <a:highlight>
                  <a:srgbClr val="00FF00"/>
                </a:highlight>
              </a:rPr>
              <a:t>个神经元，随机再进行</a:t>
            </a:r>
            <a:r>
              <a:rPr lang="en-US" altLang="zh-CN" sz="2000" dirty="0">
                <a:highlight>
                  <a:srgbClr val="00FF00"/>
                </a:highlight>
              </a:rPr>
              <a:t>12</a:t>
            </a:r>
            <a:r>
              <a:rPr lang="zh-CN" altLang="en-US" sz="2000" dirty="0">
                <a:highlight>
                  <a:srgbClr val="00FF00"/>
                </a:highlight>
              </a:rPr>
              <a:t>次配对产生。不会影响神经网络的性能，但保证后面的每次配对不会产生神经元落单</a:t>
            </a:r>
            <a:endParaRPr lang="en-US" altLang="zh-CN" sz="2000" dirty="0">
              <a:highlight>
                <a:srgbClr val="00FF00"/>
              </a:highlight>
            </a:endParaRPr>
          </a:p>
          <a:p>
            <a:pPr marL="800100" lvl="1" indent="-342900">
              <a:lnSpc>
                <a:spcPct val="150000"/>
              </a:lnSpc>
              <a:buFont typeface="Arial" panose="020B0604020202020204" pitchFamily="34" charset="0"/>
              <a:buChar char="•"/>
            </a:pPr>
            <a:r>
              <a:rPr lang="zh-CN" altLang="en-US" sz="2000" dirty="0">
                <a:highlight>
                  <a:srgbClr val="00FF00"/>
                </a:highlight>
              </a:rPr>
              <a:t>第</a:t>
            </a:r>
            <a:r>
              <a:rPr lang="en-US" altLang="zh-CN" sz="2000" dirty="0">
                <a:highlight>
                  <a:srgbClr val="00FF00"/>
                </a:highlight>
              </a:rPr>
              <a:t>3~11</a:t>
            </a:r>
            <a:r>
              <a:rPr lang="zh-CN" altLang="en-US" sz="2000" dirty="0">
                <a:highlight>
                  <a:srgbClr val="00FF00"/>
                </a:highlight>
              </a:rPr>
              <a:t>隐藏层：</a:t>
            </a:r>
            <a:r>
              <a:rPr lang="en-US" altLang="zh-CN" sz="2000" dirty="0">
                <a:highlight>
                  <a:srgbClr val="00FF00"/>
                </a:highlight>
              </a:rPr>
              <a:t>768</a:t>
            </a:r>
            <a:r>
              <a:rPr lang="zh-CN" altLang="en-US" sz="2000" dirty="0">
                <a:highlight>
                  <a:srgbClr val="00FF00"/>
                </a:highlight>
              </a:rPr>
              <a:t>，</a:t>
            </a:r>
            <a:r>
              <a:rPr lang="en-US" altLang="zh-CN" sz="2000" dirty="0">
                <a:highlight>
                  <a:srgbClr val="00FF00"/>
                </a:highlight>
              </a:rPr>
              <a:t>384</a:t>
            </a:r>
            <a:r>
              <a:rPr lang="zh-CN" altLang="en-US" sz="2000" dirty="0">
                <a:highlight>
                  <a:srgbClr val="00FF00"/>
                </a:highlight>
              </a:rPr>
              <a:t>，</a:t>
            </a:r>
            <a:r>
              <a:rPr lang="en-US" altLang="zh-CN" sz="2000" dirty="0">
                <a:highlight>
                  <a:srgbClr val="00FF00"/>
                </a:highlight>
              </a:rPr>
              <a:t>192</a:t>
            </a:r>
            <a:r>
              <a:rPr lang="zh-CN" altLang="en-US" sz="2000" dirty="0">
                <a:highlight>
                  <a:srgbClr val="00FF00"/>
                </a:highlight>
              </a:rPr>
              <a:t>，</a:t>
            </a:r>
            <a:r>
              <a:rPr lang="en-US" altLang="zh-CN" sz="2000" dirty="0">
                <a:highlight>
                  <a:srgbClr val="00FF00"/>
                </a:highlight>
              </a:rPr>
              <a:t>96</a:t>
            </a:r>
            <a:r>
              <a:rPr lang="zh-CN" altLang="en-US" sz="2000" dirty="0">
                <a:highlight>
                  <a:srgbClr val="00FF00"/>
                </a:highlight>
              </a:rPr>
              <a:t>，</a:t>
            </a:r>
            <a:r>
              <a:rPr lang="en-US" altLang="zh-CN" sz="2000" dirty="0">
                <a:highlight>
                  <a:srgbClr val="00FF00"/>
                </a:highlight>
              </a:rPr>
              <a:t>48</a:t>
            </a:r>
            <a:r>
              <a:rPr lang="zh-CN" altLang="en-US" sz="2000" dirty="0">
                <a:highlight>
                  <a:srgbClr val="00FF00"/>
                </a:highlight>
              </a:rPr>
              <a:t>，</a:t>
            </a:r>
            <a:r>
              <a:rPr lang="en-US" altLang="zh-CN" sz="2000" dirty="0">
                <a:highlight>
                  <a:srgbClr val="00FF00"/>
                </a:highlight>
              </a:rPr>
              <a:t>24</a:t>
            </a:r>
            <a:r>
              <a:rPr lang="zh-CN" altLang="en-US" sz="2000" dirty="0">
                <a:highlight>
                  <a:srgbClr val="00FF00"/>
                </a:highlight>
              </a:rPr>
              <a:t>，</a:t>
            </a:r>
            <a:r>
              <a:rPr lang="en-US" altLang="zh-CN" sz="2000" dirty="0">
                <a:highlight>
                  <a:srgbClr val="00FF00"/>
                </a:highlight>
              </a:rPr>
              <a:t>12</a:t>
            </a:r>
            <a:r>
              <a:rPr lang="zh-CN" altLang="en-US" sz="2000" dirty="0">
                <a:highlight>
                  <a:srgbClr val="00FF00"/>
                </a:highlight>
              </a:rPr>
              <a:t>，</a:t>
            </a:r>
            <a:r>
              <a:rPr lang="en-US" altLang="zh-CN" sz="2000" dirty="0">
                <a:highlight>
                  <a:srgbClr val="00FF00"/>
                </a:highlight>
              </a:rPr>
              <a:t>6</a:t>
            </a:r>
            <a:r>
              <a:rPr lang="zh-CN" altLang="en-US" sz="2000" dirty="0">
                <a:highlight>
                  <a:srgbClr val="00FF00"/>
                </a:highlight>
              </a:rPr>
              <a:t>，</a:t>
            </a:r>
            <a:r>
              <a:rPr lang="en-US" altLang="zh-CN" sz="2000" dirty="0">
                <a:highlight>
                  <a:srgbClr val="00FF00"/>
                </a:highlight>
              </a:rPr>
              <a:t>3</a:t>
            </a:r>
          </a:p>
          <a:p>
            <a:pPr marL="800100" lvl="1" indent="-342900">
              <a:lnSpc>
                <a:spcPct val="150000"/>
              </a:lnSpc>
              <a:buFont typeface="Arial" panose="020B0604020202020204" pitchFamily="34" charset="0"/>
              <a:buChar char="•"/>
            </a:pPr>
            <a:r>
              <a:rPr lang="zh-CN" altLang="en-US" sz="2000" dirty="0">
                <a:highlight>
                  <a:srgbClr val="00FFFF"/>
                </a:highlight>
              </a:rPr>
              <a:t>输出层：</a:t>
            </a:r>
            <a:r>
              <a:rPr lang="en-US" altLang="zh-CN" sz="2000" dirty="0">
                <a:highlight>
                  <a:srgbClr val="00FFFF"/>
                </a:highlight>
              </a:rPr>
              <a:t>1</a:t>
            </a:r>
          </a:p>
        </p:txBody>
      </p:sp>
      <p:sp>
        <p:nvSpPr>
          <p:cNvPr id="7" name="箭头: 右 6">
            <a:extLst>
              <a:ext uri="{FF2B5EF4-FFF2-40B4-BE49-F238E27FC236}">
                <a16:creationId xmlns:a16="http://schemas.microsoft.com/office/drawing/2014/main" id="{68D0833C-EC8C-4411-9EB0-3BAB7FB46235}"/>
              </a:ext>
            </a:extLst>
          </p:cNvPr>
          <p:cNvSpPr/>
          <p:nvPr/>
        </p:nvSpPr>
        <p:spPr>
          <a:xfrm rot="10800000">
            <a:off x="8211342" y="3279827"/>
            <a:ext cx="76200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箭头: 右 7">
            <a:extLst>
              <a:ext uri="{FF2B5EF4-FFF2-40B4-BE49-F238E27FC236}">
                <a16:creationId xmlns:a16="http://schemas.microsoft.com/office/drawing/2014/main" id="{2E6BF82C-7F57-437D-9EF0-13557A076BF4}"/>
              </a:ext>
            </a:extLst>
          </p:cNvPr>
          <p:cNvSpPr/>
          <p:nvPr/>
        </p:nvSpPr>
        <p:spPr>
          <a:xfrm rot="10800000">
            <a:off x="8211342" y="4338537"/>
            <a:ext cx="76200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7B673313-0224-4990-B2CF-3547807DB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6216" y="3062198"/>
            <a:ext cx="708979" cy="798850"/>
          </a:xfrm>
          <a:prstGeom prst="rect">
            <a:avLst/>
          </a:prstGeom>
        </p:spPr>
      </p:pic>
      <p:pic>
        <p:nvPicPr>
          <p:cNvPr id="10" name="图片 9">
            <a:extLst>
              <a:ext uri="{FF2B5EF4-FFF2-40B4-BE49-F238E27FC236}">
                <a16:creationId xmlns:a16="http://schemas.microsoft.com/office/drawing/2014/main" id="{9671542C-2054-4011-9A75-B83F58594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3603" y="4116693"/>
            <a:ext cx="1987139" cy="848778"/>
          </a:xfrm>
          <a:prstGeom prst="rect">
            <a:avLst/>
          </a:prstGeom>
        </p:spPr>
      </p:pic>
      <p:pic>
        <p:nvPicPr>
          <p:cNvPr id="11" name="图片 10">
            <a:extLst>
              <a:ext uri="{FF2B5EF4-FFF2-40B4-BE49-F238E27FC236}">
                <a16:creationId xmlns:a16="http://schemas.microsoft.com/office/drawing/2014/main" id="{D314CF53-DB5D-417D-AEDF-18A8173312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8450" y="5686877"/>
            <a:ext cx="888722" cy="309555"/>
          </a:xfrm>
          <a:prstGeom prst="rect">
            <a:avLst/>
          </a:prstGeom>
        </p:spPr>
      </p:pic>
      <p:sp>
        <p:nvSpPr>
          <p:cNvPr id="12" name="箭头: 右 11">
            <a:extLst>
              <a:ext uri="{FF2B5EF4-FFF2-40B4-BE49-F238E27FC236}">
                <a16:creationId xmlns:a16="http://schemas.microsoft.com/office/drawing/2014/main" id="{BAFE51C1-2C12-412C-9D55-9CDA1F1141C9}"/>
              </a:ext>
            </a:extLst>
          </p:cNvPr>
          <p:cNvSpPr/>
          <p:nvPr/>
        </p:nvSpPr>
        <p:spPr>
          <a:xfrm rot="10800000">
            <a:off x="8211342" y="5668068"/>
            <a:ext cx="76200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B78F66AB-573A-4ED0-82B0-0948C55821E6}"/>
              </a:ext>
            </a:extLst>
          </p:cNvPr>
          <p:cNvSpPr txBox="1"/>
          <p:nvPr/>
        </p:nvSpPr>
        <p:spPr>
          <a:xfrm>
            <a:off x="9418047" y="2340792"/>
            <a:ext cx="1238250" cy="369332"/>
          </a:xfrm>
          <a:prstGeom prst="rect">
            <a:avLst/>
          </a:prstGeom>
          <a:noFill/>
        </p:spPr>
        <p:txBody>
          <a:bodyPr wrap="square">
            <a:spAutoFit/>
          </a:bodyPr>
          <a:lstStyle/>
          <a:p>
            <a:pPr algn="ctr"/>
            <a:r>
              <a:rPr lang="zh-CN" altLang="en-US" sz="1800" b="1" dirty="0">
                <a:solidFill>
                  <a:srgbClr val="0070C0"/>
                </a:solidFill>
              </a:rPr>
              <a:t>权重矩阵</a:t>
            </a:r>
            <a:endParaRPr lang="zh-CN" altLang="en-US" dirty="0"/>
          </a:p>
        </p:txBody>
      </p:sp>
    </p:spTree>
    <p:extLst>
      <p:ext uri="{BB962C8B-B14F-4D97-AF65-F5344CB8AC3E}">
        <p14:creationId xmlns:p14="http://schemas.microsoft.com/office/powerpoint/2010/main" val="312002086"/>
      </p:ext>
    </p:extLst>
  </p:cSld>
  <p:clrMapOvr>
    <a:masterClrMapping/>
  </p:clrMapOvr>
  <p:transition advTm="6393"/>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39</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结果</a:t>
            </a:r>
          </a:p>
        </p:txBody>
      </p:sp>
      <p:sp>
        <p:nvSpPr>
          <p:cNvPr id="4" name="文本框 3">
            <a:extLst>
              <a:ext uri="{FF2B5EF4-FFF2-40B4-BE49-F238E27FC236}">
                <a16:creationId xmlns:a16="http://schemas.microsoft.com/office/drawing/2014/main" id="{7161C498-99CE-4E48-B56F-DA87DA923C63}"/>
              </a:ext>
            </a:extLst>
          </p:cNvPr>
          <p:cNvSpPr txBox="1"/>
          <p:nvPr/>
        </p:nvSpPr>
        <p:spPr>
          <a:xfrm>
            <a:off x="1400783" y="1124744"/>
            <a:ext cx="9390434" cy="465448"/>
          </a:xfrm>
          <a:prstGeom prst="rect">
            <a:avLst/>
          </a:prstGeom>
          <a:noFill/>
        </p:spPr>
        <p:txBody>
          <a:bodyPr wrap="square" rtlCol="0">
            <a:spAutoFit/>
          </a:bodyPr>
          <a:lstStyle/>
          <a:p>
            <a:pPr algn="ctr">
              <a:lnSpc>
                <a:spcPct val="150000"/>
              </a:lnSpc>
            </a:pPr>
            <a:r>
              <a:rPr lang="en-US" altLang="zh-CN" b="1" dirty="0">
                <a:solidFill>
                  <a:srgbClr val="0070C0"/>
                </a:solidFill>
              </a:rPr>
              <a:t>Untrained model</a:t>
            </a:r>
            <a:r>
              <a:rPr lang="zh-CN" altLang="en-US" b="1" dirty="0">
                <a:solidFill>
                  <a:srgbClr val="0070C0"/>
                </a:solidFill>
              </a:rPr>
              <a:t>：最优滤波甄别决策；</a:t>
            </a:r>
            <a:r>
              <a:rPr lang="en-US" altLang="zh-CN" b="1" dirty="0">
                <a:solidFill>
                  <a:srgbClr val="0070C0"/>
                </a:solidFill>
              </a:rPr>
              <a:t>Trained model</a:t>
            </a:r>
            <a:r>
              <a:rPr lang="zh-CN" altLang="en-US" b="1" dirty="0">
                <a:solidFill>
                  <a:srgbClr val="0070C0"/>
                </a:solidFill>
              </a:rPr>
              <a:t>：神经网络优化之后的甄别决策</a:t>
            </a:r>
            <a:endParaRPr lang="en-US" altLang="zh-CN" b="1" dirty="0">
              <a:solidFill>
                <a:srgbClr val="0070C0"/>
              </a:solidFill>
            </a:endParaRPr>
          </a:p>
        </p:txBody>
      </p:sp>
      <p:sp>
        <p:nvSpPr>
          <p:cNvPr id="8" name="文本框 7">
            <a:extLst>
              <a:ext uri="{FF2B5EF4-FFF2-40B4-BE49-F238E27FC236}">
                <a16:creationId xmlns:a16="http://schemas.microsoft.com/office/drawing/2014/main" id="{65D97180-BCEE-42A2-8B54-7C7C7FB44BC6}"/>
              </a:ext>
            </a:extLst>
          </p:cNvPr>
          <p:cNvSpPr txBox="1"/>
          <p:nvPr/>
        </p:nvSpPr>
        <p:spPr>
          <a:xfrm>
            <a:off x="277040" y="5038900"/>
            <a:ext cx="11725253" cy="1711944"/>
          </a:xfrm>
          <a:prstGeom prst="rect">
            <a:avLst/>
          </a:prstGeom>
          <a:noFill/>
        </p:spPr>
        <p:txBody>
          <a:bodyPr wrap="square" rtlCol="0">
            <a:spAutoFit/>
          </a:bodyPr>
          <a:lstStyle/>
          <a:p>
            <a:pPr>
              <a:lnSpc>
                <a:spcPct val="150000"/>
              </a:lnSpc>
            </a:pPr>
            <a:r>
              <a:rPr lang="zh-CN" altLang="en-US" dirty="0"/>
              <a:t>结论：</a:t>
            </a:r>
            <a:endParaRPr lang="en-US" altLang="zh-CN" dirty="0"/>
          </a:p>
          <a:p>
            <a:pPr marL="285750" indent="-285750">
              <a:lnSpc>
                <a:spcPct val="150000"/>
              </a:lnSpc>
              <a:buFont typeface="Arial" panose="020B0604020202020204" pitchFamily="34" charset="0"/>
              <a:buChar char="•"/>
            </a:pPr>
            <a:r>
              <a:rPr lang="zh-CN" altLang="en-US" dirty="0">
                <a:solidFill>
                  <a:srgbClr val="FF0000"/>
                </a:solidFill>
              </a:rPr>
              <a:t>训练之后的深层神经网络会优于未训练的结果</a:t>
            </a:r>
          </a:p>
          <a:p>
            <a:pPr marL="285750" indent="-285750">
              <a:lnSpc>
                <a:spcPct val="150000"/>
              </a:lnSpc>
              <a:buFont typeface="Arial" panose="020B0604020202020204" pitchFamily="34" charset="0"/>
              <a:buChar char="•"/>
            </a:pPr>
            <a:r>
              <a:rPr lang="zh-CN" altLang="en-US" dirty="0">
                <a:solidFill>
                  <a:srgbClr val="FF0000"/>
                </a:solidFill>
              </a:rPr>
              <a:t>深层神经网络未训练的结果与单层神经网络未训练的结果保持一致，因为它们实现的都是最优滤波决策</a:t>
            </a:r>
          </a:p>
          <a:p>
            <a:pPr marL="285750" indent="-285750">
              <a:lnSpc>
                <a:spcPct val="150000"/>
              </a:lnSpc>
              <a:buFont typeface="Arial" panose="020B0604020202020204" pitchFamily="34" charset="0"/>
              <a:buChar char="•"/>
            </a:pPr>
            <a:r>
              <a:rPr lang="zh-CN" altLang="en-US" dirty="0">
                <a:solidFill>
                  <a:srgbClr val="FF0000"/>
                </a:solidFill>
              </a:rPr>
              <a:t>深层神经网络训练之后的结果优于单层神经网络训练之后的结果</a:t>
            </a:r>
          </a:p>
        </p:txBody>
      </p:sp>
      <p:pic>
        <p:nvPicPr>
          <p:cNvPr id="9" name="图片 8">
            <a:extLst>
              <a:ext uri="{FF2B5EF4-FFF2-40B4-BE49-F238E27FC236}">
                <a16:creationId xmlns:a16="http://schemas.microsoft.com/office/drawing/2014/main" id="{F6A5CA74-4C6F-4EAA-A321-DAA43E06B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07" y="1711992"/>
            <a:ext cx="5742000" cy="3445200"/>
          </a:xfrm>
          <a:prstGeom prst="rect">
            <a:avLst/>
          </a:prstGeom>
        </p:spPr>
      </p:pic>
      <p:pic>
        <p:nvPicPr>
          <p:cNvPr id="10" name="图片 9">
            <a:extLst>
              <a:ext uri="{FF2B5EF4-FFF2-40B4-BE49-F238E27FC236}">
                <a16:creationId xmlns:a16="http://schemas.microsoft.com/office/drawing/2014/main" id="{F3B7EB23-4570-4C7C-B419-B97E055FB1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2154" y="1700827"/>
            <a:ext cx="5742000" cy="3445200"/>
          </a:xfrm>
          <a:prstGeom prst="rect">
            <a:avLst/>
          </a:prstGeom>
        </p:spPr>
      </p:pic>
    </p:spTree>
    <p:extLst>
      <p:ext uri="{BB962C8B-B14F-4D97-AF65-F5344CB8AC3E}">
        <p14:creationId xmlns:p14="http://schemas.microsoft.com/office/powerpoint/2010/main" val="2032595834"/>
      </p:ext>
    </p:extLst>
  </p:cSld>
  <p:clrMapOvr>
    <a:masterClrMapping/>
  </p:clrMapOvr>
  <p:transition advTm="6393"/>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4</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两种读出方案的模拟和实验验证</a:t>
            </a:r>
          </a:p>
        </p:txBody>
      </p:sp>
      <p:pic>
        <p:nvPicPr>
          <p:cNvPr id="6" name="图片 5">
            <a:extLst>
              <a:ext uri="{FF2B5EF4-FFF2-40B4-BE49-F238E27FC236}">
                <a16:creationId xmlns:a16="http://schemas.microsoft.com/office/drawing/2014/main" id="{880402FA-799C-43FE-A6C9-F06D383C8E73}"/>
              </a:ext>
            </a:extLst>
          </p:cNvPr>
          <p:cNvPicPr>
            <a:picLocks noChangeAspect="1"/>
          </p:cNvPicPr>
          <p:nvPr/>
        </p:nvPicPr>
        <p:blipFill>
          <a:blip r:embed="rId3"/>
          <a:stretch>
            <a:fillRect/>
          </a:stretch>
        </p:blipFill>
        <p:spPr>
          <a:xfrm>
            <a:off x="356176" y="1269000"/>
            <a:ext cx="3664719" cy="2160000"/>
          </a:xfrm>
          <a:prstGeom prst="rect">
            <a:avLst/>
          </a:prstGeom>
        </p:spPr>
      </p:pic>
      <p:pic>
        <p:nvPicPr>
          <p:cNvPr id="12" name="Picture 1">
            <a:extLst>
              <a:ext uri="{FF2B5EF4-FFF2-40B4-BE49-F238E27FC236}">
                <a16:creationId xmlns:a16="http://schemas.microsoft.com/office/drawing/2014/main" id="{8923ECC0-96BD-4C9A-8AB8-0FA94026E72B}"/>
              </a:ext>
            </a:extLst>
          </p:cNvPr>
          <p:cNvPicPr>
            <a:picLocks noChangeAspect="1"/>
          </p:cNvPicPr>
          <p:nvPr/>
        </p:nvPicPr>
        <p:blipFill>
          <a:blip r:embed="rId4"/>
          <a:stretch>
            <a:fillRect/>
          </a:stretch>
        </p:blipFill>
        <p:spPr>
          <a:xfrm>
            <a:off x="4913464" y="3807236"/>
            <a:ext cx="1589969" cy="2027211"/>
          </a:xfrm>
          <a:prstGeom prst="rect">
            <a:avLst/>
          </a:prstGeom>
        </p:spPr>
      </p:pic>
      <p:pic>
        <p:nvPicPr>
          <p:cNvPr id="13" name="图片 12">
            <a:extLst>
              <a:ext uri="{FF2B5EF4-FFF2-40B4-BE49-F238E27FC236}">
                <a16:creationId xmlns:a16="http://schemas.microsoft.com/office/drawing/2014/main" id="{A84CF3DE-3EA3-45E2-948A-77E313E5CC64}"/>
              </a:ext>
            </a:extLst>
          </p:cNvPr>
          <p:cNvPicPr>
            <a:picLocks noChangeAspect="1"/>
          </p:cNvPicPr>
          <p:nvPr/>
        </p:nvPicPr>
        <p:blipFill>
          <a:blip r:embed="rId5"/>
          <a:stretch>
            <a:fillRect/>
          </a:stretch>
        </p:blipFill>
        <p:spPr>
          <a:xfrm>
            <a:off x="7438154" y="3940479"/>
            <a:ext cx="4563471" cy="1800000"/>
          </a:xfrm>
          <a:prstGeom prst="rect">
            <a:avLst/>
          </a:prstGeom>
        </p:spPr>
      </p:pic>
      <p:pic>
        <p:nvPicPr>
          <p:cNvPr id="15" name="图片 10">
            <a:extLst>
              <a:ext uri="{FF2B5EF4-FFF2-40B4-BE49-F238E27FC236}">
                <a16:creationId xmlns:a16="http://schemas.microsoft.com/office/drawing/2014/main" id="{4206B11F-F075-4C1F-A7E6-8B17B6D34875}"/>
              </a:ext>
            </a:extLst>
          </p:cNvPr>
          <p:cNvPicPr>
            <a:picLocks noChangeAspect="1"/>
          </p:cNvPicPr>
          <p:nvPr/>
        </p:nvPicPr>
        <p:blipFill>
          <a:blip r:embed="rId6"/>
          <a:stretch>
            <a:fillRect/>
          </a:stretch>
        </p:blipFill>
        <p:spPr>
          <a:xfrm>
            <a:off x="7879461" y="1588347"/>
            <a:ext cx="2159999" cy="1620000"/>
          </a:xfrm>
          <a:prstGeom prst="rect">
            <a:avLst/>
          </a:prstGeom>
        </p:spPr>
      </p:pic>
      <p:pic>
        <p:nvPicPr>
          <p:cNvPr id="16" name="图片 15">
            <a:extLst>
              <a:ext uri="{FF2B5EF4-FFF2-40B4-BE49-F238E27FC236}">
                <a16:creationId xmlns:a16="http://schemas.microsoft.com/office/drawing/2014/main" id="{DAF60323-8459-4C45-8256-A3287EC743DB}"/>
              </a:ext>
            </a:extLst>
          </p:cNvPr>
          <p:cNvPicPr>
            <a:picLocks noChangeAspect="1"/>
          </p:cNvPicPr>
          <p:nvPr/>
        </p:nvPicPr>
        <p:blipFill rotWithShape="1">
          <a:blip r:embed="rId7"/>
          <a:srcRect r="5128"/>
          <a:stretch/>
        </p:blipFill>
        <p:spPr>
          <a:xfrm>
            <a:off x="9912424" y="1588347"/>
            <a:ext cx="2194727" cy="1620000"/>
          </a:xfrm>
          <a:prstGeom prst="rect">
            <a:avLst/>
          </a:prstGeom>
        </p:spPr>
      </p:pic>
      <p:sp>
        <p:nvSpPr>
          <p:cNvPr id="17" name="TextBox 21">
            <a:extLst>
              <a:ext uri="{FF2B5EF4-FFF2-40B4-BE49-F238E27FC236}">
                <a16:creationId xmlns:a16="http://schemas.microsoft.com/office/drawing/2014/main" id="{B6FBC8DF-213B-4F1B-B05C-31ED4A6198D2}"/>
              </a:ext>
            </a:extLst>
          </p:cNvPr>
          <p:cNvSpPr txBox="1"/>
          <p:nvPr/>
        </p:nvSpPr>
        <p:spPr>
          <a:xfrm>
            <a:off x="1902132" y="1328734"/>
            <a:ext cx="1415772" cy="338554"/>
          </a:xfrm>
          <a:prstGeom prst="rect">
            <a:avLst/>
          </a:prstGeom>
          <a:noFill/>
        </p:spPr>
        <p:txBody>
          <a:bodyPr wrap="none" rtlCol="0">
            <a:spAutoFit/>
          </a:bodyPr>
          <a:lstStyle/>
          <a:p>
            <a:r>
              <a:rPr lang="zh-CN" altLang="en-US" sz="1600" b="1" dirty="0">
                <a:solidFill>
                  <a:srgbClr val="0432FF"/>
                </a:solidFill>
                <a:latin typeface="Times" pitchFamily="2" charset="0"/>
                <a:ea typeface="STKaiti" panose="02010600040101010101" pitchFamily="2" charset="-122"/>
              </a:rPr>
              <a:t>直接电压读出</a:t>
            </a:r>
            <a:endParaRPr lang="en-US" sz="1600" b="1" dirty="0">
              <a:solidFill>
                <a:srgbClr val="0432FF"/>
              </a:solidFill>
              <a:latin typeface="Times" pitchFamily="2" charset="0"/>
              <a:ea typeface="STKaiti" panose="02010600040101010101" pitchFamily="2" charset="-122"/>
            </a:endParaRPr>
          </a:p>
        </p:txBody>
      </p:sp>
      <p:sp>
        <p:nvSpPr>
          <p:cNvPr id="18" name="TextBox 21">
            <a:extLst>
              <a:ext uri="{FF2B5EF4-FFF2-40B4-BE49-F238E27FC236}">
                <a16:creationId xmlns:a16="http://schemas.microsoft.com/office/drawing/2014/main" id="{7B84516C-2E96-4E72-8F6C-BF6B329DF803}"/>
              </a:ext>
            </a:extLst>
          </p:cNvPr>
          <p:cNvSpPr txBox="1"/>
          <p:nvPr/>
        </p:nvSpPr>
        <p:spPr>
          <a:xfrm>
            <a:off x="1849645" y="3668378"/>
            <a:ext cx="1620957" cy="338554"/>
          </a:xfrm>
          <a:prstGeom prst="rect">
            <a:avLst/>
          </a:prstGeom>
          <a:noFill/>
        </p:spPr>
        <p:txBody>
          <a:bodyPr wrap="none" rtlCol="0">
            <a:spAutoFit/>
          </a:bodyPr>
          <a:lstStyle/>
          <a:p>
            <a:r>
              <a:rPr lang="zh-CN" altLang="en-US" sz="1600" b="1" dirty="0">
                <a:solidFill>
                  <a:srgbClr val="FF0000"/>
                </a:solidFill>
                <a:latin typeface="Times" pitchFamily="2" charset="0"/>
                <a:ea typeface="STKaiti" panose="02010600040101010101" pitchFamily="2" charset="-122"/>
              </a:rPr>
              <a:t>原子磁力计读出</a:t>
            </a:r>
            <a:endParaRPr lang="en-US" sz="1600" b="1" dirty="0">
              <a:solidFill>
                <a:srgbClr val="FF0000"/>
              </a:solidFill>
              <a:latin typeface="Times" pitchFamily="2" charset="0"/>
              <a:ea typeface="STKaiti" panose="02010600040101010101" pitchFamily="2" charset="-122"/>
            </a:endParaRPr>
          </a:p>
        </p:txBody>
      </p:sp>
      <p:sp>
        <p:nvSpPr>
          <p:cNvPr id="19" name="TextBox 21">
            <a:extLst>
              <a:ext uri="{FF2B5EF4-FFF2-40B4-BE49-F238E27FC236}">
                <a16:creationId xmlns:a16="http://schemas.microsoft.com/office/drawing/2014/main" id="{EF609719-E7E0-49FF-8B60-BD15CAE4A0FB}"/>
              </a:ext>
            </a:extLst>
          </p:cNvPr>
          <p:cNvSpPr txBox="1"/>
          <p:nvPr/>
        </p:nvSpPr>
        <p:spPr>
          <a:xfrm>
            <a:off x="8326386" y="1159457"/>
            <a:ext cx="1415772" cy="338554"/>
          </a:xfrm>
          <a:prstGeom prst="rect">
            <a:avLst/>
          </a:prstGeom>
          <a:noFill/>
        </p:spPr>
        <p:txBody>
          <a:bodyPr wrap="none" rtlCol="0">
            <a:spAutoFit/>
          </a:bodyPr>
          <a:lstStyle/>
          <a:p>
            <a:r>
              <a:rPr lang="zh-CN" altLang="en-US" sz="1600" b="1" dirty="0">
                <a:solidFill>
                  <a:srgbClr val="0432FF"/>
                </a:solidFill>
                <a:latin typeface="Times" pitchFamily="2" charset="0"/>
                <a:ea typeface="STKaiti" panose="02010600040101010101" pitchFamily="2" charset="-122"/>
              </a:rPr>
              <a:t>直接电压读出</a:t>
            </a:r>
            <a:endParaRPr lang="en-US" sz="1600" b="1" dirty="0">
              <a:solidFill>
                <a:srgbClr val="0432FF"/>
              </a:solidFill>
              <a:latin typeface="Times" pitchFamily="2" charset="0"/>
              <a:ea typeface="STKaiti" panose="02010600040101010101" pitchFamily="2" charset="-122"/>
            </a:endParaRPr>
          </a:p>
        </p:txBody>
      </p:sp>
      <p:sp>
        <p:nvSpPr>
          <p:cNvPr id="20" name="TextBox 21">
            <a:extLst>
              <a:ext uri="{FF2B5EF4-FFF2-40B4-BE49-F238E27FC236}">
                <a16:creationId xmlns:a16="http://schemas.microsoft.com/office/drawing/2014/main" id="{879DF532-91AC-47C2-BC4F-6B7DC71BEE51}"/>
              </a:ext>
            </a:extLst>
          </p:cNvPr>
          <p:cNvSpPr txBox="1"/>
          <p:nvPr/>
        </p:nvSpPr>
        <p:spPr>
          <a:xfrm>
            <a:off x="10199308" y="1159457"/>
            <a:ext cx="1620957" cy="338554"/>
          </a:xfrm>
          <a:prstGeom prst="rect">
            <a:avLst/>
          </a:prstGeom>
          <a:noFill/>
        </p:spPr>
        <p:txBody>
          <a:bodyPr wrap="none" rtlCol="0">
            <a:spAutoFit/>
          </a:bodyPr>
          <a:lstStyle/>
          <a:p>
            <a:r>
              <a:rPr lang="zh-CN" altLang="en-US" sz="1600" b="1" dirty="0">
                <a:solidFill>
                  <a:srgbClr val="FF0000"/>
                </a:solidFill>
                <a:latin typeface="Times" pitchFamily="2" charset="0"/>
                <a:ea typeface="STKaiti" panose="02010600040101010101" pitchFamily="2" charset="-122"/>
              </a:rPr>
              <a:t>原子磁力计读出</a:t>
            </a:r>
            <a:endParaRPr lang="en-US" sz="1600" b="1" dirty="0">
              <a:solidFill>
                <a:srgbClr val="FF0000"/>
              </a:solidFill>
              <a:latin typeface="Times" pitchFamily="2" charset="0"/>
              <a:ea typeface="STKaiti" panose="02010600040101010101" pitchFamily="2" charset="-122"/>
            </a:endParaRPr>
          </a:p>
        </p:txBody>
      </p:sp>
      <p:pic>
        <p:nvPicPr>
          <p:cNvPr id="21" name="图片 20">
            <a:extLst>
              <a:ext uri="{FF2B5EF4-FFF2-40B4-BE49-F238E27FC236}">
                <a16:creationId xmlns:a16="http://schemas.microsoft.com/office/drawing/2014/main" id="{880F9D90-A3FD-4747-8DA2-1A16B0770803}"/>
              </a:ext>
            </a:extLst>
          </p:cNvPr>
          <p:cNvPicPr>
            <a:picLocks noChangeAspect="1"/>
          </p:cNvPicPr>
          <p:nvPr/>
        </p:nvPicPr>
        <p:blipFill>
          <a:blip r:embed="rId8"/>
          <a:stretch>
            <a:fillRect/>
          </a:stretch>
        </p:blipFill>
        <p:spPr>
          <a:xfrm>
            <a:off x="4518413" y="1346118"/>
            <a:ext cx="3132473" cy="1824033"/>
          </a:xfrm>
          <a:prstGeom prst="rect">
            <a:avLst/>
          </a:prstGeom>
        </p:spPr>
      </p:pic>
      <p:cxnSp>
        <p:nvCxnSpPr>
          <p:cNvPr id="24" name="直接连接符 23">
            <a:extLst>
              <a:ext uri="{FF2B5EF4-FFF2-40B4-BE49-F238E27FC236}">
                <a16:creationId xmlns:a16="http://schemas.microsoft.com/office/drawing/2014/main" id="{21621DEF-2D4F-4207-8492-67FFB71B6E59}"/>
              </a:ext>
            </a:extLst>
          </p:cNvPr>
          <p:cNvCxnSpPr>
            <a:cxnSpLocks/>
          </p:cNvCxnSpPr>
          <p:nvPr/>
        </p:nvCxnSpPr>
        <p:spPr>
          <a:xfrm>
            <a:off x="4295800" y="980728"/>
            <a:ext cx="0" cy="587727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pic>
        <p:nvPicPr>
          <p:cNvPr id="26" name="图片 25">
            <a:extLst>
              <a:ext uri="{FF2B5EF4-FFF2-40B4-BE49-F238E27FC236}">
                <a16:creationId xmlns:a16="http://schemas.microsoft.com/office/drawing/2014/main" id="{0E794FD1-C47C-447D-8244-D322FE0C0843}"/>
              </a:ext>
            </a:extLst>
          </p:cNvPr>
          <p:cNvPicPr>
            <a:picLocks noChangeAspect="1"/>
          </p:cNvPicPr>
          <p:nvPr/>
        </p:nvPicPr>
        <p:blipFill>
          <a:blip r:embed="rId9"/>
          <a:stretch>
            <a:fillRect/>
          </a:stretch>
        </p:blipFill>
        <p:spPr>
          <a:xfrm>
            <a:off x="181768" y="4122550"/>
            <a:ext cx="4012584" cy="2160000"/>
          </a:xfrm>
          <a:prstGeom prst="rect">
            <a:avLst/>
          </a:prstGeom>
        </p:spPr>
      </p:pic>
      <p:cxnSp>
        <p:nvCxnSpPr>
          <p:cNvPr id="29" name="直接连接符 28">
            <a:extLst>
              <a:ext uri="{FF2B5EF4-FFF2-40B4-BE49-F238E27FC236}">
                <a16:creationId xmlns:a16="http://schemas.microsoft.com/office/drawing/2014/main" id="{C92C6D09-0CAC-4F11-86C2-BB0CDDCC4A80}"/>
              </a:ext>
            </a:extLst>
          </p:cNvPr>
          <p:cNvCxnSpPr>
            <a:cxnSpLocks/>
          </p:cNvCxnSpPr>
          <p:nvPr/>
        </p:nvCxnSpPr>
        <p:spPr>
          <a:xfrm>
            <a:off x="4295800" y="3284984"/>
            <a:ext cx="8093557"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FEF5EA2E-EEE1-4AD2-8C26-EEF5E6AB7177}"/>
              </a:ext>
            </a:extLst>
          </p:cNvPr>
          <p:cNvSpPr txBox="1"/>
          <p:nvPr/>
        </p:nvSpPr>
        <p:spPr>
          <a:xfrm>
            <a:off x="4369271" y="1031575"/>
            <a:ext cx="1569660" cy="369332"/>
          </a:xfrm>
          <a:prstGeom prst="rect">
            <a:avLst/>
          </a:prstGeom>
          <a:noFill/>
        </p:spPr>
        <p:txBody>
          <a:bodyPr wrap="none" rtlCol="0">
            <a:spAutoFit/>
          </a:bodyPr>
          <a:lstStyle/>
          <a:p>
            <a:r>
              <a:rPr lang="zh-CN" altLang="en-US" b="1" dirty="0"/>
              <a:t>输出信号验证</a:t>
            </a:r>
          </a:p>
        </p:txBody>
      </p:sp>
      <p:sp>
        <p:nvSpPr>
          <p:cNvPr id="33" name="文本框 32">
            <a:extLst>
              <a:ext uri="{FF2B5EF4-FFF2-40B4-BE49-F238E27FC236}">
                <a16:creationId xmlns:a16="http://schemas.microsoft.com/office/drawing/2014/main" id="{FDC87062-C4B7-4837-AB96-085BFA2ED8B7}"/>
              </a:ext>
            </a:extLst>
          </p:cNvPr>
          <p:cNvSpPr txBox="1"/>
          <p:nvPr/>
        </p:nvSpPr>
        <p:spPr>
          <a:xfrm>
            <a:off x="4372833" y="3347700"/>
            <a:ext cx="1107996" cy="369332"/>
          </a:xfrm>
          <a:prstGeom prst="rect">
            <a:avLst/>
          </a:prstGeom>
          <a:noFill/>
        </p:spPr>
        <p:txBody>
          <a:bodyPr wrap="none" rtlCol="0">
            <a:spAutoFit/>
          </a:bodyPr>
          <a:lstStyle/>
          <a:p>
            <a:r>
              <a:rPr lang="zh-CN" altLang="en-US" b="1" dirty="0"/>
              <a:t>噪声验证</a:t>
            </a:r>
          </a:p>
        </p:txBody>
      </p:sp>
      <p:cxnSp>
        <p:nvCxnSpPr>
          <p:cNvPr id="35" name="直接连接符 34">
            <a:extLst>
              <a:ext uri="{FF2B5EF4-FFF2-40B4-BE49-F238E27FC236}">
                <a16:creationId xmlns:a16="http://schemas.microsoft.com/office/drawing/2014/main" id="{6527ABE2-20BA-4306-ADCC-2DF186AEECA4}"/>
              </a:ext>
            </a:extLst>
          </p:cNvPr>
          <p:cNvCxnSpPr>
            <a:cxnSpLocks/>
          </p:cNvCxnSpPr>
          <p:nvPr/>
        </p:nvCxnSpPr>
        <p:spPr>
          <a:xfrm>
            <a:off x="4295800" y="6021288"/>
            <a:ext cx="8093557"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15A7573E-2EC4-41FE-A191-A1CBF00A2774}"/>
              </a:ext>
            </a:extLst>
          </p:cNvPr>
          <p:cNvSpPr txBox="1"/>
          <p:nvPr/>
        </p:nvSpPr>
        <p:spPr>
          <a:xfrm>
            <a:off x="4419411" y="6253280"/>
            <a:ext cx="4288353" cy="400110"/>
          </a:xfrm>
          <a:prstGeom prst="rect">
            <a:avLst/>
          </a:prstGeom>
          <a:noFill/>
        </p:spPr>
        <p:txBody>
          <a:bodyPr wrap="none" rtlCol="0">
            <a:spAutoFit/>
          </a:bodyPr>
          <a:lstStyle/>
          <a:p>
            <a:r>
              <a:rPr lang="zh-CN" altLang="en-US" sz="2000" b="1" dirty="0">
                <a:solidFill>
                  <a:srgbClr val="FF0000"/>
                </a:solidFill>
              </a:rPr>
              <a:t>两种读出方案的模拟和实验符合较好</a:t>
            </a:r>
          </a:p>
        </p:txBody>
      </p:sp>
    </p:spTree>
    <p:extLst>
      <p:ext uri="{BB962C8B-B14F-4D97-AF65-F5344CB8AC3E}">
        <p14:creationId xmlns:p14="http://schemas.microsoft.com/office/powerpoint/2010/main" val="2860659110"/>
      </p:ext>
    </p:extLst>
  </p:cSld>
  <p:clrMapOvr>
    <a:masterClrMapping/>
  </p:clrMapOvr>
  <p:transition advTm="6393"/>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40</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en-US" altLang="zh-CN" b="1" dirty="0">
                <a:latin typeface="黑体" panose="02010609060101010101" pitchFamily="49" charset="-122"/>
                <a:ea typeface="黑体" panose="02010609060101010101" pitchFamily="49" charset="-122"/>
              </a:rPr>
              <a:t>FPGA </a:t>
            </a:r>
            <a:r>
              <a:rPr lang="zh-CN" altLang="en-US" b="1" dirty="0">
                <a:latin typeface="黑体" panose="02010609060101010101" pitchFamily="49" charset="-122"/>
                <a:ea typeface="黑体" panose="02010609060101010101" pitchFamily="49" charset="-122"/>
              </a:rPr>
              <a:t>实现</a:t>
            </a:r>
          </a:p>
        </p:txBody>
      </p:sp>
      <p:pic>
        <p:nvPicPr>
          <p:cNvPr id="11" name="图片 10">
            <a:extLst>
              <a:ext uri="{FF2B5EF4-FFF2-40B4-BE49-F238E27FC236}">
                <a16:creationId xmlns:a16="http://schemas.microsoft.com/office/drawing/2014/main" id="{BA45CECD-2278-43A2-9F71-54D4203C7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1090903"/>
            <a:ext cx="4343400" cy="5559259"/>
          </a:xfrm>
          <a:prstGeom prst="rect">
            <a:avLst/>
          </a:prstGeom>
        </p:spPr>
      </p:pic>
      <p:sp>
        <p:nvSpPr>
          <p:cNvPr id="12" name="文本框 11">
            <a:extLst>
              <a:ext uri="{FF2B5EF4-FFF2-40B4-BE49-F238E27FC236}">
                <a16:creationId xmlns:a16="http://schemas.microsoft.com/office/drawing/2014/main" id="{86B58C4C-ECA9-47CC-BFC1-3D4033B4EB66}"/>
              </a:ext>
            </a:extLst>
          </p:cNvPr>
          <p:cNvSpPr txBox="1"/>
          <p:nvPr/>
        </p:nvSpPr>
        <p:spPr>
          <a:xfrm>
            <a:off x="4799856" y="1300050"/>
            <a:ext cx="6797352" cy="880947"/>
          </a:xfrm>
          <a:prstGeom prst="rect">
            <a:avLst/>
          </a:prstGeom>
          <a:noFill/>
        </p:spPr>
        <p:txBody>
          <a:bodyPr wrap="square" rtlCol="0">
            <a:spAutoFit/>
          </a:bodyPr>
          <a:lstStyle/>
          <a:p>
            <a:pPr>
              <a:lnSpc>
                <a:spcPct val="150000"/>
              </a:lnSpc>
            </a:pPr>
            <a:r>
              <a:rPr lang="zh-CN" altLang="en-US" dirty="0"/>
              <a:t>下一步需要在</a:t>
            </a:r>
            <a:r>
              <a:rPr lang="en-US" altLang="zh-CN" dirty="0"/>
              <a:t>FPGA</a:t>
            </a:r>
            <a:r>
              <a:rPr lang="zh-CN" altLang="en-US" dirty="0"/>
              <a:t>中实现并实测验证神经网络的性能</a:t>
            </a:r>
            <a:endParaRPr lang="en-US" altLang="zh-CN" dirty="0"/>
          </a:p>
          <a:p>
            <a:pPr>
              <a:lnSpc>
                <a:spcPct val="150000"/>
              </a:lnSpc>
            </a:pPr>
            <a:r>
              <a:rPr lang="zh-CN" altLang="en-US" dirty="0"/>
              <a:t>相关的小论文已经开始攥写</a:t>
            </a:r>
          </a:p>
        </p:txBody>
      </p:sp>
      <p:sp>
        <p:nvSpPr>
          <p:cNvPr id="13" name="文本框 12">
            <a:extLst>
              <a:ext uri="{FF2B5EF4-FFF2-40B4-BE49-F238E27FC236}">
                <a16:creationId xmlns:a16="http://schemas.microsoft.com/office/drawing/2014/main" id="{8A376BCA-98EA-4CDA-A0A7-EBCDB683BCE9}"/>
              </a:ext>
            </a:extLst>
          </p:cNvPr>
          <p:cNvSpPr txBox="1"/>
          <p:nvPr/>
        </p:nvSpPr>
        <p:spPr>
          <a:xfrm>
            <a:off x="4709724" y="2636912"/>
            <a:ext cx="6977616" cy="3664208"/>
          </a:xfrm>
          <a:prstGeom prst="rect">
            <a:avLst/>
          </a:prstGeom>
          <a:noFill/>
        </p:spPr>
        <p:txBody>
          <a:bodyPr wrap="square">
            <a:spAutoFit/>
          </a:bodyPr>
          <a:lstStyle/>
          <a:p>
            <a:pPr>
              <a:lnSpc>
                <a:spcPct val="130000"/>
              </a:lnSpc>
            </a:pPr>
            <a:r>
              <a:rPr lang="en-US" altLang="zh-CN" dirty="0"/>
              <a:t>Title</a:t>
            </a:r>
          </a:p>
          <a:p>
            <a:pPr marL="742950" lvl="1" indent="-285750">
              <a:lnSpc>
                <a:spcPct val="130000"/>
              </a:lnSpc>
              <a:buFont typeface="Arial" panose="020B0604020202020204" pitchFamily="34" charset="0"/>
              <a:buChar char="•"/>
            </a:pPr>
            <a:r>
              <a:rPr lang="en-US" altLang="zh-CN" dirty="0"/>
              <a:t>Application of Neural Networks in Magnetic Monopole Identification for the SCEP Project</a:t>
            </a:r>
            <a:endParaRPr lang="zh-CN" altLang="en-US" dirty="0"/>
          </a:p>
          <a:p>
            <a:pPr>
              <a:lnSpc>
                <a:spcPct val="130000"/>
              </a:lnSpc>
            </a:pPr>
            <a:r>
              <a:rPr lang="en-US" altLang="zh-CN" dirty="0"/>
              <a:t>Chapter</a:t>
            </a:r>
          </a:p>
          <a:p>
            <a:pPr marL="742950" lvl="1" indent="-285750">
              <a:lnSpc>
                <a:spcPct val="130000"/>
              </a:lnSpc>
              <a:buFont typeface="Arial" panose="020B0604020202020204" pitchFamily="34" charset="0"/>
              <a:buChar char="•"/>
            </a:pPr>
            <a:r>
              <a:rPr lang="en-US" altLang="zh-CN" dirty="0"/>
              <a:t>Introduction</a:t>
            </a:r>
          </a:p>
          <a:p>
            <a:pPr marL="742950" lvl="1" indent="-285750">
              <a:lnSpc>
                <a:spcPct val="130000"/>
              </a:lnSpc>
              <a:buFont typeface="Arial" panose="020B0604020202020204" pitchFamily="34" charset="0"/>
              <a:buChar char="•"/>
            </a:pPr>
            <a:r>
              <a:rPr lang="en-US" altLang="zh-CN" dirty="0"/>
              <a:t>SCEP Project</a:t>
            </a:r>
          </a:p>
          <a:p>
            <a:pPr marL="742950" lvl="1" indent="-285750">
              <a:lnSpc>
                <a:spcPct val="130000"/>
              </a:lnSpc>
              <a:buFont typeface="Arial" panose="020B0604020202020204" pitchFamily="34" charset="0"/>
              <a:buChar char="•"/>
            </a:pPr>
            <a:r>
              <a:rPr lang="en-US" altLang="zh-CN" dirty="0"/>
              <a:t>Optimal Filter and Its Limitations</a:t>
            </a:r>
          </a:p>
          <a:p>
            <a:pPr marL="742950" lvl="1" indent="-285750">
              <a:lnSpc>
                <a:spcPct val="130000"/>
              </a:lnSpc>
              <a:buFont typeface="Arial" panose="020B0604020202020204" pitchFamily="34" charset="0"/>
              <a:buChar char="•"/>
            </a:pPr>
            <a:r>
              <a:rPr lang="en-US" altLang="zh-CN" dirty="0"/>
              <a:t>Neural-Network-Based Signal Decision Approach</a:t>
            </a:r>
          </a:p>
          <a:p>
            <a:pPr marL="742950" lvl="1" indent="-285750">
              <a:lnSpc>
                <a:spcPct val="130000"/>
              </a:lnSpc>
              <a:buFont typeface="Arial" panose="020B0604020202020204" pitchFamily="34" charset="0"/>
              <a:buChar char="•"/>
            </a:pPr>
            <a:r>
              <a:rPr lang="en-US" altLang="zh-CN" dirty="0"/>
              <a:t>FPGA Deployment and Experimental Validation</a:t>
            </a:r>
          </a:p>
          <a:p>
            <a:pPr marL="742950" lvl="1" indent="-285750">
              <a:lnSpc>
                <a:spcPct val="130000"/>
              </a:lnSpc>
              <a:buFont typeface="Arial" panose="020B0604020202020204" pitchFamily="34" charset="0"/>
              <a:buChar char="•"/>
            </a:pPr>
            <a:r>
              <a:rPr lang="en-US" altLang="zh-CN" dirty="0"/>
              <a:t>Conclusion and Discussion</a:t>
            </a:r>
          </a:p>
        </p:txBody>
      </p:sp>
    </p:spTree>
    <p:extLst>
      <p:ext uri="{BB962C8B-B14F-4D97-AF65-F5344CB8AC3E}">
        <p14:creationId xmlns:p14="http://schemas.microsoft.com/office/powerpoint/2010/main" val="1633980520"/>
      </p:ext>
    </p:extLst>
  </p:cSld>
  <p:clrMapOvr>
    <a:masterClrMapping/>
  </p:clrMapOvr>
  <p:transition advTm="6393"/>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41</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创新点</a:t>
            </a:r>
            <a:r>
              <a:rPr lang="en-US" altLang="zh-CN" b="1" dirty="0">
                <a:latin typeface="黑体" panose="02010609060101010101" pitchFamily="49" charset="-122"/>
                <a:ea typeface="黑体" panose="02010609060101010101" pitchFamily="49" charset="-122"/>
              </a:rPr>
              <a:t>3</a:t>
            </a:r>
            <a:endParaRPr lang="zh-CN" altLang="en-US" b="1" dirty="0">
              <a:latin typeface="黑体" panose="02010609060101010101" pitchFamily="49" charset="-122"/>
              <a:ea typeface="黑体" panose="02010609060101010101" pitchFamily="49" charset="-122"/>
            </a:endParaRPr>
          </a:p>
        </p:txBody>
      </p:sp>
      <p:sp>
        <p:nvSpPr>
          <p:cNvPr id="7" name="文本框 6">
            <a:extLst>
              <a:ext uri="{FF2B5EF4-FFF2-40B4-BE49-F238E27FC236}">
                <a16:creationId xmlns:a16="http://schemas.microsoft.com/office/drawing/2014/main" id="{C79BD85F-4777-47EF-8FA0-06A1D8B36597}"/>
              </a:ext>
            </a:extLst>
          </p:cNvPr>
          <p:cNvSpPr txBox="1"/>
          <p:nvPr/>
        </p:nvSpPr>
        <p:spPr>
          <a:xfrm>
            <a:off x="207876" y="1412776"/>
            <a:ext cx="11776248" cy="4385175"/>
          </a:xfrm>
          <a:prstGeom prst="rect">
            <a:avLst/>
          </a:prstGeom>
          <a:noFill/>
        </p:spPr>
        <p:txBody>
          <a:bodyPr wrap="square">
            <a:spAutoFit/>
          </a:bodyPr>
          <a:lstStyle/>
          <a:p>
            <a:pPr>
              <a:lnSpc>
                <a:spcPct val="130000"/>
              </a:lnSpc>
            </a:pPr>
            <a:r>
              <a:rPr lang="zh-CN" altLang="zh-CN" sz="1800" b="1" kern="100" dirty="0">
                <a:effectLst/>
                <a:latin typeface="等线" panose="02010600030101010101" pitchFamily="2" charset="-122"/>
                <a:ea typeface="等线" panose="02010600030101010101" pitchFamily="2" charset="-122"/>
                <a:cs typeface="Times New Roman" panose="02020603050405020304" pitchFamily="18" charset="0"/>
              </a:rPr>
              <a:t>基于神经网络的</a:t>
            </a:r>
            <a:r>
              <a:rPr lang="en-US" altLang="zh-CN" sz="1800" b="1" kern="100" dirty="0">
                <a:effectLst/>
                <a:latin typeface="等线" panose="02010600030101010101" pitchFamily="2" charset="-122"/>
                <a:ea typeface="等线" panose="02010600030101010101" pitchFamily="2" charset="-122"/>
                <a:cs typeface="Times New Roman" panose="02020603050405020304" pitchFamily="18" charset="0"/>
              </a:rPr>
              <a:t>FPGA</a:t>
            </a:r>
            <a:r>
              <a:rPr lang="zh-CN" altLang="zh-CN" sz="1800" b="1" kern="100" dirty="0">
                <a:effectLst/>
                <a:latin typeface="等线" panose="02010600030101010101" pitchFamily="2" charset="-122"/>
                <a:ea typeface="等线" panose="02010600030101010101" pitchFamily="2" charset="-122"/>
                <a:cs typeface="Times New Roman" panose="02020603050405020304" pitchFamily="18" charset="0"/>
              </a:rPr>
              <a:t>磁单极子</a:t>
            </a:r>
            <a:r>
              <a:rPr lang="zh-CN" altLang="en-US" b="1" kern="100" dirty="0">
                <a:latin typeface="等线" panose="02010600030101010101" pitchFamily="2" charset="-122"/>
                <a:ea typeface="等线" panose="02010600030101010101" pitchFamily="2" charset="-122"/>
                <a:cs typeface="Times New Roman" panose="02020603050405020304" pitchFamily="18" charset="0"/>
              </a:rPr>
              <a:t>甄别算法</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nSpc>
                <a:spcPct val="130000"/>
              </a:lnSpc>
              <a:buFont typeface="+mj-lt"/>
              <a:buAutoNum type="arabicPeriod"/>
              <a:tabLst>
                <a:tab pos="457200" algn="l"/>
              </a:tabLst>
            </a:pPr>
            <a:r>
              <a:rPr lang="zh-CN" altLang="zh-CN" sz="1800" b="1" kern="100" dirty="0">
                <a:effectLst/>
                <a:latin typeface="等线" panose="02010600030101010101" pitchFamily="2" charset="-122"/>
                <a:ea typeface="等线" panose="02010600030101010101" pitchFamily="2" charset="-122"/>
                <a:cs typeface="Times New Roman" panose="02020603050405020304" pitchFamily="18" charset="0"/>
              </a:rPr>
              <a:t>应用驱动</a:t>
            </a:r>
            <a:br>
              <a:rPr lang="en-US" altLang="zh-CN" sz="1800" b="1" kern="100" dirty="0">
                <a:effectLst/>
                <a:latin typeface="等线" panose="02010600030101010101" pitchFamily="2" charset="-122"/>
                <a:ea typeface="等线" panose="02010600030101010101" pitchFamily="2" charset="-122"/>
                <a:cs typeface="Times New Roman" panose="02020603050405020304" pitchFamily="18" charset="0"/>
              </a:rPr>
            </a:b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针对磁单极子探测中数据量巨大、信号特征微弱且传统信号处理方法（最优滤波）在实时性与决策精度方面存在不足的问题，本研究开发了一种基于 </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FPGA </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的神经网络甄别算法。该算法能够在硬件层面实现快速推理，在保证精度的同时显著提升信号判别速度，以满足大规模磁单极子实验对高实时性与高可靠性的需求。</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nSpc>
                <a:spcPct val="130000"/>
              </a:lnSpc>
              <a:buFont typeface="+mj-lt"/>
              <a:buAutoNum type="arabicPeriod"/>
              <a:tabLst>
                <a:tab pos="457200" algn="l"/>
              </a:tabLst>
            </a:pPr>
            <a:r>
              <a:rPr lang="zh-CN" altLang="zh-CN" sz="1800" b="1" kern="100" dirty="0">
                <a:effectLst/>
                <a:latin typeface="等线" panose="02010600030101010101" pitchFamily="2" charset="-122"/>
                <a:ea typeface="等线" panose="02010600030101010101" pitchFamily="2" charset="-122"/>
                <a:cs typeface="Times New Roman" panose="02020603050405020304" pitchFamily="18" charset="0"/>
              </a:rPr>
              <a:t>与已有方法不同</a:t>
            </a:r>
            <a:br>
              <a:rPr lang="en-US" altLang="zh-CN" sz="1800" b="1" kern="100" dirty="0">
                <a:effectLst/>
                <a:latin typeface="等线" panose="02010600030101010101" pitchFamily="2" charset="-122"/>
                <a:ea typeface="等线" panose="02010600030101010101" pitchFamily="2" charset="-122"/>
                <a:cs typeface="Times New Roman" panose="02020603050405020304" pitchFamily="18" charset="0"/>
              </a:rPr>
            </a:b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与传统的基于最优滤波的过阈判别的信号识别方法不同，本研究首次在 </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FPGA </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上实现了神经网络加速的磁单极子信号实时判别系统。</a:t>
            </a:r>
            <a:r>
              <a:rPr lang="zh-CN" altLang="en-US"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但是尚没有针对磁单极子信号特征的专门考虑与设计。</a:t>
            </a:r>
            <a:endPar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nSpc>
                <a:spcPct val="130000"/>
              </a:lnSpc>
              <a:buFont typeface="+mj-lt"/>
              <a:buAutoNum type="arabicPeriod"/>
              <a:tabLst>
                <a:tab pos="457200" algn="l"/>
              </a:tabLst>
            </a:pPr>
            <a:r>
              <a:rPr lang="zh-CN" altLang="zh-CN" sz="1800" b="1" kern="100" dirty="0">
                <a:effectLst/>
                <a:latin typeface="等线" panose="02010600030101010101" pitchFamily="2" charset="-122"/>
                <a:ea typeface="等线" panose="02010600030101010101" pitchFamily="2" charset="-122"/>
                <a:cs typeface="Times New Roman" panose="02020603050405020304" pitchFamily="18" charset="0"/>
              </a:rPr>
              <a:t>不同带来好处</a:t>
            </a:r>
            <a:br>
              <a:rPr lang="en-US" altLang="zh-CN" sz="1800" b="1" kern="100" dirty="0">
                <a:effectLst/>
                <a:latin typeface="等线" panose="02010600030101010101" pitchFamily="2" charset="-122"/>
                <a:ea typeface="等线" panose="02010600030101010101" pitchFamily="2" charset="-122"/>
                <a:cs typeface="Times New Roman" panose="02020603050405020304" pitchFamily="18" charset="0"/>
              </a:rPr>
            </a:b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该方法能够在低延迟下完成高精度甄别，有效降低漏检率与误判率</a:t>
            </a:r>
            <a:r>
              <a:rPr lang="zh-CN" altLang="en-US" kern="100" dirty="0">
                <a:latin typeface="等线" panose="02010600030101010101" pitchFamily="2" charset="-122"/>
                <a:ea typeface="等线" panose="02010600030101010101" pitchFamily="2" charset="-122"/>
                <a:cs typeface="Times New Roman" panose="02020603050405020304" pitchFamily="18" charset="0"/>
              </a:rPr>
              <a:t>。</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nSpc>
                <a:spcPct val="130000"/>
              </a:lnSpc>
              <a:buFont typeface="+mj-lt"/>
              <a:buAutoNum type="arabicPeriod"/>
              <a:tabLst>
                <a:tab pos="457200" algn="l"/>
              </a:tabLst>
            </a:pPr>
            <a:r>
              <a:rPr lang="zh-CN" altLang="zh-CN" sz="1800" b="1" kern="100" dirty="0">
                <a:effectLst/>
                <a:latin typeface="等线" panose="02010600030101010101" pitchFamily="2" charset="-122"/>
                <a:ea typeface="等线" panose="02010600030101010101" pitchFamily="2" charset="-122"/>
                <a:cs typeface="Times New Roman" panose="02020603050405020304" pitchFamily="18" charset="0"/>
              </a:rPr>
              <a:t>不容易想到</a:t>
            </a:r>
            <a:br>
              <a:rPr lang="en-US" altLang="zh-CN" sz="1800" b="1" kern="100" dirty="0">
                <a:effectLst/>
                <a:latin typeface="等线" panose="02010600030101010101" pitchFamily="2" charset="-122"/>
                <a:ea typeface="等线" panose="02010600030101010101" pitchFamily="2" charset="-122"/>
                <a:cs typeface="Times New Roman" panose="02020603050405020304" pitchFamily="18" charset="0"/>
              </a:rPr>
            </a:br>
            <a:r>
              <a:rPr lang="zh-CN" altLang="en-US" kern="100" dirty="0">
                <a:latin typeface="等线" panose="02010600030101010101" pitchFamily="2" charset="-122"/>
                <a:ea typeface="等线" panose="02010600030101010101" pitchFamily="2" charset="-122"/>
                <a:cs typeface="Times New Roman" panose="02020603050405020304" pitchFamily="18" charset="0"/>
              </a:rPr>
              <a:t>神经网络的初始设置为最优滤波决策，并基于此训练得到的神经网络决策能严格优于最优滤波决策的性能</a:t>
            </a: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5680953"/>
      </p:ext>
    </p:extLst>
  </p:cSld>
  <p:clrMapOvr>
    <a:masterClrMapping/>
  </p:clrMapOvr>
  <p:transition advTm="6393"/>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8DDF6E3-245A-4258-B6F7-35BAE96842E6}"/>
              </a:ext>
            </a:extLst>
          </p:cNvPr>
          <p:cNvPicPr>
            <a:picLocks noChangeAspect="1"/>
          </p:cNvPicPr>
          <p:nvPr/>
        </p:nvPicPr>
        <p:blipFill>
          <a:blip r:embed="rId3"/>
          <a:stretch>
            <a:fillRect/>
          </a:stretch>
        </p:blipFill>
        <p:spPr>
          <a:xfrm>
            <a:off x="8488154" y="3131367"/>
            <a:ext cx="3289318" cy="3570836"/>
          </a:xfrm>
          <a:prstGeom prst="rect">
            <a:avLst/>
          </a:prstGeom>
        </p:spPr>
      </p:pic>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42</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创新点深挖</a:t>
            </a:r>
          </a:p>
        </p:txBody>
      </p:sp>
      <p:sp>
        <p:nvSpPr>
          <p:cNvPr id="7" name="文本框 6">
            <a:extLst>
              <a:ext uri="{FF2B5EF4-FFF2-40B4-BE49-F238E27FC236}">
                <a16:creationId xmlns:a16="http://schemas.microsoft.com/office/drawing/2014/main" id="{D9CCD68F-C785-4083-95CC-D722A49C2721}"/>
              </a:ext>
            </a:extLst>
          </p:cNvPr>
          <p:cNvSpPr txBox="1"/>
          <p:nvPr/>
        </p:nvSpPr>
        <p:spPr>
          <a:xfrm>
            <a:off x="66557" y="1083112"/>
            <a:ext cx="5093339" cy="5721503"/>
          </a:xfrm>
          <a:prstGeom prst="rect">
            <a:avLst/>
          </a:prstGeom>
          <a:noFill/>
        </p:spPr>
        <p:txBody>
          <a:bodyPr wrap="square" rtlCol="0">
            <a:spAutoFit/>
          </a:bodyPr>
          <a:lstStyle/>
          <a:p>
            <a:pPr marL="342900" indent="-342900">
              <a:lnSpc>
                <a:spcPct val="120000"/>
              </a:lnSpc>
              <a:buAutoNum type="arabicPeriod"/>
            </a:pPr>
            <a:r>
              <a:rPr lang="zh-CN" altLang="en-US" dirty="0"/>
              <a:t>神经网络甄别中的模板的数量以及初始模板的选择</a:t>
            </a:r>
            <a:br>
              <a:rPr lang="en-US" altLang="zh-CN" dirty="0"/>
            </a:br>
            <a:r>
              <a:rPr lang="zh-CN" altLang="en-US" dirty="0"/>
              <a:t>目前模板的选择是基于均匀分布的</a:t>
            </a:r>
            <a:br>
              <a:rPr lang="en-US" altLang="zh-CN" dirty="0"/>
            </a:br>
            <a:r>
              <a:rPr lang="zh-CN" altLang="en-US" dirty="0"/>
              <a:t>速度：</a:t>
            </a:r>
            <a:r>
              <a:rPr lang="en-US" altLang="zh-CN" dirty="0"/>
              <a:t>10</a:t>
            </a:r>
            <a:r>
              <a:rPr lang="zh-CN" altLang="en-US" dirty="0"/>
              <a:t>；入射位置：</a:t>
            </a:r>
            <a:r>
              <a:rPr lang="en-US" altLang="zh-CN" dirty="0"/>
              <a:t>10</a:t>
            </a:r>
            <a:r>
              <a:rPr lang="zh-CN" altLang="en-US" dirty="0"/>
              <a:t>；入射角度：</a:t>
            </a:r>
            <a:r>
              <a:rPr lang="en-US" altLang="zh-CN" dirty="0"/>
              <a:t>10</a:t>
            </a:r>
            <a:br>
              <a:rPr lang="en-US" altLang="zh-CN" dirty="0"/>
            </a:br>
            <a:r>
              <a:rPr lang="en-US" altLang="zh-CN" dirty="0"/>
              <a:t>1000</a:t>
            </a:r>
            <a:r>
              <a:rPr lang="zh-CN" altLang="en-US" dirty="0"/>
              <a:t>个模板</a:t>
            </a:r>
            <a:br>
              <a:rPr lang="en-US" altLang="zh-CN" dirty="0"/>
            </a:br>
            <a:r>
              <a:rPr lang="zh-CN" altLang="en-US" dirty="0">
                <a:solidFill>
                  <a:srgbClr val="FF0000"/>
                </a:solidFill>
              </a:rPr>
              <a:t>存在更优的模板数量和选择方式</a:t>
            </a:r>
            <a:endParaRPr lang="en-US" altLang="zh-CN" dirty="0">
              <a:solidFill>
                <a:srgbClr val="FF0000"/>
              </a:solidFill>
            </a:endParaRPr>
          </a:p>
          <a:p>
            <a:pPr marL="342900" indent="-342900">
              <a:lnSpc>
                <a:spcPct val="120000"/>
              </a:lnSpc>
              <a:buAutoNum type="arabicPeriod"/>
            </a:pPr>
            <a:r>
              <a:rPr lang="zh-CN" altLang="en-US" dirty="0"/>
              <a:t>对神经网络的复杂度考虑</a:t>
            </a:r>
            <a:endParaRPr lang="en-US" altLang="zh-CN" dirty="0"/>
          </a:p>
          <a:p>
            <a:pPr lvl="1">
              <a:lnSpc>
                <a:spcPct val="120000"/>
              </a:lnSpc>
            </a:pPr>
            <a:r>
              <a:rPr lang="zh-CN" altLang="en-US" dirty="0"/>
              <a:t>目前每段输入数据需要完成与</a:t>
            </a:r>
            <a:r>
              <a:rPr lang="en-US" altLang="zh-CN" dirty="0"/>
              <a:t>1000</a:t>
            </a:r>
            <a:r>
              <a:rPr lang="zh-CN" altLang="en-US" dirty="0"/>
              <a:t>个模板匹配</a:t>
            </a:r>
            <a:br>
              <a:rPr lang="en-US" altLang="zh-CN" dirty="0"/>
            </a:br>
            <a:r>
              <a:rPr lang="zh-CN" altLang="en-US" dirty="0"/>
              <a:t>整个网络的复杂度较高，带来过多的资源消耗，且磁单极子事例稀少，数据大多均为纯噪声</a:t>
            </a:r>
            <a:endParaRPr lang="en-US" altLang="zh-CN" dirty="0"/>
          </a:p>
          <a:p>
            <a:pPr lvl="1">
              <a:lnSpc>
                <a:spcPct val="120000"/>
              </a:lnSpc>
            </a:pPr>
            <a:r>
              <a:rPr lang="zh-CN" altLang="en-US" dirty="0">
                <a:solidFill>
                  <a:srgbClr val="FF0000"/>
                </a:solidFill>
              </a:rPr>
              <a:t>考虑使用粗筛细筛的方式</a:t>
            </a:r>
            <a:endParaRPr lang="en-US" altLang="zh-CN" dirty="0">
              <a:solidFill>
                <a:srgbClr val="FF0000"/>
              </a:solidFill>
            </a:endParaRPr>
          </a:p>
          <a:p>
            <a:pPr lvl="1">
              <a:lnSpc>
                <a:spcPct val="120000"/>
              </a:lnSpc>
            </a:pPr>
            <a:r>
              <a:rPr lang="zh-CN" altLang="en-US" dirty="0"/>
              <a:t>依据为，对于磁单极子信号来说，即使是不完全匹配的信号模板，也能实现一定的滤波效果</a:t>
            </a:r>
            <a:endParaRPr lang="en-US" altLang="zh-CN" dirty="0"/>
          </a:p>
          <a:p>
            <a:pPr lvl="1">
              <a:lnSpc>
                <a:spcPct val="120000"/>
              </a:lnSpc>
            </a:pPr>
            <a:r>
              <a:rPr lang="zh-CN" altLang="en-US" dirty="0">
                <a:solidFill>
                  <a:srgbClr val="FF0000"/>
                </a:solidFill>
              </a:rPr>
              <a:t>粗筛模板的选择，数目，层数</a:t>
            </a:r>
          </a:p>
        </p:txBody>
      </p:sp>
      <p:pic>
        <p:nvPicPr>
          <p:cNvPr id="8" name="图片 7">
            <a:extLst>
              <a:ext uri="{FF2B5EF4-FFF2-40B4-BE49-F238E27FC236}">
                <a16:creationId xmlns:a16="http://schemas.microsoft.com/office/drawing/2014/main" id="{DBDBBA80-4161-4D45-A63C-F21D8681C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8536" y="1075658"/>
            <a:ext cx="2671471" cy="1899911"/>
          </a:xfrm>
          <a:prstGeom prst="rect">
            <a:avLst/>
          </a:prstGeom>
        </p:spPr>
      </p:pic>
      <p:pic>
        <p:nvPicPr>
          <p:cNvPr id="10" name="内容占位符 9">
            <a:extLst>
              <a:ext uri="{FF2B5EF4-FFF2-40B4-BE49-F238E27FC236}">
                <a16:creationId xmlns:a16="http://schemas.microsoft.com/office/drawing/2014/main" id="{C386A3FD-D738-4062-A5A2-C346BB402540}"/>
              </a:ext>
            </a:extLst>
          </p:cNvPr>
          <p:cNvPicPr>
            <a:picLocks noChangeAspect="1"/>
          </p:cNvPicPr>
          <p:nvPr/>
        </p:nvPicPr>
        <p:blipFill>
          <a:blip r:embed="rId5"/>
          <a:stretch>
            <a:fillRect/>
          </a:stretch>
        </p:blipFill>
        <p:spPr>
          <a:xfrm>
            <a:off x="6204521" y="3027684"/>
            <a:ext cx="1716957" cy="1144638"/>
          </a:xfrm>
          <a:prstGeom prst="rect">
            <a:avLst/>
          </a:prstGeom>
        </p:spPr>
      </p:pic>
      <p:pic>
        <p:nvPicPr>
          <p:cNvPr id="14" name="图片 13">
            <a:extLst>
              <a:ext uri="{FF2B5EF4-FFF2-40B4-BE49-F238E27FC236}">
                <a16:creationId xmlns:a16="http://schemas.microsoft.com/office/drawing/2014/main" id="{7E4F035B-C1E1-42CD-9FD6-029C3FEF90F0}"/>
              </a:ext>
            </a:extLst>
          </p:cNvPr>
          <p:cNvPicPr>
            <a:picLocks noChangeAspect="1"/>
          </p:cNvPicPr>
          <p:nvPr/>
        </p:nvPicPr>
        <p:blipFill>
          <a:blip r:embed="rId6"/>
          <a:stretch>
            <a:fillRect/>
          </a:stretch>
        </p:blipFill>
        <p:spPr>
          <a:xfrm>
            <a:off x="6204521" y="4344385"/>
            <a:ext cx="1717200" cy="1144800"/>
          </a:xfrm>
          <a:prstGeom prst="rect">
            <a:avLst/>
          </a:prstGeom>
        </p:spPr>
      </p:pic>
      <p:pic>
        <p:nvPicPr>
          <p:cNvPr id="15" name="图片 14">
            <a:extLst>
              <a:ext uri="{FF2B5EF4-FFF2-40B4-BE49-F238E27FC236}">
                <a16:creationId xmlns:a16="http://schemas.microsoft.com/office/drawing/2014/main" id="{51DD809A-906D-4028-80F5-4CC79FE8FC40}"/>
              </a:ext>
            </a:extLst>
          </p:cNvPr>
          <p:cNvPicPr>
            <a:picLocks noChangeAspect="1"/>
          </p:cNvPicPr>
          <p:nvPr/>
        </p:nvPicPr>
        <p:blipFill>
          <a:blip r:embed="rId7"/>
          <a:stretch>
            <a:fillRect/>
          </a:stretch>
        </p:blipFill>
        <p:spPr>
          <a:xfrm>
            <a:off x="6204521" y="5661248"/>
            <a:ext cx="1717200" cy="1144800"/>
          </a:xfrm>
          <a:prstGeom prst="rect">
            <a:avLst/>
          </a:prstGeom>
        </p:spPr>
      </p:pic>
    </p:spTree>
    <p:extLst>
      <p:ext uri="{BB962C8B-B14F-4D97-AF65-F5344CB8AC3E}">
        <p14:creationId xmlns:p14="http://schemas.microsoft.com/office/powerpoint/2010/main" val="1004785425"/>
      </p:ext>
    </p:extLst>
  </p:cSld>
  <p:clrMapOvr>
    <a:masterClrMapping/>
  </p:clrMapOvr>
  <p:transition advTm="6393"/>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43</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验证</a:t>
            </a:r>
          </a:p>
        </p:txBody>
      </p:sp>
    </p:spTree>
    <p:extLst>
      <p:ext uri="{BB962C8B-B14F-4D97-AF65-F5344CB8AC3E}">
        <p14:creationId xmlns:p14="http://schemas.microsoft.com/office/powerpoint/2010/main" val="3941517390"/>
      </p:ext>
    </p:extLst>
  </p:cSld>
  <p:clrMapOvr>
    <a:masterClrMapping/>
  </p:clrMapOvr>
  <p:transition advTm="6393"/>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44</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en-US" altLang="zh-CN" b="1" dirty="0">
                <a:latin typeface="黑体" panose="02010609060101010101" pitchFamily="49" charset="-122"/>
                <a:ea typeface="黑体" panose="02010609060101010101" pitchFamily="49" charset="-122"/>
              </a:rPr>
              <a:t>Outline</a:t>
            </a:r>
            <a:endParaRPr lang="zh-CN" altLang="en-US" b="1" dirty="0">
              <a:latin typeface="黑体" panose="02010609060101010101" pitchFamily="49" charset="-122"/>
              <a:ea typeface="黑体" panose="02010609060101010101" pitchFamily="49" charset="-122"/>
            </a:endParaRPr>
          </a:p>
        </p:txBody>
      </p:sp>
      <p:sp>
        <p:nvSpPr>
          <p:cNvPr id="4" name="文本框 3">
            <a:extLst>
              <a:ext uri="{FF2B5EF4-FFF2-40B4-BE49-F238E27FC236}">
                <a16:creationId xmlns:a16="http://schemas.microsoft.com/office/drawing/2014/main" id="{756C2E3F-BAE0-4E08-B00A-2274A9D03387}"/>
              </a:ext>
            </a:extLst>
          </p:cNvPr>
          <p:cNvSpPr txBox="1"/>
          <p:nvPr/>
        </p:nvSpPr>
        <p:spPr>
          <a:xfrm>
            <a:off x="1199456" y="2060848"/>
            <a:ext cx="10225136" cy="3276923"/>
          </a:xfrm>
          <a:prstGeom prst="rect">
            <a:avLst/>
          </a:prstGeom>
          <a:noFill/>
        </p:spPr>
        <p:txBody>
          <a:bodyPr wrap="square" rtlCol="0">
            <a:spAutoFit/>
          </a:bodyPr>
          <a:lstStyle/>
          <a:p>
            <a:pPr marL="342900" indent="-342900">
              <a:lnSpc>
                <a:spcPct val="150000"/>
              </a:lnSpc>
              <a:buFont typeface="+mj-lt"/>
              <a:buAutoNum type="arabicPeriod"/>
            </a:pPr>
            <a:r>
              <a:rPr lang="zh-CN" altLang="en-US" sz="2000" dirty="0"/>
              <a:t>两种读出方案的模拟和实验验证：</a:t>
            </a:r>
            <a:r>
              <a:rPr lang="en-US" altLang="zh-CN" sz="2000" dirty="0">
                <a:solidFill>
                  <a:srgbClr val="FF0000"/>
                </a:solidFill>
              </a:rPr>
              <a:t>100%</a:t>
            </a:r>
          </a:p>
          <a:p>
            <a:pPr marL="342900" indent="-342900">
              <a:lnSpc>
                <a:spcPct val="150000"/>
              </a:lnSpc>
              <a:buFont typeface="+mj-lt"/>
              <a:buAutoNum type="arabicPeriod"/>
            </a:pPr>
            <a:r>
              <a:rPr lang="zh-CN" altLang="en-US" sz="2000" dirty="0"/>
              <a:t>灵敏度优化：</a:t>
            </a:r>
            <a:r>
              <a:rPr lang="en-US" altLang="zh-CN" sz="2000" dirty="0">
                <a:solidFill>
                  <a:srgbClr val="FF0000"/>
                </a:solidFill>
              </a:rPr>
              <a:t>90%</a:t>
            </a:r>
          </a:p>
          <a:p>
            <a:pPr marL="800100" lvl="1" indent="-342900">
              <a:lnSpc>
                <a:spcPct val="150000"/>
              </a:lnSpc>
              <a:buFont typeface="Arial" panose="020B0604020202020204" pitchFamily="34" charset="0"/>
              <a:buChar char="•"/>
            </a:pPr>
            <a:r>
              <a:rPr lang="zh-CN" altLang="en-US" sz="2000" dirty="0"/>
              <a:t>感应线圈优化：</a:t>
            </a:r>
            <a:r>
              <a:rPr lang="en-US" altLang="zh-CN" sz="2000" dirty="0">
                <a:solidFill>
                  <a:srgbClr val="FF0000"/>
                </a:solidFill>
              </a:rPr>
              <a:t>90% </a:t>
            </a:r>
            <a:r>
              <a:rPr lang="zh-CN" altLang="en-US" sz="2000" b="1" dirty="0">
                <a:solidFill>
                  <a:srgbClr val="FF0000"/>
                </a:solidFill>
                <a:highlight>
                  <a:srgbClr val="FFFF00"/>
                </a:highlight>
              </a:rPr>
              <a:t>待线圈实测验证</a:t>
            </a:r>
            <a:endParaRPr lang="en-US" altLang="zh-CN" sz="2000" b="1" dirty="0">
              <a:solidFill>
                <a:srgbClr val="FF0000"/>
              </a:solidFill>
              <a:highlight>
                <a:srgbClr val="FFFF00"/>
              </a:highlight>
            </a:endParaRPr>
          </a:p>
          <a:p>
            <a:pPr marL="800100" lvl="1" indent="-342900">
              <a:lnSpc>
                <a:spcPct val="150000"/>
              </a:lnSpc>
              <a:buFont typeface="Arial" panose="020B0604020202020204" pitchFamily="34" charset="0"/>
              <a:buChar char="•"/>
            </a:pPr>
            <a:r>
              <a:rPr lang="zh-CN" altLang="en-US" sz="2000" dirty="0"/>
              <a:t>直接电压读出方案中的电子学优化设计：</a:t>
            </a:r>
            <a:r>
              <a:rPr lang="en-US" altLang="zh-CN" sz="2000" dirty="0">
                <a:solidFill>
                  <a:srgbClr val="FF0000"/>
                </a:solidFill>
              </a:rPr>
              <a:t>80% </a:t>
            </a:r>
            <a:r>
              <a:rPr lang="en-US" altLang="zh-CN" sz="2000" b="1" dirty="0">
                <a:solidFill>
                  <a:srgbClr val="FF0000"/>
                </a:solidFill>
                <a:highlight>
                  <a:srgbClr val="FFFF00"/>
                </a:highlight>
              </a:rPr>
              <a:t>ADC </a:t>
            </a:r>
            <a:r>
              <a:rPr lang="zh-CN" altLang="en-US" sz="2000" b="1" dirty="0">
                <a:solidFill>
                  <a:srgbClr val="FF0000"/>
                </a:solidFill>
                <a:highlight>
                  <a:srgbClr val="FFFF00"/>
                </a:highlight>
              </a:rPr>
              <a:t>板待制作</a:t>
            </a:r>
            <a:endParaRPr lang="en-US" altLang="zh-CN" sz="2000" dirty="0">
              <a:solidFill>
                <a:srgbClr val="FF0000"/>
              </a:solidFill>
            </a:endParaRPr>
          </a:p>
          <a:p>
            <a:pPr marL="800100" lvl="1" indent="-342900">
              <a:lnSpc>
                <a:spcPct val="150000"/>
              </a:lnSpc>
              <a:buFont typeface="Arial" panose="020B0604020202020204" pitchFamily="34" charset="0"/>
              <a:buChar char="•"/>
            </a:pPr>
            <a:r>
              <a:rPr lang="zh-CN" altLang="en-US" sz="2000" dirty="0"/>
              <a:t>原子磁力计读出方案中的磁场转化线圈优化设计：</a:t>
            </a:r>
            <a:r>
              <a:rPr lang="en-US" altLang="zh-CN" sz="2000" dirty="0">
                <a:solidFill>
                  <a:srgbClr val="FF0000"/>
                </a:solidFill>
              </a:rPr>
              <a:t>90% </a:t>
            </a:r>
            <a:r>
              <a:rPr lang="zh-CN" altLang="en-US" sz="2000" b="1" dirty="0">
                <a:solidFill>
                  <a:srgbClr val="FF0000"/>
                </a:solidFill>
                <a:highlight>
                  <a:srgbClr val="FFFF00"/>
                </a:highlight>
              </a:rPr>
              <a:t>待磁力计恢复实测验证</a:t>
            </a:r>
            <a:endParaRPr lang="en-US" altLang="zh-CN" sz="2000" dirty="0">
              <a:solidFill>
                <a:srgbClr val="FF0000"/>
              </a:solidFill>
            </a:endParaRPr>
          </a:p>
          <a:p>
            <a:pPr marL="342900" indent="-342900">
              <a:lnSpc>
                <a:spcPct val="150000"/>
              </a:lnSpc>
              <a:buFont typeface="+mj-lt"/>
              <a:buAutoNum type="arabicPeriod"/>
            </a:pPr>
            <a:r>
              <a:rPr lang="zh-CN" altLang="en-US" sz="2000" dirty="0"/>
              <a:t>触发算法：</a:t>
            </a:r>
            <a:r>
              <a:rPr lang="en-US" altLang="zh-CN" sz="2000" dirty="0">
                <a:solidFill>
                  <a:srgbClr val="FF0000"/>
                </a:solidFill>
              </a:rPr>
              <a:t>50% </a:t>
            </a:r>
            <a:r>
              <a:rPr lang="zh-CN" altLang="en-US" sz="2000" b="1" dirty="0">
                <a:solidFill>
                  <a:srgbClr val="FF0000"/>
                </a:solidFill>
                <a:highlight>
                  <a:srgbClr val="FFFF00"/>
                </a:highlight>
              </a:rPr>
              <a:t>待硬件实现与验证</a:t>
            </a:r>
            <a:endParaRPr lang="en-US" altLang="zh-CN" sz="2000" dirty="0">
              <a:solidFill>
                <a:srgbClr val="FF0000"/>
              </a:solidFill>
            </a:endParaRPr>
          </a:p>
          <a:p>
            <a:pPr marL="342900" indent="-342900">
              <a:lnSpc>
                <a:spcPct val="150000"/>
              </a:lnSpc>
              <a:buFont typeface="+mj-lt"/>
              <a:buAutoNum type="arabicPeriod"/>
            </a:pPr>
            <a:r>
              <a:rPr lang="zh-CN" altLang="en-US" sz="2000" dirty="0"/>
              <a:t>小面积阵列样机实现：</a:t>
            </a:r>
            <a:r>
              <a:rPr lang="en-US" altLang="zh-CN" sz="2000" dirty="0">
                <a:solidFill>
                  <a:srgbClr val="FF0000"/>
                </a:solidFill>
              </a:rPr>
              <a:t>30%</a:t>
            </a:r>
          </a:p>
        </p:txBody>
      </p:sp>
    </p:spTree>
    <p:extLst>
      <p:ext uri="{BB962C8B-B14F-4D97-AF65-F5344CB8AC3E}">
        <p14:creationId xmlns:p14="http://schemas.microsoft.com/office/powerpoint/2010/main" val="1643364992"/>
      </p:ext>
    </p:extLst>
  </p:cSld>
  <p:clrMapOvr>
    <a:masterClrMapping/>
  </p:clrMapOvr>
  <p:transition advTm="6393"/>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648295" y="2638770"/>
            <a:ext cx="5759307" cy="707722"/>
          </a:xfrm>
          <a:prstGeom prst="rect">
            <a:avLst/>
          </a:prstGeom>
          <a:noFill/>
        </p:spPr>
        <p:txBody>
          <a:bodyPr wrap="square" rtlCol="0">
            <a:spAutoFit/>
          </a:bodyPr>
          <a:lstStyle/>
          <a:p>
            <a:pPr defTabSz="1088172"/>
            <a:r>
              <a:rPr kumimoji="1" lang="en-US" altLang="zh-CN" sz="3999" b="1" dirty="0">
                <a:solidFill>
                  <a:srgbClr val="034A90">
                    <a:lumMod val="75000"/>
                  </a:srgbClr>
                </a:solidFill>
                <a:latin typeface="微软雅黑"/>
                <a:ea typeface="微软雅黑"/>
              </a:rPr>
              <a:t>Thanks for listening!</a:t>
            </a:r>
            <a:endParaRPr kumimoji="1" lang="zh-CN" altLang="en-US" sz="3999" b="1" dirty="0">
              <a:solidFill>
                <a:srgbClr val="034A90">
                  <a:lumMod val="75000"/>
                </a:srgbClr>
              </a:solidFill>
              <a:latin typeface="微软雅黑"/>
              <a:ea typeface="微软雅黑"/>
            </a:endParaRPr>
          </a:p>
        </p:txBody>
      </p:sp>
      <p:sp>
        <p:nvSpPr>
          <p:cNvPr id="10" name="文本框 3">
            <a:extLst>
              <a:ext uri="{FF2B5EF4-FFF2-40B4-BE49-F238E27FC236}">
                <a16:creationId xmlns:a16="http://schemas.microsoft.com/office/drawing/2014/main" id="{CD4A9A51-F023-B94F-B76E-605C8390237B}"/>
              </a:ext>
            </a:extLst>
          </p:cNvPr>
          <p:cNvSpPr txBox="1"/>
          <p:nvPr/>
        </p:nvSpPr>
        <p:spPr>
          <a:xfrm>
            <a:off x="3864269" y="5016544"/>
            <a:ext cx="5759307" cy="476944"/>
          </a:xfrm>
          <a:prstGeom prst="rect">
            <a:avLst/>
          </a:prstGeom>
          <a:noFill/>
        </p:spPr>
        <p:txBody>
          <a:bodyPr wrap="square" rtlCol="0">
            <a:spAutoFit/>
          </a:bodyPr>
          <a:lstStyle/>
          <a:p>
            <a:pPr defTabSz="1088172"/>
            <a:r>
              <a:rPr kumimoji="1" lang="en-US" altLang="zh-CN" sz="2500" b="1" dirty="0">
                <a:solidFill>
                  <a:srgbClr val="034A90">
                    <a:lumMod val="75000"/>
                  </a:srgbClr>
                </a:solidFill>
                <a:latin typeface="微软雅黑"/>
                <a:ea typeface="微软雅黑"/>
              </a:rPr>
              <a:t>Email: ycq@mail.ustc.edu.cn</a:t>
            </a:r>
            <a:endParaRPr kumimoji="1" lang="zh-CN" altLang="en-US" sz="2500" b="1" dirty="0">
              <a:solidFill>
                <a:srgbClr val="034A90">
                  <a:lumMod val="75000"/>
                </a:srgbClr>
              </a:solidFill>
              <a:latin typeface="微软雅黑"/>
              <a:ea typeface="微软雅黑"/>
            </a:endParaRPr>
          </a:p>
        </p:txBody>
      </p:sp>
      <p:sp>
        <p:nvSpPr>
          <p:cNvPr id="7" name="Rectangle 4">
            <a:extLst>
              <a:ext uri="{FF2B5EF4-FFF2-40B4-BE49-F238E27FC236}">
                <a16:creationId xmlns:a16="http://schemas.microsoft.com/office/drawing/2014/main" id="{E825B50F-49FB-48AD-AC17-8802993073BC}"/>
              </a:ext>
            </a:extLst>
          </p:cNvPr>
          <p:cNvSpPr/>
          <p:nvPr/>
        </p:nvSpPr>
        <p:spPr>
          <a:xfrm>
            <a:off x="8815915" y="162330"/>
            <a:ext cx="3055372" cy="707886"/>
          </a:xfrm>
          <a:prstGeom prst="rect">
            <a:avLst/>
          </a:prstGeom>
          <a:noFill/>
        </p:spPr>
        <p:txBody>
          <a:bodyPr wrap="square" lIns="91440" tIns="45720" rIns="91440" bIns="45720">
            <a:spAutoFit/>
          </a:bodyPr>
          <a:lstStyle/>
          <a:p>
            <a:pPr algn="ctr" eaLnBrk="1" fontAlgn="auto" hangingPunct="1">
              <a:spcBef>
                <a:spcPts val="0"/>
              </a:spcBef>
              <a:spcAft>
                <a:spcPts val="0"/>
              </a:spcAft>
              <a:defRPr/>
            </a:pPr>
            <a:r>
              <a:rPr lang="zh-CN" altLang="en-US" sz="2800" dirty="0">
                <a:ln w="0"/>
                <a:solidFill>
                  <a:srgbClr val="225E94"/>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rPr>
              <a:t>中国科学技术大学</a:t>
            </a:r>
            <a:endParaRPr lang="en-US" altLang="zh-CN" sz="2800" dirty="0">
              <a:ln w="0"/>
              <a:solidFill>
                <a:srgbClr val="225E94"/>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endParaRPr>
          </a:p>
          <a:p>
            <a:pPr algn="ctr" eaLnBrk="1" fontAlgn="auto" hangingPunct="1">
              <a:spcBef>
                <a:spcPts val="0"/>
              </a:spcBef>
              <a:spcAft>
                <a:spcPts val="0"/>
              </a:spcAft>
              <a:defRPr/>
            </a:pPr>
            <a:r>
              <a:rPr lang="en-US" altLang="zh-CN" sz="1200" dirty="0">
                <a:ln w="0"/>
                <a:solidFill>
                  <a:srgbClr val="225E94"/>
                </a:solidFill>
                <a:effectLst>
                  <a:reflection blurRad="6350" stA="53000" endA="300" endPos="35500" dir="5400000" sy="-90000" algn="bl" rotWithShape="0"/>
                </a:effectLst>
                <a:latin typeface="Calibri" panose="020F0502020204030204" pitchFamily="34" charset="0"/>
                <a:ea typeface="华文行楷" panose="02010800040101010101" pitchFamily="2" charset="-122"/>
                <a:cs typeface="Calibri" panose="020F0502020204030204" pitchFamily="34" charset="0"/>
              </a:rPr>
              <a:t>University of Science and Technology of China</a:t>
            </a:r>
          </a:p>
        </p:txBody>
      </p:sp>
      <p:pic>
        <p:nvPicPr>
          <p:cNvPr id="8" name="Picture 17">
            <a:extLst>
              <a:ext uri="{FF2B5EF4-FFF2-40B4-BE49-F238E27FC236}">
                <a16:creationId xmlns:a16="http://schemas.microsoft.com/office/drawing/2014/main" id="{9A503604-439B-44F0-8E67-B63EFF5AE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6483" y="244997"/>
            <a:ext cx="539432" cy="554651"/>
          </a:xfrm>
          <a:prstGeom prst="rect">
            <a:avLst/>
          </a:prstGeom>
        </p:spPr>
      </p:pic>
    </p:spTree>
    <p:extLst>
      <p:ext uri="{BB962C8B-B14F-4D97-AF65-F5344CB8AC3E}">
        <p14:creationId xmlns:p14="http://schemas.microsoft.com/office/powerpoint/2010/main" val="3157653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5</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创新点</a:t>
            </a:r>
            <a:r>
              <a:rPr lang="en-US" altLang="zh-CN" b="1" dirty="0">
                <a:latin typeface="黑体" panose="02010609060101010101" pitchFamily="49" charset="-122"/>
                <a:ea typeface="黑体" panose="02010609060101010101" pitchFamily="49" charset="-122"/>
              </a:rPr>
              <a:t>1</a:t>
            </a:r>
            <a:endParaRPr lang="zh-CN" altLang="en-US" b="1" dirty="0">
              <a:latin typeface="黑体" panose="02010609060101010101" pitchFamily="49" charset="-122"/>
              <a:ea typeface="黑体" panose="02010609060101010101" pitchFamily="49" charset="-122"/>
            </a:endParaRPr>
          </a:p>
        </p:txBody>
      </p:sp>
      <p:sp>
        <p:nvSpPr>
          <p:cNvPr id="6" name="文本框 5">
            <a:extLst>
              <a:ext uri="{FF2B5EF4-FFF2-40B4-BE49-F238E27FC236}">
                <a16:creationId xmlns:a16="http://schemas.microsoft.com/office/drawing/2014/main" id="{9EAE0DDD-F89C-4BB3-A620-E8174DD3D72C}"/>
              </a:ext>
            </a:extLst>
          </p:cNvPr>
          <p:cNvSpPr txBox="1"/>
          <p:nvPr/>
        </p:nvSpPr>
        <p:spPr>
          <a:xfrm>
            <a:off x="291404" y="1196752"/>
            <a:ext cx="11609192" cy="5140703"/>
          </a:xfrm>
          <a:prstGeom prst="rect">
            <a:avLst/>
          </a:prstGeom>
          <a:noFill/>
        </p:spPr>
        <p:txBody>
          <a:bodyPr wrap="square">
            <a:spAutoFit/>
          </a:bodyPr>
          <a:lstStyle/>
          <a:p>
            <a:pPr algn="l">
              <a:lnSpc>
                <a:spcPct val="130000"/>
              </a:lnSpc>
            </a:pPr>
            <a:r>
              <a:rPr lang="zh-CN" altLang="zh-CN" sz="2000" b="1" kern="0" dirty="0">
                <a:effectLst/>
                <a:latin typeface="等线" panose="02010600030101010101" pitchFamily="2" charset="-122"/>
                <a:ea typeface="宋体" panose="02010600030101010101" pitchFamily="2" charset="-122"/>
                <a:cs typeface="宋体" panose="02010600030101010101" pitchFamily="2" charset="-122"/>
              </a:rPr>
              <a:t>首次将原子磁力计用于磁单极子探测</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l">
              <a:lnSpc>
                <a:spcPct val="130000"/>
              </a:lnSpc>
              <a:buFont typeface="+mj-lt"/>
              <a:buAutoNum type="arabicPeriod"/>
              <a:tabLst>
                <a:tab pos="457200" algn="l"/>
              </a:tabLst>
            </a:pPr>
            <a:r>
              <a:rPr lang="zh-CN" altLang="zh-CN" sz="1800" b="1" kern="0" dirty="0">
                <a:effectLst/>
                <a:latin typeface="等线" panose="02010600030101010101" pitchFamily="2" charset="-122"/>
                <a:ea typeface="宋体" panose="02010600030101010101" pitchFamily="2" charset="-122"/>
                <a:cs typeface="宋体" panose="02010600030101010101" pitchFamily="2" charset="-122"/>
              </a:rPr>
              <a:t>应用驱动</a:t>
            </a:r>
            <a:br>
              <a:rPr lang="en-US" altLang="zh-CN" sz="1800" kern="0" dirty="0">
                <a:effectLst/>
                <a:latin typeface="宋体" panose="02010600030101010101" pitchFamily="2" charset="-122"/>
                <a:ea typeface="等线" panose="02010600030101010101" pitchFamily="2" charset="-122"/>
                <a:cs typeface="宋体" panose="02010600030101010101" pitchFamily="2" charset="-122"/>
              </a:rPr>
            </a:b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磁单极子信号极其微弱，传统电压读出或低温</a:t>
            </a:r>
            <a:r>
              <a:rPr lang="en-US" altLang="zh-CN" sz="1800" kern="0" dirty="0">
                <a:effectLst/>
                <a:latin typeface="等线" panose="02010600030101010101" pitchFamily="2" charset="-122"/>
                <a:ea typeface="宋体" panose="02010600030101010101" pitchFamily="2" charset="-122"/>
                <a:cs typeface="宋体" panose="02010600030101010101" pitchFamily="2" charset="-122"/>
              </a:rPr>
              <a:t>SQUID</a:t>
            </a: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方案在噪声、复杂度和可扩展性上存在限制。为在室温条件下实现更高灵敏度的信号检测，本研究首次提出利用</a:t>
            </a:r>
            <a:r>
              <a:rPr lang="zh-CN" altLang="zh-CN" sz="1800" b="1" kern="0" dirty="0">
                <a:effectLst/>
                <a:latin typeface="等线" panose="02010600030101010101" pitchFamily="2" charset="-122"/>
                <a:ea typeface="宋体" panose="02010600030101010101" pitchFamily="2" charset="-122"/>
                <a:cs typeface="宋体" panose="02010600030101010101" pitchFamily="2" charset="-122"/>
              </a:rPr>
              <a:t>原子磁力计</a:t>
            </a: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作为磁单极子信号的读出手段。</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l">
              <a:lnSpc>
                <a:spcPct val="130000"/>
              </a:lnSpc>
              <a:buFont typeface="+mj-lt"/>
              <a:buAutoNum type="arabicPeriod"/>
              <a:tabLst>
                <a:tab pos="457200" algn="l"/>
              </a:tabLst>
            </a:pPr>
            <a:r>
              <a:rPr lang="zh-CN" altLang="zh-CN" sz="1800" b="1" kern="0" dirty="0">
                <a:effectLst/>
                <a:latin typeface="等线" panose="02010600030101010101" pitchFamily="2" charset="-122"/>
                <a:ea typeface="宋体" panose="02010600030101010101" pitchFamily="2" charset="-122"/>
                <a:cs typeface="宋体" panose="02010600030101010101" pitchFamily="2" charset="-122"/>
              </a:rPr>
              <a:t>与已有方法不同</a:t>
            </a:r>
            <a:br>
              <a:rPr lang="en-US" altLang="zh-CN" sz="1800" kern="0" dirty="0">
                <a:effectLst/>
                <a:latin typeface="宋体" panose="02010600030101010101" pitchFamily="2" charset="-122"/>
                <a:ea typeface="等线" panose="02010600030101010101" pitchFamily="2" charset="-122"/>
                <a:cs typeface="宋体" panose="02010600030101010101" pitchFamily="2" charset="-122"/>
              </a:rPr>
            </a:b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以往的磁单极子探测系统从未使用过原子磁力计。本研究创新性地将原子磁力计与感应线圈相结合，建立了线圈磁场耦合与灵敏度优化的完整模型，并通过仿真对读出链路进行了系统设计。</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l">
              <a:lnSpc>
                <a:spcPct val="130000"/>
              </a:lnSpc>
              <a:buFont typeface="+mj-lt"/>
              <a:buAutoNum type="arabicPeriod"/>
              <a:tabLst>
                <a:tab pos="457200" algn="l"/>
              </a:tabLst>
            </a:pPr>
            <a:r>
              <a:rPr lang="zh-CN" altLang="zh-CN" sz="1800" b="1" kern="0" dirty="0">
                <a:effectLst/>
                <a:latin typeface="等线" panose="02010600030101010101" pitchFamily="2" charset="-122"/>
                <a:ea typeface="宋体" panose="02010600030101010101" pitchFamily="2" charset="-122"/>
                <a:cs typeface="宋体" panose="02010600030101010101" pitchFamily="2" charset="-122"/>
              </a:rPr>
              <a:t>不同带来好处</a:t>
            </a:r>
            <a:br>
              <a:rPr lang="en-US" altLang="zh-CN" sz="1800" kern="0" dirty="0">
                <a:effectLst/>
                <a:latin typeface="宋体" panose="02010600030101010101" pitchFamily="2" charset="-122"/>
                <a:ea typeface="等线" panose="02010600030101010101" pitchFamily="2" charset="-122"/>
                <a:cs typeface="宋体" panose="02010600030101010101" pitchFamily="2" charset="-122"/>
              </a:rPr>
            </a:b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原子磁力计在室温下即可实现超高磁场灵敏度，有效抑制电子学噪声，使系统灵敏度显著提升。为构建低成本、高灵敏的磁单极子实验提供了全新路径。</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l">
              <a:lnSpc>
                <a:spcPct val="130000"/>
              </a:lnSpc>
              <a:buFont typeface="+mj-lt"/>
              <a:buAutoNum type="arabicPeriod"/>
              <a:tabLst>
                <a:tab pos="457200" algn="l"/>
              </a:tabLst>
            </a:pPr>
            <a:r>
              <a:rPr lang="zh-CN" altLang="zh-CN" sz="1800" b="1" kern="0" dirty="0">
                <a:effectLst/>
                <a:latin typeface="等线" panose="02010600030101010101" pitchFamily="2" charset="-122"/>
                <a:ea typeface="宋体" panose="02010600030101010101" pitchFamily="2" charset="-122"/>
                <a:cs typeface="宋体" panose="02010600030101010101" pitchFamily="2" charset="-122"/>
              </a:rPr>
              <a:t>不容易想到</a:t>
            </a:r>
            <a:br>
              <a:rPr lang="en-US" altLang="zh-CN" sz="1800" kern="0" dirty="0">
                <a:effectLst/>
                <a:latin typeface="宋体" panose="02010600030101010101" pitchFamily="2" charset="-122"/>
                <a:ea typeface="等线" panose="02010600030101010101" pitchFamily="2" charset="-122"/>
                <a:cs typeface="宋体" panose="02010600030101010101" pitchFamily="2" charset="-122"/>
              </a:rPr>
            </a:b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原子磁力计原用于精密磁场测量，其读出机制与瞬态信号探测存在物理差异。将其用于磁单极子探测需解决线圈耦合以及噪声建模等多重挑战。本研究首次实现了这些问题的系统解决与实验验证，确立了原子磁力计在磁单极子探测中的可行性。</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1577431"/>
      </p:ext>
    </p:extLst>
  </p:cSld>
  <p:clrMapOvr>
    <a:masterClrMapping/>
  </p:clrMapOvr>
  <p:transition advTm="6393"/>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6</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en-US" altLang="zh-CN" b="1" dirty="0">
                <a:latin typeface="黑体" panose="02010609060101010101" pitchFamily="49" charset="-122"/>
                <a:ea typeface="黑体" panose="02010609060101010101" pitchFamily="49" charset="-122"/>
              </a:rPr>
              <a:t>Outline</a:t>
            </a:r>
            <a:endParaRPr lang="zh-CN" altLang="en-US" b="1" dirty="0">
              <a:latin typeface="黑体" panose="02010609060101010101" pitchFamily="49" charset="-122"/>
              <a:ea typeface="黑体" panose="02010609060101010101" pitchFamily="49" charset="-122"/>
            </a:endParaRPr>
          </a:p>
        </p:txBody>
      </p:sp>
      <p:sp>
        <p:nvSpPr>
          <p:cNvPr id="4" name="文本框 3">
            <a:extLst>
              <a:ext uri="{FF2B5EF4-FFF2-40B4-BE49-F238E27FC236}">
                <a16:creationId xmlns:a16="http://schemas.microsoft.com/office/drawing/2014/main" id="{756C2E3F-BAE0-4E08-B00A-2274A9D03387}"/>
              </a:ext>
            </a:extLst>
          </p:cNvPr>
          <p:cNvSpPr txBox="1"/>
          <p:nvPr/>
        </p:nvSpPr>
        <p:spPr>
          <a:xfrm>
            <a:off x="1199456" y="2060848"/>
            <a:ext cx="7297238" cy="3276282"/>
          </a:xfrm>
          <a:prstGeom prst="rect">
            <a:avLst/>
          </a:prstGeom>
          <a:noFill/>
        </p:spPr>
        <p:txBody>
          <a:bodyPr wrap="square" rtlCol="0">
            <a:spAutoFit/>
          </a:bodyPr>
          <a:lstStyle/>
          <a:p>
            <a:pPr marL="342900" indent="-342900">
              <a:lnSpc>
                <a:spcPct val="150000"/>
              </a:lnSpc>
              <a:buFont typeface="+mj-lt"/>
              <a:buAutoNum type="arabicPeriod"/>
            </a:pPr>
            <a:r>
              <a:rPr lang="zh-CN" altLang="en-US" sz="2000" dirty="0"/>
              <a:t>两种读出方案的模拟和实验验证：</a:t>
            </a:r>
            <a:r>
              <a:rPr lang="en-US" altLang="zh-CN" sz="2000" dirty="0">
                <a:solidFill>
                  <a:srgbClr val="FF0000"/>
                </a:solidFill>
              </a:rPr>
              <a:t>100%</a:t>
            </a:r>
          </a:p>
          <a:p>
            <a:pPr marL="342900" indent="-342900">
              <a:lnSpc>
                <a:spcPct val="150000"/>
              </a:lnSpc>
              <a:buFont typeface="+mj-lt"/>
              <a:buAutoNum type="arabicPeriod"/>
            </a:pPr>
            <a:r>
              <a:rPr lang="zh-CN" altLang="en-US" sz="2000" dirty="0"/>
              <a:t>灵敏度优化：</a:t>
            </a:r>
            <a:r>
              <a:rPr lang="en-US" altLang="zh-CN" sz="2000" dirty="0">
                <a:solidFill>
                  <a:srgbClr val="FF0000"/>
                </a:solidFill>
              </a:rPr>
              <a:t>90%</a:t>
            </a:r>
          </a:p>
          <a:p>
            <a:pPr marL="800100" lvl="1" indent="-342900">
              <a:lnSpc>
                <a:spcPct val="150000"/>
              </a:lnSpc>
              <a:buFont typeface="Arial" panose="020B0604020202020204" pitchFamily="34" charset="0"/>
              <a:buChar char="•"/>
            </a:pPr>
            <a:r>
              <a:rPr lang="zh-CN" altLang="en-US" sz="2000" dirty="0"/>
              <a:t>感应线圈优化：</a:t>
            </a:r>
            <a:r>
              <a:rPr lang="en-US" altLang="zh-CN" sz="2000" dirty="0">
                <a:solidFill>
                  <a:srgbClr val="FF0000"/>
                </a:solidFill>
              </a:rPr>
              <a:t>90%</a:t>
            </a:r>
          </a:p>
          <a:p>
            <a:pPr marL="800100" lvl="1" indent="-342900">
              <a:lnSpc>
                <a:spcPct val="150000"/>
              </a:lnSpc>
              <a:buFont typeface="Arial" panose="020B0604020202020204" pitchFamily="34" charset="0"/>
              <a:buChar char="•"/>
            </a:pPr>
            <a:r>
              <a:rPr lang="zh-CN" altLang="en-US" sz="2000" dirty="0"/>
              <a:t>直接电压读出方案中的电子学优化设计：</a:t>
            </a:r>
            <a:r>
              <a:rPr lang="en-US" altLang="zh-CN" sz="2000" dirty="0">
                <a:solidFill>
                  <a:srgbClr val="FF0000"/>
                </a:solidFill>
              </a:rPr>
              <a:t>80%</a:t>
            </a:r>
          </a:p>
          <a:p>
            <a:pPr marL="800100" lvl="1" indent="-342900">
              <a:lnSpc>
                <a:spcPct val="150000"/>
              </a:lnSpc>
              <a:buFont typeface="Arial" panose="020B0604020202020204" pitchFamily="34" charset="0"/>
              <a:buChar char="•"/>
            </a:pPr>
            <a:r>
              <a:rPr lang="zh-CN" altLang="en-US" sz="2000" dirty="0"/>
              <a:t>原子磁力计读出方案中的磁场转化线圈优化设计：</a:t>
            </a:r>
            <a:r>
              <a:rPr lang="en-US" altLang="zh-CN" sz="2000" dirty="0">
                <a:solidFill>
                  <a:srgbClr val="FF0000"/>
                </a:solidFill>
              </a:rPr>
              <a:t>90%</a:t>
            </a:r>
          </a:p>
          <a:p>
            <a:pPr marL="342900" indent="-342900">
              <a:lnSpc>
                <a:spcPct val="150000"/>
              </a:lnSpc>
              <a:buFont typeface="+mj-lt"/>
              <a:buAutoNum type="arabicPeriod"/>
            </a:pPr>
            <a:r>
              <a:rPr lang="zh-CN" altLang="en-US" sz="2000" dirty="0"/>
              <a:t>触发算法：</a:t>
            </a:r>
            <a:r>
              <a:rPr lang="en-US" altLang="zh-CN" sz="2000" dirty="0">
                <a:solidFill>
                  <a:srgbClr val="FF0000"/>
                </a:solidFill>
              </a:rPr>
              <a:t>50%</a:t>
            </a:r>
          </a:p>
          <a:p>
            <a:pPr marL="342900" indent="-342900">
              <a:lnSpc>
                <a:spcPct val="150000"/>
              </a:lnSpc>
              <a:buFont typeface="+mj-lt"/>
              <a:buAutoNum type="arabicPeriod"/>
            </a:pPr>
            <a:r>
              <a:rPr lang="zh-CN" altLang="en-US" sz="2000" dirty="0"/>
              <a:t>小面积阵列样机实现：</a:t>
            </a:r>
            <a:r>
              <a:rPr lang="en-US" altLang="zh-CN" sz="2000" dirty="0">
                <a:solidFill>
                  <a:srgbClr val="FF0000"/>
                </a:solidFill>
              </a:rPr>
              <a:t>30%</a:t>
            </a:r>
          </a:p>
        </p:txBody>
      </p:sp>
    </p:spTree>
    <p:extLst>
      <p:ext uri="{BB962C8B-B14F-4D97-AF65-F5344CB8AC3E}">
        <p14:creationId xmlns:p14="http://schemas.microsoft.com/office/powerpoint/2010/main" val="400091313"/>
      </p:ext>
    </p:extLst>
  </p:cSld>
  <p:clrMapOvr>
    <a:masterClrMapping/>
  </p:clrMapOvr>
  <p:transition advTm="6393"/>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7</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感应线圈优化</a:t>
            </a:r>
          </a:p>
        </p:txBody>
      </p:sp>
      <p:sp>
        <p:nvSpPr>
          <p:cNvPr id="3" name="文本框 2">
            <a:extLst>
              <a:ext uri="{FF2B5EF4-FFF2-40B4-BE49-F238E27FC236}">
                <a16:creationId xmlns:a16="http://schemas.microsoft.com/office/drawing/2014/main" id="{25A94D75-05F1-4A03-8BD2-B82C1A75AE0D}"/>
              </a:ext>
            </a:extLst>
          </p:cNvPr>
          <p:cNvSpPr txBox="1"/>
          <p:nvPr/>
        </p:nvSpPr>
        <p:spPr>
          <a:xfrm>
            <a:off x="68078" y="991073"/>
            <a:ext cx="4869006" cy="5866927"/>
          </a:xfrm>
          <a:prstGeom prst="rect">
            <a:avLst/>
          </a:prstGeom>
          <a:noFill/>
        </p:spPr>
        <p:txBody>
          <a:bodyPr wrap="square" rtlCol="0">
            <a:spAutoFit/>
          </a:bodyPr>
          <a:lstStyle/>
          <a:p>
            <a:pPr>
              <a:lnSpc>
                <a:spcPct val="150000"/>
              </a:lnSpc>
            </a:pPr>
            <a:r>
              <a:rPr lang="zh-CN" altLang="en-US" b="1" dirty="0"/>
              <a:t>困难：</a:t>
            </a:r>
            <a:endParaRPr lang="en-US" altLang="zh-CN" b="1" dirty="0"/>
          </a:p>
          <a:p>
            <a:pPr marL="342900" indent="-342900">
              <a:lnSpc>
                <a:spcPct val="150000"/>
              </a:lnSpc>
              <a:buFont typeface="+mj-lt"/>
              <a:buAutoNum type="arabicPeriod"/>
            </a:pPr>
            <a:r>
              <a:rPr lang="zh-CN" altLang="en-US" dirty="0"/>
              <a:t>线圈阵列灵敏度</a:t>
            </a:r>
            <a:endParaRPr lang="en-US" altLang="zh-CN" dirty="0"/>
          </a:p>
          <a:p>
            <a:pPr marL="800100" lvl="1" indent="-342900">
              <a:lnSpc>
                <a:spcPct val="150000"/>
              </a:lnSpc>
              <a:buFont typeface="Arial" panose="020B0604020202020204" pitchFamily="34" charset="0"/>
              <a:buChar char="•"/>
            </a:pPr>
            <a:r>
              <a:rPr lang="zh-CN" altLang="en-US" dirty="0"/>
              <a:t>线圈阵列灵敏度和感应信号探测信噪比以及线圈接收角度有关，可直接和当前磁单极子通量界限比较，</a:t>
            </a:r>
            <a:r>
              <a:rPr lang="zh-CN" altLang="en-US" dirty="0">
                <a:solidFill>
                  <a:srgbClr val="FF0000"/>
                </a:solidFill>
              </a:rPr>
              <a:t>最重要的指标</a:t>
            </a:r>
            <a:endParaRPr lang="en-US" altLang="zh-CN" dirty="0">
              <a:solidFill>
                <a:srgbClr val="FF0000"/>
              </a:solidFill>
            </a:endParaRPr>
          </a:p>
          <a:p>
            <a:pPr marL="342900" indent="-342900">
              <a:lnSpc>
                <a:spcPct val="150000"/>
              </a:lnSpc>
              <a:buFont typeface="+mj-lt"/>
              <a:buAutoNum type="arabicPeriod"/>
            </a:pPr>
            <a:r>
              <a:rPr lang="zh-CN" altLang="en-US" dirty="0"/>
              <a:t>线圈阵列单位面积重量</a:t>
            </a:r>
            <a:endParaRPr lang="en-US" altLang="zh-CN" dirty="0"/>
          </a:p>
          <a:p>
            <a:pPr marL="742950" lvl="1" indent="-285750">
              <a:lnSpc>
                <a:spcPct val="150000"/>
              </a:lnSpc>
              <a:buFont typeface="Arial" panose="020B0604020202020204" pitchFamily="34" charset="0"/>
              <a:buChar char="•"/>
            </a:pPr>
            <a:r>
              <a:rPr lang="zh-CN" altLang="en-US" dirty="0"/>
              <a:t>线圈阵列单位面积重量关乎物理实验的可行性，并且影响空间探测的可行性</a:t>
            </a:r>
            <a:endParaRPr lang="en-US" altLang="zh-CN" dirty="0"/>
          </a:p>
          <a:p>
            <a:pPr marL="342900" indent="-342900">
              <a:lnSpc>
                <a:spcPct val="150000"/>
              </a:lnSpc>
              <a:buFont typeface="+mj-lt"/>
              <a:buAutoNum type="arabicPeriod"/>
            </a:pPr>
            <a:r>
              <a:rPr lang="zh-CN" altLang="en-US" dirty="0"/>
              <a:t>线圈阵列单位面积读出通道数</a:t>
            </a:r>
            <a:endParaRPr lang="en-US" altLang="zh-CN" dirty="0"/>
          </a:p>
          <a:p>
            <a:pPr marL="742950" lvl="1" indent="-285750">
              <a:lnSpc>
                <a:spcPct val="150000"/>
              </a:lnSpc>
              <a:buFont typeface="Arial" panose="020B0604020202020204" pitchFamily="34" charset="0"/>
              <a:buChar char="•"/>
            </a:pPr>
            <a:r>
              <a:rPr lang="zh-CN" altLang="en-US" dirty="0"/>
              <a:t>在一定曝光量下，线圈半径受</a:t>
            </a:r>
            <a:r>
              <a:rPr lang="en-US" altLang="zh-CN" dirty="0"/>
              <a:t>SNR </a:t>
            </a:r>
            <a:r>
              <a:rPr lang="zh-CN" altLang="en-US" dirty="0"/>
              <a:t>限制难以实现大半径线圈设计，需要众多读出通道，单位面积读出通道数关乎物理实验的可行性</a:t>
            </a:r>
            <a:endParaRPr lang="en-US" altLang="zh-CN" dirty="0"/>
          </a:p>
        </p:txBody>
      </p:sp>
      <p:sp>
        <p:nvSpPr>
          <p:cNvPr id="28" name="右大括号 27">
            <a:extLst>
              <a:ext uri="{FF2B5EF4-FFF2-40B4-BE49-F238E27FC236}">
                <a16:creationId xmlns:a16="http://schemas.microsoft.com/office/drawing/2014/main" id="{F267DCA4-4687-49AE-8011-47C809837E04}"/>
              </a:ext>
            </a:extLst>
          </p:cNvPr>
          <p:cNvSpPr/>
          <p:nvPr/>
        </p:nvSpPr>
        <p:spPr>
          <a:xfrm>
            <a:off x="4866744" y="3719547"/>
            <a:ext cx="401470" cy="2877804"/>
          </a:xfrm>
          <a:prstGeom prst="rightBrace">
            <a:avLst>
              <a:gd name="adj1" fmla="val 71809"/>
              <a:gd name="adj2" fmla="val 5031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cxnSp>
        <p:nvCxnSpPr>
          <p:cNvPr id="31" name="直接箭头连接符 30">
            <a:extLst>
              <a:ext uri="{FF2B5EF4-FFF2-40B4-BE49-F238E27FC236}">
                <a16:creationId xmlns:a16="http://schemas.microsoft.com/office/drawing/2014/main" id="{1C8BAF71-B98A-4986-9666-8082F55B43B9}"/>
              </a:ext>
            </a:extLst>
          </p:cNvPr>
          <p:cNvCxnSpPr/>
          <p:nvPr/>
        </p:nvCxnSpPr>
        <p:spPr>
          <a:xfrm>
            <a:off x="4727848" y="2492896"/>
            <a:ext cx="857968" cy="0"/>
          </a:xfrm>
          <a:prstGeom prst="straightConnector1">
            <a:avLst/>
          </a:prstGeom>
          <a:noFill/>
          <a:ln w="381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4468A9DC-EC60-42E0-AB2F-D64F14E1A952}"/>
                  </a:ext>
                </a:extLst>
              </p:cNvPr>
              <p:cNvSpPr txBox="1"/>
              <p:nvPr/>
            </p:nvSpPr>
            <p:spPr>
              <a:xfrm>
                <a:off x="5354695" y="1913059"/>
                <a:ext cx="3695088" cy="10701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𝑄</m:t>
                      </m:r>
                      <m:r>
                        <a:rPr lang="en-US" altLang="zh-CN" i="1" smtClean="0">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𝑔</m:t>
                          </m:r>
                          <m:d>
                            <m:dPr>
                              <m:ctrlPr>
                                <a:rPr lang="en-US" altLang="zh-CN" i="1">
                                  <a:latin typeface="Cambria Math" panose="02040503050406030204" pitchFamily="18" charset="0"/>
                                </a:rPr>
                              </m:ctrlPr>
                            </m:dPr>
                            <m:e>
                              <m:r>
                                <m:rPr>
                                  <m:sty m:val="p"/>
                                </m:rPr>
                                <a:rPr lang="el-GR" altLang="zh-CN" i="1">
                                  <a:latin typeface="Cambria Math" panose="02040503050406030204" pitchFamily="18" charset="0"/>
                                  <a:ea typeface="Cambria Math" panose="02040503050406030204" pitchFamily="18" charset="0"/>
                                </a:rPr>
                                <m:t>Λ</m:t>
                              </m:r>
                              <m:f>
                                <m:fPr>
                                  <m:ctrlPr>
                                    <a:rPr lang="el-GR" altLang="zh-CN" i="1">
                                      <a:latin typeface="Cambria Math" panose="02040503050406030204" pitchFamily="18" charset="0"/>
                                      <a:ea typeface="Cambria Math" panose="02040503050406030204" pitchFamily="18" charset="0"/>
                                    </a:rPr>
                                  </m:ctrlPr>
                                </m:fPr>
                                <m:num>
                                  <m:sSup>
                                    <m:sSupPr>
                                      <m:ctrlPr>
                                        <a:rPr lang="el-GR"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𝐹𝑃𝑅</m:t>
                                      </m:r>
                                    </m:e>
                                    <m:sup>
                                      <m:sSub>
                                        <m:sSubPr>
                                          <m:ctrlPr>
                                            <a:rPr lang="el-GR"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𝑁</m:t>
                                          </m:r>
                                        </m:e>
                                        <m:sub>
                                          <m:r>
                                            <a:rPr lang="en-US" altLang="zh-CN" i="1">
                                              <a:latin typeface="Cambria Math" panose="02040503050406030204" pitchFamily="18" charset="0"/>
                                              <a:ea typeface="Cambria Math" panose="02040503050406030204" pitchFamily="18" charset="0"/>
                                            </a:rPr>
                                            <m:t>𝑐</m:t>
                                          </m:r>
                                        </m:sub>
                                      </m:sSub>
                                    </m:sup>
                                  </m:sSup>
                                </m:num>
                                <m:den>
                                  <m:r>
                                    <a:rPr lang="zh-CN" altLang="el-GR" i="1">
                                      <a:latin typeface="Cambria Math" panose="02040503050406030204" pitchFamily="18" charset="0"/>
                                      <a:ea typeface="Cambria Math" panose="02040503050406030204" pitchFamily="18" charset="0"/>
                                    </a:rPr>
                                    <m:t>𝜋</m:t>
                                  </m:r>
                                  <m:sSup>
                                    <m:sSupPr>
                                      <m:ctrlPr>
                                        <a:rPr lang="en-US" altLang="zh-CN" i="1">
                                          <a:latin typeface="Cambria Math" panose="02040503050406030204" pitchFamily="18" charset="0"/>
                                          <a:ea typeface="Cambria Math" panose="02040503050406030204" pitchFamily="18" charset="0"/>
                                        </a:rPr>
                                      </m:ctrlPr>
                                    </m:sSupPr>
                                    <m:e>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𝑟</m:t>
                                          </m:r>
                                        </m:e>
                                        <m:sub>
                                          <m:r>
                                            <a:rPr lang="en-US" altLang="zh-CN" i="1">
                                              <a:latin typeface="Cambria Math" panose="02040503050406030204" pitchFamily="18" charset="0"/>
                                              <a:ea typeface="Cambria Math" panose="02040503050406030204" pitchFamily="18" charset="0"/>
                                            </a:rPr>
                                            <m:t>𝑐𝑜𝑖𝑙</m:t>
                                          </m:r>
                                        </m:sub>
                                      </m:sSub>
                                    </m:e>
                                    <m:sup>
                                      <m:r>
                                        <a:rPr lang="en-US" altLang="zh-CN" i="1">
                                          <a:latin typeface="Cambria Math" panose="02040503050406030204" pitchFamily="18" charset="0"/>
                                          <a:ea typeface="Cambria Math" panose="02040503050406030204" pitchFamily="18" charset="0"/>
                                        </a:rPr>
                                        <m:t>2</m:t>
                                      </m:r>
                                    </m:sup>
                                  </m:sSup>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𝑁</m:t>
                                      </m:r>
                                    </m:e>
                                    <m:sub>
                                      <m:r>
                                        <a:rPr lang="en-US" altLang="zh-CN" i="1">
                                          <a:latin typeface="Cambria Math" panose="02040503050406030204" pitchFamily="18" charset="0"/>
                                          <a:ea typeface="Cambria Math" panose="02040503050406030204" pitchFamily="18" charset="0"/>
                                        </a:rPr>
                                        <m:t>𝑐</m:t>
                                      </m:r>
                                    </m:sub>
                                  </m:sSub>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𝑡</m:t>
                                  </m:r>
                                </m:den>
                              </m:f>
                            </m:e>
                          </m:d>
                        </m:num>
                        <m:den>
                          <m:r>
                            <a:rPr lang="en-US" altLang="zh-CN" i="1">
                              <a:latin typeface="Cambria Math" panose="02040503050406030204" pitchFamily="18" charset="0"/>
                              <a:ea typeface="Cambria Math" panose="02040503050406030204" pitchFamily="18" charset="0"/>
                            </a:rPr>
                            <m:t>4</m:t>
                          </m:r>
                          <m:func>
                            <m:funcPr>
                              <m:ctrlPr>
                                <a:rPr lang="en-US" altLang="zh-CN" i="1">
                                  <a:latin typeface="Cambria Math" panose="02040503050406030204" pitchFamily="18" charset="0"/>
                                  <a:ea typeface="Cambria Math" panose="02040503050406030204" pitchFamily="18" charset="0"/>
                                </a:rPr>
                              </m:ctrlPr>
                            </m:funcPr>
                            <m:fName>
                              <m:sSup>
                                <m:sSupPr>
                                  <m:ctrlPr>
                                    <a:rPr lang="en-US" altLang="zh-CN" i="1">
                                      <a:latin typeface="Cambria Math" panose="02040503050406030204" pitchFamily="18" charset="0"/>
                                      <a:ea typeface="Cambria Math" panose="02040503050406030204" pitchFamily="18" charset="0"/>
                                    </a:rPr>
                                  </m:ctrlPr>
                                </m:sSupPr>
                                <m:e>
                                  <m:r>
                                    <m:rPr>
                                      <m:sty m:val="p"/>
                                    </m:rPr>
                                    <a:rPr lang="en-US" altLang="zh-CN">
                                      <a:latin typeface="Cambria Math" panose="02040503050406030204" pitchFamily="18" charset="0"/>
                                      <a:ea typeface="Cambria Math" panose="02040503050406030204" pitchFamily="18" charset="0"/>
                                    </a:rPr>
                                    <m:t>tan</m:t>
                                  </m:r>
                                </m:e>
                                <m:sup>
                                  <m:r>
                                    <a:rPr lang="en-US" altLang="zh-CN" i="1">
                                      <a:latin typeface="Cambria Math" panose="02040503050406030204" pitchFamily="18" charset="0"/>
                                      <a:ea typeface="Cambria Math" panose="02040503050406030204" pitchFamily="18" charset="0"/>
                                    </a:rPr>
                                    <m:t>−1</m:t>
                                  </m:r>
                                </m:sup>
                              </m:sSup>
                            </m:fName>
                            <m:e>
                              <m:f>
                                <m:fPr>
                                  <m:ctrlPr>
                                    <a:rPr lang="en-US" altLang="zh-CN" i="1">
                                      <a:latin typeface="Cambria Math" panose="02040503050406030204" pitchFamily="18" charset="0"/>
                                      <a:ea typeface="Cambria Math" panose="02040503050406030204" pitchFamily="18" charset="0"/>
                                    </a:rPr>
                                  </m:ctrlPr>
                                </m:fPr>
                                <m:num>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𝑟</m:t>
                                      </m:r>
                                    </m:e>
                                    <m:sub>
                                      <m:r>
                                        <a:rPr lang="en-US" altLang="zh-CN" i="1">
                                          <a:latin typeface="Cambria Math" panose="02040503050406030204" pitchFamily="18" charset="0"/>
                                          <a:ea typeface="Cambria Math" panose="02040503050406030204" pitchFamily="18" charset="0"/>
                                        </a:rPr>
                                        <m:t>𝑐𝑜𝑖𝑙</m:t>
                                      </m:r>
                                    </m:sub>
                                  </m:sSub>
                                </m:num>
                                <m:den>
                                  <m:r>
                                    <a:rPr lang="en-US" altLang="zh-CN" i="1">
                                      <a:latin typeface="Cambria Math" panose="02040503050406030204" pitchFamily="18" charset="0"/>
                                      <a:ea typeface="Cambria Math" panose="02040503050406030204" pitchFamily="18" charset="0"/>
                                    </a:rPr>
                                    <m:t>𝐻</m:t>
                                  </m:r>
                                </m:den>
                              </m:f>
                            </m:e>
                          </m:func>
                          <m:r>
                            <m:rPr>
                              <m:sty m:val="p"/>
                            </m:rPr>
                            <a:rPr lang="el-GR" altLang="zh-CN" i="1">
                              <a:latin typeface="Cambria Math" panose="02040503050406030204" pitchFamily="18" charset="0"/>
                              <a:ea typeface="Cambria Math" panose="02040503050406030204" pitchFamily="18" charset="0"/>
                            </a:rPr>
                            <m:t>Λ</m:t>
                          </m:r>
                          <m:sSup>
                            <m:sSupPr>
                              <m:ctrlPr>
                                <a:rPr lang="el-GR" altLang="zh-CN" i="1">
                                  <a:latin typeface="Cambria Math" panose="02040503050406030204" pitchFamily="18" charset="0"/>
                                  <a:ea typeface="Cambria Math" panose="02040503050406030204" pitchFamily="18" charset="0"/>
                                </a:rPr>
                              </m:ctrlPr>
                            </m:sSupPr>
                            <m:e>
                              <m:d>
                                <m:dPr>
                                  <m:ctrlPr>
                                    <a:rPr lang="el-GR" altLang="zh-CN"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ea typeface="Cambria Math" panose="02040503050406030204" pitchFamily="18" charset="0"/>
                                    </a:rPr>
                                    <m:t>1−</m:t>
                                  </m:r>
                                  <m:r>
                                    <a:rPr lang="en-US" altLang="zh-CN" i="1">
                                      <a:latin typeface="Cambria Math" panose="02040503050406030204" pitchFamily="18" charset="0"/>
                                      <a:ea typeface="Cambria Math" panose="02040503050406030204" pitchFamily="18" charset="0"/>
                                    </a:rPr>
                                    <m:t>𝐹𝑁𝑅</m:t>
                                  </m:r>
                                </m:e>
                              </m:d>
                            </m:e>
                            <m:sup>
                              <m:sSub>
                                <m:sSubPr>
                                  <m:ctrlPr>
                                    <a:rPr lang="el-GR"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𝑁</m:t>
                                  </m:r>
                                </m:e>
                                <m:sub>
                                  <m:r>
                                    <a:rPr lang="en-US" altLang="zh-CN" i="1">
                                      <a:latin typeface="Cambria Math" panose="02040503050406030204" pitchFamily="18" charset="0"/>
                                      <a:ea typeface="Cambria Math" panose="02040503050406030204" pitchFamily="18" charset="0"/>
                                    </a:rPr>
                                    <m:t>𝑐</m:t>
                                  </m:r>
                                </m:sub>
                              </m:sSub>
                            </m:sup>
                          </m:sSup>
                        </m:den>
                      </m:f>
                    </m:oMath>
                  </m:oMathPara>
                </a14:m>
                <a:endParaRPr lang="zh-CN" altLang="en-US" dirty="0"/>
              </a:p>
            </p:txBody>
          </p:sp>
        </mc:Choice>
        <mc:Fallback xmlns="">
          <p:sp>
            <p:nvSpPr>
              <p:cNvPr id="33" name="文本框 32">
                <a:extLst>
                  <a:ext uri="{FF2B5EF4-FFF2-40B4-BE49-F238E27FC236}">
                    <a16:creationId xmlns:a16="http://schemas.microsoft.com/office/drawing/2014/main" id="{4468A9DC-EC60-42E0-AB2F-D64F14E1A952}"/>
                  </a:ext>
                </a:extLst>
              </p:cNvPr>
              <p:cNvSpPr txBox="1">
                <a:spLocks noRot="1" noChangeAspect="1" noMove="1" noResize="1" noEditPoints="1" noAdjustHandles="1" noChangeArrowheads="1" noChangeShapeType="1" noTextEdit="1"/>
              </p:cNvSpPr>
              <p:nvPr/>
            </p:nvSpPr>
            <p:spPr>
              <a:xfrm>
                <a:off x="5354695" y="1913059"/>
                <a:ext cx="3695088" cy="1070165"/>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75640141-0E40-4E4A-AFAF-3BBA256B4CE0}"/>
                  </a:ext>
                </a:extLst>
              </p:cNvPr>
              <p:cNvSpPr txBox="1"/>
              <p:nvPr/>
            </p:nvSpPr>
            <p:spPr>
              <a:xfrm>
                <a:off x="5354695" y="4077072"/>
                <a:ext cx="3695088" cy="665118"/>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𝐴𝑟𝑒𝑎𝑙</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_</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𝑑𝑒𝑛𝑠𝑖𝑡𝑦</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𝑤𝑒𝑖𝑔h𝑡</m:t>
                          </m:r>
                        </m:num>
                        <m:den>
                          <m: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sSup>
                            <m:sSup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sSub>
                                <m:sSub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𝑟</m:t>
                                  </m:r>
                                </m:e>
                                <m:sub>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𝑐𝑜𝑖𝑙</m:t>
                                  </m:r>
                                </m:sub>
                              </m:sSub>
                            </m:e>
                            <m:sup>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den>
                      </m:f>
                    </m:oMath>
                  </m:oMathPara>
                </a14:m>
                <a:endParaRPr lang="zh-CN" altLang="en-US" dirty="0"/>
              </a:p>
            </p:txBody>
          </p:sp>
        </mc:Choice>
        <mc:Fallback xmlns="">
          <p:sp>
            <p:nvSpPr>
              <p:cNvPr id="34" name="文本框 33">
                <a:extLst>
                  <a:ext uri="{FF2B5EF4-FFF2-40B4-BE49-F238E27FC236}">
                    <a16:creationId xmlns:a16="http://schemas.microsoft.com/office/drawing/2014/main" id="{75640141-0E40-4E4A-AFAF-3BBA256B4CE0}"/>
                  </a:ext>
                </a:extLst>
              </p:cNvPr>
              <p:cNvSpPr txBox="1">
                <a:spLocks noRot="1" noChangeAspect="1" noMove="1" noResize="1" noEditPoints="1" noAdjustHandles="1" noChangeArrowheads="1" noChangeShapeType="1" noTextEdit="1"/>
              </p:cNvSpPr>
              <p:nvPr/>
            </p:nvSpPr>
            <p:spPr>
              <a:xfrm>
                <a:off x="5354695" y="4077072"/>
                <a:ext cx="3695088" cy="665118"/>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4414457F-5689-4089-B6DD-F1F793761306}"/>
                  </a:ext>
                </a:extLst>
              </p:cNvPr>
              <p:cNvSpPr txBox="1"/>
              <p:nvPr/>
            </p:nvSpPr>
            <p:spPr>
              <a:xfrm>
                <a:off x="4132014" y="4803566"/>
                <a:ext cx="6140450" cy="659604"/>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𝐴𝑟𝑒𝑎𝑙</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_</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𝑐h𝑎𝑛𝑛𝑒𝑙</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num>
                        <m:den>
                          <m: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sSup>
                            <m:sSup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sSub>
                                <m:sSub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𝑟</m:t>
                                  </m:r>
                                </m:e>
                                <m:sub>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𝑐𝑜𝑖𝑙</m:t>
                                  </m:r>
                                </m:sub>
                              </m:sSub>
                            </m:e>
                            <m:sup>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den>
                      </m:f>
                    </m:oMath>
                  </m:oMathPara>
                </a14:m>
                <a:endParaRPr lang="zh-CN" altLang="en-US" dirty="0"/>
              </a:p>
            </p:txBody>
          </p:sp>
        </mc:Choice>
        <mc:Fallback xmlns="">
          <p:sp>
            <p:nvSpPr>
              <p:cNvPr id="35" name="文本框 34">
                <a:extLst>
                  <a:ext uri="{FF2B5EF4-FFF2-40B4-BE49-F238E27FC236}">
                    <a16:creationId xmlns:a16="http://schemas.microsoft.com/office/drawing/2014/main" id="{4414457F-5689-4089-B6DD-F1F793761306}"/>
                  </a:ext>
                </a:extLst>
              </p:cNvPr>
              <p:cNvSpPr txBox="1">
                <a:spLocks noRot="1" noChangeAspect="1" noMove="1" noResize="1" noEditPoints="1" noAdjustHandles="1" noChangeArrowheads="1" noChangeShapeType="1" noTextEdit="1"/>
              </p:cNvSpPr>
              <p:nvPr/>
            </p:nvSpPr>
            <p:spPr>
              <a:xfrm>
                <a:off x="4132014" y="4803566"/>
                <a:ext cx="6140450" cy="659604"/>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8B07A948-D0F4-40EE-8074-BF45F40A6E27}"/>
                  </a:ext>
                </a:extLst>
              </p:cNvPr>
              <p:cNvSpPr txBox="1"/>
              <p:nvPr/>
            </p:nvSpPr>
            <p:spPr>
              <a:xfrm>
                <a:off x="4242113" y="5511892"/>
                <a:ext cx="5501186" cy="1134541"/>
              </a:xfrm>
              <a:prstGeom prst="rect">
                <a:avLst/>
              </a:prstGeom>
              <a:noFill/>
            </p:spPr>
            <p:txBody>
              <a:bodyPr wrap="square">
                <a:spAutoFit/>
              </a:bodyPr>
              <a:lstStyle/>
              <a:p>
                <a:pPr lvl="1" algn="ctr">
                  <a:lnSpc>
                    <a:spcPct val="130000"/>
                  </a:lnSpc>
                </a:pPr>
                <a14:m>
                  <m:oMath xmlns:m="http://schemas.openxmlformats.org/officeDocument/2006/math">
                    <m:r>
                      <a:rPr lang="en-US" altLang="zh-CN" i="1" smtClean="0">
                        <a:solidFill>
                          <a:prstClr val="black"/>
                        </a:solidFill>
                        <a:latin typeface="Cambria Math" panose="02040503050406030204" pitchFamily="18" charset="0"/>
                      </a:rPr>
                      <m:t>𝐴𝑟𝑒𝑎𝑙</m:t>
                    </m:r>
                    <m:r>
                      <a:rPr lang="en-US" altLang="zh-CN" i="1" smtClean="0">
                        <a:solidFill>
                          <a:prstClr val="black"/>
                        </a:solidFill>
                        <a:latin typeface="Cambria Math" panose="02040503050406030204" pitchFamily="18" charset="0"/>
                      </a:rPr>
                      <m:t>_</m:t>
                    </m:r>
                    <m:r>
                      <a:rPr lang="en-US" altLang="zh-CN" i="1" smtClean="0">
                        <a:solidFill>
                          <a:prstClr val="black"/>
                        </a:solidFill>
                        <a:latin typeface="Cambria Math" panose="02040503050406030204" pitchFamily="18" charset="0"/>
                      </a:rPr>
                      <m:t>𝑝𝑎𝑟𝑎𝑚𝑒𝑡𝑒𝑟</m:t>
                    </m:r>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𝐴𝑟𝑒𝑎𝑙</m:t>
                    </m:r>
                    <m:r>
                      <a:rPr lang="en-US" altLang="zh-CN" i="1" smtClean="0">
                        <a:solidFill>
                          <a:prstClr val="black"/>
                        </a:solidFill>
                        <a:latin typeface="Cambria Math" panose="02040503050406030204" pitchFamily="18" charset="0"/>
                      </a:rPr>
                      <m:t>_</m:t>
                    </m:r>
                    <m:r>
                      <a:rPr lang="en-US" altLang="zh-CN" i="1" smtClean="0">
                        <a:solidFill>
                          <a:prstClr val="black"/>
                        </a:solidFill>
                        <a:latin typeface="Cambria Math" panose="02040503050406030204" pitchFamily="18" charset="0"/>
                      </a:rPr>
                      <m:t>𝑑𝑒𝑛𝑠𝑖𝑡𝑦</m:t>
                    </m:r>
                    <m:r>
                      <a:rPr lang="en-US" altLang="zh-CN" b="0" i="1" smtClean="0">
                        <a:solidFill>
                          <a:prstClr val="black"/>
                        </a:solidFill>
                        <a:latin typeface="Cambria Math" panose="02040503050406030204" pitchFamily="18" charset="0"/>
                      </a:rPr>
                      <m:t>_</m:t>
                    </m:r>
                    <m:r>
                      <a:rPr lang="en-US" altLang="zh-CN" b="0" i="1" smtClean="0">
                        <a:solidFill>
                          <a:prstClr val="black"/>
                        </a:solidFill>
                        <a:latin typeface="Cambria Math" panose="02040503050406030204" pitchFamily="18" charset="0"/>
                      </a:rPr>
                      <m:t>𝑛𝑜𝑟𝑚𝑎𝑙𝑖𝑧𝑒𝑑</m:t>
                    </m:r>
                  </m:oMath>
                </a14:m>
                <a:r>
                  <a:rPr lang="en-US" altLang="zh-CN" dirty="0">
                    <a:solidFill>
                      <a:prstClr val="black"/>
                    </a:solidFill>
                  </a:rPr>
                  <a:t>+ </a:t>
                </a:r>
                <a14:m>
                  <m:oMath xmlns:m="http://schemas.openxmlformats.org/officeDocument/2006/math">
                    <m:r>
                      <a:rPr lang="en-US" altLang="zh-CN" i="1">
                        <a:solidFill>
                          <a:prstClr val="black"/>
                        </a:solidFill>
                        <a:latin typeface="Cambria Math" panose="02040503050406030204" pitchFamily="18" charset="0"/>
                      </a:rPr>
                      <m:t>𝐴𝑟𝑒𝑎𝑙</m:t>
                    </m:r>
                    <m:r>
                      <a:rPr lang="en-US" altLang="zh-CN" i="1">
                        <a:solidFill>
                          <a:prstClr val="black"/>
                        </a:solidFill>
                        <a:latin typeface="Cambria Math" panose="02040503050406030204" pitchFamily="18" charset="0"/>
                      </a:rPr>
                      <m:t>_</m:t>
                    </m:r>
                    <m:r>
                      <a:rPr lang="en-US" altLang="zh-CN" b="0" i="1" smtClean="0">
                        <a:solidFill>
                          <a:prstClr val="black"/>
                        </a:solidFill>
                        <a:latin typeface="Cambria Math" panose="02040503050406030204" pitchFamily="18" charset="0"/>
                      </a:rPr>
                      <m:t>𝑐h𝑎𝑛𝑛𝑒𝑙</m:t>
                    </m:r>
                    <m:r>
                      <a:rPr lang="en-US" altLang="zh-CN" i="1">
                        <a:solidFill>
                          <a:prstClr val="black"/>
                        </a:solidFill>
                        <a:latin typeface="Cambria Math" panose="02040503050406030204" pitchFamily="18" charset="0"/>
                      </a:rPr>
                      <m:t>_</m:t>
                    </m:r>
                    <m:r>
                      <a:rPr lang="en-US" altLang="zh-CN" i="1">
                        <a:solidFill>
                          <a:prstClr val="black"/>
                        </a:solidFill>
                        <a:latin typeface="Cambria Math" panose="02040503050406030204" pitchFamily="18" charset="0"/>
                      </a:rPr>
                      <m:t>𝑛𝑜𝑟𝑚𝑎𝑙𝑖𝑧𝑒𝑑</m:t>
                    </m:r>
                  </m:oMath>
                </a14:m>
                <a:endParaRPr lang="en-US" altLang="zh-CN" dirty="0"/>
              </a:p>
            </p:txBody>
          </p:sp>
        </mc:Choice>
        <mc:Fallback xmlns="">
          <p:sp>
            <p:nvSpPr>
              <p:cNvPr id="36" name="文本框 35">
                <a:extLst>
                  <a:ext uri="{FF2B5EF4-FFF2-40B4-BE49-F238E27FC236}">
                    <a16:creationId xmlns:a16="http://schemas.microsoft.com/office/drawing/2014/main" id="{8B07A948-D0F4-40EE-8074-BF45F40A6E27}"/>
                  </a:ext>
                </a:extLst>
              </p:cNvPr>
              <p:cNvSpPr txBox="1">
                <a:spLocks noRot="1" noChangeAspect="1" noMove="1" noResize="1" noEditPoints="1" noAdjustHandles="1" noChangeArrowheads="1" noChangeShapeType="1" noTextEdit="1"/>
              </p:cNvSpPr>
              <p:nvPr/>
            </p:nvSpPr>
            <p:spPr>
              <a:xfrm>
                <a:off x="4242113" y="5511892"/>
                <a:ext cx="5501186" cy="1134541"/>
              </a:xfrm>
              <a:prstGeom prst="rect">
                <a:avLst/>
              </a:prstGeom>
              <a:blipFill>
                <a:blip r:embed="rId10"/>
                <a:stretch>
                  <a:fillRect/>
                </a:stretch>
              </a:blipFill>
            </p:spPr>
            <p:txBody>
              <a:bodyPr/>
              <a:lstStyle/>
              <a:p>
                <a:r>
                  <a:rPr lang="zh-CN" altLang="en-US">
                    <a:noFill/>
                  </a:rPr>
                  <a:t> </a:t>
                </a:r>
              </a:p>
            </p:txBody>
          </p:sp>
        </mc:Fallback>
      </mc:AlternateContent>
      <p:sp>
        <p:nvSpPr>
          <p:cNvPr id="37" name="右大括号 36">
            <a:extLst>
              <a:ext uri="{FF2B5EF4-FFF2-40B4-BE49-F238E27FC236}">
                <a16:creationId xmlns:a16="http://schemas.microsoft.com/office/drawing/2014/main" id="{04FEDF1A-6397-4CA7-9DFE-B61F06CCB8A7}"/>
              </a:ext>
            </a:extLst>
          </p:cNvPr>
          <p:cNvSpPr/>
          <p:nvPr/>
        </p:nvSpPr>
        <p:spPr>
          <a:xfrm>
            <a:off x="9048328" y="2435317"/>
            <a:ext cx="401470" cy="4126146"/>
          </a:xfrm>
          <a:prstGeom prst="rightBrace">
            <a:avLst>
              <a:gd name="adj1" fmla="val 71809"/>
              <a:gd name="adj2" fmla="val 5031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38" name="图片 37">
            <a:extLst>
              <a:ext uri="{FF2B5EF4-FFF2-40B4-BE49-F238E27FC236}">
                <a16:creationId xmlns:a16="http://schemas.microsoft.com/office/drawing/2014/main" id="{E49D288E-34A0-440F-B756-0B03946C6E83}"/>
              </a:ext>
            </a:extLst>
          </p:cNvPr>
          <p:cNvPicPr>
            <a:picLocks noChangeAspect="1"/>
          </p:cNvPicPr>
          <p:nvPr/>
        </p:nvPicPr>
        <p:blipFill>
          <a:blip r:embed="rId11"/>
          <a:stretch>
            <a:fillRect/>
          </a:stretch>
        </p:blipFill>
        <p:spPr>
          <a:xfrm>
            <a:off x="9734393" y="1370512"/>
            <a:ext cx="1915440" cy="1719426"/>
          </a:xfrm>
          <a:prstGeom prst="rect">
            <a:avLst/>
          </a:prstGeom>
        </p:spPr>
      </p:pic>
      <p:sp>
        <p:nvSpPr>
          <p:cNvPr id="40" name="文本框 39">
            <a:extLst>
              <a:ext uri="{FF2B5EF4-FFF2-40B4-BE49-F238E27FC236}">
                <a16:creationId xmlns:a16="http://schemas.microsoft.com/office/drawing/2014/main" id="{FBEB76A3-6F4D-445C-A24F-03605A2F4627}"/>
              </a:ext>
            </a:extLst>
          </p:cNvPr>
          <p:cNvSpPr txBox="1"/>
          <p:nvPr/>
        </p:nvSpPr>
        <p:spPr>
          <a:xfrm>
            <a:off x="9868504" y="3472089"/>
            <a:ext cx="1851458" cy="171194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dirty="0"/>
              <a:t>线圈内半径</a:t>
            </a:r>
            <a:endParaRPr lang="en-US" altLang="zh-CN" dirty="0"/>
          </a:p>
          <a:p>
            <a:pPr marL="285750" indent="-285750">
              <a:lnSpc>
                <a:spcPct val="150000"/>
              </a:lnSpc>
              <a:buFont typeface="Arial" panose="020B0604020202020204" pitchFamily="34" charset="0"/>
              <a:buChar char="•"/>
            </a:pPr>
            <a:r>
              <a:rPr lang="zh-CN" altLang="en-US" dirty="0"/>
              <a:t>绕线直径</a:t>
            </a:r>
            <a:endParaRPr lang="en-US" altLang="zh-CN" dirty="0"/>
          </a:p>
          <a:p>
            <a:pPr marL="285750" indent="-285750">
              <a:lnSpc>
                <a:spcPct val="150000"/>
              </a:lnSpc>
              <a:buFont typeface="Arial" panose="020B0604020202020204" pitchFamily="34" charset="0"/>
              <a:buChar char="•"/>
            </a:pPr>
            <a:r>
              <a:rPr lang="zh-CN" altLang="en-US" dirty="0"/>
              <a:t>线圈层数</a:t>
            </a:r>
            <a:endParaRPr lang="en-US" altLang="zh-CN" dirty="0"/>
          </a:p>
          <a:p>
            <a:pPr marL="285750" indent="-285750">
              <a:lnSpc>
                <a:spcPct val="150000"/>
              </a:lnSpc>
              <a:buFont typeface="Arial" panose="020B0604020202020204" pitchFamily="34" charset="0"/>
              <a:buChar char="•"/>
            </a:pPr>
            <a:r>
              <a:rPr lang="zh-CN" altLang="en-US" dirty="0"/>
              <a:t>线圈单层匝数</a:t>
            </a:r>
          </a:p>
        </p:txBody>
      </p:sp>
      <p:sp>
        <p:nvSpPr>
          <p:cNvPr id="42" name="文本框 41">
            <a:extLst>
              <a:ext uri="{FF2B5EF4-FFF2-40B4-BE49-F238E27FC236}">
                <a16:creationId xmlns:a16="http://schemas.microsoft.com/office/drawing/2014/main" id="{AEDBACF1-DB9C-41BF-AB62-F8DA90FBF09D}"/>
              </a:ext>
            </a:extLst>
          </p:cNvPr>
          <p:cNvSpPr txBox="1"/>
          <p:nvPr/>
        </p:nvSpPr>
        <p:spPr>
          <a:xfrm>
            <a:off x="9665844" y="5403355"/>
            <a:ext cx="2256778" cy="880947"/>
          </a:xfrm>
          <a:prstGeom prst="rect">
            <a:avLst/>
          </a:prstGeom>
          <a:noFill/>
        </p:spPr>
        <p:txBody>
          <a:bodyPr wrap="square">
            <a:spAutoFit/>
          </a:bodyPr>
          <a:lstStyle/>
          <a:p>
            <a:pPr>
              <a:lnSpc>
                <a:spcPct val="150000"/>
              </a:lnSpc>
            </a:pPr>
            <a:r>
              <a:rPr lang="zh-CN" altLang="en-US" b="1" dirty="0">
                <a:solidFill>
                  <a:srgbClr val="FF0000"/>
                </a:solidFill>
              </a:rPr>
              <a:t>线圈阵列灵敏度和单位面积参数联合优化</a:t>
            </a:r>
          </a:p>
        </p:txBody>
      </p:sp>
    </p:spTree>
    <p:extLst>
      <p:ext uri="{BB962C8B-B14F-4D97-AF65-F5344CB8AC3E}">
        <p14:creationId xmlns:p14="http://schemas.microsoft.com/office/powerpoint/2010/main" val="2001905985"/>
      </p:ext>
    </p:extLst>
  </p:cSld>
  <p:clrMapOvr>
    <a:masterClrMapping/>
  </p:clrMapOvr>
  <p:transition advTm="639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p:bldP spid="34" grpId="0"/>
      <p:bldP spid="35" grpId="0"/>
      <p:bldP spid="36" grpId="0"/>
      <p:bldP spid="37" grpId="0" animBg="1"/>
      <p:bldP spid="40"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28B3F540-86B0-445F-B4CE-B80F2E4FF64C}"/>
              </a:ext>
            </a:extLst>
          </p:cNvPr>
          <p:cNvSpPr txBox="1">
            <a:spLocks noChangeArrowheads="1"/>
          </p:cNvSpPr>
          <p:nvPr/>
        </p:nvSpPr>
        <p:spPr bwMode="auto">
          <a:xfrm>
            <a:off x="81046" y="1045046"/>
            <a:ext cx="5214766" cy="56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50000"/>
              </a:lnSpc>
              <a:buNone/>
              <a:defRPr/>
            </a:pPr>
            <a:r>
              <a:rPr lang="zh-CN" altLang="en-US" sz="1800" dirty="0">
                <a:solidFill>
                  <a:srgbClr val="000000"/>
                </a:solidFill>
                <a:latin typeface="黑体" panose="02010609060101010101" pitchFamily="49" charset="-122"/>
                <a:ea typeface="黑体" panose="02010609060101010101" pitchFamily="49" charset="-122"/>
              </a:rPr>
              <a:t>感应信号探测的主要限制来自于线圈的热噪声。为了开展线圈的优化设计，必须首先对线圈的交流电阻进行精确预测</a:t>
            </a:r>
            <a:r>
              <a:rPr kumimoji="0" lang="zh-CN" altLang="en-US" sz="18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线圈交流电阻模型</a:t>
            </a:r>
            <a:endParaRPr kumimoji="0" lang="en-US" altLang="zh-CN" sz="18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a:p>
            <a:pPr lvl="1" defTabSz="914400">
              <a:lnSpc>
                <a:spcPct val="150000"/>
              </a:lnSpc>
              <a:buFont typeface="Wingdings" panose="05000000000000000000" pitchFamily="2" charset="2"/>
              <a:buChar char="ü"/>
              <a:defRPr/>
            </a:pPr>
            <a:r>
              <a:rPr kumimoji="0" lang="zh-CN" altLang="en-US" sz="16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公式解析解，与实测结果符合不理想</a:t>
            </a:r>
            <a:endParaRPr kumimoji="0" lang="en-US" altLang="zh-CN" sz="16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a:p>
            <a:pPr lvl="1" defTabSz="914400">
              <a:lnSpc>
                <a:spcPct val="150000"/>
              </a:lnSpc>
              <a:buFont typeface="Wingdings" panose="05000000000000000000" pitchFamily="2" charset="2"/>
              <a:buChar char="ü"/>
              <a:defRPr/>
            </a:pPr>
            <a:r>
              <a:rPr kumimoji="0" lang="zh-CN" altLang="en-US" sz="160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有限元分析，特定线圈参数下与实测结果符合理想</a:t>
            </a:r>
          </a:p>
          <a:p>
            <a:pPr defTabSz="914400">
              <a:lnSpc>
                <a:spcPct val="150000"/>
              </a:lnSpc>
              <a:defRPr/>
            </a:pPr>
            <a:endParaRPr kumimoji="0" lang="en-US" altLang="zh-CN" sz="110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endParaRPr>
          </a:p>
        </p:txBody>
      </p:sp>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8</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normAutofit/>
          </a:bodyPr>
          <a:lstStyle/>
          <a:p>
            <a:r>
              <a:rPr lang="zh-CN" altLang="en-US" b="1" dirty="0">
                <a:latin typeface="黑体" panose="02010609060101010101" pitchFamily="49" charset="-122"/>
                <a:ea typeface="黑体" panose="02010609060101010101" pitchFamily="49" charset="-122"/>
              </a:rPr>
              <a:t>感应线圈优化</a:t>
            </a:r>
          </a:p>
        </p:txBody>
      </p:sp>
      <p:pic>
        <p:nvPicPr>
          <p:cNvPr id="21" name="图片 20">
            <a:extLst>
              <a:ext uri="{FF2B5EF4-FFF2-40B4-BE49-F238E27FC236}">
                <a16:creationId xmlns:a16="http://schemas.microsoft.com/office/drawing/2014/main" id="{C3832D78-C772-4B7D-B344-14F6B7733B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536" y="3564966"/>
            <a:ext cx="3958328" cy="2374998"/>
          </a:xfrm>
          <a:prstGeom prst="rect">
            <a:avLst/>
          </a:prstGeom>
        </p:spPr>
      </p:pic>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0CC14D28-1AD0-460D-8BB2-9DC31FB00473}"/>
                  </a:ext>
                </a:extLst>
              </p:cNvPr>
              <p:cNvSpPr txBox="1"/>
              <p:nvPr/>
            </p:nvSpPr>
            <p:spPr>
              <a:xfrm>
                <a:off x="246324" y="5939964"/>
                <a:ext cx="5049490" cy="832920"/>
              </a:xfrm>
              <a:prstGeom prst="rect">
                <a:avLst/>
              </a:prstGeom>
              <a:noFill/>
            </p:spPr>
            <p:txBody>
              <a:bodyPr wrap="square">
                <a:spAutoFit/>
              </a:bodyPr>
              <a:lstStyle/>
              <a:p>
                <a:r>
                  <a:rPr lang="zh-CN" altLang="en-US" b="1" dirty="0">
                    <a:solidFill>
                      <a:srgbClr val="C00000"/>
                    </a:solidFill>
                  </a:rPr>
                  <a:t>经验：</a:t>
                </a:r>
                <a14:m>
                  <m:oMath xmlns:m="http://schemas.openxmlformats.org/officeDocument/2006/math">
                    <m:f>
                      <m:fPr>
                        <m:ctrlPr>
                          <a:rPr lang="en-US" altLang="zh-CN" b="1" i="1" smtClean="0">
                            <a:solidFill>
                              <a:srgbClr val="C00000"/>
                            </a:solidFill>
                            <a:latin typeface="Cambria Math" panose="02040503050406030204" pitchFamily="18" charset="0"/>
                          </a:rPr>
                        </m:ctrlPr>
                      </m:fPr>
                      <m:num>
                        <m:sSub>
                          <m:sSubPr>
                            <m:ctrlPr>
                              <a:rPr lang="en-US" altLang="zh-CN" b="1" i="1">
                                <a:solidFill>
                                  <a:srgbClr val="C00000"/>
                                </a:solidFill>
                                <a:latin typeface="Cambria Math" panose="02040503050406030204" pitchFamily="18" charset="0"/>
                              </a:rPr>
                            </m:ctrlPr>
                          </m:sSubPr>
                          <m:e>
                            <m:r>
                              <a:rPr lang="en-US" altLang="zh-CN" b="1" i="1">
                                <a:solidFill>
                                  <a:srgbClr val="C00000"/>
                                </a:solidFill>
                                <a:latin typeface="Cambria Math" panose="02040503050406030204" pitchFamily="18" charset="0"/>
                              </a:rPr>
                              <m:t>𝒅</m:t>
                            </m:r>
                          </m:e>
                          <m:sub>
                            <m:r>
                              <a:rPr lang="en-US" altLang="zh-CN" b="1" i="1">
                                <a:solidFill>
                                  <a:srgbClr val="C00000"/>
                                </a:solidFill>
                                <a:latin typeface="Cambria Math" panose="02040503050406030204" pitchFamily="18" charset="0"/>
                              </a:rPr>
                              <m:t>𝒘𝒊𝒓𝒆</m:t>
                            </m:r>
                          </m:sub>
                        </m:sSub>
                      </m:num>
                      <m:den>
                        <m:rad>
                          <m:radPr>
                            <m:degHide m:val="on"/>
                            <m:ctrlPr>
                              <a:rPr lang="en-US" altLang="zh-CN" b="1" i="1">
                                <a:solidFill>
                                  <a:srgbClr val="C00000"/>
                                </a:solidFill>
                                <a:latin typeface="Cambria Math" panose="02040503050406030204" pitchFamily="18" charset="0"/>
                              </a:rPr>
                            </m:ctrlPr>
                          </m:radPr>
                          <m:deg/>
                          <m:e>
                            <m:sSub>
                              <m:sSubPr>
                                <m:ctrlPr>
                                  <a:rPr lang="en-US" altLang="zh-CN" b="1" i="1">
                                    <a:solidFill>
                                      <a:srgbClr val="C00000"/>
                                    </a:solidFill>
                                    <a:latin typeface="Cambria Math" panose="02040503050406030204" pitchFamily="18" charset="0"/>
                                  </a:rPr>
                                </m:ctrlPr>
                              </m:sSubPr>
                              <m:e>
                                <m:r>
                                  <a:rPr lang="en-US" altLang="zh-CN" b="1" i="1">
                                    <a:solidFill>
                                      <a:srgbClr val="C00000"/>
                                    </a:solidFill>
                                    <a:latin typeface="Cambria Math" panose="02040503050406030204" pitchFamily="18" charset="0"/>
                                  </a:rPr>
                                  <m:t>𝒅</m:t>
                                </m:r>
                              </m:e>
                              <m:sub>
                                <m:r>
                                  <a:rPr lang="en-US" altLang="zh-CN" b="1" i="1" smtClean="0">
                                    <a:solidFill>
                                      <a:srgbClr val="C00000"/>
                                    </a:solidFill>
                                    <a:latin typeface="Cambria Math" panose="02040503050406030204" pitchFamily="18" charset="0"/>
                                  </a:rPr>
                                  <m:t>𝒄𝒐𝒊𝒍</m:t>
                                </m:r>
                              </m:sub>
                            </m:sSub>
                          </m:e>
                        </m:rad>
                      </m:den>
                    </m:f>
                    <m:r>
                      <a:rPr lang="en-US" altLang="zh-CN" b="1" i="1" smtClean="0">
                        <a:solidFill>
                          <a:srgbClr val="C00000"/>
                        </a:solidFill>
                        <a:latin typeface="Cambria Math" panose="02040503050406030204" pitchFamily="18" charset="0"/>
                        <a:ea typeface="Cambria Math" panose="02040503050406030204" pitchFamily="18" charset="0"/>
                      </a:rPr>
                      <m:t>≥</m:t>
                    </m:r>
                    <m:r>
                      <a:rPr lang="en-US" altLang="zh-CN" b="1" i="1" smtClean="0">
                        <a:solidFill>
                          <a:srgbClr val="C00000"/>
                        </a:solidFill>
                        <a:latin typeface="Cambria Math" panose="02040503050406030204" pitchFamily="18" charset="0"/>
                        <a:ea typeface="Cambria Math" panose="02040503050406030204" pitchFamily="18" charset="0"/>
                      </a:rPr>
                      <m:t>𝟎</m:t>
                    </m:r>
                    <m:r>
                      <a:rPr lang="en-US" altLang="zh-CN" b="1" i="1" smtClean="0">
                        <a:solidFill>
                          <a:srgbClr val="C00000"/>
                        </a:solidFill>
                        <a:latin typeface="Cambria Math" panose="02040503050406030204" pitchFamily="18" charset="0"/>
                        <a:ea typeface="Cambria Math" panose="02040503050406030204" pitchFamily="18" charset="0"/>
                      </a:rPr>
                      <m:t>.</m:t>
                    </m:r>
                    <m:r>
                      <a:rPr lang="en-US" altLang="zh-CN" b="1" i="1" smtClean="0">
                        <a:solidFill>
                          <a:srgbClr val="C00000"/>
                        </a:solidFill>
                        <a:latin typeface="Cambria Math" panose="02040503050406030204" pitchFamily="18" charset="0"/>
                        <a:ea typeface="Cambria Math" panose="02040503050406030204" pitchFamily="18" charset="0"/>
                      </a:rPr>
                      <m:t>𝟎𝟕𝟗𝟔</m:t>
                    </m:r>
                    <m:rad>
                      <m:radPr>
                        <m:degHide m:val="on"/>
                        <m:ctrlPr>
                          <a:rPr lang="en-US" altLang="zh-CN" b="1" i="1" smtClean="0">
                            <a:solidFill>
                              <a:srgbClr val="C00000"/>
                            </a:solidFill>
                            <a:latin typeface="Cambria Math" panose="02040503050406030204" pitchFamily="18" charset="0"/>
                            <a:ea typeface="Cambria Math" panose="02040503050406030204" pitchFamily="18" charset="0"/>
                          </a:rPr>
                        </m:ctrlPr>
                      </m:radPr>
                      <m:deg/>
                      <m:e>
                        <m:r>
                          <a:rPr lang="en-US" altLang="zh-CN" b="1" i="1" smtClean="0">
                            <a:solidFill>
                              <a:srgbClr val="C00000"/>
                            </a:solidFill>
                            <a:latin typeface="Cambria Math" panose="02040503050406030204" pitchFamily="18" charset="0"/>
                            <a:ea typeface="Cambria Math" panose="02040503050406030204" pitchFamily="18" charset="0"/>
                          </a:rPr>
                          <m:t>𝒎𝒎</m:t>
                        </m:r>
                      </m:e>
                    </m:rad>
                    <m:r>
                      <a:rPr lang="zh-CN" altLang="en-US" b="1" i="1" smtClean="0">
                        <a:solidFill>
                          <a:srgbClr val="C00000"/>
                        </a:solidFill>
                        <a:latin typeface="Cambria Math" panose="02040503050406030204" pitchFamily="18" charset="0"/>
                        <a:ea typeface="Cambria Math" panose="02040503050406030204" pitchFamily="18" charset="0"/>
                      </a:rPr>
                      <m:t>，</m:t>
                    </m:r>
                  </m:oMath>
                </a14:m>
                <a:r>
                  <a:rPr lang="zh-CN" altLang="en-US" b="1" dirty="0">
                    <a:solidFill>
                      <a:srgbClr val="C00000"/>
                    </a:solidFill>
                  </a:rPr>
                  <a:t>交流电阻的有限元仿真结果和交流电阻的实测结果符合较好</a:t>
                </a:r>
                <a:endParaRPr lang="zh-CN" altLang="en-US" dirty="0"/>
              </a:p>
            </p:txBody>
          </p:sp>
        </mc:Choice>
        <mc:Fallback xmlns="">
          <p:sp>
            <p:nvSpPr>
              <p:cNvPr id="22" name="文本框 21">
                <a:extLst>
                  <a:ext uri="{FF2B5EF4-FFF2-40B4-BE49-F238E27FC236}">
                    <a16:creationId xmlns:a16="http://schemas.microsoft.com/office/drawing/2014/main" id="{0CC14D28-1AD0-460D-8BB2-9DC31FB00473}"/>
                  </a:ext>
                </a:extLst>
              </p:cNvPr>
              <p:cNvSpPr txBox="1">
                <a:spLocks noRot="1" noChangeAspect="1" noMove="1" noResize="1" noEditPoints="1" noAdjustHandles="1" noChangeArrowheads="1" noChangeShapeType="1" noTextEdit="1"/>
              </p:cNvSpPr>
              <p:nvPr/>
            </p:nvSpPr>
            <p:spPr>
              <a:xfrm>
                <a:off x="246324" y="5939964"/>
                <a:ext cx="5049490" cy="832920"/>
              </a:xfrm>
              <a:prstGeom prst="rect">
                <a:avLst/>
              </a:prstGeom>
              <a:blipFill>
                <a:blip r:embed="rId12"/>
                <a:stretch>
                  <a:fillRect l="-965" b="-10219"/>
                </a:stretch>
              </a:blipFill>
            </p:spPr>
            <p:txBody>
              <a:bodyPr/>
              <a:lstStyle/>
              <a:p>
                <a:r>
                  <a:rPr lang="zh-CN" altLang="en-US">
                    <a:noFill/>
                  </a:rPr>
                  <a:t> </a:t>
                </a:r>
              </a:p>
            </p:txBody>
          </p:sp>
        </mc:Fallback>
      </mc:AlternateContent>
      <p:cxnSp>
        <p:nvCxnSpPr>
          <p:cNvPr id="24" name="直接连接符 23">
            <a:extLst>
              <a:ext uri="{FF2B5EF4-FFF2-40B4-BE49-F238E27FC236}">
                <a16:creationId xmlns:a16="http://schemas.microsoft.com/office/drawing/2014/main" id="{F86EA94D-9C6A-4294-86C7-54CE66D46821}"/>
              </a:ext>
            </a:extLst>
          </p:cNvPr>
          <p:cNvCxnSpPr>
            <a:cxnSpLocks/>
          </p:cNvCxnSpPr>
          <p:nvPr/>
        </p:nvCxnSpPr>
        <p:spPr>
          <a:xfrm>
            <a:off x="5303912" y="945657"/>
            <a:ext cx="0" cy="5912343"/>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25" name="Rectangle 10">
            <a:extLst>
              <a:ext uri="{FF2B5EF4-FFF2-40B4-BE49-F238E27FC236}">
                <a16:creationId xmlns:a16="http://schemas.microsoft.com/office/drawing/2014/main" id="{CB6B39DC-91B7-42F8-BF87-80E135FA4562}"/>
              </a:ext>
            </a:extLst>
          </p:cNvPr>
          <p:cNvSpPr txBox="1">
            <a:spLocks noChangeArrowheads="1"/>
          </p:cNvSpPr>
          <p:nvPr/>
        </p:nvSpPr>
        <p:spPr bwMode="auto">
          <a:xfrm>
            <a:off x="5364476" y="1022598"/>
            <a:ext cx="6746471" cy="56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buNone/>
              <a:defRPr/>
            </a:pPr>
            <a:r>
              <a:rPr kumimoji="0" lang="zh-CN" altLang="en-US" sz="18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空气芯线圈</a:t>
            </a:r>
            <a:endParaRPr kumimoji="0" lang="en-US" altLang="zh-CN" sz="18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a:p>
            <a:pPr defTabSz="914400">
              <a:defRPr/>
            </a:pPr>
            <a:r>
              <a:rPr kumimoji="0" lang="zh-CN" altLang="en-US" sz="18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待求解最优线圈设计</a:t>
            </a:r>
            <a:endParaRPr kumimoji="0" lang="en-US" altLang="zh-CN" sz="18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a:p>
            <a:pPr marL="0" indent="0" defTabSz="914400">
              <a:buNone/>
              <a:defRPr/>
            </a:pPr>
            <a:endParaRPr lang="en-US" altLang="zh-CN" sz="1800" dirty="0">
              <a:solidFill>
                <a:srgbClr val="000000"/>
              </a:solidFill>
              <a:latin typeface="黑体" panose="02010609060101010101" pitchFamily="49" charset="-122"/>
              <a:ea typeface="黑体" panose="02010609060101010101" pitchFamily="49" charset="-122"/>
            </a:endParaRPr>
          </a:p>
          <a:p>
            <a:pPr marL="0" indent="0" defTabSz="914400">
              <a:buNone/>
              <a:defRPr/>
            </a:pPr>
            <a:endParaRPr kumimoji="0" lang="en-US" altLang="zh-CN" sz="18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a:p>
            <a:pPr defTabSz="914400">
              <a:defRPr/>
            </a:pPr>
            <a:r>
              <a:rPr lang="zh-CN" altLang="en-US" sz="1800" dirty="0">
                <a:solidFill>
                  <a:srgbClr val="000000"/>
                </a:solidFill>
                <a:latin typeface="黑体" panose="02010609060101010101" pitchFamily="49" charset="-122"/>
                <a:ea typeface="黑体" panose="02010609060101010101" pitchFamily="49" charset="-122"/>
              </a:rPr>
              <a:t>目标：完成灵敏度以及单位面积参数的联合优化</a:t>
            </a:r>
            <a:endParaRPr lang="en-US" altLang="zh-CN" sz="1800" dirty="0">
              <a:solidFill>
                <a:srgbClr val="000000"/>
              </a:solidFill>
              <a:latin typeface="黑体" panose="02010609060101010101" pitchFamily="49" charset="-122"/>
              <a:ea typeface="黑体" panose="02010609060101010101" pitchFamily="49" charset="-122"/>
            </a:endParaRPr>
          </a:p>
          <a:p>
            <a:pPr lvl="1" defTabSz="914400">
              <a:buFont typeface="Wingdings" panose="05000000000000000000" pitchFamily="2" charset="2"/>
              <a:buChar char="ü"/>
              <a:defRPr/>
            </a:pPr>
            <a:endParaRPr lang="en-US" altLang="zh-CN" sz="1600" dirty="0">
              <a:solidFill>
                <a:srgbClr val="000000"/>
              </a:solidFill>
              <a:latin typeface="黑体" panose="02010609060101010101" pitchFamily="49" charset="-122"/>
              <a:ea typeface="黑体" panose="02010609060101010101" pitchFamily="49" charset="-122"/>
            </a:endParaRPr>
          </a:p>
          <a:p>
            <a:pPr lvl="1" defTabSz="914400">
              <a:buFont typeface="Wingdings" panose="05000000000000000000" pitchFamily="2" charset="2"/>
              <a:buChar char="ü"/>
              <a:defRPr/>
            </a:pPr>
            <a:endParaRPr lang="en-US" altLang="zh-CN" sz="1800" dirty="0">
              <a:solidFill>
                <a:srgbClr val="000000"/>
              </a:solidFill>
              <a:latin typeface="黑体" panose="02010609060101010101" pitchFamily="49" charset="-122"/>
              <a:ea typeface="黑体" panose="02010609060101010101" pitchFamily="49" charset="-122"/>
            </a:endParaRPr>
          </a:p>
          <a:p>
            <a:pPr defTabSz="914400">
              <a:defRPr/>
            </a:pPr>
            <a:endParaRPr lang="en-US" altLang="zh-CN" sz="1800" dirty="0">
              <a:solidFill>
                <a:srgbClr val="000000"/>
              </a:solidFill>
              <a:latin typeface="黑体" panose="02010609060101010101" pitchFamily="49" charset="-122"/>
              <a:ea typeface="黑体" panose="02010609060101010101" pitchFamily="49" charset="-122"/>
            </a:endParaRPr>
          </a:p>
          <a:p>
            <a:pPr defTabSz="914400">
              <a:defRPr/>
            </a:pPr>
            <a:endParaRPr lang="en-US" altLang="zh-CN" sz="1800" dirty="0">
              <a:solidFill>
                <a:srgbClr val="000000"/>
              </a:solidFill>
              <a:latin typeface="黑体" panose="02010609060101010101" pitchFamily="49" charset="-122"/>
              <a:ea typeface="黑体" panose="02010609060101010101" pitchFamily="49" charset="-122"/>
            </a:endParaRPr>
          </a:p>
          <a:p>
            <a:pPr defTabSz="914400">
              <a:defRPr/>
            </a:pPr>
            <a:r>
              <a:rPr lang="zh-CN" altLang="en-US" sz="1800" dirty="0">
                <a:solidFill>
                  <a:srgbClr val="000000"/>
                </a:solidFill>
                <a:latin typeface="黑体" panose="02010609060101010101" pitchFamily="49" charset="-122"/>
                <a:ea typeface="黑体" panose="02010609060101010101" pitchFamily="49" charset="-122"/>
              </a:rPr>
              <a:t>方法：通过遍历</a:t>
            </a:r>
            <a:r>
              <a:rPr lang="en-US" altLang="zh-CN" sz="1800" dirty="0">
                <a:solidFill>
                  <a:srgbClr val="000000"/>
                </a:solidFill>
                <a:latin typeface="黑体" panose="02010609060101010101" pitchFamily="49" charset="-122"/>
                <a:ea typeface="黑体" panose="02010609060101010101" pitchFamily="49" charset="-122"/>
              </a:rPr>
              <a:t>/</a:t>
            </a:r>
            <a:r>
              <a:rPr lang="zh-CN" altLang="en-US" sz="1800" dirty="0">
                <a:solidFill>
                  <a:srgbClr val="000000"/>
                </a:solidFill>
                <a:latin typeface="黑体" panose="02010609060101010101" pitchFamily="49" charset="-122"/>
                <a:ea typeface="黑体" panose="02010609060101010101" pitchFamily="49" charset="-122"/>
              </a:rPr>
              <a:t>迭代算法得到 </a:t>
            </a:r>
            <a:r>
              <a:rPr lang="en-US" altLang="zh-CN" sz="1800" dirty="0">
                <a:solidFill>
                  <a:srgbClr val="000000"/>
                </a:solidFill>
                <a:latin typeface="黑体" panose="02010609060101010101" pitchFamily="49" charset="-122"/>
                <a:ea typeface="黑体" panose="02010609060101010101" pitchFamily="49" charset="-122"/>
              </a:rPr>
              <a:t>Pareto </a:t>
            </a:r>
            <a:r>
              <a:rPr lang="zh-CN" altLang="en-US" sz="1800" dirty="0">
                <a:solidFill>
                  <a:srgbClr val="000000"/>
                </a:solidFill>
                <a:latin typeface="黑体" panose="02010609060101010101" pitchFamily="49" charset="-122"/>
                <a:ea typeface="黑体" panose="02010609060101010101" pitchFamily="49" charset="-122"/>
              </a:rPr>
              <a:t>前沿 </a:t>
            </a:r>
            <a:r>
              <a:rPr lang="en-US" altLang="zh-CN" sz="1800" dirty="0">
                <a:solidFill>
                  <a:srgbClr val="000000"/>
                </a:solidFill>
                <a:latin typeface="黑体" panose="02010609060101010101" pitchFamily="49" charset="-122"/>
                <a:ea typeface="黑体" panose="02010609060101010101" pitchFamily="49" charset="-122"/>
              </a:rPr>
              <a:t>(</a:t>
            </a:r>
            <a:r>
              <a:rPr lang="zh-CN" altLang="en-US" sz="1800" dirty="0">
                <a:solidFill>
                  <a:srgbClr val="000000"/>
                </a:solidFill>
                <a:latin typeface="黑体" panose="02010609060101010101" pitchFamily="49" charset="-122"/>
                <a:ea typeface="黑体" panose="02010609060101010101" pitchFamily="49" charset="-122"/>
              </a:rPr>
              <a:t>联合优化结果</a:t>
            </a:r>
            <a:r>
              <a:rPr lang="en-US" altLang="zh-CN" sz="1800" dirty="0">
                <a:solidFill>
                  <a:srgbClr val="000000"/>
                </a:solidFill>
                <a:latin typeface="黑体" panose="02010609060101010101" pitchFamily="49" charset="-122"/>
                <a:ea typeface="黑体" panose="02010609060101010101" pitchFamily="49" charset="-122"/>
              </a:rPr>
              <a:t>)</a:t>
            </a:r>
            <a:endParaRPr lang="en-US" altLang="zh-CN" sz="2000" dirty="0">
              <a:solidFill>
                <a:srgbClr val="000000"/>
              </a:solidFill>
              <a:latin typeface="黑体" panose="02010609060101010101" pitchFamily="49" charset="-122"/>
              <a:ea typeface="黑体" panose="02010609060101010101" pitchFamily="49" charset="-122"/>
            </a:endParaRPr>
          </a:p>
          <a:p>
            <a:pPr marL="0" indent="0" defTabSz="914400">
              <a:buNone/>
              <a:defRPr/>
            </a:pPr>
            <a:r>
              <a:rPr lang="zh-CN" altLang="en-US" sz="1800" dirty="0">
                <a:solidFill>
                  <a:srgbClr val="000000"/>
                </a:solidFill>
                <a:latin typeface="黑体" panose="02010609060101010101" pitchFamily="49" charset="-122"/>
                <a:ea typeface="黑体" panose="02010609060101010101" pitchFamily="49" charset="-122"/>
              </a:rPr>
              <a:t>磁</a:t>
            </a:r>
            <a:r>
              <a:rPr kumimoji="0" lang="zh-CN" altLang="en-US" sz="18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芯线圈</a:t>
            </a:r>
            <a:endParaRPr kumimoji="0" lang="en-US" altLang="zh-CN" sz="18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a:p>
            <a:pPr defTabSz="914400">
              <a:defRPr/>
            </a:pPr>
            <a:r>
              <a:rPr kumimoji="0" lang="zh-CN" altLang="en-US" sz="18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基于空气芯得到的优化线圈设计，加入不同高度的磁芯</a:t>
            </a:r>
          </a:p>
          <a:p>
            <a:pPr defTabSz="914400">
              <a:defRPr/>
            </a:pPr>
            <a:endParaRPr kumimoji="0" lang="en-US" altLang="zh-CN" sz="20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a:p>
            <a:pPr marL="457200" lvl="1" indent="0" defTabSz="914400">
              <a:buNone/>
              <a:defRPr/>
            </a:pPr>
            <a:endParaRPr kumimoji="0" lang="en-US" altLang="zh-CN" sz="16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a:p>
            <a:pPr marL="0" indent="0" defTabSz="914400">
              <a:buNone/>
              <a:defRPr/>
            </a:pPr>
            <a:endParaRPr kumimoji="0" lang="zh-CN" altLang="en-US" sz="1600" i="0" u="none" strike="noStrike" kern="1200" cap="none" spc="0" normalizeH="0" baseline="0" noProof="0" dirty="0">
              <a:ln>
                <a:noFill/>
              </a:ln>
              <a:effectLst/>
              <a:uLnTx/>
              <a:uFillTx/>
              <a:latin typeface="黑体" panose="02010609060101010101" pitchFamily="49" charset="-122"/>
              <a:ea typeface="黑体" panose="02010609060101010101" pitchFamily="49" charset="-122"/>
            </a:endParaRPr>
          </a:p>
        </p:txBody>
      </p: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DCBAC67C-3675-4D21-B82C-3A1452F243E0}"/>
                  </a:ext>
                </a:extLst>
              </p:cNvPr>
              <p:cNvSpPr txBox="1"/>
              <p:nvPr/>
            </p:nvSpPr>
            <p:spPr>
              <a:xfrm>
                <a:off x="5719485" y="1735941"/>
                <a:ext cx="2942000" cy="584775"/>
              </a:xfrm>
              <a:prstGeom prst="rect">
                <a:avLst/>
              </a:prstGeom>
              <a:noFill/>
            </p:spPr>
            <p:txBody>
              <a:bodyPr wrap="square">
                <a:spAutoFit/>
              </a:bodyPr>
              <a:lstStyle/>
              <a:p>
                <a:pPr marL="742950" lvl="1" indent="-285750" defTabSz="914400">
                  <a:buFont typeface="Wingdings" panose="05000000000000000000" pitchFamily="2" charset="2"/>
                  <a:buChar char="ü"/>
                  <a:defRPr/>
                </a:pPr>
                <a:r>
                  <a:rPr kumimoji="0" lang="zh-CN" altLang="en-US" sz="16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线圈内</a:t>
                </a:r>
                <a:r>
                  <a:rPr lang="zh-CN" altLang="en-US" sz="1600" dirty="0">
                    <a:solidFill>
                      <a:srgbClr val="000000"/>
                    </a:solidFill>
                    <a:latin typeface="黑体" panose="02010609060101010101" pitchFamily="49" charset="-122"/>
                    <a:ea typeface="黑体" panose="02010609060101010101" pitchFamily="49" charset="-122"/>
                  </a:rPr>
                  <a:t>半</a:t>
                </a:r>
                <a:r>
                  <a:rPr kumimoji="0" lang="zh-CN" altLang="en-US" sz="16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径 </a:t>
                </a:r>
                <a14:m>
                  <m:oMath xmlns:m="http://schemas.openxmlformats.org/officeDocument/2006/math">
                    <m:sSub>
                      <m:sSubPr>
                        <m:ctrlPr>
                          <a:rPr lang="en-US" altLang="zh-CN" sz="1600" i="1">
                            <a:solidFill>
                              <a:prstClr val="black"/>
                            </a:solidFill>
                            <a:latin typeface="Cambria Math" panose="02040503050406030204" pitchFamily="18" charset="0"/>
                            <a:ea typeface="Cambria Math" panose="02040503050406030204" pitchFamily="18" charset="0"/>
                          </a:rPr>
                        </m:ctrlPr>
                      </m:sSubPr>
                      <m:e>
                        <m:r>
                          <a:rPr lang="en-US" altLang="zh-CN" sz="1600" i="1">
                            <a:solidFill>
                              <a:prstClr val="black"/>
                            </a:solidFill>
                            <a:latin typeface="Cambria Math" panose="02040503050406030204" pitchFamily="18" charset="0"/>
                            <a:ea typeface="Cambria Math" panose="02040503050406030204" pitchFamily="18" charset="0"/>
                          </a:rPr>
                          <m:t>𝑟</m:t>
                        </m:r>
                      </m:e>
                      <m:sub>
                        <m:r>
                          <a:rPr lang="en-US" altLang="zh-CN" sz="1600" i="1">
                            <a:solidFill>
                              <a:prstClr val="black"/>
                            </a:solidFill>
                            <a:latin typeface="Cambria Math" panose="02040503050406030204" pitchFamily="18" charset="0"/>
                            <a:ea typeface="Cambria Math" panose="02040503050406030204" pitchFamily="18" charset="0"/>
                          </a:rPr>
                          <m:t>𝑐𝑜𝑖𝑙</m:t>
                        </m:r>
                      </m:sub>
                    </m:sSub>
                  </m:oMath>
                </a14:m>
                <a:endParaRPr kumimoji="0" lang="en-US" altLang="zh-CN" sz="16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a:p>
                <a:pPr marL="742950" marR="0" lvl="1"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zh-CN" altLang="en-US" sz="16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线径 </a:t>
                </a:r>
                <a14:m>
                  <m:oMath xmlns:m="http://schemas.openxmlformats.org/officeDocument/2006/math">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𝑑</m:t>
                        </m:r>
                      </m:e>
                      <m:sub>
                        <m:r>
                          <a:rPr lang="en-US" altLang="zh-CN" sz="1600" b="0" i="1" smtClean="0">
                            <a:latin typeface="Cambria Math" panose="02040503050406030204" pitchFamily="18" charset="0"/>
                            <a:ea typeface="Cambria Math" panose="02040503050406030204" pitchFamily="18" charset="0"/>
                          </a:rPr>
                          <m:t>𝑤𝑖𝑟𝑒</m:t>
                        </m:r>
                      </m:sub>
                    </m:sSub>
                  </m:oMath>
                </a14:m>
                <a:endParaRPr kumimoji="0" lang="en-US" altLang="zh-CN" sz="16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p:txBody>
          </p:sp>
        </mc:Choice>
        <mc:Fallback xmlns="">
          <p:sp>
            <p:nvSpPr>
              <p:cNvPr id="28" name="文本框 27">
                <a:extLst>
                  <a:ext uri="{FF2B5EF4-FFF2-40B4-BE49-F238E27FC236}">
                    <a16:creationId xmlns:a16="http://schemas.microsoft.com/office/drawing/2014/main" id="{DCBAC67C-3675-4D21-B82C-3A1452F243E0}"/>
                  </a:ext>
                </a:extLst>
              </p:cNvPr>
              <p:cNvSpPr txBox="1">
                <a:spLocks noRot="1" noChangeAspect="1" noMove="1" noResize="1" noEditPoints="1" noAdjustHandles="1" noChangeArrowheads="1" noChangeShapeType="1" noTextEdit="1"/>
              </p:cNvSpPr>
              <p:nvPr/>
            </p:nvSpPr>
            <p:spPr>
              <a:xfrm>
                <a:off x="5719485" y="1735941"/>
                <a:ext cx="2942000" cy="584775"/>
              </a:xfrm>
              <a:prstGeom prst="rect">
                <a:avLst/>
              </a:prstGeom>
              <a:blipFill>
                <a:blip r:embed="rId13"/>
                <a:stretch>
                  <a:fillRect t="-4167" b="-114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3F18A789-7A21-47E3-8B63-2FC5B44FBEBA}"/>
                  </a:ext>
                </a:extLst>
              </p:cNvPr>
              <p:cNvSpPr txBox="1"/>
              <p:nvPr/>
            </p:nvSpPr>
            <p:spPr>
              <a:xfrm>
                <a:off x="8675043" y="1735941"/>
                <a:ext cx="2715088" cy="584775"/>
              </a:xfrm>
              <a:prstGeom prst="rect">
                <a:avLst/>
              </a:prstGeom>
              <a:noFill/>
            </p:spPr>
            <p:txBody>
              <a:bodyPr wrap="square">
                <a:spAutoFit/>
              </a:bodyPr>
              <a:lstStyle/>
              <a:p>
                <a:pPr marL="742950" lvl="1" indent="-285750" defTabSz="914400">
                  <a:buFont typeface="Wingdings" panose="05000000000000000000" pitchFamily="2" charset="2"/>
                  <a:buChar char="ü"/>
                  <a:defRPr/>
                </a:pPr>
                <a:r>
                  <a:rPr kumimoji="0" lang="zh-CN" altLang="en-US" sz="16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每层匝数 </a:t>
                </a:r>
                <a14:m>
                  <m:oMath xmlns:m="http://schemas.openxmlformats.org/officeDocument/2006/math">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i="1">
                            <a:latin typeface="Cambria Math" panose="02040503050406030204" pitchFamily="18" charset="0"/>
                            <a:ea typeface="Cambria Math" panose="02040503050406030204" pitchFamily="18" charset="0"/>
                          </a:rPr>
                          <m:t>𝑛</m:t>
                        </m:r>
                      </m:e>
                      <m:sub>
                        <m:r>
                          <a:rPr lang="en-US" altLang="zh-CN" sz="1600" i="1">
                            <a:latin typeface="Cambria Math" panose="02040503050406030204" pitchFamily="18" charset="0"/>
                            <a:ea typeface="Cambria Math" panose="02040503050406030204" pitchFamily="18" charset="0"/>
                          </a:rPr>
                          <m:t>𝑐𝑜𝑖𝑙</m:t>
                        </m:r>
                      </m:sub>
                    </m:sSub>
                  </m:oMath>
                </a14:m>
                <a:endParaRPr kumimoji="0" lang="en-US" altLang="zh-CN" sz="16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a:p>
                <a:pPr marL="742950" lvl="1" indent="-285750" defTabSz="914400">
                  <a:buFont typeface="Wingdings" panose="05000000000000000000" pitchFamily="2" charset="2"/>
                  <a:buChar char="ü"/>
                  <a:defRPr/>
                </a:pPr>
                <a:r>
                  <a:rPr kumimoji="0" lang="zh-CN" altLang="en-US" sz="16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层数 </a:t>
                </a:r>
                <a14:m>
                  <m:oMath xmlns:m="http://schemas.openxmlformats.org/officeDocument/2006/math">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i="1">
                            <a:latin typeface="Cambria Math" panose="02040503050406030204" pitchFamily="18" charset="0"/>
                            <a:ea typeface="Cambria Math" panose="02040503050406030204" pitchFamily="18" charset="0"/>
                          </a:rPr>
                          <m:t>𝑛</m:t>
                        </m:r>
                      </m:e>
                      <m:sub>
                        <m:r>
                          <a:rPr lang="en-US" altLang="zh-CN" sz="1600" i="1">
                            <a:latin typeface="Cambria Math" panose="02040503050406030204" pitchFamily="18" charset="0"/>
                            <a:ea typeface="Cambria Math" panose="02040503050406030204" pitchFamily="18" charset="0"/>
                          </a:rPr>
                          <m:t>𝑙</m:t>
                        </m:r>
                      </m:sub>
                    </m:sSub>
                  </m:oMath>
                </a14:m>
                <a:endParaRPr kumimoji="0" lang="en-US" altLang="zh-CN" sz="16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p:txBody>
          </p:sp>
        </mc:Choice>
        <mc:Fallback xmlns="">
          <p:sp>
            <p:nvSpPr>
              <p:cNvPr id="29" name="文本框 28">
                <a:extLst>
                  <a:ext uri="{FF2B5EF4-FFF2-40B4-BE49-F238E27FC236}">
                    <a16:creationId xmlns:a16="http://schemas.microsoft.com/office/drawing/2014/main" id="{3F18A789-7A21-47E3-8B63-2FC5B44FBEBA}"/>
                  </a:ext>
                </a:extLst>
              </p:cNvPr>
              <p:cNvSpPr txBox="1">
                <a:spLocks noRot="1" noChangeAspect="1" noMove="1" noResize="1" noEditPoints="1" noAdjustHandles="1" noChangeArrowheads="1" noChangeShapeType="1" noTextEdit="1"/>
              </p:cNvSpPr>
              <p:nvPr/>
            </p:nvSpPr>
            <p:spPr>
              <a:xfrm>
                <a:off x="8675043" y="1735941"/>
                <a:ext cx="2715088" cy="584775"/>
              </a:xfrm>
              <a:prstGeom prst="rect">
                <a:avLst/>
              </a:prstGeom>
              <a:blipFill>
                <a:blip r:embed="rId14"/>
                <a:stretch>
                  <a:fillRect t="-4167" b="-114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DDE3BFF4-BE56-40B8-B351-C6C77E72D22A}"/>
                  </a:ext>
                </a:extLst>
              </p:cNvPr>
              <p:cNvSpPr txBox="1"/>
              <p:nvPr/>
            </p:nvSpPr>
            <p:spPr>
              <a:xfrm>
                <a:off x="5206639" y="2851792"/>
                <a:ext cx="4214292" cy="961289"/>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𝑄</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𝑔</m:t>
                          </m:r>
                          <m:d>
                            <m:d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m:rPr>
                                  <m:sty m:val="p"/>
                                </m:rPr>
                                <a:rPr kumimoji="0" lang="el-GR"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Λ</m:t>
                              </m:r>
                              <m:f>
                                <m:fPr>
                                  <m:ctrlPr>
                                    <a:rPr kumimoji="0" lang="el-GR"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p>
                                    <m:sSupPr>
                                      <m:ctrlPr>
                                        <a:rPr kumimoji="0" lang="el-GR"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𝐹𝑃𝑅</m:t>
                                      </m:r>
                                    </m:e>
                                    <m:sup>
                                      <m:sSub>
                                        <m:sSubPr>
                                          <m:ctrlPr>
                                            <a:rPr kumimoji="0" lang="el-GR"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𝑁</m:t>
                                          </m:r>
                                        </m:e>
                                        <m:sub>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sup>
                                  </m:sSup>
                                </m:num>
                                <m:den>
                                  <m:r>
                                    <a:rPr kumimoji="0" lang="zh-CN" altLang="el-G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sSup>
                                    <m:sSup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sSub>
                                        <m:sSub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𝑟</m:t>
                                          </m:r>
                                        </m:e>
                                        <m:sub>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𝑐𝑜𝑖𝑙</m:t>
                                          </m:r>
                                        </m:sub>
                                      </m:sSub>
                                    </m:e>
                                    <m:sup>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sSub>
                                    <m:sSub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𝑁</m:t>
                                      </m:r>
                                    </m:e>
                                    <m:sub>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den>
                              </m:f>
                            </m:e>
                          </m:d>
                        </m:num>
                        <m:den>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4</m:t>
                          </m:r>
                          <m:func>
                            <m:func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uncPr>
                            <m:fName>
                              <m:sSup>
                                <m:sSup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altLang="zh-CN" sz="1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tan</m:t>
                                  </m:r>
                                </m:e>
                                <m:sup>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fName>
                            <m:e>
                              <m:f>
                                <m:f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
                                    <m:sSub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𝑟</m:t>
                                      </m:r>
                                    </m:e>
                                    <m:sub>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𝑐𝑜𝑖𝑙</m:t>
                                      </m:r>
                                    </m:sub>
                                  </m:sSub>
                                </m:num>
                                <m:den>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𝐻</m:t>
                                  </m:r>
                                </m:den>
                              </m:f>
                            </m:e>
                          </m:func>
                          <m:r>
                            <m:rPr>
                              <m:sty m:val="p"/>
                            </m:rPr>
                            <a:rPr kumimoji="0" lang="el-GR"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Λ</m:t>
                          </m:r>
                          <m:sSup>
                            <m:sSupPr>
                              <m:ctrlPr>
                                <a:rPr kumimoji="0" lang="el-GR"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d>
                                <m:dPr>
                                  <m:ctrlPr>
                                    <a:rPr kumimoji="0" lang="el-GR"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𝐹𝑁𝑅</m:t>
                                  </m:r>
                                </m:e>
                              </m:d>
                            </m:e>
                            <m:sup>
                              <m:sSub>
                                <m:sSubPr>
                                  <m:ctrlPr>
                                    <a:rPr kumimoji="0" lang="el-GR"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𝑁</m:t>
                                  </m:r>
                                </m:e>
                                <m:sub>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sup>
                          </m:sSup>
                        </m:den>
                      </m:f>
                    </m:oMath>
                  </m:oMathPara>
                </a14:m>
                <a:endParaRPr lang="zh-CN" altLang="en-US" dirty="0"/>
              </a:p>
            </p:txBody>
          </p:sp>
        </mc:Choice>
        <mc:Fallback xmlns="">
          <p:sp>
            <p:nvSpPr>
              <p:cNvPr id="18" name="文本框 17">
                <a:extLst>
                  <a:ext uri="{FF2B5EF4-FFF2-40B4-BE49-F238E27FC236}">
                    <a16:creationId xmlns:a16="http://schemas.microsoft.com/office/drawing/2014/main" id="{DDE3BFF4-BE56-40B8-B351-C6C77E72D22A}"/>
                  </a:ext>
                </a:extLst>
              </p:cNvPr>
              <p:cNvSpPr txBox="1">
                <a:spLocks noRot="1" noChangeAspect="1" noMove="1" noResize="1" noEditPoints="1" noAdjustHandles="1" noChangeArrowheads="1" noChangeShapeType="1" noTextEdit="1"/>
              </p:cNvSpPr>
              <p:nvPr/>
            </p:nvSpPr>
            <p:spPr>
              <a:xfrm>
                <a:off x="5206639" y="2851792"/>
                <a:ext cx="4214292" cy="961289"/>
              </a:xfrm>
              <a:prstGeom prst="rect">
                <a:avLst/>
              </a:prstGeom>
              <a:blipFill>
                <a:blip r:embed="rId9"/>
                <a:stretch>
                  <a:fillRect/>
                </a:stretch>
              </a:blipFill>
            </p:spPr>
            <p:txBody>
              <a:bodyPr/>
              <a:lstStyle/>
              <a:p>
                <a:r>
                  <a:rPr lang="zh-CN" altLang="en-US">
                    <a:noFill/>
                  </a:rPr>
                  <a:t> </a:t>
                </a:r>
              </a:p>
            </p:txBody>
          </p:sp>
        </mc:Fallback>
      </mc:AlternateContent>
      <p:sp>
        <p:nvSpPr>
          <p:cNvPr id="20" name="文本框 19">
            <a:extLst>
              <a:ext uri="{FF2B5EF4-FFF2-40B4-BE49-F238E27FC236}">
                <a16:creationId xmlns:a16="http://schemas.microsoft.com/office/drawing/2014/main" id="{5482A1A4-A922-44A6-AE42-DCA42F24C896}"/>
              </a:ext>
            </a:extLst>
          </p:cNvPr>
          <p:cNvSpPr txBox="1"/>
          <p:nvPr/>
        </p:nvSpPr>
        <p:spPr>
          <a:xfrm>
            <a:off x="5378812" y="6474765"/>
            <a:ext cx="2157348" cy="326051"/>
          </a:xfrm>
          <a:prstGeom prst="rect">
            <a:avLst/>
          </a:prstGeom>
          <a:noFill/>
        </p:spPr>
        <p:txBody>
          <a:bodyPr wrap="square">
            <a:spAutoFit/>
          </a:bodyPr>
          <a:lstStyle/>
          <a:p>
            <a:pPr marR="0" lvl="0" algn="ctr" defTabSz="914400" rtl="0" eaLnBrk="0" fontAlgn="base" latinLnBrk="0" hangingPunct="0">
              <a:lnSpc>
                <a:spcPct val="150000"/>
              </a:lnSpc>
              <a:spcBef>
                <a:spcPct val="0"/>
              </a:spcBef>
              <a:spcAft>
                <a:spcPct val="0"/>
              </a:spcAft>
              <a:buClrTx/>
              <a:buSzTx/>
              <a:tabLst/>
              <a:defRPr/>
            </a:pPr>
            <a:r>
              <a:rPr kumimoji="0" lang="zh-CN" altLang="en-US" sz="1200" b="1" i="0" u="none" strike="noStrike" kern="1200" cap="none" spc="0" noProof="0" dirty="0">
                <a:ln>
                  <a:noFill/>
                </a:ln>
                <a:solidFill>
                  <a:srgbClr val="0432FF"/>
                </a:solidFill>
                <a:effectLst/>
                <a:uLnTx/>
                <a:uFillTx/>
                <a:latin typeface="黑体" panose="02010609060101010101" pitchFamily="49" charset="-122"/>
                <a:ea typeface="黑体" panose="02010609060101010101" pitchFamily="49" charset="-122"/>
              </a:rPr>
              <a:t>空气芯线圈优化结果</a:t>
            </a:r>
            <a:endParaRPr lang="en-US" altLang="zh-CN" sz="1200" b="1" dirty="0">
              <a:solidFill>
                <a:srgbClr val="0432FF"/>
              </a:solidFill>
              <a:latin typeface="黑体" panose="02010609060101010101" pitchFamily="49" charset="-122"/>
              <a:ea typeface="黑体" panose="02010609060101010101" pitchFamily="49" charset="-122"/>
            </a:endParaRPr>
          </a:p>
        </p:txBody>
      </p:sp>
      <p:sp>
        <p:nvSpPr>
          <p:cNvPr id="23" name="文本框 22">
            <a:extLst>
              <a:ext uri="{FF2B5EF4-FFF2-40B4-BE49-F238E27FC236}">
                <a16:creationId xmlns:a16="http://schemas.microsoft.com/office/drawing/2014/main" id="{D771C7B3-E293-4F92-A613-C553FE3B7CF1}"/>
              </a:ext>
            </a:extLst>
          </p:cNvPr>
          <p:cNvSpPr txBox="1"/>
          <p:nvPr/>
        </p:nvSpPr>
        <p:spPr>
          <a:xfrm>
            <a:off x="7582811" y="6474765"/>
            <a:ext cx="2157348" cy="326051"/>
          </a:xfrm>
          <a:prstGeom prst="rect">
            <a:avLst/>
          </a:prstGeom>
          <a:noFill/>
        </p:spPr>
        <p:txBody>
          <a:bodyPr wrap="square">
            <a:spAutoFit/>
          </a:bodyPr>
          <a:lstStyle/>
          <a:p>
            <a:pPr marR="0" lvl="0" algn="ctr" defTabSz="914400" rtl="0" eaLnBrk="0" fontAlgn="base" latinLnBrk="0" hangingPunct="0">
              <a:lnSpc>
                <a:spcPct val="150000"/>
              </a:lnSpc>
              <a:spcBef>
                <a:spcPct val="0"/>
              </a:spcBef>
              <a:spcAft>
                <a:spcPct val="0"/>
              </a:spcAft>
              <a:buClrTx/>
              <a:buSzTx/>
              <a:tabLst/>
              <a:defRPr/>
            </a:pPr>
            <a:r>
              <a:rPr kumimoji="0" lang="zh-CN" altLang="en-US" sz="1200" b="1" i="0" u="none" strike="noStrike" kern="1200" cap="none" spc="0" noProof="0" dirty="0">
                <a:ln>
                  <a:noFill/>
                </a:ln>
                <a:solidFill>
                  <a:srgbClr val="0432FF"/>
                </a:solidFill>
                <a:effectLst/>
                <a:uLnTx/>
                <a:uFillTx/>
                <a:latin typeface="黑体" panose="02010609060101010101" pitchFamily="49" charset="-122"/>
                <a:ea typeface="黑体" panose="02010609060101010101" pitchFamily="49" charset="-122"/>
              </a:rPr>
              <a:t>磁芯线圈优化结果</a:t>
            </a:r>
            <a:endParaRPr lang="en-US" altLang="zh-CN" sz="1200" b="1" dirty="0">
              <a:solidFill>
                <a:srgbClr val="0432FF"/>
              </a:solidFill>
              <a:latin typeface="黑体" panose="02010609060101010101" pitchFamily="49" charset="-122"/>
              <a:ea typeface="黑体" panose="02010609060101010101" pitchFamily="49" charset="-122"/>
            </a:endParaRPr>
          </a:p>
        </p:txBody>
      </p: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5F8C50AA-080D-4638-A82D-F5C84BAE9AF9}"/>
                  </a:ext>
                </a:extLst>
              </p:cNvPr>
              <p:cNvSpPr txBox="1"/>
              <p:nvPr/>
            </p:nvSpPr>
            <p:spPr>
              <a:xfrm>
                <a:off x="7204425" y="3199491"/>
                <a:ext cx="614045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i="1" smtClean="0">
                          <a:solidFill>
                            <a:prstClr val="black"/>
                          </a:solidFill>
                          <a:latin typeface="Cambria Math" panose="02040503050406030204" pitchFamily="18" charset="0"/>
                        </a:rPr>
                        <m:t>𝐴𝑟𝑒𝑎𝑙</m:t>
                      </m:r>
                      <m:r>
                        <a:rPr lang="en-US" altLang="zh-CN" sz="1600" i="1" smtClean="0">
                          <a:solidFill>
                            <a:prstClr val="black"/>
                          </a:solidFill>
                          <a:latin typeface="Cambria Math" panose="02040503050406030204" pitchFamily="18" charset="0"/>
                        </a:rPr>
                        <m:t>_</m:t>
                      </m:r>
                      <m:r>
                        <a:rPr lang="en-US" altLang="zh-CN" sz="1600" i="1" smtClean="0">
                          <a:solidFill>
                            <a:prstClr val="black"/>
                          </a:solidFill>
                          <a:latin typeface="Cambria Math" panose="02040503050406030204" pitchFamily="18" charset="0"/>
                        </a:rPr>
                        <m:t>𝑝𝑎𝑟𝑎𝑚𝑒𝑡𝑒𝑟</m:t>
                      </m:r>
                    </m:oMath>
                  </m:oMathPara>
                </a14:m>
                <a:endParaRPr lang="zh-CN" altLang="en-US" sz="1600" dirty="0"/>
              </a:p>
            </p:txBody>
          </p:sp>
        </mc:Choice>
        <mc:Fallback xmlns="">
          <p:sp>
            <p:nvSpPr>
              <p:cNvPr id="27" name="文本框 26">
                <a:extLst>
                  <a:ext uri="{FF2B5EF4-FFF2-40B4-BE49-F238E27FC236}">
                    <a16:creationId xmlns:a16="http://schemas.microsoft.com/office/drawing/2014/main" id="{5F8C50AA-080D-4638-A82D-F5C84BAE9AF9}"/>
                  </a:ext>
                </a:extLst>
              </p:cNvPr>
              <p:cNvSpPr txBox="1">
                <a:spLocks noRot="1" noChangeAspect="1" noMove="1" noResize="1" noEditPoints="1" noAdjustHandles="1" noChangeArrowheads="1" noChangeShapeType="1" noTextEdit="1"/>
              </p:cNvSpPr>
              <p:nvPr/>
            </p:nvSpPr>
            <p:spPr>
              <a:xfrm>
                <a:off x="7204425" y="3199491"/>
                <a:ext cx="6140450" cy="338554"/>
              </a:xfrm>
              <a:prstGeom prst="rect">
                <a:avLst/>
              </a:prstGeom>
              <a:blipFill>
                <a:blip r:embed="rId15"/>
                <a:stretch>
                  <a:fillRect b="-7273"/>
                </a:stretch>
              </a:blipFill>
            </p:spPr>
            <p:txBody>
              <a:bodyPr/>
              <a:lstStyle/>
              <a:p>
                <a:r>
                  <a:rPr lang="zh-CN" altLang="en-US">
                    <a:noFill/>
                  </a:rPr>
                  <a:t> </a:t>
                </a:r>
              </a:p>
            </p:txBody>
          </p:sp>
        </mc:Fallback>
      </mc:AlternateContent>
      <p:pic>
        <p:nvPicPr>
          <p:cNvPr id="30" name="图片 29">
            <a:extLst>
              <a:ext uri="{FF2B5EF4-FFF2-40B4-BE49-F238E27FC236}">
                <a16:creationId xmlns:a16="http://schemas.microsoft.com/office/drawing/2014/main" id="{B6A52605-B054-4F46-8CFD-C90FC81EF099}"/>
              </a:ext>
            </a:extLst>
          </p:cNvPr>
          <p:cNvPicPr>
            <a:picLocks noChangeAspect="1"/>
          </p:cNvPicPr>
          <p:nvPr/>
        </p:nvPicPr>
        <p:blipFill>
          <a:blip r:embed="rId16"/>
          <a:stretch>
            <a:fillRect/>
          </a:stretch>
        </p:blipFill>
        <p:spPr>
          <a:xfrm>
            <a:off x="5470057" y="5192695"/>
            <a:ext cx="1974857" cy="1382400"/>
          </a:xfrm>
          <a:prstGeom prst="rect">
            <a:avLst/>
          </a:prstGeom>
        </p:spPr>
      </p:pic>
      <p:pic>
        <p:nvPicPr>
          <p:cNvPr id="31" name="图片 30">
            <a:extLst>
              <a:ext uri="{FF2B5EF4-FFF2-40B4-BE49-F238E27FC236}">
                <a16:creationId xmlns:a16="http://schemas.microsoft.com/office/drawing/2014/main" id="{3DCF7CEE-D867-49E4-9328-460AEEBC45AA}"/>
              </a:ext>
            </a:extLst>
          </p:cNvPr>
          <p:cNvPicPr>
            <a:picLocks noChangeAspect="1"/>
          </p:cNvPicPr>
          <p:nvPr/>
        </p:nvPicPr>
        <p:blipFill>
          <a:blip r:embed="rId17"/>
          <a:stretch>
            <a:fillRect/>
          </a:stretch>
        </p:blipFill>
        <p:spPr>
          <a:xfrm>
            <a:off x="7472774" y="5192695"/>
            <a:ext cx="2304000" cy="1382400"/>
          </a:xfrm>
          <a:prstGeom prst="rect">
            <a:avLst/>
          </a:prstGeom>
        </p:spPr>
      </p:pic>
      <p:sp>
        <p:nvSpPr>
          <p:cNvPr id="26" name="文本框 25">
            <a:extLst>
              <a:ext uri="{FF2B5EF4-FFF2-40B4-BE49-F238E27FC236}">
                <a16:creationId xmlns:a16="http://schemas.microsoft.com/office/drawing/2014/main" id="{18DB71AB-9F36-40F1-95C5-63897F6FCDEC}"/>
              </a:ext>
            </a:extLst>
          </p:cNvPr>
          <p:cNvSpPr txBox="1"/>
          <p:nvPr/>
        </p:nvSpPr>
        <p:spPr>
          <a:xfrm>
            <a:off x="9622951" y="5251750"/>
            <a:ext cx="2340017" cy="1477328"/>
          </a:xfrm>
          <a:prstGeom prst="rect">
            <a:avLst/>
          </a:prstGeom>
          <a:noFill/>
        </p:spPr>
        <p:txBody>
          <a:bodyPr wrap="square">
            <a:spAutoFit/>
          </a:bodyPr>
          <a:lstStyle/>
          <a:p>
            <a:pPr marL="285750" indent="-285750">
              <a:buFont typeface="Arial" panose="020B0604020202020204" pitchFamily="34" charset="0"/>
              <a:buChar char="•"/>
            </a:pPr>
            <a:r>
              <a:rPr lang="zh-CN" altLang="en-US" sz="1800" b="1" dirty="0">
                <a:solidFill>
                  <a:srgbClr val="C00000"/>
                </a:solidFill>
              </a:rPr>
              <a:t>空气芯线圈优化之后结果仍不理想</a:t>
            </a:r>
            <a:endParaRPr lang="en-US" altLang="zh-CN" sz="1800" b="1" dirty="0">
              <a:solidFill>
                <a:srgbClr val="C00000"/>
              </a:solidFill>
            </a:endParaRPr>
          </a:p>
          <a:p>
            <a:pPr marL="285750" indent="-285750">
              <a:buFont typeface="Arial" panose="020B0604020202020204" pitchFamily="34" charset="0"/>
              <a:buChar char="•"/>
            </a:pPr>
            <a:r>
              <a:rPr lang="zh-CN" altLang="en-US" sz="1800" b="1" dirty="0">
                <a:solidFill>
                  <a:srgbClr val="C00000"/>
                </a:solidFill>
              </a:rPr>
              <a:t>加了磁芯之后，能有效提升线圈探测灵敏度</a:t>
            </a:r>
            <a:endParaRPr lang="zh-CN" altLang="en-US" dirty="0"/>
          </a:p>
        </p:txBody>
      </p:sp>
    </p:spTree>
    <p:extLst>
      <p:ext uri="{BB962C8B-B14F-4D97-AF65-F5344CB8AC3E}">
        <p14:creationId xmlns:p14="http://schemas.microsoft.com/office/powerpoint/2010/main" val="688169374"/>
      </p:ext>
    </p:extLst>
  </p:cSld>
  <p:clrMapOvr>
    <a:masterClrMapping/>
  </p:clrMapOvr>
  <p:transition advTm="6393"/>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9</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线圈交流电阻</a:t>
            </a: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434B721E-0B92-487F-AFFD-CC76DE49AD49}"/>
                  </a:ext>
                </a:extLst>
              </p:cNvPr>
              <p:cNvSpPr txBox="1"/>
              <p:nvPr/>
            </p:nvSpPr>
            <p:spPr>
              <a:xfrm>
                <a:off x="131420" y="1052736"/>
                <a:ext cx="11941243" cy="3262368"/>
              </a:xfrm>
              <a:prstGeom prst="rect">
                <a:avLst/>
              </a:prstGeom>
              <a:noFill/>
            </p:spPr>
            <p:txBody>
              <a:bodyPr wrap="square" rtlCol="0">
                <a:spAutoFit/>
              </a:bodyPr>
              <a:lstStyle/>
              <a:p>
                <a:pPr>
                  <a:lnSpc>
                    <a:spcPct val="150000"/>
                  </a:lnSpc>
                </a:pPr>
                <a:r>
                  <a:rPr lang="zh-CN" altLang="en-US" dirty="0"/>
                  <a:t>线圈交流电阻</a:t>
                </a:r>
                <a:endParaRPr lang="en-US" altLang="zh-CN" dirty="0"/>
              </a:p>
              <a:p>
                <a:pPr marL="742950" lvl="1" indent="-285750">
                  <a:lnSpc>
                    <a:spcPct val="150000"/>
                  </a:lnSpc>
                  <a:buFont typeface="Wingdings" panose="05000000000000000000" pitchFamily="2" charset="2"/>
                  <a:buChar char="p"/>
                </a:pPr>
                <a:r>
                  <a:rPr lang="zh-CN" altLang="en-US" dirty="0"/>
                  <a:t>公式解析计算结果</a:t>
                </a:r>
                <a:endParaRPr lang="en-US" altLang="zh-CN" dirty="0"/>
              </a:p>
              <a:p>
                <a:pPr/>
                <a14:m>
                  <m:oMathPara xmlns:m="http://schemas.openxmlformats.org/officeDocument/2006/math">
                    <m:oMathParaPr>
                      <m:jc m:val="centerGroup"/>
                    </m:oMathParaPr>
                    <m:oMath xmlns:m="http://schemas.openxmlformats.org/officeDocument/2006/math">
                      <m:sSub>
                        <m:sSubPr>
                          <m:ctrlPr>
                            <a:rPr lang="zh-CN" altLang="zh-CN"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𝑅</m:t>
                          </m:r>
                        </m:e>
                        <m:sub>
                          <m:r>
                            <a:rPr lang="en-US" altLang="zh-CN" b="0" i="1" smtClean="0">
                              <a:latin typeface="Cambria Math" panose="02040503050406030204" pitchFamily="18" charset="0"/>
                              <a:cs typeface="Times New Roman" panose="02020603050405020304" pitchFamily="18" charset="0"/>
                            </a:rPr>
                            <m:t>𝑎𝑐</m:t>
                          </m:r>
                        </m:sub>
                      </m:sSub>
                      <m:r>
                        <a:rPr lang="en-US" altLang="zh-CN">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𝑅</m:t>
                          </m:r>
                        </m:e>
                        <m:sub>
                          <m:r>
                            <m:rPr>
                              <m:sty m:val="p"/>
                            </m:rPr>
                            <a:rPr lang="en-US" altLang="zh-CN" b="0" i="0" smtClean="0">
                              <a:latin typeface="Cambria Math" panose="02040503050406030204" pitchFamily="18" charset="0"/>
                            </a:rPr>
                            <m:t>dc</m:t>
                          </m:r>
                        </m:sub>
                      </m:sSub>
                      <m:f>
                        <m:fPr>
                          <m:ctrlPr>
                            <a:rPr lang="zh-CN" altLang="zh-CN" i="1">
                              <a:latin typeface="Cambria Math" panose="02040503050406030204" pitchFamily="18" charset="0"/>
                            </a:rPr>
                          </m:ctrlPr>
                        </m:fPr>
                        <m:num>
                          <m:r>
                            <a:rPr lang="en-US" altLang="zh-CN" i="1">
                              <a:latin typeface="Cambria Math" panose="02040503050406030204" pitchFamily="18" charset="0"/>
                            </a:rPr>
                            <m:t>𝛾</m:t>
                          </m:r>
                        </m:num>
                        <m:den>
                          <m:r>
                            <a:rPr lang="en-US" altLang="zh-CN">
                              <a:latin typeface="Cambria Math" panose="02040503050406030204" pitchFamily="18" charset="0"/>
                            </a:rPr>
                            <m:t>2</m:t>
                          </m:r>
                        </m:den>
                      </m:f>
                      <m:d>
                        <m:dPr>
                          <m:begChr m:val="{"/>
                          <m:endChr m:val=""/>
                          <m:ctrlPr>
                            <a:rPr lang="zh-CN" altLang="zh-CN" i="1">
                              <a:latin typeface="Cambria Math" panose="02040503050406030204" pitchFamily="18" charset="0"/>
                            </a:rPr>
                          </m:ctrlPr>
                        </m:dPr>
                        <m:e>
                          <m:f>
                            <m:fPr>
                              <m:ctrlPr>
                                <a:rPr lang="zh-CN" altLang="zh-CN" i="1">
                                  <a:latin typeface="Cambria Math" panose="02040503050406030204" pitchFamily="18" charset="0"/>
                                </a:rPr>
                              </m:ctrlPr>
                            </m:fPr>
                            <m:num>
                              <m:r>
                                <a:rPr lang="en-US" altLang="zh-CN" i="1">
                                  <a:latin typeface="Cambria Math" panose="02040503050406030204" pitchFamily="18" charset="0"/>
                                </a:rPr>
                                <m:t>𝑏𝑒𝑟</m:t>
                              </m:r>
                              <m:r>
                                <a:rPr lang="en-US" altLang="zh-CN" i="1">
                                  <a:latin typeface="Cambria Math" panose="02040503050406030204" pitchFamily="18" charset="0"/>
                                </a:rPr>
                                <m:t>𝛾</m:t>
                              </m:r>
                              <m:r>
                                <a:rPr lang="en-US" altLang="zh-CN" i="1">
                                  <a:latin typeface="Cambria Math" panose="02040503050406030204" pitchFamily="18" charset="0"/>
                                </a:rPr>
                                <m:t>𝑏𝑒</m:t>
                              </m:r>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𝑖</m:t>
                                  </m:r>
                                </m:e>
                                <m:sup>
                                  <m:r>
                                    <a:rPr lang="en-US" altLang="zh-CN" b="0" i="1" smtClean="0">
                                      <a:latin typeface="Cambria Math" panose="02040503050406030204" pitchFamily="18" charset="0"/>
                                    </a:rPr>
                                    <m:t>′</m:t>
                                  </m:r>
                                </m:sup>
                              </m:sSup>
                              <m:r>
                                <a:rPr lang="en-US" altLang="zh-CN" i="1">
                                  <a:latin typeface="Cambria Math" panose="02040503050406030204" pitchFamily="18" charset="0"/>
                                </a:rPr>
                                <m:t>𝛾</m:t>
                              </m:r>
                              <m:r>
                                <a:rPr lang="en-US" altLang="zh-CN" i="1">
                                  <a:latin typeface="Cambria Math" panose="02040503050406030204" pitchFamily="18" charset="0"/>
                                </a:rPr>
                                <m:t>−</m:t>
                              </m:r>
                              <m:r>
                                <a:rPr lang="en-US" altLang="zh-CN" i="1">
                                  <a:latin typeface="Cambria Math" panose="02040503050406030204" pitchFamily="18" charset="0"/>
                                </a:rPr>
                                <m:t>𝑏𝑒𝑖</m:t>
                              </m:r>
                              <m:r>
                                <a:rPr lang="en-US" altLang="zh-CN" i="1">
                                  <a:latin typeface="Cambria Math" panose="02040503050406030204" pitchFamily="18" charset="0"/>
                                </a:rPr>
                                <m:t>𝛾</m:t>
                              </m:r>
                              <m:r>
                                <a:rPr lang="en-US" altLang="zh-CN" i="1">
                                  <a:latin typeface="Cambria Math" panose="02040503050406030204" pitchFamily="18" charset="0"/>
                                </a:rPr>
                                <m:t>𝑏𝑒</m:t>
                              </m:r>
                              <m:sSup>
                                <m:sSupPr>
                                  <m:ctrlPr>
                                    <a:rPr lang="zh-CN" altLang="zh-CN" i="1">
                                      <a:latin typeface="Cambria Math" panose="02040503050406030204" pitchFamily="18" charset="0"/>
                                    </a:rPr>
                                  </m:ctrlPr>
                                </m:sSupPr>
                                <m:e>
                                  <m:r>
                                    <a:rPr lang="en-US" altLang="zh-CN" i="1">
                                      <a:latin typeface="Cambria Math" panose="02040503050406030204" pitchFamily="18" charset="0"/>
                                    </a:rPr>
                                    <m:t>𝑟</m:t>
                                  </m:r>
                                </m:e>
                                <m:sup>
                                  <m:r>
                                    <a:rPr lang="en-US" altLang="zh-CN" i="1">
                                      <a:latin typeface="Cambria Math" panose="02040503050406030204" pitchFamily="18" charset="0"/>
                                    </a:rPr>
                                    <m:t>′</m:t>
                                  </m:r>
                                </m:sup>
                              </m:sSup>
                              <m:r>
                                <a:rPr lang="en-US" altLang="zh-CN" i="1">
                                  <a:latin typeface="Cambria Math" panose="02040503050406030204" pitchFamily="18" charset="0"/>
                                </a:rPr>
                                <m:t>𝛾</m:t>
                              </m:r>
                            </m:num>
                            <m:den>
                              <m:r>
                                <a:rPr lang="en-US" altLang="zh-CN" i="1">
                                  <a:latin typeface="Cambria Math" panose="02040503050406030204" pitchFamily="18" charset="0"/>
                                </a:rPr>
                                <m:t>𝑏𝑒</m:t>
                              </m:r>
                              <m:sSup>
                                <m:sSupPr>
                                  <m:ctrlPr>
                                    <a:rPr lang="zh-CN" altLang="zh-CN" i="1">
                                      <a:latin typeface="Cambria Math" panose="02040503050406030204" pitchFamily="18" charset="0"/>
                                    </a:rPr>
                                  </m:ctrlPr>
                                </m:sSupPr>
                                <m:e>
                                  <m:r>
                                    <a:rPr lang="en-US" altLang="zh-CN" i="1">
                                      <a:latin typeface="Cambria Math" panose="02040503050406030204" pitchFamily="18" charset="0"/>
                                    </a:rPr>
                                    <m:t>𝑟</m:t>
                                  </m:r>
                                </m:e>
                                <m:sup>
                                  <m:r>
                                    <a:rPr lang="en-US" altLang="zh-CN" i="1">
                                      <a:latin typeface="Cambria Math" panose="02040503050406030204" pitchFamily="18" charset="0"/>
                                    </a:rPr>
                                    <m:t>′</m:t>
                                  </m:r>
                                  <m:r>
                                    <a:rPr lang="en-US" altLang="zh-CN">
                                      <a:latin typeface="Cambria Math" panose="02040503050406030204" pitchFamily="18" charset="0"/>
                                    </a:rPr>
                                    <m:t>2</m:t>
                                  </m:r>
                                </m:sup>
                              </m:sSup>
                              <m:r>
                                <a:rPr lang="en-US" altLang="zh-CN" i="1">
                                  <a:latin typeface="Cambria Math" panose="02040503050406030204" pitchFamily="18" charset="0"/>
                                </a:rPr>
                                <m:t>𝛾</m:t>
                              </m:r>
                              <m:r>
                                <a:rPr lang="en-US" altLang="zh-CN">
                                  <a:latin typeface="Cambria Math" panose="02040503050406030204" pitchFamily="18" charset="0"/>
                                </a:rPr>
                                <m:t>+</m:t>
                              </m:r>
                              <m:r>
                                <a:rPr lang="en-US" altLang="zh-CN" i="1">
                                  <a:latin typeface="Cambria Math" panose="02040503050406030204" pitchFamily="18" charset="0"/>
                                </a:rPr>
                                <m:t>𝑏𝑒</m:t>
                              </m:r>
                              <m:sSup>
                                <m:sSupPr>
                                  <m:ctrlPr>
                                    <a:rPr lang="zh-CN" altLang="zh-CN" i="1">
                                      <a:latin typeface="Cambria Math" panose="02040503050406030204" pitchFamily="18" charset="0"/>
                                    </a:rPr>
                                  </m:ctrlPr>
                                </m:sSupPr>
                                <m:e>
                                  <m:r>
                                    <a:rPr lang="en-US" altLang="zh-CN" i="1">
                                      <a:latin typeface="Cambria Math" panose="02040503050406030204" pitchFamily="18" charset="0"/>
                                    </a:rPr>
                                    <m:t>𝑖</m:t>
                                  </m:r>
                                </m:e>
                                <m:sup>
                                  <m:r>
                                    <a:rPr lang="en-US" altLang="zh-CN" i="1">
                                      <a:latin typeface="Cambria Math" panose="02040503050406030204" pitchFamily="18" charset="0"/>
                                    </a:rPr>
                                    <m:t>′</m:t>
                                  </m:r>
                                  <m:r>
                                    <a:rPr lang="en-US" altLang="zh-CN">
                                      <a:latin typeface="Cambria Math" panose="02040503050406030204" pitchFamily="18" charset="0"/>
                                    </a:rPr>
                                    <m:t>2</m:t>
                                  </m:r>
                                </m:sup>
                              </m:sSup>
                              <m:r>
                                <a:rPr lang="en-US" altLang="zh-CN" i="1">
                                  <a:latin typeface="Cambria Math" panose="02040503050406030204" pitchFamily="18" charset="0"/>
                                </a:rPr>
                                <m:t>𝛾</m:t>
                              </m:r>
                            </m:den>
                          </m:f>
                        </m:e>
                      </m:d>
                      <m:r>
                        <a:rPr lang="en-US" altLang="zh-CN" b="0" i="0" smtClean="0">
                          <a:latin typeface="Cambria Math" panose="02040503050406030204" pitchFamily="18" charset="0"/>
                        </a:rPr>
                        <m:t>−</m:t>
                      </m:r>
                      <m:d>
                        <m:dPr>
                          <m:begChr m:val=""/>
                          <m:endChr m:val="}"/>
                          <m:ctrlPr>
                            <a:rPr lang="zh-CN" altLang="zh-CN" i="1">
                              <a:latin typeface="Cambria Math" panose="02040503050406030204" pitchFamily="18" charset="0"/>
                            </a:rPr>
                          </m:ctrlPr>
                        </m:dPr>
                        <m:e>
                          <m:r>
                            <a:rPr lang="en-US" altLang="zh-CN">
                              <a:latin typeface="Cambria Math" panose="02040503050406030204" pitchFamily="18" charset="0"/>
                            </a:rPr>
                            <m:t>2</m:t>
                          </m:r>
                          <m:r>
                            <a:rPr lang="en-US" altLang="zh-CN" i="1">
                              <a:latin typeface="Cambria Math" panose="02040503050406030204" pitchFamily="18" charset="0"/>
                            </a:rPr>
                            <m:t>𝜋</m:t>
                          </m:r>
                          <m:sSup>
                            <m:sSupPr>
                              <m:ctrlPr>
                                <a:rPr lang="zh-CN" altLang="zh-CN" i="1">
                                  <a:latin typeface="Cambria Math" panose="02040503050406030204" pitchFamily="18" charset="0"/>
                                </a:rPr>
                              </m:ctrlPr>
                            </m:sSupPr>
                            <m:e>
                              <m:r>
                                <a:rPr lang="en-US" altLang="zh-CN" i="1">
                                  <a:latin typeface="Cambria Math" panose="02040503050406030204" pitchFamily="18" charset="0"/>
                                </a:rPr>
                                <m:t>𝜂</m:t>
                              </m:r>
                            </m:e>
                            <m:sup>
                              <m:r>
                                <a:rPr lang="en-US" altLang="zh-CN">
                                  <a:latin typeface="Cambria Math" panose="02040503050406030204" pitchFamily="18" charset="0"/>
                                </a:rPr>
                                <m:t>2</m:t>
                              </m:r>
                            </m:sup>
                          </m:sSup>
                          <m:d>
                            <m:dPr>
                              <m:begChr m:val="["/>
                              <m:endChr m:val="]"/>
                              <m:ctrlPr>
                                <a:rPr lang="zh-CN" altLang="zh-CN" i="1">
                                  <a:latin typeface="Cambria Math" panose="02040503050406030204" pitchFamily="18" charset="0"/>
                                </a:rPr>
                              </m:ctrlPr>
                            </m:dPr>
                            <m:e>
                              <m:f>
                                <m:fPr>
                                  <m:ctrlPr>
                                    <a:rPr lang="zh-CN" altLang="zh-CN" i="1">
                                      <a:latin typeface="Cambria Math" panose="02040503050406030204" pitchFamily="18" charset="0"/>
                                    </a:rPr>
                                  </m:ctrlPr>
                                </m:fPr>
                                <m:num>
                                  <m:r>
                                    <a:rPr lang="en-US" altLang="zh-CN">
                                      <a:latin typeface="Cambria Math" panose="02040503050406030204" pitchFamily="18" charset="0"/>
                                    </a:rPr>
                                    <m:t>4</m:t>
                                  </m:r>
                                  <m:d>
                                    <m:dPr>
                                      <m:ctrlPr>
                                        <a:rPr lang="zh-CN" altLang="zh-CN" i="1">
                                          <a:latin typeface="Cambria Math" panose="02040503050406030204" pitchFamily="18" charset="0"/>
                                        </a:rPr>
                                      </m:ctrlPr>
                                    </m:dPr>
                                    <m:e>
                                      <m:sSubSup>
                                        <m:sSubSupPr>
                                          <m:ctrlPr>
                                            <a:rPr lang="zh-CN" altLang="zh-CN" i="1">
                                              <a:latin typeface="Cambria Math" panose="02040503050406030204" pitchFamily="18" charset="0"/>
                                            </a:rPr>
                                          </m:ctrlPr>
                                        </m:sSubSupPr>
                                        <m:e>
                                          <m:r>
                                            <a:rPr lang="en-US" altLang="zh-CN" i="1">
                                              <a:latin typeface="Cambria Math" panose="02040503050406030204" pitchFamily="18" charset="0"/>
                                            </a:rPr>
                                            <m:t>𝑁</m:t>
                                          </m:r>
                                        </m:e>
                                        <m:sub>
                                          <m:r>
                                            <a:rPr lang="en-US" altLang="zh-CN" i="1">
                                              <a:latin typeface="Cambria Math" panose="02040503050406030204" pitchFamily="18" charset="0"/>
                                            </a:rPr>
                                            <m:t>𝑙</m:t>
                                          </m:r>
                                        </m:sub>
                                        <m:sup>
                                          <m:r>
                                            <a:rPr lang="en-US" altLang="zh-CN">
                                              <a:latin typeface="Cambria Math" panose="02040503050406030204" pitchFamily="18" charset="0"/>
                                            </a:rPr>
                                            <m:t>2</m:t>
                                          </m:r>
                                        </m:sup>
                                      </m:sSubSup>
                                      <m:r>
                                        <a:rPr lang="en-US" altLang="zh-CN" i="1">
                                          <a:latin typeface="Cambria Math" panose="02040503050406030204" pitchFamily="18" charset="0"/>
                                        </a:rPr>
                                        <m:t>−</m:t>
                                      </m:r>
                                      <m:r>
                                        <a:rPr lang="en-US" altLang="zh-CN">
                                          <a:latin typeface="Cambria Math" panose="02040503050406030204" pitchFamily="18" charset="0"/>
                                        </a:rPr>
                                        <m:t>1</m:t>
                                      </m:r>
                                    </m:e>
                                  </m:d>
                                </m:num>
                                <m:den>
                                  <m:r>
                                    <a:rPr lang="en-US" altLang="zh-CN">
                                      <a:latin typeface="Cambria Math" panose="02040503050406030204" pitchFamily="18" charset="0"/>
                                    </a:rPr>
                                    <m:t>3</m:t>
                                  </m:r>
                                </m:den>
                              </m:f>
                              <m:r>
                                <a:rPr lang="en-US" altLang="zh-CN">
                                  <a:latin typeface="Cambria Math" panose="02040503050406030204" pitchFamily="18" charset="0"/>
                                </a:rPr>
                                <m:t>+1</m:t>
                              </m:r>
                            </m:e>
                          </m:d>
                          <m:f>
                            <m:fPr>
                              <m:ctrlPr>
                                <a:rPr lang="zh-CN" altLang="zh-CN" i="1">
                                  <a:latin typeface="Cambria Math" panose="02040503050406030204" pitchFamily="18" charset="0"/>
                                </a:rPr>
                              </m:ctrlPr>
                            </m:fPr>
                            <m:num>
                              <m:r>
                                <a:rPr lang="en-US" altLang="zh-CN" i="1">
                                  <a:latin typeface="Cambria Math" panose="02040503050406030204" pitchFamily="18" charset="0"/>
                                </a:rPr>
                                <m:t>𝑏𝑒</m:t>
                              </m:r>
                              <m:sSub>
                                <m:sSubPr>
                                  <m:ctrlPr>
                                    <a:rPr lang="zh-CN" altLang="zh-CN" i="1">
                                      <a:latin typeface="Cambria Math" panose="02040503050406030204" pitchFamily="18" charset="0"/>
                                    </a:rPr>
                                  </m:ctrlPr>
                                </m:sSubPr>
                                <m:e>
                                  <m:r>
                                    <a:rPr lang="en-US" altLang="zh-CN" i="1">
                                      <a:latin typeface="Cambria Math" panose="02040503050406030204" pitchFamily="18" charset="0"/>
                                    </a:rPr>
                                    <m:t>𝑟</m:t>
                                  </m:r>
                                </m:e>
                                <m:sub>
                                  <m:r>
                                    <a:rPr lang="en-US" altLang="zh-CN">
                                      <a:latin typeface="Cambria Math" panose="02040503050406030204" pitchFamily="18" charset="0"/>
                                    </a:rPr>
                                    <m:t>2</m:t>
                                  </m:r>
                                </m:sub>
                              </m:sSub>
                              <m:r>
                                <a:rPr lang="en-US" altLang="zh-CN" i="1">
                                  <a:latin typeface="Cambria Math" panose="02040503050406030204" pitchFamily="18" charset="0"/>
                                </a:rPr>
                                <m:t>𝛾</m:t>
                              </m:r>
                              <m:r>
                                <a:rPr lang="en-US" altLang="zh-CN" i="1">
                                  <a:latin typeface="Cambria Math" panose="02040503050406030204" pitchFamily="18" charset="0"/>
                                </a:rPr>
                                <m:t>𝑏𝑒</m:t>
                              </m:r>
                              <m:sSup>
                                <m:sSupPr>
                                  <m:ctrlPr>
                                    <a:rPr lang="zh-CN" altLang="zh-CN" i="1">
                                      <a:latin typeface="Cambria Math" panose="02040503050406030204" pitchFamily="18" charset="0"/>
                                    </a:rPr>
                                  </m:ctrlPr>
                                </m:sSupPr>
                                <m:e>
                                  <m:r>
                                    <a:rPr lang="en-US" altLang="zh-CN" i="1">
                                      <a:latin typeface="Cambria Math" panose="02040503050406030204" pitchFamily="18" charset="0"/>
                                    </a:rPr>
                                    <m:t>𝑟</m:t>
                                  </m:r>
                                </m:e>
                                <m:sup>
                                  <m:r>
                                    <a:rPr lang="en-US" altLang="zh-CN" i="1">
                                      <a:latin typeface="Cambria Math" panose="02040503050406030204" pitchFamily="18" charset="0"/>
                                    </a:rPr>
                                    <m:t>′</m:t>
                                  </m:r>
                                </m:sup>
                              </m:sSup>
                              <m:r>
                                <a:rPr lang="en-US" altLang="zh-CN" i="1">
                                  <a:latin typeface="Cambria Math" panose="02040503050406030204" pitchFamily="18" charset="0"/>
                                </a:rPr>
                                <m:t>𝛾</m:t>
                              </m:r>
                              <m:r>
                                <a:rPr lang="en-US" altLang="zh-CN" b="0" i="1" smtClean="0">
                                  <a:latin typeface="Cambria Math" panose="02040503050406030204" pitchFamily="18" charset="0"/>
                                </a:rPr>
                                <m:t>+</m:t>
                              </m:r>
                              <m:r>
                                <a:rPr lang="en-US" altLang="zh-CN" i="1">
                                  <a:latin typeface="Cambria Math" panose="02040503050406030204" pitchFamily="18" charset="0"/>
                                </a:rPr>
                                <m:t>𝑏𝑒</m:t>
                              </m:r>
                              <m:sSub>
                                <m:sSubPr>
                                  <m:ctrlPr>
                                    <a:rPr lang="zh-CN" altLang="zh-CN" i="1">
                                      <a:latin typeface="Cambria Math" panose="02040503050406030204" pitchFamily="18" charset="0"/>
                                    </a:rPr>
                                  </m:ctrlPr>
                                </m:sSubPr>
                                <m:e>
                                  <m:r>
                                    <a:rPr lang="en-US" altLang="zh-CN" i="1">
                                      <a:latin typeface="Cambria Math" panose="02040503050406030204" pitchFamily="18" charset="0"/>
                                    </a:rPr>
                                    <m:t>𝑖</m:t>
                                  </m:r>
                                </m:e>
                                <m:sub>
                                  <m:r>
                                    <a:rPr lang="en-US" altLang="zh-CN">
                                      <a:latin typeface="Cambria Math" panose="02040503050406030204" pitchFamily="18" charset="0"/>
                                    </a:rPr>
                                    <m:t>2</m:t>
                                  </m:r>
                                </m:sub>
                              </m:sSub>
                              <m:r>
                                <a:rPr lang="en-US" altLang="zh-CN" i="1">
                                  <a:latin typeface="Cambria Math" panose="02040503050406030204" pitchFamily="18" charset="0"/>
                                </a:rPr>
                                <m:t>𝛾</m:t>
                              </m:r>
                              <m:r>
                                <a:rPr lang="en-US" altLang="zh-CN" i="1">
                                  <a:latin typeface="Cambria Math" panose="02040503050406030204" pitchFamily="18" charset="0"/>
                                </a:rPr>
                                <m:t>𝑏𝑒</m:t>
                              </m:r>
                              <m:sSup>
                                <m:sSupPr>
                                  <m:ctrlPr>
                                    <a:rPr lang="en-US" altLang="zh-CN" i="1">
                                      <a:latin typeface="Cambria Math" panose="02040503050406030204" pitchFamily="18" charset="0"/>
                                    </a:rPr>
                                  </m:ctrlPr>
                                </m:sSupPr>
                                <m:e>
                                  <m:r>
                                    <a:rPr lang="en-US" altLang="zh-CN" i="1">
                                      <a:latin typeface="Cambria Math" panose="02040503050406030204" pitchFamily="18" charset="0"/>
                                    </a:rPr>
                                    <m:t>𝑖</m:t>
                                  </m:r>
                                </m:e>
                                <m:sup>
                                  <m:r>
                                    <a:rPr lang="en-US" altLang="zh-CN" i="1">
                                      <a:latin typeface="Cambria Math" panose="02040503050406030204" pitchFamily="18" charset="0"/>
                                    </a:rPr>
                                    <m:t>′</m:t>
                                  </m:r>
                                </m:sup>
                              </m:sSup>
                              <m:r>
                                <a:rPr lang="en-US" altLang="zh-CN" i="1">
                                  <a:latin typeface="Cambria Math" panose="02040503050406030204" pitchFamily="18" charset="0"/>
                                </a:rPr>
                                <m:t>𝛾</m:t>
                              </m:r>
                            </m:num>
                            <m:den>
                              <m:r>
                                <a:rPr lang="en-US" altLang="zh-CN" i="1">
                                  <a:latin typeface="Cambria Math" panose="02040503050406030204" pitchFamily="18" charset="0"/>
                                </a:rPr>
                                <m:t>𝑏𝑒</m:t>
                              </m:r>
                              <m:sSup>
                                <m:sSupPr>
                                  <m:ctrlPr>
                                    <a:rPr lang="zh-CN" altLang="zh-CN" i="1">
                                      <a:latin typeface="Cambria Math" panose="02040503050406030204" pitchFamily="18" charset="0"/>
                                    </a:rPr>
                                  </m:ctrlPr>
                                </m:sSupPr>
                                <m:e>
                                  <m:r>
                                    <a:rPr lang="en-US" altLang="zh-CN" i="1">
                                      <a:latin typeface="Cambria Math" panose="02040503050406030204" pitchFamily="18" charset="0"/>
                                    </a:rPr>
                                    <m:t>𝑟</m:t>
                                  </m:r>
                                </m:e>
                                <m:sup>
                                  <m:r>
                                    <a:rPr lang="en-US" altLang="zh-CN">
                                      <a:latin typeface="Cambria Math" panose="02040503050406030204" pitchFamily="18" charset="0"/>
                                    </a:rPr>
                                    <m:t>2</m:t>
                                  </m:r>
                                </m:sup>
                              </m:sSup>
                              <m:r>
                                <a:rPr lang="en-US" altLang="zh-CN" i="1">
                                  <a:latin typeface="Cambria Math" panose="02040503050406030204" pitchFamily="18" charset="0"/>
                                </a:rPr>
                                <m:t>𝛾</m:t>
                              </m:r>
                              <m:r>
                                <a:rPr lang="en-US" altLang="zh-CN">
                                  <a:latin typeface="Cambria Math" panose="02040503050406030204" pitchFamily="18" charset="0"/>
                                </a:rPr>
                                <m:t>+</m:t>
                              </m:r>
                              <m:r>
                                <a:rPr lang="en-US" altLang="zh-CN" i="1">
                                  <a:latin typeface="Cambria Math" panose="02040503050406030204" pitchFamily="18" charset="0"/>
                                </a:rPr>
                                <m:t>𝑏𝑒</m:t>
                              </m:r>
                              <m:sSup>
                                <m:sSupPr>
                                  <m:ctrlPr>
                                    <a:rPr lang="zh-CN" altLang="zh-CN" i="1">
                                      <a:latin typeface="Cambria Math" panose="02040503050406030204" pitchFamily="18" charset="0"/>
                                    </a:rPr>
                                  </m:ctrlPr>
                                </m:sSupPr>
                                <m:e>
                                  <m:r>
                                    <a:rPr lang="en-US" altLang="zh-CN" i="1">
                                      <a:latin typeface="Cambria Math" panose="02040503050406030204" pitchFamily="18" charset="0"/>
                                    </a:rPr>
                                    <m:t>𝑖</m:t>
                                  </m:r>
                                </m:e>
                                <m:sup>
                                  <m:r>
                                    <a:rPr lang="en-US" altLang="zh-CN">
                                      <a:latin typeface="Cambria Math" panose="02040503050406030204" pitchFamily="18" charset="0"/>
                                    </a:rPr>
                                    <m:t>2</m:t>
                                  </m:r>
                                </m:sup>
                              </m:sSup>
                              <m:r>
                                <a:rPr lang="en-US" altLang="zh-CN" i="1">
                                  <a:latin typeface="Cambria Math" panose="02040503050406030204" pitchFamily="18" charset="0"/>
                                </a:rPr>
                                <m:t>𝛾</m:t>
                              </m:r>
                            </m:den>
                          </m:f>
                        </m:e>
                      </m:d>
                    </m:oMath>
                  </m:oMathPara>
                </a14:m>
                <a:endParaRPr lang="en-US" altLang="zh-CN" dirty="0"/>
              </a:p>
              <a:p>
                <a:pPr marL="742950" lvl="1" indent="-285750">
                  <a:lnSpc>
                    <a:spcPct val="150000"/>
                  </a:lnSpc>
                  <a:buFont typeface="Wingdings" panose="05000000000000000000" pitchFamily="2" charset="2"/>
                  <a:buChar char="p"/>
                </a:pPr>
                <a:r>
                  <a:rPr lang="zh-CN" altLang="en-US" dirty="0"/>
                  <a:t>有限元分析结果</a:t>
                </a:r>
                <a:endParaRPr lang="en-US" altLang="zh-CN" dirty="0"/>
              </a:p>
              <a:p>
                <a:pPr marL="1200150" lvl="2" indent="-285750">
                  <a:lnSpc>
                    <a:spcPct val="150000"/>
                  </a:lnSpc>
                  <a:buFont typeface="Arial" panose="020B0604020202020204" pitchFamily="34" charset="0"/>
                  <a:buChar char="•"/>
                </a:pPr>
                <a:r>
                  <a:rPr lang="en-US" altLang="zh-CN" dirty="0" err="1"/>
                  <a:t>Comsol</a:t>
                </a:r>
                <a:endParaRPr lang="en-US" altLang="zh-CN" dirty="0"/>
              </a:p>
              <a:p>
                <a:pPr marL="1200150" lvl="2" indent="-285750">
                  <a:lnSpc>
                    <a:spcPct val="150000"/>
                  </a:lnSpc>
                  <a:buFont typeface="Arial" panose="020B0604020202020204" pitchFamily="34" charset="0"/>
                  <a:buChar char="•"/>
                </a:pPr>
                <a:r>
                  <a:rPr lang="en-US" altLang="zh-CN" dirty="0"/>
                  <a:t>Ansys Maxwell</a:t>
                </a:r>
              </a:p>
              <a:p>
                <a:pPr marL="742950" lvl="1" indent="-285750">
                  <a:lnSpc>
                    <a:spcPct val="150000"/>
                  </a:lnSpc>
                  <a:buFont typeface="Wingdings" panose="05000000000000000000" pitchFamily="2" charset="2"/>
                  <a:buChar char="p"/>
                </a:pPr>
                <a:r>
                  <a:rPr lang="zh-CN" altLang="en-US" dirty="0"/>
                  <a:t>实测结果</a:t>
                </a:r>
              </a:p>
            </p:txBody>
          </p:sp>
        </mc:Choice>
        <mc:Fallback xmlns="">
          <p:sp>
            <p:nvSpPr>
              <p:cNvPr id="10" name="文本框 9">
                <a:extLst>
                  <a:ext uri="{FF2B5EF4-FFF2-40B4-BE49-F238E27FC236}">
                    <a16:creationId xmlns:a16="http://schemas.microsoft.com/office/drawing/2014/main" id="{434B721E-0B92-487F-AFFD-CC76DE49AD49}"/>
                  </a:ext>
                </a:extLst>
              </p:cNvPr>
              <p:cNvSpPr txBox="1">
                <a:spLocks noRot="1" noChangeAspect="1" noMove="1" noResize="1" noEditPoints="1" noAdjustHandles="1" noChangeArrowheads="1" noChangeShapeType="1" noTextEdit="1"/>
              </p:cNvSpPr>
              <p:nvPr/>
            </p:nvSpPr>
            <p:spPr>
              <a:xfrm>
                <a:off x="131420" y="1052736"/>
                <a:ext cx="11941243" cy="3262368"/>
              </a:xfrm>
              <a:prstGeom prst="rect">
                <a:avLst/>
              </a:prstGeom>
              <a:blipFill>
                <a:blip r:embed="rId3"/>
                <a:stretch>
                  <a:fillRect l="-460" b="-2056"/>
                </a:stretch>
              </a:blipFill>
            </p:spPr>
            <p:txBody>
              <a:bodyPr/>
              <a:lstStyle/>
              <a:p>
                <a:r>
                  <a:rPr lang="zh-CN" altLang="en-US">
                    <a:noFill/>
                  </a:rPr>
                  <a:t> </a:t>
                </a:r>
              </a:p>
            </p:txBody>
          </p:sp>
        </mc:Fallback>
      </mc:AlternateContent>
      <p:cxnSp>
        <p:nvCxnSpPr>
          <p:cNvPr id="11" name="直接连接符 10">
            <a:extLst>
              <a:ext uri="{FF2B5EF4-FFF2-40B4-BE49-F238E27FC236}">
                <a16:creationId xmlns:a16="http://schemas.microsoft.com/office/drawing/2014/main" id="{54A523BB-27F7-4257-9A92-3E4FC3CAE1DF}"/>
              </a:ext>
            </a:extLst>
          </p:cNvPr>
          <p:cNvCxnSpPr>
            <a:cxnSpLocks/>
          </p:cNvCxnSpPr>
          <p:nvPr/>
        </p:nvCxnSpPr>
        <p:spPr>
          <a:xfrm>
            <a:off x="3155560" y="2711724"/>
            <a:ext cx="221456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11564030-A16D-4FEA-8B88-9AFA84D0D8F9}"/>
              </a:ext>
            </a:extLst>
          </p:cNvPr>
          <p:cNvCxnSpPr>
            <a:cxnSpLocks/>
          </p:cNvCxnSpPr>
          <p:nvPr/>
        </p:nvCxnSpPr>
        <p:spPr>
          <a:xfrm>
            <a:off x="5616114" y="2711724"/>
            <a:ext cx="4648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8EA9FC0F-99FC-487A-A772-68569EED0001}"/>
              </a:ext>
            </a:extLst>
          </p:cNvPr>
          <p:cNvSpPr txBox="1"/>
          <p:nvPr/>
        </p:nvSpPr>
        <p:spPr>
          <a:xfrm>
            <a:off x="3708844" y="2791633"/>
            <a:ext cx="1107996" cy="369332"/>
          </a:xfrm>
          <a:prstGeom prst="rect">
            <a:avLst/>
          </a:prstGeom>
          <a:noFill/>
        </p:spPr>
        <p:txBody>
          <a:bodyPr wrap="none" rtlCol="0">
            <a:spAutoFit/>
          </a:bodyPr>
          <a:lstStyle/>
          <a:p>
            <a:r>
              <a:rPr lang="zh-CN" altLang="en-US" b="1" dirty="0">
                <a:solidFill>
                  <a:srgbClr val="C00000"/>
                </a:solidFill>
              </a:rPr>
              <a:t>集肤效应</a:t>
            </a:r>
          </a:p>
        </p:txBody>
      </p:sp>
      <p:sp>
        <p:nvSpPr>
          <p:cNvPr id="14" name="文本框 13">
            <a:extLst>
              <a:ext uri="{FF2B5EF4-FFF2-40B4-BE49-F238E27FC236}">
                <a16:creationId xmlns:a16="http://schemas.microsoft.com/office/drawing/2014/main" id="{40A41978-DD06-45FF-90A3-4DEC55C05502}"/>
              </a:ext>
            </a:extLst>
          </p:cNvPr>
          <p:cNvSpPr txBox="1"/>
          <p:nvPr/>
        </p:nvSpPr>
        <p:spPr>
          <a:xfrm>
            <a:off x="7452188" y="2791633"/>
            <a:ext cx="1107996" cy="369332"/>
          </a:xfrm>
          <a:prstGeom prst="rect">
            <a:avLst/>
          </a:prstGeom>
          <a:noFill/>
        </p:spPr>
        <p:txBody>
          <a:bodyPr wrap="none" rtlCol="0">
            <a:spAutoFit/>
          </a:bodyPr>
          <a:lstStyle>
            <a:defPPr>
              <a:defRPr lang="zh-CN"/>
            </a:defPPr>
            <a:lvl1pPr>
              <a:defRPr b="1">
                <a:solidFill>
                  <a:srgbClr val="C00000"/>
                </a:solidFill>
              </a:defRPr>
            </a:lvl1pPr>
          </a:lstStyle>
          <a:p>
            <a:r>
              <a:rPr lang="zh-CN" altLang="en-US" dirty="0"/>
              <a:t>邻近效应</a:t>
            </a:r>
          </a:p>
        </p:txBody>
      </p:sp>
      <p:pic>
        <p:nvPicPr>
          <p:cNvPr id="23" name="图片 22">
            <a:extLst>
              <a:ext uri="{FF2B5EF4-FFF2-40B4-BE49-F238E27FC236}">
                <a16:creationId xmlns:a16="http://schemas.microsoft.com/office/drawing/2014/main" id="{D0279B2C-B7C8-4E5B-A6B1-7343C0BC61ED}"/>
              </a:ext>
            </a:extLst>
          </p:cNvPr>
          <p:cNvPicPr>
            <a:picLocks noChangeAspect="1"/>
          </p:cNvPicPr>
          <p:nvPr/>
        </p:nvPicPr>
        <p:blipFill>
          <a:blip r:embed="rId4"/>
          <a:stretch>
            <a:fillRect/>
          </a:stretch>
        </p:blipFill>
        <p:spPr>
          <a:xfrm>
            <a:off x="628592" y="4221088"/>
            <a:ext cx="3661959" cy="2160000"/>
          </a:xfrm>
          <a:prstGeom prst="rect">
            <a:avLst/>
          </a:prstGeom>
        </p:spPr>
      </p:pic>
      <p:pic>
        <p:nvPicPr>
          <p:cNvPr id="25" name="图片 24">
            <a:extLst>
              <a:ext uri="{FF2B5EF4-FFF2-40B4-BE49-F238E27FC236}">
                <a16:creationId xmlns:a16="http://schemas.microsoft.com/office/drawing/2014/main" id="{3E52DFDD-661D-4B9A-8956-901612074717}"/>
              </a:ext>
            </a:extLst>
          </p:cNvPr>
          <p:cNvPicPr>
            <a:picLocks noChangeAspect="1"/>
          </p:cNvPicPr>
          <p:nvPr/>
        </p:nvPicPr>
        <p:blipFill>
          <a:blip r:embed="rId5"/>
          <a:stretch>
            <a:fillRect/>
          </a:stretch>
        </p:blipFill>
        <p:spPr>
          <a:xfrm>
            <a:off x="4730916" y="4221088"/>
            <a:ext cx="3829268" cy="2160000"/>
          </a:xfrm>
          <a:prstGeom prst="rect">
            <a:avLst/>
          </a:prstGeom>
        </p:spPr>
      </p:pic>
      <p:sp>
        <p:nvSpPr>
          <p:cNvPr id="27" name="文本框 26">
            <a:extLst>
              <a:ext uri="{FF2B5EF4-FFF2-40B4-BE49-F238E27FC236}">
                <a16:creationId xmlns:a16="http://schemas.microsoft.com/office/drawing/2014/main" id="{09507E33-C5E8-4760-BA73-9B7BCEAA88CD}"/>
              </a:ext>
            </a:extLst>
          </p:cNvPr>
          <p:cNvSpPr txBox="1"/>
          <p:nvPr/>
        </p:nvSpPr>
        <p:spPr>
          <a:xfrm>
            <a:off x="8634057" y="4124486"/>
            <a:ext cx="3543629" cy="254294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b="1" dirty="0">
                <a:solidFill>
                  <a:srgbClr val="C00000"/>
                </a:solidFill>
              </a:rPr>
              <a:t>公式解析计算结果始终和实测结果符合不好，但是均会大于有限元分析结果</a:t>
            </a:r>
            <a:endParaRPr lang="en-US" altLang="zh-CN" b="1" dirty="0">
              <a:solidFill>
                <a:srgbClr val="C00000"/>
              </a:solidFill>
            </a:endParaRPr>
          </a:p>
          <a:p>
            <a:pPr marL="285750" indent="-285750">
              <a:lnSpc>
                <a:spcPct val="150000"/>
              </a:lnSpc>
              <a:buFont typeface="Arial" panose="020B0604020202020204" pitchFamily="34" charset="0"/>
              <a:buChar char="•"/>
            </a:pPr>
            <a:r>
              <a:rPr lang="zh-CN" altLang="en-US" b="1" dirty="0">
                <a:solidFill>
                  <a:srgbClr val="C00000"/>
                </a:solidFill>
              </a:rPr>
              <a:t>两种有限元分析方法结果基本符合，存在仿真结果和测试结果符合较好和不好的情况</a:t>
            </a:r>
          </a:p>
        </p:txBody>
      </p:sp>
      <p:sp>
        <p:nvSpPr>
          <p:cNvPr id="29" name="文本框 28">
            <a:extLst>
              <a:ext uri="{FF2B5EF4-FFF2-40B4-BE49-F238E27FC236}">
                <a16:creationId xmlns:a16="http://schemas.microsoft.com/office/drawing/2014/main" id="{91E5442B-C44C-4440-8E3E-AD19A77D226D}"/>
              </a:ext>
            </a:extLst>
          </p:cNvPr>
          <p:cNvSpPr txBox="1"/>
          <p:nvPr/>
        </p:nvSpPr>
        <p:spPr>
          <a:xfrm>
            <a:off x="1380897" y="6454323"/>
            <a:ext cx="2157348" cy="326051"/>
          </a:xfrm>
          <a:prstGeom prst="rect">
            <a:avLst/>
          </a:prstGeom>
          <a:noFill/>
        </p:spPr>
        <p:txBody>
          <a:bodyPr wrap="square">
            <a:spAutoFit/>
          </a:bodyPr>
          <a:lstStyle/>
          <a:p>
            <a:pPr marR="0" lvl="0" algn="ctr" defTabSz="914400" rtl="0" eaLnBrk="0" fontAlgn="base" latinLnBrk="0" hangingPunct="0">
              <a:lnSpc>
                <a:spcPct val="150000"/>
              </a:lnSpc>
              <a:spcBef>
                <a:spcPct val="0"/>
              </a:spcBef>
              <a:spcAft>
                <a:spcPct val="0"/>
              </a:spcAft>
              <a:buClrTx/>
              <a:buSzTx/>
              <a:tabLst/>
              <a:defRPr/>
            </a:pPr>
            <a:r>
              <a:rPr kumimoji="0" lang="en-US" altLang="zh-CN" sz="1200" b="1" i="0" u="none" strike="noStrike" kern="1200" cap="none" spc="0" noProof="0" dirty="0">
                <a:ln>
                  <a:noFill/>
                </a:ln>
                <a:solidFill>
                  <a:srgbClr val="0432FF"/>
                </a:solidFill>
                <a:effectLst/>
                <a:uLnTx/>
                <a:uFillTx/>
                <a:latin typeface="黑体" panose="02010609060101010101" pitchFamily="49" charset="-122"/>
                <a:ea typeface="黑体" panose="02010609060101010101" pitchFamily="49" charset="-122"/>
              </a:rPr>
              <a:t>Coil1 </a:t>
            </a:r>
            <a:r>
              <a:rPr kumimoji="0" lang="zh-CN" altLang="en-US" sz="1200" b="1" i="0" u="none" strike="noStrike" kern="1200" cap="none" spc="0" noProof="0" dirty="0">
                <a:ln>
                  <a:noFill/>
                </a:ln>
                <a:solidFill>
                  <a:srgbClr val="0432FF"/>
                </a:solidFill>
                <a:effectLst/>
                <a:uLnTx/>
                <a:uFillTx/>
                <a:latin typeface="黑体" panose="02010609060101010101" pitchFamily="49" charset="-122"/>
                <a:ea typeface="黑体" panose="02010609060101010101" pitchFamily="49" charset="-122"/>
              </a:rPr>
              <a:t>交流电阻结果对比</a:t>
            </a:r>
            <a:endParaRPr lang="en-US" altLang="zh-CN" sz="1200" b="1" dirty="0">
              <a:solidFill>
                <a:srgbClr val="0432FF"/>
              </a:solidFill>
              <a:latin typeface="黑体" panose="02010609060101010101" pitchFamily="49" charset="-122"/>
              <a:ea typeface="黑体" panose="02010609060101010101" pitchFamily="49" charset="-122"/>
            </a:endParaRPr>
          </a:p>
        </p:txBody>
      </p:sp>
      <p:sp>
        <p:nvSpPr>
          <p:cNvPr id="31" name="文本框 30">
            <a:extLst>
              <a:ext uri="{FF2B5EF4-FFF2-40B4-BE49-F238E27FC236}">
                <a16:creationId xmlns:a16="http://schemas.microsoft.com/office/drawing/2014/main" id="{47098F64-6905-46F4-A22B-8F7839A44774}"/>
              </a:ext>
            </a:extLst>
          </p:cNvPr>
          <p:cNvSpPr txBox="1"/>
          <p:nvPr/>
        </p:nvSpPr>
        <p:spPr>
          <a:xfrm>
            <a:off x="5561206" y="6454323"/>
            <a:ext cx="2157348" cy="326051"/>
          </a:xfrm>
          <a:prstGeom prst="rect">
            <a:avLst/>
          </a:prstGeom>
          <a:noFill/>
        </p:spPr>
        <p:txBody>
          <a:bodyPr wrap="square">
            <a:spAutoFit/>
          </a:bodyPr>
          <a:lstStyle/>
          <a:p>
            <a:pPr marR="0" lvl="0" algn="ctr" defTabSz="914400" rtl="0" eaLnBrk="0" fontAlgn="base" latinLnBrk="0" hangingPunct="0">
              <a:lnSpc>
                <a:spcPct val="150000"/>
              </a:lnSpc>
              <a:spcBef>
                <a:spcPct val="0"/>
              </a:spcBef>
              <a:spcAft>
                <a:spcPct val="0"/>
              </a:spcAft>
              <a:buClrTx/>
              <a:buSzTx/>
              <a:tabLst/>
              <a:defRPr/>
            </a:pPr>
            <a:r>
              <a:rPr kumimoji="0" lang="en-US" altLang="zh-CN" sz="1200" b="1" i="0" u="none" strike="noStrike" kern="1200" cap="none" spc="0" noProof="0" dirty="0">
                <a:ln>
                  <a:noFill/>
                </a:ln>
                <a:solidFill>
                  <a:srgbClr val="0432FF"/>
                </a:solidFill>
                <a:effectLst/>
                <a:uLnTx/>
                <a:uFillTx/>
                <a:latin typeface="黑体" panose="02010609060101010101" pitchFamily="49" charset="-122"/>
                <a:ea typeface="黑体" panose="02010609060101010101" pitchFamily="49" charset="-122"/>
              </a:rPr>
              <a:t>Coil6 </a:t>
            </a:r>
            <a:r>
              <a:rPr kumimoji="0" lang="zh-CN" altLang="en-US" sz="1200" b="1" i="0" u="none" strike="noStrike" kern="1200" cap="none" spc="0" noProof="0" dirty="0">
                <a:ln>
                  <a:noFill/>
                </a:ln>
                <a:solidFill>
                  <a:srgbClr val="0432FF"/>
                </a:solidFill>
                <a:effectLst/>
                <a:uLnTx/>
                <a:uFillTx/>
                <a:latin typeface="黑体" panose="02010609060101010101" pitchFamily="49" charset="-122"/>
                <a:ea typeface="黑体" panose="02010609060101010101" pitchFamily="49" charset="-122"/>
              </a:rPr>
              <a:t>交流电阻结果对比</a:t>
            </a:r>
            <a:endParaRPr lang="en-US" altLang="zh-CN" sz="1200" b="1" dirty="0">
              <a:solidFill>
                <a:srgbClr val="0432FF"/>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429755253"/>
      </p:ext>
    </p:extLst>
  </p:cSld>
  <p:clrMapOvr>
    <a:masterClrMapping/>
  </p:clrMapOvr>
  <p:transition advTm="1359"/>
</p:sld>
</file>

<file path=ppt/tags/tag1.xml><?xml version="1.0" encoding="utf-8"?>
<p:tagLst xmlns:a="http://schemas.openxmlformats.org/drawingml/2006/main" xmlns:r="http://schemas.openxmlformats.org/officeDocument/2006/relationships" xmlns:p="http://schemas.openxmlformats.org/presentationml/2006/main">
  <p:tag name="KSO_WPP_MARK_KEY" val="9a296e6d-f7ef-4e0b-9147-48625877b753"/>
  <p:tag name="COMMONDATA" val="eyJoZGlkIjoiNzVjZTgyMWRkMzZlZGE0YWUwMWE0ZDQxMzk5NzMzMDQifQ=="/>
</p:tagLst>
</file>

<file path=ppt/theme/theme1.xml><?xml version="1.0" encoding="utf-8"?>
<a:theme xmlns:a="http://schemas.openxmlformats.org/drawingml/2006/main" name="ppt模板">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ysClr val="windowText" lastClr="000000"/>
      </a:dk1>
      <a:lt1>
        <a:sysClr val="window" lastClr="FFFFFF"/>
      </a:lt1>
      <a:dk2>
        <a:srgbClr val="44546A"/>
      </a:dk2>
      <a:lt2>
        <a:srgbClr val="E7E6E6"/>
      </a:lt2>
      <a:accent1>
        <a:srgbClr val="5B9BD5"/>
      </a:accent1>
      <a:accent2>
        <a:srgbClr val="034A90"/>
      </a:accent2>
      <a:accent3>
        <a:srgbClr val="A5A5A5"/>
      </a:accent3>
      <a:accent4>
        <a:srgbClr val="FFC000"/>
      </a:accent4>
      <a:accent5>
        <a:srgbClr val="4472C4"/>
      </a:accent5>
      <a:accent6>
        <a:srgbClr val="70AD47"/>
      </a:accent6>
      <a:hlink>
        <a:srgbClr val="0563C1"/>
      </a:hlink>
      <a:folHlink>
        <a:srgbClr val="1F3864"/>
      </a:folHlink>
    </a:clrScheme>
    <a:fontScheme name="kmtzzooc">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51800</TotalTime>
  <Words>5200</Words>
  <Application>Microsoft Office PowerPoint</Application>
  <PresentationFormat>宽屏</PresentationFormat>
  <Paragraphs>788</Paragraphs>
  <Slides>45</Slides>
  <Notes>44</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45</vt:i4>
      </vt:variant>
    </vt:vector>
  </HeadingPairs>
  <TitlesOfParts>
    <vt:vector size="59" baseType="lpstr">
      <vt:lpstr>等线</vt:lpstr>
      <vt:lpstr>黑体</vt:lpstr>
      <vt:lpstr>华文行楷</vt:lpstr>
      <vt:lpstr>宋体</vt:lpstr>
      <vt:lpstr>微软雅黑</vt:lpstr>
      <vt:lpstr>Arial</vt:lpstr>
      <vt:lpstr>Calibri</vt:lpstr>
      <vt:lpstr>Calibri Light</vt:lpstr>
      <vt:lpstr>Cambria Math</vt:lpstr>
      <vt:lpstr>Times</vt:lpstr>
      <vt:lpstr>Times New Roman</vt:lpstr>
      <vt:lpstr>Wingdings</vt:lpstr>
      <vt:lpstr>ppt模板</vt:lpstr>
      <vt:lpstr>Office 主题</vt:lpstr>
      <vt:lpstr>磁单极子超灵敏感应探测 原型系统研究</vt:lpstr>
      <vt:lpstr>SCEP原理样机</vt:lpstr>
      <vt:lpstr>主要工作</vt:lpstr>
      <vt:lpstr>两种读出方案的模拟和实验验证</vt:lpstr>
      <vt:lpstr>创新点1</vt:lpstr>
      <vt:lpstr>Outline</vt:lpstr>
      <vt:lpstr>感应线圈优化</vt:lpstr>
      <vt:lpstr>感应线圈优化</vt:lpstr>
      <vt:lpstr>线圈交流电阻</vt:lpstr>
      <vt:lpstr>空气芯线圈交流电阻</vt:lpstr>
      <vt:lpstr>线圈优化设计</vt:lpstr>
      <vt:lpstr>相关参数</vt:lpstr>
      <vt:lpstr>磁芯线圈</vt:lpstr>
      <vt:lpstr>Outline</vt:lpstr>
      <vt:lpstr>直接电压读出方案中的电子学优化设计</vt:lpstr>
      <vt:lpstr>放大器测试结果</vt:lpstr>
      <vt:lpstr>Outline</vt:lpstr>
      <vt:lpstr>原子磁力计读出方案中的磁场转化线圈优化设计</vt:lpstr>
      <vt:lpstr>创新点2</vt:lpstr>
      <vt:lpstr>Outline</vt:lpstr>
      <vt:lpstr>物理问题</vt:lpstr>
      <vt:lpstr>信号甄别与二元假设检验</vt:lpstr>
      <vt:lpstr>最优滤波决策</vt:lpstr>
      <vt:lpstr>二元假设检验问题统计理论</vt:lpstr>
      <vt:lpstr>最优滤波决策的限制</vt:lpstr>
      <vt:lpstr>磁单极子搜索中的LRT</vt:lpstr>
      <vt:lpstr>神经网络在粒子信号甄别中的应用</vt:lpstr>
      <vt:lpstr>全连接神经网络实现最优滤波决策</vt:lpstr>
      <vt:lpstr>模板归一化</vt:lpstr>
      <vt:lpstr>模板的选择</vt:lpstr>
      <vt:lpstr>模板的选择</vt:lpstr>
      <vt:lpstr>模板的选择</vt:lpstr>
      <vt:lpstr>具体实现</vt:lpstr>
      <vt:lpstr>结果</vt:lpstr>
      <vt:lpstr>具体实现</vt:lpstr>
      <vt:lpstr>结果</vt:lpstr>
      <vt:lpstr>Deep 神经网络</vt:lpstr>
      <vt:lpstr>具体实现</vt:lpstr>
      <vt:lpstr>结果</vt:lpstr>
      <vt:lpstr>FPGA 实现</vt:lpstr>
      <vt:lpstr>创新点3</vt:lpstr>
      <vt:lpstr>创新点深挖</vt:lpstr>
      <vt:lpstr>验证</vt:lpstr>
      <vt:lpstr>Outline</vt:lpstr>
      <vt:lpstr>PowerPoint 演示文稿</vt:lpstr>
    </vt:vector>
  </TitlesOfParts>
  <Company>ustc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高速数字系统设计</dc:title>
  <dc:creator>qyh</dc:creator>
  <cp:lastModifiedBy>yechangqing</cp:lastModifiedBy>
  <cp:revision>2168</cp:revision>
  <dcterms:created xsi:type="dcterms:W3CDTF">2013-02-25T11:17:00Z</dcterms:created>
  <dcterms:modified xsi:type="dcterms:W3CDTF">2025-11-10T09:26:35Z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34A054956AB54FFF87BF9201B0A57D01_12</vt:lpwstr>
  </property>
  <property fmtid="{D5CDD505-2E9C-101B-9397-08002B2CF9AE}" pid="3" name="KSOProductBuildVer">
    <vt:lpwstr>2052-11.1.0.14309</vt:lpwstr>
  </property>
</Properties>
</file>