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1490" r:id="rId2"/>
    <p:sldId id="1510" r:id="rId3"/>
    <p:sldId id="1502" r:id="rId4"/>
    <p:sldId id="1592" r:id="rId5"/>
    <p:sldId id="1593" r:id="rId6"/>
    <p:sldId id="1594" r:id="rId7"/>
    <p:sldId id="1595" r:id="rId8"/>
    <p:sldId id="1596" r:id="rId9"/>
    <p:sldId id="1603" r:id="rId10"/>
    <p:sldId id="1604" r:id="rId11"/>
    <p:sldId id="1605" r:id="rId12"/>
    <p:sldId id="1606" r:id="rId13"/>
    <p:sldId id="1597" r:id="rId14"/>
    <p:sldId id="1586" r:id="rId15"/>
    <p:sldId id="1607" r:id="rId16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8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20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2025/11/11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76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0.png"/><Relationship Id="rId5" Type="http://schemas.openxmlformats.org/officeDocument/2006/relationships/image" Target="../media/image7.emf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线圈优化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测试样本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F8AE9F8B-4F46-4138-A182-362BE9FC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57314"/>
              </p:ext>
            </p:extLst>
          </p:nvPr>
        </p:nvGraphicFramePr>
        <p:xfrm>
          <a:off x="252001" y="1737360"/>
          <a:ext cx="7063196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9028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146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95133"/>
              </p:ext>
            </p:extLst>
          </p:nvPr>
        </p:nvGraphicFramePr>
        <p:xfrm>
          <a:off x="228600" y="4800600"/>
          <a:ext cx="70866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BD0481E-823C-49FE-8457-FFF999D0270A}"/>
              </a:ext>
            </a:extLst>
          </p:cNvPr>
          <p:cNvSpPr/>
          <p:nvPr/>
        </p:nvSpPr>
        <p:spPr>
          <a:xfrm>
            <a:off x="7391400" y="3429000"/>
            <a:ext cx="304800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3DACB2-B982-4E9A-A4E5-B12D2F68E80A}"/>
              </a:ext>
            </a:extLst>
          </p:cNvPr>
          <p:cNvSpPr txBox="1"/>
          <p:nvPr/>
        </p:nvSpPr>
        <p:spPr>
          <a:xfrm>
            <a:off x="7772403" y="32422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交流电阻仿真和实测对应不上</a:t>
            </a:r>
          </a:p>
        </p:txBody>
      </p:sp>
    </p:spTree>
    <p:extLst>
      <p:ext uri="{BB962C8B-B14F-4D97-AF65-F5344CB8AC3E}">
        <p14:creationId xmlns:p14="http://schemas.microsoft.com/office/powerpoint/2010/main" val="390815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14FB9-EB72-4945-8E8D-8EFAC96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3BB68A-4262-4C7D-8FFB-D113AC37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56ED082-1685-4BC3-B39C-A2A147AB3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56045"/>
              </p:ext>
            </p:extLst>
          </p:nvPr>
        </p:nvGraphicFramePr>
        <p:xfrm>
          <a:off x="0" y="1143000"/>
          <a:ext cx="9067800" cy="361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7108">
                  <a:extLst>
                    <a:ext uri="{9D8B030D-6E8A-4147-A177-3AD203B41FA5}">
                      <a16:colId xmlns:a16="http://schemas.microsoft.com/office/drawing/2014/main" val="324477237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157005137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85424805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1860979229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940997943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351244096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8390595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coil3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05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631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Resistance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SNR0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SNR0 Deviation modified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293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702875B-644C-45B8-99D9-75E5A685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7" y="2166913"/>
            <a:ext cx="1983719" cy="14877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1911C2-8F85-4018-8537-131BA90F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2166913"/>
            <a:ext cx="1982400" cy="148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0A6CAE-0D46-4A50-84D0-3D267BA2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66913"/>
            <a:ext cx="1982400" cy="148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90259-D871-48FA-9ED7-51B76CC24A36}"/>
              </a:ext>
            </a:extLst>
          </p:cNvPr>
          <p:cNvSpPr txBox="1"/>
          <p:nvPr/>
        </p:nvSpPr>
        <p:spPr>
          <a:xfrm>
            <a:off x="114300" y="4858932"/>
            <a:ext cx="89154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磁芯线圈增益的仿真结果略大于测试结果，可能和几何偏差以及仿真模型的非真实性有关（二维旋转轴对称模型）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磁芯线圈交流电阻的仿真结果和测试结果仍然存在差距，但是对于磁芯线圈的</a:t>
            </a:r>
            <a:r>
              <a:rPr lang="en-US" altLang="zh-CN" dirty="0"/>
              <a:t>SNR</a:t>
            </a:r>
            <a:r>
              <a:rPr lang="zh-CN" altLang="en-US" dirty="0"/>
              <a:t>，高频信号的贡献较小，所以对于信噪比的影响较小</a:t>
            </a:r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7AEC113-8D78-4356-B79D-2FEADDD2C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71319"/>
              </p:ext>
            </p:extLst>
          </p:nvPr>
        </p:nvGraphicFramePr>
        <p:xfrm>
          <a:off x="9525000" y="1250675"/>
          <a:ext cx="4483100" cy="1924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732084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2411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8872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08381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83498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2809955"/>
                    </a:ext>
                  </a:extLst>
                </a:gridCol>
              </a:tblGrid>
              <a:tr h="58932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simu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simu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92803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54306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0.047643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2.65E+00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2.79E+00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5.17%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030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0.060329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0.063564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5.36%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583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3.09E-02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3.09E-02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734510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0.079802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0.082509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3.39%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982498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0.115322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0.11965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306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635771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0.108832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2.40E+00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3.04%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05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0.167988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0.17401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3.84E+00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3.58%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45140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98E5845-F969-46CB-833E-484AB3EC3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30348"/>
              </p:ext>
            </p:extLst>
          </p:nvPr>
        </p:nvGraphicFramePr>
        <p:xfrm>
          <a:off x="9525000" y="3654701"/>
          <a:ext cx="3109555" cy="1546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9236">
                  <a:extLst>
                    <a:ext uri="{9D8B030D-6E8A-4147-A177-3AD203B41FA5}">
                      <a16:colId xmlns:a16="http://schemas.microsoft.com/office/drawing/2014/main" val="2281371073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3842376014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2203268282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946780086"/>
                    </a:ext>
                  </a:extLst>
                </a:gridCol>
              </a:tblGrid>
              <a:tr h="180975">
                <a:tc grid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777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simu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2736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1.23E+01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14.09472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12.88%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1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21.08228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25.56836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17.55%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274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13.81114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15.81662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12.68%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624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27.06717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33.85803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20.06%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1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14.06472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17.2114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18.28%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272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28.05417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37.06338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24.31%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43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81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9530CA-8B36-448B-AC62-01594C0D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44E2B9-EA40-4F25-9E33-C1600F4D0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分析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1BCC62-EF19-453A-9497-21A9EC87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" y="1143000"/>
            <a:ext cx="3840000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0FBC35-F6EB-4A6F-BA2F-7A7113F2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3" y="3901800"/>
            <a:ext cx="3839999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392E88-03B7-47F6-ACD0-A41C9C772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650" y="1143000"/>
            <a:ext cx="3840000" cy="288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3F2BF49-0869-4961-86DE-3CDE3614911A}"/>
              </a:ext>
            </a:extLst>
          </p:cNvPr>
          <p:cNvSpPr txBox="1"/>
          <p:nvPr/>
        </p:nvSpPr>
        <p:spPr>
          <a:xfrm>
            <a:off x="7401967" y="1726932"/>
            <a:ext cx="1742033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不同参数下，交流电阻测试结果和仿真结果之间测差距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12DFCA4-3657-4BFA-A721-39FF898EE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381000"/>
            <a:ext cx="5334000" cy="40005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A44AFD0-D9CC-4E8E-B398-2ECE2730985E}"/>
              </a:ext>
            </a:extLst>
          </p:cNvPr>
          <p:cNvSpPr txBox="1"/>
          <p:nvPr/>
        </p:nvSpPr>
        <p:spPr>
          <a:xfrm>
            <a:off x="4431429" y="4833323"/>
            <a:ext cx="4687687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差距的比值近似为一个常数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不是由误差导致的，可能存在未考虑的物理效应</a:t>
            </a:r>
          </a:p>
        </p:txBody>
      </p:sp>
    </p:spTree>
    <p:extLst>
      <p:ext uri="{BB962C8B-B14F-4D97-AF65-F5344CB8AC3E}">
        <p14:creationId xmlns:p14="http://schemas.microsoft.com/office/powerpoint/2010/main" val="91455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1551E5-EA4A-4C5D-946B-95B6861A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1B391E-2C57-4B2F-897B-D6C5B477E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873DCCC-AD49-4E3B-B082-A0568BE15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80" y="1045049"/>
            <a:ext cx="7625120" cy="56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zh-CN" altLang="en-US" sz="1800" dirty="0">
                <a:solidFill>
                  <a:srgbClr val="000000"/>
                </a:solidFill>
                <a:latin typeface="+mn-ea"/>
                <a:ea typeface="+mn-ea"/>
              </a:rPr>
              <a:t>基于空气芯得到的优化线圈设计，加入不同高度的磁芯</a:t>
            </a:r>
            <a:endParaRPr lang="en-US" altLang="zh-CN" sz="18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14400">
              <a:defRPr/>
            </a:pPr>
            <a:r>
              <a:rPr lang="zh-CN" altLang="en-US" sz="1800" dirty="0">
                <a:solidFill>
                  <a:srgbClr val="000000"/>
                </a:solidFill>
                <a:latin typeface="+mn-ea"/>
                <a:ea typeface="+mn-ea"/>
              </a:rPr>
              <a:t>参数</a:t>
            </a:r>
          </a:p>
          <a:p>
            <a:pPr marL="0" indent="0" defTabSz="914400"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 defTabSz="914400">
              <a:buNone/>
              <a:defRPr/>
            </a:pP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defTabSz="914400"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220B954-C0B7-48AC-B93D-EBD1F63D9440}"/>
              </a:ext>
            </a:extLst>
          </p:cNvPr>
          <p:cNvGraphicFramePr>
            <a:graphicFrameLocks noGrp="1"/>
          </p:cNvGraphicFramePr>
          <p:nvPr/>
        </p:nvGraphicFramePr>
        <p:xfrm>
          <a:off x="1985158" y="1905000"/>
          <a:ext cx="5173683" cy="234696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724561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2577437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871685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79361">
                <a:tc>
                  <a:txBody>
                    <a:bodyPr/>
                    <a:lstStyle/>
                    <a:p>
                      <a:r>
                        <a:rPr lang="en-US" sz="160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Value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US" sz="1600" dirty="0" err="1"/>
                        <a:t>r_coil_inner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US" sz="1600" dirty="0" err="1"/>
                        <a:t>d_wire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US" sz="1600" dirty="0" err="1"/>
                        <a:t>num_coil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US" sz="1600"/>
                        <a:t>num_layer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US" sz="1600" dirty="0" err="1"/>
                        <a:t>r_core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0.98 * </a:t>
                      </a:r>
                      <a:r>
                        <a:rPr lang="en-US" altLang="zh-CN" sz="1600" dirty="0" err="1"/>
                        <a:t>r_coil_inner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CN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744619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US" sz="1600" dirty="0" err="1"/>
                        <a:t>h_core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0.2 * </a:t>
                      </a:r>
                      <a:r>
                        <a:rPr lang="en-US" altLang="zh-CN" sz="1600" dirty="0" err="1"/>
                        <a:t>h_coil</a:t>
                      </a:r>
                      <a:r>
                        <a:rPr lang="en-US" altLang="zh-CN" sz="1600" dirty="0"/>
                        <a:t> ~ 1.4 * </a:t>
                      </a:r>
                      <a:r>
                        <a:rPr lang="en-US" altLang="zh-CN" sz="1600" dirty="0" err="1"/>
                        <a:t>h_coil</a:t>
                      </a:r>
                      <a:r>
                        <a:rPr lang="en-US" altLang="zh-CN" sz="1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CN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5698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F2BC319C-73EC-4F49-BE85-263BDAC0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11" y="4465704"/>
            <a:ext cx="4818539" cy="22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4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03CA2B-66C1-43D3-8D8C-7FA03257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FEADE8-6CF9-448A-9AA2-1A715DDAB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优化结果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4C9803-D7AB-46EA-8008-5E31578FBD6A}"/>
                  </a:ext>
                </a:extLst>
              </p:cNvPr>
              <p:cNvSpPr txBox="1"/>
              <p:nvPr/>
            </p:nvSpPr>
            <p:spPr>
              <a:xfrm>
                <a:off x="131762" y="4734342"/>
                <a:ext cx="8880476" cy="881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能在曝光率为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200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达到现有通量界限，通道数约为</a:t>
                </a:r>
                <a:r>
                  <a:rPr lang="en-US" altLang="zh-CN" b="1" dirty="0"/>
                  <a:t>2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.36w 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（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3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层）</a:t>
                </a:r>
                <a:endParaRPr lang="en-US" altLang="zh-CN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4C9803-D7AB-46EA-8008-5E31578FB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2" y="4734342"/>
                <a:ext cx="8880476" cy="881139"/>
              </a:xfrm>
              <a:prstGeom prst="rect">
                <a:avLst/>
              </a:prstGeom>
              <a:blipFill>
                <a:blip r:embed="rId2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43F509C2-961E-4859-BEB3-0AF65E2C60A8}"/>
              </a:ext>
            </a:extLst>
          </p:cNvPr>
          <p:cNvGraphicFramePr>
            <a:graphicFrameLocks noGrp="1"/>
          </p:cNvGraphicFramePr>
          <p:nvPr/>
        </p:nvGraphicFramePr>
        <p:xfrm>
          <a:off x="65879" y="5475212"/>
          <a:ext cx="9012239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6530">
                  <a:extLst>
                    <a:ext uri="{9D8B030D-6E8A-4147-A177-3AD203B41FA5}">
                      <a16:colId xmlns:a16="http://schemas.microsoft.com/office/drawing/2014/main" val="236806037"/>
                    </a:ext>
                  </a:extLst>
                </a:gridCol>
                <a:gridCol w="1126530">
                  <a:extLst>
                    <a:ext uri="{9D8B030D-6E8A-4147-A177-3AD203B41FA5}">
                      <a16:colId xmlns:a16="http://schemas.microsoft.com/office/drawing/2014/main" val="1045604248"/>
                    </a:ext>
                  </a:extLst>
                </a:gridCol>
                <a:gridCol w="1126530">
                  <a:extLst>
                    <a:ext uri="{9D8B030D-6E8A-4147-A177-3AD203B41FA5}">
                      <a16:colId xmlns:a16="http://schemas.microsoft.com/office/drawing/2014/main" val="2545285628"/>
                    </a:ext>
                  </a:extLst>
                </a:gridCol>
                <a:gridCol w="884943">
                  <a:extLst>
                    <a:ext uri="{9D8B030D-6E8A-4147-A177-3AD203B41FA5}">
                      <a16:colId xmlns:a16="http://schemas.microsoft.com/office/drawing/2014/main" val="3956782741"/>
                    </a:ext>
                  </a:extLst>
                </a:gridCol>
                <a:gridCol w="1368116">
                  <a:extLst>
                    <a:ext uri="{9D8B030D-6E8A-4147-A177-3AD203B41FA5}">
                      <a16:colId xmlns:a16="http://schemas.microsoft.com/office/drawing/2014/main" val="3363641294"/>
                    </a:ext>
                  </a:extLst>
                </a:gridCol>
                <a:gridCol w="1126530">
                  <a:extLst>
                    <a:ext uri="{9D8B030D-6E8A-4147-A177-3AD203B41FA5}">
                      <a16:colId xmlns:a16="http://schemas.microsoft.com/office/drawing/2014/main" val="452761170"/>
                    </a:ext>
                  </a:extLst>
                </a:gridCol>
                <a:gridCol w="1126530">
                  <a:extLst>
                    <a:ext uri="{9D8B030D-6E8A-4147-A177-3AD203B41FA5}">
                      <a16:colId xmlns:a16="http://schemas.microsoft.com/office/drawing/2014/main" val="2414798806"/>
                    </a:ext>
                  </a:extLst>
                </a:gridCol>
                <a:gridCol w="1126530">
                  <a:extLst>
                    <a:ext uri="{9D8B030D-6E8A-4147-A177-3AD203B41FA5}">
                      <a16:colId xmlns:a16="http://schemas.microsoft.com/office/drawing/2014/main" val="3827264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r_coil_inner_mm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d_wire_mm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num_coil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num_layer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core_height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Sensitivity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areal_density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areal_ch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92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 </a:t>
                      </a:r>
                      <a:r>
                        <a:rPr lang="en-US" altLang="zh-CN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h_coil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8.59E-10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3081.678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39.29752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863519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5BEA7CC0-79F4-4EFB-93E4-B8F819BB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49" y="922864"/>
            <a:ext cx="6438898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4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FF52EC-3BF1-43B3-BA98-9E040195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0AED06-626D-494D-9385-917132197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多通道读出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833F5B-B6F0-40E5-9E50-37773E20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905000"/>
            <a:ext cx="76295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52FBB53-C003-4295-B41E-21F4B67A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5939692" cy="1400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4F9DE8-AD2D-40A5-8A5E-DB021F97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54" y="1304925"/>
            <a:ext cx="3878385" cy="1209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0F0B20-DBD4-4652-A453-6A565BACD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63" y="4114800"/>
            <a:ext cx="4962769" cy="98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0" y="990600"/>
                <a:ext cx="8382000" cy="575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多层线圈误触发率和接收率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单位面积误触发率（目前考虑纯线圈阵列，针对低速如</a:t>
                </a:r>
                <a:r>
                  <a:rPr lang="en-US" altLang="zh-CN" dirty="0"/>
                  <a:t>1e-5c </a:t>
                </a:r>
                <a:r>
                  <a:rPr lang="zh-CN" altLang="en-US" dirty="0"/>
                  <a:t>的磁单极子）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整理之后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𝑖𝑛𝑑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8382000" cy="5753691"/>
              </a:xfrm>
              <a:prstGeom prst="rect">
                <a:avLst/>
              </a:prstGeom>
              <a:blipFill>
                <a:blip r:embed="rId6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线圈探测灵敏度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464396-EE87-4AAB-9EDB-95A9A1FDF355}"/>
              </a:ext>
            </a:extLst>
          </p:cNvPr>
          <p:cNvSpPr txBox="1"/>
          <p:nvPr/>
        </p:nvSpPr>
        <p:spPr>
          <a:xfrm>
            <a:off x="4114800" y="29531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7CCA3E-437C-47FE-BC54-DC499926F5C2}"/>
                  </a:ext>
                </a:extLst>
              </p:cNvPr>
              <p:cNvSpPr txBox="1"/>
              <p:nvPr/>
            </p:nvSpPr>
            <p:spPr>
              <a:xfrm>
                <a:off x="6742273" y="4338684"/>
                <a:ext cx="2383386" cy="93025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𝐹𝑃𝑅</m:t>
                      </m:r>
                    </m:oMath>
                  </m:oMathPara>
                </a14:m>
                <a:endParaRPr lang="en-US" altLang="zh-CN" sz="1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𝐹𝑁𝑅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7CCA3E-437C-47FE-BC54-DC49992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73" y="4338684"/>
                <a:ext cx="2383386" cy="930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C3BBECF7-0BA1-4120-8122-E9AED65865AE}"/>
              </a:ext>
            </a:extLst>
          </p:cNvPr>
          <p:cNvGraphicFramePr>
            <a:graphicFrameLocks noGrp="1"/>
          </p:cNvGraphicFramePr>
          <p:nvPr/>
        </p:nvGraphicFramePr>
        <p:xfrm>
          <a:off x="6915559" y="3337560"/>
          <a:ext cx="2171313" cy="7772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23771">
                  <a:extLst>
                    <a:ext uri="{9D8B030D-6E8A-4147-A177-3AD203B41FA5}">
                      <a16:colId xmlns:a16="http://schemas.microsoft.com/office/drawing/2014/main" val="3456400726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val="2317369670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val="562066670"/>
                    </a:ext>
                  </a:extLst>
                </a:gridCol>
              </a:tblGrid>
              <a:tr h="163512"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预测 </a:t>
                      </a:r>
                      <a:r>
                        <a:rPr lang="en-US" altLang="zh-CN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预测 </a:t>
                      </a:r>
                      <a:r>
                        <a:rPr lang="en-US" altLang="zh-CN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108130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真实 </a:t>
                      </a:r>
                      <a:r>
                        <a:rPr lang="en-US" altLang="zh-CN" sz="1100" b="1" dirty="0"/>
                        <a:t>= 1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0322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真实 </a:t>
                      </a:r>
                      <a:r>
                        <a:rPr lang="en-US" altLang="zh-CN" sz="1100" b="1" dirty="0"/>
                        <a:t>= 0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477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8B6F806-F5C4-4FF9-837C-A850D42A3FFC}"/>
                  </a:ext>
                </a:extLst>
              </p:cNvPr>
              <p:cNvSpPr txBox="1"/>
              <p:nvPr/>
            </p:nvSpPr>
            <p:spPr>
              <a:xfrm>
                <a:off x="6991781" y="1131889"/>
                <a:ext cx="2095091" cy="1162049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b="1" dirty="0">
                    <a:solidFill>
                      <a:schemeClr val="accent1"/>
                    </a:solidFill>
                  </a:rPr>
                  <a:t>误触发频率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b="1" dirty="0">
                    <a:solidFill>
                      <a:schemeClr val="accent1"/>
                    </a:solidFill>
                  </a:rPr>
                  <a:t>接收率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1600" b="1" dirty="0">
                    <a:solidFill>
                      <a:schemeClr val="accent1"/>
                    </a:solidFill>
                  </a:rPr>
                  <a:t>: </a:t>
                </a:r>
                <a:r>
                  <a:rPr lang="zh-CN" altLang="en-US" sz="1600" b="1" dirty="0">
                    <a:solidFill>
                      <a:schemeClr val="accent1"/>
                    </a:solidFill>
                  </a:rPr>
                  <a:t>误触发率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8B6F806-F5C4-4FF9-837C-A850D42A3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781" y="1131889"/>
                <a:ext cx="2095091" cy="1162049"/>
              </a:xfrm>
              <a:prstGeom prst="rect">
                <a:avLst/>
              </a:prstGeom>
              <a:blipFill>
                <a:blip r:embed="rId8"/>
                <a:stretch>
                  <a:fillRect b="-5729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1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air-core coil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25694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3CF1CD-B425-449A-BBAC-5A37DB62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BD6C9-A52B-4331-9456-250859211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优化流程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355047-FE6C-42C9-981B-2CF61FF8576B}"/>
                  </a:ext>
                </a:extLst>
              </p:cNvPr>
              <p:cNvSpPr txBox="1"/>
              <p:nvPr/>
            </p:nvSpPr>
            <p:spPr>
              <a:xfrm>
                <a:off x="367470" y="1221377"/>
                <a:ext cx="4572000" cy="1070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355047-FE6C-42C9-981B-2CF61FF8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70" y="1221377"/>
                <a:ext cx="4572000" cy="1070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97A4D57-0190-4410-84BC-ABAA9048745D}"/>
              </a:ext>
            </a:extLst>
          </p:cNvPr>
          <p:cNvCxnSpPr/>
          <p:nvPr/>
        </p:nvCxnSpPr>
        <p:spPr>
          <a:xfrm>
            <a:off x="0" y="3447143"/>
            <a:ext cx="914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0D33C6F-1B1B-4037-9F9B-0C565F8CDB31}"/>
                  </a:ext>
                </a:extLst>
              </p:cNvPr>
              <p:cNvSpPr txBox="1"/>
              <p:nvPr/>
            </p:nvSpPr>
            <p:spPr>
              <a:xfrm>
                <a:off x="4195200" y="1290935"/>
                <a:ext cx="458133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0D33C6F-1B1B-4037-9F9B-0C565F8CD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00" y="1290935"/>
                <a:ext cx="458133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C02054D-55D5-40F5-9C28-E5E4ED01B549}"/>
                  </a:ext>
                </a:extLst>
              </p:cNvPr>
              <p:cNvSpPr txBox="1"/>
              <p:nvPr/>
            </p:nvSpPr>
            <p:spPr>
              <a:xfrm>
                <a:off x="-13996" y="2552863"/>
                <a:ext cx="4586514" cy="665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𝐴𝑟𝑒𝑎𝑙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_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𝑑𝑒𝑛𝑠𝑖𝑡𝑦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𝑤𝑒𝑖𝑔h𝑡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C02054D-55D5-40F5-9C28-E5E4ED01B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96" y="2552863"/>
                <a:ext cx="4586514" cy="66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C8B0A00-0A6F-4305-978F-266A5B378C2A}"/>
              </a:ext>
            </a:extLst>
          </p:cNvPr>
          <p:cNvSpPr txBox="1"/>
          <p:nvPr/>
        </p:nvSpPr>
        <p:spPr>
          <a:xfrm>
            <a:off x="548047" y="6279014"/>
            <a:ext cx="551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基于方案一考虑了完整的系统噪声（包含</a:t>
            </a:r>
            <a:r>
              <a:rPr lang="en-US" altLang="zh-CN" dirty="0">
                <a:solidFill>
                  <a:srgbClr val="C00000"/>
                </a:solidFill>
              </a:rPr>
              <a:t>pink </a:t>
            </a:r>
            <a:r>
              <a:rPr lang="zh-CN" altLang="en-US" dirty="0">
                <a:solidFill>
                  <a:srgbClr val="C00000"/>
                </a:solidFill>
              </a:rPr>
              <a:t>噪声）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01402B-509F-4673-AFD4-D157BD5BB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18" y="3795028"/>
            <a:ext cx="6770961" cy="2354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C70F476-A4A8-4BE9-82EA-B1A5642CFEFD}"/>
                  </a:ext>
                </a:extLst>
              </p:cNvPr>
              <p:cNvSpPr txBox="1"/>
              <p:nvPr/>
            </p:nvSpPr>
            <p:spPr>
              <a:xfrm>
                <a:off x="3810000" y="2385531"/>
                <a:ext cx="4590660" cy="829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𝐴𝑟𝑒𝑎𝑙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_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𝑐h𝑎𝑛𝑛𝑒𝑙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C70F476-A4A8-4BE9-82EA-B1A5642C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385531"/>
                <a:ext cx="4590660" cy="8297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49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/>
              <p:nvPr/>
            </p:nvSpPr>
            <p:spPr>
              <a:xfrm>
                <a:off x="131296" y="1052736"/>
                <a:ext cx="8707903" cy="5723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参数范围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遍历上述格点，并进行排序得到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，线圈交流电阻的有限元分析结果和实测结果符合较好，保证交流电阻可信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线圈高度不超过线圈直径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SNR&gt;1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6" y="1052736"/>
                <a:ext cx="8707903" cy="5723233"/>
              </a:xfrm>
              <a:prstGeom prst="rect">
                <a:avLst/>
              </a:prstGeom>
              <a:blipFill>
                <a:blip r:embed="rId2"/>
                <a:stretch>
                  <a:fillRect l="-490" r="-3151" b="-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8EDD245-8286-47C8-BB64-B606823647C0}"/>
              </a:ext>
            </a:extLst>
          </p:cNvPr>
          <p:cNvGraphicFramePr>
            <a:graphicFrameLocks noGrp="1"/>
          </p:cNvGraphicFramePr>
          <p:nvPr/>
        </p:nvGraphicFramePr>
        <p:xfrm>
          <a:off x="483301" y="1828800"/>
          <a:ext cx="8003892" cy="14859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000973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2000973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2000973">
                  <a:extLst>
                    <a:ext uri="{9D8B030D-6E8A-4147-A177-3AD203B41FA5}">
                      <a16:colId xmlns:a16="http://schemas.microsoft.com/office/drawing/2014/main" val="1474002681"/>
                    </a:ext>
                  </a:extLst>
                </a:gridCol>
                <a:gridCol w="2000973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r_coil_inner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20 –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d_wire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 –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num_coil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 –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num_layer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– 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78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9024AF-CC76-4208-B5A9-9B783AC98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39" y="1523001"/>
            <a:ext cx="4139999" cy="289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26F4F0-3060-4859-83E3-5A01B24E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F112B-FAB9-4493-9775-A8B48B03C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5FF4319-5DC9-4F2F-B5C7-DDA319660989}"/>
              </a:ext>
            </a:extLst>
          </p:cNvPr>
          <p:cNvSpPr/>
          <p:nvPr/>
        </p:nvSpPr>
        <p:spPr>
          <a:xfrm>
            <a:off x="2743200" y="1523001"/>
            <a:ext cx="457200" cy="2811467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128C169-E3F5-469B-9AB2-C64010767A36}"/>
              </a:ext>
            </a:extLst>
          </p:cNvPr>
          <p:cNvCxnSpPr>
            <a:cxnSpLocks/>
          </p:cNvCxnSpPr>
          <p:nvPr/>
        </p:nvCxnSpPr>
        <p:spPr>
          <a:xfrm flipV="1">
            <a:off x="3200400" y="2448805"/>
            <a:ext cx="1384041" cy="675395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652ABC2C-31F1-4724-A673-5C26388A6DEA}"/>
              </a:ext>
            </a:extLst>
          </p:cNvPr>
          <p:cNvSpPr txBox="1"/>
          <p:nvPr/>
        </p:nvSpPr>
        <p:spPr>
          <a:xfrm>
            <a:off x="262279" y="4970276"/>
            <a:ext cx="8644324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各个曝光之下，</a:t>
            </a:r>
            <a:r>
              <a:rPr lang="en-US" altLang="zh-CN" b="1" dirty="0">
                <a:solidFill>
                  <a:srgbClr val="C00000"/>
                </a:solidFill>
              </a:rPr>
              <a:t>Pareto </a:t>
            </a:r>
            <a:r>
              <a:rPr lang="zh-CN" altLang="en-US" b="1" dirty="0">
                <a:solidFill>
                  <a:srgbClr val="C00000"/>
                </a:solidFill>
              </a:rPr>
              <a:t>前沿的线圈设计一致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空气芯线圈的优化结果不理想，距离现有</a:t>
            </a:r>
            <a:r>
              <a:rPr lang="en-US" altLang="zh-CN" b="1" dirty="0">
                <a:solidFill>
                  <a:srgbClr val="C00000"/>
                </a:solidFill>
              </a:rPr>
              <a:t>limit </a:t>
            </a:r>
            <a:r>
              <a:rPr lang="zh-CN" altLang="en-US" b="1" dirty="0">
                <a:solidFill>
                  <a:srgbClr val="C00000"/>
                </a:solidFill>
              </a:rPr>
              <a:t>差三个量级，考虑使用相同线圈设计的磁芯线圈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2CC2B9D-8D6C-4CF6-B075-79A659A9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764" y="1523001"/>
            <a:ext cx="4346999" cy="28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D8451D-9228-48A7-8ED5-6C01C7B4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4428F2-1116-49C2-AD45-9AADFB1AF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拐点求解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F88FC4-1692-44BC-BE88-BD9A7A662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2514600"/>
            <a:ext cx="3638550" cy="11906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CEE47A-8EBD-47E8-85D7-664A5EE93924}"/>
              </a:ext>
            </a:extLst>
          </p:cNvPr>
          <p:cNvSpPr txBox="1"/>
          <p:nvPr/>
        </p:nvSpPr>
        <p:spPr>
          <a:xfrm>
            <a:off x="5514112" y="19716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曲率：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89B56F-D2BE-4F6E-B559-9E9F4E8C7F77}"/>
              </a:ext>
            </a:extLst>
          </p:cNvPr>
          <p:cNvSpPr txBox="1"/>
          <p:nvPr/>
        </p:nvSpPr>
        <p:spPr>
          <a:xfrm>
            <a:off x="5572125" y="40386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寻找曲率最大位置处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4FDA50A-81E3-4411-BC1E-3BAC7962A6B5}"/>
              </a:ext>
            </a:extLst>
          </p:cNvPr>
          <p:cNvGraphicFramePr>
            <a:graphicFrameLocks noGrp="1"/>
          </p:cNvGraphicFramePr>
          <p:nvPr/>
        </p:nvGraphicFramePr>
        <p:xfrm>
          <a:off x="461158" y="5168900"/>
          <a:ext cx="8221683" cy="15240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740561">
                  <a:extLst>
                    <a:ext uri="{9D8B030D-6E8A-4147-A177-3AD203B41FA5}">
                      <a16:colId xmlns:a16="http://schemas.microsoft.com/office/drawing/2014/main" val="2495576333"/>
                    </a:ext>
                  </a:extLst>
                </a:gridCol>
                <a:gridCol w="4095896">
                  <a:extLst>
                    <a:ext uri="{9D8B030D-6E8A-4147-A177-3AD203B41FA5}">
                      <a16:colId xmlns:a16="http://schemas.microsoft.com/office/drawing/2014/main" val="265222914"/>
                    </a:ext>
                  </a:extLst>
                </a:gridCol>
                <a:gridCol w="1385226">
                  <a:extLst>
                    <a:ext uri="{9D8B030D-6E8A-4147-A177-3AD203B41FA5}">
                      <a16:colId xmlns:a16="http://schemas.microsoft.com/office/drawing/2014/main" val="341055981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5802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r_coil_inner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8787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d_wire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92854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num_coil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6257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num_layer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754534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66F04A46-93C4-484C-9B49-5184BFA3A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18" y="1219200"/>
            <a:ext cx="5030107" cy="35210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47FB74-27E7-4497-98E2-A56960923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1957161"/>
            <a:ext cx="5223658" cy="3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1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123040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4EF013-11C9-433B-BB2A-2372A6D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14FE0-3AA5-4FDC-B7CD-3FEA1C94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F487E-C489-4BF8-BB44-31FB9B07D316}"/>
              </a:ext>
            </a:extLst>
          </p:cNvPr>
          <p:cNvSpPr txBox="1"/>
          <p:nvPr/>
        </p:nvSpPr>
        <p:spPr>
          <a:xfrm>
            <a:off x="245706" y="1269323"/>
            <a:ext cx="86677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Method: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the material’s magnetic permeability and assign the complex permeability in finite element simulations to model the signal and noise behavior.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24B1BB-AB46-4207-AE23-BFB76C1D5159}"/>
              </a:ext>
            </a:extLst>
          </p:cNvPr>
          <p:cNvSpPr txBox="1"/>
          <p:nvPr/>
        </p:nvSpPr>
        <p:spPr>
          <a:xfrm>
            <a:off x="4543425" y="4522225"/>
            <a:ext cx="431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Measured vs. datasheet permeability of the ferrite core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8F42-EC38-4D82-9876-93F55447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9" y="2314575"/>
            <a:ext cx="288000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172F6-5AF7-4FCA-99DA-1102BD3B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1389708" y="2380697"/>
            <a:ext cx="2160000" cy="2027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089BCA-A04D-436F-8916-6E3E94B2866B}"/>
              </a:ext>
            </a:extLst>
          </p:cNvPr>
          <p:cNvSpPr txBox="1"/>
          <p:nvPr/>
        </p:nvSpPr>
        <p:spPr>
          <a:xfrm>
            <a:off x="508791" y="4522225"/>
            <a:ext cx="39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Toroidal coil for ferrite permeability measurement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/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=3168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2.833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−1.037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8231F54-B7B0-4F94-AA69-A934840B3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286000"/>
            <a:ext cx="5399703" cy="2624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52B65D-9D87-41C1-9EB1-7EA8EB08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58" y="5243513"/>
            <a:ext cx="3629025" cy="1295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8F7A03-5192-4340-846C-5451C78401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-1"/>
          <a:stretch/>
        </p:blipFill>
        <p:spPr>
          <a:xfrm>
            <a:off x="4773889" y="4910856"/>
            <a:ext cx="1564138" cy="1512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0CE807-B705-4B34-8417-4D2D62112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7304" r="25453" b="5618"/>
          <a:stretch/>
        </p:blipFill>
        <p:spPr>
          <a:xfrm>
            <a:off x="6573691" y="4910856"/>
            <a:ext cx="1564138" cy="1512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5F9F194-CE6F-4A35-8721-2D1CF324AF7A}"/>
              </a:ext>
            </a:extLst>
          </p:cNvPr>
          <p:cNvSpPr txBox="1"/>
          <p:nvPr/>
        </p:nvSpPr>
        <p:spPr>
          <a:xfrm>
            <a:off x="3128748" y="6538913"/>
            <a:ext cx="616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Magnetic flux density distribution with and without the core (axisymmetric model)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5458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661509</TotalTime>
  <Words>904</Words>
  <Application>Microsoft Office PowerPoint</Application>
  <PresentationFormat>全屏显示(4:3)</PresentationFormat>
  <Paragraphs>346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黑体</vt:lpstr>
      <vt:lpstr>Arial</vt:lpstr>
      <vt:lpstr>Cambria Math</vt:lpstr>
      <vt:lpstr>Times New Roman</vt:lpstr>
      <vt:lpstr>Wingdings</vt:lpstr>
      <vt:lpstr>Office 主题​​</vt:lpstr>
      <vt:lpstr>线圈优化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8247</cp:revision>
  <cp:lastPrinted>2023-09-04T07:35:07Z</cp:lastPrinted>
  <dcterms:created xsi:type="dcterms:W3CDTF">1601-01-01T00:00:00Z</dcterms:created>
  <dcterms:modified xsi:type="dcterms:W3CDTF">2025-11-11T08:56:05Z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