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4237" r:id="rId2"/>
    <p:sldId id="4267" r:id="rId3"/>
    <p:sldId id="4256" r:id="rId4"/>
    <p:sldId id="4269" r:id="rId5"/>
    <p:sldId id="4268" r:id="rId6"/>
    <p:sldId id="4280" r:id="rId7"/>
    <p:sldId id="4271" r:id="rId8"/>
    <p:sldId id="4272" r:id="rId9"/>
    <p:sldId id="4273" r:id="rId10"/>
    <p:sldId id="4279"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80" d="100"/>
          <a:sy n="80" d="100"/>
        </p:scale>
        <p:origin x="52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BF2D9-7B1B-42B9-BBF0-E335F1480666}" type="datetimeFigureOut">
              <a:rPr lang="zh-CN" altLang="en-US" smtClean="0"/>
              <a:t>2025/10/30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240F9-F3A6-4395-9428-8BBEF8635709}" type="slidenum">
              <a:rPr lang="zh-CN" altLang="en-US" smtClean="0"/>
              <a:t>‹#›</a:t>
            </a:fld>
            <a:endParaRPr lang="zh-CN" altLang="en-US"/>
          </a:p>
        </p:txBody>
      </p:sp>
    </p:spTree>
    <p:extLst>
      <p:ext uri="{BB962C8B-B14F-4D97-AF65-F5344CB8AC3E}">
        <p14:creationId xmlns:p14="http://schemas.microsoft.com/office/powerpoint/2010/main" val="140320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7240F9-F3A6-4395-9428-8BBEF8635709}" type="slidenum">
              <a:rPr lang="zh-CN" altLang="en-US" smtClean="0"/>
              <a:t>3</a:t>
            </a:fld>
            <a:endParaRPr lang="zh-CN" altLang="en-US"/>
          </a:p>
        </p:txBody>
      </p:sp>
    </p:spTree>
    <p:extLst>
      <p:ext uri="{BB962C8B-B14F-4D97-AF65-F5344CB8AC3E}">
        <p14:creationId xmlns:p14="http://schemas.microsoft.com/office/powerpoint/2010/main" val="334714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7240F9-F3A6-4395-9428-8BBEF8635709}" type="slidenum">
              <a:rPr lang="zh-CN" altLang="en-US" smtClean="0"/>
              <a:t>4</a:t>
            </a:fld>
            <a:endParaRPr lang="zh-CN" altLang="en-US"/>
          </a:p>
        </p:txBody>
      </p:sp>
    </p:spTree>
    <p:extLst>
      <p:ext uri="{BB962C8B-B14F-4D97-AF65-F5344CB8AC3E}">
        <p14:creationId xmlns:p14="http://schemas.microsoft.com/office/powerpoint/2010/main" val="108167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7240F9-F3A6-4395-9428-8BBEF8635709}" type="slidenum">
              <a:rPr lang="zh-CN" altLang="en-US" smtClean="0"/>
              <a:t>8</a:t>
            </a:fld>
            <a:endParaRPr lang="zh-CN" altLang="en-US"/>
          </a:p>
        </p:txBody>
      </p:sp>
    </p:spTree>
    <p:extLst>
      <p:ext uri="{BB962C8B-B14F-4D97-AF65-F5344CB8AC3E}">
        <p14:creationId xmlns:p14="http://schemas.microsoft.com/office/powerpoint/2010/main" val="415394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2800" y="4038600"/>
            <a:ext cx="8534400" cy="2133600"/>
          </a:xfrm>
        </p:spPr>
        <p:txBody>
          <a:bodyPr/>
          <a:lstStyle>
            <a:lvl1pPr marL="0" indent="0" algn="r">
              <a:buNone/>
              <a:defRPr>
                <a:solidFill>
                  <a:schemeClr val="tx1"/>
                </a:solidFill>
                <a:latin typeface="等线" panose="02010600030101010101" pitchFamily="2" charset="-122"/>
                <a:ea typeface="等线" panose="02010600030101010101"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de-DE" dirty="0"/>
          </a:p>
        </p:txBody>
      </p:sp>
      <p:sp>
        <p:nvSpPr>
          <p:cNvPr id="10" name="Title 9">
            <a:extLst>
              <a:ext uri="{FF2B5EF4-FFF2-40B4-BE49-F238E27FC236}">
                <a16:creationId xmlns:a16="http://schemas.microsoft.com/office/drawing/2014/main" id="{72A97E19-70F5-2C44-6909-E5768AF1FD76}"/>
              </a:ext>
            </a:extLst>
          </p:cNvPr>
          <p:cNvSpPr>
            <a:spLocks noGrp="1"/>
          </p:cNvSpPr>
          <p:nvPr>
            <p:ph type="title"/>
          </p:nvPr>
        </p:nvSpPr>
        <p:spPr/>
        <p:txBody>
          <a:bodyPr/>
          <a:lstStyle/>
          <a:p>
            <a:r>
              <a:rPr lang="en-US"/>
              <a:t>Click to edit Master title style</a:t>
            </a:r>
            <a:endParaRPr lang="en-CN"/>
          </a:p>
        </p:txBody>
      </p:sp>
    </p:spTree>
    <p:extLst>
      <p:ext uri="{BB962C8B-B14F-4D97-AF65-F5344CB8AC3E}">
        <p14:creationId xmlns:p14="http://schemas.microsoft.com/office/powerpoint/2010/main" val="3658357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192000" cy="765175"/>
          </a:xfrm>
          <a:prstGeom prst="rect">
            <a:avLst/>
          </a:prstGeom>
        </p:spPr>
        <p:txBody>
          <a:bodyPr/>
          <a:lstStyle>
            <a:lvl1pPr>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
        <p:nvSpPr>
          <p:cNvPr id="3" name="Vertical Text Placeholder 2"/>
          <p:cNvSpPr>
            <a:spLocks noGrp="1"/>
          </p:cNvSpPr>
          <p:nvPr>
            <p:ph type="body" orient="vert" idx="1"/>
          </p:nvPr>
        </p:nvSpPr>
        <p:spPr/>
        <p:txBody>
          <a:bodyPr vert="eaVert"/>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323353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04672"/>
            <a:ext cx="2743200" cy="5321492"/>
          </a:xfrm>
          <a:prstGeom prst="rect">
            <a:avLst/>
          </a:prstGeom>
        </p:spPr>
        <p:txBody>
          <a:bodyPr vert="eaVert"/>
          <a:lstStyle>
            <a:lvl1pPr>
              <a:defRPr>
                <a:solidFill>
                  <a:schemeClr val="tx1"/>
                </a:solidFill>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Vertical Text Placeholder 2"/>
          <p:cNvSpPr>
            <a:spLocks noGrp="1"/>
          </p:cNvSpPr>
          <p:nvPr>
            <p:ph type="body" orient="vert" idx="1"/>
          </p:nvPr>
        </p:nvSpPr>
        <p:spPr>
          <a:xfrm>
            <a:off x="609600" y="804672"/>
            <a:ext cx="8026400" cy="5321492"/>
          </a:xfrm>
        </p:spPr>
        <p:txBody>
          <a:bodyPr vert="eaVert"/>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661812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Picture 2" descr="E:\倪佳\文件\同步\2020合肥先进光源用户研讨会\2020合肥先进光源用户研讨会\封面2背景.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29" y="0"/>
            <a:ext cx="12220729" cy="687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1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600">
                <a:solidFill>
                  <a:srgbClr val="0F34A6"/>
                </a:solidFill>
                <a:latin typeface="微软雅黑" panose="020B0503020204020204" pitchFamily="34" charset="-122"/>
                <a:ea typeface="微软雅黑" panose="020B0503020204020204" pitchFamily="34" charset="-122"/>
              </a:defRPr>
            </a:lvl1pPr>
            <a:lvl2pPr>
              <a:defRPr sz="22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de-DE" dirty="0"/>
          </a:p>
        </p:txBody>
      </p:sp>
      <p:sp>
        <p:nvSpPr>
          <p:cNvPr id="7" name="Rectangle 6">
            <a:extLst>
              <a:ext uri="{FF2B5EF4-FFF2-40B4-BE49-F238E27FC236}">
                <a16:creationId xmlns:a16="http://schemas.microsoft.com/office/drawing/2014/main" id="{E032305C-DFFF-9873-9D6E-340F5F2857D8}"/>
              </a:ext>
            </a:extLst>
          </p:cNvPr>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sz="1800" dirty="0"/>
          </a:p>
        </p:txBody>
      </p:sp>
      <p:sp>
        <p:nvSpPr>
          <p:cNvPr id="4" name="Title 3">
            <a:extLst>
              <a:ext uri="{FF2B5EF4-FFF2-40B4-BE49-F238E27FC236}">
                <a16:creationId xmlns:a16="http://schemas.microsoft.com/office/drawing/2014/main" id="{1555A947-5A81-B018-2660-235B429C8108}"/>
              </a:ext>
            </a:extLst>
          </p:cNvPr>
          <p:cNvSpPr>
            <a:spLocks noGrp="1"/>
          </p:cNvSpPr>
          <p:nvPr>
            <p:ph type="title"/>
          </p:nvPr>
        </p:nvSpPr>
        <p:spPr/>
        <p:txBody>
          <a:bodyPr/>
          <a:lstStyle/>
          <a:p>
            <a:r>
              <a:rPr lang="en-US"/>
              <a:t>Click to edit Master title style</a:t>
            </a:r>
            <a:endParaRPr lang="en-CN"/>
          </a:p>
        </p:txBody>
      </p:sp>
    </p:spTree>
    <p:extLst>
      <p:ext uri="{BB962C8B-B14F-4D97-AF65-F5344CB8AC3E}">
        <p14:creationId xmlns:p14="http://schemas.microsoft.com/office/powerpoint/2010/main" val="3027752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zh-CN" altLang="en-US"/>
              <a:t>单击此处编辑母版标题样式</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Tree>
    <p:extLst>
      <p:ext uri="{BB962C8B-B14F-4D97-AF65-F5344CB8AC3E}">
        <p14:creationId xmlns:p14="http://schemas.microsoft.com/office/powerpoint/2010/main" val="332929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7C81022-EB79-4D44-B349-71CEB7845507}"/>
              </a:ext>
            </a:extLst>
          </p:cNvPr>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800">
              <a:solidFill>
                <a:srgbClr val="FFFFFF"/>
              </a:solidFill>
              <a:latin typeface="等线" panose="02010600030101010101" pitchFamily="2" charset="-122"/>
              <a:ea typeface="等线" panose="02010600030101010101" pitchFamily="2" charset="-122"/>
              <a:cs typeface="MS PGothic" charset="0"/>
            </a:endParaRPr>
          </a:p>
        </p:txBody>
      </p:sp>
      <p:sp>
        <p:nvSpPr>
          <p:cNvPr id="7" name="TextBox 11">
            <a:extLst>
              <a:ext uri="{FF2B5EF4-FFF2-40B4-BE49-F238E27FC236}">
                <a16:creationId xmlns:a16="http://schemas.microsoft.com/office/drawing/2014/main" id="{50FB030A-8606-2446-851E-73303FB79D3C}"/>
              </a:ext>
            </a:extLst>
          </p:cNvPr>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DFAFD920-79C3-49C1-A7B3-B6E0382E58A6}" type="slidenum">
              <a:rPr lang="de-DE" altLang="zh-CN" sz="1200" smtClean="0">
                <a:solidFill>
                  <a:srgbClr val="FFFFFF"/>
                </a:solidFill>
                <a:latin typeface="等线" panose="02010600030101010101" pitchFamily="2" charset="-122"/>
                <a:ea typeface="等线" panose="02010600030101010101" pitchFamily="2" charset="-122"/>
              </a:rPr>
              <a:pPr algn="r" eaLnBrk="1" hangingPunct="1">
                <a:defRPr/>
              </a:p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8" name="TextBox 6">
            <a:extLst>
              <a:ext uri="{FF2B5EF4-FFF2-40B4-BE49-F238E27FC236}">
                <a16:creationId xmlns:a16="http://schemas.microsoft.com/office/drawing/2014/main" id="{09E60C2F-EEDE-F44B-803C-5C743D274D6A}"/>
              </a:ext>
            </a:extLst>
          </p:cNvPr>
          <p:cNvSpPr txBox="1"/>
          <p:nvPr/>
        </p:nvSpPr>
        <p:spPr>
          <a:xfrm>
            <a:off x="9956800" y="6629400"/>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Page </a:t>
            </a:r>
            <a:fld id="{1A995042-2D73-4E98-9461-C210BD068AD6}" type="slidenum">
              <a:rPr lang="de-DE" altLang="zh-CN" sz="1200" smtClean="0">
                <a:solidFill>
                  <a:srgbClr val="FFFFFF"/>
                </a:solidFill>
                <a:latin typeface="等线" panose="02010600030101010101" pitchFamily="2" charset="-122"/>
                <a:ea typeface="等线" panose="02010600030101010101" pitchFamily="2" charset="-122"/>
              </a:rPr>
              <a:pPr algn="r" eaLnBrk="1" hangingPunct="1">
                <a:defRPr/>
              </a:p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3" name="Content Placeholder 2"/>
          <p:cNvSpPr>
            <a:spLocks noGrp="1"/>
          </p:cNvSpPr>
          <p:nvPr>
            <p:ph sz="half" idx="1"/>
          </p:nvPr>
        </p:nvSpPr>
        <p:spPr>
          <a:xfrm>
            <a:off x="609600" y="1600205"/>
            <a:ext cx="5384800" cy="4525963"/>
          </a:xfrm>
        </p:spPr>
        <p:txBody>
          <a:bodyPr/>
          <a:lstStyle>
            <a:lvl1pPr>
              <a:defRPr sz="2800">
                <a:latin typeface="等线" panose="02010600030101010101" pitchFamily="2" charset="-122"/>
                <a:ea typeface="等线" panose="02010600030101010101" pitchFamily="2" charset="-122"/>
              </a:defRPr>
            </a:lvl1pPr>
            <a:lvl2pPr>
              <a:defRPr sz="2400">
                <a:latin typeface="等线" panose="02010600030101010101" pitchFamily="2" charset="-122"/>
                <a:ea typeface="等线" panose="02010600030101010101" pitchFamily="2" charset="-122"/>
              </a:defRPr>
            </a:lvl2pPr>
            <a:lvl3pPr>
              <a:defRPr sz="2000">
                <a:latin typeface="等线" panose="02010600030101010101" pitchFamily="2" charset="-122"/>
                <a:ea typeface="等线" panose="02010600030101010101" pitchFamily="2" charset="-122"/>
              </a:defRPr>
            </a:lvl3pPr>
            <a:lvl4pPr>
              <a:defRPr sz="1800">
                <a:latin typeface="等线" panose="02010600030101010101" pitchFamily="2" charset="-122"/>
                <a:ea typeface="等线" panose="02010600030101010101" pitchFamily="2" charset="-122"/>
              </a:defRPr>
            </a:lvl4pPr>
            <a:lvl5pPr>
              <a:defRPr sz="1800">
                <a:latin typeface="等线" panose="02010600030101010101" pitchFamily="2" charset="-122"/>
                <a:ea typeface="等线" panose="02010600030101010101" pitchFamily="2" charset="-122"/>
              </a:defRPr>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dirty="0"/>
          </a:p>
        </p:txBody>
      </p:sp>
      <p:sp>
        <p:nvSpPr>
          <p:cNvPr id="4" name="Content Placeholder 3"/>
          <p:cNvSpPr>
            <a:spLocks noGrp="1"/>
          </p:cNvSpPr>
          <p:nvPr>
            <p:ph sz="half" idx="2"/>
          </p:nvPr>
        </p:nvSpPr>
        <p:spPr>
          <a:xfrm>
            <a:off x="6197600" y="1600205"/>
            <a:ext cx="5384800" cy="4525963"/>
          </a:xfrm>
        </p:spPr>
        <p:txBody>
          <a:bodyPr/>
          <a:lstStyle>
            <a:lvl1pPr>
              <a:defRPr sz="2800">
                <a:latin typeface="等线" panose="02010600030101010101" pitchFamily="2" charset="-122"/>
                <a:ea typeface="等线" panose="02010600030101010101" pitchFamily="2" charset="-122"/>
              </a:defRPr>
            </a:lvl1pPr>
            <a:lvl2pPr>
              <a:defRPr sz="2400">
                <a:latin typeface="等线" panose="02010600030101010101" pitchFamily="2" charset="-122"/>
                <a:ea typeface="等线" panose="02010600030101010101" pitchFamily="2" charset="-122"/>
              </a:defRPr>
            </a:lvl2pPr>
            <a:lvl3pPr>
              <a:defRPr sz="2000">
                <a:latin typeface="等线" panose="02010600030101010101" pitchFamily="2" charset="-122"/>
                <a:ea typeface="等线" panose="02010600030101010101" pitchFamily="2" charset="-122"/>
              </a:defRPr>
            </a:lvl3pPr>
            <a:lvl4pPr>
              <a:defRPr sz="1800">
                <a:latin typeface="等线" panose="02010600030101010101" pitchFamily="2" charset="-122"/>
                <a:ea typeface="等线" panose="02010600030101010101" pitchFamily="2" charset="-122"/>
              </a:defRPr>
            </a:lvl4pPr>
            <a:lvl5pPr>
              <a:defRPr sz="1800">
                <a:latin typeface="等线" panose="02010600030101010101" pitchFamily="2" charset="-122"/>
                <a:ea typeface="等线" panose="02010600030101010101" pitchFamily="2" charset="-122"/>
              </a:defRPr>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9" name="Title 8">
            <a:extLst>
              <a:ext uri="{FF2B5EF4-FFF2-40B4-BE49-F238E27FC236}">
                <a16:creationId xmlns:a16="http://schemas.microsoft.com/office/drawing/2014/main" id="{AC22F33A-A3D1-EBEB-22D6-97506653CF56}"/>
              </a:ext>
            </a:extLst>
          </p:cNvPr>
          <p:cNvSpPr>
            <a:spLocks noGrp="1"/>
          </p:cNvSpPr>
          <p:nvPr>
            <p:ph type="title"/>
          </p:nvPr>
        </p:nvSpPr>
        <p:spPr/>
        <p:txBody>
          <a:bodyPr/>
          <a:lstStyle/>
          <a:p>
            <a:r>
              <a:rPr lang="en-US"/>
              <a:t>Click to edit Master title style</a:t>
            </a:r>
            <a:endParaRPr lang="en-CN"/>
          </a:p>
        </p:txBody>
      </p:sp>
    </p:spTree>
    <p:extLst>
      <p:ext uri="{BB962C8B-B14F-4D97-AF65-F5344CB8AC3E}">
        <p14:creationId xmlns:p14="http://schemas.microsoft.com/office/powerpoint/2010/main" val="3909446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287FDD3-CDFA-EF49-A10D-1322C950A8FC}"/>
              </a:ext>
            </a:extLst>
          </p:cNvPr>
          <p:cNvSpPr>
            <a:spLocks noChangeArrowheads="1"/>
          </p:cNvSpPr>
          <p:nvPr/>
        </p:nvSpPr>
        <p:spPr bwMode="auto">
          <a:xfrm>
            <a:off x="0" y="5"/>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a:extLst>
            <a:ext uri="{91240B29-F687-4f45-9708-019B960494DF}"/>
          </a:extLst>
        </p:spPr>
        <p:txBody>
          <a:bodyPr anchor="ctr"/>
          <a:lstStyle/>
          <a:p>
            <a:pPr algn="ctr" eaLnBrk="1" hangingPunct="1">
              <a:defRPr/>
            </a:pPr>
            <a:endParaRPr lang="en-US" altLang="zh-CN" sz="1800">
              <a:solidFill>
                <a:srgbClr val="FFFFFF"/>
              </a:solidFill>
              <a:latin typeface="等线" panose="02010600030101010101" pitchFamily="2" charset="-122"/>
              <a:ea typeface="等线" panose="02010600030101010101" pitchFamily="2" charset="-122"/>
              <a:cs typeface="MS PGothic" charset="0"/>
            </a:endParaRPr>
          </a:p>
        </p:txBody>
      </p:sp>
      <p:sp>
        <p:nvSpPr>
          <p:cNvPr id="8" name="Rectangle 8">
            <a:extLst>
              <a:ext uri="{FF2B5EF4-FFF2-40B4-BE49-F238E27FC236}">
                <a16:creationId xmlns:a16="http://schemas.microsoft.com/office/drawing/2014/main" id="{F81CDDE9-B88E-234E-A6D4-D842F0AB9A85}"/>
              </a:ext>
            </a:extLst>
          </p:cNvPr>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800">
              <a:solidFill>
                <a:srgbClr val="FFFFFF"/>
              </a:solidFill>
              <a:latin typeface="等线" panose="02010600030101010101" pitchFamily="2" charset="-122"/>
              <a:ea typeface="等线" panose="02010600030101010101" pitchFamily="2" charset="-122"/>
              <a:cs typeface="MS PGothic" charset="0"/>
            </a:endParaRPr>
          </a:p>
        </p:txBody>
      </p:sp>
      <p:sp>
        <p:nvSpPr>
          <p:cNvPr id="9" name="TextBox 11">
            <a:extLst>
              <a:ext uri="{FF2B5EF4-FFF2-40B4-BE49-F238E27FC236}">
                <a16:creationId xmlns:a16="http://schemas.microsoft.com/office/drawing/2014/main" id="{99D7FDDD-992B-F946-BDF0-9E13F01559AD}"/>
              </a:ext>
            </a:extLst>
          </p:cNvPr>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0B5F9426-7A81-445D-91A9-6E9E1149893A}" type="slidenum">
              <a:rPr lang="de-DE" altLang="zh-CN" sz="1200" smtClean="0">
                <a:solidFill>
                  <a:srgbClr val="FFFFFF"/>
                </a:solidFill>
                <a:latin typeface="等线" panose="02010600030101010101" pitchFamily="2" charset="-122"/>
                <a:ea typeface="等线" panose="02010600030101010101" pitchFamily="2" charset="-122"/>
              </a:rPr>
              <a:pPr algn="r" eaLnBrk="1" hangingPunct="1">
                <a:defRPr/>
              </a:p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10" name="TextBox 6">
            <a:extLst>
              <a:ext uri="{FF2B5EF4-FFF2-40B4-BE49-F238E27FC236}">
                <a16:creationId xmlns:a16="http://schemas.microsoft.com/office/drawing/2014/main" id="{847B504B-FB3C-9B46-81A0-790A36F6F7C0}"/>
              </a:ext>
            </a:extLst>
          </p:cNvPr>
          <p:cNvSpPr txBox="1"/>
          <p:nvPr/>
        </p:nvSpPr>
        <p:spPr>
          <a:xfrm>
            <a:off x="9956800" y="6629400"/>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Page </a:t>
            </a:r>
            <a:fld id="{3DBB4A54-CEBE-42AD-A072-A39EF13BDFCD}" type="slidenum">
              <a:rPr lang="de-DE" altLang="zh-CN" sz="1200" smtClean="0">
                <a:solidFill>
                  <a:srgbClr val="FFFFFF"/>
                </a:solidFill>
                <a:latin typeface="等线" panose="02010600030101010101" pitchFamily="2" charset="-122"/>
                <a:ea typeface="等线" panose="02010600030101010101" pitchFamily="2" charset="-122"/>
              </a:rPr>
              <a:pPr algn="r" eaLnBrk="1" hangingPunct="1">
                <a:defRPr/>
              </a:p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2" name="Title 1"/>
          <p:cNvSpPr>
            <a:spLocks noGrp="1"/>
          </p:cNvSpPr>
          <p:nvPr>
            <p:ph type="title"/>
          </p:nvPr>
        </p:nvSpPr>
        <p:spPr>
          <a:xfrm>
            <a:off x="0" y="5"/>
            <a:ext cx="12192000" cy="765175"/>
          </a:xfrm>
          <a:prstGeom prst="rect">
            <a:avLst/>
          </a:prstGeom>
        </p:spPr>
        <p:txBody>
          <a:bodyPr/>
          <a:lstStyle>
            <a:lvl1pPr>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等线" panose="02010600030101010101" pitchFamily="2" charset="-122"/>
                <a:ea typeface="等线"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09600" y="2174875"/>
            <a:ext cx="5386917" cy="3951288"/>
          </a:xfrm>
        </p:spPr>
        <p:txBody>
          <a:bodyPr/>
          <a:lstStyle>
            <a:lvl1pPr>
              <a:defRPr sz="2400">
                <a:latin typeface="等线" panose="02010600030101010101" pitchFamily="2" charset="-122"/>
                <a:ea typeface="等线" panose="02010600030101010101" pitchFamily="2" charset="-122"/>
              </a:defRPr>
            </a:lvl1pPr>
            <a:lvl2pPr>
              <a:defRPr sz="2000">
                <a:latin typeface="等线" panose="02010600030101010101" pitchFamily="2" charset="-122"/>
                <a:ea typeface="等线" panose="02010600030101010101" pitchFamily="2" charset="-122"/>
              </a:defRPr>
            </a:lvl2pPr>
            <a:lvl3pPr>
              <a:defRPr sz="1800">
                <a:latin typeface="等线" panose="02010600030101010101" pitchFamily="2" charset="-122"/>
                <a:ea typeface="等线" panose="02010600030101010101" pitchFamily="2" charset="-122"/>
              </a:defRPr>
            </a:lvl3pPr>
            <a:lvl4pPr>
              <a:defRPr sz="1600">
                <a:latin typeface="等线" panose="02010600030101010101" pitchFamily="2" charset="-122"/>
                <a:ea typeface="等线" panose="02010600030101010101" pitchFamily="2" charset="-122"/>
              </a:defRPr>
            </a:lvl4pPr>
            <a:lvl5pPr>
              <a:defRPr sz="1600">
                <a:latin typeface="等线" panose="02010600030101010101" pitchFamily="2" charset="-122"/>
                <a:ea typeface="等线" panose="02010600030101010101" pitchFamily="2" charset="-122"/>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atin typeface="等线" panose="02010600030101010101" pitchFamily="2" charset="-122"/>
                <a:ea typeface="等线"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93370" y="2174875"/>
            <a:ext cx="5389033" cy="3951288"/>
          </a:xfrm>
        </p:spPr>
        <p:txBody>
          <a:bodyPr/>
          <a:lstStyle>
            <a:lvl1pPr>
              <a:defRPr sz="2400">
                <a:latin typeface="等线" panose="02010600030101010101" pitchFamily="2" charset="-122"/>
                <a:ea typeface="等线" panose="02010600030101010101" pitchFamily="2" charset="-122"/>
              </a:defRPr>
            </a:lvl1pPr>
            <a:lvl2pPr>
              <a:defRPr sz="2000">
                <a:latin typeface="等线" panose="02010600030101010101" pitchFamily="2" charset="-122"/>
                <a:ea typeface="等线" panose="02010600030101010101" pitchFamily="2" charset="-122"/>
              </a:defRPr>
            </a:lvl2pPr>
            <a:lvl3pPr>
              <a:defRPr sz="1800">
                <a:latin typeface="等线" panose="02010600030101010101" pitchFamily="2" charset="-122"/>
                <a:ea typeface="等线" panose="02010600030101010101" pitchFamily="2" charset="-122"/>
              </a:defRPr>
            </a:lvl3pPr>
            <a:lvl4pPr>
              <a:defRPr sz="1600">
                <a:latin typeface="等线" panose="02010600030101010101" pitchFamily="2" charset="-122"/>
                <a:ea typeface="等线" panose="02010600030101010101" pitchFamily="2" charset="-122"/>
              </a:defRPr>
            </a:lvl4pPr>
            <a:lvl5pPr>
              <a:defRPr sz="1600">
                <a:latin typeface="等线" panose="02010600030101010101" pitchFamily="2" charset="-122"/>
                <a:ea typeface="等线" panose="02010600030101010101" pitchFamily="2" charset="-122"/>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359909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5FEE81A-7312-664C-853C-656C8E254D3E}"/>
              </a:ext>
            </a:extLst>
          </p:cNvPr>
          <p:cNvSpPr>
            <a:spLocks noChangeArrowheads="1"/>
          </p:cNvSpPr>
          <p:nvPr/>
        </p:nvSpPr>
        <p:spPr bwMode="auto">
          <a:xfrm>
            <a:off x="0" y="5"/>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a:extLst>
            <a:ext uri="{91240B29-F687-4f45-9708-019B960494DF}"/>
          </a:extLst>
        </p:spPr>
        <p:txBody>
          <a:bodyPr anchor="ctr"/>
          <a:lstStyle/>
          <a:p>
            <a:pPr algn="ctr" eaLnBrk="1" hangingPunct="1">
              <a:defRPr/>
            </a:pPr>
            <a:endParaRPr lang="en-US" altLang="zh-CN" sz="1800">
              <a:solidFill>
                <a:srgbClr val="FFFFFF"/>
              </a:solidFill>
              <a:latin typeface="等线" panose="02010600030101010101" pitchFamily="2" charset="-122"/>
              <a:ea typeface="等线" panose="02010600030101010101" pitchFamily="2" charset="-122"/>
              <a:cs typeface="MS PGothic" charset="0"/>
            </a:endParaRPr>
          </a:p>
        </p:txBody>
      </p:sp>
      <p:sp>
        <p:nvSpPr>
          <p:cNvPr id="4" name="Rectangle 8">
            <a:extLst>
              <a:ext uri="{FF2B5EF4-FFF2-40B4-BE49-F238E27FC236}">
                <a16:creationId xmlns:a16="http://schemas.microsoft.com/office/drawing/2014/main" id="{F3AC04B3-47FF-B94A-9443-5E2CBAB5FD2F}"/>
              </a:ext>
            </a:extLst>
          </p:cNvPr>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800">
              <a:solidFill>
                <a:srgbClr val="FFFFFF"/>
              </a:solidFill>
              <a:latin typeface="等线" panose="02010600030101010101" pitchFamily="2" charset="-122"/>
              <a:ea typeface="等线" panose="02010600030101010101" pitchFamily="2" charset="-122"/>
              <a:cs typeface="MS PGothic" charset="0"/>
            </a:endParaRPr>
          </a:p>
        </p:txBody>
      </p:sp>
      <p:sp>
        <p:nvSpPr>
          <p:cNvPr id="5" name="TextBox 11">
            <a:extLst>
              <a:ext uri="{FF2B5EF4-FFF2-40B4-BE49-F238E27FC236}">
                <a16:creationId xmlns:a16="http://schemas.microsoft.com/office/drawing/2014/main" id="{3F6CDD96-2BFD-5F49-94F0-A6C0394071C0}"/>
              </a:ext>
            </a:extLst>
          </p:cNvPr>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C34E1AA7-BBE3-4066-9647-AD26786FD079}" type="slidenum">
              <a:rPr lang="de-DE" altLang="zh-CN" sz="1200" smtClean="0">
                <a:solidFill>
                  <a:srgbClr val="FFFFFF"/>
                </a:solidFill>
                <a:latin typeface="等线" panose="02010600030101010101" pitchFamily="2" charset="-122"/>
                <a:ea typeface="等线" panose="02010600030101010101" pitchFamily="2" charset="-122"/>
              </a:rPr>
              <a:pPr algn="r" eaLnBrk="1" hangingPunct="1">
                <a:defRPr/>
              </a:p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2" name="Title 1"/>
          <p:cNvSpPr>
            <a:spLocks noGrp="1"/>
          </p:cNvSpPr>
          <p:nvPr>
            <p:ph type="title"/>
          </p:nvPr>
        </p:nvSpPr>
        <p:spPr>
          <a:xfrm>
            <a:off x="0" y="5"/>
            <a:ext cx="12192000" cy="765175"/>
          </a:xfrm>
          <a:prstGeom prst="rect">
            <a:avLst/>
          </a:prstGeom>
        </p:spPr>
        <p:txBody>
          <a:bodyPr/>
          <a:lstStyle>
            <a:lvl1pPr algn="ctr" defTabSz="457200" rtl="0" eaLnBrk="1" fontAlgn="base" hangingPunct="1">
              <a:spcBef>
                <a:spcPct val="0"/>
              </a:spcBef>
              <a:spcAft>
                <a:spcPct val="0"/>
              </a:spcAft>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Tree>
    <p:extLst>
      <p:ext uri="{BB962C8B-B14F-4D97-AF65-F5344CB8AC3E}">
        <p14:creationId xmlns:p14="http://schemas.microsoft.com/office/powerpoint/2010/main" val="287395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C9DDAB7-96A9-334D-9651-A686984A46A9}"/>
              </a:ext>
            </a:extLst>
          </p:cNvPr>
          <p:cNvSpPr>
            <a:spLocks noChangeArrowheads="1"/>
          </p:cNvSpPr>
          <p:nvPr/>
        </p:nvSpPr>
        <p:spPr bwMode="auto">
          <a:xfrm>
            <a:off x="0" y="5"/>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a:extLst>
            <a:ext uri="{91240B29-F687-4f45-9708-019B960494DF}"/>
          </a:extLst>
        </p:spPr>
        <p:txBody>
          <a:bodyPr anchor="ctr"/>
          <a:lstStyle/>
          <a:p>
            <a:pPr algn="ctr" eaLnBrk="1" hangingPunct="1">
              <a:defRPr/>
            </a:pPr>
            <a:endParaRPr lang="en-US" altLang="zh-CN" sz="1800">
              <a:solidFill>
                <a:srgbClr val="FFFFFF"/>
              </a:solidFill>
              <a:latin typeface="Calibri" charset="0"/>
              <a:ea typeface="ＭＳ Ｐゴシック" charset="0"/>
              <a:cs typeface="MS PGothic" charset="0"/>
            </a:endParaRPr>
          </a:p>
        </p:txBody>
      </p:sp>
      <p:sp>
        <p:nvSpPr>
          <p:cNvPr id="3" name="Rectangle 8">
            <a:extLst>
              <a:ext uri="{FF2B5EF4-FFF2-40B4-BE49-F238E27FC236}">
                <a16:creationId xmlns:a16="http://schemas.microsoft.com/office/drawing/2014/main" id="{737518CB-DF15-E047-BB7E-B5711858249A}"/>
              </a:ext>
            </a:extLst>
          </p:cNvPr>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800">
              <a:solidFill>
                <a:srgbClr val="FFFFFF"/>
              </a:solidFill>
              <a:ea typeface="ＭＳ Ｐゴシック" charset="0"/>
              <a:cs typeface="MS PGothic" charset="0"/>
            </a:endParaRPr>
          </a:p>
        </p:txBody>
      </p:sp>
      <p:sp>
        <p:nvSpPr>
          <p:cNvPr id="4" name="TextBox 11">
            <a:extLst>
              <a:ext uri="{FF2B5EF4-FFF2-40B4-BE49-F238E27FC236}">
                <a16:creationId xmlns:a16="http://schemas.microsoft.com/office/drawing/2014/main" id="{841B53DE-DE93-684B-ABFE-870875C29D78}"/>
              </a:ext>
            </a:extLst>
          </p:cNvPr>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Calibri" panose="020F0502020204030204" pitchFamily="34" charset="0"/>
              </a:rPr>
              <a:t> </a:t>
            </a:r>
            <a:fld id="{477D0B05-BC85-48E6-89ED-2487897A79B2}" type="slidenum">
              <a:rPr lang="de-DE" altLang="zh-CN" sz="1200" smtClean="0">
                <a:solidFill>
                  <a:srgbClr val="FFFFFF"/>
                </a:solidFill>
                <a:latin typeface="Calibri" panose="020F0502020204030204" pitchFamily="34" charset="0"/>
              </a:rPr>
              <a:pPr algn="r" eaLnBrk="1" hangingPunct="1">
                <a:defRPr/>
              </a:pPr>
              <a:t>‹#›</a:t>
            </a:fld>
            <a:endParaRPr lang="de-DE" altLang="zh-CN" sz="1200">
              <a:solidFill>
                <a:srgbClr val="FFFFFF"/>
              </a:solidFill>
              <a:latin typeface="Calibri" panose="020F0502020204030204" pitchFamily="34" charset="0"/>
            </a:endParaRPr>
          </a:p>
        </p:txBody>
      </p:sp>
    </p:spTree>
    <p:extLst>
      <p:ext uri="{BB962C8B-B14F-4D97-AF65-F5344CB8AC3E}">
        <p14:creationId xmlns:p14="http://schemas.microsoft.com/office/powerpoint/2010/main" val="7062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3" y="804672"/>
            <a:ext cx="4011084" cy="630428"/>
          </a:xfrm>
          <a:prstGeom prst="rect">
            <a:avLst/>
          </a:prstGeom>
        </p:spPr>
        <p:txBody>
          <a:bodyPr anchor="b"/>
          <a:lstStyle>
            <a:lvl1pPr algn="l">
              <a:defRPr sz="2000" b="1">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Content Placeholder 2"/>
          <p:cNvSpPr>
            <a:spLocks noGrp="1"/>
          </p:cNvSpPr>
          <p:nvPr>
            <p:ph idx="1"/>
          </p:nvPr>
        </p:nvSpPr>
        <p:spPr>
          <a:xfrm>
            <a:off x="4766733" y="804672"/>
            <a:ext cx="6815667" cy="5321492"/>
          </a:xfrm>
        </p:spPr>
        <p:txBody>
          <a:bodyPr/>
          <a:lstStyle>
            <a:lvl1pPr>
              <a:defRPr sz="3200">
                <a:latin typeface="等线" panose="02010600030101010101" pitchFamily="2" charset="-122"/>
                <a:ea typeface="等线" panose="02010600030101010101" pitchFamily="2" charset="-122"/>
              </a:defRPr>
            </a:lvl1pPr>
            <a:lvl2pPr>
              <a:defRPr sz="2800">
                <a:latin typeface="等线" panose="02010600030101010101" pitchFamily="2" charset="-122"/>
                <a:ea typeface="等线" panose="02010600030101010101" pitchFamily="2" charset="-122"/>
              </a:defRPr>
            </a:lvl2pPr>
            <a:lvl3pPr>
              <a:defRPr sz="2400">
                <a:latin typeface="等线" panose="02010600030101010101" pitchFamily="2" charset="-122"/>
                <a:ea typeface="等线" panose="02010600030101010101" pitchFamily="2" charset="-122"/>
              </a:defRPr>
            </a:lvl3pPr>
            <a:lvl4pPr>
              <a:defRPr sz="2000">
                <a:latin typeface="等线" panose="02010600030101010101" pitchFamily="2" charset="-122"/>
                <a:ea typeface="等线" panose="02010600030101010101" pitchFamily="2" charset="-122"/>
              </a:defRPr>
            </a:lvl4pPr>
            <a:lvl5pPr>
              <a:defRPr sz="2000">
                <a:latin typeface="等线" panose="02010600030101010101" pitchFamily="2" charset="-122"/>
                <a:ea typeface="等线" panose="02010600030101010101" pitchFamily="2" charset="-122"/>
              </a:defRPr>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atin typeface="等线" panose="02010600030101010101" pitchFamily="2" charset="-122"/>
                <a:ea typeface="等线" panose="02010600030101010101" pitchFamily="2"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Tree>
    <p:extLst>
      <p:ext uri="{BB962C8B-B14F-4D97-AF65-F5344CB8AC3E}">
        <p14:creationId xmlns:p14="http://schemas.microsoft.com/office/powerpoint/2010/main" val="258821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Picture Placeholder 2"/>
          <p:cNvSpPr>
            <a:spLocks noGrp="1"/>
          </p:cNvSpPr>
          <p:nvPr>
            <p:ph type="pic" idx="1"/>
          </p:nvPr>
        </p:nvSpPr>
        <p:spPr>
          <a:xfrm>
            <a:off x="2389717" y="768099"/>
            <a:ext cx="7315200" cy="3959479"/>
          </a:xfrm>
        </p:spPr>
        <p:txBody>
          <a:bodyPr rtlCol="0">
            <a:normAutofit/>
          </a:bodyPr>
          <a:lstStyle>
            <a:lvl1pPr marL="0" indent="0">
              <a:buNone/>
              <a:defRPr sz="3200">
                <a:latin typeface="等线" panose="02010600030101010101" pitchFamily="2" charset="-122"/>
                <a:ea typeface="等线" panose="0201060003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de-D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等线" panose="02010600030101010101" pitchFamily="2" charset="-122"/>
                <a:ea typeface="等线" panose="02010600030101010101" pitchFamily="2"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Tree>
    <p:extLst>
      <p:ext uri="{BB962C8B-B14F-4D97-AF65-F5344CB8AC3E}">
        <p14:creationId xmlns:p14="http://schemas.microsoft.com/office/powerpoint/2010/main" val="2595639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F5485827-3A9C-3940-AC12-64CE424C17D0}"/>
              </a:ext>
            </a:extLst>
          </p:cNvPr>
          <p:cNvSpPr>
            <a:spLocks noChangeArrowheads="1"/>
          </p:cNvSpPr>
          <p:nvPr/>
        </p:nvSpPr>
        <p:spPr bwMode="auto">
          <a:xfrm>
            <a:off x="0" y="5"/>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a:extLst>
            <a:ext uri="{91240B29-F687-4f45-9708-019B960494DF}"/>
          </a:extLst>
        </p:spPr>
        <p:txBody>
          <a:bodyPr anchor="ctr"/>
          <a:lstStyle/>
          <a:p>
            <a:pPr algn="ctr" eaLnBrk="1" hangingPunct="1">
              <a:defRPr/>
            </a:pPr>
            <a:endParaRPr lang="en-US" altLang="zh-CN" sz="1800">
              <a:solidFill>
                <a:srgbClr val="FFFFFF"/>
              </a:solidFill>
              <a:latin typeface="Calibri" charset="0"/>
              <a:ea typeface="ＭＳ Ｐゴシック" charset="0"/>
              <a:cs typeface="MS PGothic" charset="0"/>
            </a:endParaRPr>
          </a:p>
        </p:txBody>
      </p:sp>
      <p:sp>
        <p:nvSpPr>
          <p:cNvPr id="1027" name="Text Placeholder 2"/>
          <p:cNvSpPr>
            <a:spLocks noGrp="1"/>
          </p:cNvSpPr>
          <p:nvPr>
            <p:ph type="body" idx="1"/>
          </p:nvPr>
        </p:nvSpPr>
        <p:spPr bwMode="auto">
          <a:xfrm>
            <a:off x="609600" y="1219205"/>
            <a:ext cx="109728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de-DE" altLang="zh-CN" dirty="0"/>
          </a:p>
        </p:txBody>
      </p:sp>
      <p:sp>
        <p:nvSpPr>
          <p:cNvPr id="9" name="Rectangle 8">
            <a:extLst>
              <a:ext uri="{FF2B5EF4-FFF2-40B4-BE49-F238E27FC236}">
                <a16:creationId xmlns:a16="http://schemas.microsoft.com/office/drawing/2014/main" id="{47E0F720-7A08-0D43-A4CF-AEC7139A1146}"/>
              </a:ext>
            </a:extLst>
          </p:cNvPr>
          <p:cNvSpPr/>
          <p:nvPr/>
        </p:nvSpPr>
        <p:spPr>
          <a:xfrm>
            <a:off x="0" y="6669088"/>
            <a:ext cx="12192000" cy="215900"/>
          </a:xfrm>
          <a:prstGeom prst="rect">
            <a:avLst/>
          </a:prstGeom>
          <a:solidFill>
            <a:srgbClr val="0E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sz="1800">
              <a:solidFill>
                <a:srgbClr val="FFFFFF"/>
              </a:solidFill>
              <a:ea typeface="ＭＳ Ｐゴシック" charset="0"/>
              <a:cs typeface="MS PGothic" charset="0"/>
            </a:endParaRPr>
          </a:p>
        </p:txBody>
      </p:sp>
      <p:sp>
        <p:nvSpPr>
          <p:cNvPr id="12" name="TextBox 11">
            <a:extLst>
              <a:ext uri="{FF2B5EF4-FFF2-40B4-BE49-F238E27FC236}">
                <a16:creationId xmlns:a16="http://schemas.microsoft.com/office/drawing/2014/main" id="{949A05A0-225C-694D-9D3E-D97BF161FD08}"/>
              </a:ext>
            </a:extLst>
          </p:cNvPr>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de-DE" altLang="zh-CN" sz="1200">
                <a:solidFill>
                  <a:srgbClr val="FFFFFF"/>
                </a:solidFill>
                <a:latin typeface="Calibri" panose="020F0502020204030204" pitchFamily="34" charset="0"/>
              </a:rPr>
              <a:t> </a:t>
            </a:r>
            <a:fld id="{222D797F-6281-4E3F-ACFD-EAA4784CE755}" type="slidenum">
              <a:rPr lang="de-DE" altLang="zh-CN" sz="1200" smtClean="0">
                <a:solidFill>
                  <a:srgbClr val="FFFFFF"/>
                </a:solidFill>
                <a:latin typeface="Calibri" panose="020F0502020204030204" pitchFamily="34" charset="0"/>
              </a:rPr>
              <a:pPr algn="r" eaLnBrk="1" hangingPunct="1">
                <a:defRPr/>
              </a:pPr>
              <a:t>‹#›</a:t>
            </a:fld>
            <a:endParaRPr lang="de-DE" altLang="zh-CN" sz="1200">
              <a:solidFill>
                <a:srgbClr val="FFFFFF"/>
              </a:solidFill>
              <a:latin typeface="Calibri" panose="020F0502020204030204" pitchFamily="34" charset="0"/>
            </a:endParaRPr>
          </a:p>
        </p:txBody>
      </p:sp>
      <p:sp>
        <p:nvSpPr>
          <p:cNvPr id="2" name="Rectangle 1">
            <a:extLst>
              <a:ext uri="{FF2B5EF4-FFF2-40B4-BE49-F238E27FC236}">
                <a16:creationId xmlns:a16="http://schemas.microsoft.com/office/drawing/2014/main" id="{CB686F3E-4045-B447-BDB8-EF0A8C9C71E0}"/>
              </a:ext>
            </a:extLst>
          </p:cNvPr>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sz="1800"/>
          </a:p>
        </p:txBody>
      </p:sp>
      <p:sp>
        <p:nvSpPr>
          <p:cNvPr id="4" name="Title Placeholder 3">
            <a:extLst>
              <a:ext uri="{FF2B5EF4-FFF2-40B4-BE49-F238E27FC236}">
                <a16:creationId xmlns:a16="http://schemas.microsoft.com/office/drawing/2014/main" id="{B3EF8756-0108-8C67-4AE7-B69CB40E3F8B}"/>
              </a:ext>
            </a:extLst>
          </p:cNvPr>
          <p:cNvSpPr>
            <a:spLocks noGrp="1"/>
          </p:cNvSpPr>
          <p:nvPr>
            <p:ph type="title"/>
          </p:nvPr>
        </p:nvSpPr>
        <p:spPr>
          <a:xfrm>
            <a:off x="819912" y="0"/>
            <a:ext cx="10515600" cy="804672"/>
          </a:xfrm>
          <a:prstGeom prst="rect">
            <a:avLst/>
          </a:prstGeom>
        </p:spPr>
        <p:txBody>
          <a:bodyPr vert="horz" lIns="91440" tIns="45720" rIns="91440" bIns="45720" rtlCol="0" anchor="ctr">
            <a:normAutofit/>
          </a:bodyPr>
          <a:lstStyle/>
          <a:p>
            <a:r>
              <a:rPr lang="en-US" dirty="0"/>
              <a:t>Click to edit Master title style</a:t>
            </a:r>
            <a:endParaRPr lang="en-CN" dirty="0"/>
          </a:p>
        </p:txBody>
      </p:sp>
    </p:spTree>
    <p:extLst>
      <p:ext uri="{BB962C8B-B14F-4D97-AF65-F5344CB8AC3E}">
        <p14:creationId xmlns:p14="http://schemas.microsoft.com/office/powerpoint/2010/main" val="360234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ctr" defTabSz="457200" rtl="0" eaLnBrk="1" fontAlgn="base" hangingPunct="1">
        <a:spcBef>
          <a:spcPct val="0"/>
        </a:spcBef>
        <a:spcAft>
          <a:spcPct val="0"/>
        </a:spcAft>
        <a:defRPr kumimoji="1" lang="en-US" altLang="zh-CN" sz="4000" b="1" kern="1200" dirty="0" smtClean="0">
          <a:solidFill>
            <a:schemeClr val="bg1"/>
          </a:solidFill>
          <a:effectLst/>
          <a:latin typeface="+mj-ea"/>
          <a:ea typeface="+mj-ea"/>
          <a:cs typeface="等线" panose="02010600030101010101" pitchFamily="2" charset="-122"/>
        </a:defRPr>
      </a:lvl1pPr>
      <a:lvl2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2pPr>
      <a:lvl3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3pPr>
      <a:lvl4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4pPr>
      <a:lvl5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5pPr>
      <a:lvl6pPr marL="4572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6pPr>
      <a:lvl7pPr marL="9144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7pPr>
      <a:lvl8pPr marL="13716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8pPr>
      <a:lvl9pPr marL="18288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常温高频腔模组加工进展</a:t>
            </a:r>
          </a:p>
        </p:txBody>
      </p:sp>
      <p:pic>
        <p:nvPicPr>
          <p:cNvPr id="4" name="图片 3">
            <a:extLst>
              <a:ext uri="{FF2B5EF4-FFF2-40B4-BE49-F238E27FC236}">
                <a16:creationId xmlns:a16="http://schemas.microsoft.com/office/drawing/2014/main" id="{9BD2BC39-BB25-45D5-AAF2-F6214E789B4C}"/>
              </a:ext>
            </a:extLst>
          </p:cNvPr>
          <p:cNvPicPr/>
          <p:nvPr/>
        </p:nvPicPr>
        <p:blipFill rotWithShape="1">
          <a:blip r:embed="rId2"/>
          <a:srcRect r="744"/>
          <a:stretch>
            <a:fillRect/>
          </a:stretch>
        </p:blipFill>
        <p:spPr bwMode="auto">
          <a:xfrm>
            <a:off x="819912" y="1369577"/>
            <a:ext cx="10432400" cy="47138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811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34CFAEA-A1CC-4B62-BCD8-9EBF865B857F}"/>
              </a:ext>
            </a:extLst>
          </p:cNvPr>
          <p:cNvSpPr>
            <a:spLocks noGrp="1"/>
          </p:cNvSpPr>
          <p:nvPr>
            <p:ph type="title"/>
          </p:nvPr>
        </p:nvSpPr>
        <p:spPr/>
        <p:txBody>
          <a:bodyPr/>
          <a:lstStyle/>
          <a:p>
            <a:r>
              <a:rPr lang="zh-CN" altLang="en-US" dirty="0"/>
              <a:t>初步建立双馈腔机械模型</a:t>
            </a:r>
          </a:p>
        </p:txBody>
      </p:sp>
      <p:pic>
        <p:nvPicPr>
          <p:cNvPr id="4" name="图片 3">
            <a:extLst>
              <a:ext uri="{FF2B5EF4-FFF2-40B4-BE49-F238E27FC236}">
                <a16:creationId xmlns:a16="http://schemas.microsoft.com/office/drawing/2014/main" id="{05A4ECB0-1E68-4B43-8A86-E6D4CA510710}"/>
              </a:ext>
            </a:extLst>
          </p:cNvPr>
          <p:cNvPicPr>
            <a:picLocks noChangeAspect="1"/>
          </p:cNvPicPr>
          <p:nvPr/>
        </p:nvPicPr>
        <p:blipFill>
          <a:blip r:embed="rId2"/>
          <a:stretch>
            <a:fillRect/>
          </a:stretch>
        </p:blipFill>
        <p:spPr>
          <a:xfrm>
            <a:off x="722276" y="2638123"/>
            <a:ext cx="3772135" cy="3523915"/>
          </a:xfrm>
          <a:prstGeom prst="rect">
            <a:avLst/>
          </a:prstGeom>
        </p:spPr>
      </p:pic>
      <p:pic>
        <p:nvPicPr>
          <p:cNvPr id="5" name="图片 4">
            <a:extLst>
              <a:ext uri="{FF2B5EF4-FFF2-40B4-BE49-F238E27FC236}">
                <a16:creationId xmlns:a16="http://schemas.microsoft.com/office/drawing/2014/main" id="{62F98141-5EE5-4F97-A1D0-7CD32ADDB5FE}"/>
              </a:ext>
            </a:extLst>
          </p:cNvPr>
          <p:cNvPicPr>
            <a:picLocks noChangeAspect="1"/>
          </p:cNvPicPr>
          <p:nvPr/>
        </p:nvPicPr>
        <p:blipFill rotWithShape="1">
          <a:blip r:embed="rId3"/>
          <a:srcRect l="4603" t="4742" b="8945"/>
          <a:stretch/>
        </p:blipFill>
        <p:spPr>
          <a:xfrm rot="16200000" flipH="1">
            <a:off x="1633959" y="614792"/>
            <a:ext cx="1774615" cy="2563487"/>
          </a:xfrm>
          <a:prstGeom prst="rect">
            <a:avLst/>
          </a:prstGeom>
        </p:spPr>
      </p:pic>
      <p:sp>
        <p:nvSpPr>
          <p:cNvPr id="6" name="文本框 5">
            <a:extLst>
              <a:ext uri="{FF2B5EF4-FFF2-40B4-BE49-F238E27FC236}">
                <a16:creationId xmlns:a16="http://schemas.microsoft.com/office/drawing/2014/main" id="{B7453928-DA23-4D76-8062-9718670DC6F1}"/>
              </a:ext>
            </a:extLst>
          </p:cNvPr>
          <p:cNvSpPr txBox="1"/>
          <p:nvPr/>
        </p:nvSpPr>
        <p:spPr>
          <a:xfrm>
            <a:off x="819912" y="6307758"/>
            <a:ext cx="47142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双馈入耦合器采用横向放置，便于波导安装</a:t>
            </a:r>
          </a:p>
        </p:txBody>
      </p:sp>
      <p:sp>
        <p:nvSpPr>
          <p:cNvPr id="7" name="文本框 6">
            <a:extLst>
              <a:ext uri="{FF2B5EF4-FFF2-40B4-BE49-F238E27FC236}">
                <a16:creationId xmlns:a16="http://schemas.microsoft.com/office/drawing/2014/main" id="{E746DD13-5763-4C15-AC3B-08911F211A1D}"/>
              </a:ext>
            </a:extLst>
          </p:cNvPr>
          <p:cNvSpPr txBox="1"/>
          <p:nvPr/>
        </p:nvSpPr>
        <p:spPr>
          <a:xfrm>
            <a:off x="1381760" y="2783843"/>
            <a:ext cx="47142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图</a:t>
            </a:r>
            <a:r>
              <a:rPr kumimoji="0" lang="en-US" altLang="zh-CN"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：双馈腔真空模型</a:t>
            </a:r>
          </a:p>
        </p:txBody>
      </p:sp>
      <p:sp>
        <p:nvSpPr>
          <p:cNvPr id="8" name="文本框 7">
            <a:extLst>
              <a:ext uri="{FF2B5EF4-FFF2-40B4-BE49-F238E27FC236}">
                <a16:creationId xmlns:a16="http://schemas.microsoft.com/office/drawing/2014/main" id="{185FD23A-C057-45D1-8F1A-1367FDEBDC0D}"/>
              </a:ext>
            </a:extLst>
          </p:cNvPr>
          <p:cNvSpPr txBox="1"/>
          <p:nvPr/>
        </p:nvSpPr>
        <p:spPr>
          <a:xfrm>
            <a:off x="1300487" y="5969204"/>
            <a:ext cx="27499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图</a:t>
            </a:r>
            <a:r>
              <a:rPr kumimoji="0" lang="en-US" altLang="zh-CN"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：双馈腔粗略机械模型</a:t>
            </a:r>
          </a:p>
        </p:txBody>
      </p:sp>
      <p:pic>
        <p:nvPicPr>
          <p:cNvPr id="9" name="图片 8">
            <a:extLst>
              <a:ext uri="{FF2B5EF4-FFF2-40B4-BE49-F238E27FC236}">
                <a16:creationId xmlns:a16="http://schemas.microsoft.com/office/drawing/2014/main" id="{888FB61B-2E99-4FED-9F39-696CAA5938C3}"/>
              </a:ext>
            </a:extLst>
          </p:cNvPr>
          <p:cNvPicPr>
            <a:picLocks noChangeAspect="1"/>
          </p:cNvPicPr>
          <p:nvPr/>
        </p:nvPicPr>
        <p:blipFill>
          <a:blip r:embed="rId4"/>
          <a:stretch>
            <a:fillRect/>
          </a:stretch>
        </p:blipFill>
        <p:spPr>
          <a:xfrm>
            <a:off x="4431594" y="949196"/>
            <a:ext cx="2503688" cy="4346402"/>
          </a:xfrm>
          <a:prstGeom prst="rect">
            <a:avLst/>
          </a:prstGeom>
        </p:spPr>
      </p:pic>
      <p:sp>
        <p:nvSpPr>
          <p:cNvPr id="10" name="文本框 9">
            <a:extLst>
              <a:ext uri="{FF2B5EF4-FFF2-40B4-BE49-F238E27FC236}">
                <a16:creationId xmlns:a16="http://schemas.microsoft.com/office/drawing/2014/main" id="{FE2D2E36-AE23-4EC9-9EE7-EB9ADA766CFD}"/>
              </a:ext>
            </a:extLst>
          </p:cNvPr>
          <p:cNvSpPr txBox="1"/>
          <p:nvPr/>
        </p:nvSpPr>
        <p:spPr>
          <a:xfrm>
            <a:off x="4528889" y="5390264"/>
            <a:ext cx="27499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图</a:t>
            </a:r>
            <a:r>
              <a:rPr lang="en-US" altLang="zh-CN" sz="1600" b="1" dirty="0">
                <a:solidFill>
                  <a:prstClr val="black"/>
                </a:solidFill>
                <a:latin typeface="Calibri"/>
                <a:ea typeface="宋体" panose="02010600030101010101" pitchFamily="2" charset="-122"/>
              </a:rPr>
              <a:t>3</a:t>
            </a: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：双馈腔机械模型剖面图</a:t>
            </a:r>
          </a:p>
        </p:txBody>
      </p:sp>
      <p:sp>
        <p:nvSpPr>
          <p:cNvPr id="11" name="文本框 10">
            <a:extLst>
              <a:ext uri="{FF2B5EF4-FFF2-40B4-BE49-F238E27FC236}">
                <a16:creationId xmlns:a16="http://schemas.microsoft.com/office/drawing/2014/main" id="{B349F5E8-754E-4486-8552-F99A50A7C1FC}"/>
              </a:ext>
            </a:extLst>
          </p:cNvPr>
          <p:cNvSpPr txBox="1"/>
          <p:nvPr/>
        </p:nvSpPr>
        <p:spPr>
          <a:xfrm>
            <a:off x="5626166" y="5799927"/>
            <a:ext cx="6870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内部共设置</a:t>
            </a:r>
            <a:r>
              <a:rPr kumimoji="0" lang="en-US" altLang="zh-CN"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24</a:t>
            </a: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路水，腔体两侧各</a:t>
            </a:r>
            <a:r>
              <a:rPr kumimoji="0" lang="en-US" altLang="zh-CN"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8</a:t>
            </a: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路，两个输入耦合器各</a:t>
            </a:r>
            <a:r>
              <a:rPr kumimoji="0" lang="en-US" altLang="zh-CN"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4</a:t>
            </a: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路</a:t>
            </a:r>
          </a:p>
        </p:txBody>
      </p:sp>
      <p:pic>
        <p:nvPicPr>
          <p:cNvPr id="12" name="图片 11">
            <a:extLst>
              <a:ext uri="{FF2B5EF4-FFF2-40B4-BE49-F238E27FC236}">
                <a16:creationId xmlns:a16="http://schemas.microsoft.com/office/drawing/2014/main" id="{5BE3CB31-C5A3-4C4B-8AF6-5C6DD164327F}"/>
              </a:ext>
            </a:extLst>
          </p:cNvPr>
          <p:cNvPicPr>
            <a:picLocks noChangeAspect="1"/>
          </p:cNvPicPr>
          <p:nvPr/>
        </p:nvPicPr>
        <p:blipFill rotWithShape="1">
          <a:blip r:embed="rId5"/>
          <a:srcRect l="21159" r="7873"/>
          <a:stretch/>
        </p:blipFill>
        <p:spPr>
          <a:xfrm>
            <a:off x="7008847" y="1290222"/>
            <a:ext cx="4273974" cy="2987242"/>
          </a:xfrm>
          <a:prstGeom prst="rect">
            <a:avLst/>
          </a:prstGeom>
        </p:spPr>
      </p:pic>
      <p:cxnSp>
        <p:nvCxnSpPr>
          <p:cNvPr id="14" name="直接连接符 13">
            <a:extLst>
              <a:ext uri="{FF2B5EF4-FFF2-40B4-BE49-F238E27FC236}">
                <a16:creationId xmlns:a16="http://schemas.microsoft.com/office/drawing/2014/main" id="{A35089EB-8B53-4E50-926C-EC86A3261A43}"/>
              </a:ext>
            </a:extLst>
          </p:cNvPr>
          <p:cNvCxnSpPr/>
          <p:nvPr/>
        </p:nvCxnSpPr>
        <p:spPr>
          <a:xfrm>
            <a:off x="8182403" y="2969860"/>
            <a:ext cx="521547" cy="92794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直接连接符 14">
            <a:extLst>
              <a:ext uri="{FF2B5EF4-FFF2-40B4-BE49-F238E27FC236}">
                <a16:creationId xmlns:a16="http://schemas.microsoft.com/office/drawing/2014/main" id="{F670BF2C-8133-4A36-B429-49E48D73E1A8}"/>
              </a:ext>
            </a:extLst>
          </p:cNvPr>
          <p:cNvCxnSpPr/>
          <p:nvPr/>
        </p:nvCxnSpPr>
        <p:spPr>
          <a:xfrm>
            <a:off x="9217486" y="2824140"/>
            <a:ext cx="521547" cy="92794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直接连接符 15">
            <a:extLst>
              <a:ext uri="{FF2B5EF4-FFF2-40B4-BE49-F238E27FC236}">
                <a16:creationId xmlns:a16="http://schemas.microsoft.com/office/drawing/2014/main" id="{E5B9C533-51B1-453C-AC9B-D9BFBF627CDA}"/>
              </a:ext>
            </a:extLst>
          </p:cNvPr>
          <p:cNvCxnSpPr>
            <a:cxnSpLocks/>
          </p:cNvCxnSpPr>
          <p:nvPr/>
        </p:nvCxnSpPr>
        <p:spPr>
          <a:xfrm flipV="1">
            <a:off x="7183336" y="2968942"/>
            <a:ext cx="3498427" cy="6383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FC7CF784-86FF-4040-BA3C-1D8104778DBE}"/>
              </a:ext>
            </a:extLst>
          </p:cNvPr>
          <p:cNvCxnSpPr>
            <a:cxnSpLocks/>
          </p:cNvCxnSpPr>
          <p:nvPr/>
        </p:nvCxnSpPr>
        <p:spPr>
          <a:xfrm flipV="1">
            <a:off x="7434862" y="3358316"/>
            <a:ext cx="3498427" cy="63833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08F02F33-A06F-4DAD-B72D-9B630FB2F0CF}"/>
              </a:ext>
            </a:extLst>
          </p:cNvPr>
          <p:cNvSpPr txBox="1"/>
          <p:nvPr/>
        </p:nvSpPr>
        <p:spPr>
          <a:xfrm>
            <a:off x="7536892" y="4331095"/>
            <a:ext cx="33611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图</a:t>
            </a:r>
            <a:r>
              <a:rPr lang="en-US" altLang="zh-CN" sz="1600" b="1" dirty="0">
                <a:solidFill>
                  <a:prstClr val="black"/>
                </a:solidFill>
                <a:latin typeface="Calibri"/>
                <a:ea typeface="宋体" panose="02010600030101010101" pitchFamily="2" charset="-122"/>
              </a:rPr>
              <a:t>4</a:t>
            </a:r>
            <a:r>
              <a:rPr kumimoji="0" lang="zh-CN" altLang="en-US"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：双馈腔输入耦合器水路示意图</a:t>
            </a:r>
          </a:p>
        </p:txBody>
      </p:sp>
      <p:sp>
        <p:nvSpPr>
          <p:cNvPr id="21" name="文本框 20">
            <a:extLst>
              <a:ext uri="{FF2B5EF4-FFF2-40B4-BE49-F238E27FC236}">
                <a16:creationId xmlns:a16="http://schemas.microsoft.com/office/drawing/2014/main" id="{DD9AC208-2A97-4D1F-B900-7B81394B0100}"/>
              </a:ext>
            </a:extLst>
          </p:cNvPr>
          <p:cNvSpPr txBox="1"/>
          <p:nvPr/>
        </p:nvSpPr>
        <p:spPr>
          <a:xfrm>
            <a:off x="7008760" y="4766760"/>
            <a:ext cx="49389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输入耦合器采用井字形水路，保证耦合口的充分冷却</a:t>
            </a:r>
          </a:p>
        </p:txBody>
      </p:sp>
      <p:sp>
        <p:nvSpPr>
          <p:cNvPr id="13" name="文本框 12">
            <a:extLst>
              <a:ext uri="{FF2B5EF4-FFF2-40B4-BE49-F238E27FC236}">
                <a16:creationId xmlns:a16="http://schemas.microsoft.com/office/drawing/2014/main" id="{C9A258EB-D2C1-72E7-15F3-B26A0F6E8F72}"/>
              </a:ext>
            </a:extLst>
          </p:cNvPr>
          <p:cNvSpPr txBox="1"/>
          <p:nvPr/>
        </p:nvSpPr>
        <p:spPr>
          <a:xfrm>
            <a:off x="5626166" y="6115367"/>
            <a:ext cx="6281736" cy="460382"/>
          </a:xfrm>
          <a:prstGeom prst="rect">
            <a:avLst/>
          </a:prstGeom>
          <a:noFill/>
        </p:spPr>
        <p:txBody>
          <a:bodyPr wrap="square">
            <a:spAutoFit/>
          </a:bodyPr>
          <a:lstStyle/>
          <a:p>
            <a:pPr>
              <a:lnSpc>
                <a:spcPct val="150000"/>
              </a:lnSpc>
            </a:pPr>
            <a:r>
              <a:rPr lang="zh-CN" altLang="en-US" sz="1800" b="1" dirty="0">
                <a:solidFill>
                  <a:srgbClr val="00B050"/>
                </a:solidFill>
              </a:rPr>
              <a:t>目前初步的机械模型已经建立，正在进行热</a:t>
            </a:r>
            <a:r>
              <a:rPr lang="en-US" altLang="zh-CN" sz="1800" b="1" dirty="0">
                <a:solidFill>
                  <a:srgbClr val="00B050"/>
                </a:solidFill>
              </a:rPr>
              <a:t>-</a:t>
            </a:r>
            <a:r>
              <a:rPr lang="zh-CN" altLang="en-US" sz="1800" b="1" dirty="0">
                <a:solidFill>
                  <a:srgbClr val="00B050"/>
                </a:solidFill>
              </a:rPr>
              <a:t>应力计算。</a:t>
            </a:r>
            <a:endParaRPr lang="zh-CN" altLang="en-US" sz="1800" dirty="0"/>
          </a:p>
        </p:txBody>
      </p:sp>
    </p:spTree>
    <p:extLst>
      <p:ext uri="{BB962C8B-B14F-4D97-AF65-F5344CB8AC3E}">
        <p14:creationId xmlns:p14="http://schemas.microsoft.com/office/powerpoint/2010/main" val="330263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635DE02-0045-02EA-A5AE-163127468867}"/>
              </a:ext>
            </a:extLst>
          </p:cNvPr>
          <p:cNvSpPr>
            <a:spLocks noGrp="1"/>
          </p:cNvSpPr>
          <p:nvPr>
            <p:ph type="title"/>
          </p:nvPr>
        </p:nvSpPr>
        <p:spPr>
          <a:xfrm>
            <a:off x="838200" y="-85725"/>
            <a:ext cx="10515600" cy="804672"/>
          </a:xfrm>
        </p:spPr>
        <p:txBody>
          <a:bodyPr/>
          <a:lstStyle/>
          <a:p>
            <a:r>
              <a:rPr lang="zh-CN" altLang="en-US" dirty="0"/>
              <a:t>加工进度</a:t>
            </a:r>
          </a:p>
        </p:txBody>
      </p:sp>
      <p:pic>
        <p:nvPicPr>
          <p:cNvPr id="6" name="图片 5">
            <a:extLst>
              <a:ext uri="{FF2B5EF4-FFF2-40B4-BE49-F238E27FC236}">
                <a16:creationId xmlns:a16="http://schemas.microsoft.com/office/drawing/2014/main" id="{C7719BB5-60CB-6031-5E75-A31D4ECDD6DD}"/>
              </a:ext>
            </a:extLst>
          </p:cNvPr>
          <p:cNvPicPr>
            <a:picLocks noChangeAspect="1"/>
          </p:cNvPicPr>
          <p:nvPr/>
        </p:nvPicPr>
        <p:blipFill>
          <a:blip r:embed="rId2">
            <a:extLst>
              <a:ext uri="{28A0092B-C50C-407E-A947-70E740481C1C}">
                <a14:useLocalDpi xmlns:a14="http://schemas.microsoft.com/office/drawing/2010/main" val="0"/>
              </a:ext>
            </a:extLst>
          </a:blip>
          <a:srcRect t="8195" b="4306"/>
          <a:stretch>
            <a:fillRect/>
          </a:stretch>
        </p:blipFill>
        <p:spPr>
          <a:xfrm>
            <a:off x="1671547" y="876300"/>
            <a:ext cx="8848905" cy="5735180"/>
          </a:xfrm>
          <a:prstGeom prst="rect">
            <a:avLst/>
          </a:prstGeom>
        </p:spPr>
      </p:pic>
    </p:spTree>
    <p:extLst>
      <p:ext uri="{BB962C8B-B14F-4D97-AF65-F5344CB8AC3E}">
        <p14:creationId xmlns:p14="http://schemas.microsoft.com/office/powerpoint/2010/main" val="157331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B44ED7B-F3C2-4058-ACB1-F7369A8D8797}"/>
              </a:ext>
            </a:extLst>
          </p:cNvPr>
          <p:cNvSpPr>
            <a:spLocks noGrp="1"/>
          </p:cNvSpPr>
          <p:nvPr>
            <p:ph type="title"/>
          </p:nvPr>
        </p:nvSpPr>
        <p:spPr/>
        <p:txBody>
          <a:bodyPr/>
          <a:lstStyle/>
          <a:p>
            <a:r>
              <a:rPr lang="zh-CN" altLang="en-US" dirty="0"/>
              <a:t>主腔体加工进度</a:t>
            </a:r>
          </a:p>
        </p:txBody>
      </p:sp>
      <p:sp>
        <p:nvSpPr>
          <p:cNvPr id="10" name="文本框 9">
            <a:extLst>
              <a:ext uri="{FF2B5EF4-FFF2-40B4-BE49-F238E27FC236}">
                <a16:creationId xmlns:a16="http://schemas.microsoft.com/office/drawing/2014/main" id="{8C549E07-963E-5B1B-7CE4-26485F7AFC1B}"/>
              </a:ext>
            </a:extLst>
          </p:cNvPr>
          <p:cNvSpPr txBox="1"/>
          <p:nvPr/>
        </p:nvSpPr>
        <p:spPr>
          <a:xfrm>
            <a:off x="38644" y="943910"/>
            <a:ext cx="12153356" cy="830997"/>
          </a:xfrm>
          <a:prstGeom prst="rect">
            <a:avLst/>
          </a:prstGeom>
          <a:noFill/>
        </p:spPr>
        <p:txBody>
          <a:bodyPr wrap="square" rtlCol="0">
            <a:spAutoFit/>
          </a:bodyPr>
          <a:lstStyle/>
          <a:p>
            <a:r>
              <a:rPr lang="zh-CN" altLang="en-US" sz="2400" b="1" dirty="0">
                <a:solidFill>
                  <a:srgbClr val="FF0000"/>
                </a:solidFill>
              </a:rPr>
              <a:t>加工中心，半精加工主腔体等：</a:t>
            </a:r>
            <a:endParaRPr lang="en-US" altLang="zh-CN" sz="2400" b="1" dirty="0">
              <a:solidFill>
                <a:srgbClr val="FF0000"/>
              </a:solidFill>
            </a:endParaRPr>
          </a:p>
          <a:p>
            <a:r>
              <a:rPr lang="zh-CN" altLang="en-US" sz="2400" dirty="0"/>
              <a:t>采用加工中心对主腔体进行加工，加工端面、台阶、螺纹、螺孔、水路、焊料槽。</a:t>
            </a:r>
          </a:p>
        </p:txBody>
      </p:sp>
      <p:sp>
        <p:nvSpPr>
          <p:cNvPr id="19" name="矩形 18">
            <a:extLst>
              <a:ext uri="{FF2B5EF4-FFF2-40B4-BE49-F238E27FC236}">
                <a16:creationId xmlns:a16="http://schemas.microsoft.com/office/drawing/2014/main" id="{602B98F4-F3A2-1625-1CA3-BD0A8DA745F9}"/>
              </a:ext>
            </a:extLst>
          </p:cNvPr>
          <p:cNvSpPr/>
          <p:nvPr/>
        </p:nvSpPr>
        <p:spPr>
          <a:xfrm>
            <a:off x="4819782" y="6308879"/>
            <a:ext cx="1723549" cy="400110"/>
          </a:xfrm>
          <a:prstGeom prst="rect">
            <a:avLst/>
          </a:prstGeom>
          <a:noFill/>
        </p:spPr>
        <p:txBody>
          <a:bodyPr wrap="none" lIns="91440" tIns="45720" rIns="91440" bIns="45720">
            <a:spAutoFit/>
          </a:bodyPr>
          <a:lstStyle/>
          <a:p>
            <a:pPr algn="ctr"/>
            <a:r>
              <a:rPr lang="zh-CN" altLang="en-US" sz="2000" b="0" cap="none" spc="0" dirty="0">
                <a:ln w="0"/>
                <a:effectLst>
                  <a:outerShdw blurRad="38100" dist="19050" dir="2700000" algn="tl" rotWithShape="0">
                    <a:schemeClr val="dk1">
                      <a:alpha val="40000"/>
                    </a:schemeClr>
                  </a:outerShdw>
                </a:effectLst>
              </a:rPr>
              <a:t>加工定位基准</a:t>
            </a:r>
          </a:p>
        </p:txBody>
      </p:sp>
      <p:sp>
        <p:nvSpPr>
          <p:cNvPr id="20" name="矩形 19">
            <a:extLst>
              <a:ext uri="{FF2B5EF4-FFF2-40B4-BE49-F238E27FC236}">
                <a16:creationId xmlns:a16="http://schemas.microsoft.com/office/drawing/2014/main" id="{46F9FD18-8E25-2B02-A33C-F953E1DE9FBD}"/>
              </a:ext>
            </a:extLst>
          </p:cNvPr>
          <p:cNvSpPr/>
          <p:nvPr/>
        </p:nvSpPr>
        <p:spPr>
          <a:xfrm>
            <a:off x="7147663" y="6302449"/>
            <a:ext cx="4903908" cy="338554"/>
          </a:xfrm>
          <a:prstGeom prst="rect">
            <a:avLst/>
          </a:prstGeom>
          <a:noFill/>
        </p:spPr>
        <p:txBody>
          <a:bodyPr wrap="none" lIns="91440" tIns="45720" rIns="91440" bIns="45720">
            <a:spAutoFit/>
          </a:bodyPr>
          <a:lstStyle/>
          <a:p>
            <a:pPr algn="ctr"/>
            <a:r>
              <a:rPr lang="zh-CN" altLang="en-US" sz="1600" b="0" cap="none" spc="0" dirty="0">
                <a:ln w="0"/>
                <a:effectLst>
                  <a:outerShdw blurRad="38100" dist="19050" dir="2700000" algn="tl" rotWithShape="0">
                    <a:schemeClr val="dk1">
                      <a:alpha val="40000"/>
                    </a:schemeClr>
                  </a:outerShdw>
                </a:effectLst>
              </a:rPr>
              <a:t>加工双面的</a:t>
            </a:r>
            <a:r>
              <a:rPr lang="zh-CN" altLang="en-US" sz="1600" dirty="0">
                <a:ln w="0"/>
                <a:effectLst>
                  <a:outerShdw blurRad="38100" dist="19050" dir="2700000" algn="tl" rotWithShape="0">
                    <a:schemeClr val="dk1">
                      <a:alpha val="40000"/>
                    </a:schemeClr>
                  </a:outerShdw>
                </a:effectLst>
              </a:rPr>
              <a:t>端面、台阶、螺纹、螺孔、水路、焊料槽</a:t>
            </a:r>
          </a:p>
        </p:txBody>
      </p:sp>
      <p:pic>
        <p:nvPicPr>
          <p:cNvPr id="5" name="内容占位符 4">
            <a:extLst>
              <a:ext uri="{FF2B5EF4-FFF2-40B4-BE49-F238E27FC236}">
                <a16:creationId xmlns:a16="http://schemas.microsoft.com/office/drawing/2014/main" id="{B58653D7-4D27-62CF-E6E6-123F04ABE6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54657" y="2603129"/>
            <a:ext cx="4518207" cy="3388655"/>
          </a:xfrm>
        </p:spPr>
      </p:pic>
      <p:pic>
        <p:nvPicPr>
          <p:cNvPr id="11" name="图片 10">
            <a:extLst>
              <a:ext uri="{FF2B5EF4-FFF2-40B4-BE49-F238E27FC236}">
                <a16:creationId xmlns:a16="http://schemas.microsoft.com/office/drawing/2014/main" id="{35FC7322-165A-A7EB-A28F-238EFAB9C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932" y="2866256"/>
            <a:ext cx="2571248" cy="3429000"/>
          </a:xfrm>
          <a:prstGeom prst="rect">
            <a:avLst/>
          </a:prstGeom>
        </p:spPr>
      </p:pic>
      <p:pic>
        <p:nvPicPr>
          <p:cNvPr id="13" name="图片 12">
            <a:extLst>
              <a:ext uri="{FF2B5EF4-FFF2-40B4-BE49-F238E27FC236}">
                <a16:creationId xmlns:a16="http://schemas.microsoft.com/office/drawing/2014/main" id="{CDC757EA-FCDE-3BB9-87CF-BD55FFAD9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8361" y="3034814"/>
            <a:ext cx="4174777" cy="3130472"/>
          </a:xfrm>
          <a:prstGeom prst="rect">
            <a:avLst/>
          </a:prstGeom>
        </p:spPr>
      </p:pic>
      <p:sp>
        <p:nvSpPr>
          <p:cNvPr id="15" name="文本框 14">
            <a:extLst>
              <a:ext uri="{FF2B5EF4-FFF2-40B4-BE49-F238E27FC236}">
                <a16:creationId xmlns:a16="http://schemas.microsoft.com/office/drawing/2014/main" id="{5D8D40E5-F8CF-D4CF-8928-9022A9DB0BE6}"/>
              </a:ext>
            </a:extLst>
          </p:cNvPr>
          <p:cNvSpPr txBox="1"/>
          <p:nvPr/>
        </p:nvSpPr>
        <p:spPr>
          <a:xfrm>
            <a:off x="3798775" y="1966677"/>
            <a:ext cx="8639175" cy="830997"/>
          </a:xfrm>
          <a:prstGeom prst="rect">
            <a:avLst/>
          </a:prstGeom>
          <a:noFill/>
        </p:spPr>
        <p:txBody>
          <a:bodyPr wrap="square" rtlCol="0">
            <a:spAutoFit/>
          </a:bodyPr>
          <a:lstStyle/>
          <a:p>
            <a:r>
              <a:rPr lang="zh-CN" altLang="en-US" sz="2400" b="1" dirty="0">
                <a:solidFill>
                  <a:srgbClr val="00B050"/>
                </a:solidFill>
              </a:rPr>
              <a:t>目前已经完成半精加工，下一步将换机床对腔体侧面的调谐孔、耦合孔、真空孔、</a:t>
            </a:r>
            <a:r>
              <a:rPr lang="en-US" altLang="zh-CN" sz="2400" b="1" dirty="0">
                <a:solidFill>
                  <a:srgbClr val="00B050"/>
                </a:solidFill>
              </a:rPr>
              <a:t>PICKUP</a:t>
            </a:r>
            <a:r>
              <a:rPr lang="zh-CN" altLang="en-US" sz="2400" b="1" dirty="0">
                <a:solidFill>
                  <a:srgbClr val="00B050"/>
                </a:solidFill>
              </a:rPr>
              <a:t>口进行半精加工，然后等待焊接。</a:t>
            </a:r>
          </a:p>
        </p:txBody>
      </p:sp>
    </p:spTree>
    <p:extLst>
      <p:ext uri="{BB962C8B-B14F-4D97-AF65-F5344CB8AC3E}">
        <p14:creationId xmlns:p14="http://schemas.microsoft.com/office/powerpoint/2010/main" val="3076342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433102B-9C14-1D6E-FD8E-52B467A3D66B}"/>
              </a:ext>
            </a:extLst>
          </p:cNvPr>
          <p:cNvSpPr>
            <a:spLocks noGrp="1"/>
          </p:cNvSpPr>
          <p:nvPr>
            <p:ph type="title"/>
          </p:nvPr>
        </p:nvSpPr>
        <p:spPr/>
        <p:txBody>
          <a:bodyPr/>
          <a:lstStyle/>
          <a:p>
            <a:r>
              <a:rPr lang="zh-CN" altLang="en-US" dirty="0"/>
              <a:t>端板法兰加工进度</a:t>
            </a:r>
          </a:p>
        </p:txBody>
      </p:sp>
      <p:sp>
        <p:nvSpPr>
          <p:cNvPr id="17" name="文本框 16">
            <a:extLst>
              <a:ext uri="{FF2B5EF4-FFF2-40B4-BE49-F238E27FC236}">
                <a16:creationId xmlns:a16="http://schemas.microsoft.com/office/drawing/2014/main" id="{B7920653-1C1A-45C7-C145-0DA58CE2E634}"/>
              </a:ext>
            </a:extLst>
          </p:cNvPr>
          <p:cNvSpPr txBox="1"/>
          <p:nvPr/>
        </p:nvSpPr>
        <p:spPr>
          <a:xfrm>
            <a:off x="819912" y="1017349"/>
            <a:ext cx="11015662" cy="1321772"/>
          </a:xfrm>
          <a:prstGeom prst="rect">
            <a:avLst/>
          </a:prstGeom>
          <a:noFill/>
        </p:spPr>
        <p:txBody>
          <a:bodyPr wrap="square">
            <a:spAutoFit/>
          </a:bodyPr>
          <a:lstStyle/>
          <a:p>
            <a:r>
              <a:rPr lang="zh-CN" altLang="en-US" sz="2400" b="1" dirty="0">
                <a:solidFill>
                  <a:srgbClr val="FF0000"/>
                </a:solidFill>
              </a:rPr>
              <a:t>加工中心，加工端板法兰：</a:t>
            </a:r>
            <a:endParaRPr lang="en-US" altLang="zh-CN" sz="2400" b="1" dirty="0">
              <a:solidFill>
                <a:srgbClr val="FF0000"/>
              </a:solidFill>
            </a:endParaRPr>
          </a:p>
          <a:p>
            <a:r>
              <a:rPr lang="zh-CN" altLang="en-US" sz="2400" dirty="0"/>
              <a:t>采用加工中心，铣内外径、台阶、端面，开螺纹孔、水孔、销孔。</a:t>
            </a:r>
            <a:endParaRPr lang="en-US" altLang="zh-CN" sz="2400" dirty="0"/>
          </a:p>
          <a:p>
            <a:pPr>
              <a:lnSpc>
                <a:spcPct val="150000"/>
              </a:lnSpc>
            </a:pPr>
            <a:r>
              <a:rPr lang="zh-CN" altLang="en-US" sz="2400" b="1" dirty="0">
                <a:solidFill>
                  <a:srgbClr val="00B050"/>
                </a:solidFill>
              </a:rPr>
              <a:t>正在进行半精加工，加工完下一步将进行镀镍处理，然后与主腔体焊接。</a:t>
            </a:r>
            <a:endParaRPr lang="en-US" altLang="zh-CN" sz="2400" b="1" dirty="0">
              <a:solidFill>
                <a:srgbClr val="00B050"/>
              </a:solidFill>
            </a:endParaRPr>
          </a:p>
        </p:txBody>
      </p:sp>
      <p:pic>
        <p:nvPicPr>
          <p:cNvPr id="4" name="图片 3">
            <a:extLst>
              <a:ext uri="{FF2B5EF4-FFF2-40B4-BE49-F238E27FC236}">
                <a16:creationId xmlns:a16="http://schemas.microsoft.com/office/drawing/2014/main" id="{298817A2-17C7-C62F-C04A-896DF3CEE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56" y="2678799"/>
            <a:ext cx="4354713" cy="3264758"/>
          </a:xfrm>
          <a:prstGeom prst="rect">
            <a:avLst/>
          </a:prstGeom>
        </p:spPr>
      </p:pic>
      <p:pic>
        <p:nvPicPr>
          <p:cNvPr id="6" name="图片 5">
            <a:extLst>
              <a:ext uri="{FF2B5EF4-FFF2-40B4-BE49-F238E27FC236}">
                <a16:creationId xmlns:a16="http://schemas.microsoft.com/office/drawing/2014/main" id="{95985AD4-C0FF-7ED9-E211-4778D90C3F5C}"/>
              </a:ext>
            </a:extLst>
          </p:cNvPr>
          <p:cNvPicPr>
            <a:picLocks noChangeAspect="1"/>
          </p:cNvPicPr>
          <p:nvPr/>
        </p:nvPicPr>
        <p:blipFill>
          <a:blip r:embed="rId4">
            <a:extLst>
              <a:ext uri="{28A0092B-C50C-407E-A947-70E740481C1C}">
                <a14:useLocalDpi xmlns:a14="http://schemas.microsoft.com/office/drawing/2010/main" val="0"/>
              </a:ext>
            </a:extLst>
          </a:blip>
          <a:srcRect t="11734" b="12639"/>
          <a:stretch>
            <a:fillRect/>
          </a:stretch>
        </p:blipFill>
        <p:spPr>
          <a:xfrm>
            <a:off x="1419727" y="2551798"/>
            <a:ext cx="3809498" cy="3842135"/>
          </a:xfrm>
          <a:prstGeom prst="rect">
            <a:avLst/>
          </a:prstGeom>
        </p:spPr>
      </p:pic>
      <p:sp>
        <p:nvSpPr>
          <p:cNvPr id="8" name="矩形 7">
            <a:extLst>
              <a:ext uri="{FF2B5EF4-FFF2-40B4-BE49-F238E27FC236}">
                <a16:creationId xmlns:a16="http://schemas.microsoft.com/office/drawing/2014/main" id="{953A5122-F324-4EA8-1F52-F7889471A1FC}"/>
              </a:ext>
            </a:extLst>
          </p:cNvPr>
          <p:cNvSpPr/>
          <p:nvPr/>
        </p:nvSpPr>
        <p:spPr>
          <a:xfrm>
            <a:off x="6274198" y="6056808"/>
            <a:ext cx="5314276" cy="338554"/>
          </a:xfrm>
          <a:prstGeom prst="rect">
            <a:avLst/>
          </a:prstGeom>
          <a:noFill/>
        </p:spPr>
        <p:txBody>
          <a:bodyPr wrap="none" lIns="91440" tIns="45720" rIns="91440" bIns="45720">
            <a:spAutoFit/>
          </a:bodyPr>
          <a:lstStyle/>
          <a:p>
            <a:pPr algn="ctr"/>
            <a:r>
              <a:rPr lang="zh-CN" altLang="en-US" sz="1600" dirty="0"/>
              <a:t>铣端板法兰内外径、台阶、端面，开螺纹孔、水孔、销孔</a:t>
            </a:r>
            <a:endParaRPr lang="zh-CN" alt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634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B3975E-7BCC-A815-D822-472D0A7F028E}"/>
              </a:ext>
            </a:extLst>
          </p:cNvPr>
          <p:cNvSpPr>
            <a:spLocks noGrp="1"/>
          </p:cNvSpPr>
          <p:nvPr>
            <p:ph type="title"/>
          </p:nvPr>
        </p:nvSpPr>
        <p:spPr/>
        <p:txBody>
          <a:bodyPr/>
          <a:lstStyle/>
          <a:p>
            <a:r>
              <a:rPr lang="zh-CN" altLang="en-US" dirty="0"/>
              <a:t>高次模连接法兰加工进度</a:t>
            </a:r>
          </a:p>
        </p:txBody>
      </p:sp>
      <p:sp>
        <p:nvSpPr>
          <p:cNvPr id="7" name="文本框 6">
            <a:extLst>
              <a:ext uri="{FF2B5EF4-FFF2-40B4-BE49-F238E27FC236}">
                <a16:creationId xmlns:a16="http://schemas.microsoft.com/office/drawing/2014/main" id="{808E9D09-EEFF-D720-5AE0-3C53CF60E495}"/>
              </a:ext>
            </a:extLst>
          </p:cNvPr>
          <p:cNvSpPr txBox="1"/>
          <p:nvPr/>
        </p:nvSpPr>
        <p:spPr>
          <a:xfrm>
            <a:off x="777947" y="1004257"/>
            <a:ext cx="11310938" cy="1569660"/>
          </a:xfrm>
          <a:prstGeom prst="rect">
            <a:avLst/>
          </a:prstGeom>
          <a:noFill/>
        </p:spPr>
        <p:txBody>
          <a:bodyPr wrap="square">
            <a:spAutoFit/>
          </a:bodyPr>
          <a:lstStyle/>
          <a:p>
            <a:r>
              <a:rPr lang="zh-CN" altLang="en-US" sz="2400" b="1" dirty="0">
                <a:solidFill>
                  <a:srgbClr val="FF0000"/>
                </a:solidFill>
              </a:rPr>
              <a:t>立式车床、线切割半精加工高次模连接法兰：</a:t>
            </a:r>
            <a:endParaRPr lang="en-US" altLang="zh-CN" sz="2400" b="1" dirty="0">
              <a:solidFill>
                <a:srgbClr val="FF0000"/>
              </a:solidFill>
            </a:endParaRPr>
          </a:p>
          <a:p>
            <a:r>
              <a:rPr lang="zh-CN" altLang="en-US" sz="2400" b="1" dirty="0"/>
              <a:t>采用立式车床粗车高次模连接法兰内外径，采用线切割开高次模法兰的梯形槽。</a:t>
            </a:r>
            <a:endParaRPr lang="en-US" altLang="zh-CN" sz="2400" dirty="0"/>
          </a:p>
          <a:p>
            <a:r>
              <a:rPr lang="zh-CN" altLang="en-US" sz="2400" b="1" dirty="0">
                <a:solidFill>
                  <a:srgbClr val="00B050"/>
                </a:solidFill>
              </a:rPr>
              <a:t>目前高次模连接法兰内外径已经加工完成，正在进行线切割，加工梯形槽，下一步热处理退磁去应力。</a:t>
            </a:r>
            <a:endParaRPr lang="zh-CN" altLang="en-US" sz="2400" dirty="0"/>
          </a:p>
        </p:txBody>
      </p:sp>
      <p:pic>
        <p:nvPicPr>
          <p:cNvPr id="10" name="图片 9">
            <a:extLst>
              <a:ext uri="{FF2B5EF4-FFF2-40B4-BE49-F238E27FC236}">
                <a16:creationId xmlns:a16="http://schemas.microsoft.com/office/drawing/2014/main" id="{CF3B7289-AA43-C0FE-CBAC-349FA5A7B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88" y="2672271"/>
            <a:ext cx="5086656" cy="3547074"/>
          </a:xfrm>
          <a:prstGeom prst="rect">
            <a:avLst/>
          </a:prstGeom>
        </p:spPr>
      </p:pic>
      <p:pic>
        <p:nvPicPr>
          <p:cNvPr id="14" name="图片 13">
            <a:extLst>
              <a:ext uri="{FF2B5EF4-FFF2-40B4-BE49-F238E27FC236}">
                <a16:creationId xmlns:a16="http://schemas.microsoft.com/office/drawing/2014/main" id="{39C05042-1490-555E-6EF2-D9E88755C16D}"/>
              </a:ext>
            </a:extLst>
          </p:cNvPr>
          <p:cNvPicPr>
            <a:picLocks noChangeAspect="1"/>
          </p:cNvPicPr>
          <p:nvPr/>
        </p:nvPicPr>
        <p:blipFill>
          <a:blip r:embed="rId3">
            <a:extLst>
              <a:ext uri="{28A0092B-C50C-407E-A947-70E740481C1C}">
                <a14:useLocalDpi xmlns:a14="http://schemas.microsoft.com/office/drawing/2010/main" val="0"/>
              </a:ext>
            </a:extLst>
          </a:blip>
          <a:srcRect l="16806" r="23750"/>
          <a:stretch>
            <a:fillRect/>
          </a:stretch>
        </p:blipFill>
        <p:spPr>
          <a:xfrm rot="5400000">
            <a:off x="4514108" y="2143812"/>
            <a:ext cx="3433901" cy="4332494"/>
          </a:xfrm>
          <a:prstGeom prst="rect">
            <a:avLst/>
          </a:prstGeom>
        </p:spPr>
      </p:pic>
      <p:sp>
        <p:nvSpPr>
          <p:cNvPr id="18" name="矩形 17">
            <a:extLst>
              <a:ext uri="{FF2B5EF4-FFF2-40B4-BE49-F238E27FC236}">
                <a16:creationId xmlns:a16="http://schemas.microsoft.com/office/drawing/2014/main" id="{DB57FB0D-1406-91C7-5CAE-CF143626330B}"/>
              </a:ext>
            </a:extLst>
          </p:cNvPr>
          <p:cNvSpPr/>
          <p:nvPr/>
        </p:nvSpPr>
        <p:spPr>
          <a:xfrm>
            <a:off x="1144403" y="5876924"/>
            <a:ext cx="1620957" cy="338554"/>
          </a:xfrm>
          <a:prstGeom prst="rect">
            <a:avLst/>
          </a:prstGeom>
          <a:noFill/>
        </p:spPr>
        <p:txBody>
          <a:bodyPr wrap="none" lIns="91440" tIns="45720" rIns="91440" bIns="45720">
            <a:spAutoFit/>
          </a:bodyPr>
          <a:lstStyle/>
          <a:p>
            <a:pPr algn="ctr"/>
            <a:r>
              <a:rPr lang="zh-CN" altLang="en-US" sz="1600" dirty="0"/>
              <a:t>高次模法兰模型</a:t>
            </a:r>
            <a:endParaRPr lang="zh-CN" altLang="en-US" sz="1600" dirty="0">
              <a:ln w="0"/>
              <a:effectLst>
                <a:outerShdw blurRad="38100" dist="19050" dir="2700000" algn="tl" rotWithShape="0">
                  <a:schemeClr val="dk1">
                    <a:alpha val="40000"/>
                  </a:schemeClr>
                </a:outerShdw>
              </a:effectLst>
            </a:endParaRPr>
          </a:p>
        </p:txBody>
      </p:sp>
      <p:sp>
        <p:nvSpPr>
          <p:cNvPr id="21" name="矩形 20">
            <a:extLst>
              <a:ext uri="{FF2B5EF4-FFF2-40B4-BE49-F238E27FC236}">
                <a16:creationId xmlns:a16="http://schemas.microsoft.com/office/drawing/2014/main" id="{E8CECDE2-AE4B-2278-5FF8-3948F3B8E45D}"/>
              </a:ext>
            </a:extLst>
          </p:cNvPr>
          <p:cNvSpPr/>
          <p:nvPr/>
        </p:nvSpPr>
        <p:spPr>
          <a:xfrm>
            <a:off x="4907618" y="6046201"/>
            <a:ext cx="2646879" cy="338554"/>
          </a:xfrm>
          <a:prstGeom prst="rect">
            <a:avLst/>
          </a:prstGeom>
          <a:noFill/>
        </p:spPr>
        <p:txBody>
          <a:bodyPr wrap="none" lIns="91440" tIns="45720" rIns="91440" bIns="45720">
            <a:spAutoFit/>
          </a:bodyPr>
          <a:lstStyle/>
          <a:p>
            <a:pPr algn="ctr"/>
            <a:r>
              <a:rPr lang="zh-CN" altLang="en-US" sz="1600" dirty="0">
                <a:ln w="0"/>
                <a:effectLst>
                  <a:outerShdw blurRad="38100" dist="19050" dir="2700000" algn="tl" rotWithShape="0">
                    <a:schemeClr val="dk1">
                      <a:alpha val="40000"/>
                    </a:schemeClr>
                  </a:outerShdw>
                </a:effectLst>
              </a:rPr>
              <a:t>完成内径车削的高次模法兰</a:t>
            </a:r>
          </a:p>
        </p:txBody>
      </p:sp>
      <p:pic>
        <p:nvPicPr>
          <p:cNvPr id="4" name="图片 3">
            <a:extLst>
              <a:ext uri="{FF2B5EF4-FFF2-40B4-BE49-F238E27FC236}">
                <a16:creationId xmlns:a16="http://schemas.microsoft.com/office/drawing/2014/main" id="{44C0F885-1180-B24A-C7C3-BCEAD91825BA}"/>
              </a:ext>
            </a:extLst>
          </p:cNvPr>
          <p:cNvPicPr>
            <a:picLocks noChangeAspect="1"/>
          </p:cNvPicPr>
          <p:nvPr/>
        </p:nvPicPr>
        <p:blipFill>
          <a:blip r:embed="rId4">
            <a:extLst>
              <a:ext uri="{28A0092B-C50C-407E-A947-70E740481C1C}">
                <a14:useLocalDpi xmlns:a14="http://schemas.microsoft.com/office/drawing/2010/main" val="0"/>
              </a:ext>
            </a:extLst>
          </a:blip>
          <a:srcRect l="5917" t="17916" r="4991" b="19445"/>
          <a:stretch>
            <a:fillRect/>
          </a:stretch>
        </p:blipFill>
        <p:spPr>
          <a:xfrm>
            <a:off x="8763001" y="2758476"/>
            <a:ext cx="3325884" cy="3118448"/>
          </a:xfrm>
          <a:prstGeom prst="rect">
            <a:avLst/>
          </a:prstGeom>
        </p:spPr>
      </p:pic>
      <p:sp>
        <p:nvSpPr>
          <p:cNvPr id="5" name="矩形 4">
            <a:extLst>
              <a:ext uri="{FF2B5EF4-FFF2-40B4-BE49-F238E27FC236}">
                <a16:creationId xmlns:a16="http://schemas.microsoft.com/office/drawing/2014/main" id="{7D2577D9-DC9B-A703-B357-5CF33E11E508}"/>
              </a:ext>
            </a:extLst>
          </p:cNvPr>
          <p:cNvSpPr/>
          <p:nvPr/>
        </p:nvSpPr>
        <p:spPr>
          <a:xfrm>
            <a:off x="9113531" y="6022663"/>
            <a:ext cx="2852064" cy="338554"/>
          </a:xfrm>
          <a:prstGeom prst="rect">
            <a:avLst/>
          </a:prstGeom>
          <a:noFill/>
        </p:spPr>
        <p:txBody>
          <a:bodyPr wrap="none" lIns="91440" tIns="45720" rIns="91440" bIns="45720">
            <a:spAutoFit/>
          </a:bodyPr>
          <a:lstStyle/>
          <a:p>
            <a:pPr algn="ctr"/>
            <a:r>
              <a:rPr lang="zh-CN" altLang="en-US" sz="1600" dirty="0">
                <a:ln w="0"/>
                <a:effectLst>
                  <a:outerShdw blurRad="38100" dist="19050" dir="2700000" algn="tl" rotWithShape="0">
                    <a:schemeClr val="dk1">
                      <a:alpha val="40000"/>
                    </a:schemeClr>
                  </a:outerShdw>
                </a:effectLst>
              </a:rPr>
              <a:t>完成线切割开槽的高次模法兰</a:t>
            </a:r>
          </a:p>
        </p:txBody>
      </p:sp>
    </p:spTree>
    <p:extLst>
      <p:ext uri="{BB962C8B-B14F-4D97-AF65-F5344CB8AC3E}">
        <p14:creationId xmlns:p14="http://schemas.microsoft.com/office/powerpoint/2010/main" val="30608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A36AB3C-7E07-E7CF-5578-583303F3B913}"/>
              </a:ext>
            </a:extLst>
          </p:cNvPr>
          <p:cNvSpPr>
            <a:spLocks noGrp="1"/>
          </p:cNvSpPr>
          <p:nvPr>
            <p:ph type="title"/>
          </p:nvPr>
        </p:nvSpPr>
        <p:spPr/>
        <p:txBody>
          <a:bodyPr/>
          <a:lstStyle/>
          <a:p>
            <a:r>
              <a:rPr lang="zh-CN" altLang="en-US" dirty="0"/>
              <a:t>方波导加工进度</a:t>
            </a:r>
          </a:p>
        </p:txBody>
      </p:sp>
      <p:sp>
        <p:nvSpPr>
          <p:cNvPr id="4" name="文本框 3">
            <a:extLst>
              <a:ext uri="{FF2B5EF4-FFF2-40B4-BE49-F238E27FC236}">
                <a16:creationId xmlns:a16="http://schemas.microsoft.com/office/drawing/2014/main" id="{0D462967-7334-63FD-18CD-1C07AB1EF8A4}"/>
              </a:ext>
            </a:extLst>
          </p:cNvPr>
          <p:cNvSpPr txBox="1"/>
          <p:nvPr/>
        </p:nvSpPr>
        <p:spPr>
          <a:xfrm>
            <a:off x="777947" y="1004257"/>
            <a:ext cx="11310938" cy="830997"/>
          </a:xfrm>
          <a:prstGeom prst="rect">
            <a:avLst/>
          </a:prstGeom>
          <a:noFill/>
        </p:spPr>
        <p:txBody>
          <a:bodyPr wrap="square">
            <a:spAutoFit/>
          </a:bodyPr>
          <a:lstStyle/>
          <a:p>
            <a:r>
              <a:rPr lang="zh-CN" altLang="en-US" sz="2400" b="1" dirty="0">
                <a:solidFill>
                  <a:srgbClr val="FF0000"/>
                </a:solidFill>
              </a:rPr>
              <a:t>数控铣床半精加工方波导：</a:t>
            </a:r>
            <a:endParaRPr lang="en-US" altLang="zh-CN" sz="2400" b="1" dirty="0">
              <a:solidFill>
                <a:srgbClr val="FF0000"/>
              </a:solidFill>
            </a:endParaRPr>
          </a:p>
          <a:p>
            <a:r>
              <a:rPr lang="zh-CN" altLang="en-US" sz="2400" b="1" dirty="0"/>
              <a:t>采用数控铣床半精加工方波导。</a:t>
            </a:r>
            <a:endParaRPr lang="en-US" altLang="zh-CN" sz="2400" dirty="0"/>
          </a:p>
        </p:txBody>
      </p:sp>
      <p:pic>
        <p:nvPicPr>
          <p:cNvPr id="6" name="图片 5">
            <a:extLst>
              <a:ext uri="{FF2B5EF4-FFF2-40B4-BE49-F238E27FC236}">
                <a16:creationId xmlns:a16="http://schemas.microsoft.com/office/drawing/2014/main" id="{046F81B9-F106-1469-83C3-EE1159E87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686" y="1197842"/>
            <a:ext cx="3670423" cy="4894852"/>
          </a:xfrm>
          <a:prstGeom prst="rect">
            <a:avLst/>
          </a:prstGeom>
        </p:spPr>
      </p:pic>
      <p:pic>
        <p:nvPicPr>
          <p:cNvPr id="8" name="图片 7">
            <a:extLst>
              <a:ext uri="{FF2B5EF4-FFF2-40B4-BE49-F238E27FC236}">
                <a16:creationId xmlns:a16="http://schemas.microsoft.com/office/drawing/2014/main" id="{145C7DFE-2645-36F5-E5CC-0F842A06B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58186" y="1397857"/>
            <a:ext cx="3818904" cy="5092866"/>
          </a:xfrm>
          <a:prstGeom prst="rect">
            <a:avLst/>
          </a:prstGeom>
        </p:spPr>
      </p:pic>
    </p:spTree>
    <p:extLst>
      <p:ext uri="{BB962C8B-B14F-4D97-AF65-F5344CB8AC3E}">
        <p14:creationId xmlns:p14="http://schemas.microsoft.com/office/powerpoint/2010/main" val="419646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6A188B2-B0ED-558E-0186-41D3335810A2}"/>
              </a:ext>
            </a:extLst>
          </p:cNvPr>
          <p:cNvSpPr>
            <a:spLocks noGrp="1"/>
          </p:cNvSpPr>
          <p:nvPr>
            <p:ph type="title"/>
          </p:nvPr>
        </p:nvSpPr>
        <p:spPr/>
        <p:txBody>
          <a:bodyPr/>
          <a:lstStyle/>
          <a:p>
            <a:r>
              <a:rPr lang="zh-CN" altLang="en-US" dirty="0"/>
              <a:t>传感器的选型</a:t>
            </a:r>
          </a:p>
        </p:txBody>
      </p:sp>
      <p:sp>
        <p:nvSpPr>
          <p:cNvPr id="7" name="文本框 6">
            <a:extLst>
              <a:ext uri="{FF2B5EF4-FFF2-40B4-BE49-F238E27FC236}">
                <a16:creationId xmlns:a16="http://schemas.microsoft.com/office/drawing/2014/main" id="{07D07351-DA1B-B09A-510E-F824ED3B9B87}"/>
              </a:ext>
            </a:extLst>
          </p:cNvPr>
          <p:cNvSpPr txBox="1"/>
          <p:nvPr/>
        </p:nvSpPr>
        <p:spPr>
          <a:xfrm>
            <a:off x="1781176" y="1085850"/>
            <a:ext cx="2867024" cy="461665"/>
          </a:xfrm>
          <a:prstGeom prst="rect">
            <a:avLst/>
          </a:prstGeom>
          <a:noFill/>
        </p:spPr>
        <p:txBody>
          <a:bodyPr wrap="square" rtlCol="0">
            <a:spAutoFit/>
          </a:bodyPr>
          <a:lstStyle/>
          <a:p>
            <a:r>
              <a:rPr lang="zh-CN" altLang="en-US" sz="2400" b="1"/>
              <a:t>腔体温度传感器</a:t>
            </a:r>
            <a:endParaRPr lang="zh-CN" altLang="en-US" sz="2400" b="1" dirty="0"/>
          </a:p>
        </p:txBody>
      </p:sp>
      <p:sp>
        <p:nvSpPr>
          <p:cNvPr id="9" name="矩形 8">
            <a:extLst>
              <a:ext uri="{FF2B5EF4-FFF2-40B4-BE49-F238E27FC236}">
                <a16:creationId xmlns:a16="http://schemas.microsoft.com/office/drawing/2014/main" id="{78544F6E-2865-D99D-7221-D7D1A66F67AD}"/>
              </a:ext>
            </a:extLst>
          </p:cNvPr>
          <p:cNvSpPr/>
          <p:nvPr/>
        </p:nvSpPr>
        <p:spPr>
          <a:xfrm flipH="1">
            <a:off x="6029324" y="1085850"/>
            <a:ext cx="48387" cy="46112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DD784327-EB31-C171-EA83-2B893578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154" y="1709440"/>
            <a:ext cx="3956133" cy="3600450"/>
          </a:xfrm>
          <a:prstGeom prst="rect">
            <a:avLst/>
          </a:prstGeom>
        </p:spPr>
      </p:pic>
      <p:pic>
        <p:nvPicPr>
          <p:cNvPr id="15" name="图片 14">
            <a:extLst>
              <a:ext uri="{FF2B5EF4-FFF2-40B4-BE49-F238E27FC236}">
                <a16:creationId xmlns:a16="http://schemas.microsoft.com/office/drawing/2014/main" id="{285A4BB5-65EB-0D6C-6015-905B1A711EFE}"/>
              </a:ext>
            </a:extLst>
          </p:cNvPr>
          <p:cNvPicPr>
            <a:picLocks noChangeAspect="1"/>
          </p:cNvPicPr>
          <p:nvPr/>
        </p:nvPicPr>
        <p:blipFill>
          <a:blip r:embed="rId3"/>
          <a:stretch>
            <a:fillRect/>
          </a:stretch>
        </p:blipFill>
        <p:spPr>
          <a:xfrm>
            <a:off x="1204304" y="4867275"/>
            <a:ext cx="1838095" cy="442615"/>
          </a:xfrm>
          <a:prstGeom prst="rect">
            <a:avLst/>
          </a:prstGeom>
        </p:spPr>
      </p:pic>
      <p:pic>
        <p:nvPicPr>
          <p:cNvPr id="16" name="图片 15">
            <a:extLst>
              <a:ext uri="{FF2B5EF4-FFF2-40B4-BE49-F238E27FC236}">
                <a16:creationId xmlns:a16="http://schemas.microsoft.com/office/drawing/2014/main" id="{56A435F1-F718-2A8C-0589-26592FD31A34}"/>
              </a:ext>
            </a:extLst>
          </p:cNvPr>
          <p:cNvPicPr>
            <a:picLocks noChangeAspect="1"/>
          </p:cNvPicPr>
          <p:nvPr/>
        </p:nvPicPr>
        <p:blipFill>
          <a:blip r:embed="rId3"/>
          <a:stretch>
            <a:fillRect/>
          </a:stretch>
        </p:blipFill>
        <p:spPr>
          <a:xfrm>
            <a:off x="1354628" y="2614208"/>
            <a:ext cx="1481746" cy="356806"/>
          </a:xfrm>
          <a:prstGeom prst="rect">
            <a:avLst/>
          </a:prstGeom>
        </p:spPr>
      </p:pic>
      <p:sp>
        <p:nvSpPr>
          <p:cNvPr id="17" name="文本框 16">
            <a:extLst>
              <a:ext uri="{FF2B5EF4-FFF2-40B4-BE49-F238E27FC236}">
                <a16:creationId xmlns:a16="http://schemas.microsoft.com/office/drawing/2014/main" id="{113DFDD5-520B-6B70-9581-9156CFD926E5}"/>
              </a:ext>
            </a:extLst>
          </p:cNvPr>
          <p:cNvSpPr txBox="1"/>
          <p:nvPr/>
        </p:nvSpPr>
        <p:spPr>
          <a:xfrm>
            <a:off x="7635126" y="1085850"/>
            <a:ext cx="4038599" cy="461665"/>
          </a:xfrm>
          <a:prstGeom prst="rect">
            <a:avLst/>
          </a:prstGeom>
          <a:noFill/>
        </p:spPr>
        <p:txBody>
          <a:bodyPr wrap="square" rtlCol="0">
            <a:spAutoFit/>
          </a:bodyPr>
          <a:lstStyle/>
          <a:p>
            <a:r>
              <a:rPr lang="zh-CN" altLang="en-US" sz="2400" b="1" dirty="0"/>
              <a:t>水路温度流量传感器</a:t>
            </a:r>
          </a:p>
        </p:txBody>
      </p:sp>
      <p:sp>
        <p:nvSpPr>
          <p:cNvPr id="19" name="文本框 18">
            <a:extLst>
              <a:ext uri="{FF2B5EF4-FFF2-40B4-BE49-F238E27FC236}">
                <a16:creationId xmlns:a16="http://schemas.microsoft.com/office/drawing/2014/main" id="{3CA046D3-0B50-A00B-9AE6-CFDF09E2D8B4}"/>
              </a:ext>
            </a:extLst>
          </p:cNvPr>
          <p:cNvSpPr txBox="1"/>
          <p:nvPr/>
        </p:nvSpPr>
        <p:spPr>
          <a:xfrm>
            <a:off x="6484411" y="4774060"/>
            <a:ext cx="5578013" cy="923330"/>
          </a:xfrm>
          <a:prstGeom prst="rect">
            <a:avLst/>
          </a:prstGeom>
          <a:noFill/>
        </p:spPr>
        <p:txBody>
          <a:bodyPr wrap="square">
            <a:spAutoFit/>
          </a:bodyPr>
          <a:lstStyle/>
          <a:p>
            <a:r>
              <a:rPr lang="zh-CN" altLang="en-US" dirty="0"/>
              <a:t>品牌SMC，含显示表头，检测流量范围2-16L/min，管螺纹，口径G1/4，out1流量信号输出4-20ma信号，out2温度信号输出4-20ma信号，含3m插头导线。</a:t>
            </a:r>
          </a:p>
        </p:txBody>
      </p:sp>
      <p:pic>
        <p:nvPicPr>
          <p:cNvPr id="21" name="图片 20">
            <a:extLst>
              <a:ext uri="{FF2B5EF4-FFF2-40B4-BE49-F238E27FC236}">
                <a16:creationId xmlns:a16="http://schemas.microsoft.com/office/drawing/2014/main" id="{A0CCB63B-5FCC-5F2F-FA81-703C80C3ED36}"/>
              </a:ext>
            </a:extLst>
          </p:cNvPr>
          <p:cNvPicPr>
            <a:picLocks noChangeAspect="1"/>
          </p:cNvPicPr>
          <p:nvPr/>
        </p:nvPicPr>
        <p:blipFill>
          <a:blip r:embed="rId4">
            <a:extLst>
              <a:ext uri="{28A0092B-C50C-407E-A947-70E740481C1C}">
                <a14:useLocalDpi xmlns:a14="http://schemas.microsoft.com/office/drawing/2010/main" val="0"/>
              </a:ext>
            </a:extLst>
          </a:blip>
          <a:srcRect t="19999" b="25973"/>
          <a:stretch>
            <a:fillRect/>
          </a:stretch>
        </p:blipFill>
        <p:spPr>
          <a:xfrm>
            <a:off x="7136243" y="1672005"/>
            <a:ext cx="3917702" cy="2823300"/>
          </a:xfrm>
          <a:prstGeom prst="rect">
            <a:avLst/>
          </a:prstGeom>
        </p:spPr>
      </p:pic>
      <p:sp>
        <p:nvSpPr>
          <p:cNvPr id="25" name="文本框 24">
            <a:extLst>
              <a:ext uri="{FF2B5EF4-FFF2-40B4-BE49-F238E27FC236}">
                <a16:creationId xmlns:a16="http://schemas.microsoft.com/office/drawing/2014/main" id="{4C23A326-2F13-D0E7-CE08-967D2D42D93C}"/>
              </a:ext>
            </a:extLst>
          </p:cNvPr>
          <p:cNvSpPr txBox="1"/>
          <p:nvPr/>
        </p:nvSpPr>
        <p:spPr>
          <a:xfrm>
            <a:off x="1566863" y="5327776"/>
            <a:ext cx="6162674" cy="369332"/>
          </a:xfrm>
          <a:prstGeom prst="rect">
            <a:avLst/>
          </a:prstGeom>
          <a:noFill/>
        </p:spPr>
        <p:txBody>
          <a:bodyPr wrap="square">
            <a:spAutoFit/>
          </a:bodyPr>
          <a:lstStyle/>
          <a:p>
            <a:r>
              <a:rPr lang="zh-CN" altLang="en-US" dirty="0"/>
              <a:t>PT100铂热电阻温度传感器</a:t>
            </a:r>
          </a:p>
        </p:txBody>
      </p:sp>
      <p:sp>
        <p:nvSpPr>
          <p:cNvPr id="26" name="文本框 25">
            <a:extLst>
              <a:ext uri="{FF2B5EF4-FFF2-40B4-BE49-F238E27FC236}">
                <a16:creationId xmlns:a16="http://schemas.microsoft.com/office/drawing/2014/main" id="{493DA0F3-D9D6-9A8C-9BCE-E228CA629378}"/>
              </a:ext>
            </a:extLst>
          </p:cNvPr>
          <p:cNvSpPr txBox="1"/>
          <p:nvPr/>
        </p:nvSpPr>
        <p:spPr>
          <a:xfrm>
            <a:off x="1204304" y="5867400"/>
            <a:ext cx="10244746" cy="646331"/>
          </a:xfrm>
          <a:prstGeom prst="rect">
            <a:avLst/>
          </a:prstGeom>
          <a:noFill/>
        </p:spPr>
        <p:txBody>
          <a:bodyPr wrap="square" rtlCol="0">
            <a:spAutoFit/>
          </a:bodyPr>
          <a:lstStyle/>
          <a:p>
            <a:r>
              <a:rPr lang="zh-CN" altLang="en-US" dirty="0"/>
              <a:t>与低电平组共同和厂家沟通了腔体温度和水路温度流量传感器的选型，腔体温度传感器选用</a:t>
            </a:r>
            <a:r>
              <a:rPr lang="zh-CN" altLang="en-US" dirty="0">
                <a:solidFill>
                  <a:srgbClr val="FF0000"/>
                </a:solidFill>
              </a:rPr>
              <a:t>PT100铂热电阻温度传感器</a:t>
            </a:r>
            <a:r>
              <a:rPr lang="zh-CN" altLang="en-US" dirty="0"/>
              <a:t>，水路温度流量传感器采</a:t>
            </a:r>
            <a:r>
              <a:rPr lang="zh-CN" altLang="en-US" dirty="0">
                <a:solidFill>
                  <a:srgbClr val="FF0000"/>
                </a:solidFill>
              </a:rPr>
              <a:t>用</a:t>
            </a:r>
            <a:r>
              <a:rPr lang="fr-FR" altLang="zh-CN" dirty="0">
                <a:solidFill>
                  <a:srgbClr val="FF0000"/>
                </a:solidFill>
              </a:rPr>
              <a:t>PF3W720-F04-KT-M</a:t>
            </a:r>
            <a:r>
              <a:rPr lang="zh-CN" altLang="en-US" dirty="0"/>
              <a:t>，厂家正在进行采购。</a:t>
            </a:r>
          </a:p>
        </p:txBody>
      </p:sp>
    </p:spTree>
    <p:extLst>
      <p:ext uri="{BB962C8B-B14F-4D97-AF65-F5344CB8AC3E}">
        <p14:creationId xmlns:p14="http://schemas.microsoft.com/office/powerpoint/2010/main" val="406590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8486D9F-A588-3562-0CEB-5C5282F4189D}"/>
              </a:ext>
            </a:extLst>
          </p:cNvPr>
          <p:cNvSpPr>
            <a:spLocks noGrp="1"/>
          </p:cNvSpPr>
          <p:nvPr>
            <p:ph idx="1"/>
          </p:nvPr>
        </p:nvSpPr>
        <p:spPr/>
        <p:txBody>
          <a:bodyPr/>
          <a:lstStyle/>
          <a:p>
            <a:r>
              <a:rPr lang="zh-CN" altLang="en-US" dirty="0"/>
              <a:t>目前已经完成的：</a:t>
            </a:r>
            <a:r>
              <a:rPr lang="en-US" altLang="zh-CN" dirty="0"/>
              <a:t>1</a:t>
            </a:r>
            <a:r>
              <a:rPr lang="zh-CN" altLang="en-US" dirty="0"/>
              <a:t>、主腔体的台阶面、水槽、焊料槽、螺孔、销孔加工</a:t>
            </a:r>
            <a:endParaRPr lang="en-US" altLang="zh-CN" dirty="0"/>
          </a:p>
          <a:p>
            <a:r>
              <a:rPr lang="en-US" altLang="zh-CN" dirty="0"/>
              <a:t>                           2</a:t>
            </a:r>
            <a:r>
              <a:rPr lang="zh-CN" altLang="en-US" dirty="0"/>
              <a:t>、端板法兰的台阶面、端面加工</a:t>
            </a:r>
            <a:endParaRPr lang="en-US" altLang="zh-CN" dirty="0"/>
          </a:p>
          <a:p>
            <a:r>
              <a:rPr lang="en-US" altLang="zh-CN" dirty="0"/>
              <a:t>                           3</a:t>
            </a:r>
            <a:r>
              <a:rPr lang="zh-CN" altLang="en-US" dirty="0"/>
              <a:t>、高次模连接法兰的内外径加工，线切割开槽</a:t>
            </a:r>
            <a:endParaRPr lang="en-US" altLang="zh-CN" dirty="0"/>
          </a:p>
          <a:p>
            <a:r>
              <a:rPr lang="en-US" altLang="zh-CN" dirty="0"/>
              <a:t>                           4</a:t>
            </a:r>
            <a:r>
              <a:rPr lang="zh-CN" altLang="en-US" dirty="0"/>
              <a:t>、鼻锥、束管的下料</a:t>
            </a:r>
            <a:endParaRPr lang="en-US" altLang="zh-CN" dirty="0"/>
          </a:p>
          <a:p>
            <a:r>
              <a:rPr lang="en-US" altLang="zh-CN" dirty="0"/>
              <a:t>                           5</a:t>
            </a:r>
            <a:r>
              <a:rPr lang="zh-CN" altLang="en-US" dirty="0"/>
              <a:t>、温度、水流量传感器的型号确定</a:t>
            </a:r>
            <a:endParaRPr lang="en-US" altLang="zh-CN" dirty="0"/>
          </a:p>
          <a:p>
            <a:endParaRPr lang="en-US" altLang="zh-CN" dirty="0"/>
          </a:p>
          <a:p>
            <a:r>
              <a:rPr lang="zh-CN" altLang="en-US" dirty="0"/>
              <a:t>正在进行的：   </a:t>
            </a:r>
            <a:r>
              <a:rPr lang="en-US" altLang="zh-CN" dirty="0"/>
              <a:t>1</a:t>
            </a:r>
            <a:r>
              <a:rPr lang="zh-CN" altLang="en-US" dirty="0"/>
              <a:t>、主腔体开侧壁孔</a:t>
            </a:r>
            <a:endParaRPr lang="en-US" altLang="zh-CN" dirty="0"/>
          </a:p>
          <a:p>
            <a:r>
              <a:rPr lang="en-US" altLang="zh-CN" dirty="0"/>
              <a:t>                        2</a:t>
            </a:r>
            <a:r>
              <a:rPr lang="zh-CN" altLang="en-US" dirty="0"/>
              <a:t>、端板法兰镀镍</a:t>
            </a:r>
            <a:endParaRPr lang="en-US" altLang="zh-CN" dirty="0"/>
          </a:p>
          <a:p>
            <a:r>
              <a:rPr lang="en-US" altLang="zh-CN" dirty="0"/>
              <a:t>                        3</a:t>
            </a:r>
            <a:r>
              <a:rPr lang="zh-CN" altLang="en-US" dirty="0"/>
              <a:t>、高次模连接法兰热处理</a:t>
            </a:r>
            <a:endParaRPr lang="en-US" altLang="zh-CN" dirty="0"/>
          </a:p>
          <a:p>
            <a:r>
              <a:rPr lang="en-US" altLang="zh-CN" dirty="0"/>
              <a:t>                        4</a:t>
            </a:r>
            <a:r>
              <a:rPr lang="zh-CN" altLang="en-US" dirty="0"/>
              <a:t>、方波导的精加工</a:t>
            </a:r>
            <a:endParaRPr lang="en-US" altLang="zh-CN" dirty="0"/>
          </a:p>
          <a:p>
            <a:endParaRPr lang="zh-CN" altLang="en-US" dirty="0"/>
          </a:p>
        </p:txBody>
      </p:sp>
      <p:sp>
        <p:nvSpPr>
          <p:cNvPr id="3" name="标题 2">
            <a:extLst>
              <a:ext uri="{FF2B5EF4-FFF2-40B4-BE49-F238E27FC236}">
                <a16:creationId xmlns:a16="http://schemas.microsoft.com/office/drawing/2014/main" id="{C315068B-0796-8713-964A-F843C348E07A}"/>
              </a:ext>
            </a:extLst>
          </p:cNvPr>
          <p:cNvSpPr>
            <a:spLocks noGrp="1"/>
          </p:cNvSpPr>
          <p:nvPr>
            <p:ph type="title"/>
          </p:nvPr>
        </p:nvSpPr>
        <p:spPr/>
        <p:txBody>
          <a:bodyPr/>
          <a:lstStyle/>
          <a:p>
            <a:r>
              <a:rPr lang="zh-CN" altLang="en-US" dirty="0"/>
              <a:t>总结</a:t>
            </a:r>
          </a:p>
        </p:txBody>
      </p:sp>
      <p:pic>
        <p:nvPicPr>
          <p:cNvPr id="5" name="图片 4">
            <a:extLst>
              <a:ext uri="{FF2B5EF4-FFF2-40B4-BE49-F238E27FC236}">
                <a16:creationId xmlns:a16="http://schemas.microsoft.com/office/drawing/2014/main" id="{BECA6959-E85A-89BC-E98C-123CE5EDCB3B}"/>
              </a:ext>
            </a:extLst>
          </p:cNvPr>
          <p:cNvPicPr>
            <a:picLocks noChangeAspect="1"/>
          </p:cNvPicPr>
          <p:nvPr/>
        </p:nvPicPr>
        <p:blipFill>
          <a:blip r:embed="rId3"/>
          <a:stretch>
            <a:fillRect/>
          </a:stretch>
        </p:blipFill>
        <p:spPr>
          <a:xfrm>
            <a:off x="7820571" y="5238446"/>
            <a:ext cx="4371429" cy="1038095"/>
          </a:xfrm>
          <a:prstGeom prst="rect">
            <a:avLst/>
          </a:prstGeom>
        </p:spPr>
      </p:pic>
      <p:pic>
        <p:nvPicPr>
          <p:cNvPr id="11" name="图片 10">
            <a:extLst>
              <a:ext uri="{FF2B5EF4-FFF2-40B4-BE49-F238E27FC236}">
                <a16:creationId xmlns:a16="http://schemas.microsoft.com/office/drawing/2014/main" id="{775EE2AA-3D89-0429-8B5F-DD0E6CBE3235}"/>
              </a:ext>
            </a:extLst>
          </p:cNvPr>
          <p:cNvPicPr>
            <a:picLocks noChangeAspect="1"/>
          </p:cNvPicPr>
          <p:nvPr/>
        </p:nvPicPr>
        <p:blipFill>
          <a:blip r:embed="rId4"/>
          <a:stretch>
            <a:fillRect/>
          </a:stretch>
        </p:blipFill>
        <p:spPr>
          <a:xfrm>
            <a:off x="9384536" y="3174145"/>
            <a:ext cx="1761905" cy="1761905"/>
          </a:xfrm>
          <a:prstGeom prst="rect">
            <a:avLst/>
          </a:prstGeom>
        </p:spPr>
      </p:pic>
      <p:sp>
        <p:nvSpPr>
          <p:cNvPr id="12" name="矩形 11">
            <a:extLst>
              <a:ext uri="{FF2B5EF4-FFF2-40B4-BE49-F238E27FC236}">
                <a16:creationId xmlns:a16="http://schemas.microsoft.com/office/drawing/2014/main" id="{08450D78-D280-9F45-32C9-255E425B6AD3}"/>
              </a:ext>
            </a:extLst>
          </p:cNvPr>
          <p:cNvSpPr/>
          <p:nvPr/>
        </p:nvSpPr>
        <p:spPr>
          <a:xfrm>
            <a:off x="10023274" y="4684280"/>
            <a:ext cx="484428" cy="923330"/>
          </a:xfrm>
          <a:prstGeom prst="rect">
            <a:avLst/>
          </a:prstGeom>
          <a:noFill/>
        </p:spPr>
        <p:txBody>
          <a:bodyPr wrap="none" lIns="91440" tIns="45720" rIns="91440" bIns="45720">
            <a:spAutoFit/>
          </a:bodyPr>
          <a:lstStyle/>
          <a:p>
            <a:pPr algn="ctr"/>
            <a:r>
              <a:rPr lang="en-US" altLang="zh-CN" sz="5400" b="0" cap="none" spc="0" dirty="0">
                <a:ln w="0"/>
                <a:solidFill>
                  <a:schemeClr val="tx1"/>
                </a:solidFill>
                <a:effectLst>
                  <a:outerShdw blurRad="38100" dist="19050" dir="2700000" algn="tl" rotWithShape="0">
                    <a:schemeClr val="dk1">
                      <a:alpha val="40000"/>
                    </a:schemeClr>
                  </a:outerShdw>
                </a:effectLst>
              </a:rPr>
              <a:t>x</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5904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9C359E2-7216-C465-201D-CFBF8E3FF98B}"/>
              </a:ext>
            </a:extLst>
          </p:cNvPr>
          <p:cNvSpPr>
            <a:spLocks noGrp="1"/>
          </p:cNvSpPr>
          <p:nvPr>
            <p:ph type="title"/>
          </p:nvPr>
        </p:nvSpPr>
        <p:spPr/>
        <p:txBody>
          <a:bodyPr/>
          <a:lstStyle/>
          <a:p>
            <a:r>
              <a:rPr lang="zh-CN" altLang="en-US" dirty="0"/>
              <a:t>双馈腔设计进展</a:t>
            </a:r>
          </a:p>
        </p:txBody>
      </p:sp>
      <p:pic>
        <p:nvPicPr>
          <p:cNvPr id="4" name="内容占位符 3">
            <a:extLst>
              <a:ext uri="{FF2B5EF4-FFF2-40B4-BE49-F238E27FC236}">
                <a16:creationId xmlns:a16="http://schemas.microsoft.com/office/drawing/2014/main" id="{C6C747D6-B1FE-A90E-963B-61B6613F4C0B}"/>
              </a:ext>
            </a:extLst>
          </p:cNvPr>
          <p:cNvPicPr>
            <a:picLocks noGrp="1" noChangeAspect="1"/>
          </p:cNvPicPr>
          <p:nvPr>
            <p:ph idx="1"/>
          </p:nvPr>
        </p:nvPicPr>
        <p:blipFill>
          <a:blip r:embed="rId2"/>
          <a:stretch>
            <a:fillRect/>
          </a:stretch>
        </p:blipFill>
        <p:spPr>
          <a:xfrm>
            <a:off x="819912" y="1082040"/>
            <a:ext cx="10756990" cy="5193030"/>
          </a:xfrm>
          <a:prstGeom prst="rect">
            <a:avLst/>
          </a:prstGeom>
        </p:spPr>
      </p:pic>
    </p:spTree>
    <p:extLst>
      <p:ext uri="{BB962C8B-B14F-4D97-AF65-F5344CB8AC3E}">
        <p14:creationId xmlns:p14="http://schemas.microsoft.com/office/powerpoint/2010/main" val="1639827071"/>
      </p:ext>
    </p:extLst>
  </p:cSld>
  <p:clrMapOvr>
    <a:masterClrMapping/>
  </p:clrMapOvr>
</p:sld>
</file>

<file path=ppt/theme/theme1.xml><?xml version="1.0" encoding="utf-8"?>
<a:theme xmlns:a="http://schemas.openxmlformats.org/drawingml/2006/main" name="简约主题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简约主题1" id="{8726733B-1585-4EFA-96D3-CD0EAD92F069}" vid="{A378D2D5-E8DA-42F7-8DEF-892FD3E627B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2381</TotalTime>
  <Words>594</Words>
  <Application>Microsoft Office PowerPoint</Application>
  <PresentationFormat>宽屏</PresentationFormat>
  <Paragraphs>54</Paragraphs>
  <Slides>10</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10</vt:i4>
      </vt:variant>
    </vt:vector>
  </HeadingPairs>
  <TitlesOfParts>
    <vt:vector size="18" baseType="lpstr">
      <vt:lpstr>ＭＳ Ｐゴシック</vt:lpstr>
      <vt:lpstr>等线</vt:lpstr>
      <vt:lpstr>楷体</vt:lpstr>
      <vt:lpstr>宋体</vt:lpstr>
      <vt:lpstr>微软雅黑</vt:lpstr>
      <vt:lpstr>Arial</vt:lpstr>
      <vt:lpstr>Calibri</vt:lpstr>
      <vt:lpstr>简约主题1</vt:lpstr>
      <vt:lpstr>常温高频腔模组加工进展</vt:lpstr>
      <vt:lpstr>加工进度</vt:lpstr>
      <vt:lpstr>主腔体加工进度</vt:lpstr>
      <vt:lpstr>端板法兰加工进度</vt:lpstr>
      <vt:lpstr>高次模连接法兰加工进度</vt:lpstr>
      <vt:lpstr>方波导加工进度</vt:lpstr>
      <vt:lpstr>传感器的选型</vt:lpstr>
      <vt:lpstr>总结</vt:lpstr>
      <vt:lpstr>双馈腔设计进展</vt:lpstr>
      <vt:lpstr>初步建立双馈腔机械模型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常温腔模组尺寸</dc:title>
  <dc:creator>成哲</dc:creator>
  <cp:lastModifiedBy>成哲 王</cp:lastModifiedBy>
  <cp:revision>94</cp:revision>
  <dcterms:created xsi:type="dcterms:W3CDTF">2025-07-18T02:41:34Z</dcterms:created>
  <dcterms:modified xsi:type="dcterms:W3CDTF">2025-10-30T03:17:55Z</dcterms:modified>
</cp:coreProperties>
</file>