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68" r:id="rId2"/>
    <p:sldId id="272" r:id="rId3"/>
    <p:sldId id="273" r:id="rId4"/>
    <p:sldId id="274" r:id="rId5"/>
    <p:sldId id="275" r:id="rId6"/>
    <p:sldId id="276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75" y="3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B545F-97CE-44BF-9B25-3D0BF26BC5C9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3F7F98-5D98-4AB4-8506-494A1885368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12EC-9388-421F-9988-E4DD3BB0C05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C6258-7E59-4185-9CE1-C1724F61D5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12EC-9388-421F-9988-E4DD3BB0C05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C6258-7E59-4185-9CE1-C1724F61D5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12EC-9388-421F-9988-E4DD3BB0C05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C6258-7E59-4185-9CE1-C1724F61D5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 userDrawn="1"/>
        </p:nvSpPr>
        <p:spPr>
          <a:xfrm flipH="1">
            <a:off x="-1" y="6524540"/>
            <a:ext cx="12192001" cy="360417"/>
          </a:xfrm>
          <a:prstGeom prst="rect">
            <a:avLst/>
          </a:prstGeom>
          <a:solidFill>
            <a:srgbClr val="0F6FC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4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5" name="矩形 14"/>
          <p:cNvSpPr/>
          <p:nvPr userDrawn="1"/>
        </p:nvSpPr>
        <p:spPr>
          <a:xfrm flipH="1">
            <a:off x="-1" y="6595585"/>
            <a:ext cx="12192001" cy="288899"/>
          </a:xfrm>
          <a:prstGeom prst="rect">
            <a:avLst/>
          </a:prstGeom>
          <a:solidFill>
            <a:sysClr val="window" lastClr="FFFFFF">
              <a:lumMod val="65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4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6" name="矩形 5"/>
          <p:cNvSpPr/>
          <p:nvPr userDrawn="1"/>
        </p:nvSpPr>
        <p:spPr>
          <a:xfrm>
            <a:off x="9973972" y="6492348"/>
            <a:ext cx="1018029" cy="111785"/>
          </a:xfrm>
          <a:custGeom>
            <a:avLst/>
            <a:gdLst>
              <a:gd name="connsiteX0" fmla="*/ 0 w 926584"/>
              <a:gd name="connsiteY0" fmla="*/ 0 h 118098"/>
              <a:gd name="connsiteX1" fmla="*/ 926584 w 926584"/>
              <a:gd name="connsiteY1" fmla="*/ 0 h 118098"/>
              <a:gd name="connsiteX2" fmla="*/ 926584 w 926584"/>
              <a:gd name="connsiteY2" fmla="*/ 118098 h 118098"/>
              <a:gd name="connsiteX3" fmla="*/ 0 w 926584"/>
              <a:gd name="connsiteY3" fmla="*/ 118098 h 118098"/>
              <a:gd name="connsiteX4" fmla="*/ 0 w 926584"/>
              <a:gd name="connsiteY4" fmla="*/ 0 h 118098"/>
              <a:gd name="connsiteX0-1" fmla="*/ 55821 w 982405"/>
              <a:gd name="connsiteY0-2" fmla="*/ 0 h 144680"/>
              <a:gd name="connsiteX1-3" fmla="*/ 982405 w 982405"/>
              <a:gd name="connsiteY1-4" fmla="*/ 0 h 144680"/>
              <a:gd name="connsiteX2-5" fmla="*/ 982405 w 982405"/>
              <a:gd name="connsiteY2-6" fmla="*/ 118098 h 144680"/>
              <a:gd name="connsiteX3-7" fmla="*/ 0 w 982405"/>
              <a:gd name="connsiteY3-8" fmla="*/ 144680 h 144680"/>
              <a:gd name="connsiteX4-9" fmla="*/ 55821 w 982405"/>
              <a:gd name="connsiteY4-10" fmla="*/ 0 h 144680"/>
              <a:gd name="connsiteX0-11" fmla="*/ 55821 w 998354"/>
              <a:gd name="connsiteY0-12" fmla="*/ 0 h 147338"/>
              <a:gd name="connsiteX1-13" fmla="*/ 982405 w 998354"/>
              <a:gd name="connsiteY1-14" fmla="*/ 0 h 147338"/>
              <a:gd name="connsiteX2-15" fmla="*/ 998354 w 998354"/>
              <a:gd name="connsiteY2-16" fmla="*/ 147338 h 147338"/>
              <a:gd name="connsiteX3-17" fmla="*/ 0 w 998354"/>
              <a:gd name="connsiteY3-18" fmla="*/ 144680 h 147338"/>
              <a:gd name="connsiteX4-19" fmla="*/ 55821 w 998354"/>
              <a:gd name="connsiteY4-20" fmla="*/ 0 h 147338"/>
              <a:gd name="connsiteX0-21" fmla="*/ 84307 w 1026840"/>
              <a:gd name="connsiteY0-22" fmla="*/ 0 h 150534"/>
              <a:gd name="connsiteX1-23" fmla="*/ 1010891 w 1026840"/>
              <a:gd name="connsiteY1-24" fmla="*/ 0 h 150534"/>
              <a:gd name="connsiteX2-25" fmla="*/ 1026840 w 1026840"/>
              <a:gd name="connsiteY2-26" fmla="*/ 147338 h 150534"/>
              <a:gd name="connsiteX3-27" fmla="*/ 0 w 1026840"/>
              <a:gd name="connsiteY3-28" fmla="*/ 150534 h 150534"/>
              <a:gd name="connsiteX4-29" fmla="*/ 84307 w 1026840"/>
              <a:gd name="connsiteY4-30" fmla="*/ 0 h 150534"/>
              <a:gd name="connsiteX0-31" fmla="*/ 84307 w 1021143"/>
              <a:gd name="connsiteY0-32" fmla="*/ 0 h 153193"/>
              <a:gd name="connsiteX1-33" fmla="*/ 1010891 w 1021143"/>
              <a:gd name="connsiteY1-34" fmla="*/ 0 h 153193"/>
              <a:gd name="connsiteX2-35" fmla="*/ 1021143 w 1021143"/>
              <a:gd name="connsiteY2-36" fmla="*/ 153193 h 153193"/>
              <a:gd name="connsiteX3-37" fmla="*/ 0 w 1021143"/>
              <a:gd name="connsiteY3-38" fmla="*/ 150534 h 153193"/>
              <a:gd name="connsiteX4-39" fmla="*/ 84307 w 1021143"/>
              <a:gd name="connsiteY4-40" fmla="*/ 0 h 153193"/>
              <a:gd name="connsiteX0-41" fmla="*/ 92853 w 1021143"/>
              <a:gd name="connsiteY0-42" fmla="*/ 0 h 153193"/>
              <a:gd name="connsiteX1-43" fmla="*/ 1010891 w 1021143"/>
              <a:gd name="connsiteY1-44" fmla="*/ 0 h 153193"/>
              <a:gd name="connsiteX2-45" fmla="*/ 1021143 w 1021143"/>
              <a:gd name="connsiteY2-46" fmla="*/ 153193 h 153193"/>
              <a:gd name="connsiteX3-47" fmla="*/ 0 w 1021143"/>
              <a:gd name="connsiteY3-48" fmla="*/ 150534 h 153193"/>
              <a:gd name="connsiteX4-49" fmla="*/ 92853 w 1021143"/>
              <a:gd name="connsiteY4-50" fmla="*/ 0 h 153193"/>
              <a:gd name="connsiteX0-51" fmla="*/ 90004 w 1018294"/>
              <a:gd name="connsiteY0-52" fmla="*/ 0 h 153193"/>
              <a:gd name="connsiteX1-53" fmla="*/ 1008042 w 1018294"/>
              <a:gd name="connsiteY1-54" fmla="*/ 0 h 153193"/>
              <a:gd name="connsiteX2-55" fmla="*/ 1018294 w 1018294"/>
              <a:gd name="connsiteY2-56" fmla="*/ 153193 h 153193"/>
              <a:gd name="connsiteX3-57" fmla="*/ 0 w 1018294"/>
              <a:gd name="connsiteY3-58" fmla="*/ 142728 h 153193"/>
              <a:gd name="connsiteX4-59" fmla="*/ 90004 w 1018294"/>
              <a:gd name="connsiteY4-60" fmla="*/ 0 h 15319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018294" h="153193">
                <a:moveTo>
                  <a:pt x="90004" y="0"/>
                </a:moveTo>
                <a:lnTo>
                  <a:pt x="1008042" y="0"/>
                </a:lnTo>
                <a:lnTo>
                  <a:pt x="1018294" y="153193"/>
                </a:lnTo>
                <a:lnTo>
                  <a:pt x="0" y="142728"/>
                </a:lnTo>
                <a:lnTo>
                  <a:pt x="90004" y="0"/>
                </a:lnTo>
                <a:close/>
              </a:path>
            </a:pathLst>
          </a:custGeom>
          <a:solidFill>
            <a:sysClr val="windowText" lastClr="000000">
              <a:lumMod val="50000"/>
              <a:lumOff val="50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4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7" name="矩形 16"/>
          <p:cNvSpPr/>
          <p:nvPr userDrawn="1"/>
        </p:nvSpPr>
        <p:spPr>
          <a:xfrm>
            <a:off x="10036325" y="6492347"/>
            <a:ext cx="1070321" cy="392140"/>
          </a:xfrm>
          <a:prstGeom prst="rect">
            <a:avLst/>
          </a:prstGeom>
          <a:solidFill>
            <a:srgbClr val="009DD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4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cxnSp>
        <p:nvCxnSpPr>
          <p:cNvPr id="18" name="直接连接符 17"/>
          <p:cNvCxnSpPr/>
          <p:nvPr userDrawn="1"/>
        </p:nvCxnSpPr>
        <p:spPr>
          <a:xfrm>
            <a:off x="8303684" y="420256"/>
            <a:ext cx="3551456" cy="0"/>
          </a:xfrm>
          <a:prstGeom prst="line">
            <a:avLst/>
          </a:prstGeom>
          <a:noFill/>
          <a:ln w="6350" cap="flat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</p:cxnSp>
      <p:cxnSp>
        <p:nvCxnSpPr>
          <p:cNvPr id="19" name="直接连接符 18"/>
          <p:cNvCxnSpPr/>
          <p:nvPr userDrawn="1"/>
        </p:nvCxnSpPr>
        <p:spPr>
          <a:xfrm>
            <a:off x="336861" y="424611"/>
            <a:ext cx="3568713" cy="0"/>
          </a:xfrm>
          <a:prstGeom prst="line">
            <a:avLst/>
          </a:prstGeom>
          <a:noFill/>
          <a:ln w="6350" cap="flat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</p:cxnSp>
      <p:cxnSp>
        <p:nvCxnSpPr>
          <p:cNvPr id="20" name="直接连接符 19"/>
          <p:cNvCxnSpPr/>
          <p:nvPr userDrawn="1"/>
        </p:nvCxnSpPr>
        <p:spPr>
          <a:xfrm>
            <a:off x="8303684" y="477440"/>
            <a:ext cx="3551456" cy="0"/>
          </a:xfrm>
          <a:prstGeom prst="line">
            <a:avLst/>
          </a:prstGeom>
          <a:noFill/>
          <a:ln w="57150" cap="flat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</p:cxnSp>
      <p:cxnSp>
        <p:nvCxnSpPr>
          <p:cNvPr id="21" name="直接连接符 20"/>
          <p:cNvCxnSpPr/>
          <p:nvPr userDrawn="1"/>
        </p:nvCxnSpPr>
        <p:spPr>
          <a:xfrm>
            <a:off x="336861" y="481795"/>
            <a:ext cx="3568713" cy="0"/>
          </a:xfrm>
          <a:prstGeom prst="line">
            <a:avLst/>
          </a:prstGeom>
          <a:noFill/>
          <a:ln w="57150" cap="flat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</p:cxn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9199885" y="6491876"/>
            <a:ext cx="2743200" cy="365125"/>
          </a:xfrm>
        </p:spPr>
        <p:txBody>
          <a:bodyPr/>
          <a:lstStyle>
            <a:lvl1pPr algn="ctr">
              <a:defRPr sz="2135" b="0">
                <a:solidFill>
                  <a:schemeClr val="bg1"/>
                </a:solidFill>
                <a:latin typeface="+mn-ea"/>
                <a:ea typeface="+mn-ea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标题 23"/>
          <p:cNvSpPr>
            <a:spLocks noGrp="1"/>
          </p:cNvSpPr>
          <p:nvPr>
            <p:ph type="title" hasCustomPrompt="1"/>
          </p:nvPr>
        </p:nvSpPr>
        <p:spPr>
          <a:xfrm>
            <a:off x="838200" y="-131155"/>
            <a:ext cx="10515600" cy="1325563"/>
          </a:xfrm>
        </p:spPr>
        <p:txBody>
          <a:bodyPr>
            <a:normAutofit/>
          </a:bodyPr>
          <a:lstStyle>
            <a:lvl1pPr algn="ctr">
              <a:defRPr sz="3735"/>
            </a:lvl1pPr>
          </a:lstStyle>
          <a:p>
            <a:r>
              <a:rPr lang="zh-CN" altLang="en-US" dirty="0"/>
              <a:t>点击此处添加标题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50"/>
                            </p:stCondLst>
                            <p:childTnLst>
                              <p:par>
                                <p:cTn id="2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12EC-9388-421F-9988-E4DD3BB0C05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C6258-7E59-4185-9CE1-C1724F61D5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12EC-9388-421F-9988-E4DD3BB0C05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C6258-7E59-4185-9CE1-C1724F61D5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12EC-9388-421F-9988-E4DD3BB0C05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C6258-7E59-4185-9CE1-C1724F61D5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12EC-9388-421F-9988-E4DD3BB0C05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C6258-7E59-4185-9CE1-C1724F61D5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12EC-9388-421F-9988-E4DD3BB0C05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C6258-7E59-4185-9CE1-C1724F61D5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12EC-9388-421F-9988-E4DD3BB0C05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C6258-7E59-4185-9CE1-C1724F61D5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12EC-9388-421F-9988-E4DD3BB0C05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C6258-7E59-4185-9CE1-C1724F61D5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512EC-9388-421F-9988-E4DD3BB0C05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C6258-7E59-4185-9CE1-C1724F61D5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512EC-9388-421F-9988-E4DD3BB0C05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C6258-7E59-4185-9CE1-C1724F61D5A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ctrTitle"/>
          </p:nvPr>
        </p:nvSpPr>
        <p:spPr>
          <a:xfrm>
            <a:off x="1053885" y="1122363"/>
            <a:ext cx="10073897" cy="23876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dirty="0">
                <a:solidFill>
                  <a:srgbClr val="083A7C"/>
                </a:solidFill>
              </a:rPr>
              <a:t>超级陶粲装置</a:t>
            </a:r>
            <a:br>
              <a:rPr lang="en-US" altLang="zh-CN" dirty="0">
                <a:solidFill>
                  <a:srgbClr val="083A7C"/>
                </a:solidFill>
              </a:rPr>
            </a:br>
            <a:r>
              <a:rPr lang="zh-CN" altLang="en-US" dirty="0">
                <a:solidFill>
                  <a:srgbClr val="083A7C"/>
                </a:solidFill>
              </a:rPr>
              <a:t>高频系统组会汇报</a:t>
            </a:r>
          </a:p>
        </p:txBody>
      </p:sp>
      <p:sp>
        <p:nvSpPr>
          <p:cNvPr id="8" name="副标题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lang="zh-CN" altLang="en-US" b="1" dirty="0">
                <a:solidFill>
                  <a:srgbClr val="083A7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熊子彧</a:t>
            </a:r>
            <a:endParaRPr lang="en-US" altLang="zh-CN" sz="2400" b="1" dirty="0">
              <a:solidFill>
                <a:srgbClr val="083A7C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lang="en-US" altLang="zh-CN" sz="2400" b="1" dirty="0">
                <a:solidFill>
                  <a:srgbClr val="083A7C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2025/10/30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D81C0572-AEBD-47CB-83BA-C3CE3EAC61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1" y="684225"/>
            <a:ext cx="8625658" cy="5420750"/>
          </a:xfrm>
          <a:prstGeom prst="rect">
            <a:avLst/>
          </a:prstGeom>
        </p:spPr>
      </p:pic>
      <p:sp>
        <p:nvSpPr>
          <p:cNvPr id="4" name="标题 3">
            <a:extLst>
              <a:ext uri="{FF2B5EF4-FFF2-40B4-BE49-F238E27FC236}">
                <a16:creationId xmlns:a16="http://schemas.microsoft.com/office/drawing/2014/main" id="{40A252B1-2A1F-4A6C-AE90-B8D7698A5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低电平控制系统总体介绍</a:t>
            </a:r>
          </a:p>
        </p:txBody>
      </p:sp>
      <p:sp>
        <p:nvSpPr>
          <p:cNvPr id="19" name="左大括号 18">
            <a:extLst>
              <a:ext uri="{FF2B5EF4-FFF2-40B4-BE49-F238E27FC236}">
                <a16:creationId xmlns:a16="http://schemas.microsoft.com/office/drawing/2014/main" id="{FEDE7E14-768A-4072-834D-19DBC9CF55E9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8110731" y="1913207"/>
            <a:ext cx="397169" cy="4260568"/>
          </a:xfrm>
          <a:prstGeom prst="leftBrace">
            <a:avLst>
              <a:gd name="adj1" fmla="val 8333"/>
              <a:gd name="adj2" fmla="val 51556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11429163-8121-4910-9610-18086A678F57}"/>
              </a:ext>
            </a:extLst>
          </p:cNvPr>
          <p:cNvSpPr txBox="1"/>
          <p:nvPr/>
        </p:nvSpPr>
        <p:spPr>
          <a:xfrm>
            <a:off x="8507900" y="1792566"/>
            <a:ext cx="3682500" cy="46866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p"/>
            </a:pPr>
            <a:r>
              <a:rPr lang="zh-CN" altLang="en-US" sz="1800" b="1" dirty="0">
                <a:latin typeface="Arial" panose="020B0604020202020204" pitchFamily="34" charset="0"/>
                <a:ea typeface="微软雅黑" panose="020B0503020204020204" pitchFamily="34" charset="-122"/>
              </a:rPr>
              <a:t>相位参考线系统</a:t>
            </a:r>
            <a:endParaRPr lang="en-US" altLang="zh-CN" sz="1800" b="1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1400" dirty="0">
                <a:latin typeface="Arial" panose="020B0604020202020204" pitchFamily="34" charset="0"/>
                <a:ea typeface="微软雅黑" panose="020B0503020204020204" pitchFamily="34" charset="-122"/>
              </a:rPr>
              <a:t>包括发送端处理器（全环一个）以及各本地站的接收端处理器。发送端通过电</a:t>
            </a:r>
            <a:r>
              <a:rPr lang="en-US" altLang="zh-CN" sz="1400" dirty="0">
                <a:latin typeface="Arial" panose="020B0604020202020204" pitchFamily="34" charset="0"/>
                <a:ea typeface="微软雅黑" panose="020B0503020204020204" pitchFamily="34" charset="-122"/>
              </a:rPr>
              <a:t>-</a:t>
            </a:r>
            <a:r>
              <a:rPr lang="zh-CN" altLang="en-US" sz="1400" dirty="0">
                <a:latin typeface="Arial" panose="020B0604020202020204" pitchFamily="34" charset="0"/>
                <a:ea typeface="微软雅黑" panose="020B0503020204020204" pitchFamily="34" charset="-122"/>
              </a:rPr>
              <a:t>光转化及一系列控制算法，</a:t>
            </a:r>
            <a:r>
              <a:rPr lang="zh-CN" altLang="en-US" sz="1400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给接收端提供低温漂，低抖动的参考信号。</a:t>
            </a:r>
            <a:endParaRPr lang="en-US" altLang="zh-CN" sz="1400" dirty="0">
              <a:solidFill>
                <a:srgbClr val="FF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p"/>
            </a:pPr>
            <a:r>
              <a:rPr lang="zh-CN" altLang="en-US" b="1" dirty="0">
                <a:latin typeface="Arial" panose="020B0604020202020204" pitchFamily="34" charset="0"/>
                <a:ea typeface="微软雅黑" panose="020B0503020204020204" pitchFamily="34" charset="-122"/>
              </a:rPr>
              <a:t>低电平系统</a:t>
            </a:r>
            <a:endParaRPr lang="en-US" altLang="zh-CN" b="1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1400" dirty="0">
                <a:latin typeface="Arial" panose="020B0604020202020204" pitchFamily="34" charset="0"/>
                <a:ea typeface="微软雅黑" panose="020B0503020204020204" pitchFamily="34" charset="-122"/>
              </a:rPr>
              <a:t>包括频率综合处理器、</a:t>
            </a:r>
            <a:r>
              <a:rPr lang="en-US" altLang="zh-CN" sz="1400" dirty="0">
                <a:latin typeface="Arial" panose="020B0604020202020204" pitchFamily="34" charset="0"/>
                <a:ea typeface="微软雅黑" panose="020B0503020204020204" pitchFamily="34" charset="-122"/>
              </a:rPr>
              <a:t>0</a:t>
            </a:r>
            <a:r>
              <a:rPr lang="zh-CN" altLang="en-US" sz="1400" dirty="0">
                <a:latin typeface="Arial" panose="020B0604020202020204" pitchFamily="34" charset="0"/>
                <a:ea typeface="微软雅黑" panose="020B0503020204020204" pitchFamily="34" charset="-122"/>
              </a:rPr>
              <a:t>模反馈处理器及低电平反馈控制器。频率综合处理器提供其他处理器所需的时钟等信号。</a:t>
            </a:r>
            <a:r>
              <a:rPr lang="en-US" altLang="zh-CN" sz="1400" dirty="0">
                <a:latin typeface="Arial" panose="020B0604020202020204" pitchFamily="34" charset="0"/>
                <a:ea typeface="微软雅黑" panose="020B0503020204020204" pitchFamily="34" charset="-122"/>
              </a:rPr>
              <a:t>0</a:t>
            </a:r>
            <a:r>
              <a:rPr lang="zh-CN" altLang="en-US" sz="1400" dirty="0">
                <a:latin typeface="Arial" panose="020B0604020202020204" pitchFamily="34" charset="0"/>
                <a:ea typeface="微软雅黑" panose="020B0503020204020204" pitchFamily="34" charset="-122"/>
              </a:rPr>
              <a:t>模反馈处理器</a:t>
            </a:r>
            <a:r>
              <a:rPr lang="zh-CN" altLang="en-US" sz="1400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监控束流信号，并且对束流纵向零模振荡部分进行阻尼</a:t>
            </a:r>
            <a:r>
              <a:rPr lang="zh-CN" altLang="en-US" sz="1400" dirty="0">
                <a:latin typeface="Arial" panose="020B0604020202020204" pitchFamily="34" charset="0"/>
                <a:ea typeface="微软雅黑" panose="020B0503020204020204" pitchFamily="34" charset="-122"/>
              </a:rPr>
              <a:t>。低电平处理器负责</a:t>
            </a:r>
            <a:r>
              <a:rPr lang="zh-CN" altLang="en-US" sz="1400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对高频腔的腔压幅相、谐振频率进行控制，也对零模外的其他模式如</a:t>
            </a: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-1</a:t>
            </a:r>
            <a:r>
              <a:rPr lang="zh-CN" altLang="en-US" sz="1400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模进行抑制。</a:t>
            </a:r>
            <a:endParaRPr lang="en-US" altLang="zh-CN" sz="1400" dirty="0">
              <a:solidFill>
                <a:srgbClr val="FF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p"/>
            </a:pPr>
            <a:r>
              <a:rPr lang="zh-CN" altLang="en-US" sz="1800" b="1" dirty="0">
                <a:latin typeface="Arial" panose="020B0604020202020204" pitchFamily="34" charset="0"/>
                <a:ea typeface="微软雅黑" panose="020B0503020204020204" pitchFamily="34" charset="-122"/>
              </a:rPr>
              <a:t>高频联锁系统</a:t>
            </a:r>
            <a:endParaRPr lang="en-US" altLang="zh-CN" sz="1800" b="1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1400" dirty="0">
                <a:latin typeface="Arial" panose="020B0604020202020204" pitchFamily="34" charset="0"/>
                <a:ea typeface="微软雅黑" panose="020B0503020204020204" pitchFamily="34" charset="-122"/>
              </a:rPr>
              <a:t>包括慢联锁和快连锁部分，对高频系统运行状态进行监控，并在</a:t>
            </a:r>
            <a:r>
              <a:rPr lang="zh-CN" altLang="en-US" sz="1400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发送故障时，提供及时的安全联锁保护。</a:t>
            </a:r>
            <a:endParaRPr lang="en-US" altLang="zh-CN" sz="1400" dirty="0">
              <a:solidFill>
                <a:srgbClr val="FF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40A252B1-2A1F-4A6C-AE90-B8D7698A5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低电平系统进展</a:t>
            </a:r>
          </a:p>
        </p:txBody>
      </p:sp>
      <p:sp>
        <p:nvSpPr>
          <p:cNvPr id="10" name="灯片编号占位符 25">
            <a:extLst>
              <a:ext uri="{FF2B5EF4-FFF2-40B4-BE49-F238E27FC236}">
                <a16:creationId xmlns:a16="http://schemas.microsoft.com/office/drawing/2014/main" id="{CFDD61BC-5ADB-46CE-9F6C-871E32E42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99885" y="6491876"/>
            <a:ext cx="2743200" cy="365125"/>
          </a:xfrm>
        </p:spPr>
        <p:txBody>
          <a:bodyPr>
            <a:normAutofit fontScale="87500"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8F63A3B-78C7-47BE-AE5E-E10140E04643}" type="slidenum">
              <a:rPr kumimoji="0" lang="en-US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3</a:t>
            </a:fld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2" name="标题 1">
            <a:extLst>
              <a:ext uri="{FF2B5EF4-FFF2-40B4-BE49-F238E27FC236}">
                <a16:creationId xmlns:a16="http://schemas.microsoft.com/office/drawing/2014/main" id="{B33ACFF6-70A1-442F-BAFF-0DCC128B12A3}"/>
              </a:ext>
            </a:extLst>
          </p:cNvPr>
          <p:cNvSpPr txBox="1">
            <a:spLocks/>
          </p:cNvSpPr>
          <p:nvPr/>
        </p:nvSpPr>
        <p:spPr>
          <a:xfrm>
            <a:off x="1519607" y="5302234"/>
            <a:ext cx="9331274" cy="5973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我们为得到更好的相噪指标，对之前频率综合机箱电路进行优化，优化后，低电平系统所需所有频点的相噪均得到改善。</a:t>
            </a:r>
            <a:r>
              <a:rPr lang="zh-CN" altLang="en-US" sz="1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其中</a:t>
            </a:r>
            <a:r>
              <a:rPr lang="en-US" altLang="zh-CN" sz="1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IQ</a:t>
            </a:r>
            <a:r>
              <a:rPr lang="zh-CN" altLang="en-US" sz="1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解调架构对应的时钟和本振频点得到较大改善。</a:t>
            </a:r>
          </a:p>
        </p:txBody>
      </p:sp>
      <p:graphicFrame>
        <p:nvGraphicFramePr>
          <p:cNvPr id="13" name="表格 12">
            <a:extLst>
              <a:ext uri="{FF2B5EF4-FFF2-40B4-BE49-F238E27FC236}">
                <a16:creationId xmlns:a16="http://schemas.microsoft.com/office/drawing/2014/main" id="{625B0BA3-78EC-41C8-94D7-E1F4E67133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4810715"/>
              </p:ext>
            </p:extLst>
          </p:nvPr>
        </p:nvGraphicFramePr>
        <p:xfrm>
          <a:off x="6804662" y="1348276"/>
          <a:ext cx="5013663" cy="280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1221">
                  <a:extLst>
                    <a:ext uri="{9D8B030D-6E8A-4147-A177-3AD203B41FA5}">
                      <a16:colId xmlns:a16="http://schemas.microsoft.com/office/drawing/2014/main" val="1198540070"/>
                    </a:ext>
                  </a:extLst>
                </a:gridCol>
                <a:gridCol w="1671221">
                  <a:extLst>
                    <a:ext uri="{9D8B030D-6E8A-4147-A177-3AD203B41FA5}">
                      <a16:colId xmlns:a16="http://schemas.microsoft.com/office/drawing/2014/main" val="307550710"/>
                    </a:ext>
                  </a:extLst>
                </a:gridCol>
                <a:gridCol w="1671221">
                  <a:extLst>
                    <a:ext uri="{9D8B030D-6E8A-4147-A177-3AD203B41FA5}">
                      <a16:colId xmlns:a16="http://schemas.microsoft.com/office/drawing/2014/main" val="2785542218"/>
                    </a:ext>
                  </a:extLst>
                </a:gridCol>
              </a:tblGrid>
              <a:tr h="378112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频点</a:t>
                      </a:r>
                      <a:r>
                        <a:rPr lang="en-US" altLang="zh-CN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(MHz)</a:t>
                      </a:r>
                      <a:endParaRPr lang="zh-CN" altLang="en-US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优化前</a:t>
                      </a:r>
                      <a:r>
                        <a:rPr lang="en-US" altLang="zh-CN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Jilter(fs)</a:t>
                      </a:r>
                      <a:endParaRPr lang="zh-CN" altLang="en-US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优化后</a:t>
                      </a:r>
                      <a:r>
                        <a:rPr lang="en-US" altLang="zh-CN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Jilter(fs)</a:t>
                      </a:r>
                      <a:endParaRPr lang="zh-CN" altLang="en-US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ctr"/>
                      <a:endParaRPr lang="zh-CN" altLang="en-US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242094"/>
                  </a:ext>
                </a:extLst>
              </a:tr>
              <a:tr h="378112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499.7</a:t>
                      </a:r>
                      <a:endParaRPr lang="zh-CN" altLang="en-US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22.2</a:t>
                      </a:r>
                      <a:endParaRPr lang="zh-CN" altLang="en-US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18.1</a:t>
                      </a:r>
                      <a:endParaRPr lang="zh-CN" altLang="en-US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183314"/>
                  </a:ext>
                </a:extLst>
              </a:tr>
              <a:tr h="3781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471.9</a:t>
                      </a:r>
                      <a:endParaRPr lang="zh-CN" altLang="en-US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175.6</a:t>
                      </a:r>
                      <a:endParaRPr lang="zh-CN" altLang="en-US" dirty="0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36.8</a:t>
                      </a:r>
                      <a:endParaRPr lang="zh-CN" altLang="en-US" dirty="0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6429477"/>
                  </a:ext>
                </a:extLst>
              </a:tr>
              <a:tr h="378112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468.5</a:t>
                      </a:r>
                      <a:endParaRPr lang="zh-CN" altLang="en-US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32.7</a:t>
                      </a:r>
                      <a:endParaRPr lang="zh-CN" altLang="en-US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29.3</a:t>
                      </a:r>
                      <a:endParaRPr lang="zh-CN" altLang="en-US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1116144"/>
                  </a:ext>
                </a:extLst>
              </a:tr>
              <a:tr h="378112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111.04</a:t>
                      </a:r>
                      <a:endParaRPr lang="zh-CN" altLang="en-US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97.1</a:t>
                      </a:r>
                      <a:endParaRPr lang="zh-CN" altLang="en-US" dirty="0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45.1</a:t>
                      </a:r>
                      <a:endParaRPr lang="zh-CN" altLang="en-US" dirty="0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092385"/>
                  </a:ext>
                </a:extLst>
              </a:tr>
              <a:tr h="378112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109.3</a:t>
                      </a:r>
                      <a:endParaRPr lang="zh-CN" altLang="en-US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45.6</a:t>
                      </a:r>
                      <a:endParaRPr lang="zh-CN" altLang="en-US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42.4</a:t>
                      </a:r>
                      <a:endParaRPr lang="zh-CN" altLang="en-US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383251"/>
                  </a:ext>
                </a:extLst>
              </a:tr>
            </a:tbl>
          </a:graphicData>
        </a:graphic>
      </p:graphicFrame>
      <p:sp>
        <p:nvSpPr>
          <p:cNvPr id="14" name="标题 1">
            <a:extLst>
              <a:ext uri="{FF2B5EF4-FFF2-40B4-BE49-F238E27FC236}">
                <a16:creationId xmlns:a16="http://schemas.microsoft.com/office/drawing/2014/main" id="{E8CE0F76-617B-4DD4-91F4-9A567ACFB07D}"/>
              </a:ext>
            </a:extLst>
          </p:cNvPr>
          <p:cNvSpPr txBox="1">
            <a:spLocks/>
          </p:cNvSpPr>
          <p:nvPr/>
        </p:nvSpPr>
        <p:spPr>
          <a:xfrm>
            <a:off x="2428644" y="4714613"/>
            <a:ext cx="2535408" cy="3107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1800" b="1" dirty="0">
                <a:latin typeface="宋体" panose="02010600030101010101" pitchFamily="2" charset="-122"/>
                <a:ea typeface="宋体" panose="02010600030101010101" pitchFamily="2" charset="-122"/>
              </a:rPr>
              <a:t>频率综合系统框图</a:t>
            </a:r>
          </a:p>
        </p:txBody>
      </p:sp>
      <p:sp>
        <p:nvSpPr>
          <p:cNvPr id="15" name="标题 1">
            <a:extLst>
              <a:ext uri="{FF2B5EF4-FFF2-40B4-BE49-F238E27FC236}">
                <a16:creationId xmlns:a16="http://schemas.microsoft.com/office/drawing/2014/main" id="{D66BFCFB-49E6-4062-9561-35C748C6AA76}"/>
              </a:ext>
            </a:extLst>
          </p:cNvPr>
          <p:cNvSpPr txBox="1">
            <a:spLocks/>
          </p:cNvSpPr>
          <p:nvPr/>
        </p:nvSpPr>
        <p:spPr>
          <a:xfrm>
            <a:off x="8051409" y="4227916"/>
            <a:ext cx="2993720" cy="3107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1800" b="1" dirty="0">
                <a:latin typeface="宋体" panose="02010600030101010101" pitchFamily="2" charset="-122"/>
                <a:ea typeface="宋体" panose="02010600030101010101" pitchFamily="2" charset="-122"/>
              </a:rPr>
              <a:t>频率综合系统相位噪声指标</a:t>
            </a:r>
          </a:p>
        </p:txBody>
      </p:sp>
      <p:pic>
        <p:nvPicPr>
          <p:cNvPr id="16" name="图片 15">
            <a:extLst>
              <a:ext uri="{FF2B5EF4-FFF2-40B4-BE49-F238E27FC236}">
                <a16:creationId xmlns:a16="http://schemas.microsoft.com/office/drawing/2014/main" id="{CDD9B5BF-79AD-489A-8944-510C42A7CD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644" y="934269"/>
            <a:ext cx="6125601" cy="3736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943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40A252B1-2A1F-4A6C-AE90-B8D7698A5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低电平系统进展</a:t>
            </a:r>
          </a:p>
        </p:txBody>
      </p:sp>
      <p:sp>
        <p:nvSpPr>
          <p:cNvPr id="11" name="灯片编号占位符 25">
            <a:extLst>
              <a:ext uri="{FF2B5EF4-FFF2-40B4-BE49-F238E27FC236}">
                <a16:creationId xmlns:a16="http://schemas.microsoft.com/office/drawing/2014/main" id="{3C3FDFD8-80D5-471B-A19D-1004CE607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99885" y="6491876"/>
            <a:ext cx="2743200" cy="365125"/>
          </a:xfrm>
        </p:spPr>
        <p:txBody>
          <a:bodyPr>
            <a:normAutofit fontScale="87500"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8F63A3B-78C7-47BE-AE5E-E10140E04643}" type="slidenum">
              <a:rPr kumimoji="0" lang="en-US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4</a:t>
            </a:fld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18" name="图片 17">
            <a:extLst>
              <a:ext uri="{FF2B5EF4-FFF2-40B4-BE49-F238E27FC236}">
                <a16:creationId xmlns:a16="http://schemas.microsoft.com/office/drawing/2014/main" id="{2E078947-9D31-494E-971F-7FDCE655CE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730" y="1012874"/>
            <a:ext cx="5750930" cy="3198813"/>
          </a:xfrm>
          <a:prstGeom prst="rect">
            <a:avLst/>
          </a:prstGeom>
        </p:spPr>
      </p:pic>
      <p:sp>
        <p:nvSpPr>
          <p:cNvPr id="19" name="标题 1">
            <a:extLst>
              <a:ext uri="{FF2B5EF4-FFF2-40B4-BE49-F238E27FC236}">
                <a16:creationId xmlns:a16="http://schemas.microsoft.com/office/drawing/2014/main" id="{538E7245-E409-4B6B-AB37-F1C34AC97073}"/>
              </a:ext>
            </a:extLst>
          </p:cNvPr>
          <p:cNvSpPr txBox="1">
            <a:spLocks/>
          </p:cNvSpPr>
          <p:nvPr/>
        </p:nvSpPr>
        <p:spPr>
          <a:xfrm>
            <a:off x="666165" y="4614203"/>
            <a:ext cx="5537981" cy="10910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为了模拟束流的零模振荡信号，我们采用</a:t>
            </a:r>
            <a:r>
              <a:rPr lang="en-US" altLang="zh-CN" sz="1800" dirty="0">
                <a:latin typeface="宋体" panose="02010600030101010101" pitchFamily="2" charset="-122"/>
                <a:ea typeface="宋体" panose="02010600030101010101" pitchFamily="2" charset="-122"/>
              </a:rPr>
              <a:t>FPGA</a:t>
            </a: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内部自激励的算法生成一个指定频率的振荡信号，</a:t>
            </a:r>
            <a:r>
              <a:rPr lang="zh-CN" altLang="en-US" sz="1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再通过</a:t>
            </a:r>
            <a:r>
              <a:rPr lang="en-US" altLang="zh-CN" sz="1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DAC</a:t>
            </a:r>
            <a:r>
              <a:rPr lang="zh-CN" altLang="en-US" sz="1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与矢量调制器与</a:t>
            </a:r>
            <a:r>
              <a:rPr lang="en-US" altLang="zh-CN" sz="1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REF</a:t>
            </a:r>
            <a:r>
              <a:rPr lang="zh-CN" altLang="en-US" sz="1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信号混频得到束流振荡模拟信号</a:t>
            </a: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，用以后续离线测试条件。</a:t>
            </a:r>
          </a:p>
        </p:txBody>
      </p:sp>
      <p:pic>
        <p:nvPicPr>
          <p:cNvPr id="20" name="图片 19">
            <a:extLst>
              <a:ext uri="{FF2B5EF4-FFF2-40B4-BE49-F238E27FC236}">
                <a16:creationId xmlns:a16="http://schemas.microsoft.com/office/drawing/2014/main" id="{FE28BB55-4E6D-4D2E-BADF-A9A0B34605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6560" y="1054283"/>
            <a:ext cx="5242559" cy="3115993"/>
          </a:xfrm>
          <a:prstGeom prst="rect">
            <a:avLst/>
          </a:prstGeom>
        </p:spPr>
      </p:pic>
      <p:sp>
        <p:nvSpPr>
          <p:cNvPr id="21" name="标题 1">
            <a:extLst>
              <a:ext uri="{FF2B5EF4-FFF2-40B4-BE49-F238E27FC236}">
                <a16:creationId xmlns:a16="http://schemas.microsoft.com/office/drawing/2014/main" id="{1292F1D5-57BD-499E-BA50-6E6B89B596D7}"/>
              </a:ext>
            </a:extLst>
          </p:cNvPr>
          <p:cNvSpPr txBox="1">
            <a:spLocks/>
          </p:cNvSpPr>
          <p:nvPr/>
        </p:nvSpPr>
        <p:spPr>
          <a:xfrm>
            <a:off x="2608677" y="4113891"/>
            <a:ext cx="2535408" cy="3107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零模振荡信号模型</a:t>
            </a:r>
          </a:p>
        </p:txBody>
      </p:sp>
      <p:sp>
        <p:nvSpPr>
          <p:cNvPr id="22" name="标题 1">
            <a:extLst>
              <a:ext uri="{FF2B5EF4-FFF2-40B4-BE49-F238E27FC236}">
                <a16:creationId xmlns:a16="http://schemas.microsoft.com/office/drawing/2014/main" id="{FD163298-7EEB-4F5F-A803-0AE9F6BF60CA}"/>
              </a:ext>
            </a:extLst>
          </p:cNvPr>
          <p:cNvSpPr txBox="1">
            <a:spLocks/>
          </p:cNvSpPr>
          <p:nvPr/>
        </p:nvSpPr>
        <p:spPr>
          <a:xfrm>
            <a:off x="8692953" y="4211687"/>
            <a:ext cx="2535408" cy="3107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VM</a:t>
            </a:r>
            <a:r>
              <a:rPr lang="zh-CN" altLang="en-US" sz="1400" b="1" dirty="0">
                <a:latin typeface="宋体" panose="02010600030101010101" pitchFamily="2" charset="-122"/>
                <a:ea typeface="宋体" panose="02010600030101010101" pitchFamily="2" charset="-122"/>
              </a:rPr>
              <a:t>输出信号频谱</a:t>
            </a:r>
          </a:p>
        </p:txBody>
      </p:sp>
      <p:sp>
        <p:nvSpPr>
          <p:cNvPr id="23" name="标题 1">
            <a:extLst>
              <a:ext uri="{FF2B5EF4-FFF2-40B4-BE49-F238E27FC236}">
                <a16:creationId xmlns:a16="http://schemas.microsoft.com/office/drawing/2014/main" id="{05E5A2BE-5ECA-4EA2-9197-89EFA01ECEF3}"/>
              </a:ext>
            </a:extLst>
          </p:cNvPr>
          <p:cNvSpPr txBox="1">
            <a:spLocks/>
          </p:cNvSpPr>
          <p:nvPr/>
        </p:nvSpPr>
        <p:spPr>
          <a:xfrm>
            <a:off x="6539427" y="4791303"/>
            <a:ext cx="5537981" cy="71586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我们基于</a:t>
            </a:r>
            <a:r>
              <a:rPr lang="en-US" altLang="zh-CN" sz="1800" dirty="0">
                <a:latin typeface="宋体" panose="02010600030101010101" pitchFamily="2" charset="-122"/>
                <a:ea typeface="宋体" panose="02010600030101010101" pitchFamily="2" charset="-122"/>
              </a:rPr>
              <a:t>EPICS IOC</a:t>
            </a: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开发了控制</a:t>
            </a:r>
            <a:r>
              <a:rPr lang="en-US" altLang="zh-CN" sz="1800" dirty="0">
                <a:latin typeface="宋体" panose="02010600030101010101" pitchFamily="2" charset="-122"/>
                <a:ea typeface="宋体" panose="02010600030101010101" pitchFamily="2" charset="-122"/>
              </a:rPr>
              <a:t>FPGA</a:t>
            </a: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生成振荡信号的接口，</a:t>
            </a:r>
            <a:r>
              <a:rPr lang="zh-CN" altLang="en-US" sz="1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可通过上位机界面控制零模振荡信号的功率、频率及我们后续反馈的阻尼率和环路延迟</a:t>
            </a: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256363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40A252B1-2A1F-4A6C-AE90-B8D7698A5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高频联锁系统进展</a:t>
            </a:r>
          </a:p>
        </p:txBody>
      </p:sp>
      <p:sp>
        <p:nvSpPr>
          <p:cNvPr id="11" name="灯片编号占位符 25">
            <a:extLst>
              <a:ext uri="{FF2B5EF4-FFF2-40B4-BE49-F238E27FC236}">
                <a16:creationId xmlns:a16="http://schemas.microsoft.com/office/drawing/2014/main" id="{3C3FDFD8-80D5-471B-A19D-1004CE607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4857" y="6175827"/>
            <a:ext cx="2743200" cy="365125"/>
          </a:xfrm>
        </p:spPr>
        <p:txBody>
          <a:bodyPr>
            <a:normAutofit fontScale="87500"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8F63A3B-78C7-47BE-AE5E-E10140E04643}" type="slidenum">
              <a:rPr kumimoji="0" lang="en-US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5</a:t>
            </a:fld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D9FF8E06-C374-4E38-B37E-F039EE70F0A9}"/>
              </a:ext>
            </a:extLst>
          </p:cNvPr>
          <p:cNvSpPr txBox="1"/>
          <p:nvPr/>
        </p:nvSpPr>
        <p:spPr>
          <a:xfrm>
            <a:off x="305679" y="794298"/>
            <a:ext cx="61000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联锁系统方案调研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3B45BC82-7647-404E-AE9D-415C9E1FE15C}"/>
              </a:ext>
            </a:extLst>
          </p:cNvPr>
          <p:cNvSpPr txBox="1"/>
          <p:nvPr/>
        </p:nvSpPr>
        <p:spPr>
          <a:xfrm>
            <a:off x="556628" y="1394463"/>
            <a:ext cx="1023243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zh-CN" altLang="zh-CN" sz="1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慢信号采集子系统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：监测</a:t>
            </a:r>
            <a:r>
              <a:rPr lang="zh-CN" altLang="zh-CN" sz="1800" kern="100" dirty="0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温度、压力、流量、功率、真空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等慢变化信号。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zh-CN" altLang="zh-CN" sz="1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射频信号采集子系统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：采集</a:t>
            </a:r>
            <a:r>
              <a:rPr lang="zh-CN" altLang="zh-CN" sz="1800" kern="100" dirty="0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高频射频信号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的幅度与相位。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zh-CN" altLang="zh-CN" sz="1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高频丢束诊断子系统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：在束流丢失瞬间采集关键射频信号，分析是否为高频故障引起。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zh-CN" altLang="zh-CN" sz="1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联锁保护系统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：接收采集信号，与</a:t>
            </a:r>
            <a:r>
              <a:rPr lang="zh-CN" altLang="zh-CN" sz="1800" kern="100" dirty="0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设定阈值比较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zh-CN" sz="1800" kern="100" dirty="0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触发</a:t>
            </a:r>
            <a:r>
              <a:rPr lang="zh-CN" altLang="en-US" sz="1800" kern="100" dirty="0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联锁</a:t>
            </a:r>
            <a:r>
              <a:rPr lang="zh-CN" altLang="zh-CN" sz="1800" kern="100" dirty="0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保护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en-US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0" algn="just"/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系统软件架构</a:t>
            </a:r>
            <a:r>
              <a:rPr lang="zh-CN" altLang="en-US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基于 </a:t>
            </a: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EPICS</a:t>
            </a:r>
            <a:r>
              <a:rPr lang="zh-CN" altLang="en-US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控制框架，底层采用 </a:t>
            </a: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嵌入式 </a:t>
            </a: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Linux + FPGA + PLC</a:t>
            </a:r>
            <a:r>
              <a:rPr lang="zh-CN" altLang="en-US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架构，实现分布式自动化采集与保护。</a:t>
            </a:r>
            <a:endParaRPr lang="zh-CN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122B6E22-EE36-41D4-B24A-ABB61DC95605}"/>
              </a:ext>
            </a:extLst>
          </p:cNvPr>
          <p:cNvSpPr txBox="1"/>
          <p:nvPr/>
        </p:nvSpPr>
        <p:spPr>
          <a:xfrm>
            <a:off x="435544" y="3439112"/>
            <a:ext cx="530432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）慢信号采集系统（主控单元横河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PLC 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输入模块：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zh-CN" altLang="en-US" sz="1800" kern="100" dirty="0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真空计、功率计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→ 串口通信模块</a:t>
            </a:r>
            <a:r>
              <a:rPr lang="zh-CN" altLang="en-US" kern="1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endParaRPr lang="zh-CN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n-US" altLang="zh-CN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Pt100 </a:t>
            </a:r>
            <a:r>
              <a:rPr lang="zh-CN" altLang="en-US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温度探头 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→ 温度监控模块； </a:t>
            </a:r>
            <a:endParaRPr lang="zh-CN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zh-CN" altLang="en-US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压力计、流量计、温度计 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→ 模拟输入模块；</a:t>
            </a: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0" algn="just"/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输出模块：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zh-CN" altLang="en-US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继电器输出模块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F3YC08-0C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（横河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PLC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组态模块）</a:t>
            </a:r>
            <a:endParaRPr lang="en-US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TTL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输出模块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F3YD32-1T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（输出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32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路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TTL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信号）； </a:t>
            </a:r>
            <a:endParaRPr lang="zh-CN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0" algn="just"/>
            <a:endParaRPr lang="zh-CN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A59C444F-380C-4F20-997F-45BFC20A518D}"/>
              </a:ext>
            </a:extLst>
          </p:cNvPr>
          <p:cNvSpPr txBox="1"/>
          <p:nvPr/>
        </p:nvSpPr>
        <p:spPr>
          <a:xfrm>
            <a:off x="5739866" y="3439112"/>
            <a:ext cx="568492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）射频信号采集系统（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FPGA 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实现）</a:t>
            </a: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硬件组成：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射频前端板卡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：负责将 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499.7 MHz 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射频信号下变频为中频</a:t>
            </a:r>
            <a:r>
              <a:rPr lang="zh-CN" altLang="en-US" kern="1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endParaRPr lang="zh-CN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FPGA 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板卡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：负责 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IQ 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采样、滤波、幅相计算；</a:t>
            </a:r>
            <a:endParaRPr lang="zh-CN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ADC 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模块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：采样中频信号；</a:t>
            </a: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上位机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</a:rPr>
              <a:t>/EPICS IOC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：读取处理后数据并显示。</a:t>
            </a:r>
            <a:endParaRPr lang="en-US" altLang="zh-CN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0" algn="just"/>
            <a:endParaRPr lang="zh-CN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087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40A252B1-2A1F-4A6C-AE90-B8D7698A5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高频联锁系统进展</a:t>
            </a:r>
          </a:p>
        </p:txBody>
      </p:sp>
      <p:graphicFrame>
        <p:nvGraphicFramePr>
          <p:cNvPr id="8" name="表格 2">
            <a:extLst>
              <a:ext uri="{FF2B5EF4-FFF2-40B4-BE49-F238E27FC236}">
                <a16:creationId xmlns:a16="http://schemas.microsoft.com/office/drawing/2014/main" id="{52ABB49F-28D8-4A36-9D3E-311D2FBCC7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020914"/>
              </p:ext>
            </p:extLst>
          </p:nvPr>
        </p:nvGraphicFramePr>
        <p:xfrm>
          <a:off x="193271" y="1409998"/>
          <a:ext cx="11805457" cy="48780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0046">
                  <a:extLst>
                    <a:ext uri="{9D8B030D-6E8A-4147-A177-3AD203B41FA5}">
                      <a16:colId xmlns:a16="http://schemas.microsoft.com/office/drawing/2014/main" val="2681143878"/>
                    </a:ext>
                  </a:extLst>
                </a:gridCol>
                <a:gridCol w="2965137">
                  <a:extLst>
                    <a:ext uri="{9D8B030D-6E8A-4147-A177-3AD203B41FA5}">
                      <a16:colId xmlns:a16="http://schemas.microsoft.com/office/drawing/2014/main" val="581221985"/>
                    </a:ext>
                  </a:extLst>
                </a:gridCol>
                <a:gridCol w="2965137">
                  <a:extLst>
                    <a:ext uri="{9D8B030D-6E8A-4147-A177-3AD203B41FA5}">
                      <a16:colId xmlns:a16="http://schemas.microsoft.com/office/drawing/2014/main" val="3590138096"/>
                    </a:ext>
                  </a:extLst>
                </a:gridCol>
                <a:gridCol w="2965137">
                  <a:extLst>
                    <a:ext uri="{9D8B030D-6E8A-4147-A177-3AD203B41FA5}">
                      <a16:colId xmlns:a16="http://schemas.microsoft.com/office/drawing/2014/main" val="4071049795"/>
                    </a:ext>
                  </a:extLst>
                </a:gridCol>
              </a:tblGrid>
              <a:tr h="872981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模块部分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核心组成与硬件平台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主要功能与实现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特点与应用场景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3300225"/>
                  </a:ext>
                </a:extLst>
              </a:tr>
              <a:tr h="1192318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数据采集系统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慢信号采集（</a:t>
                      </a:r>
                      <a:r>
                        <a:rPr lang="en-US" altLang="zh-CN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PLC</a:t>
                      </a:r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）；</a:t>
                      </a:r>
                      <a:endParaRPr lang="en-US" altLang="zh-CN" sz="160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射频信号采集（</a:t>
                      </a:r>
                      <a:r>
                        <a:rPr lang="en-US" altLang="zh-CN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FPGA+</a:t>
                      </a:r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低电平）</a:t>
                      </a:r>
                      <a:endParaRPr lang="en-US" altLang="zh-CN" sz="160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ctr"/>
                      <a:endParaRPr lang="zh-CN" altLang="en-US" sz="160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采集</a:t>
                      </a:r>
                      <a:r>
                        <a:rPr lang="zh-CN" altLang="en-US" sz="1600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温度、压力、功率、相位</a:t>
                      </a:r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等信息；输出联锁信号供保护系统使用；故障快速定位。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模块化结构、易扩展；</a:t>
                      </a:r>
                      <a:endParaRPr lang="en-US" altLang="zh-CN" sz="160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支持多源数据同步采集；</a:t>
                      </a:r>
                      <a:endParaRPr lang="en-US" altLang="zh-CN" sz="160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8539773"/>
                  </a:ext>
                </a:extLst>
              </a:tr>
              <a:tr h="872981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慢联锁保护系统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基于</a:t>
                      </a:r>
                      <a:r>
                        <a:rPr lang="zh-CN" altLang="en-US" sz="1600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横河</a:t>
                      </a:r>
                      <a:r>
                        <a:rPr lang="en-US" altLang="zh-CN" sz="1600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PLC</a:t>
                      </a:r>
                      <a:r>
                        <a:rPr lang="zh-CN" altLang="en-US" sz="1600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对</a:t>
                      </a:r>
                      <a:r>
                        <a:rPr lang="zh-CN" altLang="en-US" sz="1600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温度、流量、真空度</a:t>
                      </a:r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等慢变量进行</a:t>
                      </a:r>
                      <a:r>
                        <a:rPr lang="zh-CN" altLang="en-US" sz="1600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阈值判断</a:t>
                      </a:r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；触发继电器实现保护。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响应</a:t>
                      </a:r>
                      <a:r>
                        <a:rPr lang="en-US" altLang="zh-CN" sz="1600" dirty="0" err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ms~s</a:t>
                      </a:r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级；</a:t>
                      </a:r>
                      <a:endParaRPr lang="en-US" altLang="zh-CN" sz="160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稳定可靠、抗干扰强；</a:t>
                      </a:r>
                      <a:endParaRPr lang="en-US" altLang="zh-CN" sz="160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用于冷却、真空及慢变化信号保护。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586318"/>
                  </a:ext>
                </a:extLst>
              </a:tr>
              <a:tr h="872981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快联锁保护系统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基于</a:t>
                      </a:r>
                      <a:r>
                        <a:rPr lang="en-US" altLang="zh-CN" sz="1600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Xilinx FPGA</a:t>
                      </a:r>
                      <a:endParaRPr lang="zh-CN" altLang="en-US" sz="1600" dirty="0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实时采集射频功率与放电信号；</a:t>
                      </a:r>
                      <a:r>
                        <a:rPr lang="en-US" altLang="zh-CN" sz="1600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FPGA</a:t>
                      </a:r>
                      <a:r>
                        <a:rPr lang="zh-CN" altLang="en-US" sz="1600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逻辑判断</a:t>
                      </a:r>
                      <a:r>
                        <a:rPr lang="en-US" altLang="zh-CN" sz="1600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+</a:t>
                      </a:r>
                      <a:r>
                        <a:rPr lang="zh-CN" altLang="en-US" sz="1600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脉冲转换算法</a:t>
                      </a:r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实现快速切断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响应</a:t>
                      </a:r>
                      <a:r>
                        <a:rPr lang="el-GR" altLang="zh-CN" sz="1600" dirty="0">
                          <a:solidFill>
                            <a:srgbClr val="FF0000"/>
                          </a:solidFill>
                          <a:ea typeface="宋体" panose="02010600030101010101" pitchFamily="2" charset="-122"/>
                        </a:rPr>
                        <a:t>μ</a:t>
                      </a:r>
                      <a:r>
                        <a:rPr lang="en-US" altLang="zh-CN" sz="1600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</a:t>
                      </a:r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级；</a:t>
                      </a:r>
                      <a:r>
                        <a:rPr lang="zh-CN" altLang="en-US" sz="1600" dirty="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多通道；</a:t>
                      </a:r>
                      <a:endParaRPr lang="en-US" altLang="zh-CN" sz="1600" dirty="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高频系统快速保护与切断。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1186739"/>
                  </a:ext>
                </a:extLst>
              </a:tr>
              <a:tr h="87298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EPICS</a:t>
                      </a:r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开发与上层控制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嵌入式</a:t>
                      </a:r>
                      <a:r>
                        <a:rPr lang="en-US" altLang="zh-CN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Linux + EPICS IOC</a:t>
                      </a:r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；</a:t>
                      </a:r>
                      <a:endParaRPr lang="en-US" altLang="zh-CN" sz="160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ctr"/>
                      <a:r>
                        <a:rPr lang="en-US" altLang="zh-CN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Python</a:t>
                      </a:r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自动控制程序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实现远程监控与数据存储；联锁事件筛选与自动控制；提供统一控制界面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模块化</a:t>
                      </a:r>
                      <a:r>
                        <a:rPr lang="en-US" altLang="zh-CN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+</a:t>
                      </a:r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分布式架构；</a:t>
                      </a:r>
                      <a:endParaRPr lang="en-US" altLang="zh-CN" sz="160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自动化程度高；</a:t>
                      </a:r>
                      <a:endParaRPr lang="en-US" altLang="zh-CN" sz="160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ctr"/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支持可视化与报警联动。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5500794"/>
                  </a:ext>
                </a:extLst>
              </a:tr>
            </a:tbl>
          </a:graphicData>
        </a:graphic>
      </p:graphicFrame>
      <p:sp>
        <p:nvSpPr>
          <p:cNvPr id="9" name="文本框 8">
            <a:extLst>
              <a:ext uri="{FF2B5EF4-FFF2-40B4-BE49-F238E27FC236}">
                <a16:creationId xmlns:a16="http://schemas.microsoft.com/office/drawing/2014/main" id="{1D05D76C-6AF9-40A8-9386-34F6E0429AB3}"/>
              </a:ext>
            </a:extLst>
          </p:cNvPr>
          <p:cNvSpPr txBox="1"/>
          <p:nvPr/>
        </p:nvSpPr>
        <p:spPr>
          <a:xfrm>
            <a:off x="230651" y="794298"/>
            <a:ext cx="61000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b="1" i="0" u="none" strike="noStrike" baseline="0" dirty="0">
                <a:latin typeface="Wingdings-Regular"/>
              </a:rPr>
              <a:t>Ø</a:t>
            </a:r>
            <a:r>
              <a:rPr lang="zh-CN" altLang="en-US" sz="2000" b="1" dirty="0">
                <a:latin typeface="+mj-ea"/>
                <a:ea typeface="+mj-ea"/>
              </a:rPr>
              <a:t>联锁系统方案设计</a:t>
            </a:r>
          </a:p>
        </p:txBody>
      </p:sp>
    </p:spTree>
    <p:extLst>
      <p:ext uri="{BB962C8B-B14F-4D97-AF65-F5344CB8AC3E}">
        <p14:creationId xmlns:p14="http://schemas.microsoft.com/office/powerpoint/2010/main" val="19732751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823</Words>
  <Application>Microsoft Office PowerPoint</Application>
  <PresentationFormat>宽屏</PresentationFormat>
  <Paragraphs>91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Wingdings-Regular</vt:lpstr>
      <vt:lpstr>等线</vt:lpstr>
      <vt:lpstr>等线 Light</vt:lpstr>
      <vt:lpstr>宋体</vt:lpstr>
      <vt:lpstr>微软雅黑</vt:lpstr>
      <vt:lpstr>Arial</vt:lpstr>
      <vt:lpstr>Times New Roman</vt:lpstr>
      <vt:lpstr>Wingdings</vt:lpstr>
      <vt:lpstr>Office 主题​​</vt:lpstr>
      <vt:lpstr>超级陶粲装置 高频系统组会汇报</vt:lpstr>
      <vt:lpstr>低电平控制系统总体介绍</vt:lpstr>
      <vt:lpstr>低电平系统进展</vt:lpstr>
      <vt:lpstr>低电平系统进展</vt:lpstr>
      <vt:lpstr>高频联锁系统进展</vt:lpstr>
      <vt:lpstr>高频联锁系统进展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超级陶粲装置 低电平系统月工作小结</dc:title>
  <dc:creator>Administrator</dc:creator>
  <cp:lastModifiedBy>USTC</cp:lastModifiedBy>
  <cp:revision>20</cp:revision>
  <dcterms:created xsi:type="dcterms:W3CDTF">2024-12-20T01:25:00Z</dcterms:created>
  <dcterms:modified xsi:type="dcterms:W3CDTF">2025-10-30T01:25:07Z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681C5249A84840CC92AD9F57D0955DC2_12</vt:lpwstr>
  </property>
  <property fmtid="{D5CDD505-2E9C-101B-9397-08002B2CF9AE}" pid="3" name="KSOProductBuildVer">
    <vt:lpwstr>2052-12.1.0.22529</vt:lpwstr>
  </property>
</Properties>
</file>