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9"/>
  </p:notesMasterIdLst>
  <p:sldIdLst>
    <p:sldId id="311" r:id="rId2"/>
    <p:sldId id="444" r:id="rId3"/>
    <p:sldId id="436" r:id="rId4"/>
    <p:sldId id="447" r:id="rId5"/>
    <p:sldId id="445" r:id="rId6"/>
    <p:sldId id="460" r:id="rId7"/>
    <p:sldId id="609" r:id="rId8"/>
    <p:sldId id="591" r:id="rId9"/>
    <p:sldId id="596" r:id="rId10"/>
    <p:sldId id="597" r:id="rId11"/>
    <p:sldId id="595" r:id="rId12"/>
    <p:sldId id="604" r:id="rId13"/>
    <p:sldId id="454" r:id="rId14"/>
    <p:sldId id="611" r:id="rId15"/>
    <p:sldId id="614" r:id="rId16"/>
    <p:sldId id="615" r:id="rId17"/>
    <p:sldId id="60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26"/>
    <a:srgbClr val="F5F5DC"/>
    <a:srgbClr val="FF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404" autoAdjust="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19417-EE43-4305-9334-1BBA28F4A112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D6516-85B0-487C-A986-E195991929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B1-6FB4-4D82-8DE8-2EC641B8949D}" type="datetime1">
              <a:rPr lang="zh-CN" altLang="en-US" smtClean="0"/>
              <a:t>2025/11/10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4AA2-096C-42B3-9796-228BF2FD7F8C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976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3974-5EFF-4DB9-84B3-EB0A93EC1CF3}" type="datetime1">
              <a:rPr lang="zh-CN" altLang="en-US" smtClean="0"/>
              <a:t>2025/11/10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3BD3-E450-430C-A362-6E2F42019C41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62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A279-E05A-45C3-B2DA-FEFE99116811}" type="datetime1">
              <a:rPr lang="zh-CN" altLang="en-US" smtClean="0"/>
              <a:t>2025/11/10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BDA7-1B02-4EBD-A9B8-F2DE601F0702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098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AB1E-FBA5-462E-BC0D-120A4AD7769B}" type="datetime1">
              <a:rPr lang="zh-CN" altLang="en-US" smtClean="0"/>
              <a:pPr/>
              <a:t>2025/11/10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883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305B-5CD8-4D5A-BC57-E0741A4C62D9}" type="datetime1">
              <a:rPr lang="zh-CN" altLang="en-US" smtClean="0"/>
              <a:t>2025/11/10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D531-EFFB-4132-8CCB-78526F630312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249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8A30-B9DD-4C80-954E-935FD7BC20DA}" type="datetime1">
              <a:rPr lang="zh-CN" altLang="en-US" smtClean="0"/>
              <a:t>2025/11/10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C623-300E-4293-A809-4638BD16FE8E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617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4298-2FBE-4A6B-A69B-D759F888A6BB}" type="datetime1">
              <a:rPr lang="zh-CN" altLang="en-US" smtClean="0"/>
              <a:t>2025/11/10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A7B8-9500-457A-86E9-6273E096DE98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050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FA12-599C-47B8-99B3-2BDC91B5E0DC}" type="datetime1">
              <a:rPr lang="zh-CN" altLang="en-US" smtClean="0"/>
              <a:t>2025/11/10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DC61-A4FF-40F0-9C3E-5C20A7DEF06D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133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76D8-2134-4AC4-A5C0-3D3385721235}" type="datetime1">
              <a:rPr lang="zh-CN" altLang="en-US" smtClean="0"/>
              <a:t>2025/11/10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04B8-9FE5-48A4-9AA0-3235B1FBEDC1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104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C7AE-6F34-4DBA-B3BF-7314B6CD72A2}" type="datetime1">
              <a:rPr lang="zh-CN" altLang="en-US" smtClean="0"/>
              <a:t>2025/11/10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E6CD-9CE0-47FE-81D0-C4CCB5383BC8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831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99F7-10A7-4D1D-9678-56C258815BC4}" type="datetime1">
              <a:rPr lang="zh-CN" altLang="en-US" smtClean="0"/>
              <a:t>2025/11/10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C526-515B-4D89-85BD-6D8F93FB361C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628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073A-4A89-490A-902D-11880C63D7AA}" type="datetime1">
              <a:rPr lang="zh-CN" altLang="en-US" smtClean="0"/>
              <a:t>2025/11/10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2D0A-C5C3-4159-8757-A23EBDF00E98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959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C62F74-9D10-43AF-BAE3-2F747D10A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598712" y="2425701"/>
            <a:ext cx="8994576" cy="1470025"/>
          </a:xfrm>
        </p:spPr>
        <p:txBody>
          <a:bodyPr anchor="ctr"/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与机器学习交流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5116512"/>
            <a:ext cx="6400800" cy="990600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报告人：刘昱林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755CDEE-D83E-4085-AB7A-171BEECF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EAF-47F1-46A5-B615-C62F5C2F65F8}" type="datetime1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2025/11/10</a:t>
            </a:fld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990C3EF-B9B3-47CB-86BC-6485F7DD4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37885"/>
            <a:ext cx="6400800" cy="6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核探测与核电子学国家重点实验室</a:t>
            </a:r>
          </a:p>
          <a:p>
            <a:r>
              <a:rPr lang="zh-CN" altLang="en-US" sz="16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中国科学技术大学</a:t>
            </a:r>
            <a:endParaRPr lang="en-US" altLang="zh-CN" sz="160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探测效率计算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1196752"/>
            <a:ext cx="10515600" cy="4980211"/>
          </a:xfrm>
        </p:spPr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对比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700MeV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时，计算效率与实际效率的差别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10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943828E-8CAA-4793-8203-0131FF37C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1615266"/>
            <a:ext cx="2168634" cy="144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BD416B3-1DCA-42A4-93BA-C5E2E8B1C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520" y="3234475"/>
            <a:ext cx="2182554" cy="144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0135386-E1D3-4C4D-A673-1769CFB2E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511" y="4853684"/>
            <a:ext cx="2156572" cy="144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5BA99E2-71CE-4298-AA42-5F65503CC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534" y="1615266"/>
            <a:ext cx="2135885" cy="14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B7B98B5-BC5F-48C8-8E8E-4F97764C8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228" y="3234475"/>
            <a:ext cx="2137661" cy="14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564560A-A35F-4ABB-9780-A695736B76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9699" y="4853684"/>
            <a:ext cx="2137554" cy="14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0B14B5-29E4-41FB-B5A8-F47FB39026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9139" y="1615266"/>
            <a:ext cx="2156555" cy="144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85E9F2C-AE58-4694-8397-4D8590B052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8208" y="3234475"/>
            <a:ext cx="2238416" cy="144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E88814A-E5B1-4821-AC1C-07619AF2B339}"/>
              </a:ext>
            </a:extLst>
          </p:cNvPr>
          <p:cNvSpPr txBox="1"/>
          <p:nvPr/>
        </p:nvSpPr>
        <p:spPr>
          <a:xfrm>
            <a:off x="191344" y="220486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层探测器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D2EFD08-ADF4-40C4-B72B-87E196FF14F4}"/>
              </a:ext>
            </a:extLst>
          </p:cNvPr>
          <p:cNvSpPr txBox="1"/>
          <p:nvPr/>
        </p:nvSpPr>
        <p:spPr>
          <a:xfrm>
            <a:off x="180721" y="400605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层探测器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F18ED98-ABA4-44A3-8EA6-DA232F449C16}"/>
              </a:ext>
            </a:extLst>
          </p:cNvPr>
          <p:cNvSpPr txBox="1"/>
          <p:nvPr/>
        </p:nvSpPr>
        <p:spPr>
          <a:xfrm>
            <a:off x="180721" y="557368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层探测器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10EF631-FB42-4D6A-ABDA-5288A68DFE19}"/>
              </a:ext>
            </a:extLst>
          </p:cNvPr>
          <p:cNvSpPr txBox="1"/>
          <p:nvPr/>
        </p:nvSpPr>
        <p:spPr>
          <a:xfrm>
            <a:off x="2076128" y="635617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A59A4B3-1FA3-455D-92AC-DE6080DFED83}"/>
              </a:ext>
            </a:extLst>
          </p:cNvPr>
          <p:cNvSpPr txBox="1"/>
          <p:nvPr/>
        </p:nvSpPr>
        <p:spPr>
          <a:xfrm>
            <a:off x="5087888" y="635617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D4EA73-F08C-4DDF-8105-79294533DFD2}"/>
              </a:ext>
            </a:extLst>
          </p:cNvPr>
          <p:cNvSpPr txBox="1"/>
          <p:nvPr/>
        </p:nvSpPr>
        <p:spPr>
          <a:xfrm>
            <a:off x="8679140" y="635617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D35ABF1-B8A8-4286-9C3C-D2C84A841A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3979" y="4853684"/>
            <a:ext cx="224955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5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只使用一层探测器的效率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605892" cy="4351338"/>
          </a:xfrm>
        </p:spPr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设置一个特殊的几何，有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1cm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厚的轭铁和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层探测器组成。在重建过程中只使用其中一层探测器的信息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其中每个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层探测器对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动量下的粒子有多大的鉴别效率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插值算法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输入动量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和探测器位置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找到相邻的两个动量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x1/x2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中，效率最高的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bin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的探测器位置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ymax1/ymax2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，然后插值计算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处效率最高的探测器位置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ymax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ymax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的差值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ydiff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，插值计算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x1/x2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中距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ymax1/ymax2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ydiff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处的效率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eff1/eff2</a:t>
            </a: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eff1/eff2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插值计算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处的效率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eff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11</a:t>
            </a:fld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28A5778-23C5-45CE-B3E0-62E48B835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784" y="1521172"/>
            <a:ext cx="3618095" cy="23374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A0CB6D0-6523-4696-9127-EDDD3DC95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456" y="3901989"/>
            <a:ext cx="3593617" cy="232561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72475C3-72AB-40E9-A631-E44E338144EA}"/>
              </a:ext>
            </a:extLst>
          </p:cNvPr>
          <p:cNvSpPr txBox="1"/>
          <p:nvPr/>
        </p:nvSpPr>
        <p:spPr>
          <a:xfrm>
            <a:off x="6717411" y="24928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鉴别效率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805390F-D4DD-4F35-BECE-25B295F2DEB6}"/>
              </a:ext>
            </a:extLst>
          </p:cNvPr>
          <p:cNvSpPr txBox="1"/>
          <p:nvPr/>
        </p:nvSpPr>
        <p:spPr>
          <a:xfrm>
            <a:off x="6717411" y="494725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插值结果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3A5DEC7-0F05-40AB-BE00-22BB4B1C097E}"/>
              </a:ext>
            </a:extLst>
          </p:cNvPr>
          <p:cNvSpPr txBox="1"/>
          <p:nvPr/>
        </p:nvSpPr>
        <p:spPr>
          <a:xfrm>
            <a:off x="10920536" y="3717032"/>
            <a:ext cx="646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动量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FB87C4-F95B-4F31-B726-E3D47DA6F27A}"/>
              </a:ext>
            </a:extLst>
          </p:cNvPr>
          <p:cNvSpPr txBox="1"/>
          <p:nvPr/>
        </p:nvSpPr>
        <p:spPr>
          <a:xfrm>
            <a:off x="7608168" y="1335578"/>
            <a:ext cx="1801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使用的探测器的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LayerID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173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层探测器效率计算测试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层探测器结构，轭铁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塑闪的结构下探测器的摆放为：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0, 3, 6, 9, 12, 15, 18, 21, 24, 28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32, 36, 44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使用近似计算的结果与实际模拟的结果比较，相差较大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该方法存在的问题：每层探测器的效率实际上不是独立的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12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E3DF7F-5BE8-45AD-83FC-60B6849A9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3068960"/>
            <a:ext cx="3997668" cy="284080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FA2E95F-44E7-4CE4-83D9-9F40B1595B16}"/>
              </a:ext>
            </a:extLst>
          </p:cNvPr>
          <p:cNvSpPr txBox="1"/>
          <p:nvPr/>
        </p:nvSpPr>
        <p:spPr>
          <a:xfrm>
            <a:off x="2639616" y="593618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层近似计算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F721BD7-8E80-4AA4-9184-E72FEC759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296" y="3068961"/>
            <a:ext cx="3959224" cy="277336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086732B-B3E5-4F7E-B555-00994040C5C6}"/>
              </a:ext>
            </a:extLst>
          </p:cNvPr>
          <p:cNvSpPr txBox="1"/>
          <p:nvPr/>
        </p:nvSpPr>
        <p:spPr>
          <a:xfrm>
            <a:off x="8304614" y="5972401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实际模拟的效率</a:t>
            </a:r>
          </a:p>
        </p:txBody>
      </p:sp>
    </p:spTree>
    <p:extLst>
      <p:ext uri="{BB962C8B-B14F-4D97-AF65-F5344CB8AC3E}">
        <p14:creationId xmlns:p14="http://schemas.microsoft.com/office/powerpoint/2010/main" val="86960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7AE08F-97A9-45CA-B4E8-2927F8378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79576" y="2564905"/>
            <a:ext cx="7772400" cy="1470025"/>
          </a:xfrm>
        </p:spPr>
        <p:txBody>
          <a:bodyPr anchor="ctr"/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98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Digi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下不同轭铁厚度对效率的影响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digi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算法，将每层轭铁厚度改为统一设定的厚度（即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层轭铁）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14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6F057B-BBF7-4D82-9EDA-10123AAE2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72" y="2307509"/>
            <a:ext cx="7344456" cy="38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35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理想几何估计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按每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100MeV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8cm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轭铁计算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低动量达到理想效率的轭铁厚度为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8*1cm+3*1.5cm+2*2cm+1*2.5cm+1*3cm+2*3.5cm+2*4cm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此时为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37cm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厚度，共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还需要再加入几层以达到至少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51cm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厚度，例如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+6cm+8cm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3132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层探测器结果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4465712" cy="4351338"/>
          </a:xfrm>
        </p:spPr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使用全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RPC+digi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可以根据实际需求对轭铁厚度进行调整，例如前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8*1cm+3*1.5cm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可以改为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6*2cm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16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1B3EF6-3A40-490C-9DB7-A3ED5576A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1820066"/>
            <a:ext cx="6116250" cy="40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70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5309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缪子探测器的原理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2</a:t>
            </a:fld>
            <a:endParaRPr lang="en-US" altLang="zh-CN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4739108-99AF-4C36-B391-2E86FE8727AC}"/>
              </a:ext>
            </a:extLst>
          </p:cNvPr>
          <p:cNvSpPr txBox="1">
            <a:spLocks noChangeArrowheads="1"/>
          </p:cNvSpPr>
          <p:nvPr/>
        </p:nvSpPr>
        <p:spPr>
          <a:xfrm>
            <a:off x="1357536" y="1610477"/>
            <a:ext cx="3741187" cy="418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l-GR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的质量相近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l-GR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=105.66MeV</a:t>
            </a:r>
          </a:p>
          <a:p>
            <a:pPr lvl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l-GR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=139.57MeV</a:t>
            </a: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dE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/dx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等粒子鉴别方法无法对大动量</a:t>
            </a:r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进行鉴别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4AD8F44-91E5-47FF-8966-0D93590190C7}"/>
              </a:ext>
            </a:extLst>
          </p:cNvPr>
          <p:cNvGrpSpPr/>
          <p:nvPr/>
        </p:nvGrpSpPr>
        <p:grpSpPr>
          <a:xfrm>
            <a:off x="1146181" y="4029451"/>
            <a:ext cx="2695274" cy="2265184"/>
            <a:chOff x="4790089" y="4449600"/>
            <a:chExt cx="2186979" cy="183747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AE8D3C1-5B59-4FD3-A8A6-0999DFFC8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89" y="4449600"/>
              <a:ext cx="2016224" cy="156843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C8CBD99-3822-4AAE-9B99-B47D5EF32BBB}"/>
                </a:ext>
              </a:extLst>
            </p:cNvPr>
            <p:cNvSpPr txBox="1"/>
            <p:nvPr/>
          </p:nvSpPr>
          <p:spPr bwMode="auto">
            <a:xfrm>
              <a:off x="5067935" y="5978077"/>
              <a:ext cx="1909133" cy="30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zh-CN" altLang="en-US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不同粒子与探测器的反应</a:t>
              </a: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C581C07-6A20-43AE-B85A-9BA7F432A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013" y="4029451"/>
            <a:ext cx="2802212" cy="176915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4FCA474A-FA1D-4C71-88A2-A66FD40BDD32}"/>
              </a:ext>
            </a:extLst>
          </p:cNvPr>
          <p:cNvSpPr txBox="1"/>
          <p:nvPr/>
        </p:nvSpPr>
        <p:spPr>
          <a:xfrm>
            <a:off x="8240858" y="5907996"/>
            <a:ext cx="2695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1000MeV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动量下，</a:t>
            </a:r>
            <a:r>
              <a:rPr lang="el-GR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µ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l-GR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的径迹长度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B807C1F0-3B5E-4DD5-A76D-D0334FCD977B}"/>
              </a:ext>
            </a:extLst>
          </p:cNvPr>
          <p:cNvSpPr txBox="1">
            <a:spLocks noChangeArrowheads="1"/>
          </p:cNvSpPr>
          <p:nvPr/>
        </p:nvSpPr>
        <p:spPr>
          <a:xfrm>
            <a:off x="5591945" y="1610477"/>
            <a:ext cx="6120680" cy="418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l-GR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与物质的相互作用不同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只有电离过程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除了电离过程，还存在强相互作用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在低能区，通过多层轭铁降低粒子的能量，可使</a:t>
            </a:r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的电离能损出现明显差别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在高能区，使用较厚的轭铁，使</a:t>
            </a:r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发生强相互作用，与</a:t>
            </a:r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在探测器上产生的信号会有区别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CFEEABB-E82C-4E1F-B6D9-0E8ED70DFB75}"/>
              </a:ext>
            </a:extLst>
          </p:cNvPr>
          <p:cNvGrpSpPr/>
          <p:nvPr/>
        </p:nvGrpSpPr>
        <p:grpSpPr>
          <a:xfrm>
            <a:off x="4821444" y="4074499"/>
            <a:ext cx="2695274" cy="2110496"/>
            <a:chOff x="4542978" y="4050538"/>
            <a:chExt cx="2695274" cy="2110496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8965305-011E-4B31-A8E3-667DD9171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2978" y="4050538"/>
              <a:ext cx="2648227" cy="1748071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507DD1D-A6F1-45BC-8DE3-F4E1ADFD7B5C}"/>
                </a:ext>
              </a:extLst>
            </p:cNvPr>
            <p:cNvSpPr txBox="1"/>
            <p:nvPr/>
          </p:nvSpPr>
          <p:spPr>
            <a:xfrm>
              <a:off x="4542978" y="5884035"/>
              <a:ext cx="26952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400MeV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动量下，</a:t>
              </a:r>
              <a:r>
                <a:rPr lang="el-GR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µ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l-GR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π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的径迹长度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D55C7B4-AF5E-4521-976B-03D68B336302}"/>
                </a:ext>
              </a:extLst>
            </p:cNvPr>
            <p:cNvSpPr txBox="1"/>
            <p:nvPr/>
          </p:nvSpPr>
          <p:spPr>
            <a:xfrm>
              <a:off x="5209694" y="4232121"/>
              <a:ext cx="5698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µ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0AFF4B9-E735-4AC6-B06A-8090146AB79A}"/>
                </a:ext>
              </a:extLst>
            </p:cNvPr>
            <p:cNvSpPr txBox="1"/>
            <p:nvPr/>
          </p:nvSpPr>
          <p:spPr>
            <a:xfrm>
              <a:off x="4819892" y="5273211"/>
              <a:ext cx="485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π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A4067AD9-C94C-48F9-907B-E5918BDAC9EF}"/>
              </a:ext>
            </a:extLst>
          </p:cNvPr>
          <p:cNvSpPr txBox="1"/>
          <p:nvPr/>
        </p:nvSpPr>
        <p:spPr>
          <a:xfrm>
            <a:off x="8832304" y="5273211"/>
            <a:ext cx="485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CB66CAF-ED1C-4690-9326-053E7318830E}"/>
              </a:ext>
            </a:extLst>
          </p:cNvPr>
          <p:cNvSpPr txBox="1"/>
          <p:nvPr/>
        </p:nvSpPr>
        <p:spPr>
          <a:xfrm>
            <a:off x="10056440" y="4232120"/>
            <a:ext cx="569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692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STCF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缪子探测器介绍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1686084"/>
            <a:ext cx="7850088" cy="4351338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缪子探测器介绍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通常结构为多层灵敏探测器与轭铁的结合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物理需求：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µ/π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压制率为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eff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π→µ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&lt;1/30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）条件下，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1-2GeV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鉴别效率好于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</a:p>
          <a:p>
            <a:pPr lvl="1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3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5C3C38F-BFD3-4813-A3A0-874EDFBA6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24" y="3140968"/>
            <a:ext cx="3096344" cy="250923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6204E4-540F-4175-9D73-1A1791028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828" y="3280081"/>
            <a:ext cx="3096344" cy="27263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FEAD136-65EA-4C84-B5FE-86939CFFC2DF}"/>
              </a:ext>
            </a:extLst>
          </p:cNvPr>
          <p:cNvSpPr txBox="1"/>
          <p:nvPr/>
        </p:nvSpPr>
        <p:spPr bwMode="auto">
          <a:xfrm>
            <a:off x="8153400" y="4221088"/>
            <a:ext cx="3204964" cy="62517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缪子探测器位于探测谱仪的最外层</a:t>
            </a:r>
            <a:endParaRPr lang="en-US" altLang="zh-CN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zh-CN" altLang="en-US" sz="1400" kern="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覆盖了接近全空间的范围（</a:t>
            </a:r>
            <a:r>
              <a:rPr lang="en-US" altLang="zh-CN" sz="1400" kern="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94%×4π</a:t>
            </a:r>
            <a:r>
              <a:rPr lang="zh-CN" altLang="en-US" sz="1400" kern="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）</a:t>
            </a:r>
            <a:endParaRPr lang="en-US" altLang="zh-CN" sz="1400" kern="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014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缪子探测器软件开发进展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OSCAR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软件框架的缪子探测器的模拟、重建与鉴别算法的开发进展如图所示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目前基本实现整个模拟、数字化、重建与鉴别的全流程算法</a:t>
            </a:r>
          </a:p>
          <a:p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4</a:t>
            </a:fld>
            <a:endParaRPr lang="en-US" altLang="zh-CN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F9BA1AA-BE27-4A1E-9652-FCE9BB731D26}"/>
              </a:ext>
            </a:extLst>
          </p:cNvPr>
          <p:cNvGrpSpPr/>
          <p:nvPr/>
        </p:nvGrpSpPr>
        <p:grpSpPr>
          <a:xfrm>
            <a:off x="1019436" y="2708920"/>
            <a:ext cx="10153128" cy="3363624"/>
            <a:chOff x="755576" y="2414050"/>
            <a:chExt cx="7765131" cy="3363624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8586E950-3AFE-4775-9204-0814F1C5CE06}"/>
                </a:ext>
              </a:extLst>
            </p:cNvPr>
            <p:cNvSpPr/>
            <p:nvPr/>
          </p:nvSpPr>
          <p:spPr bwMode="auto">
            <a:xfrm>
              <a:off x="7021610" y="2463646"/>
              <a:ext cx="554623" cy="25939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61F4F57-1219-43B6-B2DA-C2D3D3A5780B}"/>
                </a:ext>
              </a:extLst>
            </p:cNvPr>
            <p:cNvSpPr txBox="1"/>
            <p:nvPr/>
          </p:nvSpPr>
          <p:spPr bwMode="auto">
            <a:xfrm>
              <a:off x="7718275" y="2414050"/>
              <a:ext cx="802432" cy="30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zh-CN" altLang="en-US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未完成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D809818-D760-4835-90CA-B0EC545983C9}"/>
                </a:ext>
              </a:extLst>
            </p:cNvPr>
            <p:cNvGrpSpPr/>
            <p:nvPr/>
          </p:nvGrpSpPr>
          <p:grpSpPr>
            <a:xfrm>
              <a:off x="755576" y="2857371"/>
              <a:ext cx="7366601" cy="2920303"/>
              <a:chOff x="755232" y="1674972"/>
              <a:chExt cx="7366601" cy="3019370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6FD9E773-4EE3-45D1-B9E6-065F1407C031}"/>
                  </a:ext>
                </a:extLst>
              </p:cNvPr>
              <p:cNvSpPr/>
              <p:nvPr/>
            </p:nvSpPr>
            <p:spPr bwMode="auto">
              <a:xfrm>
                <a:off x="755232" y="1674973"/>
                <a:ext cx="1222710" cy="94952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通用服务</a:t>
                </a:r>
                <a:endParaRPr kumimoji="0" lang="en-US" altLang="zh-CN" sz="12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产生子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DD4hep</a:t>
                </a:r>
                <a:r>
                  <a:rPr kumimoji="0" lang="zh-CN" altLang="en-US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几何</a:t>
                </a:r>
                <a:endParaRPr kumimoji="0" lang="en-US" altLang="zh-CN" sz="12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  <a:endParaRPr kumimoji="0" lang="zh-CN" altLang="en-US" sz="12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C58BD572-4CB2-4E5D-A225-3FF80CB664F2}"/>
                  </a:ext>
                </a:extLst>
              </p:cNvPr>
              <p:cNvSpPr/>
              <p:nvPr/>
            </p:nvSpPr>
            <p:spPr bwMode="auto">
              <a:xfrm>
                <a:off x="2721016" y="2270790"/>
                <a:ext cx="1152128" cy="36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信号事例模拟</a:t>
                </a: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E2A257AD-E49B-4C14-9DD3-545CE82CC82D}"/>
                  </a:ext>
                </a:extLst>
              </p:cNvPr>
              <p:cNvSpPr/>
              <p:nvPr/>
            </p:nvSpPr>
            <p:spPr bwMode="auto">
              <a:xfrm>
                <a:off x="2721016" y="1674972"/>
                <a:ext cx="1152128" cy="36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本底事例模拟</a:t>
                </a:r>
              </a:p>
            </p:txBody>
          </p:sp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73D72FC9-606D-4429-A0C5-CABEB3EEB9E3}"/>
                  </a:ext>
                </a:extLst>
              </p:cNvPr>
              <p:cNvSpPr/>
              <p:nvPr/>
            </p:nvSpPr>
            <p:spPr bwMode="auto">
              <a:xfrm>
                <a:off x="5007937" y="1966008"/>
                <a:ext cx="853212" cy="36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事例混合</a:t>
                </a: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0D923859-6E45-46C1-B6F7-77C57CF95735}"/>
                  </a:ext>
                </a:extLst>
              </p:cNvPr>
              <p:cNvSpPr/>
              <p:nvPr/>
            </p:nvSpPr>
            <p:spPr bwMode="auto">
              <a:xfrm>
                <a:off x="7315635" y="1965782"/>
                <a:ext cx="720080" cy="36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数字化</a:t>
                </a: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590397B7-AB01-40BF-BE8E-B4CD03C0851C}"/>
                  </a:ext>
                </a:extLst>
              </p:cNvPr>
              <p:cNvSpPr/>
              <p:nvPr/>
            </p:nvSpPr>
            <p:spPr bwMode="auto">
              <a:xfrm>
                <a:off x="7233981" y="2932249"/>
                <a:ext cx="887852" cy="36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径迹外推</a:t>
                </a:r>
              </a:p>
            </p:txBody>
          </p:sp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197428DB-89C3-472B-8BA9-6FD9DE47E0E3}"/>
                  </a:ext>
                </a:extLst>
              </p:cNvPr>
              <p:cNvSpPr/>
              <p:nvPr/>
            </p:nvSpPr>
            <p:spPr bwMode="auto">
              <a:xfrm>
                <a:off x="4602347" y="3255998"/>
                <a:ext cx="1646719" cy="36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带电粒子</a:t>
                </a:r>
                <a:r>
                  <a:rPr kumimoji="0" lang="en-US" altLang="zh-CN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track</a:t>
                </a:r>
                <a:r>
                  <a:rPr kumimoji="0" lang="zh-CN" altLang="en-US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重建</a:t>
                </a:r>
              </a:p>
            </p:txBody>
          </p:sp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0963EB0A-34B5-453B-A499-31E16A7641D6}"/>
                  </a:ext>
                </a:extLst>
              </p:cNvPr>
              <p:cNvSpPr/>
              <p:nvPr/>
            </p:nvSpPr>
            <p:spPr bwMode="auto">
              <a:xfrm>
                <a:off x="2625129" y="3255998"/>
                <a:ext cx="962424" cy="36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特征变量提取</a:t>
                </a:r>
              </a:p>
            </p:txBody>
          </p:sp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20F5D886-AAFC-4383-90C3-E1939B3846E2}"/>
                  </a:ext>
                </a:extLst>
              </p:cNvPr>
              <p:cNvSpPr/>
              <p:nvPr/>
            </p:nvSpPr>
            <p:spPr bwMode="auto">
              <a:xfrm>
                <a:off x="1061396" y="3255998"/>
                <a:ext cx="854448" cy="36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BDT</a:t>
                </a:r>
                <a:r>
                  <a:rPr kumimoji="0" lang="zh-CN" altLang="en-US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训练</a:t>
                </a:r>
              </a:p>
            </p:txBody>
          </p:sp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B642A8AE-E706-45B0-99B7-2F08B90FD2CB}"/>
                  </a:ext>
                </a:extLst>
              </p:cNvPr>
              <p:cNvSpPr/>
              <p:nvPr/>
            </p:nvSpPr>
            <p:spPr bwMode="auto">
              <a:xfrm>
                <a:off x="1003510" y="4330100"/>
                <a:ext cx="971252" cy="36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Weight/Data</a:t>
                </a:r>
                <a:endParaRPr kumimoji="0" lang="zh-CN" altLang="en-US" sz="12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8AA610FD-ED68-4876-A3B3-BD448D5DB351}"/>
                  </a:ext>
                </a:extLst>
              </p:cNvPr>
              <p:cNvSpPr/>
              <p:nvPr/>
            </p:nvSpPr>
            <p:spPr bwMode="auto">
              <a:xfrm>
                <a:off x="2679118" y="4334342"/>
                <a:ext cx="854448" cy="36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粒子</a:t>
                </a:r>
                <a:r>
                  <a:rPr kumimoji="0" lang="zh-CN" altLang="en-US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鉴别</a:t>
                </a:r>
              </a:p>
            </p:txBody>
          </p:sp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E04C0226-7009-4CC0-8C5D-1EE27579329A}"/>
                  </a:ext>
                </a:extLst>
              </p:cNvPr>
              <p:cNvSpPr/>
              <p:nvPr/>
            </p:nvSpPr>
            <p:spPr bwMode="auto">
              <a:xfrm>
                <a:off x="7220625" y="4329646"/>
                <a:ext cx="898522" cy="36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物理</a:t>
                </a:r>
                <a:r>
                  <a:rPr kumimoji="0" lang="zh-CN" altLang="en-US" sz="1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分析</a:t>
                </a:r>
              </a:p>
            </p:txBody>
          </p: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C2F75429-C752-4B40-BAE8-F2E6491D3829}"/>
                  </a:ext>
                </a:extLst>
              </p:cNvPr>
              <p:cNvCxnSpPr>
                <a:cxnSpLocks/>
                <a:stCxn id="14" idx="3"/>
                <a:endCxn id="15" idx="1"/>
              </p:cNvCxnSpPr>
              <p:nvPr/>
            </p:nvCxnSpPr>
            <p:spPr bwMode="auto">
              <a:xfrm>
                <a:off x="1977942" y="2149735"/>
                <a:ext cx="743074" cy="30105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36A559B9-227D-4441-9BC5-1DB59B7CBFD6}"/>
                  </a:ext>
                </a:extLst>
              </p:cNvPr>
              <p:cNvCxnSpPr>
                <a:cxnSpLocks/>
                <a:stCxn id="14" idx="3"/>
                <a:endCxn id="16" idx="1"/>
              </p:cNvCxnSpPr>
              <p:nvPr/>
            </p:nvCxnSpPr>
            <p:spPr bwMode="auto">
              <a:xfrm flipV="1">
                <a:off x="1977942" y="1854973"/>
                <a:ext cx="743074" cy="294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FB83D17A-0437-4F54-8BEF-E536E086D19E}"/>
                  </a:ext>
                </a:extLst>
              </p:cNvPr>
              <p:cNvCxnSpPr>
                <a:cxnSpLocks/>
                <a:stCxn id="16" idx="3"/>
                <a:endCxn id="17" idx="1"/>
              </p:cNvCxnSpPr>
              <p:nvPr/>
            </p:nvCxnSpPr>
            <p:spPr bwMode="auto">
              <a:xfrm>
                <a:off x="3873144" y="1854973"/>
                <a:ext cx="1134793" cy="2910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901EB828-D514-409F-BBC0-8E182DD1E46A}"/>
                  </a:ext>
                </a:extLst>
              </p:cNvPr>
              <p:cNvCxnSpPr>
                <a:cxnSpLocks/>
                <a:stCxn id="15" idx="3"/>
                <a:endCxn id="17" idx="1"/>
              </p:cNvCxnSpPr>
              <p:nvPr/>
            </p:nvCxnSpPr>
            <p:spPr bwMode="auto">
              <a:xfrm flipV="1">
                <a:off x="3873144" y="2146008"/>
                <a:ext cx="1134793" cy="30478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7271F469-6860-4F5A-9520-21BD22031F15}"/>
                  </a:ext>
                </a:extLst>
              </p:cNvPr>
              <p:cNvCxnSpPr>
                <a:cxnSpLocks/>
                <a:stCxn id="17" idx="3"/>
                <a:endCxn id="18" idx="1"/>
              </p:cNvCxnSpPr>
              <p:nvPr/>
            </p:nvCxnSpPr>
            <p:spPr bwMode="auto">
              <a:xfrm flipV="1">
                <a:off x="5861149" y="2145781"/>
                <a:ext cx="1454486" cy="22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94A8D313-D869-4A66-BEC6-C53C53FACBC1}"/>
                  </a:ext>
                </a:extLst>
              </p:cNvPr>
              <p:cNvCxnSpPr>
                <a:cxnSpLocks/>
                <a:stCxn id="18" idx="2"/>
                <a:endCxn id="20" idx="0"/>
              </p:cNvCxnSpPr>
              <p:nvPr/>
            </p:nvCxnSpPr>
            <p:spPr bwMode="auto">
              <a:xfrm flipH="1">
                <a:off x="5425707" y="2325781"/>
                <a:ext cx="2249968" cy="93021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40351809-08C1-4988-A6FC-7035359B0176}"/>
                  </a:ext>
                </a:extLst>
              </p:cNvPr>
              <p:cNvCxnSpPr>
                <a:cxnSpLocks/>
                <a:stCxn id="19" idx="1"/>
                <a:endCxn id="20" idx="3"/>
              </p:cNvCxnSpPr>
              <p:nvPr/>
            </p:nvCxnSpPr>
            <p:spPr bwMode="auto">
              <a:xfrm flipH="1">
                <a:off x="6249067" y="3112249"/>
                <a:ext cx="984914" cy="3237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EFA19512-421D-44EC-829A-C966A984E266}"/>
                  </a:ext>
                </a:extLst>
              </p:cNvPr>
              <p:cNvCxnSpPr>
                <a:cxnSpLocks/>
                <a:stCxn id="20" idx="1"/>
                <a:endCxn id="21" idx="3"/>
              </p:cNvCxnSpPr>
              <p:nvPr/>
            </p:nvCxnSpPr>
            <p:spPr bwMode="auto">
              <a:xfrm flipH="1">
                <a:off x="3587553" y="3435998"/>
                <a:ext cx="1014794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37" name="直接箭头连接符 36">
                <a:extLst>
                  <a:ext uri="{FF2B5EF4-FFF2-40B4-BE49-F238E27FC236}">
                    <a16:creationId xmlns:a16="http://schemas.microsoft.com/office/drawing/2014/main" id="{EA6B4ECE-0B92-496D-9E7A-62A771904AC3}"/>
                  </a:ext>
                </a:extLst>
              </p:cNvPr>
              <p:cNvCxnSpPr>
                <a:cxnSpLocks/>
                <a:stCxn id="21" idx="1"/>
                <a:endCxn id="22" idx="3"/>
              </p:cNvCxnSpPr>
              <p:nvPr/>
            </p:nvCxnSpPr>
            <p:spPr bwMode="auto">
              <a:xfrm flipH="1">
                <a:off x="1915844" y="3435998"/>
                <a:ext cx="70928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38" name="直接箭头连接符 37">
                <a:extLst>
                  <a:ext uri="{FF2B5EF4-FFF2-40B4-BE49-F238E27FC236}">
                    <a16:creationId xmlns:a16="http://schemas.microsoft.com/office/drawing/2014/main" id="{A0ED1C8F-365F-4E1E-9F92-EDCBF36BC161}"/>
                  </a:ext>
                </a:extLst>
              </p:cNvPr>
              <p:cNvCxnSpPr>
                <a:cxnSpLocks/>
                <a:stCxn id="22" idx="2"/>
                <a:endCxn id="23" idx="0"/>
              </p:cNvCxnSpPr>
              <p:nvPr/>
            </p:nvCxnSpPr>
            <p:spPr bwMode="auto">
              <a:xfrm>
                <a:off x="1488620" y="3615998"/>
                <a:ext cx="516" cy="7141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39" name="直接箭头连接符 38">
                <a:extLst>
                  <a:ext uri="{FF2B5EF4-FFF2-40B4-BE49-F238E27FC236}">
                    <a16:creationId xmlns:a16="http://schemas.microsoft.com/office/drawing/2014/main" id="{4472C7BD-F199-47D5-9435-F0FC8E7997B3}"/>
                  </a:ext>
                </a:extLst>
              </p:cNvPr>
              <p:cNvCxnSpPr>
                <a:cxnSpLocks/>
                <a:stCxn id="23" idx="3"/>
                <a:endCxn id="24" idx="1"/>
              </p:cNvCxnSpPr>
              <p:nvPr/>
            </p:nvCxnSpPr>
            <p:spPr bwMode="auto">
              <a:xfrm>
                <a:off x="1974762" y="4510100"/>
                <a:ext cx="704356" cy="424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EF36F09C-C541-4D1C-8213-5FB25FB2F892}"/>
                  </a:ext>
                </a:extLst>
              </p:cNvPr>
              <p:cNvCxnSpPr>
                <a:cxnSpLocks/>
                <a:stCxn id="21" idx="2"/>
                <a:endCxn id="24" idx="0"/>
              </p:cNvCxnSpPr>
              <p:nvPr/>
            </p:nvCxnSpPr>
            <p:spPr bwMode="auto">
              <a:xfrm>
                <a:off x="3106341" y="3615998"/>
                <a:ext cx="1" cy="71834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41" name="直接箭头连接符 40">
                <a:extLst>
                  <a:ext uri="{FF2B5EF4-FFF2-40B4-BE49-F238E27FC236}">
                    <a16:creationId xmlns:a16="http://schemas.microsoft.com/office/drawing/2014/main" id="{D62516B6-9F6C-4B63-9E4C-2ADAFB1541C9}"/>
                  </a:ext>
                </a:extLst>
              </p:cNvPr>
              <p:cNvCxnSpPr>
                <a:cxnSpLocks/>
                <a:stCxn id="24" idx="3"/>
                <a:endCxn id="25" idx="1"/>
              </p:cNvCxnSpPr>
              <p:nvPr/>
            </p:nvCxnSpPr>
            <p:spPr bwMode="auto">
              <a:xfrm flipV="1">
                <a:off x="3533566" y="4509646"/>
                <a:ext cx="3687059" cy="469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/>
              </a:ln>
            </p:spPr>
          </p:cxn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ED40B076-A8BE-456B-A11C-4829A9158AB0}"/>
                  </a:ext>
                </a:extLst>
              </p:cNvPr>
              <p:cNvSpPr/>
              <p:nvPr/>
            </p:nvSpPr>
            <p:spPr bwMode="auto">
              <a:xfrm>
                <a:off x="7231749" y="3585855"/>
                <a:ext cx="887852" cy="36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zh-CN" sz="12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Ecal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信息</a:t>
                </a:r>
                <a:endParaRPr kumimoji="0" lang="zh-CN" altLang="en-US" sz="12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4466D86B-0EE3-4C89-8833-0A0794DB0D71}"/>
              </a:ext>
            </a:extLst>
          </p:cNvPr>
          <p:cNvCxnSpPr>
            <a:stCxn id="42" idx="1"/>
            <a:endCxn id="20" idx="3"/>
          </p:cNvCxnSpPr>
          <p:nvPr/>
        </p:nvCxnSpPr>
        <p:spPr>
          <a:xfrm flipH="1" flipV="1">
            <a:off x="8202780" y="4855487"/>
            <a:ext cx="1284885" cy="319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9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重建算法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5</a:t>
            </a:fld>
            <a:endParaRPr lang="en-US" altLang="zh-CN" dirty="0"/>
          </a:p>
        </p:txBody>
      </p:sp>
      <p:grpSp>
        <p:nvGrpSpPr>
          <p:cNvPr id="7197" name="组合 7196">
            <a:extLst>
              <a:ext uri="{FF2B5EF4-FFF2-40B4-BE49-F238E27FC236}">
                <a16:creationId xmlns:a16="http://schemas.microsoft.com/office/drawing/2014/main" id="{2E7D85FA-D4C5-4661-A480-F9CBBB1AA56F}"/>
              </a:ext>
            </a:extLst>
          </p:cNvPr>
          <p:cNvGrpSpPr/>
          <p:nvPr/>
        </p:nvGrpSpPr>
        <p:grpSpPr>
          <a:xfrm>
            <a:off x="5182121" y="1669955"/>
            <a:ext cx="3744416" cy="3546154"/>
            <a:chOff x="12055310" y="1842955"/>
            <a:chExt cx="4371503" cy="4140038"/>
          </a:xfrm>
        </p:grpSpPr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91D08010-14F3-4825-85D4-BD1A287A2FF6}"/>
                </a:ext>
              </a:extLst>
            </p:cNvPr>
            <p:cNvCxnSpPr/>
            <p:nvPr/>
          </p:nvCxnSpPr>
          <p:spPr bwMode="auto">
            <a:xfrm>
              <a:off x="15928585" y="5723063"/>
              <a:ext cx="42440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AE20A25F-A1BE-4084-8D7F-B368F96E3EFF}"/>
                </a:ext>
              </a:extLst>
            </p:cNvPr>
            <p:cNvCxnSpPr/>
            <p:nvPr/>
          </p:nvCxnSpPr>
          <p:spPr bwMode="auto">
            <a:xfrm flipV="1">
              <a:off x="15928585" y="5277050"/>
              <a:ext cx="0" cy="4460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C161081-A384-4389-9A7E-ADBCFDD58D7C}"/>
                </a:ext>
              </a:extLst>
            </p:cNvPr>
            <p:cNvSpPr txBox="1"/>
            <p:nvPr/>
          </p:nvSpPr>
          <p:spPr bwMode="auto">
            <a:xfrm>
              <a:off x="16181794" y="5710098"/>
              <a:ext cx="245019" cy="2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0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  <a:endParaRPr lang="zh-CN" altLang="en-US" sz="10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25E5C3EC-E2E8-42B0-8AB4-7BEEFE9D94A3}"/>
                </a:ext>
              </a:extLst>
            </p:cNvPr>
            <p:cNvSpPr txBox="1"/>
            <p:nvPr/>
          </p:nvSpPr>
          <p:spPr bwMode="auto">
            <a:xfrm>
              <a:off x="15683393" y="5245445"/>
              <a:ext cx="215064" cy="2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0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y</a:t>
              </a:r>
              <a:endParaRPr lang="zh-CN" altLang="en-US" sz="10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73B86A4-6062-4C94-AE2F-57D164BA4391}"/>
                </a:ext>
              </a:extLst>
            </p:cNvPr>
            <p:cNvSpPr txBox="1"/>
            <p:nvPr/>
          </p:nvSpPr>
          <p:spPr bwMode="auto">
            <a:xfrm>
              <a:off x="13323500" y="5030433"/>
              <a:ext cx="779174" cy="360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MDC</a:t>
              </a:r>
              <a:endPara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C71599B-2749-412E-B72D-CC11F9A8A835}"/>
                </a:ext>
              </a:extLst>
            </p:cNvPr>
            <p:cNvSpPr txBox="1"/>
            <p:nvPr/>
          </p:nvSpPr>
          <p:spPr bwMode="auto">
            <a:xfrm>
              <a:off x="12728146" y="2740189"/>
              <a:ext cx="682589" cy="30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MUD</a:t>
              </a:r>
              <a:endPara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2390A2B-E470-4FCE-AC8C-8830AA36C76F}"/>
                </a:ext>
              </a:extLst>
            </p:cNvPr>
            <p:cNvSpPr txBox="1"/>
            <p:nvPr/>
          </p:nvSpPr>
          <p:spPr bwMode="auto">
            <a:xfrm>
              <a:off x="14600555" y="5172990"/>
              <a:ext cx="407258" cy="2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0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IP</a:t>
              </a:r>
              <a:endParaRPr lang="zh-CN" altLang="en-US" sz="10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9F57C83A-D616-4FA6-9E4C-2B0D3B6B122D}"/>
                </a:ext>
              </a:extLst>
            </p:cNvPr>
            <p:cNvSpPr/>
            <p:nvPr/>
          </p:nvSpPr>
          <p:spPr>
            <a:xfrm>
              <a:off x="14070047" y="4557970"/>
              <a:ext cx="1152128" cy="11521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E596E028-FBE2-4B0F-8AAB-1B96AB14AA41}"/>
                </a:ext>
              </a:extLst>
            </p:cNvPr>
            <p:cNvSpPr/>
            <p:nvPr/>
          </p:nvSpPr>
          <p:spPr>
            <a:xfrm>
              <a:off x="13464939" y="3705348"/>
              <a:ext cx="216024" cy="5918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464328C5-B1E3-4D9D-932A-436D554D9358}"/>
                </a:ext>
              </a:extLst>
            </p:cNvPr>
            <p:cNvSpPr/>
            <p:nvPr/>
          </p:nvSpPr>
          <p:spPr>
            <a:xfrm>
              <a:off x="13733229" y="3705348"/>
              <a:ext cx="216024" cy="5918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286DDC9F-F01E-4636-A44A-AC1596ABD202}"/>
                </a:ext>
              </a:extLst>
            </p:cNvPr>
            <p:cNvSpPr/>
            <p:nvPr/>
          </p:nvSpPr>
          <p:spPr>
            <a:xfrm>
              <a:off x="14001519" y="3705348"/>
              <a:ext cx="216024" cy="5918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E8007FA2-7050-46E8-ADCC-AC7F1173DB98}"/>
                </a:ext>
              </a:extLst>
            </p:cNvPr>
            <p:cNvSpPr/>
            <p:nvPr/>
          </p:nvSpPr>
          <p:spPr>
            <a:xfrm>
              <a:off x="14269809" y="3705348"/>
              <a:ext cx="216024" cy="5918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F7672706-228E-4739-9466-817C403BF694}"/>
                </a:ext>
              </a:extLst>
            </p:cNvPr>
            <p:cNvSpPr/>
            <p:nvPr/>
          </p:nvSpPr>
          <p:spPr>
            <a:xfrm>
              <a:off x="14538099" y="3705348"/>
              <a:ext cx="216024" cy="5918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4A00C64B-5FDE-4D28-9D26-A70D7284173E}"/>
                </a:ext>
              </a:extLst>
            </p:cNvPr>
            <p:cNvSpPr/>
            <p:nvPr/>
          </p:nvSpPr>
          <p:spPr>
            <a:xfrm>
              <a:off x="14809105" y="3705348"/>
              <a:ext cx="216024" cy="5918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DC4AE1F9-3262-4CC8-B024-314A9634C25F}"/>
                </a:ext>
              </a:extLst>
            </p:cNvPr>
            <p:cNvSpPr/>
            <p:nvPr/>
          </p:nvSpPr>
          <p:spPr>
            <a:xfrm>
              <a:off x="15080111" y="3705348"/>
              <a:ext cx="216024" cy="5918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70690CC4-A705-4C44-BA81-CB287C9B21C3}"/>
                </a:ext>
              </a:extLst>
            </p:cNvPr>
            <p:cNvSpPr/>
            <p:nvPr/>
          </p:nvSpPr>
          <p:spPr>
            <a:xfrm>
              <a:off x="15351254" y="3705348"/>
              <a:ext cx="216024" cy="5918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68" name="梯形 7167">
              <a:extLst>
                <a:ext uri="{FF2B5EF4-FFF2-40B4-BE49-F238E27FC236}">
                  <a16:creationId xmlns:a16="http://schemas.microsoft.com/office/drawing/2014/main" id="{B94D0CB9-0571-43AC-90AE-F694200EE625}"/>
                </a:ext>
              </a:extLst>
            </p:cNvPr>
            <p:cNvSpPr/>
            <p:nvPr/>
          </p:nvSpPr>
          <p:spPr>
            <a:xfrm flipV="1">
              <a:off x="13110428" y="2081467"/>
              <a:ext cx="3071366" cy="1363151"/>
            </a:xfrm>
            <a:prstGeom prst="trapezoid">
              <a:avLst>
                <a:gd name="adj" fmla="val 3064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1D5F952C-0062-4903-9652-2D1840EBCAC3}"/>
                </a:ext>
              </a:extLst>
            </p:cNvPr>
            <p:cNvSpPr/>
            <p:nvPr/>
          </p:nvSpPr>
          <p:spPr>
            <a:xfrm>
              <a:off x="15622397" y="3705348"/>
              <a:ext cx="216024" cy="5918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69" name="椭圆 7168">
              <a:extLst>
                <a:ext uri="{FF2B5EF4-FFF2-40B4-BE49-F238E27FC236}">
                  <a16:creationId xmlns:a16="http://schemas.microsoft.com/office/drawing/2014/main" id="{69B33B0B-15B7-484C-875F-B61F1EB3C354}"/>
                </a:ext>
              </a:extLst>
            </p:cNvPr>
            <p:cNvSpPr/>
            <p:nvPr/>
          </p:nvSpPr>
          <p:spPr>
            <a:xfrm>
              <a:off x="14610111" y="509803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70" name="弧形 7169">
              <a:extLst>
                <a:ext uri="{FF2B5EF4-FFF2-40B4-BE49-F238E27FC236}">
                  <a16:creationId xmlns:a16="http://schemas.microsoft.com/office/drawing/2014/main" id="{38A04793-3BB0-4CD1-8BE1-6F5D4CA19341}"/>
                </a:ext>
              </a:extLst>
            </p:cNvPr>
            <p:cNvSpPr/>
            <p:nvPr/>
          </p:nvSpPr>
          <p:spPr>
            <a:xfrm>
              <a:off x="12055310" y="1842955"/>
              <a:ext cx="3511968" cy="3511968"/>
            </a:xfrm>
            <a:prstGeom prst="arc">
              <a:avLst>
                <a:gd name="adj1" fmla="val 21297688"/>
                <a:gd name="adj2" fmla="val 3695816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176" name="直接连接符 7175">
              <a:extLst>
                <a:ext uri="{FF2B5EF4-FFF2-40B4-BE49-F238E27FC236}">
                  <a16:creationId xmlns:a16="http://schemas.microsoft.com/office/drawing/2014/main" id="{C2B412EE-56BF-4D19-B136-8FD06D918B1C}"/>
                </a:ext>
              </a:extLst>
            </p:cNvPr>
            <p:cNvCxnSpPr>
              <a:stCxn id="7170" idx="0"/>
            </p:cNvCxnSpPr>
            <p:nvPr/>
          </p:nvCxnSpPr>
          <p:spPr>
            <a:xfrm flipH="1" flipV="1">
              <a:off x="15455633" y="2081467"/>
              <a:ext cx="104860" cy="13632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0" name="直接连接符 7179">
              <a:extLst>
                <a:ext uri="{FF2B5EF4-FFF2-40B4-BE49-F238E27FC236}">
                  <a16:creationId xmlns:a16="http://schemas.microsoft.com/office/drawing/2014/main" id="{7864B856-ED8B-47C4-80D9-83DF28D135A5}"/>
                </a:ext>
              </a:extLst>
            </p:cNvPr>
            <p:cNvCxnSpPr>
              <a:cxnSpLocks/>
            </p:cNvCxnSpPr>
            <p:nvPr/>
          </p:nvCxnSpPr>
          <p:spPr>
            <a:xfrm>
              <a:off x="13464939" y="3284984"/>
              <a:ext cx="23734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6" name="直接连接符 7185">
              <a:extLst>
                <a:ext uri="{FF2B5EF4-FFF2-40B4-BE49-F238E27FC236}">
                  <a16:creationId xmlns:a16="http://schemas.microsoft.com/office/drawing/2014/main" id="{A64B2556-3056-4E71-8CD2-6C98EFD49C97}"/>
                </a:ext>
              </a:extLst>
            </p:cNvPr>
            <p:cNvCxnSpPr>
              <a:cxnSpLocks/>
            </p:cNvCxnSpPr>
            <p:nvPr/>
          </p:nvCxnSpPr>
          <p:spPr>
            <a:xfrm>
              <a:off x="13450677" y="3140968"/>
              <a:ext cx="23877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CF5D7E85-7F5C-45E6-93F2-AC3842792B2E}"/>
                </a:ext>
              </a:extLst>
            </p:cNvPr>
            <p:cNvCxnSpPr>
              <a:cxnSpLocks/>
            </p:cNvCxnSpPr>
            <p:nvPr/>
          </p:nvCxnSpPr>
          <p:spPr>
            <a:xfrm>
              <a:off x="13395695" y="2996952"/>
              <a:ext cx="25654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CF0CD06E-5A63-4B9A-A762-802EEBC99B47}"/>
                </a:ext>
              </a:extLst>
            </p:cNvPr>
            <p:cNvCxnSpPr>
              <a:cxnSpLocks/>
            </p:cNvCxnSpPr>
            <p:nvPr/>
          </p:nvCxnSpPr>
          <p:spPr>
            <a:xfrm>
              <a:off x="13357342" y="2852936"/>
              <a:ext cx="260375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7BD2D163-DD43-4817-9001-615A5CE5D58F}"/>
                </a:ext>
              </a:extLst>
            </p:cNvPr>
            <p:cNvCxnSpPr>
              <a:cxnSpLocks/>
            </p:cNvCxnSpPr>
            <p:nvPr/>
          </p:nvCxnSpPr>
          <p:spPr>
            <a:xfrm>
              <a:off x="13302197" y="2708920"/>
              <a:ext cx="26588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3D6A7931-D44C-4577-A4DB-3746045255F8}"/>
                </a:ext>
              </a:extLst>
            </p:cNvPr>
            <p:cNvCxnSpPr>
              <a:cxnSpLocks/>
            </p:cNvCxnSpPr>
            <p:nvPr/>
          </p:nvCxnSpPr>
          <p:spPr>
            <a:xfrm>
              <a:off x="13251683" y="2564904"/>
              <a:ext cx="27673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E265594A-B3DC-4A99-9861-80BA48D6C69C}"/>
                </a:ext>
              </a:extLst>
            </p:cNvPr>
            <p:cNvCxnSpPr>
              <a:cxnSpLocks/>
            </p:cNvCxnSpPr>
            <p:nvPr/>
          </p:nvCxnSpPr>
          <p:spPr>
            <a:xfrm>
              <a:off x="13202704" y="2420888"/>
              <a:ext cx="28714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B852C9D9-D226-42A8-A193-19B2AFBA791C}"/>
                </a:ext>
              </a:extLst>
            </p:cNvPr>
            <p:cNvCxnSpPr>
              <a:cxnSpLocks/>
            </p:cNvCxnSpPr>
            <p:nvPr/>
          </p:nvCxnSpPr>
          <p:spPr>
            <a:xfrm>
              <a:off x="13179670" y="2276872"/>
              <a:ext cx="29328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CCD6941B-353A-4B45-A3B7-9E0B86415FFA}"/>
                </a:ext>
              </a:extLst>
            </p:cNvPr>
            <p:cNvSpPr/>
            <p:nvPr/>
          </p:nvSpPr>
          <p:spPr>
            <a:xfrm>
              <a:off x="15420599" y="325534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B56238DA-8B81-49D3-82FF-7F454AC722F1}"/>
                </a:ext>
              </a:extLst>
            </p:cNvPr>
            <p:cNvSpPr/>
            <p:nvPr/>
          </p:nvSpPr>
          <p:spPr>
            <a:xfrm>
              <a:off x="15534671" y="306709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B53756D2-2B45-46B6-B0E6-D05A9F6FF85E}"/>
                </a:ext>
              </a:extLst>
            </p:cNvPr>
            <p:cNvSpPr/>
            <p:nvPr/>
          </p:nvSpPr>
          <p:spPr>
            <a:xfrm>
              <a:off x="15527886" y="2916719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9C9AD8ED-33FC-4A7F-877C-9DCE13E85CA4}"/>
                </a:ext>
              </a:extLst>
            </p:cNvPr>
            <p:cNvSpPr/>
            <p:nvPr/>
          </p:nvSpPr>
          <p:spPr>
            <a:xfrm>
              <a:off x="15547582" y="278668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92705F4E-2649-4B38-938A-B0C06BC4A1CD}"/>
                </a:ext>
              </a:extLst>
            </p:cNvPr>
            <p:cNvSpPr/>
            <p:nvPr/>
          </p:nvSpPr>
          <p:spPr>
            <a:xfrm>
              <a:off x="15491886" y="264695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44E96416-9879-4AB8-A304-88DC91942B05}"/>
                </a:ext>
              </a:extLst>
            </p:cNvPr>
            <p:cNvSpPr/>
            <p:nvPr/>
          </p:nvSpPr>
          <p:spPr>
            <a:xfrm>
              <a:off x="15498671" y="2489099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1D8345B0-BFF2-4EEE-B368-E567E48EB83E}"/>
                </a:ext>
              </a:extLst>
            </p:cNvPr>
            <p:cNvSpPr/>
            <p:nvPr/>
          </p:nvSpPr>
          <p:spPr>
            <a:xfrm>
              <a:off x="15490190" y="234701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37AF4875-B4FE-4470-A215-75C52B010C43}"/>
                </a:ext>
              </a:extLst>
            </p:cNvPr>
            <p:cNvSpPr/>
            <p:nvPr/>
          </p:nvSpPr>
          <p:spPr>
            <a:xfrm>
              <a:off x="15517435" y="220783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B3133ADC-3D70-47E8-B682-D14AC305D87C}"/>
                </a:ext>
              </a:extLst>
            </p:cNvPr>
            <p:cNvSpPr/>
            <p:nvPr/>
          </p:nvSpPr>
          <p:spPr>
            <a:xfrm>
              <a:off x="15481435" y="342276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F81C3BB3-D045-4ABF-BE37-34621396FB15}"/>
                </a:ext>
              </a:extLst>
            </p:cNvPr>
            <p:cNvSpPr txBox="1"/>
            <p:nvPr/>
          </p:nvSpPr>
          <p:spPr bwMode="auto">
            <a:xfrm>
              <a:off x="12721392" y="3808817"/>
              <a:ext cx="682589" cy="30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ECAL</a:t>
              </a:r>
              <a:endPara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7195" name="文本框 7194">
              <a:extLst>
                <a:ext uri="{FF2B5EF4-FFF2-40B4-BE49-F238E27FC236}">
                  <a16:creationId xmlns:a16="http://schemas.microsoft.com/office/drawing/2014/main" id="{9AC28D86-BD45-4D69-A72A-5C2B3F3A9AA4}"/>
                </a:ext>
              </a:extLst>
            </p:cNvPr>
            <p:cNvSpPr txBox="1"/>
            <p:nvPr/>
          </p:nvSpPr>
          <p:spPr>
            <a:xfrm>
              <a:off x="15443869" y="4503027"/>
              <a:ext cx="869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track</a:t>
              </a:r>
            </a:p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seed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98" name="文本框 7197">
            <a:extLst>
              <a:ext uri="{FF2B5EF4-FFF2-40B4-BE49-F238E27FC236}">
                <a16:creationId xmlns:a16="http://schemas.microsoft.com/office/drawing/2014/main" id="{D73C9C75-5B05-4841-AE75-B3F587CFCF88}"/>
              </a:ext>
            </a:extLst>
          </p:cNvPr>
          <p:cNvSpPr txBox="1"/>
          <p:nvPr/>
        </p:nvSpPr>
        <p:spPr>
          <a:xfrm>
            <a:off x="6745578" y="532771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粒子重建示意图</a:t>
            </a:r>
          </a:p>
        </p:txBody>
      </p:sp>
      <p:sp>
        <p:nvSpPr>
          <p:cNvPr id="7200" name="文本框 7199">
            <a:extLst>
              <a:ext uri="{FF2B5EF4-FFF2-40B4-BE49-F238E27FC236}">
                <a16:creationId xmlns:a16="http://schemas.microsoft.com/office/drawing/2014/main" id="{60C8FCF5-365A-4AF8-8EBB-D5BF9CB37C20}"/>
              </a:ext>
            </a:extLst>
          </p:cNvPr>
          <p:cNvSpPr txBox="1"/>
          <p:nvPr/>
        </p:nvSpPr>
        <p:spPr>
          <a:xfrm>
            <a:off x="10128448" y="5327718"/>
            <a:ext cx="172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鉴别参数</a:t>
            </a:r>
          </a:p>
        </p:txBody>
      </p:sp>
      <p:sp>
        <p:nvSpPr>
          <p:cNvPr id="73" name="Rectangle 10">
            <a:extLst>
              <a:ext uri="{FF2B5EF4-FFF2-40B4-BE49-F238E27FC236}">
                <a16:creationId xmlns:a16="http://schemas.microsoft.com/office/drawing/2014/main" id="{37F6ADF0-AF5E-478D-85D4-ED25B700DC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4773011" cy="4351338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Track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分辨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外推径迹作为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track seed</a:t>
            </a: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ECAL Shower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与外推径迹匹配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Track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重建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计算每层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点连线和外推径迹在这一层的击中到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点连线的夹角，关联小于角度窗口的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hit</a:t>
            </a:r>
          </a:p>
          <a:p>
            <a:pPr lvl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Track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重建角度窗口为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12.5°</a:t>
            </a: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重建算法中，采用了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100ns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的时间窗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鉴别参数计算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入射深度，每层击中数，匹配距离等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447D13-12CD-F20D-B329-40E8E857A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157"/>
          <a:stretch/>
        </p:blipFill>
        <p:spPr>
          <a:xfrm>
            <a:off x="9953629" y="1746457"/>
            <a:ext cx="1046529" cy="35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0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多变量分析方法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730408" cy="4351338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缪子探测器的粒子鉴别采用多变量分析（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MVA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）的方法，例如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Likelihood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MLP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Boosting Decision Tree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提升树算法）是一种统计学习方法</a:t>
            </a: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以分类树（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Decision Tree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）为基本分类器</a:t>
            </a: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原理：训练出一个初始基本分类器，后续训练新分类器时对样本分布进行调整，使先前分类错误的样本受到更大的关注，最终所有分类器加权结合输出结果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计算信号效率时需要指定对本底的拒绝率，对应一个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BDT Cut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BDT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输出大于此值时认为是信号，否则是本底</a:t>
            </a:r>
          </a:p>
          <a:p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6</a:t>
            </a:fld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512C84-5E07-4DA7-9461-62D0327DA879}"/>
              </a:ext>
            </a:extLst>
          </p:cNvPr>
          <p:cNvSpPr txBox="1"/>
          <p:nvPr/>
        </p:nvSpPr>
        <p:spPr bwMode="auto">
          <a:xfrm>
            <a:off x="8580094" y="5697766"/>
            <a:ext cx="1590766" cy="3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en-US" altLang="zh-CN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BDT</a:t>
            </a:r>
            <a:r>
              <a: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输出分布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A9FD305-683C-43AC-A6C2-69524228C103}"/>
              </a:ext>
            </a:extLst>
          </p:cNvPr>
          <p:cNvGrpSpPr/>
          <p:nvPr/>
        </p:nvGrpSpPr>
        <p:grpSpPr>
          <a:xfrm>
            <a:off x="7980597" y="3413054"/>
            <a:ext cx="2330189" cy="2284146"/>
            <a:chOff x="3196592" y="3429000"/>
            <a:chExt cx="2330189" cy="228414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D32B675-142A-4B03-8298-C2085B7B5257}"/>
                </a:ext>
              </a:extLst>
            </p:cNvPr>
            <p:cNvGrpSpPr/>
            <p:nvPr/>
          </p:nvGrpSpPr>
          <p:grpSpPr>
            <a:xfrm>
              <a:off x="3196592" y="3429000"/>
              <a:ext cx="2280571" cy="2284146"/>
              <a:chOff x="8569614" y="1682166"/>
              <a:chExt cx="2280571" cy="2284146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CD1111FC-C96E-49D2-83CA-F8F9B76094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69614" y="2153784"/>
                <a:ext cx="2209019" cy="1812528"/>
              </a:xfrm>
              <a:prstGeom prst="rect">
                <a:avLst/>
              </a:prstGeom>
            </p:spPr>
          </p:pic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3B5D8947-F535-4F6D-B920-100D6E3F5B9C}"/>
                  </a:ext>
                </a:extLst>
              </p:cNvPr>
              <p:cNvCxnSpPr/>
              <p:nvPr/>
            </p:nvCxnSpPr>
            <p:spPr bwMode="auto">
              <a:xfrm flipV="1">
                <a:off x="10044608" y="2137533"/>
                <a:ext cx="0" cy="179552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5DBB448-E8A5-4C39-A534-AD041EB39B72}"/>
                  </a:ext>
                </a:extLst>
              </p:cNvPr>
              <p:cNvSpPr txBox="1"/>
              <p:nvPr/>
            </p:nvSpPr>
            <p:spPr bwMode="auto">
              <a:xfrm>
                <a:off x="10044172" y="1682166"/>
                <a:ext cx="806013" cy="308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spAutoFit/>
              </a:bodyPr>
              <a:lstStyle/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SzPct val="90000"/>
                </a:pPr>
                <a:r>
                  <a:rPr lang="en-US" altLang="zh-CN" sz="1200" kern="0" baseline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BDT Cut</a:t>
                </a:r>
                <a:endParaRPr lang="zh-CN" altLang="en-US" sz="1200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7DC9BE2B-B01E-4EA7-A9F9-B9D25BD38731}"/>
                  </a:ext>
                </a:extLst>
              </p:cNvPr>
              <p:cNvCxnSpPr/>
              <p:nvPr/>
            </p:nvCxnSpPr>
            <p:spPr bwMode="auto">
              <a:xfrm flipH="1">
                <a:off x="10044608" y="1974910"/>
                <a:ext cx="144016" cy="12936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D9E18C4-00EC-4892-956D-B4E199D413CA}"/>
                </a:ext>
              </a:extLst>
            </p:cNvPr>
            <p:cNvSpPr txBox="1"/>
            <p:nvPr/>
          </p:nvSpPr>
          <p:spPr bwMode="auto">
            <a:xfrm>
              <a:off x="4846586" y="4392506"/>
              <a:ext cx="680195" cy="2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000" b="1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muon</a:t>
              </a:r>
              <a:endParaRPr lang="zh-CN" altLang="en-US" sz="1000" b="1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63B1773-4D6B-4BCB-A573-9B0FB7509430}"/>
                </a:ext>
              </a:extLst>
            </p:cNvPr>
            <p:cNvSpPr txBox="1"/>
            <p:nvPr/>
          </p:nvSpPr>
          <p:spPr bwMode="auto">
            <a:xfrm>
              <a:off x="3321428" y="4393421"/>
              <a:ext cx="680195" cy="2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90000"/>
              </a:pPr>
              <a:r>
                <a:rPr lang="en-US" altLang="zh-CN" sz="1000" b="1" kern="0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pion</a:t>
              </a:r>
              <a:endParaRPr lang="zh-CN" altLang="en-US" sz="1000" b="1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3979E3C4-7215-404A-8B44-A0C61F6C5CDB}"/>
              </a:ext>
            </a:extLst>
          </p:cNvPr>
          <p:cNvSpPr txBox="1"/>
          <p:nvPr/>
        </p:nvSpPr>
        <p:spPr bwMode="auto">
          <a:xfrm>
            <a:off x="5334617" y="5699519"/>
            <a:ext cx="1032566" cy="3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en-US" altLang="zh-CN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BDT</a:t>
            </a:r>
            <a:r>
              <a: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结构</a:t>
            </a:r>
          </a:p>
        </p:txBody>
      </p:sp>
      <p:pic>
        <p:nvPicPr>
          <p:cNvPr id="33" name="Picture 2" descr="The schematic of Gradient Boosting Decision Tree (GBDT) | Download High ...">
            <a:extLst>
              <a:ext uri="{FF2B5EF4-FFF2-40B4-BE49-F238E27FC236}">
                <a16:creationId xmlns:a16="http://schemas.microsoft.com/office/drawing/2014/main" id="{79B6EDE8-43D8-4A00-B496-3CF69DB1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29" y="4067770"/>
            <a:ext cx="2538816" cy="139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AF09D3F-F0BD-4231-A949-3845BD356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994" y="3902243"/>
            <a:ext cx="2435926" cy="1795523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103B7D71-A812-4281-97E2-D85E00AA5ABF}"/>
              </a:ext>
            </a:extLst>
          </p:cNvPr>
          <p:cNvSpPr txBox="1"/>
          <p:nvPr/>
        </p:nvSpPr>
        <p:spPr bwMode="auto">
          <a:xfrm>
            <a:off x="1438425" y="5663944"/>
            <a:ext cx="1979712" cy="3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lang="zh-CN" altLang="en-US" sz="1200" kern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三种多变量分析方法比较</a:t>
            </a:r>
          </a:p>
        </p:txBody>
      </p:sp>
    </p:spTree>
    <p:extLst>
      <p:ext uri="{BB962C8B-B14F-4D97-AF65-F5344CB8AC3E}">
        <p14:creationId xmlns:p14="http://schemas.microsoft.com/office/powerpoint/2010/main" val="272013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MUD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几何优化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通过更改不同的轭铁厚度、轭铁层数等参数，寻找能够满足物理需求的最优结构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例如从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层探测器结构更改为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层探测器结构，可以使效率有较大的提升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7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BC01CDD-DA12-4B1A-B49B-8F243E2E3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80928"/>
            <a:ext cx="4700088" cy="312204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384B5EC-7CEC-4913-ACEA-403ED56EE88D}"/>
              </a:ext>
            </a:extLst>
          </p:cNvPr>
          <p:cNvSpPr txBox="1"/>
          <p:nvPr/>
        </p:nvSpPr>
        <p:spPr>
          <a:xfrm>
            <a:off x="10148016" y="562481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动量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39AEA86-F945-4151-93D3-A108EF72B961}"/>
              </a:ext>
            </a:extLst>
          </p:cNvPr>
          <p:cNvSpPr txBox="1"/>
          <p:nvPr/>
        </p:nvSpPr>
        <p:spPr>
          <a:xfrm>
            <a:off x="6107205" y="2552735"/>
            <a:ext cx="934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鉴别效率</a:t>
            </a:r>
          </a:p>
        </p:txBody>
      </p:sp>
    </p:spTree>
    <p:extLst>
      <p:ext uri="{BB962C8B-B14F-4D97-AF65-F5344CB8AC3E}">
        <p14:creationId xmlns:p14="http://schemas.microsoft.com/office/powerpoint/2010/main" val="235158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探测器参数对单动量效率的影响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800MeV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下，三个探测器结构参数对鉴别效率的影响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、粒子到达探测器前需要穿过的轭铁厚度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、粒子达到探测器后，鉴别阶段需要的轭铁厚度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、鉴别阶段需要最少的探测器层数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8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D96966-2CEA-44AD-A2AB-E4173C21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278" y="2513283"/>
            <a:ext cx="4334480" cy="375337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013C4A2-7E54-4C08-A1F2-88E1E2C93D30}"/>
              </a:ext>
            </a:extLst>
          </p:cNvPr>
          <p:cNvSpPr txBox="1"/>
          <p:nvPr/>
        </p:nvSpPr>
        <p:spPr>
          <a:xfrm>
            <a:off x="9320924" y="5375358"/>
            <a:ext cx="287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、在第一层探测器前有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 cm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厚的轭铁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7D9859-803B-48AF-8D2E-A0657BACDF68}"/>
              </a:ext>
            </a:extLst>
          </p:cNvPr>
          <p:cNvSpPr txBox="1"/>
          <p:nvPr/>
        </p:nvSpPr>
        <p:spPr>
          <a:xfrm>
            <a:off x="5468643" y="5539048"/>
            <a:ext cx="1647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、使用的探测器总数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73AC94-FC54-4EF6-897A-6619E7649A3E}"/>
              </a:ext>
            </a:extLst>
          </p:cNvPr>
          <p:cNvSpPr txBox="1"/>
          <p:nvPr/>
        </p:nvSpPr>
        <p:spPr>
          <a:xfrm>
            <a:off x="4691236" y="3520754"/>
            <a:ext cx="142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、每两层探测器的轭铁厚度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(cm)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827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机器学习优化方法的尝试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假定每层探测器的效率是独立的，所有的概率都可以根据单层探测器的概率近似计算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层探测器的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(13,2)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可以根据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层探测器的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位置的探测器概率得到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1-(1-0.45)*(1-0.57)*(1-0.53)=0.888845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可以近似计算不同探测器组合的效率，然后通过梯度下降的方法进行迭代</a:t>
            </a: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9</a:t>
            </a:fld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7FE511F-D124-4F56-809C-785D4404C70F}"/>
              </a:ext>
            </a:extLst>
          </p:cNvPr>
          <p:cNvSpPr txBox="1"/>
          <p:nvPr/>
        </p:nvSpPr>
        <p:spPr>
          <a:xfrm>
            <a:off x="5007728" y="454468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层探测器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3AD926B-C46B-4165-8139-46AD26917B33}"/>
              </a:ext>
            </a:extLst>
          </p:cNvPr>
          <p:cNvSpPr txBox="1"/>
          <p:nvPr/>
        </p:nvSpPr>
        <p:spPr>
          <a:xfrm>
            <a:off x="6415197" y="451946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层探测器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C19C61A-1438-44C6-A3A9-313981DE3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12976"/>
            <a:ext cx="4069472" cy="27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74BAE7-3E7C-4658-B460-8CB4E0CFB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2" y="3212976"/>
            <a:ext cx="4095653" cy="270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40D23EC-0F22-4761-85B3-160C6ADBD5E7}"/>
              </a:ext>
            </a:extLst>
          </p:cNvPr>
          <p:cNvSpPr txBox="1"/>
          <p:nvPr/>
        </p:nvSpPr>
        <p:spPr>
          <a:xfrm>
            <a:off x="2601760" y="5953863"/>
            <a:ext cx="287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、在第一层探测器前有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 cm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厚的轭铁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FE07C6-FC79-4302-91F7-FB054FFE3C6A}"/>
              </a:ext>
            </a:extLst>
          </p:cNvPr>
          <p:cNvSpPr txBox="1"/>
          <p:nvPr/>
        </p:nvSpPr>
        <p:spPr>
          <a:xfrm>
            <a:off x="8982836" y="5903266"/>
            <a:ext cx="287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、在第一层探测器前有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 cm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厚的轭铁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E0284C0-2A06-4704-8FE8-5C656E32F9D8}"/>
              </a:ext>
            </a:extLst>
          </p:cNvPr>
          <p:cNvSpPr txBox="1"/>
          <p:nvPr/>
        </p:nvSpPr>
        <p:spPr>
          <a:xfrm>
            <a:off x="5825606" y="3348853"/>
            <a:ext cx="142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、每两层探测器的轭铁厚度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(cm)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B499223-D80F-4D46-A3EF-44C8F0BD9D1D}"/>
              </a:ext>
            </a:extLst>
          </p:cNvPr>
          <p:cNvSpPr txBox="1"/>
          <p:nvPr/>
        </p:nvSpPr>
        <p:spPr>
          <a:xfrm>
            <a:off x="101599" y="3262324"/>
            <a:ext cx="800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、每两层探测器的轭铁厚度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(cm)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5739032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162942</TotalTime>
  <Words>1275</Words>
  <Application>Microsoft Office PowerPoint</Application>
  <PresentationFormat>宽屏</PresentationFormat>
  <Paragraphs>174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等线 Light</vt:lpstr>
      <vt:lpstr>微软雅黑</vt:lpstr>
      <vt:lpstr>Arial</vt:lpstr>
      <vt:lpstr>Calibri</vt:lpstr>
      <vt:lpstr>Calibri Light</vt:lpstr>
      <vt:lpstr>Symbol</vt:lpstr>
      <vt:lpstr>Times New Roman</vt:lpstr>
      <vt:lpstr>默认设计模板</vt:lpstr>
      <vt:lpstr>MUD与机器学习交流</vt:lpstr>
      <vt:lpstr>缪子探测器的原理</vt:lpstr>
      <vt:lpstr>STCF缪子探测器介绍</vt:lpstr>
      <vt:lpstr>缪子探测器软件开发进展</vt:lpstr>
      <vt:lpstr>重建算法</vt:lpstr>
      <vt:lpstr>多变量分析方法</vt:lpstr>
      <vt:lpstr>MUD几何优化</vt:lpstr>
      <vt:lpstr>探测器参数对单动量效率的影响</vt:lpstr>
      <vt:lpstr>机器学习优化方法的尝试</vt:lpstr>
      <vt:lpstr>探测效率计算</vt:lpstr>
      <vt:lpstr>只使用一层探测器的效率</vt:lpstr>
      <vt:lpstr>13层探测器效率计算测试</vt:lpstr>
      <vt:lpstr>Thanks</vt:lpstr>
      <vt:lpstr>Digi下不同轭铁厚度对效率的影响</vt:lpstr>
      <vt:lpstr>理想几何估计</vt:lpstr>
      <vt:lpstr>22层探测器结果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超级陶粲装置上MUD探测器 的设计与模拟重建研究</dc:title>
  <dc:creator>幻 梦澄</dc:creator>
  <cp:lastModifiedBy>幻 梦澄</cp:lastModifiedBy>
  <cp:revision>1416</cp:revision>
  <cp:lastPrinted>2024-02-15T04:14:47Z</cp:lastPrinted>
  <dcterms:created xsi:type="dcterms:W3CDTF">2024-02-15T04:14:47Z</dcterms:created>
  <dcterms:modified xsi:type="dcterms:W3CDTF">2025-11-11T07:09:56Z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2052-0.0.0.0</vt:lpwstr>
  </property>
</Properties>
</file>