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61" r:id="rId2"/>
    <p:sldMasterId id="2147483719" r:id="rId3"/>
  </p:sldMasterIdLst>
  <p:notesMasterIdLst>
    <p:notesMasterId r:id="rId16"/>
  </p:notesMasterIdLst>
  <p:handoutMasterIdLst>
    <p:handoutMasterId r:id="rId17"/>
  </p:handoutMasterIdLst>
  <p:sldIdLst>
    <p:sldId id="4317" r:id="rId4"/>
    <p:sldId id="4174" r:id="rId5"/>
    <p:sldId id="4320" r:id="rId6"/>
    <p:sldId id="4316" r:id="rId7"/>
    <p:sldId id="4321" r:id="rId8"/>
    <p:sldId id="4319" r:id="rId9"/>
    <p:sldId id="4352" r:id="rId10"/>
    <p:sldId id="4353" r:id="rId11"/>
    <p:sldId id="4354" r:id="rId12"/>
    <p:sldId id="4323" r:id="rId13"/>
    <p:sldId id="4361" r:id="rId14"/>
    <p:sldId id="4318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Yi" initials="Z" lastIdx="1" clrIdx="0">
    <p:extLst>
      <p:ext uri="{19B8F6BF-5375-455C-9EA6-DF929625EA0E}">
        <p15:presenceInfo xmlns:p15="http://schemas.microsoft.com/office/powerpoint/2012/main" userId="ZhouY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978"/>
    <a:srgbClr val="180AF4"/>
    <a:srgbClr val="206FB8"/>
    <a:srgbClr val="C4171E"/>
    <a:srgbClr val="0F34A6"/>
    <a:srgbClr val="D0D8E9"/>
    <a:srgbClr val="941100"/>
    <a:srgbClr val="00CCCC"/>
    <a:srgbClr val="E841FF"/>
    <a:srgbClr val="68C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0" autoAdjust="0"/>
    <p:restoredTop sz="83838" autoAdjust="0"/>
  </p:normalViewPr>
  <p:slideViewPr>
    <p:cSldViewPr snapToObjects="1">
      <p:cViewPr varScale="1">
        <p:scale>
          <a:sx n="95" d="100"/>
          <a:sy n="95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5" d="100"/>
          <a:sy n="95" d="100"/>
        </p:scale>
        <p:origin x="35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0F280-C202-459E-9C88-243362EFD57F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FC674-D29B-42E3-B510-33870CA84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456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65565-5D00-41A1-A9D4-D472FA0F1665}" type="datetimeFigureOut">
              <a:rPr lang="zh-CN" altLang="en-US" smtClean="0"/>
              <a:t>2025/10/30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7B772-BE26-4EC4-8890-F0A68D4013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5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fld id="{BF176F5C-B021-432C-A718-B7D3623AD2F3}" type="slidenum">
              <a:rPr lang="en-US" altLang="zh-CN" sz="1200" b="0">
                <a:ea typeface="宋体" panose="02010600030101010101" pitchFamily="2" charset="-122"/>
              </a:rPr>
              <a:pPr/>
              <a:t>1</a:t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67526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123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88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1E3EB-FD72-05D1-F0BD-21342036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1705631-1A4D-5539-FB86-4DA6D02610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6444998-9815-2CE0-B85C-2EA16BAD2D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A6FE91-8B6C-285A-FBF2-20C5227B64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3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99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187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037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868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338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802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B772-BE26-4EC4-8890-F0A68D4013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7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4038600"/>
            <a:ext cx="8534400" cy="2133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de-DE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A97E19-70F5-2C44-6909-E5768AF1F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0006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0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804672"/>
            <a:ext cx="2743200" cy="5321492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804672"/>
            <a:ext cx="8026400" cy="5321492"/>
          </a:xfrm>
        </p:spPr>
        <p:txBody>
          <a:bodyPr vert="eaVert"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56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>
                <a:latin typeface="等线" panose="02010600030101010101" pitchFamily="2" charset="-122"/>
                <a:ea typeface="等线" panose="02010600030101010101" pitchFamily="2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32305C-DFFF-9873-9D6E-340F5F2857D8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5A947-5A81-B018-2660-235B429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40431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4899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87C81022-EB79-4D44-B349-71CEB7845507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50FB030A-8606-2446-851E-73303FB79D3C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DFAFD920-79C3-49C1-A7B3-B6E0382E58A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9E60C2F-EEDE-F44B-803C-5C743D274D6A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1A995042-2D73-4E98-9461-C210BD068AD6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C22F33A-A3D1-EBEB-22D6-97506653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9566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2287FDD3-CDFA-EF49-A10D-1322C950A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CDDE9-B88E-234E-A6D4-D842F0AB9A85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99D7FDDD-992B-F946-BDF0-9E13F01559AD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0B5F9426-7A81-445D-91A9-6E9E1149893A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47B504B-FB3C-9B46-81A0-790A36F6F7C0}"/>
              </a:ext>
            </a:extLst>
          </p:cNvPr>
          <p:cNvSpPr txBox="1"/>
          <p:nvPr/>
        </p:nvSpPr>
        <p:spPr>
          <a:xfrm>
            <a:off x="9956800" y="6629400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Page </a:t>
            </a:r>
            <a:fld id="{3DBB4A54-CEBE-42AD-A072-A39EF13BDFCD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18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16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9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B5FEE81A-7312-664C-853C-656C8E25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3AC04B3-47FF-B94A-9443-5E2CBAB5FD2F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MS PGothic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3F6CDD96-2BFD-5F49-94F0-A6C0394071C0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fld id="{C34E1AA7-BBE3-4066-9647-AD26786FD079}" type="slidenum">
              <a:rPr lang="de-DE" altLang="zh-CN" sz="1200" smtClean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17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lang="de-DE" sz="4000" b="1" kern="1200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等线" panose="02010600030101010101" pitchFamily="2" charset="-122"/>
                <a:ea typeface="等线" panose="02010600030101010101" pitchFamily="2" charset="-122"/>
                <a:cs typeface="等线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053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FC9DDAB7-96A9-334D-9651-A686984A4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37518CB-DF15-E047-BB7E-B5711858249A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031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841B53DE-DE93-684B-ABFE-870875C29D7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477D0B05-BC85-48E6-89ED-2487897A79B2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53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04672"/>
            <a:ext cx="4011084" cy="63042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804672"/>
            <a:ext cx="6815667" cy="5321492"/>
          </a:xfrm>
        </p:spPr>
        <p:txBody>
          <a:bodyPr/>
          <a:lstStyle>
            <a:lvl1pPr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>
              <a:defRPr sz="2800"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>
              <a:defRPr sz="2400"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>
              <a:defRPr sz="2000"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116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768095"/>
            <a:ext cx="7315200" cy="395947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1983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2D7AB43-CD3F-9040-9832-D80A060C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071" y="3061252"/>
            <a:ext cx="3260034" cy="7686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3586326670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E75BC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8DF42F1-DA7F-6146-AE55-0ABA4F9C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7F06F81-F09C-3542-849E-D03F8E742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B4EB0-D94E-2F49-9268-3DA58B9D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45A58D-B70D-594F-8BF2-6B6297269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B56B54-DD64-8946-A36D-45C888B31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9329D-8B8F-B64A-BFB9-3BCDC19C7ED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20509"/>
      </p:ext>
    </p:extLst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5485827-3A9C-3940-AC12-64CE424C1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65175"/>
          </a:xfrm>
          <a:prstGeom prst="rect">
            <a:avLst/>
          </a:prstGeom>
          <a:gradFill rotWithShape="1">
            <a:gsLst>
              <a:gs pos="0">
                <a:srgbClr val="0031B3"/>
              </a:gs>
              <a:gs pos="5000">
                <a:srgbClr val="0031B3"/>
              </a:gs>
              <a:gs pos="100000">
                <a:srgbClr val="9BC1F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/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  <a:latin typeface="Calibri" charset="0"/>
              <a:ea typeface="ＭＳ Ｐゴシック" charset="0"/>
              <a:cs typeface="MS PGothic" charset="0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219201"/>
            <a:ext cx="109728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de-DE" altLang="zh-C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E0F720-7A08-0D43-A4CF-AEC7139A1146}"/>
              </a:ext>
            </a:extLst>
          </p:cNvPr>
          <p:cNvSpPr/>
          <p:nvPr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0E4D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MS PGothic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9A05A0-225C-694D-9D3E-D97BF161FD08}"/>
              </a:ext>
            </a:extLst>
          </p:cNvPr>
          <p:cNvSpPr txBox="1"/>
          <p:nvPr/>
        </p:nvSpPr>
        <p:spPr>
          <a:xfrm>
            <a:off x="9840384" y="6669088"/>
            <a:ext cx="2133600" cy="203200"/>
          </a:xfrm>
          <a:prstGeom prst="rect">
            <a:avLst/>
          </a:prstGeom>
          <a:noFill/>
        </p:spPr>
        <p:txBody>
          <a:bodyPr lIns="108000" tIns="1080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zh-CN" sz="120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fld id="{222D797F-6281-4E3F-ACFD-EAA4784CE755}" type="slidenum">
              <a:rPr lang="de-DE" altLang="zh-CN" sz="1200" smtClean="0">
                <a:solidFill>
                  <a:srgbClr val="FFFFFF"/>
                </a:solidFill>
                <a:latin typeface="Calibri" panose="020F0502020204030204" pitchFamily="34" charset="0"/>
              </a:rPr>
              <a:pPr algn="r" eaLnBrk="1" hangingPunct="1">
                <a:defRPr/>
              </a:pPr>
              <a:t>‹#›</a:t>
            </a:fld>
            <a:endParaRPr lang="de-DE" altLang="zh-CN" sz="1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686F3E-4045-B447-BDB8-EF0A8C9C71E0}"/>
              </a:ext>
            </a:extLst>
          </p:cNvPr>
          <p:cNvSpPr/>
          <p:nvPr userDrawn="1"/>
        </p:nvSpPr>
        <p:spPr>
          <a:xfrm>
            <a:off x="0" y="-10511"/>
            <a:ext cx="12192000" cy="840828"/>
          </a:xfrm>
          <a:prstGeom prst="rect">
            <a:avLst/>
          </a:prstGeom>
          <a:solidFill>
            <a:srgbClr val="0E4D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3EF8756-0108-8C67-4AE7-B69CB40E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0"/>
            <a:ext cx="10515600" cy="804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22466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kumimoji="1" lang="en-US" altLang="zh-CN" sz="4000" b="1" kern="1200" dirty="0" smtClean="0">
          <a:solidFill>
            <a:schemeClr val="bg1"/>
          </a:solidFill>
          <a:effectLst/>
          <a:latin typeface="+mj-ea"/>
          <a:ea typeface="+mj-ea"/>
          <a:cs typeface="等线" panose="02010600030101010101" pitchFamily="2" charset="-122"/>
        </a:defRPr>
      </a:lvl1pPr>
      <a:lvl2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2pPr>
      <a:lvl3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3pPr>
      <a:lvl4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4pPr>
      <a:lvl5pPr algn="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楷体" panose="02010609060101010101" pitchFamily="49" charset="-122"/>
          <a:ea typeface="楷体" panose="02010609060101010101" pitchFamily="49" charset="-122"/>
          <a:cs typeface="楷体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等线" panose="02010600030101010101" pitchFamily="2" charset="-122"/>
          <a:ea typeface="等线" panose="02010600030101010101" pitchFamily="2" charset="-122"/>
          <a:cs typeface="等线" panose="02010600030101010101" pitchFamily="2" charset="-122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00575D-01DC-3F0E-6B2B-C1F24EE14184}"/>
              </a:ext>
            </a:extLst>
          </p:cNvPr>
          <p:cNvSpPr/>
          <p:nvPr/>
        </p:nvSpPr>
        <p:spPr>
          <a:xfrm>
            <a:off x="0" y="-13419"/>
            <a:ext cx="12191999" cy="11733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公式" r:id="rId4" imgW="114151" imgH="215619" progId="Equation.3">
                  <p:embed/>
                </p:oleObj>
              </mc:Choice>
              <mc:Fallback>
                <p:oleObj name="公式" r:id="rId4" imgW="114151" imgH="215619" progId="Equation.3">
                  <p:embed/>
                  <p:pic>
                    <p:nvPicPr>
                      <p:cNvPr id="410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E67CFE-7FAD-A401-3A67-C7C5A13A38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64" t="24246" r="5120" b="31144"/>
          <a:stretch/>
        </p:blipFill>
        <p:spPr>
          <a:xfrm>
            <a:off x="1676400" y="149228"/>
            <a:ext cx="5101468" cy="1031429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A4D5C64-541B-4B6A-BE72-A5B129A4B9D6}"/>
              </a:ext>
            </a:extLst>
          </p:cNvPr>
          <p:cNvSpPr txBox="1"/>
          <p:nvPr/>
        </p:nvSpPr>
        <p:spPr>
          <a:xfrm>
            <a:off x="914400" y="4572000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杨鹏辉 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2025.10.31</a:t>
            </a:r>
            <a:endParaRPr lang="en-US" altLang="zh-CN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STZhongsong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" name="Picture 2" descr="徐小华 @ 中科大">
            <a:extLst>
              <a:ext uri="{FF2B5EF4-FFF2-40B4-BE49-F238E27FC236}">
                <a16:creationId xmlns:a16="http://schemas.microsoft.com/office/drawing/2014/main" id="{763042D6-59E1-4BD5-A336-E23825058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8" y="128555"/>
            <a:ext cx="1297404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271C7465-2482-4497-9914-9C34107C15D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00" y="2862408"/>
            <a:ext cx="4347274" cy="244534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34D9858-0C63-4856-9349-B98185C1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7" y="2120251"/>
            <a:ext cx="11964353" cy="1031429"/>
          </a:xfrm>
        </p:spPr>
        <p:txBody>
          <a:bodyPr>
            <a:noAutofit/>
          </a:bodyPr>
          <a:lstStyle/>
          <a:p>
            <a:r>
              <a:rPr lang="en-US" altLang="zh-CN" sz="4200" dirty="0">
                <a:solidFill>
                  <a:srgbClr val="C00000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STCF</a:t>
            </a:r>
            <a:r>
              <a:rPr lang="zh-CN" altLang="en-US" sz="4200" dirty="0">
                <a:solidFill>
                  <a:srgbClr val="C00000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磁铁与</a:t>
            </a:r>
            <a:r>
              <a:rPr lang="en-US" altLang="zh-CN" sz="4200" dirty="0">
                <a:solidFill>
                  <a:srgbClr val="C00000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BPM</a:t>
            </a:r>
            <a:r>
              <a:rPr lang="zh-CN" altLang="en-US" sz="4200" dirty="0">
                <a:solidFill>
                  <a:srgbClr val="C00000"/>
                </a:solidFill>
                <a:latin typeface="Arial" panose="020B0604020202020204" pitchFamily="34" charset="0"/>
                <a:ea typeface="STZhongsong" panose="02010600040101010101" pitchFamily="2" charset="-122"/>
                <a:cs typeface="Arial" panose="020B0604020202020204" pitchFamily="34" charset="0"/>
              </a:rPr>
              <a:t>准直需求</a:t>
            </a:r>
            <a:endParaRPr lang="en-CN" sz="4200" dirty="0">
              <a:solidFill>
                <a:srgbClr val="C00000"/>
              </a:solidFill>
              <a:latin typeface="Arial" panose="020B0604020202020204" pitchFamily="34" charset="0"/>
              <a:ea typeface="STZhongsong" panose="020106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04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E1DC853-1A37-4E99-9CE6-5D7E5D71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516599B-83BC-4D92-86BF-0E21C49F9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139136"/>
              </p:ext>
            </p:extLst>
          </p:nvPr>
        </p:nvGraphicFramePr>
        <p:xfrm>
          <a:off x="990600" y="1614770"/>
          <a:ext cx="7086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439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solidFill>
                            <a:schemeClr val="tx1"/>
                          </a:solidFill>
                        </a:rPr>
                        <a:t>校正后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Global 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@IP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Hor./Ver. orbit, MAX (</a:t>
                      </a:r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altLang="zh-CN" sz="1800" dirty="0" err="1"/>
                        <a:t>m</a:t>
                      </a:r>
                      <a:r>
                        <a:rPr lang="en-US" altLang="zh-CN" sz="1800" dirty="0"/>
                        <a:t>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371/328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0.52/0.10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Hor./Ver. orbit, RMS (</a:t>
                      </a:r>
                      <a:r>
                        <a:rPr lang="en-US" altLang="zh-CN" sz="1800" b="0" dirty="0" err="1">
                          <a:solidFill>
                            <a:schemeClr val="tx1"/>
                          </a:solidFill>
                        </a:rPr>
                        <a:t>μ</a:t>
                      </a:r>
                      <a:r>
                        <a:rPr lang="en-US" altLang="zh-CN" sz="1800" dirty="0" err="1"/>
                        <a:t>m</a:t>
                      </a:r>
                      <a:r>
                        <a:rPr lang="en-US" altLang="zh-CN" sz="1800" dirty="0"/>
                        <a:t>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48.3/47.6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0.17/0.034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803898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Hor./Ver. dispersion deviation, MAX (mm)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7.0/1.8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0.81/0.04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88589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Hor./Ver. dispersion deviation, RMS (mm)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0.48/0.17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0.35/0.014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875959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Hor./Ver. β-beat, MAX (%)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3.0/3.8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0.12/55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968465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Hor./Ver. β-beat, RMS (%)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0.13/0.17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0.04/12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52782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Hor./Ver. tune shift, MAX (×10</a:t>
                      </a:r>
                      <a:r>
                        <a:rPr lang="en-US" altLang="zh-CN" sz="1800" baseline="30000" dirty="0"/>
                        <a:t>-4</a:t>
                      </a:r>
                      <a:r>
                        <a:rPr lang="zh-CN" altLang="en-US" sz="1800" dirty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0.21/2.5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70360"/>
                  </a:ext>
                </a:extLst>
              </a:tr>
              <a:tr h="317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/>
                        <a:t>Couling</a:t>
                      </a:r>
                      <a:r>
                        <a:rPr lang="en-US" altLang="zh-CN" sz="1800" dirty="0"/>
                        <a:t> factor MAX/RMS (×10</a:t>
                      </a:r>
                      <a:r>
                        <a:rPr lang="en-US" altLang="zh-CN" sz="1800" baseline="30000" dirty="0"/>
                        <a:t>-5</a:t>
                      </a:r>
                      <a:r>
                        <a:rPr lang="en-US" altLang="zh-CN" sz="1800" dirty="0"/>
                        <a:t>)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7.9/2.8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914938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C4A2A9A8-FCB4-4CC5-BD8C-2DB37ADE5968}"/>
              </a:ext>
            </a:extLst>
          </p:cNvPr>
          <p:cNvSpPr txBox="1"/>
          <p:nvPr/>
        </p:nvSpPr>
        <p:spPr>
          <a:xfrm>
            <a:off x="685800" y="57150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目前的准直误差水平和校正流程，可以把轨道和光学函数较好地校正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806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误差效应校正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CB68C23-F7F5-4DF6-A061-61D9FB528443}"/>
              </a:ext>
            </a:extLst>
          </p:cNvPr>
          <p:cNvSpPr/>
          <p:nvPr/>
        </p:nvSpPr>
        <p:spPr>
          <a:xfrm>
            <a:off x="381000" y="1077178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/>
              <a:t>校正后的非线性动力学性能（考虑边缘场效应）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05C21F-EFB7-4BEF-96B1-1C7FF2072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567418"/>
            <a:ext cx="4176366" cy="32766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BCC375B-21BE-4C23-B549-AB95F0293F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62668"/>
            <a:ext cx="4343400" cy="3124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表格 11">
            <a:extLst>
              <a:ext uri="{FF2B5EF4-FFF2-40B4-BE49-F238E27FC236}">
                <a16:creationId xmlns:a16="http://schemas.microsoft.com/office/drawing/2014/main" id="{8C32BE31-183D-4310-B1F9-92FA1E7878D8}"/>
              </a:ext>
            </a:extLst>
          </p:cNvPr>
          <p:cNvGraphicFramePr>
            <a:graphicFrameLocks noGrp="1"/>
          </p:cNvGraphicFramePr>
          <p:nvPr/>
        </p:nvGraphicFramePr>
        <p:xfrm>
          <a:off x="819912" y="4967843"/>
          <a:ext cx="701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167">
                  <a:extLst>
                    <a:ext uri="{9D8B030D-6E8A-4147-A177-3AD203B41FA5}">
                      <a16:colId xmlns:a16="http://schemas.microsoft.com/office/drawing/2014/main" val="256892692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7871198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511101296"/>
                    </a:ext>
                  </a:extLst>
                </a:gridCol>
                <a:gridCol w="2748033">
                  <a:extLst>
                    <a:ext uri="{9D8B030D-6E8A-4147-A177-3AD203B41FA5}">
                      <a16:colId xmlns:a16="http://schemas.microsoft.com/office/drawing/2014/main" val="1656737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托歇克寿命（秒）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无边缘场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有边缘场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有边缘场且用八极铁补偿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117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理想</a:t>
                      </a:r>
                      <a:r>
                        <a:rPr lang="en-US" altLang="zh-CN" dirty="0"/>
                        <a:t>lattice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351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777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误差（平均值）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283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166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226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47650"/>
                  </a:ext>
                </a:extLst>
              </a:tr>
            </a:tbl>
          </a:graphicData>
        </a:graphic>
      </p:graphicFrame>
      <p:sp>
        <p:nvSpPr>
          <p:cNvPr id="26" name="矩形 25">
            <a:extLst>
              <a:ext uri="{FF2B5EF4-FFF2-40B4-BE49-F238E27FC236}">
                <a16:creationId xmlns:a16="http://schemas.microsoft.com/office/drawing/2014/main" id="{5BC53409-48CA-4E94-841F-D7AD70367BA8}"/>
              </a:ext>
            </a:extLst>
          </p:cNvPr>
          <p:cNvSpPr/>
          <p:nvPr/>
        </p:nvSpPr>
        <p:spPr>
          <a:xfrm>
            <a:off x="8077200" y="5157668"/>
            <a:ext cx="3809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/>
              <a:t>校正后动力学孔径恢复得较好；</a:t>
            </a:r>
            <a:endParaRPr lang="en-US" altLang="zh-CN" sz="2000" dirty="0"/>
          </a:p>
          <a:p>
            <a:r>
              <a:rPr lang="zh-CN" altLang="en-US" sz="2000" dirty="0">
                <a:latin typeface="+mn-ea"/>
              </a:rPr>
              <a:t>托歇克寿命恢复到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~73%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57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CE96F-1138-4433-0857-F171D87A3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B8D4C95-9940-4415-4933-5B20D380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64B4E0-F5E0-47C1-A989-83F34F00BA0A}"/>
              </a:ext>
            </a:extLst>
          </p:cNvPr>
          <p:cNvSpPr/>
          <p:nvPr/>
        </p:nvSpPr>
        <p:spPr>
          <a:xfrm>
            <a:off x="814050" y="1752600"/>
            <a:ext cx="102953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/>
              <a:t>对撞点两侧的超导四极铁的准直误差</a:t>
            </a:r>
            <a:r>
              <a:rPr lang="en-US" altLang="zh-CN" sz="2400" b="1" dirty="0"/>
              <a:t>&lt;30um;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/>
              <a:t>对撞区的六极铁（所在位置</a:t>
            </a:r>
            <a:r>
              <a:rPr lang="en-US" altLang="zh-CN" sz="2400" b="1" dirty="0"/>
              <a:t>β</a:t>
            </a:r>
            <a:r>
              <a:rPr lang="zh-CN" altLang="en-US" sz="2400" b="1" dirty="0"/>
              <a:t>函数大），对光学函数和耦合影响明显，准直尽量做好一些。 另外</a:t>
            </a:r>
            <a:r>
              <a:rPr lang="en-US" altLang="zh-CN" sz="2400" b="1" dirty="0"/>
              <a:t>FCC-</a:t>
            </a:r>
            <a:r>
              <a:rPr lang="en-US" altLang="zh-CN" sz="2400" b="1" dirty="0" err="1"/>
              <a:t>ee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CEPC</a:t>
            </a:r>
            <a:r>
              <a:rPr lang="zh-CN" altLang="en-US" sz="2400" b="1" dirty="0"/>
              <a:t>和</a:t>
            </a:r>
            <a:r>
              <a:rPr lang="en-US" altLang="zh-CN" sz="2400" b="1" dirty="0"/>
              <a:t>HEPS</a:t>
            </a:r>
            <a:r>
              <a:rPr lang="zh-CN" altLang="en-US" sz="2400" b="1" dirty="0"/>
              <a:t>等也会提到使用六极铁</a:t>
            </a:r>
            <a:r>
              <a:rPr lang="en-US" altLang="zh-CN" sz="2400" b="1" dirty="0"/>
              <a:t>mover</a:t>
            </a:r>
            <a:r>
              <a:rPr lang="zh-CN" altLang="en-US" sz="2400" b="1" dirty="0"/>
              <a:t>，以追求把六极铁准直精度调到</a:t>
            </a:r>
            <a:r>
              <a:rPr lang="en-US" altLang="zh-CN" sz="2400" b="1" dirty="0"/>
              <a:t>10um</a:t>
            </a:r>
            <a:r>
              <a:rPr lang="zh-CN" altLang="en-US" sz="2400" b="1" dirty="0"/>
              <a:t>量级</a:t>
            </a:r>
            <a:r>
              <a:rPr lang="en-US" altLang="zh-CN" sz="2400" b="1" dirty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en-US" altLang="zh-CN" sz="2400" b="1" dirty="0"/>
              <a:t>BPM</a:t>
            </a:r>
            <a:r>
              <a:rPr lang="zh-CN" altLang="en-US" sz="2400" b="1" dirty="0"/>
              <a:t>的</a:t>
            </a:r>
            <a:r>
              <a:rPr lang="en-US" altLang="zh-CN" sz="2400" b="1" dirty="0"/>
              <a:t>offset</a:t>
            </a:r>
            <a:r>
              <a:rPr lang="zh-CN" altLang="en-US" sz="2400" b="1" dirty="0"/>
              <a:t>对校正效果影响明显，物理上可以通过</a:t>
            </a:r>
            <a:r>
              <a:rPr lang="en-US" altLang="zh-CN" sz="2400" b="1" dirty="0"/>
              <a:t>BBA</a:t>
            </a:r>
            <a:r>
              <a:rPr lang="zh-CN" altLang="en-US" sz="2400" b="1" dirty="0"/>
              <a:t>尽量把</a:t>
            </a:r>
            <a:r>
              <a:rPr lang="en-US" altLang="zh-CN" sz="2400" b="1" dirty="0"/>
              <a:t>BPM</a:t>
            </a:r>
            <a:r>
              <a:rPr lang="zh-CN" altLang="en-US" sz="2400" b="1" dirty="0"/>
              <a:t>与四极铁中心之间的</a:t>
            </a:r>
            <a:r>
              <a:rPr lang="en-US" altLang="zh-CN" sz="2400" b="1" dirty="0"/>
              <a:t>offset</a:t>
            </a:r>
            <a:r>
              <a:rPr lang="zh-CN" altLang="en-US" sz="2400" b="1" dirty="0"/>
              <a:t>降低，但是</a:t>
            </a:r>
            <a:r>
              <a:rPr lang="en-US" altLang="zh-CN" sz="2400" b="1" dirty="0"/>
              <a:t>BPM</a:t>
            </a:r>
            <a:r>
              <a:rPr lang="zh-CN" altLang="en-US" sz="2400" b="1" dirty="0"/>
              <a:t>本身的准直安装误差也应该要控制。</a:t>
            </a:r>
            <a:endParaRPr lang="en-US" altLang="zh-CN" sz="2400" b="1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/>
              <a:t>目前还没考虑</a:t>
            </a:r>
            <a:r>
              <a:rPr lang="en-US" altLang="zh-CN" sz="2400" b="1" dirty="0"/>
              <a:t>girder</a:t>
            </a:r>
            <a:r>
              <a:rPr lang="zh-CN" altLang="en-US" sz="2400" b="1" dirty="0"/>
              <a:t>间的误差。</a:t>
            </a:r>
          </a:p>
        </p:txBody>
      </p:sp>
    </p:spTree>
    <p:extLst>
      <p:ext uri="{BB962C8B-B14F-4D97-AF65-F5344CB8AC3E}">
        <p14:creationId xmlns:p14="http://schemas.microsoft.com/office/powerpoint/2010/main" val="616658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E330129-5BB7-4AB4-DA9A-E6F02031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"/>
            <a:ext cx="10972800" cy="792000"/>
          </a:xfrm>
        </p:spPr>
        <p:txBody>
          <a:bodyPr>
            <a:noAutofit/>
          </a:bodyPr>
          <a:lstStyle/>
          <a:p>
            <a:pPr defTabSz="914400"/>
            <a:r>
              <a:rPr lang="en-US" altLang="zh-CN" sz="4800" dirty="0">
                <a:latin typeface="+mj-lt"/>
                <a:ea typeface="STZhongsong" panose="02010600040101010101" pitchFamily="2" charset="-122"/>
                <a:cs typeface="+mj-cs"/>
              </a:rPr>
              <a:t>FCC-</a:t>
            </a:r>
            <a:r>
              <a:rPr lang="en-US" altLang="zh-CN" sz="4800" dirty="0" err="1">
                <a:latin typeface="+mj-lt"/>
                <a:ea typeface="STZhongsong" panose="02010600040101010101" pitchFamily="2" charset="-122"/>
                <a:cs typeface="+mj-cs"/>
              </a:rPr>
              <a:t>ee</a:t>
            </a:r>
            <a:endParaRPr lang="zh-CN" altLang="en-US" sz="4800" dirty="0">
              <a:latin typeface="+mj-lt"/>
              <a:ea typeface="STZhongsong" panose="02010600040101010101" pitchFamily="2" charset="-122"/>
              <a:cs typeface="+mj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BD7979-95C2-4F60-8139-AFF4B675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9525349" cy="4419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DDD07CC-AA04-4C60-A045-BDFA2839B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5408726"/>
            <a:ext cx="5510029" cy="992073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1B6EA741-F31A-4618-BB59-8F6D94C84104}"/>
              </a:ext>
            </a:extLst>
          </p:cNvPr>
          <p:cNvSpPr/>
          <p:nvPr/>
        </p:nvSpPr>
        <p:spPr>
          <a:xfrm>
            <a:off x="4572000" y="5891045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338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E330129-5BB7-4AB4-DA9A-E6F02031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1"/>
            <a:ext cx="10972800" cy="792000"/>
          </a:xfrm>
        </p:spPr>
        <p:txBody>
          <a:bodyPr>
            <a:noAutofit/>
          </a:bodyPr>
          <a:lstStyle/>
          <a:p>
            <a:pPr defTabSz="914400"/>
            <a:r>
              <a:rPr lang="en-US" altLang="zh-CN" sz="4800" dirty="0">
                <a:latin typeface="+mj-lt"/>
                <a:ea typeface="STZhongsong" panose="02010600040101010101" pitchFamily="2" charset="-122"/>
                <a:cs typeface="+mj-cs"/>
              </a:rPr>
              <a:t>FCC-</a:t>
            </a:r>
            <a:r>
              <a:rPr lang="en-US" altLang="zh-CN" sz="4800" dirty="0" err="1">
                <a:latin typeface="+mj-lt"/>
                <a:ea typeface="STZhongsong" panose="02010600040101010101" pitchFamily="2" charset="-122"/>
                <a:cs typeface="+mj-cs"/>
              </a:rPr>
              <a:t>ee</a:t>
            </a:r>
            <a:endParaRPr lang="zh-CN" altLang="en-US" sz="4800" dirty="0">
              <a:latin typeface="+mj-lt"/>
              <a:ea typeface="STZhongsong" panose="02010600040101010101" pitchFamily="2" charset="-122"/>
              <a:cs typeface="+mj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4D93053-D38B-4901-BE83-A73E0E50D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19200"/>
            <a:ext cx="9082112" cy="457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3C13FE6-43C9-4BEF-977C-DECB83B9C3EA}"/>
              </a:ext>
            </a:extLst>
          </p:cNvPr>
          <p:cNvSpPr/>
          <p:nvPr/>
        </p:nvSpPr>
        <p:spPr>
          <a:xfrm>
            <a:off x="7543800" y="3962400"/>
            <a:ext cx="2757512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02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74924BD-FE31-4B2C-90AD-2603AA52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3750E7A-9C6B-48D6-A363-8C7F9C0CB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23" y="1173062"/>
            <a:ext cx="9964541" cy="462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25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974924BD-FE31-4B2C-90AD-2603AA52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1354F1-49B2-42CD-A8DD-1D225EE13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8687288" cy="501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3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1F5A50F8-C71E-48A3-BD0F-ADD3CDEAB5F4}"/>
              </a:ext>
            </a:extLst>
          </p:cNvPr>
          <p:cNvSpPr txBox="1"/>
          <p:nvPr/>
        </p:nvSpPr>
        <p:spPr>
          <a:xfrm>
            <a:off x="512474" y="1143000"/>
            <a:ext cx="9317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影响闭轨存活的主要误差源是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四极铁横向准直误差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进一步地，更主要误差源是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两侧的超导四极铁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Q1FFT, Q2FFT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的准直误差；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另外，相对于水平方向，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垂直方向准直误差影响更明显；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要求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Q1FFT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Q2FFT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的准直精度达到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altLang="zh-CN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或更高精度。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E1DC853-1A37-4E99-9CE6-5D7E5D71F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QFFT</a:t>
            </a:r>
            <a:r>
              <a:rPr lang="zh-CN" altLang="en-US" dirty="0"/>
              <a:t>准直误差显著影响闭轨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986F097-792D-4B73-9D33-151DD02DA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86958"/>
            <a:ext cx="3516894" cy="25825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1CB914A-F761-4BD3-9D43-4CFDAAFB00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665945" y="3086958"/>
            <a:ext cx="3429000" cy="256410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07AE959-9234-4154-A83E-6CC4480E2C89}"/>
              </a:ext>
            </a:extLst>
          </p:cNvPr>
          <p:cNvSpPr txBox="1"/>
          <p:nvPr/>
        </p:nvSpPr>
        <p:spPr>
          <a:xfrm>
            <a:off x="67524" y="5672099"/>
            <a:ext cx="3601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不同水平的四极铁横向准直误差下的闭轨存活率和首圈成功率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6378E9-3E82-413D-9C8F-6C25682A4740}"/>
              </a:ext>
            </a:extLst>
          </p:cNvPr>
          <p:cNvSpPr txBox="1"/>
          <p:nvPr/>
        </p:nvSpPr>
        <p:spPr>
          <a:xfrm>
            <a:off x="4046945" y="5669474"/>
            <a:ext cx="328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不同水平的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Q1FFT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Q2FFT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准直误差下的闭轨存活率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53F5562-7D23-4E5E-A90E-58F86A915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199" y="2252701"/>
            <a:ext cx="5233925" cy="353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对撞区六极铁准直误差影响光学函数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26146BB-7EEA-457C-AFE5-A6EEE58F9D2A}"/>
              </a:ext>
            </a:extLst>
          </p:cNvPr>
          <p:cNvSpPr txBox="1"/>
          <p:nvPr/>
        </p:nvSpPr>
        <p:spPr>
          <a:xfrm>
            <a:off x="457200" y="1151804"/>
            <a:ext cx="2414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Crab_Sext_L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的水平准直误差引起的光学函数扰动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9A08CCB-5D78-48A6-BB0D-26CD0FCB9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45" y="3779673"/>
            <a:ext cx="3457966" cy="27143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8564633-0B7A-41E5-AC2A-4258BAF59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287" y="881708"/>
            <a:ext cx="3517951" cy="28979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693FD53-88B2-40DC-B2C9-DAECE9B29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5800" y="3779673"/>
            <a:ext cx="3517951" cy="282755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22D2D72-A437-4073-8E2A-EF010D459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7919" y="844865"/>
            <a:ext cx="3615391" cy="2818151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9A4D1939-C3BC-4986-88A5-47499EE36866}"/>
              </a:ext>
            </a:extLst>
          </p:cNvPr>
          <p:cNvSpPr txBox="1"/>
          <p:nvPr/>
        </p:nvSpPr>
        <p:spPr>
          <a:xfrm>
            <a:off x="228600" y="2514600"/>
            <a:ext cx="3457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此处的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βy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很大，所以垂直方向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β-beating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和工作点偏移很大；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此处近似消色散，所以引起的色散函数畸变很小。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35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水平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准直误差引起的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beating@IP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约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49487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E7B720ED-B8CE-46E2-8F50-F681E13A4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694" y="765591"/>
            <a:ext cx="3675988" cy="2919809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对撞区六极铁准直误差影响耦合</a:t>
            </a: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4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26146BB-7EEA-457C-AFE5-A6EEE58F9D2A}"/>
              </a:ext>
            </a:extLst>
          </p:cNvPr>
          <p:cNvSpPr txBox="1"/>
          <p:nvPr/>
        </p:nvSpPr>
        <p:spPr>
          <a:xfrm>
            <a:off x="436442" y="1134428"/>
            <a:ext cx="318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S1CCY_R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的垂直准直误差引起的垂直色散与横向耦合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4D1939-C3BC-4986-88A5-47499EE36866}"/>
              </a:ext>
            </a:extLst>
          </p:cNvPr>
          <p:cNvSpPr txBox="1"/>
          <p:nvPr/>
        </p:nvSpPr>
        <p:spPr>
          <a:xfrm>
            <a:off x="275661" y="2050473"/>
            <a:ext cx="46550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此处的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βy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很大，所以引起的耦合驱动项幅值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|C|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很大，也即横向耦合很大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此处有较大的水平色散，所以耦合产生较大的垂直色散；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70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垂直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准直误差（仅此一块磁铁）引起的耦合率约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1%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为控制六极铁准直误差的影响，要求对撞区的六极铁（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函数大）准直精度达到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</a:t>
            </a:r>
            <a:r>
              <a:rPr lang="en-US" altLang="zh-CN" sz="20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μm</a:t>
            </a:r>
            <a:r>
              <a:rPr lang="zh-CN" altLang="en-US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；弧区六极铁准直精度 </a:t>
            </a:r>
            <a:r>
              <a:rPr lang="en-US" altLang="zh-CN" sz="2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50μm.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F7E7ACDA-332C-47B4-8150-26C12A045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5104" y="3660469"/>
            <a:ext cx="3822538" cy="285629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77BC0F-2064-460E-AC91-D05A6FE1D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4400" y="923626"/>
            <a:ext cx="3596027" cy="262379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C187FA-5E48-44D3-8CE9-0E70416F5F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68504" y="3776719"/>
            <a:ext cx="3327818" cy="262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5"/>
          <p:cNvPicPr>
            <a:picLocks noChangeAspect="1"/>
          </p:cNvPicPr>
          <p:nvPr/>
        </p:nvPicPr>
        <p:blipFill rotWithShape="1">
          <a:blip r:embed="rId3"/>
          <a:srcRect l="21594" t="9926" r="20206" b="43367"/>
          <a:stretch>
            <a:fillRect/>
          </a:stretch>
        </p:blipFill>
        <p:spPr>
          <a:xfrm>
            <a:off x="10689544" y="76200"/>
            <a:ext cx="1527191" cy="689391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FBFFD5F-13C2-4B03-AC3A-9C1C9613DC20}"/>
              </a:ext>
            </a:extLst>
          </p:cNvPr>
          <p:cNvSpPr txBox="1"/>
          <p:nvPr/>
        </p:nvSpPr>
        <p:spPr>
          <a:xfrm>
            <a:off x="152400" y="983850"/>
            <a:ext cx="430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accent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误差水平参考值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211ABEF-C101-490B-BE33-28D448D7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40251"/>
              </p:ext>
            </p:extLst>
          </p:nvPr>
        </p:nvGraphicFramePr>
        <p:xfrm>
          <a:off x="385321" y="2796133"/>
          <a:ext cx="10972800" cy="1572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6169857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9400984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1123351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03554143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076006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1621205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Component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Horizontal (</a:t>
                      </a:r>
                      <a:r>
                        <a:rPr lang="en-US" sz="1800" kern="1200" dirty="0" err="1">
                          <a:effectLst/>
                        </a:rPr>
                        <a:t>μm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Vertical (</a:t>
                      </a:r>
                      <a:r>
                        <a:rPr lang="en-US" sz="1800" kern="1200" dirty="0" err="1">
                          <a:effectLst/>
                        </a:rPr>
                        <a:t>μm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Longitudinal (</a:t>
                      </a:r>
                      <a:r>
                        <a:rPr lang="en-US" sz="1800" kern="1200" dirty="0" err="1">
                          <a:effectLst/>
                        </a:rPr>
                        <a:t>μm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Rotation (</a:t>
                      </a:r>
                      <a:r>
                        <a:rPr lang="en-US" sz="1800" kern="1200" dirty="0" err="1">
                          <a:effectLst/>
                        </a:rPr>
                        <a:t>mrad</a:t>
                      </a:r>
                      <a:r>
                        <a:rPr lang="en-US" sz="1800" kern="1200" dirty="0">
                          <a:effectLst/>
                        </a:rPr>
                        <a:t>)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Main Field Error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16370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Dipole 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100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100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0.1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0.02%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941991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Quadrupole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50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0.1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0.02%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21761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FFT Doublet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100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0.1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0.02%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085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Arc/IR Sextupole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50 / 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>
                          <a:effectLst/>
                        </a:rPr>
                        <a:t>50 / 30</a:t>
                      </a:r>
                      <a:endParaRPr lang="zh-CN" sz="18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100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0.1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800" kern="1200" dirty="0">
                          <a:effectLst/>
                        </a:rPr>
                        <a:t>0.02%</a:t>
                      </a:r>
                      <a:endParaRPr lang="zh-CN" sz="18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45703264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0553EF06-D463-4C5B-9C00-5F7980A30CD5}"/>
              </a:ext>
            </a:extLst>
          </p:cNvPr>
          <p:cNvSpPr txBox="1"/>
          <p:nvPr/>
        </p:nvSpPr>
        <p:spPr>
          <a:xfrm>
            <a:off x="480338" y="1866578"/>
            <a:ext cx="10035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参考国际上其它装置的误差水平和相关误差效应分析，设置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STCF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误差水平参考值如下表，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2.5σ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截断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BA15278-EA01-46FD-83BD-B1B6991D9688}"/>
              </a:ext>
            </a:extLst>
          </p:cNvPr>
          <p:cNvSpPr txBox="1"/>
          <p:nvPr/>
        </p:nvSpPr>
        <p:spPr>
          <a:xfrm>
            <a:off x="480338" y="4565925"/>
            <a:ext cx="3558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暂未考虑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BPM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误差和物理孔径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1689785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CF-IAC-Meeting-20241015-rev3.potx" id="{085C9133-315C-4FBB-85D9-619850B0D01D}" vid="{10022AAC-AE9B-412C-A57F-796C28F1CE1C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CF-IAC-Meeting-20241015-rev3.potx" id="{085C9133-315C-4FBB-85D9-619850B0D01D}" vid="{5861FF63-7A0A-4A77-82B6-778E9CDFCD32}"/>
    </a:ext>
  </a:extLst>
</a:theme>
</file>

<file path=ppt/theme/theme3.xml><?xml version="1.0" encoding="utf-8"?>
<a:theme xmlns:a="http://schemas.openxmlformats.org/drawingml/2006/main" name="简约主题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CF-IAC-Meeting-20241015-rev3.potx" id="{085C9133-315C-4FBB-85D9-619850B0D01D}" vid="{65852180-4B43-40E9-8CCA-8CA047582D30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65246</TotalTime>
  <Words>712</Words>
  <Application>Microsoft Office PowerPoint</Application>
  <PresentationFormat>宽屏</PresentationFormat>
  <Paragraphs>121</Paragraphs>
  <Slides>12</Slides>
  <Notes>12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等线</vt:lpstr>
      <vt:lpstr>等线 Light</vt:lpstr>
      <vt:lpstr>黑体</vt:lpstr>
      <vt:lpstr>楷体</vt:lpstr>
      <vt:lpstr>宋体</vt:lpstr>
      <vt:lpstr>Microsoft YaHei</vt:lpstr>
      <vt:lpstr>Microsoft YaHei</vt:lpstr>
      <vt:lpstr>Arial</vt:lpstr>
      <vt:lpstr>Calibri</vt:lpstr>
      <vt:lpstr>Times New Roman</vt:lpstr>
      <vt:lpstr>Wingdings</vt:lpstr>
      <vt:lpstr>自定义设计方案</vt:lpstr>
      <vt:lpstr>1_自定义设计方案</vt:lpstr>
      <vt:lpstr>简约主题1</vt:lpstr>
      <vt:lpstr>公式</vt:lpstr>
      <vt:lpstr>STCF磁铁与BPM准直需求</vt:lpstr>
      <vt:lpstr>FCC-ee</vt:lpstr>
      <vt:lpstr>FCC-ee</vt:lpstr>
      <vt:lpstr>CEPC</vt:lpstr>
      <vt:lpstr>CEPC</vt:lpstr>
      <vt:lpstr>QFFT准直误差显著影响闭轨</vt:lpstr>
      <vt:lpstr>对撞区六极铁准直误差影响光学函数</vt:lpstr>
      <vt:lpstr>对撞区六极铁准直误差影响耦合</vt:lpstr>
      <vt:lpstr>PowerPoint 演示文稿</vt:lpstr>
      <vt:lpstr>PowerPoint 演示文稿</vt:lpstr>
      <vt:lpstr>误差效应校正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唧瓜唧 瓜</cp:lastModifiedBy>
  <cp:revision>3350</cp:revision>
  <dcterms:created xsi:type="dcterms:W3CDTF">2020-03-23T10:04:57Z</dcterms:created>
  <dcterms:modified xsi:type="dcterms:W3CDTF">2025-10-30T12:02:05Z</dcterms:modified>
</cp:coreProperties>
</file>