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sldIdLst>
    <p:sldId id="257" r:id="rId2"/>
    <p:sldId id="753" r:id="rId3"/>
    <p:sldId id="755" r:id="rId4"/>
    <p:sldId id="498" r:id="rId5"/>
    <p:sldId id="419" r:id="rId6"/>
    <p:sldId id="420" r:id="rId7"/>
    <p:sldId id="754" r:id="rId8"/>
    <p:sldId id="455" r:id="rId9"/>
    <p:sldId id="457" r:id="rId10"/>
    <p:sldId id="458" r:id="rId11"/>
    <p:sldId id="459" r:id="rId12"/>
    <p:sldId id="700" r:id="rId13"/>
    <p:sldId id="465" r:id="rId14"/>
    <p:sldId id="474" r:id="rId15"/>
    <p:sldId id="475" r:id="rId16"/>
    <p:sldId id="495" r:id="rId17"/>
    <p:sldId id="496" r:id="rId18"/>
    <p:sldId id="701" r:id="rId19"/>
    <p:sldId id="476" r:id="rId20"/>
    <p:sldId id="477" r:id="rId21"/>
    <p:sldId id="479" r:id="rId22"/>
    <p:sldId id="460" r:id="rId23"/>
    <p:sldId id="483" r:id="rId24"/>
    <p:sldId id="487" r:id="rId25"/>
    <p:sldId id="488" r:id="rId26"/>
    <p:sldId id="545" r:id="rId27"/>
    <p:sldId id="546" r:id="rId28"/>
    <p:sldId id="504" r:id="rId29"/>
    <p:sldId id="509" r:id="rId30"/>
    <p:sldId id="510" r:id="rId31"/>
    <p:sldId id="759" r:id="rId32"/>
    <p:sldId id="778" r:id="rId33"/>
    <p:sldId id="715" r:id="rId34"/>
    <p:sldId id="716" r:id="rId35"/>
    <p:sldId id="717" r:id="rId36"/>
    <p:sldId id="780" r:id="rId37"/>
    <p:sldId id="719" r:id="rId38"/>
    <p:sldId id="472" r:id="rId39"/>
    <p:sldId id="519" r:id="rId40"/>
    <p:sldId id="531" r:id="rId41"/>
    <p:sldId id="533" r:id="rId42"/>
    <p:sldId id="535" r:id="rId43"/>
    <p:sldId id="537" r:id="rId44"/>
    <p:sldId id="539" r:id="rId45"/>
    <p:sldId id="540" r:id="rId46"/>
    <p:sldId id="777" r:id="rId47"/>
    <p:sldId id="548" r:id="rId48"/>
    <p:sldId id="559" r:id="rId49"/>
    <p:sldId id="558" r:id="rId50"/>
    <p:sldId id="445" r:id="rId51"/>
    <p:sldId id="749" r:id="rId52"/>
    <p:sldId id="570" r:id="rId53"/>
    <p:sldId id="750" r:id="rId54"/>
    <p:sldId id="751" r:id="rId55"/>
    <p:sldId id="600" r:id="rId56"/>
    <p:sldId id="595" r:id="rId57"/>
    <p:sldId id="598" r:id="rId58"/>
    <p:sldId id="610" r:id="rId59"/>
    <p:sldId id="611" r:id="rId60"/>
    <p:sldId id="632" r:id="rId61"/>
    <p:sldId id="636" r:id="rId62"/>
    <p:sldId id="637" r:id="rId63"/>
    <p:sldId id="641" r:id="rId64"/>
    <p:sldId id="645" r:id="rId65"/>
    <p:sldId id="643" r:id="rId66"/>
    <p:sldId id="648" r:id="rId67"/>
    <p:sldId id="644" r:id="rId68"/>
    <p:sldId id="752" r:id="rId6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048" autoAdjust="0"/>
  </p:normalViewPr>
  <p:slideViewPr>
    <p:cSldViewPr snapToGrid="0" showGuides="1">
      <p:cViewPr varScale="1">
        <p:scale>
          <a:sx n="121" d="100"/>
          <a:sy n="121" d="100"/>
        </p:scale>
        <p:origin x="789" y="89"/>
      </p:cViewPr>
      <p:guideLst>
        <p:guide orient="horz" pos="45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7" Type="http://schemas.openxmlformats.org/officeDocument/2006/relationships/image" Target="../media/image138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Relationship Id="rId6" Type="http://schemas.openxmlformats.org/officeDocument/2006/relationships/image" Target="../media/image137.wmf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E513C-E3DC-48E2-9169-289478F1FE18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2DEE4-E0D5-4894-AD87-69654E3358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33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644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94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433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432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1900</a:t>
            </a:r>
            <a:r>
              <a:rPr lang="zh-CN" altLang="en-US" dirty="0"/>
              <a:t>年，</a:t>
            </a:r>
            <a:r>
              <a:rPr lang="en-US" altLang="zh-CN" dirty="0"/>
              <a:t>Planck</a:t>
            </a:r>
            <a:r>
              <a:rPr lang="zh-CN" altLang="en-US" dirty="0"/>
              <a:t>引入黑体辐射量子解释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814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光电效应 </a:t>
            </a:r>
            <a:r>
              <a:rPr lang="en-US" altLang="zh-CN" dirty="0"/>
              <a:t>vs </a:t>
            </a:r>
            <a:r>
              <a:rPr lang="zh-CN" altLang="en-US" dirty="0"/>
              <a:t>电子双缝干涉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7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298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584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786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49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时空一致 </a:t>
            </a:r>
            <a:r>
              <a:rPr lang="en-US" altLang="zh-CN" dirty="0"/>
              <a:t>+ </a:t>
            </a:r>
            <a:r>
              <a:rPr lang="zh-CN" altLang="en-US" dirty="0"/>
              <a:t>量子力学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相对论量子场论、及其底层逻辑的规范对称性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43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“世界是物质的，物质是运动的，运动是有规律的，规律是可以认识的，认识了也是没有用的”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72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(01)</a:t>
            </a:r>
            <a:r>
              <a:rPr lang="zh-CN" altLang="en-US" dirty="0"/>
              <a:t>：中子能否衰变到质子？</a:t>
            </a:r>
            <a:r>
              <a:rPr lang="en-US" altLang="zh-CN" dirty="0" err="1"/>
              <a:t>n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→p+e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-?</a:t>
            </a:r>
            <a:endParaRPr lang="en-US" altLang="zh-CN" dirty="0"/>
          </a:p>
          <a:p>
            <a:r>
              <a:rPr lang="zh-CN" altLang="en-US" dirty="0"/>
              <a:t>问题</a:t>
            </a:r>
            <a:r>
              <a:rPr lang="en-US" altLang="zh-CN" dirty="0"/>
              <a:t>(02)</a:t>
            </a:r>
            <a:r>
              <a:rPr lang="zh-CN" altLang="en-US" dirty="0"/>
              <a:t>：电子电荷的量纲是什么？万有引力常数量纲？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150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人类赋能的手段只有一个：带电粒子在电磁场中被加速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478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879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717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高能量前沿</a:t>
            </a:r>
            <a:endParaRPr lang="en-US" altLang="zh-CN" dirty="0"/>
          </a:p>
          <a:p>
            <a:r>
              <a:rPr lang="zh-CN" altLang="en-US" dirty="0"/>
              <a:t>问题</a:t>
            </a:r>
            <a:r>
              <a:rPr lang="en-US" altLang="zh-CN" dirty="0"/>
              <a:t>(01)</a:t>
            </a:r>
            <a:r>
              <a:rPr lang="zh-CN" altLang="en-US" dirty="0"/>
              <a:t>：为什么在同一个</a:t>
            </a:r>
            <a:r>
              <a:rPr lang="en-US" altLang="zh-CN" dirty="0"/>
              <a:t>CERN</a:t>
            </a:r>
            <a:r>
              <a:rPr lang="zh-CN" altLang="en-US" dirty="0"/>
              <a:t>对撞环中，电子只能加速到</a:t>
            </a:r>
            <a:r>
              <a:rPr lang="en-US" altLang="zh-CN" dirty="0"/>
              <a:t>100GeV</a:t>
            </a:r>
            <a:r>
              <a:rPr lang="zh-CN" altLang="en-US" dirty="0"/>
              <a:t>，质子可以到</a:t>
            </a:r>
            <a:r>
              <a:rPr lang="en-US" altLang="zh-CN" dirty="0"/>
              <a:t>7TeV</a:t>
            </a:r>
            <a:r>
              <a:rPr lang="zh-CN" altLang="en-US" dirty="0"/>
              <a:t>，</a:t>
            </a:r>
            <a:r>
              <a:rPr lang="en-US" altLang="zh-CN" dirty="0"/>
              <a:t>70</a:t>
            </a:r>
            <a:r>
              <a:rPr lang="zh-CN" altLang="en-US" dirty="0"/>
              <a:t>陪差别？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56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289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365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806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0F2E-4EF9-45EE-99E6-C98575DEBC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三代费米子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11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691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三代费米子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212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1391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三代费米子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74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9661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003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386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71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三代费米子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2905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100trillion = 1</a:t>
            </a:r>
            <a:r>
              <a:rPr lang="zh-CN" altLang="en-US" dirty="0"/>
              <a:t>万亿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22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98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0F2E-4EF9-45EE-99E6-C98575DEBC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262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1374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426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864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7813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弱作用核衰变的典型能标</a:t>
            </a:r>
            <a:r>
              <a:rPr lang="en-US" altLang="zh-CN" dirty="0" smtClean="0"/>
              <a:t>E=O(1)MeV</a:t>
            </a:r>
            <a:r>
              <a:rPr lang="zh-CN" altLang="en-US" dirty="0" smtClean="0"/>
              <a:t>，电磁衰变</a:t>
            </a:r>
            <a:r>
              <a:rPr lang="en-US" altLang="zh-CN" dirty="0" smtClean="0"/>
              <a:t>E=O(10)</a:t>
            </a:r>
            <a:r>
              <a:rPr lang="en-US" altLang="zh-CN" dirty="0" err="1" smtClean="0"/>
              <a:t>KeV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5016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804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133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701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0F2E-4EF9-45EE-99E6-C98575DEBC8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183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“世界是物质的，物质是运动的，运动是有规律的，规律是可以认识的，认识了也是没有用的”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353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三代费米子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7651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量子力学的“真空” </a:t>
            </a:r>
            <a:r>
              <a:rPr lang="en-US" altLang="zh-CN" dirty="0"/>
              <a:t>== </a:t>
            </a:r>
            <a:r>
              <a:rPr lang="zh-CN" altLang="en-US" dirty="0"/>
              <a:t>各类粒子物理场在无粒子激发下的基态，存在“真空涨落”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1047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8551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38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bb~60%, WW(*)~20%,  tau~6%, ZZ(*)~3%, gamma~</a:t>
            </a:r>
            <a:r>
              <a:rPr lang="zh-CN" altLang="en-US" dirty="0"/>
              <a:t>千分之一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2418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490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83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5241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5941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0F2E-4EF9-45EE-99E6-C98575DEBC8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82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337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2642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489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n</a:t>
                </a:r>
                <a:r>
                  <a:rPr lang="zh-CN" altLang="en-US" sz="11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维紧致空间体积 引力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𝑛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sSup>
                      <m:sSupPr>
                        <m:ctrlPr>
                          <a:rPr lang="el-GR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l-GR" altLang="zh-CN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altLang="zh-CN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altLang="zh-CN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zh-CN" altLang="en-US" sz="1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n</a:t>
                </a:r>
                <a:r>
                  <a:rPr lang="zh-CN" altLang="en-US" sz="11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维紧致空间体积 引力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</a:t>
                </a:r>
                <a:r>
                  <a:rPr lang="en-US" altLang="zh-CN" sz="1200" b="0" i="0" smtClean="0">
                    <a:latin typeface="Cambria Math" panose="02040503050406030204" pitchFamily="18" charset="0"/>
                    <a:ea typeface="华文楷体" panose="02010600040101010101" pitchFamily="2" charset="-122"/>
                  </a:rPr>
                  <a:t>𝑉_𝑛</a:t>
                </a:r>
                <a:r>
                  <a:rPr lang="en-US" altLang="zh-CN" sz="1200" i="0">
                    <a:latin typeface="Cambria Math" panose="02040503050406030204" pitchFamily="18" charset="0"/>
                    <a:ea typeface="华文楷体" panose="02010600040101010101" pitchFamily="2" charset="-122"/>
                  </a:rPr>
                  <a:t>=</a:t>
                </a:r>
                <a:r>
                  <a:rPr lang="el-GR" altLang="zh-CN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CN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zh-CN" altLang="en-US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𝜋</a:t>
                </a:r>
                <a:r>
                  <a:rPr lang="en-US" altLang="zh-CN" sz="1200" i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𝑅)</a:t>
                </a:r>
                <a:r>
                  <a:rPr lang="el-GR" altLang="zh-CN" sz="1200" i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^</a:t>
                </a:r>
                <a:r>
                  <a:rPr lang="en-US" altLang="zh-CN" sz="1200" i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𝑛</a:t>
                </a:r>
                <a:endParaRPr lang="zh-CN" altLang="en-US" sz="1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704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n</a:t>
                </a:r>
                <a:r>
                  <a:rPr lang="zh-CN" altLang="en-US" sz="11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维紧致空间体积 引力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𝑛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sSup>
                      <m:sSupPr>
                        <m:ctrlPr>
                          <a:rPr lang="el-GR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l-GR" altLang="zh-CN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altLang="zh-CN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altLang="zh-CN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zh-CN" altLang="en-US" sz="1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n</a:t>
                </a:r>
                <a:r>
                  <a:rPr lang="zh-CN" altLang="en-US" sz="11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维紧致空间体积 引力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</a:t>
                </a:r>
                <a:r>
                  <a:rPr lang="en-US" altLang="zh-CN" sz="1200" b="0" i="0" smtClean="0">
                    <a:latin typeface="Cambria Math" panose="02040503050406030204" pitchFamily="18" charset="0"/>
                    <a:ea typeface="华文楷体" panose="02010600040101010101" pitchFamily="2" charset="-122"/>
                  </a:rPr>
                  <a:t>𝑉_𝑛</a:t>
                </a:r>
                <a:r>
                  <a:rPr lang="en-US" altLang="zh-CN" sz="1200" i="0">
                    <a:latin typeface="Cambria Math" panose="02040503050406030204" pitchFamily="18" charset="0"/>
                    <a:ea typeface="华文楷体" panose="02010600040101010101" pitchFamily="2" charset="-122"/>
                  </a:rPr>
                  <a:t>=</a:t>
                </a:r>
                <a:r>
                  <a:rPr lang="el-GR" altLang="zh-CN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CN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zh-CN" altLang="en-US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𝜋</a:t>
                </a:r>
                <a:r>
                  <a:rPr lang="en-US" altLang="zh-CN" sz="1200" i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𝑅)</a:t>
                </a:r>
                <a:r>
                  <a:rPr lang="el-GR" altLang="zh-CN" sz="1200" i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^</a:t>
                </a:r>
                <a:r>
                  <a:rPr lang="en-US" altLang="zh-CN" sz="1200" i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𝑛</a:t>
                </a:r>
                <a:endParaRPr lang="zh-CN" altLang="en-US" sz="1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1542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8628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514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8233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66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500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质量 </a:t>
            </a:r>
            <a:r>
              <a:rPr lang="en-US" altLang="zh-CN" dirty="0"/>
              <a:t>– 1897 J.J</a:t>
            </a:r>
            <a:r>
              <a:rPr lang="zh-CN" altLang="en-US" dirty="0"/>
              <a:t>汤姆孙磁场中的偏转荷质比、</a:t>
            </a:r>
            <a:endParaRPr lang="en-US" altLang="zh-CN" dirty="0"/>
          </a:p>
          <a:p>
            <a:r>
              <a:rPr lang="zh-CN" altLang="en-US" dirty="0"/>
              <a:t>电荷</a:t>
            </a:r>
            <a:r>
              <a:rPr lang="en-US" altLang="zh-CN" baseline="0" dirty="0"/>
              <a:t> </a:t>
            </a:r>
            <a:r>
              <a:rPr lang="en-US" altLang="zh-CN" dirty="0"/>
              <a:t>– 1909 </a:t>
            </a:r>
            <a:r>
              <a:rPr lang="zh-CN" altLang="en-US" dirty="0"/>
              <a:t>密立根油滴实验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1909</a:t>
            </a:r>
            <a:r>
              <a:rPr lang="zh-CN" altLang="en-US" dirty="0"/>
              <a:t>、</a:t>
            </a:r>
            <a:endParaRPr lang="en-US" altLang="zh-CN" dirty="0"/>
          </a:p>
          <a:p>
            <a:r>
              <a:rPr lang="zh-CN" altLang="en-US" dirty="0"/>
              <a:t>自旋 </a:t>
            </a:r>
            <a:r>
              <a:rPr lang="en-US" altLang="zh-CN" dirty="0"/>
              <a:t>–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1925</a:t>
            </a:r>
            <a:r>
              <a:rPr lang="zh-CN" altLang="en-US" sz="1200" b="0" i="0" kern="1200" baseline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G.E.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乌伦贝克和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S.A.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古兹密特“泡利不相容原理”反常塞曼效应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598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电子：自旋</a:t>
            </a:r>
            <a:r>
              <a:rPr lang="en-US" altLang="zh-CN" dirty="0"/>
              <a:t>1/2</a:t>
            </a:r>
            <a:r>
              <a:rPr lang="zh-CN" altLang="en-US" dirty="0"/>
              <a:t>，带一个单位电量</a:t>
            </a:r>
            <a:r>
              <a:rPr lang="en-US" altLang="zh-CN" dirty="0"/>
              <a:t>1.6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10</a:t>
            </a:r>
            <a:r>
              <a:rPr lang="en-US" altLang="zh-CN" sz="1200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-19</a:t>
            </a: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C</a:t>
            </a:r>
            <a:r>
              <a: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，具有极小但不可忽略质量的“点”粒子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22BD2E-5DAC-45C9-BF5A-A5ED252BDF5A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42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F966-AED0-4966-ACB8-DD9BCD015141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55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FD7AA-BFF5-45F7-9C11-570D985AFDFC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58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717B-8642-4BCF-8C13-6D4A8CEFCA99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79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D56A-005A-4F6C-8437-CBE9F7620115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94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4017-1377-4332-965D-DB26B4E52CA2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44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F4E0-1FBA-4616-B3DE-4BA81CC0CFEC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64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4128-B846-455F-9CD5-B34CE9B7F3CA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15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F56E-9A33-4C7B-B16D-FAB7366BC9B9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0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A979-2F29-4E54-8FAE-2FCBB107CA99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2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92B6-3024-451B-9F08-41A9EBA80733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42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040D-7FB3-4A49-BFEC-06BB76340714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94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C19A3-D09E-43DD-9695-F237BA03379F}" type="datetime1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21324-432E-451C-8C61-3DAC8E0EE0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17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hyperlink" Target="http://en.wikipedia.org/wiki/File:Dirac_4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1.jpe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11" Type="http://schemas.openxmlformats.org/officeDocument/2006/relationships/image" Target="../media/image39.png"/><Relationship Id="rId5" Type="http://schemas.openxmlformats.org/officeDocument/2006/relationships/image" Target="../media/image610.png"/><Relationship Id="rId10" Type="http://schemas.openxmlformats.org/officeDocument/2006/relationships/image" Target="../media/image110.png"/><Relationship Id="rId4" Type="http://schemas.openxmlformats.org/officeDocument/2006/relationships/image" Target="../media/image550.png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11" Type="http://schemas.openxmlformats.org/officeDocument/2006/relationships/image" Target="../media/image73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2120.png"/><Relationship Id="rId9" Type="http://schemas.openxmlformats.org/officeDocument/2006/relationships/image" Target="../media/image2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12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11" Type="http://schemas.openxmlformats.org/officeDocument/2006/relationships/oleObject" Target="../embeddings/oleObject2.bin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691.png"/><Relationship Id="rId9" Type="http://schemas.openxmlformats.org/officeDocument/2006/relationships/image" Target="../media/image7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94.png"/><Relationship Id="rId10" Type="http://schemas.openxmlformats.org/officeDocument/2006/relationships/image" Target="../media/image236.png"/><Relationship Id="rId4" Type="http://schemas.microsoft.com/office/2007/relationships/hdphoto" Target="../media/hdphoto1.wdp"/><Relationship Id="rId9" Type="http://schemas.openxmlformats.org/officeDocument/2006/relationships/image" Target="../media/image23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0.png"/><Relationship Id="rId4" Type="http://schemas.openxmlformats.org/officeDocument/2006/relationships/image" Target="../media/image9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microsoft.com/office/2007/relationships/hdphoto" Target="../media/hdphoto2.wdp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690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\\localhost\upload.wikimedia.org\wikipedia\commons\d\da\Coat_of_Arms_of_Niels_Bohr.svg" TargetMode="External"/><Relationship Id="rId5" Type="http://schemas.openxmlformats.org/officeDocument/2006/relationships/image" Target="../media/image97.jpeg"/><Relationship Id="rId4" Type="http://schemas.openxmlformats.org/officeDocument/2006/relationships/hyperlink" Target="file:///\\localhost\upload.wikimedia.org\wikipedia\commons\6\6d\Niels_Bohr.jpg" TargetMode="External"/><Relationship Id="rId9" Type="http://schemas.openxmlformats.org/officeDocument/2006/relationships/image" Target="../media/image7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0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690.png"/><Relationship Id="rId7" Type="http://schemas.openxmlformats.org/officeDocument/2006/relationships/image" Target="../media/image7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69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790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11" Type="http://schemas.openxmlformats.org/officeDocument/2006/relationships/image" Target="../media/image101.png"/><Relationship Id="rId5" Type="http://schemas.openxmlformats.org/officeDocument/2006/relationships/image" Target="../media/image810.png"/><Relationship Id="rId10" Type="http://schemas.openxmlformats.org/officeDocument/2006/relationships/image" Target="../media/image870.png"/><Relationship Id="rId4" Type="http://schemas.openxmlformats.org/officeDocument/2006/relationships/image" Target="../media/image800.png"/><Relationship Id="rId9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5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13" Type="http://schemas.openxmlformats.org/officeDocument/2006/relationships/image" Target="../media/image1071.png"/><Relationship Id="rId18" Type="http://schemas.openxmlformats.org/officeDocument/2006/relationships/image" Target="../media/image113.png"/><Relationship Id="rId3" Type="http://schemas.openxmlformats.org/officeDocument/2006/relationships/image" Target="../media/image960.png"/><Relationship Id="rId21" Type="http://schemas.openxmlformats.org/officeDocument/2006/relationships/image" Target="../media/image116.png"/><Relationship Id="rId7" Type="http://schemas.openxmlformats.org/officeDocument/2006/relationships/image" Target="../media/image1001.png"/><Relationship Id="rId12" Type="http://schemas.openxmlformats.org/officeDocument/2006/relationships/image" Target="../media/image105.png"/><Relationship Id="rId17" Type="http://schemas.openxmlformats.org/officeDocument/2006/relationships/image" Target="../media/image112.png"/><Relationship Id="rId2" Type="http://schemas.openxmlformats.org/officeDocument/2006/relationships/image" Target="../media/image951.png"/><Relationship Id="rId16" Type="http://schemas.openxmlformats.org/officeDocument/2006/relationships/image" Target="../media/image111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.png"/><Relationship Id="rId11" Type="http://schemas.openxmlformats.org/officeDocument/2006/relationships/image" Target="../media/image104.png"/><Relationship Id="rId5" Type="http://schemas.openxmlformats.org/officeDocument/2006/relationships/image" Target="../media/image980.png"/><Relationship Id="rId15" Type="http://schemas.openxmlformats.org/officeDocument/2006/relationships/image" Target="../media/image109.png"/><Relationship Id="rId23" Type="http://schemas.openxmlformats.org/officeDocument/2006/relationships/image" Target="../media/image118.png"/><Relationship Id="rId10" Type="http://schemas.openxmlformats.org/officeDocument/2006/relationships/image" Target="../media/image1040.png"/><Relationship Id="rId19" Type="http://schemas.openxmlformats.org/officeDocument/2006/relationships/image" Target="../media/image106.png"/><Relationship Id="rId4" Type="http://schemas.openxmlformats.org/officeDocument/2006/relationships/image" Target="../media/image970.png"/><Relationship Id="rId9" Type="http://schemas.openxmlformats.org/officeDocument/2006/relationships/image" Target="../media/image1030.png"/><Relationship Id="rId14" Type="http://schemas.openxmlformats.org/officeDocument/2006/relationships/image" Target="../media/image1080.png"/><Relationship Id="rId22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4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950.png"/><Relationship Id="rId10" Type="http://schemas.openxmlformats.org/officeDocument/2006/relationships/image" Target="../media/image1000.png"/><Relationship Id="rId4" Type="http://schemas.openxmlformats.org/officeDocument/2006/relationships/image" Target="../media/image115.png"/><Relationship Id="rId9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gif"/><Relationship Id="rId13" Type="http://schemas.openxmlformats.org/officeDocument/2006/relationships/image" Target="../media/image1180.png"/><Relationship Id="rId3" Type="http://schemas.openxmlformats.org/officeDocument/2006/relationships/image" Target="../media/image1070.png"/><Relationship Id="rId7" Type="http://schemas.openxmlformats.org/officeDocument/2006/relationships/image" Target="../media/image128.JPG"/><Relationship Id="rId12" Type="http://schemas.openxmlformats.org/officeDocument/2006/relationships/image" Target="../media/image11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160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36.wmf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33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3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5.wmf"/><Relationship Id="rId5" Type="http://schemas.openxmlformats.org/officeDocument/2006/relationships/image" Target="../media/image132.wmf"/><Relationship Id="rId15" Type="http://schemas.openxmlformats.org/officeDocument/2006/relationships/image" Target="../media/image137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4.wmf"/><Relationship Id="rId14" Type="http://schemas.openxmlformats.org/officeDocument/2006/relationships/oleObject" Target="../embeddings/oleObject8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0.png"/><Relationship Id="rId3" Type="http://schemas.openxmlformats.org/officeDocument/2006/relationships/image" Target="../media/image141.png"/><Relationship Id="rId7" Type="http://schemas.openxmlformats.org/officeDocument/2006/relationships/image" Target="../media/image15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490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0.png"/><Relationship Id="rId5" Type="http://schemas.openxmlformats.org/officeDocument/2006/relationships/image" Target="../media/image1900.png"/><Relationship Id="rId4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53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30.png"/><Relationship Id="rId3" Type="http://schemas.openxmlformats.org/officeDocument/2006/relationships/image" Target="../media/image153.png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5.png"/><Relationship Id="rId5" Type="http://schemas.openxmlformats.org/officeDocument/2006/relationships/image" Target="../media/image197.png"/><Relationship Id="rId10" Type="http://schemas.openxmlformats.org/officeDocument/2006/relationships/image" Target="../media/image204.png"/><Relationship Id="rId4" Type="http://schemas.openxmlformats.org/officeDocument/2006/relationships/image" Target="../media/image196.png"/><Relationship Id="rId9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156.jpg"/><Relationship Id="rId4" Type="http://schemas.openxmlformats.org/officeDocument/2006/relationships/image" Target="../media/image1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156.jpg"/><Relationship Id="rId4" Type="http://schemas.openxmlformats.org/officeDocument/2006/relationships/image" Target="../media/image15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8.wmf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>
            <a:extLst>
              <a:ext uri="{FF2B5EF4-FFF2-40B4-BE49-F238E27FC236}">
                <a16:creationId xmlns:a16="http://schemas.microsoft.com/office/drawing/2014/main" id="{3039EE47-139B-4163-B484-B1524326D56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022415"/>
            <a:ext cx="12192000" cy="2034429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5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粒子物理标准模型电弱及真空破缺机制</a:t>
            </a:r>
            <a:r>
              <a:rPr lang="en-US" altLang="zh-CN" sz="5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/>
            </a:r>
            <a:br>
              <a:rPr lang="en-US" altLang="zh-CN" sz="5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5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与高能实验前沿寻找新物理</a:t>
            </a:r>
            <a:endParaRPr kumimoji="0" lang="zh-CN" altLang="en-US" sz="54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隶书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33703" y="4716496"/>
            <a:ext cx="5924593" cy="148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3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韩良</a:t>
            </a:r>
            <a:r>
              <a:rPr lang="en-US" altLang="zh-CN" sz="3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zh-CN" altLang="en-US" sz="3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中国科学技术大学</a:t>
            </a:r>
            <a:endParaRPr lang="en-US" altLang="zh-CN" sz="36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D547132F-0C2C-415A-82AA-DB56DC32E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9543"/>
            <a:ext cx="12192000" cy="5232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kumimoji="0" lang="en-US" altLang="zh-CN" sz="280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2025</a:t>
            </a:r>
            <a:r>
              <a:rPr kumimoji="0" lang="zh-CN" altLang="en-US" sz="280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年秋季</a:t>
            </a:r>
            <a:r>
              <a:rPr kumimoji="0"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近代物理专题 </a:t>
            </a:r>
            <a:r>
              <a:rPr kumimoji="0"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-- </a:t>
            </a:r>
            <a:r>
              <a:rPr kumimoji="0"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粒子物理导论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" y="108137"/>
            <a:ext cx="3524069" cy="67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3"/>
    </mc:Choice>
    <mc:Fallback xmlns="">
      <p:transition spd="slow" advTm="142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0AF8B29-6E38-4DA3-AF1E-38F719501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84" y="466664"/>
            <a:ext cx="9144000" cy="661633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近代科学的奠基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6CF52C-DA15-4114-87B8-4408A5E6CFFB}"/>
              </a:ext>
            </a:extLst>
          </p:cNvPr>
          <p:cNvSpPr/>
          <p:nvPr/>
        </p:nvSpPr>
        <p:spPr>
          <a:xfrm>
            <a:off x="2117812" y="693550"/>
            <a:ext cx="7956376" cy="954107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The 5</a:t>
            </a:r>
            <a:r>
              <a:rPr lang="en-US" altLang="zh-CN" sz="2800" b="1" baseline="30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Solvay Conference on Electrons &amp; Photons </a:t>
            </a:r>
          </a:p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October 1927</a:t>
            </a:r>
            <a:endParaRPr lang="zh-CN" altLang="en-US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874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近代科学柱石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(I)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Relativity 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相对论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>
              <a:xfrm>
                <a:off x="0" y="845266"/>
                <a:ext cx="11646877" cy="47479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To describe things moving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very fast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@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新魏" panose="02010800040101010101" pitchFamily="2" charset="-122"/>
                      </a:rPr>
                      <m:t>𝒄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=299 792 458 m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rPr>
                  <a:t>s</a:t>
                </a:r>
                <a:r>
                  <a:rPr lang="en-US" altLang="zh-CN" sz="2400" baseline="30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rPr>
                  <a:t>-1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requires the theory of relativity. </a:t>
                </a: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45266"/>
                <a:ext cx="11646877" cy="474792"/>
              </a:xfrm>
              <a:prstGeom prst="rect">
                <a:avLst/>
              </a:prstGeom>
              <a:blipFill>
                <a:blip r:embed="rId3"/>
                <a:stretch>
                  <a:fillRect l="-785" t="-12821" b="-2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666136"/>
            <a:ext cx="3153508" cy="48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800" b="1" u="sng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Special Relativity :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4789" y="2252663"/>
            <a:ext cx="470172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eaLnBrk="1" hangingPunct="1"/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One cannot catch up with light.</a:t>
            </a:r>
          </a:p>
          <a:p>
            <a:pPr marL="457200" lvl="1" indent="0" eaLnBrk="1" hangingPunct="1">
              <a:buNone/>
            </a:pPr>
            <a:r>
              <a:rPr lang="en-US" altLang="zh-CN" sz="20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实验观测</a:t>
            </a:r>
            <a:r>
              <a:rPr lang="en-US" altLang="zh-CN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3200" b="1" kern="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光速不变</a:t>
            </a:r>
            <a:endParaRPr lang="en-US" altLang="zh-CN" sz="3200" b="1" kern="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/>
              <p:cNvSpPr txBox="1">
                <a:spLocks noChangeArrowheads="1"/>
              </p:cNvSpPr>
              <p:nvPr/>
            </p:nvSpPr>
            <p:spPr bwMode="auto">
              <a:xfrm>
                <a:off x="204789" y="3478139"/>
                <a:ext cx="4701728" cy="1136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lvl="1" eaLnBrk="1" hangingPunct="1"/>
                <a:r>
                  <a:rPr lang="en-US" altLang="zh-CN" sz="2400" kern="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Time-Space</a:t>
                </a:r>
              </a:p>
              <a:p>
                <a:pPr lvl="1" eaLnBrk="1" hangingPunct="1">
                  <a:buFontTx/>
                  <a:buNone/>
                </a:pPr>
                <a:r>
                  <a:rPr lang="zh-CN" altLang="en-US" sz="3200" kern="0" dirty="0">
                    <a:solidFill>
                      <a:srgbClr val="FF0066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 </a:t>
                </a:r>
                <a:r>
                  <a:rPr lang="zh-CN" altLang="en-US" kern="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时空一致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36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</m:ctrlPr>
                      </m:dPr>
                      <m:e>
                        <m:r>
                          <a:rPr lang="en-US" altLang="zh-CN" sz="3600" b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𝐭</m:t>
                        </m:r>
                        <m:r>
                          <a:rPr lang="en-US" altLang="zh-CN" sz="3600" b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altLang="zh-CN" sz="36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华文新魏" panose="0201080004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3600" b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华文新魏" panose="02010800040101010101" pitchFamily="2" charset="-122"/>
                              </a:rPr>
                              <m:t>𝐱</m:t>
                            </m:r>
                          </m:e>
                        </m:acc>
                      </m:e>
                    </m:d>
                  </m:oMath>
                </a14:m>
                <a:endParaRPr lang="en-US" altLang="zh-CN" b="1" kern="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789" y="3478139"/>
                <a:ext cx="4701728" cy="1136612"/>
              </a:xfrm>
              <a:prstGeom prst="rect">
                <a:avLst/>
              </a:prstGeom>
              <a:blipFill>
                <a:blip r:embed="rId4"/>
                <a:stretch>
                  <a:fillRect t="-4301" b="-1129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4789" y="4832116"/>
            <a:ext cx="4701728" cy="109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eaLnBrk="1" hangingPunct="1"/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Mass is a form of energy.</a:t>
            </a:r>
          </a:p>
          <a:p>
            <a:pPr lvl="1" eaLnBrk="1" hangingPunct="1">
              <a:buFontTx/>
              <a:buNone/>
            </a:pPr>
            <a:r>
              <a:rPr lang="en-US" altLang="zh-CN" sz="2000" kern="0" dirty="0">
                <a:solidFill>
                  <a:srgbClr val="FF00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质能关系</a:t>
            </a:r>
            <a:r>
              <a:rPr lang="en-US" altLang="zh-CN" sz="3200" kern="0" dirty="0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600" b="1" kern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 = mc</a:t>
            </a:r>
            <a:r>
              <a:rPr lang="en-US" altLang="zh-CN" sz="3600" b="1" kern="0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en-US" altLang="zh-CN" sz="4400" b="1" kern="0" baseline="300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itchFamily="18" charset="0"/>
            </a:endParaRPr>
          </a:p>
        </p:txBody>
      </p:sp>
      <p:pic>
        <p:nvPicPr>
          <p:cNvPr id="10" name="Picture 4" descr="einstein_pat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2972" y="1666136"/>
            <a:ext cx="3810000" cy="42100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936415" y="5835206"/>
            <a:ext cx="1656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</a:p>
          <a:p>
            <a:pPr algn="ctr"/>
            <a:r>
              <a:rPr lang="en-US" altLang="zh-CN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(1879 - 1955)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08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质量亏损与裂变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12" name="Picture 2" descr="âfissionâçå¾çæç´¢ç»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30" y="5163102"/>
            <a:ext cx="3672408" cy="157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9" y="674229"/>
            <a:ext cx="5476139" cy="3599071"/>
          </a:xfrm>
          <a:prstGeom prst="rect">
            <a:avLst/>
          </a:prstGeom>
        </p:spPr>
      </p:pic>
      <p:pic>
        <p:nvPicPr>
          <p:cNvPr id="14" name="Picture 4" descr="ânuclear bombâçå¾çæç´¢ç»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05" y="620745"/>
            <a:ext cx="4038673" cy="26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ânuclear reactorâçå¾çæç´¢ç»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59" y="4049529"/>
            <a:ext cx="4037919" cy="26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7277572" y="3411381"/>
                <a:ext cx="34563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nary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= </a:t>
                </a:r>
                <a:r>
                  <a:rPr lang="el-GR" altLang="zh-CN" sz="28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8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800" dirty="0">
                    <a:latin typeface="Cambria Math" panose="020405030504060302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zh-CN" altLang="en-US" sz="2800" dirty="0">
                    <a:latin typeface="Cambria Math" panose="020405030504060302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0</a:t>
                </a:r>
                <a:endParaRPr lang="zh-CN" altLang="en-US" sz="2400" dirty="0">
                  <a:latin typeface="Cambria Math" panose="020405030504060302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572" y="3411381"/>
                <a:ext cx="3456384" cy="523220"/>
              </a:xfrm>
              <a:prstGeom prst="rect">
                <a:avLst/>
              </a:prstGeom>
              <a:blipFill>
                <a:blip r:embed="rId7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5BB6670-B39A-49B7-BF94-29913616F76F}"/>
                  </a:ext>
                </a:extLst>
              </p:cNvPr>
              <p:cNvSpPr txBox="1"/>
              <p:nvPr/>
            </p:nvSpPr>
            <p:spPr>
              <a:xfrm>
                <a:off x="837445" y="4503040"/>
                <a:ext cx="5258555" cy="478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235</m:t>
                          </m:r>
                        </m:sup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23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  <m:r>
                        <a:rPr lang="el-GR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92</m:t>
                          </m:r>
                        </m:sup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𝐾𝑟</m:t>
                          </m:r>
                        </m:e>
                      </m:sPre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141</m:t>
                          </m:r>
                        </m:sup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5BB6670-B39A-49B7-BF94-29913616F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45" y="4503040"/>
                <a:ext cx="5258555" cy="478016"/>
              </a:xfrm>
              <a:prstGeom prst="rect">
                <a:avLst/>
              </a:prstGeom>
              <a:blipFill>
                <a:blip r:embed="rId8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60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近代科学柱石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(II)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Quantum Mechanics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量子力学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3"/>
              <p:cNvSpPr txBox="1">
                <a:spLocks noChangeArrowheads="1"/>
              </p:cNvSpPr>
              <p:nvPr/>
            </p:nvSpPr>
            <p:spPr>
              <a:xfrm>
                <a:off x="0" y="782071"/>
                <a:ext cx="12010293" cy="47479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To describe things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very small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@</a:t>
                </a:r>
                <a:r>
                  <a:rPr lang="en-US" altLang="zh-CN" dirty="0">
                    <a:solidFill>
                      <a:srgbClr val="C00000"/>
                    </a:solidFill>
                    <a:ea typeface="华文新魏" panose="0201080004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新魏" panose="02010800040101010101" pitchFamily="2" charset="-122"/>
                      </a:rPr>
                      <m:t>𝒉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=6.626070040(81)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rPr>
                  <a:t>10</a:t>
                </a:r>
                <a:r>
                  <a:rPr lang="en-US" altLang="zh-CN" sz="2400" baseline="30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rPr>
                  <a:t>-34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rPr>
                  <a:t>Js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requires quantum mechanics. </a:t>
                </a:r>
              </a:p>
            </p:txBody>
          </p:sp>
        </mc:Choice>
        <mc:Fallback xmlns="">
          <p:sp>
            <p:nvSpPr>
              <p:cNvPr id="1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82071"/>
                <a:ext cx="12010293" cy="474792"/>
              </a:xfrm>
              <a:prstGeom prst="rect">
                <a:avLst/>
              </a:prstGeom>
              <a:blipFill>
                <a:blip r:embed="rId3"/>
                <a:stretch>
                  <a:fillRect l="-761" t="-12821" b="-2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0" y="1634838"/>
            <a:ext cx="2406428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b="1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Wave function :</a:t>
            </a:r>
            <a:endParaRPr lang="en-US" altLang="zh-CN" sz="2800" u="sng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2317585" y="2187138"/>
                <a:ext cx="4112521" cy="581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l-GR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8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</m:ctrlPr>
                      </m:sSup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3200" i="1" smtClean="0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𝑖</m:t>
                        </m:r>
                        <m:r>
                          <a:rPr lang="en-US" altLang="zh-CN" sz="32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(</m:t>
                        </m:r>
                        <m:acc>
                          <m:accPr>
                            <m:chr m:val="⃑"/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  <a:ea typeface="华文新魏" panose="0201080004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3200" i="1">
                                <a:latin typeface="Cambria Math" panose="02040503050406030204" pitchFamily="18" charset="0"/>
                                <a:ea typeface="华文新魏" panose="02010800040101010101" pitchFamily="2" charset="-122"/>
                              </a:rPr>
                              <m:t>𝑝</m:t>
                            </m:r>
                          </m:e>
                        </m:acc>
                        <m:r>
                          <a:rPr lang="en-US" altLang="zh-CN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⃑"/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zh-CN" sz="3200" b="0" i="1" smtClean="0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−</m:t>
                        </m:r>
                        <m:r>
                          <a:rPr lang="en-US" altLang="zh-CN" sz="32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𝐸</m:t>
                        </m:r>
                        <m:r>
                          <a:rPr lang="en-US" altLang="zh-CN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sz="32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𝑡</m:t>
                        </m:r>
                        <m:r>
                          <a:rPr lang="en-US" altLang="zh-CN" sz="32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)/</m:t>
                        </m:r>
                        <m:r>
                          <a:rPr lang="en-US" altLang="zh-CN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h</m:t>
                        </m:r>
                      </m:sup>
                    </m:sSup>
                  </m:oMath>
                </a14:m>
                <a:endParaRPr lang="en-US" altLang="zh-CN" sz="5400" dirty="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585" y="2187138"/>
                <a:ext cx="4112521" cy="581954"/>
              </a:xfrm>
              <a:prstGeom prst="rect">
                <a:avLst/>
              </a:prstGeom>
              <a:blipFill>
                <a:blip r:embed="rId4"/>
                <a:stretch>
                  <a:fillRect t="-2105" b="-2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-199294" y="2952140"/>
            <a:ext cx="546295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eaLnBrk="1" hangingPunct="1"/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Atom never collapses  </a:t>
            </a:r>
          </a:p>
          <a:p>
            <a:pPr marL="457200" lvl="1" indent="0" eaLnBrk="1" hangingPunct="1">
              <a:buNone/>
            </a:pPr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实验观测</a:t>
            </a:r>
            <a:r>
              <a:rPr lang="en-US" altLang="zh-CN" sz="2400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kern="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原子定态与光谱</a:t>
            </a:r>
            <a:endParaRPr lang="en-US" altLang="zh-CN" kern="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3"/>
              <p:cNvSpPr txBox="1">
                <a:spLocks noChangeArrowheads="1"/>
              </p:cNvSpPr>
              <p:nvPr/>
            </p:nvSpPr>
            <p:spPr bwMode="auto">
              <a:xfrm>
                <a:off x="-199294" y="4171800"/>
                <a:ext cx="7877909" cy="809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lvl="1" eaLnBrk="1" hangingPunct="1"/>
                <a:r>
                  <a:rPr lang="zh-CN" altLang="en-US" sz="2400" kern="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理论</a:t>
                </a:r>
                <a:r>
                  <a:rPr lang="en-US" altLang="zh-CN" sz="2400" kern="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 </a:t>
                </a:r>
                <a:r>
                  <a:rPr lang="en-US" altLang="zh-CN" sz="2400" kern="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Schrodinger Equation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24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accPr>
                      <m:e>
                        <m:r>
                          <a:rPr lang="en-US" altLang="zh-CN" sz="24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𝐸</m:t>
                        </m:r>
                      </m:e>
                    </m:acc>
                    <m:r>
                      <m:rPr>
                        <m:sty m:val="p"/>
                      </m:rPr>
                      <a:rPr lang="el-GR" altLang="zh-CN" sz="24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Ψ</m:t>
                    </m:r>
                    <m:r>
                      <a:rPr lang="en-US" altLang="zh-CN" sz="24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2400" i="1" kern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⃑"/>
                                    <m:ctrlPr>
                                      <a:rPr lang="en-US" altLang="zh-CN" sz="2400" i="1" kern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b="0" i="1" kern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</m:acc>
                          </m:e>
                          <m:sup>
                            <m:r>
                              <a:rPr lang="en-US" altLang="zh-CN" sz="24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/</m:t>
                        </m:r>
                        <m:r>
                          <a:rPr lang="en-US" altLang="zh-CN" sz="24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𝑚</m:t>
                        </m:r>
                        <m:r>
                          <a:rPr lang="en-US" altLang="zh-CN" sz="2400" i="1" ker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CN" sz="2400" i="1" kern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V</m:t>
                        </m:r>
                      </m:e>
                    </m:d>
                    <m:r>
                      <m:rPr>
                        <m:sty m:val="p"/>
                      </m:rPr>
                      <a:rPr lang="el-GR" altLang="zh-CN" sz="2400" i="1" ker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Ψ</m:t>
                    </m:r>
                  </m:oMath>
                </a14:m>
                <a:r>
                  <a:rPr lang="en-US" altLang="zh-CN" sz="2400" kern="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99294" y="4171800"/>
                <a:ext cx="7877909" cy="809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23" y="5004484"/>
            <a:ext cx="5256584" cy="1620180"/>
          </a:xfrm>
          <a:prstGeom prst="rect">
            <a:avLst/>
          </a:prstGeom>
        </p:spPr>
      </p:pic>
      <p:pic>
        <p:nvPicPr>
          <p:cNvPr id="19" name="Picture 240" descr="Erwin SchrÃ¶dinger (193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77" y="1559492"/>
            <a:ext cx="3022598" cy="41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8528395" y="5777633"/>
            <a:ext cx="1981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Erwin Schrödinger</a:t>
            </a:r>
            <a:endParaRPr lang="en-US" altLang="zh-CN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(1887 - 1961)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2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近代科学柱石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(II)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Quantum Mechanics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量子力学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0" y="851698"/>
            <a:ext cx="8820472" cy="5312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In subatomic world, to be a particle or wave?  That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is a question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77029" y="1523541"/>
            <a:ext cx="4126523" cy="4243526"/>
            <a:chOff x="486507" y="1465612"/>
            <a:chExt cx="4126523" cy="4243526"/>
          </a:xfrm>
        </p:grpSpPr>
        <p:sp>
          <p:nvSpPr>
            <p:cNvPr id="2" name="圆角矩形 1"/>
            <p:cNvSpPr/>
            <p:nvPr/>
          </p:nvSpPr>
          <p:spPr>
            <a:xfrm>
              <a:off x="486507" y="1465612"/>
              <a:ext cx="4126523" cy="4243526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Picture 4" descr="âphoton electric effectâçå¾çæç´¢ç»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876" y="2389380"/>
              <a:ext cx="3141662" cy="196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1555506" y="4518942"/>
              <a:ext cx="1682155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2800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 =</a:t>
              </a:r>
              <a:r>
                <a:rPr lang="az-Cyrl-AZ" altLang="zh-CN" sz="28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ћ</a:t>
              </a:r>
              <a:r>
                <a:rPr lang="el-GR" altLang="zh-CN" sz="2800" i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ω</a:t>
              </a:r>
              <a:endParaRPr lang="en-US" altLang="zh-CN" sz="2800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64746" y="1696518"/>
              <a:ext cx="2685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Photon as particle</a:t>
              </a: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C88D087-F1AA-418B-A630-27F353E50F8B}"/>
                </a:ext>
              </a:extLst>
            </p:cNvPr>
            <p:cNvSpPr txBox="1"/>
            <p:nvPr/>
          </p:nvSpPr>
          <p:spPr>
            <a:xfrm flipH="1">
              <a:off x="1228312" y="5067533"/>
              <a:ext cx="2701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光的能量量子化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596554" y="1523541"/>
            <a:ext cx="4337538" cy="4243526"/>
            <a:chOff x="6693877" y="1465612"/>
            <a:chExt cx="4337538" cy="4243526"/>
          </a:xfrm>
        </p:grpSpPr>
        <p:sp>
          <p:nvSpPr>
            <p:cNvPr id="25" name="文本框 24"/>
            <p:cNvSpPr txBox="1"/>
            <p:nvPr/>
          </p:nvSpPr>
          <p:spPr>
            <a:xfrm>
              <a:off x="6865465" y="1696097"/>
              <a:ext cx="2637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Electron as wave</a:t>
              </a: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26" name="Picture 10" descr="https://upload.wikimedia.org/wikipedia/commons/thumb/c/cd/Double-slit.svg/512px-Double-slit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2345" y="2256666"/>
              <a:ext cx="3740944" cy="186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矩形 26"/>
            <p:cNvSpPr/>
            <p:nvPr/>
          </p:nvSpPr>
          <p:spPr>
            <a:xfrm>
              <a:off x="7860358" y="4073894"/>
              <a:ext cx="2024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000099"/>
                  </a:solidFill>
                </a:rPr>
                <a:t>Double-slit interference</a:t>
              </a:r>
              <a:endParaRPr lang="zh-CN" altLang="en-US" sz="1400" dirty="0">
                <a:solidFill>
                  <a:srgbClr val="000099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/>
                <p:cNvSpPr/>
                <p:nvPr/>
              </p:nvSpPr>
              <p:spPr>
                <a:xfrm>
                  <a:off x="7860358" y="4542746"/>
                  <a:ext cx="2122303" cy="4801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US" altLang="zh-CN" sz="2800" dirty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CN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a14:m>
                  <a:endParaRPr lang="en-US" altLang="zh-CN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矩形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0358" y="4542746"/>
                  <a:ext cx="2122303" cy="480131"/>
                </a:xfrm>
                <a:prstGeom prst="rect">
                  <a:avLst/>
                </a:prstGeom>
                <a:blipFill>
                  <a:blip r:embed="rId6"/>
                  <a:stretch>
                    <a:fillRect t="-23077" b="-358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E0D3EDB-1866-4D71-9194-16C36112361B}"/>
                </a:ext>
              </a:extLst>
            </p:cNvPr>
            <p:cNvSpPr txBox="1"/>
            <p:nvPr/>
          </p:nvSpPr>
          <p:spPr>
            <a:xfrm flipH="1">
              <a:off x="7779561" y="5067533"/>
              <a:ext cx="25699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电子的空间概率分布</a:t>
              </a: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6693877" y="1465612"/>
              <a:ext cx="4337538" cy="4243526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4994635" y="4740742"/>
            <a:ext cx="1981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Louis de Broglie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(1891 - 1987)</a:t>
            </a:r>
            <a:endParaRPr lang="zh-CN" altLang="en-US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" name="Picture 6" descr="âde Broglieâçå¾çæç´¢ç»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29" y="2022751"/>
            <a:ext cx="20955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/>
          <p:cNvSpPr/>
          <p:nvPr/>
        </p:nvSpPr>
        <p:spPr>
          <a:xfrm>
            <a:off x="3195574" y="6069718"/>
            <a:ext cx="6253226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CN" altLang="en-US" sz="32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波</a:t>
            </a:r>
            <a:r>
              <a:rPr lang="zh-CN" altLang="en-US" sz="32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粒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二相性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Particle-wave duality</a:t>
            </a:r>
          </a:p>
        </p:txBody>
      </p:sp>
    </p:spTree>
    <p:extLst>
      <p:ext uri="{BB962C8B-B14F-4D97-AF65-F5344CB8AC3E}">
        <p14:creationId xmlns:p14="http://schemas.microsoft.com/office/powerpoint/2010/main" val="202974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近代科学柱石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(II)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Quantum Mechanics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量子力学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1508" y="1039380"/>
            <a:ext cx="3883484" cy="57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b="1" u="sng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uncertainty principle:</a:t>
            </a:r>
            <a:r>
              <a:rPr lang="en-US" altLang="zh-CN" sz="2800" u="sng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"/>
              <p:cNvSpPr txBox="1">
                <a:spLocks noChangeArrowheads="1"/>
              </p:cNvSpPr>
              <p:nvPr/>
            </p:nvSpPr>
            <p:spPr bwMode="auto">
              <a:xfrm>
                <a:off x="11508" y="1839759"/>
                <a:ext cx="7789985" cy="994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lvl="1" eaLnBrk="1" hangingPunct="1">
                  <a:lnSpc>
                    <a:spcPct val="90000"/>
                  </a:lnSpc>
                </a:pPr>
                <a:r>
                  <a:rPr lang="en-US" altLang="zh-CN" sz="2400" kern="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more precisely we know the position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 kern="0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</m:ctrlPr>
                      </m:accPr>
                      <m:e>
                        <m:r>
                          <a:rPr lang="en-US" altLang="zh-CN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kern="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of an object, the worse we know its momentum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 kern="0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</m:ctrlPr>
                      </m:accPr>
                      <m:e>
                        <m:r>
                          <a:rPr lang="en-US" altLang="zh-CN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400" kern="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08" y="1839759"/>
                <a:ext cx="7789985" cy="994321"/>
              </a:xfrm>
              <a:prstGeom prst="rect">
                <a:avLst/>
              </a:prstGeom>
              <a:blipFill>
                <a:blip r:embed="rId4"/>
                <a:stretch>
                  <a:fillRect t="-12883" r="-7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521944"/>
              </p:ext>
            </p:extLst>
          </p:nvPr>
        </p:nvGraphicFramePr>
        <p:xfrm>
          <a:off x="8335888" y="1430850"/>
          <a:ext cx="3154485" cy="3811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" name="Photo Editor 照片" r:id="rId5" imgW="3600000" imgH="4352381" progId="">
                  <p:embed/>
                </p:oleObj>
              </mc:Choice>
              <mc:Fallback>
                <p:oleObj name="Photo Editor 照片" r:id="rId5" imgW="3600000" imgH="4352381" progId="">
                  <p:embed/>
                  <p:pic>
                    <p:nvPicPr>
                      <p:cNvPr id="20484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5888" y="1430850"/>
                        <a:ext cx="3154485" cy="3811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矩形 36"/>
          <p:cNvSpPr/>
          <p:nvPr/>
        </p:nvSpPr>
        <p:spPr>
          <a:xfrm>
            <a:off x="8789456" y="5250933"/>
            <a:ext cx="2247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Werner Karl Heisenberg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(1901 - 1976)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354596" y="3148958"/>
            <a:ext cx="5057775" cy="59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zh-CN" sz="4000" kern="0" dirty="0" err="1">
                <a:solidFill>
                  <a:srgbClr val="C00000"/>
                </a:solidFill>
                <a:latin typeface="Symbol" panose="05050102010706020507" pitchFamily="18" charset="2"/>
                <a:ea typeface="华文新魏" panose="02010800040101010101" pitchFamily="2" charset="-122"/>
              </a:rPr>
              <a:t>D</a:t>
            </a:r>
            <a:r>
              <a:rPr lang="en-US" altLang="zh-CN" sz="4000" kern="0" dirty="0" err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</a:t>
            </a:r>
            <a:r>
              <a:rPr lang="en-US" altLang="zh-CN" sz="40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4000" kern="0" dirty="0" err="1">
                <a:solidFill>
                  <a:srgbClr val="C00000"/>
                </a:solidFill>
                <a:latin typeface="Symbol" panose="05050102010706020507" pitchFamily="18" charset="2"/>
                <a:ea typeface="华文新魏" panose="02010800040101010101" pitchFamily="2" charset="-122"/>
              </a:rPr>
              <a:t>D</a:t>
            </a:r>
            <a:r>
              <a:rPr lang="en-US" altLang="zh-CN" sz="4000" kern="0" dirty="0" err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</a:t>
            </a:r>
            <a:r>
              <a:rPr lang="en-US" altLang="zh-CN" sz="4000" kern="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~ </a:t>
            </a:r>
            <a:r>
              <a:rPr lang="en-US" altLang="zh-CN" sz="4000" kern="0" dirty="0" err="1">
                <a:solidFill>
                  <a:srgbClr val="C00000"/>
                </a:solidFill>
                <a:latin typeface="Symbol" panose="05050102010706020507" pitchFamily="18" charset="2"/>
                <a:ea typeface="华文新魏" panose="02010800040101010101" pitchFamily="2" charset="-122"/>
              </a:rPr>
              <a:t>D</a:t>
            </a:r>
            <a:r>
              <a:rPr lang="en-US" altLang="zh-CN" sz="4000" kern="0" dirty="0" err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E</a:t>
            </a:r>
            <a:r>
              <a:rPr lang="en-US" altLang="zh-CN" sz="40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·</a:t>
            </a:r>
            <a:r>
              <a:rPr lang="en-US" altLang="zh-CN" sz="4000" kern="0" dirty="0" err="1">
                <a:solidFill>
                  <a:srgbClr val="C00000"/>
                </a:solidFill>
                <a:latin typeface="Symbol" panose="05050102010706020507" pitchFamily="18" charset="2"/>
                <a:ea typeface="华文新魏" panose="02010800040101010101" pitchFamily="2" charset="-122"/>
              </a:rPr>
              <a:t>D</a:t>
            </a:r>
            <a:r>
              <a:rPr lang="en-US" altLang="zh-CN" sz="4000" kern="0" dirty="0" err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t</a:t>
            </a:r>
            <a:r>
              <a:rPr lang="en-US" altLang="zh-CN" sz="4000" kern="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~ h</a:t>
            </a:r>
          </a:p>
        </p:txBody>
      </p:sp>
      <p:sp>
        <p:nvSpPr>
          <p:cNvPr id="39" name="矩形 38"/>
          <p:cNvSpPr/>
          <p:nvPr/>
        </p:nvSpPr>
        <p:spPr>
          <a:xfrm>
            <a:off x="0" y="4150619"/>
            <a:ext cx="1436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u="sng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量子力学</a:t>
            </a:r>
            <a:r>
              <a:rPr lang="en-US" altLang="zh-CN" sz="2400" u="sng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:</a:t>
            </a:r>
            <a:endParaRPr lang="zh-CN" altLang="en-US" sz="2400" u="sng" dirty="0">
              <a:solidFill>
                <a:srgbClr val="0000FF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354596" y="4622263"/>
            <a:ext cx="7418704" cy="1901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波函数概率解释</a:t>
            </a:r>
            <a:endParaRPr lang="en-US" altLang="zh-CN" sz="3200" dirty="0">
              <a:solidFill>
                <a:srgbClr val="0000FF"/>
              </a:solidFill>
              <a:latin typeface="华文新魏" pitchFamily="2" charset="-122"/>
              <a:ea typeface="华文新魏" pitchFamily="2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rgbClr val="006600"/>
                </a:solidFill>
                <a:latin typeface="华文新魏" pitchFamily="2" charset="-122"/>
                <a:ea typeface="华文新魏" pitchFamily="2" charset="-122"/>
              </a:rPr>
              <a:t>波粒二相性</a:t>
            </a:r>
            <a:endParaRPr lang="en-US" altLang="zh-CN" sz="3200" dirty="0">
              <a:solidFill>
                <a:srgbClr val="006600"/>
              </a:solidFill>
              <a:latin typeface="华文新魏" pitchFamily="2" charset="-122"/>
              <a:ea typeface="华文新魏" pitchFamily="2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Principle of Uncertainty </a:t>
            </a:r>
            <a:r>
              <a:rPr lang="zh-CN" altLang="en-US" sz="32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测不准原理</a:t>
            </a:r>
            <a:endParaRPr lang="en-US" altLang="zh-CN" sz="3200" dirty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921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相对论量子力学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– 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理论预言“正电子”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749229"/>
            <a:ext cx="103477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400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狄拉克方程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自旋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1/2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自由粒子的旋量空间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spinor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相对论量子力学波动方程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72" y="1557598"/>
            <a:ext cx="4879960" cy="1477096"/>
          </a:xfrm>
          <a:prstGeom prst="rect">
            <a:avLst/>
          </a:prstGeom>
        </p:spPr>
      </p:pic>
      <p:pic>
        <p:nvPicPr>
          <p:cNvPr id="7" name="Picture 2" descr="http://upload.wikimedia.org/wikipedia/commons/thumb/c/cf/Dirac_4.jpg/220px-Dirac_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6" y="1408901"/>
            <a:ext cx="20955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98715" y="4404347"/>
            <a:ext cx="2239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Paul Dirac (1902 - 1984)</a:t>
            </a:r>
            <a:endParaRPr lang="zh-CN" altLang="en-US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2865963" y="3346499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能量解</a:t>
            </a:r>
            <a:r>
              <a: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90" y="3808164"/>
            <a:ext cx="2440235" cy="75137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144052" y="3650569"/>
            <a:ext cx="4955035" cy="1118056"/>
            <a:chOff x="6786498" y="3811610"/>
            <a:chExt cx="4955035" cy="1118056"/>
          </a:xfrm>
        </p:grpSpPr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7070061" y="3811610"/>
              <a:ext cx="28829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E &gt; 0, </a:t>
              </a:r>
              <a:r>
                <a:rPr lang="zh-CN" altLang="en-US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自由粒子动能</a:t>
              </a:r>
            </a:p>
          </p:txBody>
        </p:sp>
        <p:sp>
          <p:nvSpPr>
            <p:cNvPr id="13" name="TextBox 14"/>
            <p:cNvSpPr txBox="1">
              <a:spLocks noChangeArrowheads="1"/>
            </p:cNvSpPr>
            <p:nvPr/>
          </p:nvSpPr>
          <p:spPr bwMode="auto">
            <a:xfrm>
              <a:off x="7070061" y="4344891"/>
              <a:ext cx="46714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E &lt; 0,  </a:t>
              </a:r>
              <a:r>
                <a:rPr lang="en-US" altLang="zh-CN" sz="32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?</a:t>
              </a:r>
              <a:r>
                <a:rPr lang="en-US" altLang="zh-CN" sz="3200" dirty="0">
                  <a:solidFill>
                    <a:srgbClr val="8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→ </a:t>
              </a:r>
              <a:r>
                <a:rPr lang="zh-CN" altLang="en-US" sz="2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反粒子假说 </a:t>
              </a:r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(</a:t>
              </a:r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1928</a:t>
              </a:r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) </a:t>
              </a:r>
              <a:endParaRPr lang="zh-CN" altLang="en-US" sz="28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左大括号 13"/>
            <p:cNvSpPr/>
            <p:nvPr/>
          </p:nvSpPr>
          <p:spPr bwMode="auto">
            <a:xfrm>
              <a:off x="6786498" y="3811610"/>
              <a:ext cx="377013" cy="1118056"/>
            </a:xfrm>
            <a:prstGeom prst="leftBrac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Arial" pitchFamily="34" charset="0"/>
                <a:ea typeface="宋体" pitchFamily="2" charset="-122"/>
              </a:endParaRPr>
            </a:p>
          </p:txBody>
        </p:sp>
      </p:grpSp>
      <p:cxnSp>
        <p:nvCxnSpPr>
          <p:cNvPr id="15" name="直接箭头连接符 14"/>
          <p:cNvCxnSpPr/>
          <p:nvPr/>
        </p:nvCxnSpPr>
        <p:spPr>
          <a:xfrm>
            <a:off x="6365631" y="4209597"/>
            <a:ext cx="698329" cy="0"/>
          </a:xfrm>
          <a:prstGeom prst="straightConnector1">
            <a:avLst/>
          </a:prstGeom>
          <a:ln w="25400"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âdirac seaâçå¾çæç´¢ç»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5" y="5269691"/>
            <a:ext cx="2443739" cy="130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0" y="4909517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Dirac</a:t>
            </a:r>
            <a:r>
              <a:rPr lang="zh-CN" altLang="en-US" sz="2400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费米子</a:t>
            </a:r>
            <a:r>
              <a:rPr lang="en-US" altLang="zh-CN" sz="2400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zh-CN" altLang="en-US" sz="2400" u="sng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96236" y="5228856"/>
            <a:ext cx="52661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Dirac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Sea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：正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物质，电子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空穴对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阈值效应 </a:t>
            </a:r>
            <a:r>
              <a:rPr lang="en-US" altLang="zh-CN" sz="28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 &gt; 2 m</a:t>
            </a:r>
            <a:r>
              <a:rPr lang="en-US" altLang="zh-CN" sz="2800" baseline="-25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</a:t>
            </a:r>
            <a:endParaRPr lang="zh-CN" altLang="en-US" sz="2800" baseline="-250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08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相对论量子力学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–positron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的实验发现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19" name="TextBox 5"/>
          <p:cNvSpPr txBox="1"/>
          <p:nvPr/>
        </p:nvSpPr>
        <p:spPr>
          <a:xfrm>
            <a:off x="0" y="749229"/>
            <a:ext cx="64892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理论对实验的推动：反物质粒子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→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正电子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24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69988" y="1436903"/>
            <a:ext cx="5516177" cy="3501783"/>
            <a:chOff x="463062" y="1210894"/>
            <a:chExt cx="5516177" cy="3501783"/>
          </a:xfrm>
        </p:grpSpPr>
        <p:sp>
          <p:nvSpPr>
            <p:cNvPr id="20" name="矩形 4"/>
            <p:cNvSpPr>
              <a:spLocks noChangeArrowheads="1"/>
            </p:cNvSpPr>
            <p:nvPr/>
          </p:nvSpPr>
          <p:spPr bwMode="auto">
            <a:xfrm>
              <a:off x="3323963" y="3426513"/>
              <a:ext cx="257895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ko-KR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1930, 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硬</a:t>
              </a:r>
              <a:r>
                <a:rPr lang="el-GR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γ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射线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-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铊</a:t>
              </a:r>
              <a:endPara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 eaLnBrk="1" hangingPunct="1"/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反常吸收、及特殊辐射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(0.511MeV </a:t>
              </a:r>
              <a:r>
                <a:rPr lang="el-GR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γ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)</a:t>
              </a:r>
              <a:endPara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14069" y="4189480"/>
              <a:ext cx="19303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333333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赵忠尧 </a:t>
              </a:r>
              <a:r>
                <a:rPr lang="en-US" altLang="zh-CN" sz="1600" dirty="0">
                  <a:solidFill>
                    <a:srgbClr val="333333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(1902 -1998)</a:t>
              </a:r>
              <a:endPara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963" y="2009014"/>
              <a:ext cx="2456829" cy="1367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https://upload.wikimedia.org/wikipedia/commons/f/f0/%E8%B6%99%E5%BF%A0%E5%A0%A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959" y="1319124"/>
              <a:ext cx="2292557" cy="2840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圆角矩形 2"/>
            <p:cNvSpPr/>
            <p:nvPr/>
          </p:nvSpPr>
          <p:spPr>
            <a:xfrm>
              <a:off x="463062" y="1210894"/>
              <a:ext cx="5516177" cy="3501783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13077" y="1436903"/>
            <a:ext cx="5516177" cy="3501783"/>
            <a:chOff x="6489277" y="1210893"/>
            <a:chExt cx="5516177" cy="3501783"/>
          </a:xfrm>
        </p:grpSpPr>
        <p:grpSp>
          <p:nvGrpSpPr>
            <p:cNvPr id="24" name="组合 23"/>
            <p:cNvGrpSpPr/>
            <p:nvPr/>
          </p:nvGrpSpPr>
          <p:grpSpPr>
            <a:xfrm>
              <a:off x="6624092" y="1321867"/>
              <a:ext cx="2664296" cy="3206167"/>
              <a:chOff x="4682557" y="1332138"/>
              <a:chExt cx="2813917" cy="3588924"/>
            </a:xfrm>
          </p:grpSpPr>
          <p:pic>
            <p:nvPicPr>
              <p:cNvPr id="25" name="Picture 6" descr="âCarl David Andersonâçå¾çæç´¢ç»æ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1332138"/>
                <a:ext cx="2112169" cy="3168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矩形 25"/>
              <p:cNvSpPr/>
              <p:nvPr/>
            </p:nvSpPr>
            <p:spPr>
              <a:xfrm>
                <a:off x="4682557" y="4542091"/>
                <a:ext cx="2813917" cy="378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sv-SE" altLang="zh-CN" sz="16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C.D.Anderson (1905</a:t>
                </a:r>
                <a:r>
                  <a:rPr lang="en-US" altLang="zh-CN" sz="16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sv-SE" altLang="zh-CN" sz="16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1991)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" descr="âdirac seaâçå¾çæç´¢ç»æ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6395" y="1912783"/>
              <a:ext cx="1497696" cy="147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4"/>
            <p:cNvSpPr>
              <a:spLocks noChangeArrowheads="1"/>
            </p:cNvSpPr>
            <p:nvPr/>
          </p:nvSpPr>
          <p:spPr bwMode="auto">
            <a:xfrm>
              <a:off x="9153573" y="3426513"/>
              <a:ext cx="2819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ko-KR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1932, 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宇宙线中发现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e</a:t>
              </a:r>
              <a:r>
                <a:rPr lang="en-US" altLang="zh-CN" baseline="30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+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径迹</a:t>
              </a:r>
              <a:endPara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 eaLnBrk="1" hangingPunct="1"/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in Cloud Chamber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6489277" y="1210893"/>
              <a:ext cx="5516177" cy="3501783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820995" y="5714253"/>
                <a:ext cx="10369060" cy="52322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正反电子</a:t>
                </a:r>
                <a:r>
                  <a:rPr lang="en-US" altLang="zh-CN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</a:t>
                </a:r>
                <a:r>
                  <a:rPr lang="en-US" altLang="zh-CN" sz="2800" baseline="30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±</a:t>
                </a:r>
                <a:r>
                  <a:rPr lang="zh-CN" altLang="en-US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：质量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𝑚</m:t>
                    </m:r>
                  </m:oMath>
                </a14:m>
                <a:r>
                  <a:rPr lang="en-US" altLang="zh-CN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</a:t>
                </a:r>
                <a:r>
                  <a:rPr lang="zh-CN" altLang="en-US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自旋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𝑠</m:t>
                    </m:r>
                  </m:oMath>
                </a14:m>
                <a:r>
                  <a:rPr lang="zh-CN" altLang="en-US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相同，电荷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𝑞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𝑒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 </m:t>
                    </m:r>
                  </m:oMath>
                </a14:m>
                <a:r>
                  <a:rPr lang="en-US" altLang="zh-CN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</a:t>
                </a:r>
                <a:r>
                  <a:rPr lang="zh-CN" altLang="en-US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轻子数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L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相反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95" y="5714253"/>
                <a:ext cx="10369060" cy="523220"/>
              </a:xfrm>
              <a:prstGeom prst="rect">
                <a:avLst/>
              </a:prstGeom>
              <a:blipFill>
                <a:blip r:embed="rId7"/>
                <a:stretch>
                  <a:fillRect t="-10227" b="-29545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976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相对论量子场论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5" name="TextBox 2"/>
          <p:cNvSpPr txBox="1"/>
          <p:nvPr/>
        </p:nvSpPr>
        <p:spPr>
          <a:xfrm>
            <a:off x="59520" y="743940"/>
            <a:ext cx="296503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规范理论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：</a:t>
            </a:r>
            <a:r>
              <a:rPr lang="en-US" altLang="zh-C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U(1)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不变</a:t>
            </a:r>
            <a:endParaRPr lang="en-GB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231198" y="1230490"/>
                <a:ext cx="3994174" cy="612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l-GR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</m:oMath>
                </a14:m>
                <a:r>
                  <a:rPr lang="en-US" altLang="zh-CN" sz="36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</a:t>
                </a:r>
                <a:r>
                  <a:rPr lang="en-US" altLang="zh-CN" sz="36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→</a:t>
                </a:r>
                <a:r>
                  <a:rPr lang="en-US" altLang="zh-CN" sz="36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l-GR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</m:oMath>
                </a14:m>
                <a:r>
                  <a:rPr lang="en-US" altLang="zh-CN" sz="36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</m:ctrlPr>
                      </m:sSup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−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𝑖𝑒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·</m:t>
                        </m:r>
                        <m:r>
                          <m:rPr>
                            <m:sty m:val="p"/>
                          </m:rPr>
                          <a:rPr lang="el-GR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θ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(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𝑥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华文新魏" panose="02010800040101010101" pitchFamily="2" charset="-122"/>
                          </a:rPr>
                          <m:t>)</m:t>
                        </m:r>
                      </m:sup>
                    </m:sSup>
                  </m:oMath>
                </a14:m>
                <a:endParaRPr lang="en-US" altLang="zh-CN" sz="3600" dirty="0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198" y="1230490"/>
                <a:ext cx="3994174" cy="612925"/>
              </a:xfrm>
              <a:prstGeom prst="rect">
                <a:avLst/>
              </a:prstGeom>
              <a:blipFill>
                <a:blip r:embed="rId3"/>
                <a:stretch>
                  <a:fillRect t="-20000" b="-39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92895672-292F-4F29-8381-24FD0AF0B83E}"/>
              </a:ext>
            </a:extLst>
          </p:cNvPr>
          <p:cNvGrpSpPr/>
          <p:nvPr/>
        </p:nvGrpSpPr>
        <p:grpSpPr>
          <a:xfrm>
            <a:off x="9040996" y="637510"/>
            <a:ext cx="2678940" cy="2686016"/>
            <a:chOff x="6536391" y="3195692"/>
            <a:chExt cx="2678940" cy="2686016"/>
          </a:xfrm>
        </p:grpSpPr>
        <p:sp>
          <p:nvSpPr>
            <p:cNvPr id="8" name="矩形 1"/>
            <p:cNvSpPr>
              <a:spLocks noChangeArrowheads="1"/>
            </p:cNvSpPr>
            <p:nvPr/>
          </p:nvSpPr>
          <p:spPr bwMode="auto">
            <a:xfrm>
              <a:off x="6536391" y="5592398"/>
              <a:ext cx="2678940" cy="289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Richard Feynman(1918-1988)</a:t>
              </a:r>
              <a:endParaRPr lang="zh-CN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5" descr="DrRichardFeynm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24"/>
            <a:stretch>
              <a:fillRect/>
            </a:stretch>
          </p:blipFill>
          <p:spPr bwMode="auto">
            <a:xfrm>
              <a:off x="6755278" y="3195692"/>
              <a:ext cx="2241166" cy="237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0" y="1901933"/>
            <a:ext cx="636905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量子电动力学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Quantum electro dynamics 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QED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01106" y="2504471"/>
            <a:ext cx="7414846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光</a:t>
            </a:r>
            <a:r>
              <a:rPr lang="el-GR" altLang="zh-CN" sz="2800" b="1" i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γ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规范场 传播带电基本粒子之间的电磁相互作用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3247299"/>
            <a:ext cx="2060179" cy="37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流</a:t>
            </a:r>
            <a:r>
              <a:rPr lang="en-US" altLang="zh-CN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流相互作用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zh-CN" altLang="en-US" sz="2000" dirty="0"/>
          </a:p>
        </p:txBody>
      </p:sp>
      <p:grpSp>
        <p:nvGrpSpPr>
          <p:cNvPr id="24" name="组合 23"/>
          <p:cNvGrpSpPr/>
          <p:nvPr/>
        </p:nvGrpSpPr>
        <p:grpSpPr>
          <a:xfrm>
            <a:off x="994113" y="3651264"/>
            <a:ext cx="2998716" cy="1983784"/>
            <a:chOff x="3024554" y="3171992"/>
            <a:chExt cx="2998716" cy="1983784"/>
          </a:xfrm>
        </p:grpSpPr>
        <p:sp>
          <p:nvSpPr>
            <p:cNvPr id="14" name="TextBox 20"/>
            <p:cNvSpPr txBox="1"/>
            <p:nvPr/>
          </p:nvSpPr>
          <p:spPr bwMode="auto">
            <a:xfrm>
              <a:off x="3099119" y="3998564"/>
              <a:ext cx="37542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altLang="zh-CN" b="1" i="1" baseline="-25000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m</a:t>
              </a:r>
              <a:endParaRPr lang="zh-CN" altLang="en-US" b="1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21"/>
            <p:cNvSpPr txBox="1"/>
            <p:nvPr/>
          </p:nvSpPr>
          <p:spPr bwMode="auto">
            <a:xfrm>
              <a:off x="5518303" y="3612366"/>
              <a:ext cx="36740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altLang="zh-CN" b="1" i="1" baseline="-25000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n</a:t>
              </a:r>
              <a:endParaRPr lang="zh-CN" altLang="en-US" b="1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3024554" y="3171992"/>
              <a:ext cx="2998716" cy="1983784"/>
              <a:chOff x="2501857" y="3580560"/>
              <a:chExt cx="2998716" cy="198378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1857" y="3580560"/>
                <a:ext cx="2998716" cy="1983784"/>
              </a:xfrm>
              <a:prstGeom prst="rect">
                <a:avLst/>
              </a:prstGeom>
            </p:spPr>
          </p:pic>
          <p:sp>
            <p:nvSpPr>
              <p:cNvPr id="19" name="椭圆 26"/>
              <p:cNvSpPr>
                <a:spLocks noChangeAspect="1" noChangeArrowheads="1"/>
              </p:cNvSpPr>
              <p:nvPr/>
            </p:nvSpPr>
            <p:spPr bwMode="auto">
              <a:xfrm flipH="1">
                <a:off x="3184525" y="4324495"/>
                <a:ext cx="157109" cy="165274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99"/>
                </a:solidFill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6" name="矩形 15"/>
              <p:cNvSpPr/>
              <p:nvPr/>
            </p:nvSpPr>
            <p:spPr bwMode="auto">
              <a:xfrm>
                <a:off x="3898708" y="3836268"/>
                <a:ext cx="184731" cy="36933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7" name="TextBox 3"/>
              <p:cNvSpPr txBox="1"/>
              <p:nvPr/>
            </p:nvSpPr>
            <p:spPr bwMode="auto">
              <a:xfrm>
                <a:off x="3847454" y="3818571"/>
                <a:ext cx="305965" cy="461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b="1" i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g</a:t>
                </a:r>
                <a:endParaRPr lang="zh-CN" altLang="en-US" sz="2400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endParaRPr>
              </a:p>
            </p:txBody>
          </p:sp>
          <p:sp>
            <p:nvSpPr>
              <p:cNvPr id="23" name="椭圆 26"/>
              <p:cNvSpPr>
                <a:spLocks noChangeAspect="1" noChangeArrowheads="1"/>
              </p:cNvSpPr>
              <p:nvPr/>
            </p:nvSpPr>
            <p:spPr bwMode="auto">
              <a:xfrm flipH="1">
                <a:off x="4551229" y="4316722"/>
                <a:ext cx="157109" cy="165274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99"/>
                </a:solidFill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64096" y="5827432"/>
            <a:ext cx="7689095" cy="725235"/>
            <a:chOff x="0" y="5325262"/>
            <a:chExt cx="7689095" cy="725235"/>
          </a:xfrm>
        </p:grpSpPr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0" y="5475514"/>
              <a:ext cx="2627642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285750" indent="-285750" eaLnBrk="1" hangingPunct="1">
                <a:lnSpc>
                  <a:spcPct val="9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精细结构常数：</a:t>
              </a:r>
              <a:endParaRPr lang="en-US" altLang="zh-CN" sz="2400" i="1" dirty="0">
                <a:solidFill>
                  <a:srgbClr val="0000FF"/>
                </a:solidFill>
                <a:latin typeface="Symbol" pitchFamily="18" charset="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403" y="5325262"/>
              <a:ext cx="5148692" cy="725235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BF09799-D970-4813-82C5-FE400BCCA2D5}"/>
              </a:ext>
            </a:extLst>
          </p:cNvPr>
          <p:cNvGrpSpPr/>
          <p:nvPr/>
        </p:nvGrpSpPr>
        <p:grpSpPr>
          <a:xfrm>
            <a:off x="9040996" y="3618170"/>
            <a:ext cx="2685351" cy="2710146"/>
            <a:chOff x="6677107" y="64784"/>
            <a:chExt cx="2685351" cy="2710146"/>
          </a:xfrm>
        </p:grpSpPr>
        <p:pic>
          <p:nvPicPr>
            <p:cNvPr id="29" name="Picture 132" descr="Schwinger.jpg">
              <a:extLst>
                <a:ext uri="{FF2B5EF4-FFF2-40B4-BE49-F238E27FC236}">
                  <a16:creationId xmlns:a16="http://schemas.microsoft.com/office/drawing/2014/main" id="{2522207E-3B48-4565-88A7-FC3186454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931" y="64784"/>
              <a:ext cx="1711702" cy="2420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0603CDF-3F77-4003-8B87-D5FF9D7724A3}"/>
                </a:ext>
              </a:extLst>
            </p:cNvPr>
            <p:cNvSpPr/>
            <p:nvPr/>
          </p:nvSpPr>
          <p:spPr>
            <a:xfrm>
              <a:off x="6677107" y="2485620"/>
              <a:ext cx="2685351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Julian Schwinger (1918-1994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531957" y="3769433"/>
            <a:ext cx="4663013" cy="1416805"/>
            <a:chOff x="4303357" y="3774916"/>
            <a:chExt cx="4663013" cy="1416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/>
                <p:cNvSpPr txBox="1"/>
                <p:nvPr/>
              </p:nvSpPr>
              <p:spPr>
                <a:xfrm>
                  <a:off x="4554279" y="3774916"/>
                  <a:ext cx="4412091" cy="633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2000" u="sng" dirty="0">
                      <a:latin typeface="STKaiti" panose="02010600040101010101" pitchFamily="2" charset="-122"/>
                      <a:ea typeface="STKaiti" panose="02010600040101010101" pitchFamily="2" charset="-122"/>
                    </a:rPr>
                    <a:t>散射振幅</a:t>
                  </a:r>
                  <a:r>
                    <a:rPr lang="zh-CN" altLang="en-US" sz="2000" dirty="0">
                      <a:latin typeface="STKaiti" panose="02010600040101010101" pitchFamily="2" charset="-122"/>
                      <a:ea typeface="STKaiti" panose="02010600040101010101" pitchFamily="2" charset="-122"/>
                    </a:rPr>
                    <a:t>：</a:t>
                  </a:r>
                  <a:r>
                    <a:rPr lang="en-US" altLang="zh-CN" sz="200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A</a:t>
                  </a:r>
                  <a:r>
                    <a:rPr lang="en-US" altLang="zh-CN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~ (</a:t>
                  </a:r>
                  <a:r>
                    <a:rPr lang="en-US" altLang="zh-CN" sz="2000" dirty="0" err="1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</a:t>
                  </a:r>
                  <a:r>
                    <a:rPr lang="en-US" altLang="zh-CN" sz="2000" i="1" dirty="0" err="1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J</a:t>
                  </a:r>
                  <a:r>
                    <a:rPr lang="el-GR" altLang="zh-CN" sz="2000" i="1" baseline="-25000" dirty="0">
                      <a:solidFill>
                        <a:srgbClr val="0000FF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μ</a:t>
                  </a:r>
                  <a:r>
                    <a:rPr lang="en-US" altLang="zh-CN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 ·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lang="en-US" altLang="zh-CN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l-GR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a14:m>
                  <a:r>
                    <a:rPr lang="en-US" altLang="zh-CN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· (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</a:t>
                  </a:r>
                  <a:r>
                    <a:rPr lang="en-US" altLang="zh-CN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Q</a:t>
                  </a:r>
                  <a:r>
                    <a:rPr lang="en-US" altLang="zh-CN" sz="2000" baseline="-25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f</a:t>
                  </a:r>
                  <a:r>
                    <a:rPr lang="en-US" altLang="zh-CN" sz="200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J</a:t>
                  </a:r>
                  <a:r>
                    <a:rPr lang="el-GR" altLang="zh-CN" sz="2000" i="1" baseline="-25000" dirty="0">
                      <a:solidFill>
                        <a:srgbClr val="0000FF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ν</a:t>
                  </a:r>
                  <a:r>
                    <a:rPr lang="en-US" altLang="zh-CN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  <a:endParaRPr lang="zh-CN" altLang="en-US" sz="2000" dirty="0">
                    <a:latin typeface="Cambria Math" panose="02040503050406030204" pitchFamily="18" charset="0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21" name="文本框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279" y="3774916"/>
                  <a:ext cx="4412091" cy="633443"/>
                </a:xfrm>
                <a:prstGeom prst="rect">
                  <a:avLst/>
                </a:prstGeom>
                <a:blipFill>
                  <a:blip r:embed="rId8"/>
                  <a:stretch>
                    <a:fillRect l="-1521" b="-9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/>
                <p:cNvSpPr txBox="1"/>
                <p:nvPr/>
              </p:nvSpPr>
              <p:spPr>
                <a:xfrm>
                  <a:off x="4554279" y="4612415"/>
                  <a:ext cx="4412091" cy="4826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2000" u="sng" dirty="0">
                      <a:latin typeface="STKaiti" panose="02010600040101010101" pitchFamily="2" charset="-122"/>
                      <a:ea typeface="STKaiti" panose="02010600040101010101" pitchFamily="2" charset="-122"/>
                    </a:rPr>
                    <a:t>散射截面</a:t>
                  </a:r>
                  <a:r>
                    <a:rPr lang="zh-CN" altLang="en-US" sz="2000" dirty="0">
                      <a:latin typeface="STKaiti" panose="02010600040101010101" pitchFamily="2" charset="-122"/>
                      <a:ea typeface="STKaiti" panose="02010600040101010101" pitchFamily="2" charset="-122"/>
                    </a:rPr>
                    <a:t>：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altLang="zh-CN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altLang="zh-CN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altLang="zh-CN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l-GR" altLang="zh-CN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l-GR" altLang="zh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altLang="zh-CN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type m:val="li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a14:m>
                  <a:endParaRPr lang="zh-CN" altLang="en-US" sz="2000" dirty="0">
                    <a:latin typeface="Cambria Math" panose="02040503050406030204" pitchFamily="18" charset="0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31" name="文本框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279" y="4612415"/>
                  <a:ext cx="4412091" cy="482696"/>
                </a:xfrm>
                <a:prstGeom prst="rect">
                  <a:avLst/>
                </a:prstGeom>
                <a:blipFill>
                  <a:blip r:embed="rId9"/>
                  <a:stretch>
                    <a:fillRect l="-1521" t="-87342" b="-14177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左大括号 2"/>
            <p:cNvSpPr/>
            <p:nvPr/>
          </p:nvSpPr>
          <p:spPr>
            <a:xfrm>
              <a:off x="4303357" y="3774916"/>
              <a:ext cx="374165" cy="1416805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2781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统一：新物质观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新时空观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19</a:t>
            </a:fld>
            <a:endParaRPr lang="zh-CN" altLang="en-US"/>
          </a:p>
        </p:txBody>
      </p:sp>
      <p:grpSp>
        <p:nvGrpSpPr>
          <p:cNvPr id="23" name="Group 79"/>
          <p:cNvGrpSpPr>
            <a:grpSpLocks/>
          </p:cNvGrpSpPr>
          <p:nvPr/>
        </p:nvGrpSpPr>
        <p:grpSpPr bwMode="auto">
          <a:xfrm>
            <a:off x="325315" y="859694"/>
            <a:ext cx="7653338" cy="773113"/>
            <a:chOff x="24" y="176"/>
            <a:chExt cx="4821" cy="487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24" y="226"/>
              <a:ext cx="55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天上的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地下的</a:t>
              </a:r>
            </a:p>
          </p:txBody>
        </p:sp>
        <p:sp>
          <p:nvSpPr>
            <p:cNvPr id="25" name="AutoShape 5"/>
            <p:cNvSpPr>
              <a:spLocks/>
            </p:cNvSpPr>
            <p:nvPr/>
          </p:nvSpPr>
          <p:spPr bwMode="auto">
            <a:xfrm>
              <a:off x="522" y="210"/>
              <a:ext cx="45" cy="408"/>
            </a:xfrm>
            <a:prstGeom prst="rightBrace">
              <a:avLst>
                <a:gd name="adj1" fmla="val 7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1009" y="176"/>
              <a:ext cx="782" cy="4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Gravity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~G</a:t>
              </a:r>
              <a:r>
                <a:rPr lang="en-US" altLang="zh-CN" sz="1600" baseline="-25000" dirty="0">
                  <a:latin typeface="Comic Sans MS" pitchFamily="66" charset="0"/>
                </a:rPr>
                <a:t>N</a:t>
              </a:r>
              <a:r>
                <a:rPr lang="en-US" altLang="zh-CN" sz="1600" dirty="0">
                  <a:latin typeface="Comic Sans MS" pitchFamily="66" charset="0"/>
                </a:rPr>
                <a:t>M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r>
                <a:rPr lang="en-US" altLang="zh-CN" sz="1600" dirty="0">
                  <a:latin typeface="Comic Sans MS" pitchFamily="66" charset="0"/>
                </a:rPr>
                <a:t>/r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(Newton 1687)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3560" y="176"/>
              <a:ext cx="1285" cy="4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General Relativity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anose="030F0702030302020204" pitchFamily="66" charset="0"/>
                </a:rPr>
                <a:t>(Einstein 1916)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~√g·G</a:t>
              </a:r>
              <a:r>
                <a:rPr lang="en-US" altLang="zh-CN" sz="1600" baseline="30000" dirty="0">
                  <a:latin typeface="Comic Sans MS" pitchFamily="66" charset="0"/>
                </a:rPr>
                <a:t>-1</a:t>
              </a:r>
              <a:r>
                <a:rPr lang="en-US" altLang="zh-CN" sz="1600" dirty="0">
                  <a:latin typeface="Comic Sans MS" pitchFamily="66" charset="0"/>
                </a:rPr>
                <a:t>R?</a:t>
              </a:r>
            </a:p>
          </p:txBody>
        </p:sp>
        <p:cxnSp>
          <p:nvCxnSpPr>
            <p:cNvPr id="28" name="AutoShape 13"/>
            <p:cNvCxnSpPr>
              <a:cxnSpLocks noChangeShapeType="1"/>
              <a:stCxn id="25" idx="1"/>
              <a:endCxn id="26" idx="1"/>
            </p:cNvCxnSpPr>
            <p:nvPr/>
          </p:nvCxnSpPr>
          <p:spPr bwMode="auto">
            <a:xfrm>
              <a:off x="567" y="414"/>
              <a:ext cx="442" cy="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4"/>
            <p:cNvCxnSpPr>
              <a:cxnSpLocks noChangeShapeType="1"/>
              <a:stCxn id="26" idx="3"/>
              <a:endCxn id="27" idx="1"/>
            </p:cNvCxnSpPr>
            <p:nvPr/>
          </p:nvCxnSpPr>
          <p:spPr bwMode="auto">
            <a:xfrm>
              <a:off x="1791" y="420"/>
              <a:ext cx="176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2207" y="210"/>
              <a:ext cx="6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新时空观</a:t>
              </a:r>
            </a:p>
          </p:txBody>
        </p: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241277" y="1880804"/>
            <a:ext cx="162909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1200" dirty="0">
                <a:latin typeface="Comic Sans MS" pitchFamily="66" charset="0"/>
              </a:rPr>
              <a:t>1785 Coulomb</a:t>
            </a:r>
            <a:endParaRPr lang="en-US" altLang="zh-CN" sz="14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       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静电扭秤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Comic Sans MS" pitchFamily="66" charset="0"/>
              </a:rPr>
              <a:t>　    </a:t>
            </a:r>
            <a:r>
              <a:rPr lang="en-US" altLang="zh-CN" sz="1400" dirty="0">
                <a:latin typeface="Comic Sans MS" pitchFamily="66" charset="0"/>
              </a:rPr>
              <a:t>~e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r>
              <a:rPr lang="en-US" altLang="zh-CN" sz="1400" dirty="0">
                <a:latin typeface="Comic Sans MS" pitchFamily="66" charset="0"/>
              </a:rPr>
              <a:t>/r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endParaRPr lang="en-US" altLang="zh-CN" sz="12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1789         1800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Galvani </a:t>
            </a:r>
            <a:r>
              <a:rPr lang="en-US" altLang="zh-CN" sz="1200" dirty="0">
                <a:latin typeface="Comic Sans MS" pitchFamily="66" charset="0"/>
                <a:sym typeface="Wingdings" pitchFamily="2" charset="2"/>
              </a:rPr>
              <a:t> Volta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青蛙腿</a:t>
            </a:r>
            <a:r>
              <a:rPr lang="zh-CN" altLang="en-US" sz="1200" dirty="0">
                <a:latin typeface="Comic Sans MS" pitchFamily="66" charset="0"/>
                <a:sym typeface="Wingdings" pitchFamily="2" charset="2"/>
              </a:rPr>
              <a:t>　 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化学电池</a:t>
            </a:r>
          </a:p>
        </p:txBody>
      </p:sp>
      <p:sp>
        <p:nvSpPr>
          <p:cNvPr id="32" name="AutoShape 17"/>
          <p:cNvSpPr>
            <a:spLocks/>
          </p:cNvSpPr>
          <p:nvPr/>
        </p:nvSpPr>
        <p:spPr bwMode="auto">
          <a:xfrm>
            <a:off x="1581885" y="1849054"/>
            <a:ext cx="215900" cy="1584324"/>
          </a:xfrm>
          <a:prstGeom prst="rightBrace">
            <a:avLst>
              <a:gd name="adj1" fmla="val 611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2554960" y="2261804"/>
            <a:ext cx="962025" cy="739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电磁学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Electro-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Magnetic</a:t>
            </a:r>
          </a:p>
        </p:txBody>
      </p:sp>
      <p:cxnSp>
        <p:nvCxnSpPr>
          <p:cNvPr id="34" name="AutoShape 20"/>
          <p:cNvCxnSpPr>
            <a:cxnSpLocks noChangeShapeType="1"/>
            <a:stCxn id="32" idx="1"/>
            <a:endCxn id="33" idx="1"/>
          </p:cNvCxnSpPr>
          <p:nvPr/>
        </p:nvCxnSpPr>
        <p:spPr bwMode="auto">
          <a:xfrm flipV="1">
            <a:off x="1797785" y="2631692"/>
            <a:ext cx="757174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1651671" y="2425117"/>
            <a:ext cx="9032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1819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CN" sz="1200" dirty="0" err="1">
                <a:solidFill>
                  <a:srgbClr val="0000FF"/>
                </a:solidFill>
                <a:latin typeface="Comic Sans MS" pitchFamily="66" charset="0"/>
              </a:rPr>
              <a:t>Oested</a:t>
            </a:r>
            <a:endParaRPr lang="en-US" altLang="zh-CN" sz="12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电流磁场</a:t>
            </a: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3635177" y="1747848"/>
            <a:ext cx="2016126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伟大的时代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1867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Maxwell Equations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latin typeface="Comic Sans MS" pitchFamily="66" charset="0"/>
              </a:rPr>
              <a:t>EM wave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＝光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200" dirty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1905 Einstein @ </a:t>
            </a:r>
            <a:r>
              <a:rPr lang="en-US" altLang="zh-CN" sz="1400" dirty="0">
                <a:solidFill>
                  <a:srgbClr val="C00000"/>
                </a:solidFill>
                <a:latin typeface="Comic Sans MS" pitchFamily="66" charset="0"/>
              </a:rPr>
              <a:t>C</a:t>
            </a:r>
            <a:endParaRPr lang="en-US" altLang="zh-CN" sz="1200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新时空观 </a:t>
            </a:r>
            <a:r>
              <a:rPr lang="zh-CN" altLang="en-US" sz="1200" dirty="0">
                <a:sym typeface="Wingdings" pitchFamily="2" charset="2"/>
              </a:rPr>
              <a:t></a:t>
            </a:r>
            <a:r>
              <a:rPr lang="zh-CN" altLang="en-US" sz="1200" dirty="0">
                <a:latin typeface="Comic Sans MS" pitchFamily="66" charset="0"/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Special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              Relativity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1925 @ </a:t>
            </a:r>
            <a:r>
              <a:rPr lang="en-US" altLang="zh-CN" sz="1400" dirty="0">
                <a:solidFill>
                  <a:srgbClr val="C00000"/>
                </a:solidFill>
                <a:latin typeface="Comic Sans MS" pitchFamily="66" charset="0"/>
              </a:rPr>
              <a:t>h</a:t>
            </a:r>
            <a:endParaRPr lang="en-US" altLang="zh-CN" sz="1200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Quantum Mechanics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(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新物质观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波粒</a:t>
            </a:r>
            <a:r>
              <a:rPr lang="en-US" altLang="zh-CN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象性</a:t>
            </a:r>
            <a:r>
              <a:rPr lang="en-US" altLang="zh-CN" sz="1200" dirty="0">
                <a:latin typeface="Comic Sans MS" pitchFamily="66" charset="0"/>
              </a:rPr>
              <a:t>)</a:t>
            </a:r>
          </a:p>
        </p:txBody>
      </p:sp>
      <p:cxnSp>
        <p:nvCxnSpPr>
          <p:cNvPr id="37" name="AutoShape 20"/>
          <p:cNvCxnSpPr>
            <a:cxnSpLocks noChangeShapeType="1"/>
            <a:stCxn id="33" idx="3"/>
          </p:cNvCxnSpPr>
          <p:nvPr/>
        </p:nvCxnSpPr>
        <p:spPr bwMode="auto">
          <a:xfrm flipV="1">
            <a:off x="3516984" y="2631691"/>
            <a:ext cx="330824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AutoShape 32"/>
          <p:cNvSpPr>
            <a:spLocks/>
          </p:cNvSpPr>
          <p:nvPr/>
        </p:nvSpPr>
        <p:spPr bwMode="auto">
          <a:xfrm>
            <a:off x="5354544" y="2608646"/>
            <a:ext cx="144016" cy="1355351"/>
          </a:xfrm>
          <a:prstGeom prst="rightBrace">
            <a:avLst>
              <a:gd name="adj1" fmla="val 10925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cxnSp>
        <p:nvCxnSpPr>
          <p:cNvPr id="39" name="AutoShape 35"/>
          <p:cNvCxnSpPr>
            <a:cxnSpLocks noChangeShapeType="1"/>
            <a:stCxn id="38" idx="1"/>
          </p:cNvCxnSpPr>
          <p:nvPr/>
        </p:nvCxnSpPr>
        <p:spPr bwMode="auto">
          <a:xfrm flipV="1">
            <a:off x="5498561" y="3286321"/>
            <a:ext cx="411803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108548" y="4342796"/>
            <a:ext cx="3739260" cy="206210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(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最小时空结构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相互作用力学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及其统一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5910364" y="2573402"/>
            <a:ext cx="1318539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量子电动力学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QED U1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(1948)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正反物质</a:t>
            </a:r>
            <a:endParaRPr lang="en-US" altLang="zh-CN" sz="14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量子场论 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规范对称性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70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What is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Science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7A0D747-8FD3-42E3-A2C9-99C30A00BB61}"/>
              </a:ext>
            </a:extLst>
          </p:cNvPr>
          <p:cNvSpPr txBox="1"/>
          <p:nvPr/>
        </p:nvSpPr>
        <p:spPr>
          <a:xfrm>
            <a:off x="7728857" y="2333160"/>
            <a:ext cx="3222171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“意识”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人类思维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EA9398E-A1E9-4C57-9859-924436A6394A}"/>
              </a:ext>
            </a:extLst>
          </p:cNvPr>
          <p:cNvSpPr txBox="1"/>
          <p:nvPr/>
        </p:nvSpPr>
        <p:spPr>
          <a:xfrm>
            <a:off x="800100" y="2333161"/>
            <a:ext cx="3222171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“实存”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物质世界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D361EA6-41EE-46A3-94B3-DF060C2CE1A1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 bwMode="auto">
          <a:xfrm flipV="1">
            <a:off x="4022271" y="2994880"/>
            <a:ext cx="3706586" cy="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grpSp>
        <p:nvGrpSpPr>
          <p:cNvPr id="3" name="组合 2"/>
          <p:cNvGrpSpPr/>
          <p:nvPr/>
        </p:nvGrpSpPr>
        <p:grpSpPr>
          <a:xfrm>
            <a:off x="5270270" y="2286993"/>
            <a:ext cx="1210588" cy="1415772"/>
            <a:chOff x="5270270" y="2286993"/>
            <a:chExt cx="1210588" cy="1415772"/>
          </a:xfrm>
        </p:grpSpPr>
        <p:sp>
          <p:nvSpPr>
            <p:cNvPr id="2" name="矩形 1"/>
            <p:cNvSpPr/>
            <p:nvPr/>
          </p:nvSpPr>
          <p:spPr>
            <a:xfrm>
              <a:off x="5270270" y="2286993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观察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5270270" y="2994879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规律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69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730876" y="3389086"/>
            <a:ext cx="5704986" cy="813640"/>
          </a:xfrm>
          <a:prstGeom prst="round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自然单位制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Natural Units 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013ED4A2-A079-4296-BB6E-E747D24C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7772"/>
            <a:ext cx="5838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物理能标单位制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千克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米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秒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) vs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基本粒子物理：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1F9EA99A-308B-4D32-8CD9-009C87D7D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611" y="1508125"/>
            <a:ext cx="34417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 u="sng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量子力学</a:t>
            </a:r>
            <a:r>
              <a:rPr lang="zh-CN" altLang="en-US" sz="2000" u="sng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u="sng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Quantum Mechanics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959D1FED-D831-4F58-8EB3-3C5147543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205" y="2062957"/>
            <a:ext cx="2447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 ~ 6.63×10</a:t>
            </a:r>
            <a:r>
              <a:rPr lang="en-US" altLang="zh-CN" baseline="30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-34</a:t>
            </a:r>
            <a:r>
              <a:rPr lang="en-US" altLang="zh-CN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J·s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FC39D129-485D-477E-B5CB-C074DE9F2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6" y="1508125"/>
            <a:ext cx="1943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 u="sng" dirty="0">
                <a:solidFill>
                  <a:srgbClr val="008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相对论 </a:t>
            </a:r>
            <a:r>
              <a:rPr lang="en-US" altLang="zh-CN" sz="2000" u="sng" dirty="0">
                <a:solidFill>
                  <a:srgbClr val="008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Relativity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C73C21F7-510E-4540-AB34-03E335EC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448" y="1508125"/>
            <a:ext cx="3624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量子场论 </a:t>
            </a:r>
            <a:r>
              <a:rPr lang="en-US" altLang="zh-CN" sz="2000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Quantum Field Theory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DC8FDE8C-AA5C-4238-B215-4FE45C75D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843" y="1505743"/>
            <a:ext cx="576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+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A27F82FD-4B4F-4B85-8542-783C9A62A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6" y="2061724"/>
            <a:ext cx="19018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00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b="1" dirty="0">
                <a:solidFill>
                  <a:srgbClr val="008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 ~ 3×10</a:t>
            </a:r>
            <a:r>
              <a:rPr lang="en-US" altLang="zh-CN" b="1" baseline="30000" dirty="0">
                <a:solidFill>
                  <a:srgbClr val="008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en-US" altLang="zh-CN" b="1" dirty="0">
                <a:solidFill>
                  <a:srgbClr val="008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m·s</a:t>
            </a:r>
            <a:r>
              <a:rPr lang="en-US" altLang="zh-CN" b="1" baseline="30000" dirty="0">
                <a:solidFill>
                  <a:srgbClr val="008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</a:t>
            </a:r>
          </a:p>
        </p:txBody>
      </p:sp>
      <p:cxnSp>
        <p:nvCxnSpPr>
          <p:cNvPr id="23" name="AutoShape 16">
            <a:extLst>
              <a:ext uri="{FF2B5EF4-FFF2-40B4-BE49-F238E27FC236}">
                <a16:creationId xmlns:a16="http://schemas.microsoft.com/office/drawing/2014/main" id="{CF076A21-6219-4D02-8E91-3651E3B856B5}"/>
              </a:ext>
            </a:extLst>
          </p:cNvPr>
          <p:cNvCxnSpPr>
            <a:cxnSpLocks noChangeShapeType="1"/>
            <a:stCxn id="18" idx="2"/>
            <a:endCxn id="21" idx="0"/>
          </p:cNvCxnSpPr>
          <p:nvPr/>
        </p:nvCxnSpPr>
        <p:spPr bwMode="auto">
          <a:xfrm>
            <a:off x="5730876" y="1908235"/>
            <a:ext cx="4764" cy="153489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16">
            <a:extLst>
              <a:ext uri="{FF2B5EF4-FFF2-40B4-BE49-F238E27FC236}">
                <a16:creationId xmlns:a16="http://schemas.microsoft.com/office/drawing/2014/main" id="{00BD987A-4025-4EC3-AE4C-A8D1B6E2CE98}"/>
              </a:ext>
            </a:extLst>
          </p:cNvPr>
          <p:cNvCxnSpPr>
            <a:cxnSpLocks noChangeShapeType="1"/>
            <a:stCxn id="15" idx="2"/>
          </p:cNvCxnSpPr>
          <p:nvPr/>
        </p:nvCxnSpPr>
        <p:spPr bwMode="auto">
          <a:xfrm>
            <a:off x="2795462" y="1908235"/>
            <a:ext cx="0" cy="153489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13">
            <a:extLst>
              <a:ext uri="{FF2B5EF4-FFF2-40B4-BE49-F238E27FC236}">
                <a16:creationId xmlns:a16="http://schemas.microsoft.com/office/drawing/2014/main" id="{075DA1AC-B4AE-4838-B483-A6BD43773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426" y="1520588"/>
            <a:ext cx="576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→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60C52F54-62F4-4ABB-9B6C-9B72AB927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73" y="3189031"/>
            <a:ext cx="2525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引入自然单位制：</a:t>
            </a:r>
          </a:p>
        </p:txBody>
      </p:sp>
      <p:cxnSp>
        <p:nvCxnSpPr>
          <p:cNvPr id="37" name="AutoShape 16">
            <a:extLst>
              <a:ext uri="{FF2B5EF4-FFF2-40B4-BE49-F238E27FC236}">
                <a16:creationId xmlns:a16="http://schemas.microsoft.com/office/drawing/2014/main" id="{0F765BA4-29E2-43E4-9752-977D1C780BAE}"/>
              </a:ext>
            </a:extLst>
          </p:cNvPr>
          <p:cNvCxnSpPr>
            <a:cxnSpLocks noChangeShapeType="1"/>
            <a:stCxn id="19" idx="2"/>
          </p:cNvCxnSpPr>
          <p:nvPr/>
        </p:nvCxnSpPr>
        <p:spPr bwMode="auto">
          <a:xfrm>
            <a:off x="9070878" y="1908235"/>
            <a:ext cx="0" cy="15325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 Box 14">
            <a:extLst>
              <a:ext uri="{FF2B5EF4-FFF2-40B4-BE49-F238E27FC236}">
                <a16:creationId xmlns:a16="http://schemas.microsoft.com/office/drawing/2014/main" id="{7FE8699B-2474-488D-84BE-1B477851E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9963" y="2061487"/>
            <a:ext cx="1901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00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Natural Units</a:t>
            </a:r>
            <a:endParaRPr lang="en-US" altLang="zh-CN" baseline="300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1C3D9B43-B472-442C-BD36-63DB58593A1D}"/>
                  </a:ext>
                </a:extLst>
              </p:cNvPr>
              <p:cNvSpPr txBox="1"/>
              <p:nvPr/>
            </p:nvSpPr>
            <p:spPr>
              <a:xfrm>
                <a:off x="2516276" y="3185831"/>
                <a:ext cx="2161249" cy="461665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h</m:t>
                          </m:r>
                        </m:e>
                      </m:d>
                      <m:r>
                        <a:rPr lang="en-US" altLang="zh-CN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𝑐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≡1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1C3D9B43-B472-442C-BD36-63DB58593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276" y="3185831"/>
                <a:ext cx="216124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/>
          <p:cNvGrpSpPr/>
          <p:nvPr/>
        </p:nvGrpSpPr>
        <p:grpSpPr>
          <a:xfrm>
            <a:off x="1492869" y="3878108"/>
            <a:ext cx="3382177" cy="1233588"/>
            <a:chOff x="1377149" y="3818458"/>
            <a:chExt cx="3382177" cy="1233588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0A26B4C2-C7E6-4257-8AFE-9D3DC0C065DC}"/>
                </a:ext>
              </a:extLst>
            </p:cNvPr>
            <p:cNvGrpSpPr/>
            <p:nvPr/>
          </p:nvGrpSpPr>
          <p:grpSpPr>
            <a:xfrm>
              <a:off x="1403483" y="3818458"/>
              <a:ext cx="3355843" cy="369332"/>
              <a:chOff x="1412256" y="3550009"/>
              <a:chExt cx="3617312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 Box 19">
                    <a:extLst>
                      <a:ext uri="{FF2B5EF4-FFF2-40B4-BE49-F238E27FC236}">
                        <a16:creationId xmlns:a16="http://schemas.microsoft.com/office/drawing/2014/main" id="{AABE0E36-D0C7-4E35-809A-B6A94B20537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12256" y="3550009"/>
                    <a:ext cx="127483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𝑣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/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→</m:t>
                          </m:r>
                        </m:oMath>
                      </m:oMathPara>
                    </a14:m>
                    <a:endParaRPr lang="en-US" altLang="zh-CN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43" name="Text Box 19">
                    <a:extLst>
                      <a:ext uri="{FF2B5EF4-FFF2-40B4-BE49-F238E27FC236}">
                        <a16:creationId xmlns:a16="http://schemas.microsoft.com/office/drawing/2014/main" id="{AABE0E36-D0C7-4E35-809A-B6A94B2053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12256" y="3550009"/>
                    <a:ext cx="127483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3115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文本框 47">
                    <a:extLst>
                      <a:ext uri="{FF2B5EF4-FFF2-40B4-BE49-F238E27FC236}">
                        <a16:creationId xmlns:a16="http://schemas.microsoft.com/office/drawing/2014/main" id="{46A97393-525D-4EFA-8DFE-08B3E80DE33E}"/>
                      </a:ext>
                    </a:extLst>
                  </p:cNvPr>
                  <p:cNvSpPr txBox="1"/>
                  <p:nvPr/>
                </p:nvSpPr>
                <p:spPr>
                  <a:xfrm>
                    <a:off x="2794000" y="3550009"/>
                    <a:ext cx="2235568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eaLnBrk="1" hangingPunct="1"/>
                    <a14:m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CN" sz="1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𝐿</m:t>
                            </m:r>
                          </m:e>
                        </m:d>
                        <m:r>
                          <a:rPr lang="en-US" altLang="zh-CN" sz="1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=</m:t>
                        </m:r>
                      </m:oMath>
                    </a14:m>
                    <a:r>
                      <a:rPr lang="en-US" altLang="zh-CN" dirty="0">
                        <a:solidFill>
                          <a:srgbClr val="0000CC"/>
                        </a:solidFill>
                        <a:ea typeface="华文楷体" panose="02010600040101010101" pitchFamily="2" charset="-122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𝑇</m:t>
                            </m:r>
                          </m:e>
                        </m:d>
                      </m:oMath>
                    </a14:m>
                    <a:r>
                      <a:rPr lang="zh-CN" altLang="en-US" dirty="0">
                        <a:solidFill>
                          <a:srgbClr val="0000CC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时空一致</a:t>
                    </a:r>
                  </a:p>
                </p:txBody>
              </p:sp>
            </mc:Choice>
            <mc:Fallback xmlns="">
              <p:sp>
                <p:nvSpPr>
                  <p:cNvPr id="48" name="文本框 47">
                    <a:extLst>
                      <a:ext uri="{FF2B5EF4-FFF2-40B4-BE49-F238E27FC236}">
                        <a16:creationId xmlns:a16="http://schemas.microsoft.com/office/drawing/2014/main" id="{46A97393-525D-4EFA-8DFE-08B3E80DE3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4000" y="3550009"/>
                    <a:ext cx="2235568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6557" b="-2623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E9FC0EA-51ED-4495-9167-33761284149C}"/>
                </a:ext>
              </a:extLst>
            </p:cNvPr>
            <p:cNvGrpSpPr/>
            <p:nvPr/>
          </p:nvGrpSpPr>
          <p:grpSpPr>
            <a:xfrm>
              <a:off x="1377149" y="4256031"/>
              <a:ext cx="3198776" cy="369332"/>
              <a:chOff x="1384474" y="3987582"/>
              <a:chExt cx="3374852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 Box 19">
                    <a:extLst>
                      <a:ext uri="{FF2B5EF4-FFF2-40B4-BE49-F238E27FC236}">
                        <a16:creationId xmlns:a16="http://schemas.microsoft.com/office/drawing/2014/main" id="{D2357A8E-0194-4BDD-B7A8-C7CE5DA9DB2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84474" y="3987582"/>
                    <a:ext cx="131071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𝐸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az-Cyrl-AZ" altLang="zh-CN" i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ћ</m:t>
                          </m:r>
                          <m:r>
                            <a:rPr lang="zh-CN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→</m:t>
                          </m:r>
                        </m:oMath>
                      </m:oMathPara>
                    </a14:m>
                    <a:endParaRPr lang="en-US" altLang="zh-CN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44" name="Text Box 19">
                    <a:extLst>
                      <a:ext uri="{FF2B5EF4-FFF2-40B4-BE49-F238E27FC236}">
                        <a16:creationId xmlns:a16="http://schemas.microsoft.com/office/drawing/2014/main" id="{D2357A8E-0194-4BDD-B7A8-C7CE5DA9DB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384474" y="3987582"/>
                    <a:ext cx="131071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8CC39E0D-55CB-4CBE-972D-CF8574878CCB}"/>
                      </a:ext>
                    </a:extLst>
                  </p:cNvPr>
                  <p:cNvSpPr txBox="1"/>
                  <p:nvPr/>
                </p:nvSpPr>
                <p:spPr>
                  <a:xfrm>
                    <a:off x="2804120" y="3987582"/>
                    <a:ext cx="195520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CN" sz="1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𝐸</m:t>
                            </m:r>
                          </m:e>
                        </m:d>
                        <m:r>
                          <a:rPr lang="en-US" altLang="zh-CN" sz="1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=</m:t>
                        </m:r>
                      </m:oMath>
                    </a14:m>
                    <a:r>
                      <a:rPr lang="en-US" altLang="zh-CN" dirty="0">
                        <a:solidFill>
                          <a:srgbClr val="0000CC"/>
                        </a:solidFill>
                        <a:ea typeface="华文楷体" panose="02010600040101010101" pitchFamily="2" charset="-122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−1</m:t>
                            </m:r>
                          </m:sup>
                        </m:sSup>
                      </m:oMath>
                    </a14:m>
                    <a:endParaRPr lang="en-US" altLang="zh-CN" sz="1800" dirty="0">
                      <a:solidFill>
                        <a:srgbClr val="0000CC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8CC39E0D-55CB-4CBE-972D-CF8574878C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4120" y="3987582"/>
                    <a:ext cx="195520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8B8B7C95-38F8-4466-BAA1-26D43C87E02D}"/>
                </a:ext>
              </a:extLst>
            </p:cNvPr>
            <p:cNvGrpSpPr/>
            <p:nvPr/>
          </p:nvGrpSpPr>
          <p:grpSpPr>
            <a:xfrm>
              <a:off x="1403481" y="4667132"/>
              <a:ext cx="3274045" cy="384914"/>
              <a:chOff x="1412255" y="4398683"/>
              <a:chExt cx="3429173" cy="38491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 Box 19">
                    <a:extLst>
                      <a:ext uri="{FF2B5EF4-FFF2-40B4-BE49-F238E27FC236}">
                        <a16:creationId xmlns:a16="http://schemas.microsoft.com/office/drawing/2014/main" id="{62138AE0-9D32-4442-8A1A-3510FEC834B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12255" y="4414265"/>
                    <a:ext cx="137749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algn="ctr" eaLnBrk="1" hangingPunct="1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𝐸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Wingdings" pitchFamily="2" charset="2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  <a:sym typeface="Wingdings" pitchFamily="2" charset="2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  <a:sym typeface="Wingdings" pitchFamily="2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→</m:t>
                          </m:r>
                        </m:oMath>
                      </m:oMathPara>
                    </a14:m>
                    <a:endParaRPr lang="en-US" altLang="zh-CN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45" name="Text Box 19">
                    <a:extLst>
                      <a:ext uri="{FF2B5EF4-FFF2-40B4-BE49-F238E27FC236}">
                        <a16:creationId xmlns:a16="http://schemas.microsoft.com/office/drawing/2014/main" id="{62138AE0-9D32-4442-8A1A-3510FEC834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12255" y="4414265"/>
                    <a:ext cx="1377493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B1F2DC97-138D-4CBE-918B-C675A6040813}"/>
                      </a:ext>
                    </a:extLst>
                  </p:cNvPr>
                  <p:cNvSpPr txBox="1"/>
                  <p:nvPr/>
                </p:nvSpPr>
                <p:spPr>
                  <a:xfrm>
                    <a:off x="2804120" y="4398683"/>
                    <a:ext cx="2037308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CN" sz="1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𝐸</m:t>
                            </m:r>
                          </m:e>
                        </m:d>
                        <m:r>
                          <a:rPr lang="en-US" altLang="zh-CN" sz="1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=</m:t>
                        </m:r>
                      </m:oMath>
                    </a14:m>
                    <a:r>
                      <a:rPr lang="en-US" altLang="zh-CN" dirty="0">
                        <a:solidFill>
                          <a:srgbClr val="0000CC"/>
                        </a:solidFill>
                        <a:ea typeface="华文楷体" panose="02010600040101010101" pitchFamily="2" charset="-122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𝑀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oMath>
                    </a14:m>
                    <a:endParaRPr lang="en-US" altLang="zh-CN" sz="1800" dirty="0">
                      <a:solidFill>
                        <a:srgbClr val="0000CC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B1F2DC97-138D-4CBE-918B-C675A60408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4120" y="4398683"/>
                    <a:ext cx="2037308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22951" r="-313" b="-655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5" name="右大括号 54">
            <a:extLst>
              <a:ext uri="{FF2B5EF4-FFF2-40B4-BE49-F238E27FC236}">
                <a16:creationId xmlns:a16="http://schemas.microsoft.com/office/drawing/2014/main" id="{AE7DEFDF-914A-484A-8426-A25D4D8508E8}"/>
              </a:ext>
            </a:extLst>
          </p:cNvPr>
          <p:cNvSpPr/>
          <p:nvPr/>
        </p:nvSpPr>
        <p:spPr>
          <a:xfrm>
            <a:off x="4677526" y="2954776"/>
            <a:ext cx="576263" cy="299720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CB035130-DE41-4AFA-A57C-7C811DBC9F79}"/>
                  </a:ext>
                </a:extLst>
              </p:cNvPr>
              <p:cNvSpPr txBox="1"/>
              <p:nvPr/>
            </p:nvSpPr>
            <p:spPr>
              <a:xfrm>
                <a:off x="1137293" y="5362463"/>
                <a:ext cx="38190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𝐸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</m:oMath>
                </a14:m>
                <a:r>
                  <a:rPr lang="en-US" altLang="zh-CN" sz="2000" dirty="0">
                    <a:solidFill>
                      <a:srgbClr val="0000CC"/>
                    </a:solidFill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𝑀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20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𝑝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0000CC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</m:oMath>
                </a14:m>
                <a:r>
                  <a:rPr lang="en-US" altLang="zh-CN" sz="2000" dirty="0">
                    <a:solidFill>
                      <a:srgbClr val="0000CC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dirty="0">
                    <a:solidFill>
                      <a:srgbClr val="0000CC"/>
                    </a:solidFill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𝐿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1600" dirty="0">
                  <a:solidFill>
                    <a:srgbClr val="00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CB035130-DE41-4AFA-A57C-7C811DBC9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93" y="5362463"/>
                <a:ext cx="3819040" cy="400110"/>
              </a:xfrm>
              <a:prstGeom prst="rect">
                <a:avLst/>
              </a:prstGeom>
              <a:blipFill>
                <a:blip r:embed="rId10"/>
                <a:stretch>
                  <a:fillRect t="-18462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5384684" y="4428346"/>
            <a:ext cx="6719393" cy="1723336"/>
            <a:chOff x="5355389" y="4194367"/>
            <a:chExt cx="6719393" cy="1723336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E3B0AF26-6A86-468F-848A-881DE3389387}"/>
                </a:ext>
              </a:extLst>
            </p:cNvPr>
            <p:cNvSpPr txBox="1"/>
            <p:nvPr/>
          </p:nvSpPr>
          <p:spPr>
            <a:xfrm>
              <a:off x="5355389" y="4194367"/>
              <a:ext cx="66076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/>
                <a:t> 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- 1eV=1.6×10</a:t>
              </a:r>
              <a:r>
                <a:rPr lang="en-US" altLang="zh-CN" baseline="30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-19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J,  1MeV=10</a:t>
              </a:r>
              <a:r>
                <a:rPr lang="en-US" altLang="zh-CN" baseline="30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6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eV,  1GeV=10</a:t>
              </a:r>
              <a:r>
                <a:rPr lang="en-US" altLang="zh-CN" baseline="30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3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MeV,  1TeV=10</a:t>
              </a:r>
              <a:r>
                <a:rPr lang="en-US" altLang="zh-CN" baseline="30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3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GeV</a:t>
              </a:r>
              <a:endPara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63" name="Rectangle 29">
              <a:extLst>
                <a:ext uri="{FF2B5EF4-FFF2-40B4-BE49-F238E27FC236}">
                  <a16:creationId xmlns:a16="http://schemas.microsoft.com/office/drawing/2014/main" id="{E05CD0C6-1B47-4BB3-B028-74486C240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5389" y="4666576"/>
              <a:ext cx="66076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- 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m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e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=</a:t>
              </a:r>
              <a:r>
                <a:rPr lang="en-US" altLang="zh-CN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0.511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MeV,  m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p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=1.0073u=</a:t>
              </a:r>
              <a:r>
                <a:rPr lang="en-US" altLang="zh-CN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938.3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MeV,  </a:t>
              </a:r>
              <a:r>
                <a:rPr lang="en-US" altLang="zh-CN" dirty="0" err="1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m</a:t>
              </a:r>
              <a:r>
                <a:rPr lang="en-US" altLang="zh-CN" baseline="-25000" dirty="0" err="1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n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=1.0087u=</a:t>
              </a:r>
              <a:r>
                <a:rPr lang="en-US" altLang="zh-CN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939.6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MeV</a:t>
              </a:r>
              <a:endParaRPr lang="en-US" altLang="zh-CN" b="1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29">
                  <a:extLst>
                    <a:ext uri="{FF2B5EF4-FFF2-40B4-BE49-F238E27FC236}">
                      <a16:creationId xmlns:a16="http://schemas.microsoft.com/office/drawing/2014/main" id="{61C22FAD-15AC-40DD-8CA9-7CF70485A3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55389" y="5135886"/>
                  <a:ext cx="6719393" cy="781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- </a:t>
                  </a:r>
                  <a:r>
                    <a:rPr lang="zh-CN" altLang="en-US" u="sng" dirty="0">
                      <a:solidFill>
                        <a:srgbClr val="C0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普适性</a:t>
                  </a:r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</a:t>
                  </a:r>
                  <a:r>
                    <a:rPr lang="en-US" altLang="zh-CN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e.g.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𝐹</m:t>
                              </m:r>
                            </m:e>
                          </m:ac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b="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𝛻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𝑈</m:t>
                          </m:r>
                        </m:e>
                      </m:d>
                      <m:r>
                        <a:rPr lang="en-US" altLang="zh-CN" b="0" i="1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altLang="zh-CN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→ </a:t>
                  </a:r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问</a:t>
                  </a:r>
                  <a:r>
                    <a:rPr lang="en-US" altLang="zh-CN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: </a:t>
                  </a:r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电子电荷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𝑒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</m:oMath>
                  </a14:m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？</a:t>
                  </a:r>
                  <a:endPara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  <a:p>
                  <a:pPr eaLnBrk="1" hangingPunct="1"/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                                                                               引力常数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</m:oMath>
                  </a14:m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？</a:t>
                  </a:r>
                  <a:endPara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64" name="Rectangle 29">
                  <a:extLst>
                    <a:ext uri="{FF2B5EF4-FFF2-40B4-BE49-F238E27FC236}">
                      <a16:creationId xmlns:a16="http://schemas.microsoft.com/office/drawing/2014/main" id="{61C22FAD-15AC-40DD-8CA9-7CF70485A3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355389" y="5135886"/>
                  <a:ext cx="6719393" cy="781817"/>
                </a:xfrm>
                <a:prstGeom prst="rect">
                  <a:avLst/>
                </a:prstGeom>
                <a:blipFill>
                  <a:blip r:embed="rId11"/>
                  <a:stretch>
                    <a:fillRect t="-7031" b="-125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组合 7"/>
          <p:cNvGrpSpPr/>
          <p:nvPr/>
        </p:nvGrpSpPr>
        <p:grpSpPr>
          <a:xfrm>
            <a:off x="5950989" y="3494864"/>
            <a:ext cx="5328862" cy="534117"/>
            <a:chOff x="5907707" y="3356548"/>
            <a:chExt cx="5328862" cy="53411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7707" y="3356548"/>
              <a:ext cx="727555" cy="52178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14122" y="3429000"/>
              <a:ext cx="4522447" cy="429819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440337" y="342900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</a:t>
              </a:r>
              <a:endPara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67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物理过程能标与高能加速器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013ED4A2-A079-4296-BB6E-E747D24C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5682"/>
            <a:ext cx="18133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l"/>
            </a:pP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物理能标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1580090" y="2134731"/>
            <a:ext cx="2016369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热核聚变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氢弹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~ 10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keV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9321" y="1228254"/>
            <a:ext cx="4001898" cy="677108"/>
            <a:chOff x="877804" y="1203906"/>
            <a:chExt cx="4001898" cy="677108"/>
          </a:xfrm>
        </p:grpSpPr>
        <p:sp>
          <p:nvSpPr>
            <p:cNvPr id="39" name="Text Box 3"/>
            <p:cNvSpPr txBox="1">
              <a:spLocks noChangeArrowheads="1"/>
            </p:cNvSpPr>
            <p:nvPr/>
          </p:nvSpPr>
          <p:spPr bwMode="auto">
            <a:xfrm>
              <a:off x="877804" y="1203906"/>
              <a:ext cx="1850185" cy="67710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太阳表面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(6000K)</a:t>
              </a: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~ 0.5 eV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3175389" y="1203906"/>
              <a:ext cx="1704313" cy="67710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太阳核心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(10</a:t>
              </a:r>
              <a:r>
                <a:rPr lang="en-US" altLang="zh-CN" sz="1800" baseline="30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7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K)</a:t>
              </a: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~ </a:t>
              </a:r>
              <a:r>
                <a:rPr lang="en-US" altLang="zh-CN" sz="2000" dirty="0" err="1">
                  <a:latin typeface="华文楷体" panose="02010600040101010101" pitchFamily="2" charset="-122"/>
                  <a:ea typeface="华文楷体" panose="02010600040101010101" pitchFamily="2" charset="-122"/>
                </a:rPr>
                <a:t>keV</a:t>
              </a:r>
              <a:endPara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2727989" y="1545228"/>
              <a:ext cx="447400" cy="0"/>
            </a:xfrm>
            <a:prstGeom prst="straightConnector1">
              <a:avLst/>
            </a:prstGeom>
            <a:ln w="19050"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693875" y="3060199"/>
            <a:ext cx="3997344" cy="678327"/>
            <a:chOff x="959220" y="3296328"/>
            <a:chExt cx="3573625" cy="678327"/>
          </a:xfrm>
        </p:grpSpPr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959220" y="3296328"/>
              <a:ext cx="1525709" cy="67710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电子质量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m</a:t>
              </a:r>
              <a:r>
                <a:rPr lang="en-US" altLang="zh-CN" sz="1800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e</a:t>
              </a: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~ 0.511</a:t>
              </a:r>
              <a:r>
                <a:rPr lang="en-US" altLang="zh-CN" sz="2000" dirty="0">
                  <a:solidFill>
                    <a:srgbClr val="00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MeV</a:t>
              </a:r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3015249" y="3297547"/>
              <a:ext cx="1517596" cy="67710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质子质量</a:t>
              </a:r>
              <a:r>
                <a:rPr lang="en-US" altLang="zh-CN" sz="1800" dirty="0" err="1">
                  <a:latin typeface="华文楷体" panose="02010600040101010101" pitchFamily="2" charset="-122"/>
                  <a:ea typeface="华文楷体" panose="02010600040101010101" pitchFamily="2" charset="-122"/>
                </a:rPr>
                <a:t>m</a:t>
              </a:r>
              <a:r>
                <a:rPr lang="en-US" altLang="zh-CN" sz="1800" baseline="-25000" dirty="0" err="1">
                  <a:latin typeface="华文楷体" panose="02010600040101010101" pitchFamily="2" charset="-122"/>
                  <a:ea typeface="华文楷体" panose="02010600040101010101" pitchFamily="2" charset="-122"/>
                </a:rPr>
                <a:t>P</a:t>
              </a:r>
              <a:endParaRPr lang="en-US" altLang="zh-CN" sz="1800" baseline="-25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~ 1 GeV</a:t>
              </a:r>
            </a:p>
          </p:txBody>
        </p:sp>
        <p:cxnSp>
          <p:nvCxnSpPr>
            <p:cNvPr id="57" name="直接箭头连接符 56"/>
            <p:cNvCxnSpPr>
              <a:stCxn id="47" idx="3"/>
              <a:endCxn id="49" idx="1"/>
            </p:cNvCxnSpPr>
            <p:nvPr/>
          </p:nvCxnSpPr>
          <p:spPr>
            <a:xfrm>
              <a:off x="2484929" y="3634882"/>
              <a:ext cx="530320" cy="1219"/>
            </a:xfrm>
            <a:prstGeom prst="straightConnector1">
              <a:avLst/>
            </a:prstGeom>
            <a:ln w="19050"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1305492" y="3966676"/>
            <a:ext cx="277382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电弱真空破缺与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Higgs</a:t>
            </a:r>
          </a:p>
          <a:p>
            <a:pPr algn="ctr" eaLnBrk="1" hangingPunct="1">
              <a:defRPr/>
            </a:pP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~ O(100) GeV</a:t>
            </a:r>
          </a:p>
        </p:txBody>
      </p:sp>
      <p:sp>
        <p:nvSpPr>
          <p:cNvPr id="33" name="矩形 32"/>
          <p:cNvSpPr/>
          <p:nvPr/>
        </p:nvSpPr>
        <p:spPr>
          <a:xfrm>
            <a:off x="1305492" y="4902712"/>
            <a:ext cx="277382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New Physics BSM</a:t>
            </a:r>
          </a:p>
          <a:p>
            <a:pPr algn="ctr">
              <a:spcBef>
                <a:spcPct val="0"/>
              </a:spcBef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~ 1 -10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p:sp>
        <p:nvSpPr>
          <p:cNvPr id="65" name="矩形 64"/>
          <p:cNvSpPr/>
          <p:nvPr/>
        </p:nvSpPr>
        <p:spPr>
          <a:xfrm>
            <a:off x="1305492" y="5838748"/>
            <a:ext cx="277382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大统一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GUT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能标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~ 10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19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!  </a:t>
            </a:r>
          </a:p>
        </p:txBody>
      </p:sp>
      <p:sp>
        <p:nvSpPr>
          <p:cNvPr id="82" name="矩形 81"/>
          <p:cNvSpPr/>
          <p:nvPr/>
        </p:nvSpPr>
        <p:spPr>
          <a:xfrm>
            <a:off x="6911279" y="3099469"/>
            <a:ext cx="3938954" cy="1052596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带电粒子高能加速器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accelerator &amp; collider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013ED4A2-A079-4296-BB6E-E747D24C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70143"/>
            <a:ext cx="18133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l"/>
            </a:pP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粒子物理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/>
              <p:cNvSpPr/>
              <p:nvPr/>
            </p:nvSpPr>
            <p:spPr bwMode="auto">
              <a:xfrm>
                <a:off x="6552483" y="1217177"/>
                <a:ext cx="3555717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 </a:t>
                </a:r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探测“</a:t>
                </a:r>
                <a:r>
                  <a:rPr lang="zh-CN" altLang="en-US" sz="2000" u="sng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最小</a:t>
                </a:r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”时空结构</a:t>
                </a:r>
                <a:endParaRPr lang="en-US" altLang="zh-CN" sz="2000" u="sng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    Heisenberg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：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en-US" altLang="zh-CN" sz="28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6" name="矩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2483" y="1217177"/>
                <a:ext cx="3555717" cy="1200329"/>
              </a:xfrm>
              <a:prstGeom prst="rect">
                <a:avLst/>
              </a:prstGeom>
              <a:blipFill>
                <a:blip r:embed="rId3"/>
                <a:stretch>
                  <a:fillRect l="-1887" b="-10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/>
              <p:cNvSpPr/>
              <p:nvPr/>
            </p:nvSpPr>
            <p:spPr bwMode="auto">
              <a:xfrm>
                <a:off x="6552483" y="4868148"/>
                <a:ext cx="3662156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      Einstein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p>
                          <m:sSupPr>
                            <m:ctrlPr>
                              <a:rPr lang="en-US" altLang="zh-CN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 </a:t>
                </a:r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产生大质量“</a:t>
                </a:r>
                <a:r>
                  <a:rPr lang="zh-CN" altLang="en-US" sz="2000" u="sng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重</a:t>
                </a:r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”新粒子</a:t>
                </a:r>
                <a:endParaRPr lang="en-US" altLang="zh-CN" sz="2000" u="sng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7" name="矩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2483" y="4868148"/>
                <a:ext cx="3662156" cy="1200329"/>
              </a:xfrm>
              <a:prstGeom prst="rect">
                <a:avLst/>
              </a:prstGeom>
              <a:blipFill>
                <a:blip r:embed="rId4"/>
                <a:stretch>
                  <a:fillRect l="-1830" b="-5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/>
          <p:cNvCxnSpPr/>
          <p:nvPr/>
        </p:nvCxnSpPr>
        <p:spPr>
          <a:xfrm flipH="1">
            <a:off x="8813520" y="2417505"/>
            <a:ext cx="1732" cy="616186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8811788" y="4320619"/>
            <a:ext cx="1732" cy="629887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大括号 18"/>
          <p:cNvSpPr/>
          <p:nvPr/>
        </p:nvSpPr>
        <p:spPr>
          <a:xfrm>
            <a:off x="4967802" y="676080"/>
            <a:ext cx="758469" cy="6066718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78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如何“看见”？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13ED4A2-A079-4296-BB6E-E747D24C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5893"/>
            <a:ext cx="8029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测量：尺子与物体必须相匹配，“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光源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待测对象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眼睛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2062" y="1611614"/>
            <a:ext cx="9112250" cy="3634772"/>
            <a:chOff x="3853473" y="1185995"/>
            <a:chExt cx="9112250" cy="363477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73" y="1228254"/>
              <a:ext cx="9112250" cy="359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接箭头连接符 7"/>
            <p:cNvCxnSpPr/>
            <p:nvPr/>
          </p:nvCxnSpPr>
          <p:spPr bwMode="auto">
            <a:xfrm flipV="1">
              <a:off x="5513403" y="1535782"/>
              <a:ext cx="0" cy="18002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CC"/>
              </a:solidFill>
              <a:prstDash val="sysDash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9" name="文本框 8"/>
            <p:cNvSpPr txBox="1"/>
            <p:nvPr/>
          </p:nvSpPr>
          <p:spPr>
            <a:xfrm>
              <a:off x="5337714" y="118599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Å</a:t>
              </a:r>
              <a:endParaRPr lang="zh-CN" altLang="en-US" dirty="0">
                <a:solidFill>
                  <a:srgbClr val="0000CC"/>
                </a:solidFill>
              </a:endParaRPr>
            </a:p>
          </p:txBody>
        </p:sp>
      </p:grpSp>
      <p:pic>
        <p:nvPicPr>
          <p:cNvPr id="10" name="Picture 10" descr="http://upload.wikimedia.org/wikipedia/commons/f/f5/Light_dispersion_conceptual_wav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480" y="966726"/>
            <a:ext cx="2704145" cy="202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people.com.cn/mediafile/pic/20100427/56/131077473924691596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57" y="3324103"/>
            <a:ext cx="2030412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832" y="4644903"/>
            <a:ext cx="2014537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62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如何“看见”？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13ED4A2-A079-4296-BB6E-E747D24C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5893"/>
            <a:ext cx="6587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如何“看见”原子 ？→ 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电子扫描隧道显微镜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STM</a:t>
            </a:r>
            <a:endParaRPr lang="zh-CN" altLang="en-US" sz="28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2" y="1545530"/>
            <a:ext cx="3281362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iagram of scanning electron microscop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742622"/>
            <a:ext cx="3681412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077304" y="1815161"/>
            <a:ext cx="390844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光源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电子加速电压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~100kV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物质波长 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λ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~ h/E ~ 0.005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纳米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77304" y="4089437"/>
            <a:ext cx="390844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眼睛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背散射电子探测器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, e.g. CCD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二次散射电子探测器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2627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欧洲核子中心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Large Hadron Collider (LHC)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对撞机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24</a:t>
            </a:fld>
            <a:endParaRPr lang="zh-CN" altLang="en-US" dirty="0"/>
          </a:p>
        </p:txBody>
      </p:sp>
      <p:pic>
        <p:nvPicPr>
          <p:cNvPr id="22" name="Picture 3" descr="9906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2251" r="3239" b="3209"/>
          <a:stretch>
            <a:fillRect/>
          </a:stretch>
        </p:blipFill>
        <p:spPr>
          <a:xfrm>
            <a:off x="5947807" y="676328"/>
            <a:ext cx="5917954" cy="4088273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17088" dir="18636078" algn="ctr" rotWithShape="0">
              <a:schemeClr val="bg2"/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-34558" y="4969684"/>
            <a:ext cx="254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大型强子对撞机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LHC</a:t>
            </a:r>
          </a:p>
        </p:txBody>
      </p:sp>
      <p:sp>
        <p:nvSpPr>
          <p:cNvPr id="6" name="矩形 5"/>
          <p:cNvSpPr/>
          <p:nvPr/>
        </p:nvSpPr>
        <p:spPr>
          <a:xfrm>
            <a:off x="223377" y="5339016"/>
            <a:ext cx="5234125" cy="85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实验设置：环形加速器周长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~27 km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，地下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~140m</a:t>
            </a:r>
          </a:p>
          <a:p>
            <a:pPr eaLnBrk="0" hangingPunct="0">
              <a:lnSpc>
                <a:spcPct val="13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高能前沿：</a:t>
            </a:r>
            <a:r>
              <a:rPr lang="en-US" altLang="zh-CN" sz="2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sz="2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 </a:t>
            </a:r>
            <a:r>
              <a:rPr lang="en-US" altLang="zh-CN" sz="2000" dirty="0" err="1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pp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对撞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@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  210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34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 cm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-2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s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-1</a:t>
            </a:r>
            <a:endParaRPr lang="en-US" altLang="zh-CN" dirty="0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TextBox 41"/>
          <p:cNvSpPr txBox="1">
            <a:spLocks noChangeArrowheads="1"/>
          </p:cNvSpPr>
          <p:nvPr/>
        </p:nvSpPr>
        <p:spPr bwMode="auto">
          <a:xfrm>
            <a:off x="5892381" y="4969684"/>
            <a:ext cx="620554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pre-LHC era: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Large Electron-positron collider (LEP 1989-2000)</a:t>
            </a:r>
            <a:endParaRPr lang="en-GB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211092" y="5339016"/>
            <a:ext cx="5902578" cy="85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实验设置：占据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LHC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同一加速、存储、对撞环</a:t>
            </a:r>
            <a:endParaRPr lang="en-US" altLang="zh-CN" baseline="30000" dirty="0">
              <a:latin typeface="华文楷体" panose="02010600040101010101" pitchFamily="2" charset="-122"/>
              <a:ea typeface="华文楷体" panose="02010600040101010101" pitchFamily="2" charset="-122"/>
              <a:sym typeface="Symbol" pitchFamily="18" charset="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+ 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正负电子对撞：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LEP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e</a:t>
            </a:r>
            <a:r>
              <a:rPr lang="en-US" altLang="zh-CN" sz="2000" baseline="30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e</a:t>
            </a:r>
            <a:r>
              <a:rPr lang="en-US" altLang="zh-CN" sz="2000" baseline="30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-</a:t>
            </a: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100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zh-CN" sz="2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100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GeV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Wingdings" pitchFamily="2" charset="2"/>
              </a:rPr>
              <a:t>@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10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32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 cm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-2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s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Symbol" pitchFamily="18" charset="2"/>
              </a:rPr>
              <a:t>-1</a:t>
            </a:r>
            <a:endParaRPr lang="en-GB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0" y="617249"/>
            <a:ext cx="5697415" cy="42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4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之看见：“要有光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!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013ED4A2-A079-4296-BB6E-E747D24C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7772"/>
            <a:ext cx="8409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“光源”：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质子束流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E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p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= 7TeV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，波粒二象性，物质波探测时空结构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6854723" y="1576308"/>
                <a:ext cx="4698370" cy="1212640"/>
              </a:xfrm>
              <a:prstGeom prst="rect">
                <a:avLst/>
              </a:prstGeom>
              <a:noFill/>
              <a:ln w="22225">
                <a:solidFill>
                  <a:schemeClr val="accent1"/>
                </a:solidFill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defRPr/>
                </a:pPr>
                <a:r>
                  <a:rPr lang="en-US" altLang="zh-CN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altLang="zh-CN" sz="2800" dirty="0" smtClean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n-US" altLang="zh-CN" sz="2800" i="1" smtClean="0">
                        <a:solidFill>
                          <a:srgbClr val="000099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CN" sz="2800" i="1" smtClean="0">
                            <a:solidFill>
                              <a:srgbClr val="00009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 smtClean="0">
                            <a:solidFill>
                              <a:srgbClr val="00009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altLang="zh-CN" sz="2800" b="0" i="1" smtClean="0">
                            <a:solidFill>
                              <a:srgbClr val="00009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altLang="zh-CN" sz="24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197MeV</a:t>
                </a:r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·fm /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7TeV</a:t>
                </a:r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30000"/>
                  </a:lnSpc>
                  <a:defRPr/>
                </a:pPr>
                <a:r>
                  <a:rPr lang="en-US" altLang="zh-CN" sz="2400" dirty="0">
                    <a:latin typeface="Times New Roman" pitchFamily="18" charset="0"/>
                    <a:cs typeface="Times New Roman" pitchFamily="18" charset="0"/>
                  </a:rPr>
                  <a:t>                     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~</a:t>
                </a:r>
                <a:r>
                  <a:rPr lang="en-US" altLang="zh-CN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altLang="zh-CN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  <a:sym typeface="Symbol" panose="05050102010706020507" pitchFamily="18" charset="2"/>
                  </a:rPr>
                  <a:t></a:t>
                </a:r>
                <a:r>
                  <a:rPr lang="en-US" altLang="zh-CN" sz="28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800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-19 </a:t>
                </a:r>
                <a:r>
                  <a:rPr lang="en-US" altLang="zh-CN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altLang="zh-CN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4723" y="1576308"/>
                <a:ext cx="4698370" cy="1212640"/>
              </a:xfrm>
              <a:prstGeom prst="rect">
                <a:avLst/>
              </a:prstGeom>
              <a:blipFill>
                <a:blip r:embed="rId3"/>
                <a:stretch>
                  <a:fillRect b="-9852"/>
                </a:stretch>
              </a:blipFill>
              <a:ln w="22225">
                <a:solidFill>
                  <a:schemeClr val="accent1"/>
                </a:solidFill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3">
            <a:extLst>
              <a:ext uri="{FF2B5EF4-FFF2-40B4-BE49-F238E27FC236}">
                <a16:creationId xmlns:a16="http://schemas.microsoft.com/office/drawing/2014/main" id="{013ED4A2-A079-4296-BB6E-E747D24C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41745"/>
            <a:ext cx="18133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“能量”：</a:t>
            </a:r>
          </a:p>
        </p:txBody>
      </p:sp>
      <p:sp>
        <p:nvSpPr>
          <p:cNvPr id="2" name="矩形 1"/>
          <p:cNvSpPr/>
          <p:nvPr/>
        </p:nvSpPr>
        <p:spPr>
          <a:xfrm>
            <a:off x="643257" y="4352163"/>
            <a:ext cx="7532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单质子能量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E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p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= 7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 = 7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Symbol" panose="05050102010706020507" pitchFamily="18" charset="2"/>
              </a:rPr>
              <a:t> 10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Symbol" panose="05050102010706020507" pitchFamily="18" charset="2"/>
              </a:rPr>
              <a:t>12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Symbol" panose="05050102010706020507" pitchFamily="18" charset="2"/>
              </a:rPr>
              <a:t> eV  1.6  10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Symbol" panose="05050102010706020507" pitchFamily="18" charset="2"/>
              </a:rPr>
              <a:t>-19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Symbol" panose="05050102010706020507" pitchFamily="18" charset="2"/>
              </a:rPr>
              <a:t> J/eV  ~ 1  10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Symbol" panose="05050102010706020507" pitchFamily="18" charset="2"/>
              </a:rPr>
              <a:t>-6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  <a:sym typeface="Symbol" panose="05050102010706020507" pitchFamily="18" charset="2"/>
              </a:rPr>
              <a:t> J</a:t>
            </a:r>
            <a:endParaRPr lang="zh-CN" altLang="en-US" sz="2000" dirty="0"/>
          </a:p>
        </p:txBody>
      </p:sp>
      <p:sp>
        <p:nvSpPr>
          <p:cNvPr id="26" name="矩形 25"/>
          <p:cNvSpPr/>
          <p:nvPr/>
        </p:nvSpPr>
        <p:spPr>
          <a:xfrm>
            <a:off x="643257" y="4931803"/>
            <a:ext cx="4216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瞬时束流亮度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L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ins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 =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×10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34</a:t>
            </a:r>
            <a:r>
              <a:rPr lang="en-US" altLang="zh-CN" sz="2000" dirty="0">
                <a:solidFill>
                  <a:srgbClr val="FF006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cm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7" descr="E:\科研成就\QGP-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28" y="4457534"/>
            <a:ext cx="3496569" cy="196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643257" y="5511443"/>
            <a:ext cx="5062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束团功率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W = E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p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×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L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ins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 ~ 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28</a:t>
            </a:r>
            <a:r>
              <a:rPr lang="en-US" altLang="zh-CN" sz="2000" dirty="0">
                <a:solidFill>
                  <a:srgbClr val="FF006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Jcm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3" y="1317412"/>
            <a:ext cx="5189673" cy="204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664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之看见：“眼睛”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8" y="599104"/>
            <a:ext cx="6013937" cy="43288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359" y="566684"/>
            <a:ext cx="5770936" cy="4328811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704731" y="5227955"/>
          <a:ext cx="9174284" cy="1266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654">
                  <a:extLst>
                    <a:ext uri="{9D8B030D-6E8A-4147-A177-3AD203B41FA5}">
                      <a16:colId xmlns:a16="http://schemas.microsoft.com/office/drawing/2014/main" val="3931199632"/>
                    </a:ext>
                  </a:extLst>
                </a:gridCol>
                <a:gridCol w="3857458">
                  <a:extLst>
                    <a:ext uri="{9D8B030D-6E8A-4147-A177-3AD203B41FA5}">
                      <a16:colId xmlns:a16="http://schemas.microsoft.com/office/drawing/2014/main" val="2380311940"/>
                    </a:ext>
                  </a:extLst>
                </a:gridCol>
                <a:gridCol w="4032172">
                  <a:extLst>
                    <a:ext uri="{9D8B030D-6E8A-4147-A177-3AD203B41FA5}">
                      <a16:colId xmlns:a16="http://schemas.microsoft.com/office/drawing/2014/main" val="1980178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全覆盖普适型探测系统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大科学装置国际合作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255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ATLAS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重量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7000</a:t>
                      </a: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吨， 长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46m 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 </a:t>
                      </a: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直径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25m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~5500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人，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245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研究单位，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 42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国家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2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重量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14000</a:t>
                      </a: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吨，长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21m 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 </a:t>
                      </a: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直径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15m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~5500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人，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241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研究单位，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 54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国家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92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501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之看见：“眼睛”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8" y="599104"/>
            <a:ext cx="6013937" cy="4328811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704731" y="5227955"/>
          <a:ext cx="9174284" cy="1266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654">
                  <a:extLst>
                    <a:ext uri="{9D8B030D-6E8A-4147-A177-3AD203B41FA5}">
                      <a16:colId xmlns:a16="http://schemas.microsoft.com/office/drawing/2014/main" val="3931199632"/>
                    </a:ext>
                  </a:extLst>
                </a:gridCol>
                <a:gridCol w="3857458">
                  <a:extLst>
                    <a:ext uri="{9D8B030D-6E8A-4147-A177-3AD203B41FA5}">
                      <a16:colId xmlns:a16="http://schemas.microsoft.com/office/drawing/2014/main" val="2380311940"/>
                    </a:ext>
                  </a:extLst>
                </a:gridCol>
                <a:gridCol w="4032172">
                  <a:extLst>
                    <a:ext uri="{9D8B030D-6E8A-4147-A177-3AD203B41FA5}">
                      <a16:colId xmlns:a16="http://schemas.microsoft.com/office/drawing/2014/main" val="1980178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全覆盖普适型探测系统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大科学装置国际合作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255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ATLAS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重量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7000</a:t>
                      </a: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吨， 长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46m 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 </a:t>
                      </a: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直径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25m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~5500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人，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245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研究单位，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 42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国家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2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重量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14000</a:t>
                      </a: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吨，长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21m 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 </a:t>
                      </a:r>
                      <a:r>
                        <a:rPr lang="zh-CN" altLang="en-US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直径</a:t>
                      </a:r>
                      <a:r>
                        <a:rPr lang="en-US" altLang="zh-CN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a:t>15m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~5500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人，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241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研究单位，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 54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国家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928015"/>
                  </a:ext>
                </a:extLst>
              </a:tr>
            </a:tbl>
          </a:graphicData>
        </a:graphic>
      </p:graphicFrame>
      <p:pic>
        <p:nvPicPr>
          <p:cNvPr id="7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13" y="599104"/>
            <a:ext cx="5492729" cy="43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252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0" y="850790"/>
            <a:ext cx="12192000" cy="11927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95300" y="2278374"/>
            <a:ext cx="1120139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buClr>
                <a:srgbClr val="3333CC"/>
              </a:buClr>
            </a:pP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II. Standard Model(1-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费米子</a:t>
            </a: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</a:p>
          <a:p>
            <a:pPr algn="ctr">
              <a:spcBef>
                <a:spcPts val="1800"/>
              </a:spcBef>
              <a:buClr>
                <a:srgbClr val="3333CC"/>
              </a:buClr>
            </a:pPr>
            <a:r>
              <a:rPr lang="zh-CN" altLang="en-US" sz="6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基本粒子及其相互作用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7" name="Picture 2" descr="http://e.hiphotos.baidu.com/baike/w%3D268/sign=428fdf1ab7003af34dbadb660d2ac619/3801213fb80e7bec20bb3cf22e2eb9389b506bbb.jpg">
            <a:extLst>
              <a:ext uri="{FF2B5EF4-FFF2-40B4-BE49-F238E27FC236}">
                <a16:creationId xmlns:a16="http://schemas.microsoft.com/office/drawing/2014/main" id="{B816792F-77F2-406D-B366-7F59AA23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086" y="53549"/>
            <a:ext cx="734914" cy="7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66"/>
    </mc:Choice>
    <mc:Fallback xmlns="">
      <p:transition advTm="626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" y="674076"/>
            <a:ext cx="6328547" cy="60549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基本粒子“元素表”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392079" y="787124"/>
            <a:ext cx="545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基本粒子：“点”粒子，无内部结构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550949" y="1479308"/>
            <a:ext cx="5174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自旋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J=1/2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费米子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“两类三代”物质场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7298014" y="1955239"/>
            <a:ext cx="4549405" cy="912151"/>
            <a:chOff x="7094418" y="2422654"/>
            <a:chExt cx="4549405" cy="912151"/>
          </a:xfrm>
        </p:grpSpPr>
        <p:grpSp>
          <p:nvGrpSpPr>
            <p:cNvPr id="12" name="组合 11"/>
            <p:cNvGrpSpPr/>
            <p:nvPr/>
          </p:nvGrpSpPr>
          <p:grpSpPr>
            <a:xfrm>
              <a:off x="7094418" y="2437990"/>
              <a:ext cx="1676400" cy="896815"/>
              <a:chOff x="7074877" y="2672862"/>
              <a:chExt cx="1676400" cy="89681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7133246" y="2762587"/>
                <a:ext cx="1562505" cy="745460"/>
                <a:chOff x="7350369" y="2865089"/>
                <a:chExt cx="1562505" cy="745460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7350369" y="2883876"/>
                  <a:ext cx="81624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2000" dirty="0">
                      <a:solidFill>
                        <a:srgbClr val="7030A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夸克</a:t>
                  </a:r>
                  <a:endParaRPr lang="en-US" altLang="zh-CN" sz="2000" dirty="0">
                    <a:solidFill>
                      <a:srgbClr val="7030A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  <a:p>
                  <a:pPr algn="ctr"/>
                  <a:r>
                    <a:rPr lang="en-US" altLang="zh-CN" sz="2000" dirty="0">
                      <a:solidFill>
                        <a:srgbClr val="7030A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Quark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文本框 4"/>
                    <p:cNvSpPr txBox="1"/>
                    <p:nvPr/>
                  </p:nvSpPr>
                  <p:spPr>
                    <a:xfrm>
                      <a:off x="8062128" y="2865089"/>
                      <a:ext cx="850746" cy="7454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ctrlPr>
                                  <a:rPr lang="en-US" altLang="zh-CN" sz="2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oMath>
                        </m:oMathPara>
                      </a14:m>
                      <a:endParaRPr lang="zh-CN" altLang="en-US" sz="24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" name="文本框 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62128" y="2865089"/>
                      <a:ext cx="850746" cy="74546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圆角矩形 10"/>
              <p:cNvSpPr/>
              <p:nvPr/>
            </p:nvSpPr>
            <p:spPr>
              <a:xfrm>
                <a:off x="7074877" y="2672862"/>
                <a:ext cx="1676400" cy="896815"/>
              </a:xfrm>
              <a:prstGeom prst="round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9107867" y="2422654"/>
              <a:ext cx="1676400" cy="896815"/>
              <a:chOff x="7074877" y="2672862"/>
              <a:chExt cx="1676400" cy="896815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7086759" y="2762587"/>
                <a:ext cx="1580138" cy="745460"/>
                <a:chOff x="7303882" y="2865089"/>
                <a:chExt cx="1580138" cy="745460"/>
              </a:xfrm>
            </p:grpSpPr>
            <p:sp>
              <p:nvSpPr>
                <p:cNvPr id="17" name="文本框 16"/>
                <p:cNvSpPr txBox="1"/>
                <p:nvPr/>
              </p:nvSpPr>
              <p:spPr>
                <a:xfrm>
                  <a:off x="7303882" y="2883876"/>
                  <a:ext cx="909223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2000" dirty="0">
                      <a:solidFill>
                        <a:schemeClr val="accent6">
                          <a:lumMod val="50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轻子</a:t>
                  </a:r>
                  <a:endPara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  <a:p>
                  <a:pPr algn="ctr"/>
                  <a:r>
                    <a:rPr lang="en-US" altLang="zh-CN" sz="2000" dirty="0">
                      <a:solidFill>
                        <a:schemeClr val="accent6">
                          <a:lumMod val="50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Lepton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文本框 17"/>
                    <p:cNvSpPr txBox="1"/>
                    <p:nvPr/>
                  </p:nvSpPr>
                  <p:spPr>
                    <a:xfrm>
                      <a:off x="8062128" y="2865089"/>
                      <a:ext cx="821892" cy="7454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ctrlPr>
                                  <a:rPr lang="en-US" altLang="zh-CN" sz="240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altLang="zh-CN" sz="240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ν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oMath>
                        </m:oMathPara>
                      </a14:m>
                      <a:endParaRPr lang="zh-CN" altLang="en-US" sz="2400" dirty="0"/>
                    </a:p>
                  </p:txBody>
                </p:sp>
              </mc:Choice>
              <mc:Fallback xmlns="">
                <p:sp>
                  <p:nvSpPr>
                    <p:cNvPr id="18" name="文本框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62128" y="2865089"/>
                      <a:ext cx="821892" cy="74546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6" name="圆角矩形 15"/>
              <p:cNvSpPr/>
              <p:nvPr/>
            </p:nvSpPr>
            <p:spPr>
              <a:xfrm>
                <a:off x="7074877" y="2672862"/>
                <a:ext cx="1676400" cy="896815"/>
              </a:xfrm>
              <a:prstGeom prst="round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931769" y="2660528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err="1">
                  <a:latin typeface="华文楷体" panose="02010600040101010101" pitchFamily="2" charset="-122"/>
                  <a:ea typeface="华文楷体" panose="02010600040101010101" pitchFamily="2" charset="-122"/>
                </a:rPr>
                <a:t>i</a:t>
              </a: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=1,3</a:t>
              </a:r>
              <a:endPara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550949" y="3398910"/>
            <a:ext cx="462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自旋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J=1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规范场：相互作用传播子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1597426"/>
                  </p:ext>
                </p:extLst>
              </p:nvPr>
            </p:nvGraphicFramePr>
            <p:xfrm>
              <a:off x="7103516" y="3922888"/>
              <a:ext cx="4622368" cy="118872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914337">
                      <a:extLst>
                        <a:ext uri="{9D8B030D-6E8A-4147-A177-3AD203B41FA5}">
                          <a16:colId xmlns:a16="http://schemas.microsoft.com/office/drawing/2014/main" val="580780657"/>
                        </a:ext>
                      </a:extLst>
                    </a:gridCol>
                    <a:gridCol w="2708031">
                      <a:extLst>
                        <a:ext uri="{9D8B030D-6E8A-4147-A177-3AD203B41FA5}">
                          <a16:colId xmlns:a16="http://schemas.microsoft.com/office/drawing/2014/main" val="151368996"/>
                        </a:ext>
                      </a:extLst>
                    </a:gridCol>
                  </a:tblGrid>
                  <a:tr h="242927">
                    <a:tc>
                      <a:txBody>
                        <a:bodyPr/>
                        <a:lstStyle/>
                        <a:p>
                          <a:r>
                            <a:rPr lang="zh-CN" altLang="en-US" sz="16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强相互作用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zh-CN" altLang="en-US" sz="1800" b="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胶子</a:t>
                          </a:r>
                          <a:r>
                            <a:rPr lang="en-US" altLang="zh-CN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gluon </a:t>
                          </a:r>
                          <a:r>
                            <a:rPr lang="en-US" altLang="zh-CN" sz="2000" b="0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</a:t>
                          </a:r>
                          <a:endParaRPr lang="zh-CN" altLang="en-US" sz="2000" b="0" dirty="0">
                            <a:solidFill>
                              <a:srgbClr val="C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3878871"/>
                      </a:ext>
                    </a:extLst>
                  </a:tr>
                  <a:tr h="242927">
                    <a:tc>
                      <a:txBody>
                        <a:bodyPr/>
                        <a:lstStyle/>
                        <a:p>
                          <a:r>
                            <a:rPr lang="zh-CN" altLang="en-US" sz="16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电磁相互作用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𝑒</m:t>
                              </m:r>
                            </m:oMath>
                          </a14:m>
                          <a:endParaRPr lang="zh-CN" altLang="en-US" sz="1800" b="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光子</a:t>
                          </a:r>
                          <a:r>
                            <a:rPr lang="en-US" altLang="zh-CN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photon </a:t>
                          </a:r>
                          <a:r>
                            <a:rPr lang="en-US" altLang="zh-CN" sz="2000" b="0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γ</a:t>
                          </a:r>
                          <a:endParaRPr lang="zh-CN" altLang="en-US" sz="2000" b="0" dirty="0">
                            <a:solidFill>
                              <a:srgbClr val="C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2824981"/>
                      </a:ext>
                    </a:extLst>
                  </a:tr>
                  <a:tr h="242927">
                    <a:tc>
                      <a:txBody>
                        <a:bodyPr/>
                        <a:lstStyle/>
                        <a:p>
                          <a:r>
                            <a:rPr lang="zh-CN" altLang="en-US" sz="16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弱相互作用 </a:t>
                          </a:r>
                          <a:r>
                            <a:rPr lang="en-US" altLang="zh-CN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sin</a:t>
                          </a:r>
                          <a:r>
                            <a:rPr lang="en-US" altLang="zh-CN" sz="1800" b="0" baseline="3000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2</a:t>
                          </a:r>
                          <a:r>
                            <a:rPr lang="el-GR" altLang="zh-CN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θ</a:t>
                          </a:r>
                          <a:r>
                            <a:rPr lang="en-US" altLang="zh-CN" sz="1800" b="0" baseline="-2500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</a:t>
                          </a:r>
                          <a:endParaRPr lang="zh-CN" altLang="en-US" sz="1800" b="0" baseline="-2500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弱矢量玻色子</a:t>
                          </a:r>
                          <a:r>
                            <a:rPr lang="en-US" altLang="zh-CN" sz="2000" b="0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</a:t>
                          </a:r>
                          <a:r>
                            <a:rPr lang="en-US" altLang="zh-CN" sz="2000" b="0" baseline="30000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±</a:t>
                          </a:r>
                          <a:r>
                            <a:rPr lang="en-US" altLang="zh-CN" sz="2000" b="0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/Z</a:t>
                          </a:r>
                          <a:r>
                            <a:rPr lang="en-US" altLang="zh-CN" sz="2000" b="0" baseline="30000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0</a:t>
                          </a:r>
                          <a:endParaRPr lang="zh-CN" altLang="en-US" sz="2000" b="0" baseline="30000" dirty="0">
                            <a:solidFill>
                              <a:srgbClr val="C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689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1597426"/>
                  </p:ext>
                </p:extLst>
              </p:nvPr>
            </p:nvGraphicFramePr>
            <p:xfrm>
              <a:off x="7103516" y="3922888"/>
              <a:ext cx="4622368" cy="118872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914337">
                      <a:extLst>
                        <a:ext uri="{9D8B030D-6E8A-4147-A177-3AD203B41FA5}">
                          <a16:colId xmlns:a16="http://schemas.microsoft.com/office/drawing/2014/main" val="580780657"/>
                        </a:ext>
                      </a:extLst>
                    </a:gridCol>
                    <a:gridCol w="2708031">
                      <a:extLst>
                        <a:ext uri="{9D8B030D-6E8A-4147-A177-3AD203B41FA5}">
                          <a16:colId xmlns:a16="http://schemas.microsoft.com/office/drawing/2014/main" val="151368996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18" t="-7692" r="-142357" b="-2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胶子</a:t>
                          </a:r>
                          <a:r>
                            <a:rPr lang="en-US" altLang="zh-CN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gluon </a:t>
                          </a:r>
                          <a:r>
                            <a:rPr lang="en-US" altLang="zh-CN" sz="2000" b="0" dirty="0" smtClean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</a:t>
                          </a:r>
                          <a:endParaRPr lang="zh-CN" altLang="en-US" sz="2000" b="0" dirty="0">
                            <a:solidFill>
                              <a:srgbClr val="C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387887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18" t="-106061" r="-142357" b="-12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光子</a:t>
                          </a:r>
                          <a:r>
                            <a:rPr lang="en-US" altLang="zh-CN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photon </a:t>
                          </a:r>
                          <a:r>
                            <a:rPr lang="en-US" altLang="zh-CN" sz="2000" b="0" dirty="0" smtClean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γ</a:t>
                          </a:r>
                          <a:endParaRPr lang="zh-CN" altLang="en-US" sz="2000" b="0" dirty="0" smtClean="0">
                            <a:solidFill>
                              <a:srgbClr val="C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282498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zh-CN" altLang="en-US" sz="16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弱相互作用 </a:t>
                          </a:r>
                          <a:r>
                            <a:rPr lang="en-US" altLang="zh-CN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sin</a:t>
                          </a:r>
                          <a:r>
                            <a:rPr lang="en-US" altLang="zh-CN" sz="1800" b="0" baseline="3000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2</a:t>
                          </a:r>
                          <a:r>
                            <a:rPr lang="el-GR" altLang="zh-CN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θ</a:t>
                          </a:r>
                          <a:r>
                            <a:rPr lang="en-US" altLang="zh-CN" sz="1800" b="0" baseline="-2500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</a:t>
                          </a:r>
                          <a:endParaRPr lang="zh-CN" altLang="en-US" sz="1800" b="0" baseline="-2500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弱矢量玻色子</a:t>
                          </a:r>
                          <a:r>
                            <a:rPr lang="en-US" altLang="zh-CN" sz="2000" b="0" dirty="0" smtClean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</a:t>
                          </a:r>
                          <a:r>
                            <a:rPr lang="en-US" altLang="zh-CN" sz="2000" b="0" baseline="30000" dirty="0" smtClean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±</a:t>
                          </a:r>
                          <a:r>
                            <a:rPr lang="en-US" altLang="zh-CN" sz="2000" b="0" dirty="0" smtClean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/Z</a:t>
                          </a:r>
                          <a:r>
                            <a:rPr lang="en-US" altLang="zh-CN" sz="2000" b="0" baseline="30000" dirty="0" smtClean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0</a:t>
                          </a:r>
                          <a:endParaRPr lang="zh-CN" altLang="en-US" sz="2000" b="0" baseline="30000" dirty="0">
                            <a:solidFill>
                              <a:srgbClr val="C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689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550949" y="5565254"/>
            <a:ext cx="462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自旋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J=0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标量场：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Higgs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粒子</a:t>
            </a:r>
          </a:p>
        </p:txBody>
      </p:sp>
      <p:sp>
        <p:nvSpPr>
          <p:cNvPr id="24" name="矩形 23"/>
          <p:cNvSpPr/>
          <p:nvPr/>
        </p:nvSpPr>
        <p:spPr>
          <a:xfrm>
            <a:off x="479346" y="1915497"/>
            <a:ext cx="1144300" cy="4620436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5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What is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Science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7A0D747-8FD3-42E3-A2C9-99C30A00BB61}"/>
              </a:ext>
            </a:extLst>
          </p:cNvPr>
          <p:cNvSpPr txBox="1"/>
          <p:nvPr/>
        </p:nvSpPr>
        <p:spPr>
          <a:xfrm>
            <a:off x="7728857" y="2333160"/>
            <a:ext cx="3222171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“意识”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人类思维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EA9398E-A1E9-4C57-9859-924436A6394A}"/>
              </a:ext>
            </a:extLst>
          </p:cNvPr>
          <p:cNvSpPr txBox="1"/>
          <p:nvPr/>
        </p:nvSpPr>
        <p:spPr>
          <a:xfrm>
            <a:off x="800100" y="2333161"/>
            <a:ext cx="3222171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“实存”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物质世界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D361EA6-41EE-46A3-94B3-DF060C2CE1A1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 bwMode="auto">
          <a:xfrm flipV="1">
            <a:off x="4022271" y="2994880"/>
            <a:ext cx="3706586" cy="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grpSp>
        <p:nvGrpSpPr>
          <p:cNvPr id="3" name="组合 2"/>
          <p:cNvGrpSpPr/>
          <p:nvPr/>
        </p:nvGrpSpPr>
        <p:grpSpPr>
          <a:xfrm>
            <a:off x="5270270" y="2286993"/>
            <a:ext cx="1210588" cy="1415772"/>
            <a:chOff x="5270270" y="2286993"/>
            <a:chExt cx="1210588" cy="1415772"/>
          </a:xfrm>
        </p:grpSpPr>
        <p:sp>
          <p:nvSpPr>
            <p:cNvPr id="2" name="矩形 1"/>
            <p:cNvSpPr/>
            <p:nvPr/>
          </p:nvSpPr>
          <p:spPr>
            <a:xfrm>
              <a:off x="5270270" y="2286993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测量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5270270" y="2994879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模型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0" y="4318319"/>
            <a:ext cx="5932544" cy="1603579"/>
            <a:chOff x="0" y="4318319"/>
            <a:chExt cx="5932544" cy="1603579"/>
          </a:xfrm>
        </p:grpSpPr>
        <p:sp>
          <p:nvSpPr>
            <p:cNvPr id="5" name="矩形 4"/>
            <p:cNvSpPr/>
            <p:nvPr/>
          </p:nvSpPr>
          <p:spPr>
            <a:xfrm>
              <a:off x="0" y="4871998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测量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800100" y="4318319"/>
              <a:ext cx="5132444" cy="1603579"/>
              <a:chOff x="682588" y="4309245"/>
              <a:chExt cx="5132444" cy="1603579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992879" y="4405727"/>
                <a:ext cx="46281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① 不存在完全描述客观实在的“全面”测量</a:t>
                </a: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992878" y="4926369"/>
                <a:ext cx="28969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② 工具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方法 ↔ 模型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理论</a:t>
                </a: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992878" y="5447011"/>
                <a:ext cx="48221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③ 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i.e.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认识论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本体论上，不存在“终极真理”</a:t>
                </a:r>
              </a:p>
            </p:txBody>
          </p:sp>
          <p:sp>
            <p:nvSpPr>
              <p:cNvPr id="6" name="左大括号 5"/>
              <p:cNvSpPr/>
              <p:nvPr/>
            </p:nvSpPr>
            <p:spPr>
              <a:xfrm>
                <a:off x="682588" y="4309245"/>
                <a:ext cx="427921" cy="1603579"/>
              </a:xfrm>
              <a:prstGeom prst="leftBrac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547932" y="4314661"/>
            <a:ext cx="5584020" cy="1551284"/>
            <a:chOff x="6423042" y="4327188"/>
            <a:chExt cx="5584020" cy="1551284"/>
          </a:xfrm>
        </p:grpSpPr>
        <p:sp>
          <p:nvSpPr>
            <p:cNvPr id="16" name="矩形 15"/>
            <p:cNvSpPr/>
            <p:nvPr/>
          </p:nvSpPr>
          <p:spPr>
            <a:xfrm>
              <a:off x="6423042" y="4414801"/>
              <a:ext cx="4224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④ 目的论：解释是为改造，自然→自由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6423042" y="4935442"/>
              <a:ext cx="43973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⑤ 方法论：不同层次的“有效”唯像理论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6423042" y="5456083"/>
              <a:ext cx="43973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⑥ 形式逻辑：理论的内在联系与自洽统一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1206843" y="4850088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模型</a:t>
              </a:r>
            </a:p>
          </p:txBody>
        </p:sp>
        <p:sp>
          <p:nvSpPr>
            <p:cNvPr id="10" name="右大括号 9"/>
            <p:cNvSpPr/>
            <p:nvPr/>
          </p:nvSpPr>
          <p:spPr>
            <a:xfrm>
              <a:off x="10589567" y="4327188"/>
              <a:ext cx="573733" cy="1551284"/>
            </a:xfrm>
            <a:prstGeom prst="righ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5250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基本粒子“元素表”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447376" y="870308"/>
            <a:ext cx="392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自旋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J=1/2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费米子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三代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6693940" y="1549177"/>
            <a:ext cx="4506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夸克</a:t>
            </a:r>
            <a:r>
              <a:rPr lang="en-US" altLang="zh-CN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Quark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分数电荷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sz="24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色禁闭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8947121" y="3000327"/>
                <a:ext cx="17802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中子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𝑛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𝑑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𝑑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121" y="3000327"/>
                <a:ext cx="1780231" cy="461665"/>
              </a:xfrm>
              <a:prstGeom prst="rect">
                <a:avLst/>
              </a:prstGeom>
              <a:blipFill>
                <a:blip r:embed="rId3"/>
                <a:stretch>
                  <a:fillRect l="-5137" t="-10526" r="-205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8951065" y="2270572"/>
                <a:ext cx="1772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质子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𝑝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𝑑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065" y="2270572"/>
                <a:ext cx="1772345" cy="461665"/>
              </a:xfrm>
              <a:prstGeom prst="rect">
                <a:avLst/>
              </a:prstGeom>
              <a:blipFill>
                <a:blip r:embed="rId4"/>
                <a:stretch>
                  <a:fillRect l="-4811" t="-10526" r="-240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11" y="2059350"/>
            <a:ext cx="1699674" cy="1699674"/>
          </a:xfrm>
          <a:prstGeom prst="rect">
            <a:avLst/>
          </a:prstGeom>
        </p:spPr>
      </p:pic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6693940" y="4324482"/>
            <a:ext cx="4535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轻子</a:t>
            </a:r>
            <a:r>
              <a:rPr lang="en-US" altLang="zh-CN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Lepton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电子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中微子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7934441" y="4898609"/>
                <a:ext cx="2788969" cy="652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𝑛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441" y="4898609"/>
                <a:ext cx="2788969" cy="6524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7418149" y="5659089"/>
            <a:ext cx="3821551" cy="725792"/>
            <a:chOff x="7362265" y="4916506"/>
            <a:chExt cx="3821551" cy="725792"/>
          </a:xfrm>
        </p:grpSpPr>
        <p:sp>
          <p:nvSpPr>
            <p:cNvPr id="5" name="圆角矩形 4"/>
            <p:cNvSpPr/>
            <p:nvPr/>
          </p:nvSpPr>
          <p:spPr>
            <a:xfrm>
              <a:off x="7362265" y="4916506"/>
              <a:ext cx="3821551" cy="72579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矩形 2"/>
                <p:cNvSpPr/>
                <p:nvPr/>
              </p:nvSpPr>
              <p:spPr>
                <a:xfrm>
                  <a:off x="7441848" y="4966778"/>
                  <a:ext cx="3560783" cy="6138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轻子数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altLang="zh-CN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/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μ</m:t>
                          </m:r>
                        </m:sub>
                      </m:sSub>
                    </m:oMath>
                  </a14:m>
                  <a:r>
                    <a:rPr lang="en-US" altLang="zh-CN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/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τ</m:t>
                          </m:r>
                        </m:sub>
                      </m:sSub>
                    </m:oMath>
                  </a14:m>
                  <a:r>
                    <a:rPr lang="zh-CN" altLang="en-US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代间守恒</a:t>
                  </a:r>
                  <a:endPara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3" name="矩形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1848" y="4966778"/>
                  <a:ext cx="3560783" cy="613822"/>
                </a:xfrm>
                <a:prstGeom prst="rect">
                  <a:avLst/>
                </a:prstGeom>
                <a:blipFill>
                  <a:blip r:embed="rId7"/>
                  <a:stretch>
                    <a:fillRect l="-2226" r="-2226" b="-14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" y="674076"/>
            <a:ext cx="6328547" cy="60549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1599074" y="4234167"/>
            <a:ext cx="1180160" cy="225870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1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TextBox 6">
                <a:extLst>
                  <a:ext uri="{FF2B5EF4-FFF2-40B4-BE49-F238E27FC236}">
                    <a16:creationId xmlns:a16="http://schemas.microsoft.com/office/drawing/2014/main" id="{BD7C75DA-EA37-4336-9651-2C879F1FF6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573234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zh-CN" altLang="en-US" sz="2800" dirty="0">
                    <a:solidFill>
                      <a:schemeClr val="bg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第二代轻子</a:t>
                </a:r>
                <a:r>
                  <a:rPr lang="el-GR" altLang="zh-CN" sz="2800" i="1" u="sng" dirty="0">
                    <a:solidFill>
                      <a:schemeClr val="bg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μ</a:t>
                </a:r>
                <a:r>
                  <a:rPr lang="en-US" altLang="zh-CN" sz="2800" i="1" u="sng" dirty="0">
                    <a:solidFill>
                      <a:schemeClr val="bg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与轻子数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𝐿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𝑒</m:t>
                        </m:r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/</m:t>
                        </m:r>
                        <m:r>
                          <a:rPr lang="el-GR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𝜇</m:t>
                        </m:r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/</m:t>
                        </m:r>
                        <m:r>
                          <a:rPr lang="el-GR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zh-CN" altLang="en-US" sz="2800" dirty="0">
                    <a:solidFill>
                      <a:schemeClr val="bg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代间守恒</a:t>
                </a:r>
                <a:endParaRPr lang="zh-CN" altLang="en-US" sz="28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47" name="TextBox 6">
                <a:extLst>
                  <a:ext uri="{FF2B5EF4-FFF2-40B4-BE49-F238E27FC236}">
                    <a16:creationId xmlns:a16="http://schemas.microsoft.com/office/drawing/2014/main" id="{BD7C75DA-EA37-4336-9651-2C879F1FF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73234"/>
              </a:xfrm>
              <a:prstGeom prst="rect">
                <a:avLst/>
              </a:prstGeom>
              <a:blipFill>
                <a:blip r:embed="rId3"/>
                <a:stretch>
                  <a:fillRect t="-9574" b="-2127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6"/>
              <p:cNvSpPr txBox="1"/>
              <p:nvPr/>
            </p:nvSpPr>
            <p:spPr>
              <a:xfrm>
                <a:off x="0" y="744962"/>
                <a:ext cx="7752315" cy="4265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285750" indent="-285750" eaLnBrk="1" hangingPunct="1"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宇宙线观测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，“</a:t>
                </a:r>
                <a:r>
                  <a:rPr lang="el-GR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μ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介子”海平面 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~ 10</a:t>
                </a:r>
                <a:r>
                  <a:rPr lang="en-US" altLang="zh-CN" sz="2000" baseline="30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4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/(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米</a:t>
                </a:r>
                <a:r>
                  <a:rPr lang="en-US" altLang="zh-CN" sz="2000" baseline="30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2 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分钟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4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44962"/>
                <a:ext cx="7752315" cy="426527"/>
              </a:xfrm>
              <a:prstGeom prst="rect">
                <a:avLst/>
              </a:prstGeom>
              <a:blipFill>
                <a:blip r:embed="rId4"/>
                <a:stretch>
                  <a:fillRect l="-708" t="-4286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95" y="595294"/>
            <a:ext cx="2693291" cy="3701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9" y="1196521"/>
            <a:ext cx="2088556" cy="2464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179727" y="1470991"/>
                <a:ext cx="5832626" cy="114762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4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第二代轻子</a:t>
                </a:r>
                <a:r>
                  <a:rPr lang="el-GR" altLang="zh-CN" sz="24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μ</a:t>
                </a:r>
                <a:r>
                  <a:rPr lang="en-US" altLang="zh-CN" sz="2400" u="sng" baseline="30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𝑄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𝜇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r>
                      <a:rPr lang="en-US" altLang="zh-CN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𝑒</m:t>
                    </m:r>
                  </m:oMath>
                </a14:m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𝑚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𝜇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~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105.66 MeV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=0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μ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FF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=</m:t>
                    </m:r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1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τ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=0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727" y="1470991"/>
                <a:ext cx="5832626" cy="1147622"/>
              </a:xfrm>
              <a:prstGeom prst="rect">
                <a:avLst/>
              </a:prstGeom>
              <a:blipFill>
                <a:blip r:embed="rId7"/>
                <a:stretch>
                  <a:fillRect b="-2618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3807039" y="2748524"/>
            <a:ext cx="47468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C.D.Anderson, </a:t>
            </a:r>
            <a:r>
              <a:rPr lang="sv-SE" altLang="zh-CN" sz="1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strange track </a:t>
            </a:r>
            <a:r>
              <a:rPr lang="en-US" altLang="zh-CN" sz="1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balloon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1936</a:t>
            </a: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J.C.Street &amp; E.C.Stevenson, </a:t>
            </a:r>
            <a:r>
              <a:rPr lang="en-US" altLang="zh-CN" sz="1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q/m ratio @ ground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1937</a:t>
            </a:r>
            <a:endParaRPr lang="zh-CN" altLang="en-US" sz="1600" dirty="0"/>
          </a:p>
        </p:txBody>
      </p:sp>
      <p:sp>
        <p:nvSpPr>
          <p:cNvPr id="31" name="TextBox 6"/>
          <p:cNvSpPr txBox="1"/>
          <p:nvPr/>
        </p:nvSpPr>
        <p:spPr>
          <a:xfrm>
            <a:off x="0" y="3957050"/>
            <a:ext cx="310213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正负电子对撞机实验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477948" y="4465941"/>
            <a:ext cx="3163324" cy="2294087"/>
            <a:chOff x="5465221" y="2815489"/>
            <a:chExt cx="2998716" cy="2076950"/>
          </a:xfrm>
        </p:grpSpPr>
        <p:grpSp>
          <p:nvGrpSpPr>
            <p:cNvPr id="33" name="组合 32"/>
            <p:cNvGrpSpPr/>
            <p:nvPr/>
          </p:nvGrpSpPr>
          <p:grpSpPr>
            <a:xfrm>
              <a:off x="5465221" y="2908655"/>
              <a:ext cx="2998716" cy="1983784"/>
              <a:chOff x="2504307" y="3460173"/>
              <a:chExt cx="2998716" cy="1983784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307" y="3460173"/>
                <a:ext cx="2998716" cy="1983784"/>
              </a:xfrm>
              <a:prstGeom prst="rect">
                <a:avLst/>
              </a:prstGeom>
            </p:spPr>
          </p:pic>
          <p:sp>
            <p:nvSpPr>
              <p:cNvPr id="37" name="椭圆 26"/>
              <p:cNvSpPr>
                <a:spLocks noChangeAspect="1" noChangeArrowheads="1"/>
              </p:cNvSpPr>
              <p:nvPr/>
            </p:nvSpPr>
            <p:spPr bwMode="auto">
              <a:xfrm flipH="1">
                <a:off x="3186975" y="4204108"/>
                <a:ext cx="157109" cy="165274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99"/>
                </a:solidFill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38" name="TextBox 3"/>
              <p:cNvSpPr txBox="1"/>
              <p:nvPr/>
            </p:nvSpPr>
            <p:spPr bwMode="auto">
              <a:xfrm>
                <a:off x="3850682" y="3638312"/>
                <a:ext cx="305965" cy="4615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2400" b="1" i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g</a:t>
                </a:r>
                <a:endParaRPr lang="zh-CN" altLang="en-US" sz="2400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endParaRPr>
              </a:p>
            </p:txBody>
          </p:sp>
          <p:sp>
            <p:nvSpPr>
              <p:cNvPr id="39" name="椭圆 26"/>
              <p:cNvSpPr>
                <a:spLocks noChangeAspect="1" noChangeArrowheads="1"/>
              </p:cNvSpPr>
              <p:nvPr/>
            </p:nvSpPr>
            <p:spPr bwMode="auto">
              <a:xfrm flipH="1">
                <a:off x="4553679" y="4196335"/>
                <a:ext cx="157109" cy="165274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99"/>
                </a:solidFill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/>
                <p:cNvSpPr txBox="1"/>
                <p:nvPr/>
              </p:nvSpPr>
              <p:spPr>
                <a:xfrm>
                  <a:off x="7671702" y="2815489"/>
                  <a:ext cx="481157" cy="3629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CN" altLang="en-US" b="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μ</m:t>
                            </m:r>
                          </m:e>
                          <m:sup>
                            <m:r>
                              <a:rPr lang="en-US" altLang="zh-CN" b="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baseline="300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702" y="2815489"/>
                  <a:ext cx="481157" cy="362984"/>
                </a:xfrm>
                <a:prstGeom prst="rect">
                  <a:avLst/>
                </a:prstGeom>
                <a:blipFill>
                  <a:blip r:embed="rId9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7671702" y="4247570"/>
                  <a:ext cx="415435" cy="3629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CN" altLang="en-US" b="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μ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baseline="300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702" y="4247570"/>
                  <a:ext cx="415435" cy="362984"/>
                </a:xfrm>
                <a:prstGeom prst="rect">
                  <a:avLst/>
                </a:prstGeom>
                <a:blipFill>
                  <a:blip r:embed="rId10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/>
              <p:cNvSpPr txBox="1"/>
              <p:nvPr/>
            </p:nvSpPr>
            <p:spPr>
              <a:xfrm>
                <a:off x="3476080" y="5197232"/>
                <a:ext cx="3242041" cy="623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zh-CN" sz="2400" i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~ ( e</a:t>
                </a:r>
                <a:r>
                  <a:rPr lang="en-US" altLang="zh-CN" sz="2400" i="1" baseline="-25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400" i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j</a:t>
                </a:r>
                <a:r>
                  <a:rPr lang="en-US" altLang="zh-CN" sz="2400" i="1" baseline="-25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 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𝑒𝑒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· ( e</a:t>
                </a:r>
                <a:r>
                  <a:rPr lang="en-US" altLang="zh-CN" sz="2400" i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Q</a:t>
                </a:r>
                <a:r>
                  <a:rPr lang="el-GR" altLang="zh-CN" sz="2400" i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μ</a:t>
                </a:r>
                <a:r>
                  <a:rPr lang="en-US" altLang="zh-CN" sz="2400" i="1" baseline="-25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l-GR" altLang="zh-CN" sz="2400" i="1" baseline="-25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400" i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j</a:t>
                </a:r>
                <a:r>
                  <a:rPr lang="el-GR" altLang="zh-CN" sz="2400" i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μ</a:t>
                </a:r>
                <a:r>
                  <a:rPr lang="en-US" altLang="zh-CN" sz="2400" i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</a:t>
                </a:r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40" name="文本框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080" y="5197232"/>
                <a:ext cx="3242041" cy="623632"/>
              </a:xfrm>
              <a:prstGeom prst="rect">
                <a:avLst/>
              </a:prstGeom>
              <a:blipFill>
                <a:blip r:embed="rId11"/>
                <a:stretch>
                  <a:fillRect l="-2820" r="-2068" b="-4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7095041" y="4568847"/>
            <a:ext cx="4870046" cy="1910510"/>
            <a:chOff x="7066140" y="4542934"/>
            <a:chExt cx="4870046" cy="1910510"/>
          </a:xfrm>
        </p:grpSpPr>
        <p:sp>
          <p:nvSpPr>
            <p:cNvPr id="42" name="文本框 41"/>
            <p:cNvSpPr txBox="1"/>
            <p:nvPr/>
          </p:nvSpPr>
          <p:spPr>
            <a:xfrm>
              <a:off x="7330053" y="4610343"/>
              <a:ext cx="3978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反应阈值：质能关系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</a:t>
              </a:r>
              <a:r>
                <a:rPr lang="en-US" altLang="zh-CN" sz="2000" b="1" baseline="-25000" dirty="0" err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ee</a:t>
              </a:r>
              <a:r>
                <a:rPr lang="en-US" altLang="zh-CN" sz="2000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&gt; 2 m</a:t>
              </a:r>
              <a:r>
                <a:rPr lang="el-GR" altLang="zh-CN" sz="2000" b="1" baseline="-250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μ</a:t>
              </a:r>
              <a:r>
                <a:rPr lang="zh-CN" altLang="en-US" sz="2000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7330053" y="5282682"/>
                  <a:ext cx="4606133" cy="4310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产生截面：测量</a:t>
                  </a:r>
                  <a:r>
                    <a:rPr lang="el-GR" altLang="zh-CN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μ</a:t>
                  </a: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电荷 </a:t>
                  </a:r>
                  <a14:m>
                    <m:oMath xmlns:m="http://schemas.openxmlformats.org/officeDocument/2006/math">
                      <m:r>
                        <a:rPr lang="zh-CN" altLang="en-US" sz="2000" i="1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𝜎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a14:m>
                  <a:endPara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053" y="5282682"/>
                  <a:ext cx="4606133" cy="431015"/>
                </a:xfrm>
                <a:prstGeom prst="rect">
                  <a:avLst/>
                </a:prstGeom>
                <a:blipFill>
                  <a:blip r:embed="rId12"/>
                  <a:stretch>
                    <a:fillRect l="-1190" t="-105634" r="-6481" b="-1605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左大括号 7"/>
            <p:cNvSpPr/>
            <p:nvPr/>
          </p:nvSpPr>
          <p:spPr>
            <a:xfrm>
              <a:off x="7066140" y="4542934"/>
              <a:ext cx="347149" cy="1910510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/>
                <p:cNvSpPr txBox="1"/>
                <p:nvPr/>
              </p:nvSpPr>
              <p:spPr>
                <a:xfrm>
                  <a:off x="7330053" y="5985927"/>
                  <a:ext cx="4333046" cy="426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ü"/>
                  </a:pP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初末态轻子数守恒 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altLang="zh-CN" sz="20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altLang="zh-CN" sz="200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altLang="zh-CN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=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altLang="zh-CN" sz="2000" i="1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altLang="zh-CN" sz="200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μ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altLang="zh-CN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= 0</a:t>
                  </a:r>
                </a:p>
              </p:txBody>
            </p:sp>
          </mc:Choice>
          <mc:Fallback xmlns="">
            <p:sp>
              <p:nvSpPr>
                <p:cNvPr id="23" name="文本框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053" y="5985927"/>
                  <a:ext cx="4333046" cy="426527"/>
                </a:xfrm>
                <a:prstGeom prst="rect">
                  <a:avLst/>
                </a:prstGeom>
                <a:blipFill>
                  <a:blip r:embed="rId13"/>
                  <a:stretch>
                    <a:fillRect l="-1266" t="-114286" r="-2110" b="-16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542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夸克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胶子与强相互作用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447376" y="870308"/>
            <a:ext cx="499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夸克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quark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J=1/2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massive fermion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" y="674076"/>
            <a:ext cx="6328547" cy="60549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479346" y="1915497"/>
            <a:ext cx="3429392" cy="2283016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908738" y="1915497"/>
            <a:ext cx="1171977" cy="1130357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587412" y="1509939"/>
                <a:ext cx="42067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分数电荷：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𝑄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𝑢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=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+</m:t>
                    </m:r>
                    <m:f>
                      <m:fPr>
                        <m:type m:val="skw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2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𝑄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𝑑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−</m:t>
                    </m:r>
                    <m:f>
                      <m:fPr>
                        <m:type m:val="skw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1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3</m:t>
                        </m:r>
                      </m:den>
                    </m:f>
                  </m:oMath>
                </a14:m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412" y="1509939"/>
                <a:ext cx="4206793" cy="400110"/>
              </a:xfrm>
              <a:prstGeom prst="rect">
                <a:avLst/>
              </a:prstGeom>
              <a:blipFill>
                <a:blip r:embed="rId4"/>
                <a:stretch>
                  <a:fillRect l="-1304" t="-118462" r="-14203" b="-18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6587412" y="2041639"/>
            <a:ext cx="5091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荷色：“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蓝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000" dirty="0">
                <a:solidFill>
                  <a:srgbClr val="0066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绿</a:t>
            </a:r>
            <a:r>
              <a:rPr lang="en-US" altLang="zh-CN" sz="2000" dirty="0">
                <a:solidFill>
                  <a:srgbClr val="0066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红</a:t>
            </a:r>
            <a:r>
              <a:rPr lang="en-US" altLang="zh-CN" sz="2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”，色禁闭→强子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6971510" y="2618281"/>
            <a:ext cx="2533463" cy="1431920"/>
            <a:chOff x="6587412" y="2888400"/>
            <a:chExt cx="2533463" cy="1455936"/>
          </a:xfrm>
        </p:grpSpPr>
        <p:grpSp>
          <p:nvGrpSpPr>
            <p:cNvPr id="12" name="组合 11"/>
            <p:cNvGrpSpPr/>
            <p:nvPr/>
          </p:nvGrpSpPr>
          <p:grpSpPr>
            <a:xfrm>
              <a:off x="6730054" y="2983361"/>
              <a:ext cx="2258916" cy="1332854"/>
              <a:chOff x="6862448" y="2998000"/>
              <a:chExt cx="2258916" cy="133285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7739191" y="3453431"/>
                    <a:ext cx="138217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中子</a:t>
                    </a:r>
                    <a14:m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𝑛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(</m:t>
                        </m:r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𝑢</m:t>
                        </m:r>
                        <m: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𝑑</m:t>
                        </m:r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𝑑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)</m:t>
                        </m:r>
                      </m:oMath>
                    </a14:m>
                    <a:endPara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18" name="文本框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39191" y="3453431"/>
                    <a:ext cx="138217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65" t="-6667" r="-881" b="-28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7736029" y="3864652"/>
                    <a:ext cx="13762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质子</a:t>
                    </a:r>
                    <a14:m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(</m:t>
                        </m:r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𝑢</m:t>
                        </m:r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𝑢</m:t>
                        </m:r>
                        <m:r>
                          <a:rPr lang="en-US" altLang="zh-CN" b="0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𝑑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)</m:t>
                        </m:r>
                      </m:oMath>
                    </a14:m>
                    <a:endPara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36029" y="3864652"/>
                    <a:ext cx="137621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540" t="-8475" r="-885" b="-3050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2448" y="3377758"/>
                <a:ext cx="1021719" cy="953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文本框 25"/>
              <p:cNvSpPr txBox="1"/>
              <p:nvPr/>
            </p:nvSpPr>
            <p:spPr>
              <a:xfrm>
                <a:off x="7614880" y="2998000"/>
                <a:ext cx="697627" cy="4068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重子</a:t>
                </a:r>
              </a:p>
            </p:txBody>
          </p:sp>
        </p:grpSp>
        <p:sp>
          <p:nvSpPr>
            <p:cNvPr id="14" name="圆角矩形 13"/>
            <p:cNvSpPr/>
            <p:nvPr/>
          </p:nvSpPr>
          <p:spPr>
            <a:xfrm>
              <a:off x="6587412" y="2888400"/>
              <a:ext cx="2533463" cy="145593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712141" y="2622759"/>
            <a:ext cx="2164128" cy="1447235"/>
            <a:chOff x="9556306" y="2873516"/>
            <a:chExt cx="2164128" cy="1447235"/>
          </a:xfrm>
        </p:grpSpPr>
        <p:grpSp>
          <p:nvGrpSpPr>
            <p:cNvPr id="13" name="组合 12"/>
            <p:cNvGrpSpPr/>
            <p:nvPr/>
          </p:nvGrpSpPr>
          <p:grpSpPr>
            <a:xfrm>
              <a:off x="9781110" y="2960526"/>
              <a:ext cx="1843718" cy="1331659"/>
              <a:chOff x="7417836" y="4699798"/>
              <a:chExt cx="1843718" cy="1331659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7836" y="5104071"/>
                <a:ext cx="899389" cy="927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/>
                  <p:cNvSpPr txBox="1"/>
                  <p:nvPr/>
                </p:nvSpPr>
                <p:spPr>
                  <a:xfrm>
                    <a:off x="8227425" y="5543412"/>
                    <a:ext cx="103412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𝐽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(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𝑐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35" name="文本框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27425" y="5543412"/>
                    <a:ext cx="1034129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76" r="-11765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文本框 36"/>
              <p:cNvSpPr txBox="1"/>
              <p:nvPr/>
            </p:nvSpPr>
            <p:spPr>
              <a:xfrm>
                <a:off x="7900087" y="4699798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介子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文本框 33"/>
                  <p:cNvSpPr txBox="1"/>
                  <p:nvPr/>
                </p:nvSpPr>
                <p:spPr>
                  <a:xfrm>
                    <a:off x="8229474" y="5184745"/>
                    <a:ext cx="994438" cy="3754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(</m:t>
                          </m:r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34" name="文本框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29474" y="5184745"/>
                    <a:ext cx="994438" cy="375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11656" b="-1290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圆角矩形 42"/>
            <p:cNvSpPr/>
            <p:nvPr/>
          </p:nvSpPr>
          <p:spPr>
            <a:xfrm>
              <a:off x="9556306" y="2873516"/>
              <a:ext cx="2164128" cy="144723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447376" y="4423695"/>
            <a:ext cx="53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胶子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gluon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J=1 massless gauge vector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93" y="5160025"/>
            <a:ext cx="3567112" cy="118557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728132" y="5187845"/>
            <a:ext cx="1138452" cy="1015663"/>
          </a:xfrm>
          <a:prstGeom prst="rect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SU(3)</a:t>
            </a:r>
          </a:p>
          <a:p>
            <a:pPr algn="ctr"/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Color </a:t>
            </a:r>
          </a:p>
          <a:p>
            <a:pPr algn="ctr"/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interaction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98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夸克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quark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与色禁闭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Color confinement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78" name="Picture 8" descr="C:\courses\PHY106\images\Particles\nucleo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0617" r="8672" b="4050"/>
          <a:stretch>
            <a:fillRect/>
          </a:stretch>
        </p:blipFill>
        <p:spPr bwMode="auto">
          <a:xfrm>
            <a:off x="5597107" y="1139793"/>
            <a:ext cx="2709766" cy="16247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组合 112"/>
          <p:cNvGrpSpPr/>
          <p:nvPr/>
        </p:nvGrpSpPr>
        <p:grpSpPr>
          <a:xfrm>
            <a:off x="446470" y="870398"/>
            <a:ext cx="4966608" cy="2117501"/>
            <a:chOff x="446469" y="870398"/>
            <a:chExt cx="5614127" cy="2426593"/>
          </a:xfrm>
        </p:grpSpPr>
        <p:pic>
          <p:nvPicPr>
            <p:cNvPr id="74" name="Picture 6" descr="C:\courses\PHY106\images\Particles\atom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69" y="870398"/>
              <a:ext cx="2373447" cy="24265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33"/>
            <a:stretch>
              <a:fillRect/>
            </a:stretch>
          </p:blipFill>
          <p:spPr bwMode="auto">
            <a:xfrm>
              <a:off x="3368915" y="1101144"/>
              <a:ext cx="2210493" cy="2017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/>
            <p:cNvCxnSpPr/>
            <p:nvPr/>
          </p:nvCxnSpPr>
          <p:spPr>
            <a:xfrm flipV="1">
              <a:off x="1633192" y="1154641"/>
              <a:ext cx="2568422" cy="732113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1577662" y="1993748"/>
              <a:ext cx="2623952" cy="1022825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stCxn id="76" idx="3"/>
            </p:cNvCxnSpPr>
            <p:nvPr/>
          </p:nvCxnSpPr>
          <p:spPr>
            <a:xfrm flipV="1">
              <a:off x="5579407" y="2110083"/>
              <a:ext cx="481189" cy="2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组合 119"/>
          <p:cNvGrpSpPr/>
          <p:nvPr/>
        </p:nvGrpSpPr>
        <p:grpSpPr>
          <a:xfrm>
            <a:off x="9015211" y="1071752"/>
            <a:ext cx="2814034" cy="1671448"/>
            <a:chOff x="9015211" y="1071752"/>
            <a:chExt cx="2814034" cy="1671448"/>
          </a:xfrm>
        </p:grpSpPr>
        <p:sp>
          <p:nvSpPr>
            <p:cNvPr id="119" name="圆角矩形 118"/>
            <p:cNvSpPr/>
            <p:nvPr/>
          </p:nvSpPr>
          <p:spPr>
            <a:xfrm>
              <a:off x="9015211" y="1071752"/>
              <a:ext cx="2814034" cy="167144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9136843" y="1139793"/>
              <a:ext cx="2534668" cy="147732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“</a:t>
              </a:r>
              <a:r>
                <a:rPr lang="en-US" altLang="zh-CN" sz="2000" u="sng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Hadron Jail</a:t>
              </a: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”: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zh-CN" sz="20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no free quark</a:t>
              </a: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, 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zh-CN" sz="20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gluon as color strain </a:t>
              </a: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to 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bond neutral hadrons</a:t>
              </a:r>
            </a:p>
          </p:txBody>
        </p:sp>
      </p:grpSp>
      <p:sp>
        <p:nvSpPr>
          <p:cNvPr id="124" name="文本框 123"/>
          <p:cNvSpPr txBox="1"/>
          <p:nvPr/>
        </p:nvSpPr>
        <p:spPr>
          <a:xfrm>
            <a:off x="0" y="3628109"/>
            <a:ext cx="369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特征尺度： “力程”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~ </a:t>
            </a:r>
            <a:r>
              <a:rPr lang="en-US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fm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/>
              <p:cNvSpPr txBox="1"/>
              <p:nvPr/>
            </p:nvSpPr>
            <p:spPr>
              <a:xfrm>
                <a:off x="7706953" y="3628108"/>
                <a:ext cx="38205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特征能标：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~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200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MeV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26" name="文本框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953" y="3628108"/>
                <a:ext cx="3820533" cy="461665"/>
              </a:xfrm>
              <a:prstGeom prst="rect">
                <a:avLst/>
              </a:prstGeom>
              <a:blipFill>
                <a:blip r:embed="rId6"/>
                <a:stretch>
                  <a:fillRect l="-1435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7" name="图片 1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40" y="4160136"/>
            <a:ext cx="3728971" cy="2212227"/>
          </a:xfrm>
          <a:prstGeom prst="rect">
            <a:avLst/>
          </a:prstGeom>
        </p:spPr>
      </p:pic>
      <p:grpSp>
        <p:nvGrpSpPr>
          <p:cNvPr id="6146" name="组合 6145"/>
          <p:cNvGrpSpPr/>
          <p:nvPr/>
        </p:nvGrpSpPr>
        <p:grpSpPr>
          <a:xfrm>
            <a:off x="3804654" y="4214872"/>
            <a:ext cx="3902299" cy="2106295"/>
            <a:chOff x="3470856" y="4172156"/>
            <a:chExt cx="3902299" cy="2106295"/>
          </a:xfrm>
        </p:grpSpPr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7323" y="4261559"/>
              <a:ext cx="3751510" cy="1923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6144" name="矩形 6143"/>
            <p:cNvSpPr/>
            <p:nvPr/>
          </p:nvSpPr>
          <p:spPr>
            <a:xfrm>
              <a:off x="3470856" y="4172156"/>
              <a:ext cx="3902299" cy="2106295"/>
            </a:xfrm>
            <a:prstGeom prst="rect">
              <a:avLst/>
            </a:prstGeom>
            <a:noFill/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0" name="图片 1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" y="4395497"/>
            <a:ext cx="1490352" cy="1490352"/>
          </a:xfrm>
          <a:prstGeom prst="rect">
            <a:avLst/>
          </a:prstGeom>
        </p:spPr>
      </p:pic>
      <p:pic>
        <p:nvPicPr>
          <p:cNvPr id="131" name="Picture 28" descr="Chart, radar chart&#10;&#10;Description automatically generated">
            <a:extLst>
              <a:ext uri="{FF2B5EF4-FFF2-40B4-BE49-F238E27FC236}">
                <a16:creationId xmlns:a16="http://schemas.microsoft.com/office/drawing/2014/main" id="{3094B2FE-10D6-B240-BDFF-465E2AB99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7426" y="4502454"/>
            <a:ext cx="1276438" cy="1276438"/>
          </a:xfrm>
          <a:prstGeom prst="rect">
            <a:avLst/>
          </a:prstGeom>
        </p:spPr>
      </p:pic>
      <p:sp>
        <p:nvSpPr>
          <p:cNvPr id="132" name="TextBox 30">
            <a:extLst>
              <a:ext uri="{FF2B5EF4-FFF2-40B4-BE49-F238E27FC236}">
                <a16:creationId xmlns:a16="http://schemas.microsoft.com/office/drawing/2014/main" id="{1C8718C9-4D6D-884F-BDD1-1CC1D0AB85B5}"/>
              </a:ext>
            </a:extLst>
          </p:cNvPr>
          <p:cNvSpPr txBox="1"/>
          <p:nvPr/>
        </p:nvSpPr>
        <p:spPr>
          <a:xfrm>
            <a:off x="1488079" y="4700614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QCD</a:t>
            </a:r>
          </a:p>
        </p:txBody>
      </p:sp>
      <p:cxnSp>
        <p:nvCxnSpPr>
          <p:cNvPr id="133" name="直接箭头连接符 132"/>
          <p:cNvCxnSpPr/>
          <p:nvPr/>
        </p:nvCxnSpPr>
        <p:spPr>
          <a:xfrm>
            <a:off x="1513186" y="5140673"/>
            <a:ext cx="714859" cy="0"/>
          </a:xfrm>
          <a:prstGeom prst="straightConnector1">
            <a:avLst/>
          </a:prstGeom>
          <a:ln w="25400" cmpd="sng">
            <a:solidFill>
              <a:schemeClr val="accent1"/>
            </a:solidFill>
            <a:prstDash val="solid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6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强相互作用：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Quantum 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Chromodynamics (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QCD)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5" name="TextBox 6"/>
          <p:cNvSpPr txBox="1"/>
          <p:nvPr/>
        </p:nvSpPr>
        <p:spPr>
          <a:xfrm>
            <a:off x="0" y="744962"/>
            <a:ext cx="103124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基本假设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quark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模型，自旋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1/2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，分数电荷，带“色”荷  →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 “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色紧闭</a:t>
            </a:r>
            <a:r>
              <a:rPr lang="en-US" altLang="zh-CN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”</a:t>
            </a:r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不存在自由夸克</a:t>
            </a:r>
            <a:endParaRPr lang="en-GB" sz="20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/>
              <p:cNvSpPr txBox="1"/>
              <p:nvPr/>
            </p:nvSpPr>
            <p:spPr>
              <a:xfrm>
                <a:off x="0" y="1476071"/>
                <a:ext cx="8534068" cy="4217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285750" indent="-285750" eaLnBrk="1" hangingPunct="1"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低能情况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：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O(1)MeV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，非微扰 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npQCD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→ 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价夸克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valence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重子模型</a:t>
                </a:r>
                <a:endParaRPr lang="en-GB" sz="20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76071"/>
                <a:ext cx="8534068" cy="421782"/>
              </a:xfrm>
              <a:prstGeom prst="rect">
                <a:avLst/>
              </a:prstGeom>
              <a:blipFill>
                <a:blip r:embed="rId4"/>
                <a:stretch>
                  <a:fillRect l="-643" t="-4348" b="-23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/>
          <p:cNvGrpSpPr/>
          <p:nvPr/>
        </p:nvGrpSpPr>
        <p:grpSpPr>
          <a:xfrm>
            <a:off x="386548" y="2100278"/>
            <a:ext cx="4111007" cy="2763397"/>
            <a:chOff x="422334" y="2126349"/>
            <a:chExt cx="4111007" cy="276339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915" y="2405367"/>
              <a:ext cx="1708671" cy="1749311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605834" y="2186297"/>
              <a:ext cx="3758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u="sng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质子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  <a:r>
                <a:rPr lang="en-US" altLang="zh-CN" dirty="0" err="1">
                  <a:latin typeface="华文楷体" panose="02010600040101010101" pitchFamily="2" charset="-122"/>
                  <a:ea typeface="华文楷体" panose="02010600040101010101" pitchFamily="2" charset="-122"/>
                </a:rPr>
                <a:t>J</a:t>
              </a:r>
              <a:r>
                <a:rPr lang="en-US" altLang="zh-CN" baseline="-25000" dirty="0" err="1">
                  <a:latin typeface="华文楷体" panose="02010600040101010101" pitchFamily="2" charset="-122"/>
                  <a:ea typeface="华文楷体" panose="02010600040101010101" pitchFamily="2" charset="-122"/>
                </a:rPr>
                <a:t>p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=1/2,  m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p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~ 1GeV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，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Q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p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=+1</a:t>
              </a:r>
              <a:endPara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49846" y="4064063"/>
              <a:ext cx="3666388" cy="738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u="sng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价夸克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J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u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= J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d 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 1/2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，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m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u 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~ m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d 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~ 0,</a:t>
              </a:r>
            </a:p>
            <a:p>
              <a:pPr>
                <a:lnSpc>
                  <a:spcPct val="120000"/>
                </a:lnSpc>
              </a:pP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       Q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u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=+2/3, </a:t>
              </a:r>
              <a:r>
                <a:rPr lang="en-US" altLang="zh-CN" dirty="0" err="1">
                  <a:latin typeface="华文楷体" panose="02010600040101010101" pitchFamily="2" charset="-122"/>
                  <a:ea typeface="华文楷体" panose="02010600040101010101" pitchFamily="2" charset="-122"/>
                </a:rPr>
                <a:t>Q</a:t>
              </a:r>
              <a:r>
                <a:rPr lang="en-US" altLang="zh-CN" baseline="-25000" dirty="0" err="1">
                  <a:latin typeface="华文楷体" panose="02010600040101010101" pitchFamily="2" charset="-122"/>
                  <a:ea typeface="华文楷体" panose="02010600040101010101" pitchFamily="2" charset="-122"/>
                </a:rPr>
                <a:t>d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=-1/3 </a:t>
              </a:r>
              <a:endPara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22334" y="2126349"/>
              <a:ext cx="4111007" cy="276339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6"/>
              <p:cNvSpPr txBox="1"/>
              <p:nvPr/>
            </p:nvSpPr>
            <p:spPr>
              <a:xfrm>
                <a:off x="0" y="5362417"/>
                <a:ext cx="7562648" cy="4217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285750" indent="-285750" eaLnBrk="1" hangingPunct="1"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sz="2000" u="sng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高能情况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：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O(10)GeV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，微扰 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pQCD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→  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强子喷注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jet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模型</a:t>
                </a:r>
                <a:endParaRPr lang="en-GB" sz="20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3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62417"/>
                <a:ext cx="7562648" cy="421782"/>
              </a:xfrm>
              <a:prstGeom prst="rect">
                <a:avLst/>
              </a:prstGeom>
              <a:blipFill>
                <a:blip r:embed="rId9"/>
                <a:stretch>
                  <a:fillRect l="-725" t="-5797" b="-23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/>
          <p:cNvGrpSpPr/>
          <p:nvPr/>
        </p:nvGrpSpPr>
        <p:grpSpPr>
          <a:xfrm>
            <a:off x="422334" y="5818883"/>
            <a:ext cx="11639037" cy="833470"/>
            <a:chOff x="453012" y="5460331"/>
            <a:chExt cx="11639037" cy="833470"/>
          </a:xfrm>
        </p:grpSpPr>
        <p:sp>
          <p:nvSpPr>
            <p:cNvPr id="24" name="TextBox 15"/>
            <p:cNvSpPr txBox="1">
              <a:spLocks noChangeArrowheads="1"/>
            </p:cNvSpPr>
            <p:nvPr/>
          </p:nvSpPr>
          <p:spPr bwMode="auto">
            <a:xfrm>
              <a:off x="608523" y="5460331"/>
              <a:ext cx="11483526" cy="78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+ 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极端相对论情况下，轻夸克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u/d/s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质量可忽略 →</a:t>
              </a:r>
              <a:r>
                <a:rPr lang="en-GB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 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难以鉴别轻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quark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强子类型</a:t>
              </a:r>
              <a:endPara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+ 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在重核物质中，强子簇射能量损失形成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jet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  <a:sym typeface="Wingdings" panose="05000000000000000000" pitchFamily="2" charset="2"/>
                </a:rPr>
                <a:t>喷注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  <a:sym typeface="Wingdings" panose="05000000000000000000" pitchFamily="2" charset="2"/>
                </a:rPr>
                <a:t> 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→ 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  <a:sym typeface="Wingdings" panose="05000000000000000000" pitchFamily="2" charset="2"/>
                </a:rPr>
                <a:t> </a:t>
              </a:r>
              <a:r>
                <a:rPr lang="en-US" altLang="zh-CN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i.e.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zh-CN" altLang="en-US" sz="18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强子</a:t>
              </a:r>
              <a:r>
                <a:rPr lang="en-US" altLang="zh-CN" sz="18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jet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探测器中行为可区别于</a:t>
              </a:r>
              <a:r>
                <a:rPr lang="en-US" altLang="zh-CN" sz="18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e/</a:t>
              </a:r>
              <a:r>
                <a:rPr lang="el-GR" altLang="zh-CN" sz="18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γ</a:t>
              </a:r>
              <a:r>
                <a:rPr lang="zh-CN" altLang="en-US" sz="18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电磁信号</a:t>
              </a:r>
              <a:endParaRPr lang="en-GB" altLang="zh-CN" sz="18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2" name="左大括号 21"/>
            <p:cNvSpPr/>
            <p:nvPr/>
          </p:nvSpPr>
          <p:spPr>
            <a:xfrm>
              <a:off x="453012" y="5513047"/>
              <a:ext cx="253331" cy="780754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7" name="直接箭头连接符 16"/>
          <p:cNvCxnSpPr/>
          <p:nvPr/>
        </p:nvCxnSpPr>
        <p:spPr>
          <a:xfrm>
            <a:off x="4703979" y="3474912"/>
            <a:ext cx="851548" cy="7064"/>
          </a:xfrm>
          <a:prstGeom prst="straightConnector1">
            <a:avLst/>
          </a:prstGeom>
          <a:ln w="635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5740115" y="2100278"/>
            <a:ext cx="6103754" cy="2763397"/>
            <a:chOff x="5740115" y="2100278"/>
            <a:chExt cx="6103754" cy="276339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822" y="2545908"/>
              <a:ext cx="1833393" cy="1979221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1237" y="2175637"/>
              <a:ext cx="4940658" cy="423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双电荷重子：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J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∆ 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=3/2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，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m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∆ 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~ 1.2 GeV</a:t>
              </a:r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，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Q</a:t>
              </a:r>
              <a:r>
                <a:rPr lang="en-US" altLang="zh-CN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∆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=+2</a:t>
              </a:r>
              <a:endPara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740115" y="2100278"/>
              <a:ext cx="6103754" cy="276339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2325505"/>
                </p:ext>
              </p:extLst>
            </p:nvPr>
          </p:nvGraphicFramePr>
          <p:xfrm>
            <a:off x="7963803" y="2776522"/>
            <a:ext cx="3471885" cy="1076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64" name="Equation" r:id="rId11" imgW="1473200" imgH="419100" progId="Equation.DSMT4">
                    <p:embed/>
                  </p:oleObj>
                </mc:Choice>
                <mc:Fallback>
                  <p:oleObj name="Equation" r:id="rId11" imgW="1473200" imgH="419100" progId="Equation.DSMT4">
                    <p:embed/>
                    <p:pic>
                      <p:nvPicPr>
                        <p:cNvPr id="18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63803" y="2776522"/>
                          <a:ext cx="3471885" cy="1076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文本框 19"/>
            <p:cNvSpPr txBox="1"/>
            <p:nvPr/>
          </p:nvSpPr>
          <p:spPr>
            <a:xfrm>
              <a:off x="8137878" y="4015337"/>
              <a:ext cx="2865049" cy="529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u="sng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“</a:t>
              </a:r>
              <a:r>
                <a:rPr lang="zh-CN" altLang="en-US" sz="2400" u="sng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三重色</a:t>
              </a:r>
              <a:r>
                <a:rPr lang="zh-CN" altLang="en-US" sz="2400" u="sng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”自由度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6041947" y="4555898"/>
              <a:ext cx="55719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https://biblicalscienceinstitute.com/physics/quantum-particles-baryons/</a:t>
              </a:r>
              <a:endParaRPr lang="zh-CN" altLang="en-US" sz="1400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2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06" y="1334652"/>
            <a:ext cx="2764329" cy="22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北京</a:t>
            </a:r>
            <a:r>
              <a:rPr lang="zh-CN" altLang="en-US" sz="28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正负电子对撞机</a:t>
            </a:r>
            <a:r>
              <a:rPr lang="en-US" altLang="zh-CN" sz="28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BES</a:t>
            </a:r>
            <a:r>
              <a:rPr lang="zh-CN" altLang="en-US" sz="2800" kern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强子物理研究</a:t>
            </a:r>
            <a:endParaRPr lang="en-US" altLang="zh-CN" sz="2800" kern="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35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1131" y="589441"/>
            <a:ext cx="4968875" cy="3524250"/>
            <a:chOff x="1558926" y="692150"/>
            <a:chExt cx="4968875" cy="3524250"/>
          </a:xfrm>
        </p:grpSpPr>
        <p:pic>
          <p:nvPicPr>
            <p:cNvPr id="5" name="Picture 3" descr="bepc1-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26" y="692150"/>
              <a:ext cx="4968875" cy="352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7"/>
            <p:cNvSpPr txBox="1">
              <a:spLocks noChangeArrowheads="1"/>
            </p:cNvSpPr>
            <p:nvPr/>
          </p:nvSpPr>
          <p:spPr bwMode="auto">
            <a:xfrm>
              <a:off x="1631951" y="692150"/>
              <a:ext cx="4608513" cy="461665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世界上唯一运行在</a:t>
              </a:r>
              <a:r>
                <a:rPr lang="el-GR" altLang="zh-CN" sz="24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τ</a:t>
              </a:r>
              <a:r>
                <a:rPr lang="en-US" altLang="zh-CN" sz="24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4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c</a:t>
              </a:r>
              <a:r>
                <a:rPr lang="zh-CN" altLang="en-US" sz="2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能区</a:t>
              </a:r>
              <a:r>
                <a:rPr lang="en-US" altLang="zh-CN" sz="2000" dirty="0">
                  <a:solidFill>
                    <a:srgbClr val="000099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2000" baseline="30000" dirty="0">
                  <a:solidFill>
                    <a:srgbClr val="000099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2000" dirty="0">
                  <a:solidFill>
                    <a:srgbClr val="000099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2000" baseline="30000" dirty="0">
                  <a:solidFill>
                    <a:srgbClr val="000099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-</a:t>
              </a:r>
              <a:r>
                <a:rPr lang="zh-CN" altLang="en-US" sz="2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对撞机！</a:t>
              </a:r>
              <a:endParaRPr lang="en-US" altLang="zh-CN" sz="20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8" descr="C:\shenxy\photo\BESIII\完成后的BESIII全景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066" y="4163290"/>
            <a:ext cx="4065991" cy="246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8"/>
          <p:cNvGrpSpPr>
            <a:grpSpLocks/>
          </p:cNvGrpSpPr>
          <p:nvPr/>
        </p:nvGrpSpPr>
        <p:grpSpPr bwMode="auto">
          <a:xfrm>
            <a:off x="388167" y="4239806"/>
            <a:ext cx="1847850" cy="2312987"/>
            <a:chOff x="6407302" y="4509120"/>
            <a:chExt cx="1847102" cy="2314079"/>
          </a:xfrm>
        </p:grpSpPr>
        <p:pic>
          <p:nvPicPr>
            <p:cNvPr id="12" name="Picture 8" descr="generation_char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302" y="4509120"/>
              <a:ext cx="1847102" cy="2314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3"/>
            <p:cNvSpPr/>
            <p:nvPr/>
          </p:nvSpPr>
          <p:spPr>
            <a:xfrm>
              <a:off x="7380046" y="4725122"/>
              <a:ext cx="382432" cy="43200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Calibri" charset="0"/>
                <a:cs typeface="宋体" charset="0"/>
              </a:endParaRPr>
            </a:p>
          </p:txBody>
        </p:sp>
        <p:sp>
          <p:nvSpPr>
            <p:cNvPr id="14" name="Rectangle 14"/>
            <p:cNvSpPr/>
            <p:nvPr/>
          </p:nvSpPr>
          <p:spPr>
            <a:xfrm>
              <a:off x="7740262" y="6021134"/>
              <a:ext cx="452255" cy="39865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Calibri" charset="0"/>
                <a:cs typeface="宋体" charset="0"/>
              </a:endParaRPr>
            </a:p>
          </p:txBody>
        </p:sp>
      </p:grpSp>
      <p:pic>
        <p:nvPicPr>
          <p:cNvPr id="49154" name="Picture 2" descr="北京正负电子对撞机--中科院高能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35" y="1028956"/>
            <a:ext cx="4288645" cy="24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728584" y="4695906"/>
            <a:ext cx="4642843" cy="1400783"/>
            <a:chOff x="2642664" y="4695906"/>
            <a:chExt cx="4642843" cy="1400783"/>
          </a:xfrm>
        </p:grpSpPr>
        <p:sp>
          <p:nvSpPr>
            <p:cNvPr id="15" name="Rectangle 942"/>
            <p:cNvSpPr>
              <a:spLocks noChangeArrowheads="1"/>
            </p:cNvSpPr>
            <p:nvPr/>
          </p:nvSpPr>
          <p:spPr bwMode="auto">
            <a:xfrm>
              <a:off x="2814504" y="4796136"/>
              <a:ext cx="4471003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2400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beam</a:t>
              </a: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= 1.0-2.1 (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2.3</a:t>
              </a: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) GeV      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2400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BES</a:t>
              </a: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=  6.5</a:t>
              </a: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×10</a:t>
              </a:r>
              <a:r>
                <a:rPr lang="en-US" altLang="zh-CN" sz="2400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  </a:t>
              </a: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altLang="zh-CN" sz="2400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400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 </a:t>
              </a:r>
              <a:r>
                <a: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 3770</a:t>
              </a: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2642664" y="4695906"/>
              <a:ext cx="4544911" cy="1400783"/>
            </a:xfrm>
            <a:prstGeom prst="roundRect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37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8"/>
          <p:cNvCxnSpPr>
            <a:cxnSpLocks noChangeShapeType="1"/>
          </p:cNvCxnSpPr>
          <p:nvPr/>
        </p:nvCxnSpPr>
        <p:spPr bwMode="auto">
          <a:xfrm>
            <a:off x="9538342" y="3028288"/>
            <a:ext cx="51799" cy="3347019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26" name="组合 25"/>
          <p:cNvGrpSpPr/>
          <p:nvPr/>
        </p:nvGrpSpPr>
        <p:grpSpPr>
          <a:xfrm>
            <a:off x="5187680" y="3300658"/>
            <a:ext cx="7036749" cy="3236982"/>
            <a:chOff x="5250743" y="3169835"/>
            <a:chExt cx="7036749" cy="323698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0000" contras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743" y="3280451"/>
              <a:ext cx="7036749" cy="3015750"/>
            </a:xfrm>
            <a:prstGeom prst="rect">
              <a:avLst/>
            </a:prstGeom>
          </p:spPr>
        </p:pic>
        <p:sp>
          <p:nvSpPr>
            <p:cNvPr id="32" name="文本框 6"/>
            <p:cNvSpPr txBox="1">
              <a:spLocks noChangeArrowheads="1"/>
            </p:cNvSpPr>
            <p:nvPr/>
          </p:nvSpPr>
          <p:spPr bwMode="auto">
            <a:xfrm>
              <a:off x="6185892" y="6068263"/>
              <a:ext cx="24769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R ~ [(</a:t>
              </a:r>
              <a:r>
                <a:rPr lang="en-US" altLang="zh-CN" sz="1600" dirty="0">
                  <a:solidFill>
                    <a:srgbClr val="0000CC"/>
                  </a:solidFill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2/3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)</a:t>
              </a:r>
              <a:r>
                <a:rPr lang="en-US" altLang="zh-CN" sz="1600" baseline="300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+2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1600" dirty="0">
                  <a:solidFill>
                    <a:srgbClr val="0000CC"/>
                  </a:solidFill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1/3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)</a:t>
              </a:r>
              <a:r>
                <a:rPr lang="en-US" altLang="zh-CN" sz="1600" baseline="300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]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altLang="zh-CN" sz="16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 = 2</a:t>
              </a:r>
              <a:endPara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16"/>
            <p:cNvSpPr txBox="1">
              <a:spLocks noChangeArrowheads="1"/>
            </p:cNvSpPr>
            <p:nvPr/>
          </p:nvSpPr>
          <p:spPr bwMode="auto">
            <a:xfrm>
              <a:off x="9826264" y="6068263"/>
              <a:ext cx="23423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[2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1600" dirty="0">
                  <a:solidFill>
                    <a:srgbClr val="0000CC"/>
                  </a:solidFill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2/3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)</a:t>
              </a:r>
              <a:r>
                <a:rPr lang="en-US" altLang="zh-CN" sz="1600" baseline="300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+2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1600" dirty="0">
                  <a:solidFill>
                    <a:srgbClr val="0000CC"/>
                  </a:solidFill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1/3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)</a:t>
              </a:r>
              <a:r>
                <a:rPr lang="en-US" altLang="zh-CN" sz="1600" baseline="300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</a:rPr>
                <a:t>]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altLang="zh-CN" sz="16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US" altLang="zh-CN" sz="1600" dirty="0"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 = 3</a:t>
              </a:r>
              <a:endPara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5" name="直接连接符 11"/>
            <p:cNvCxnSpPr>
              <a:cxnSpLocks noChangeShapeType="1"/>
            </p:cNvCxnSpPr>
            <p:nvPr/>
          </p:nvCxnSpPr>
          <p:spPr bwMode="auto">
            <a:xfrm flipH="1">
              <a:off x="9810657" y="3169835"/>
              <a:ext cx="31215" cy="299223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prstDash val="sysDot"/>
              <a:round/>
              <a:headEnd type="triangl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文本框 35"/>
            <p:cNvSpPr txBox="1"/>
            <p:nvPr/>
          </p:nvSpPr>
          <p:spPr>
            <a:xfrm>
              <a:off x="6769030" y="4207112"/>
              <a:ext cx="818670" cy="35977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00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u</a:t>
              </a:r>
              <a:r>
                <a:rPr lang="zh-CN" altLang="en-US" sz="1600" dirty="0">
                  <a:solidFill>
                    <a:srgbClr val="00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</a:t>
              </a:r>
              <a:r>
                <a:rPr lang="en-US" altLang="zh-CN" sz="1600" dirty="0">
                  <a:solidFill>
                    <a:srgbClr val="00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d</a:t>
              </a:r>
              <a:r>
                <a:rPr lang="zh-CN" altLang="en-US" sz="1600" dirty="0">
                  <a:solidFill>
                    <a:srgbClr val="00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</a:t>
              </a:r>
              <a:r>
                <a:rPr lang="en-US" altLang="zh-CN" sz="1600" dirty="0">
                  <a:solidFill>
                    <a:srgbClr val="00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s</a:t>
              </a:r>
              <a:endParaRPr lang="zh-CN" altLang="en-US" sz="16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/>
                <p:cNvSpPr txBox="1"/>
                <p:nvPr/>
              </p:nvSpPr>
              <p:spPr>
                <a:xfrm>
                  <a:off x="10145012" y="5053805"/>
                  <a:ext cx="1587609" cy="58477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 smtClean="0">
                      <a:solidFill>
                        <a:srgbClr val="0000CC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  <a:sym typeface="Symbol" panose="05050102010706020507" pitchFamily="18" charset="2"/>
                    </a:rPr>
                    <a:t>u</a:t>
                  </a:r>
                  <a:r>
                    <a:rPr lang="zh-CN" altLang="en-US" sz="1600" dirty="0">
                      <a:solidFill>
                        <a:srgbClr val="0000CC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  <a:sym typeface="Symbol" panose="05050102010706020507" pitchFamily="18" charset="2"/>
                    </a:rPr>
                    <a:t></a:t>
                  </a:r>
                  <a:r>
                    <a:rPr lang="en-US" altLang="zh-CN" sz="1600" dirty="0">
                      <a:solidFill>
                        <a:srgbClr val="0000CC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  <a:sym typeface="Symbol" panose="05050102010706020507" pitchFamily="18" charset="2"/>
                    </a:rPr>
                    <a:t>d</a:t>
                  </a:r>
                  <a:r>
                    <a:rPr lang="zh-CN" altLang="en-US" sz="1600" dirty="0">
                      <a:solidFill>
                        <a:srgbClr val="0000CC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  <a:sym typeface="Symbol" panose="05050102010706020507" pitchFamily="18" charset="2"/>
                    </a:rPr>
                    <a:t></a:t>
                  </a:r>
                  <a:r>
                    <a:rPr lang="en-US" altLang="zh-CN" sz="1600" dirty="0">
                      <a:solidFill>
                        <a:srgbClr val="0000CC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  <a:sym typeface="Symbol" panose="05050102010706020507" pitchFamily="18" charset="2"/>
                    </a:rPr>
                    <a:t>s</a:t>
                  </a:r>
                  <a:r>
                    <a:rPr lang="zh-CN" altLang="en-US" sz="1600" dirty="0" smtClean="0">
                      <a:solidFill>
                        <a:srgbClr val="0000CC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  <a:sym typeface="Symbol" panose="05050102010706020507" pitchFamily="18" charset="2"/>
                    </a:rPr>
                    <a:t></a:t>
                  </a:r>
                  <a:endParaRPr lang="en-US" altLang="zh-CN" sz="1600" dirty="0" smtClean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endParaRP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sym typeface="Symbol" panose="05050102010706020507" pitchFamily="18" charset="2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sym typeface="Symbol" panose="05050102010706020507" pitchFamily="18" charset="2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lang="en-US" altLang="zh-CN" sz="1600" dirty="0" smtClean="0">
                      <a:solidFill>
                        <a:srgbClr val="C0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  <a:sym typeface="Symbol" panose="05050102010706020507" pitchFamily="18" charset="2"/>
                    </a:rPr>
                    <a:t> @  </a:t>
                  </a:r>
                  <a:r>
                    <a:rPr lang="en-US" altLang="zh-CN" sz="1600" dirty="0" smtClean="0">
                      <a:solidFill>
                        <a:srgbClr val="0000FF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J/</a:t>
                  </a:r>
                  <a:r>
                    <a:rPr lang="el-GR" altLang="zh-CN" sz="1600" dirty="0">
                      <a:solidFill>
                        <a:srgbClr val="0000FF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Ψ</a:t>
                  </a:r>
                  <a:r>
                    <a:rPr lang="en-US" altLang="zh-CN" sz="1600" dirty="0">
                      <a:solidFill>
                        <a:srgbClr val="0000FF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(3770</a:t>
                  </a:r>
                  <a:r>
                    <a:rPr lang="en-US" altLang="zh-CN" sz="1600" dirty="0" smtClean="0">
                      <a:solidFill>
                        <a:srgbClr val="0000FF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)</a:t>
                  </a:r>
                  <a:endParaRPr lang="en-GB" altLang="zh-CN" sz="16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37" name="文本框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5012" y="5053805"/>
                  <a:ext cx="1587609" cy="584775"/>
                </a:xfrm>
                <a:prstGeom prst="rect">
                  <a:avLst/>
                </a:prstGeom>
                <a:blipFill>
                  <a:blip r:embed="rId5"/>
                  <a:stretch>
                    <a:fillRect t="-4082" b="-12245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QCD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实验检验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：夸克模型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0" y="619056"/>
            <a:ext cx="4057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北京谱仪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BSE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全强子末态过程：</a:t>
            </a:r>
            <a:endParaRPr lang="en-GB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58407" y="1164887"/>
            <a:ext cx="2770076" cy="1759933"/>
            <a:chOff x="2437380" y="3088190"/>
            <a:chExt cx="2998716" cy="1983784"/>
          </a:xfrm>
        </p:grpSpPr>
        <p:grpSp>
          <p:nvGrpSpPr>
            <p:cNvPr id="8" name="组合 7"/>
            <p:cNvGrpSpPr/>
            <p:nvPr/>
          </p:nvGrpSpPr>
          <p:grpSpPr>
            <a:xfrm>
              <a:off x="2437380" y="3088190"/>
              <a:ext cx="2998716" cy="1983784"/>
              <a:chOff x="2852933" y="2057965"/>
              <a:chExt cx="3133033" cy="1999047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2933" y="2057965"/>
                <a:ext cx="3133033" cy="1999047"/>
              </a:xfrm>
              <a:prstGeom prst="rect">
                <a:avLst/>
              </a:prstGeom>
            </p:spPr>
          </p:pic>
          <p:sp>
            <p:nvSpPr>
              <p:cNvPr id="14" name="椭圆 26"/>
              <p:cNvSpPr>
                <a:spLocks noChangeAspect="1" noChangeArrowheads="1"/>
              </p:cNvSpPr>
              <p:nvPr/>
            </p:nvSpPr>
            <p:spPr bwMode="auto">
              <a:xfrm>
                <a:off x="3635884" y="2822997"/>
                <a:ext cx="126261" cy="128874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99"/>
                </a:solidFill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5" name="椭圆 26"/>
              <p:cNvSpPr>
                <a:spLocks noChangeAspect="1" noChangeArrowheads="1"/>
              </p:cNvSpPr>
              <p:nvPr/>
            </p:nvSpPr>
            <p:spPr bwMode="auto">
              <a:xfrm>
                <a:off x="5076056" y="2822989"/>
                <a:ext cx="126261" cy="128874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99"/>
                </a:solidFill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9" name="TextBox 20"/>
            <p:cNvSpPr txBox="1"/>
            <p:nvPr/>
          </p:nvSpPr>
          <p:spPr bwMode="auto">
            <a:xfrm>
              <a:off x="2694437" y="3710750"/>
              <a:ext cx="434176" cy="3816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1600" i="1" dirty="0" err="1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Q</a:t>
              </a:r>
              <a:r>
                <a:rPr lang="en-US" altLang="zh-CN" sz="1600" b="1" i="1" baseline="-25000" dirty="0" err="1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e</a:t>
              </a:r>
              <a:endParaRPr lang="zh-CN" altLang="en-US" sz="1600" b="1" i="1" baseline="-25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3871209" y="3343899"/>
              <a:ext cx="110775" cy="4133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2" name="TextBox 3"/>
            <p:cNvSpPr txBox="1"/>
            <p:nvPr/>
          </p:nvSpPr>
          <p:spPr bwMode="auto">
            <a:xfrm>
              <a:off x="3783756" y="3374553"/>
              <a:ext cx="305965" cy="416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zh-CN" b="1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g</a:t>
              </a:r>
              <a:endParaRPr lang="zh-CN" altLang="en-US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16" name="TextBox 20"/>
            <p:cNvSpPr txBox="1"/>
            <p:nvPr/>
          </p:nvSpPr>
          <p:spPr bwMode="auto">
            <a:xfrm>
              <a:off x="4750763" y="3710750"/>
              <a:ext cx="444588" cy="3816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1600" i="1" dirty="0" err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Q</a:t>
              </a:r>
              <a:r>
                <a:rPr lang="en-US" altLang="zh-CN" sz="1600" b="1" i="1" baseline="-25000" dirty="0" err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q</a:t>
              </a:r>
              <a:endParaRPr lang="zh-CN" altLang="en-US" sz="1600" b="1" i="1" baseline="-25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0" name="组合 18"/>
          <p:cNvGrpSpPr>
            <a:grpSpLocks/>
          </p:cNvGrpSpPr>
          <p:nvPr/>
        </p:nvGrpSpPr>
        <p:grpSpPr bwMode="auto">
          <a:xfrm>
            <a:off x="10087361" y="641899"/>
            <a:ext cx="1972549" cy="2239450"/>
            <a:chOff x="6407302" y="4509120"/>
            <a:chExt cx="1847102" cy="2314079"/>
          </a:xfrm>
        </p:grpSpPr>
        <p:pic>
          <p:nvPicPr>
            <p:cNvPr id="21" name="Picture 8" descr="generation_char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302" y="4509120"/>
              <a:ext cx="1847102" cy="2314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3"/>
            <p:cNvSpPr/>
            <p:nvPr/>
          </p:nvSpPr>
          <p:spPr>
            <a:xfrm>
              <a:off x="6957375" y="4725121"/>
              <a:ext cx="805103" cy="87068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Calibri" charset="0"/>
                <a:cs typeface="宋体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表格 4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647348" y="942529"/>
              <a:ext cx="5256997" cy="1285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3839">
                      <a:extLst>
                        <a:ext uri="{9D8B030D-6E8A-4147-A177-3AD203B41FA5}">
                          <a16:colId xmlns:a16="http://schemas.microsoft.com/office/drawing/2014/main" val="120893760"/>
                        </a:ext>
                      </a:extLst>
                    </a:gridCol>
                    <a:gridCol w="1311991">
                      <a:extLst>
                        <a:ext uri="{9D8B030D-6E8A-4147-A177-3AD203B41FA5}">
                          <a16:colId xmlns:a16="http://schemas.microsoft.com/office/drawing/2014/main" val="14928771"/>
                        </a:ext>
                      </a:extLst>
                    </a:gridCol>
                    <a:gridCol w="2541167">
                      <a:extLst>
                        <a:ext uri="{9D8B030D-6E8A-4147-A177-3AD203B41FA5}">
                          <a16:colId xmlns:a16="http://schemas.microsoft.com/office/drawing/2014/main" val="37851382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夸克</a:t>
                          </a:r>
                          <a:r>
                            <a:rPr lang="en-US" altLang="zh-CN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@</a:t>
                          </a:r>
                          <a:r>
                            <a:rPr lang="en-US" altLang="zh-CN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BES</a:t>
                          </a:r>
                          <a:endParaRPr lang="zh-CN" altLang="en-US" sz="1800" b="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电荷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质量</a:t>
                          </a:r>
                          <a:r>
                            <a:rPr lang="en-US" altLang="zh-CN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(GeV)</a:t>
                          </a:r>
                          <a:endParaRPr lang="zh-CN" altLang="en-US" sz="1800" b="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29740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𝑢</m:t>
                                    </m:r>
                                  </m:num>
                                  <m:den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200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+2</m:t>
                                    </m:r>
                                  </m:num>
                                  <m:den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200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~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 0 </m:t>
                                    </m:r>
                                  </m:num>
                                  <m:den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 </m:t>
                                    </m:r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1.55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altLang="zh-CN" sz="2000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58072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200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200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~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 0 </m:t>
                                    </m:r>
                                  </m:num>
                                  <m:den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 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sz="200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0476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表格 4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5832858"/>
                  </p:ext>
                </p:extLst>
              </p:nvPr>
            </p:nvGraphicFramePr>
            <p:xfrm>
              <a:off x="4647348" y="942529"/>
              <a:ext cx="5256997" cy="1285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3839">
                      <a:extLst>
                        <a:ext uri="{9D8B030D-6E8A-4147-A177-3AD203B41FA5}">
                          <a16:colId xmlns:a16="http://schemas.microsoft.com/office/drawing/2014/main" val="120893760"/>
                        </a:ext>
                      </a:extLst>
                    </a:gridCol>
                    <a:gridCol w="1311991">
                      <a:extLst>
                        <a:ext uri="{9D8B030D-6E8A-4147-A177-3AD203B41FA5}">
                          <a16:colId xmlns:a16="http://schemas.microsoft.com/office/drawing/2014/main" val="14928771"/>
                        </a:ext>
                      </a:extLst>
                    </a:gridCol>
                    <a:gridCol w="2541167">
                      <a:extLst>
                        <a:ext uri="{9D8B030D-6E8A-4147-A177-3AD203B41FA5}">
                          <a16:colId xmlns:a16="http://schemas.microsoft.com/office/drawing/2014/main" val="37851382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夸克</a:t>
                          </a:r>
                          <a:r>
                            <a:rPr lang="en-US" altLang="zh-CN" sz="1800" b="0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@</a:t>
                          </a:r>
                          <a:r>
                            <a:rPr lang="en-US" altLang="zh-CN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BES</a:t>
                          </a:r>
                          <a:endParaRPr lang="zh-CN" altLang="en-US" sz="1800" b="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电荷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质量</a:t>
                          </a:r>
                          <a:r>
                            <a:rPr lang="en-US" altLang="zh-CN" sz="1800" b="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(GeV)</a:t>
                          </a:r>
                          <a:endParaRPr lang="zh-CN" altLang="en-US" sz="1800" b="0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297406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435" t="-126316" r="-276957" b="-288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6944" t="-126316" r="-194907" b="-288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7194" t="-126316" r="-959" b="-2881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580723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435" t="-229333" r="-276957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6944" t="-229333" r="-194907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7194" t="-229333" r="-959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047660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组合 5"/>
          <p:cNvGrpSpPr/>
          <p:nvPr/>
        </p:nvGrpSpPr>
        <p:grpSpPr>
          <a:xfrm>
            <a:off x="569134" y="3785612"/>
            <a:ext cx="3188314" cy="1930238"/>
            <a:chOff x="516546" y="3553326"/>
            <a:chExt cx="3188314" cy="2055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569450" y="3804279"/>
                  <a:ext cx="2739147" cy="6826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h𝑎𝑑𝑟𝑜𝑛𝑠</m:t>
                                </m:r>
                              </m:e>
                            </m:d>
                          </m:num>
                          <m:den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450" y="3804279"/>
                  <a:ext cx="2739147" cy="6826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/>
                <p:cNvSpPr/>
                <p:nvPr/>
              </p:nvSpPr>
              <p:spPr>
                <a:xfrm>
                  <a:off x="921708" y="4640752"/>
                  <a:ext cx="2350580" cy="6826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num>
                          <m:den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矩形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708" y="4640752"/>
                  <a:ext cx="2350580" cy="6826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矩形 4"/>
            <p:cNvSpPr/>
            <p:nvPr/>
          </p:nvSpPr>
          <p:spPr>
            <a:xfrm>
              <a:off x="516546" y="3553326"/>
              <a:ext cx="3188314" cy="2055960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231520" y="5908787"/>
            <a:ext cx="3666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800" dirty="0"/>
              <a:t> </a:t>
            </a:r>
            <a:r>
              <a:rPr lang="en-US" altLang="zh-CN" sz="1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Colors</a:t>
            </a:r>
            <a:r>
              <a:rPr lang="en-US" altLang="zh-CN" sz="18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and</a:t>
            </a:r>
            <a:r>
              <a:rPr lang="en-US" altLang="zh-CN" sz="18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8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fractional</a:t>
            </a:r>
            <a:r>
              <a:rPr lang="en-US" altLang="zh-CN" sz="18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charge of quarks</a:t>
            </a:r>
            <a:endParaRPr lang="en-GB" altLang="zh-CN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右大括号 6"/>
          <p:cNvSpPr/>
          <p:nvPr/>
        </p:nvSpPr>
        <p:spPr>
          <a:xfrm>
            <a:off x="3946884" y="3309963"/>
            <a:ext cx="716808" cy="2993157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25971" y="3169835"/>
            <a:ext cx="421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北京谱仪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BSE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强子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值实验测量：</a:t>
            </a:r>
            <a:endParaRPr lang="en-GB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0FEC43AC-8485-4B7F-B066-CF50457B0F96}"/>
              </a:ext>
            </a:extLst>
          </p:cNvPr>
          <p:cNvCxnSpPr>
            <a:cxnSpLocks/>
          </p:cNvCxnSpPr>
          <p:nvPr/>
        </p:nvCxnSpPr>
        <p:spPr>
          <a:xfrm>
            <a:off x="4697074" y="4806541"/>
            <a:ext cx="388431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1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基本粒子“元素表”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447376" y="870308"/>
            <a:ext cx="392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自旋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J=1/2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费米子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三代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6693940" y="1549177"/>
            <a:ext cx="4506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夸克</a:t>
            </a:r>
            <a:r>
              <a:rPr lang="en-US" altLang="zh-CN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Quark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分数电荷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sz="24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色禁闭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8947121" y="3000327"/>
                <a:ext cx="17802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中子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𝑛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𝑑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𝑑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121" y="3000327"/>
                <a:ext cx="1780231" cy="461665"/>
              </a:xfrm>
              <a:prstGeom prst="rect">
                <a:avLst/>
              </a:prstGeom>
              <a:blipFill>
                <a:blip r:embed="rId3"/>
                <a:stretch>
                  <a:fillRect l="-5137" t="-10526" r="-205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8951065" y="2270572"/>
                <a:ext cx="1772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质子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𝑝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r>
                      <a:rPr lang="en-US" altLang="zh-CN" sz="2400" b="0" i="1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𝑑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065" y="2270572"/>
                <a:ext cx="1772345" cy="461665"/>
              </a:xfrm>
              <a:prstGeom prst="rect">
                <a:avLst/>
              </a:prstGeom>
              <a:blipFill>
                <a:blip r:embed="rId4"/>
                <a:stretch>
                  <a:fillRect l="-4811" t="-10526" r="-240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11" y="2059350"/>
            <a:ext cx="1699674" cy="1699674"/>
          </a:xfrm>
          <a:prstGeom prst="rect">
            <a:avLst/>
          </a:prstGeom>
        </p:spPr>
      </p:pic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6693940" y="4324482"/>
            <a:ext cx="4535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轻子</a:t>
            </a:r>
            <a:r>
              <a:rPr lang="en-US" altLang="zh-CN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Lepton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电子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中微子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7934441" y="4898609"/>
                <a:ext cx="2788969" cy="652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𝑛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441" y="4898609"/>
                <a:ext cx="2788969" cy="6524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7418149" y="5659089"/>
            <a:ext cx="3821551" cy="725792"/>
            <a:chOff x="7362265" y="4916506"/>
            <a:chExt cx="3821551" cy="725792"/>
          </a:xfrm>
        </p:grpSpPr>
        <p:sp>
          <p:nvSpPr>
            <p:cNvPr id="5" name="圆角矩形 4"/>
            <p:cNvSpPr/>
            <p:nvPr/>
          </p:nvSpPr>
          <p:spPr>
            <a:xfrm>
              <a:off x="7362265" y="4916506"/>
              <a:ext cx="3821551" cy="72579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矩形 2"/>
                <p:cNvSpPr/>
                <p:nvPr/>
              </p:nvSpPr>
              <p:spPr>
                <a:xfrm>
                  <a:off x="7441848" y="4966778"/>
                  <a:ext cx="3560783" cy="6138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轻子数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altLang="zh-CN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/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μ</m:t>
                          </m:r>
                        </m:sub>
                      </m:sSub>
                    </m:oMath>
                  </a14:m>
                  <a:r>
                    <a:rPr lang="en-US" altLang="zh-CN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/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τ</m:t>
                          </m:r>
                        </m:sub>
                      </m:sSub>
                    </m:oMath>
                  </a14:m>
                  <a:r>
                    <a:rPr lang="zh-CN" altLang="en-US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代间守恒</a:t>
                  </a:r>
                  <a:endPara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3" name="矩形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1848" y="4966778"/>
                  <a:ext cx="3560783" cy="613822"/>
                </a:xfrm>
                <a:prstGeom prst="rect">
                  <a:avLst/>
                </a:prstGeom>
                <a:blipFill>
                  <a:blip r:embed="rId7"/>
                  <a:stretch>
                    <a:fillRect l="-2226" r="-2226" b="-14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" y="674076"/>
            <a:ext cx="6328547" cy="60549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479346" y="4324481"/>
            <a:ext cx="1160268" cy="2229470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8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实验对理论的推动：中微子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0" y="709032"/>
                <a:ext cx="11891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中微子：电中性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ν</m:t>
                        </m:r>
                      </m:sub>
                    </m:sSub>
                    <m:r>
                      <a:rPr lang="en-US" altLang="zh-CN" sz="240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0</m:t>
                    </m:r>
                  </m:oMath>
                </a14:m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，极小质量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CN" sz="24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ν</m:t>
                        </m:r>
                      </m:sub>
                    </m:sSub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0</m:t>
                    </m:r>
                  </m:oMath>
                </a14:m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，大量存在，仅与物质发生极其微弱的反应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9032"/>
                <a:ext cx="11891845" cy="461665"/>
              </a:xfrm>
              <a:prstGeom prst="rect">
                <a:avLst/>
              </a:prstGeom>
              <a:blipFill>
                <a:blip r:embed="rId3"/>
                <a:stretch>
                  <a:fillRect l="-666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104123" y="1332018"/>
            <a:ext cx="6610002" cy="4617149"/>
            <a:chOff x="0" y="1229313"/>
            <a:chExt cx="9114692" cy="570060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9313"/>
              <a:ext cx="9114692" cy="507360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20396" y="5675921"/>
              <a:ext cx="8673900" cy="12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Your body will stop </a:t>
              </a:r>
              <a:r>
                <a:rPr lang="en-US" altLang="zh-CN" sz="36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neutrino passing through in a lifetime</a:t>
              </a: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！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64618" y="1639513"/>
            <a:ext cx="4768363" cy="4002160"/>
            <a:chOff x="6954714" y="1551590"/>
            <a:chExt cx="4768363" cy="4002160"/>
          </a:xfrm>
        </p:grpSpPr>
        <p:sp>
          <p:nvSpPr>
            <p:cNvPr id="11" name="矩形 10"/>
            <p:cNvSpPr/>
            <p:nvPr/>
          </p:nvSpPr>
          <p:spPr>
            <a:xfrm>
              <a:off x="7039707" y="1847371"/>
              <a:ext cx="4525108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Human body contains ~20 mg of Potassium </a:t>
              </a:r>
              <a:r>
                <a:rPr lang="en-US" altLang="zh-CN" sz="2400" baseline="30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40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K, which is emitting </a:t>
              </a:r>
              <a:r>
                <a:rPr lang="en-US" altLang="zh-CN" sz="2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340</a:t>
              </a:r>
              <a:r>
                <a:rPr lang="en-US" altLang="zh-CN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million 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neutrinos per day!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7610009" y="3429000"/>
                  <a:ext cx="3677582" cy="4420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sub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sPre>
                        <m:r>
                          <a:rPr lang="en-US" altLang="zh-CN" sz="280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𝐶𝑎</m:t>
                            </m:r>
                          </m:e>
                        </m:sPr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800" b="0" i="1" smtClean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0009" y="3429000"/>
                  <a:ext cx="3677582" cy="4420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文本框 13"/>
            <p:cNvSpPr txBox="1"/>
            <p:nvPr/>
          </p:nvSpPr>
          <p:spPr>
            <a:xfrm>
              <a:off x="7800888" y="4038697"/>
              <a:ext cx="331052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自然丰度：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0.01171(1)%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半衰期：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1.251(3)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10</a:t>
              </a:r>
              <a:r>
                <a:rPr lang="en-US" altLang="zh-CN" sz="2400" baseline="30000" dirty="0"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9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 y</a:t>
              </a: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6954714" y="1551590"/>
              <a:ext cx="4768363" cy="40021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1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放射性</a:t>
            </a:r>
            <a:r>
              <a:rPr lang="el-GR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α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衰变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893892"/>
            <a:ext cx="5617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人工同位素镅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Am-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镎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Np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放射性</a:t>
            </a:r>
            <a:r>
              <a:rPr lang="el-GR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α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20530" y="1726229"/>
                <a:ext cx="3677582" cy="445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95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241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𝐴𝑚</m:t>
                          </m:r>
                        </m:e>
                      </m:sPre>
                      <m:r>
                        <a:rPr lang="en-US" altLang="zh-CN" sz="280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93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237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𝑁𝑝</m:t>
                          </m:r>
                        </m:e>
                      </m:sPre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altLang="zh-CN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altLang="zh-CN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30" y="1726229"/>
                <a:ext cx="3677582" cy="4455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579" r="4167" b="9053"/>
          <a:stretch>
            <a:fillRect/>
          </a:stretch>
        </p:blipFill>
        <p:spPr>
          <a:xfrm>
            <a:off x="6355050" y="850828"/>
            <a:ext cx="5408791" cy="3365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0" y="2448624"/>
            <a:ext cx="4240870" cy="238714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9839" r="5315"/>
          <a:stretch>
            <a:fillRect/>
          </a:stretch>
        </p:blipFill>
        <p:spPr bwMode="auto">
          <a:xfrm>
            <a:off x="6899031" y="4441501"/>
            <a:ext cx="4460630" cy="225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05154" y="5208442"/>
            <a:ext cx="5756032" cy="95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镅</a:t>
            </a:r>
            <a:r>
              <a:rPr lang="en-US" altLang="zh-CN" sz="24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241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Am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两体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l-GR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α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衰变，末态氦核</a:t>
            </a:r>
            <a:r>
              <a:rPr lang="en-US" altLang="zh-CN" sz="24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He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出射动能谱单峰结构，可精确测量。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881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0" y="850790"/>
            <a:ext cx="12192000" cy="11927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95300" y="2278374"/>
            <a:ext cx="1120139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buClr>
                <a:srgbClr val="3333CC"/>
              </a:buClr>
            </a:pP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I. Introduction</a:t>
            </a:r>
          </a:p>
          <a:p>
            <a:pPr algn="ctr">
              <a:spcBef>
                <a:spcPts val="1800"/>
              </a:spcBef>
              <a:buClr>
                <a:srgbClr val="3333CC"/>
              </a:buClr>
            </a:pPr>
            <a:r>
              <a:rPr lang="zh-CN" altLang="en-US" sz="6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近代科学的逻辑基础与粒子物理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7" name="Picture 2" descr="http://e.hiphotos.baidu.com/baike/w%3D268/sign=428fdf1ab7003af34dbadb660d2ac619/3801213fb80e7bec20bb3cf22e2eb9389b506bbb.jpg">
            <a:extLst>
              <a:ext uri="{FF2B5EF4-FFF2-40B4-BE49-F238E27FC236}">
                <a16:creationId xmlns:a16="http://schemas.microsoft.com/office/drawing/2014/main" id="{B816792F-77F2-406D-B366-7F59AA23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086" y="53549"/>
            <a:ext cx="734914" cy="7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66"/>
    </mc:Choice>
    <mc:Fallback xmlns="">
      <p:transition advTm="626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放射性</a:t>
            </a:r>
            <a:r>
              <a:rPr lang="el-GR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β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衰变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893892"/>
            <a:ext cx="11529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1913-1930: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铑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Rh-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钯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Pd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decay 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→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“可探测末态”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出射电子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continuous spectrum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of E 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012192" y="1688921"/>
                <a:ext cx="3677582" cy="448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107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𝑅h</m:t>
                          </m:r>
                        </m:e>
                      </m:sPre>
                      <m:r>
                        <a:rPr lang="en-US" altLang="zh-CN" sz="280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46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107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𝑃𝑑</m:t>
                          </m:r>
                        </m:e>
                      </m:sPre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92" y="1688921"/>
                <a:ext cx="3677582" cy="448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 descr="File:Niels Boh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33" y="1726229"/>
            <a:ext cx="2022637" cy="286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7265205" y="4619275"/>
            <a:ext cx="1136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(1885-1962)</a:t>
            </a:r>
            <a:endParaRPr lang="zh-CN" altLang="en-US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6054969" y="5077320"/>
            <a:ext cx="6095999" cy="11515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</a:pPr>
            <a:endParaRPr lang="en-US" altLang="zh-CN" sz="800" dirty="0">
              <a:solidFill>
                <a:srgbClr val="0000FF"/>
              </a:solidFill>
            </a:endParaRPr>
          </a:p>
          <a:p>
            <a:pPr algn="r">
              <a:buFontTx/>
              <a:buNone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“E or P not conserved in Sub-Atom World ? ”</a:t>
            </a:r>
          </a:p>
          <a:p>
            <a:pPr algn="r">
              <a:buFontTx/>
              <a:buNone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n-US" altLang="zh-CN" sz="24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Niels Bohr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</a:p>
        </p:txBody>
      </p:sp>
      <p:pic>
        <p:nvPicPr>
          <p:cNvPr id="18" name="Picture 8" descr="File:Coat of Arms of Niels Bohr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07" y="1921633"/>
            <a:ext cx="1555996" cy="233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58619" y="2470485"/>
            <a:ext cx="5184728" cy="3486356"/>
            <a:chOff x="324951" y="2437444"/>
            <a:chExt cx="5184728" cy="3486356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7915" r="6667" b="6906"/>
            <a:stretch>
              <a:fillRect/>
            </a:stretch>
          </p:blipFill>
          <p:spPr>
            <a:xfrm>
              <a:off x="324951" y="2437444"/>
              <a:ext cx="5184728" cy="34863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3003790" y="3755031"/>
                  <a:ext cx="2143344" cy="6101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𝑛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28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?</a:t>
                  </a:r>
                  <a:endParaRPr lang="zh-CN" altLang="en-US" sz="28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790" y="3755031"/>
                  <a:ext cx="2143344" cy="610103"/>
                </a:xfrm>
                <a:prstGeom prst="rect">
                  <a:avLst/>
                </a:prstGeom>
                <a:blipFill>
                  <a:blip r:embed="rId9"/>
                  <a:stretch>
                    <a:fillRect r="-4843" b="-27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DB7C1F06-1DB7-43E9-B9B5-AFA87D36DB9D}"/>
              </a:ext>
            </a:extLst>
          </p:cNvPr>
          <p:cNvCxnSpPr/>
          <p:nvPr/>
        </p:nvCxnSpPr>
        <p:spPr>
          <a:xfrm>
            <a:off x="4111256" y="4957829"/>
            <a:ext cx="0" cy="351362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4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放射性</a:t>
            </a:r>
            <a:r>
              <a:rPr lang="el-GR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β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衰变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893892"/>
            <a:ext cx="11529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1913-1930: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铑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Rh-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钯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Pd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decay 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→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“可探测末态”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出射电子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continuous spectrum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of E 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012192" y="1688921"/>
                <a:ext cx="3677582" cy="448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107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𝑅h</m:t>
                          </m:r>
                        </m:e>
                      </m:sPre>
                      <m:r>
                        <a:rPr lang="en-US" altLang="zh-CN" sz="280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46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107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𝑃𝑑</m:t>
                          </m:r>
                        </m:e>
                      </m:sPre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92" y="1688921"/>
                <a:ext cx="3677582" cy="448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7915" r="6667" b="6906"/>
          <a:stretch>
            <a:fillRect/>
          </a:stretch>
        </p:blipFill>
        <p:spPr>
          <a:xfrm>
            <a:off x="258619" y="2470485"/>
            <a:ext cx="5184728" cy="3486356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74" y="1823404"/>
            <a:ext cx="1343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11"/>
          <p:cNvSpPr>
            <a:spLocks noChangeArrowheads="1"/>
          </p:cNvSpPr>
          <p:nvPr/>
        </p:nvSpPr>
        <p:spPr bwMode="auto">
          <a:xfrm>
            <a:off x="7441956" y="1958664"/>
            <a:ext cx="3121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Wolfgang E Pauli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(1930)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37760" y="3728404"/>
            <a:ext cx="1136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(1900-1958)</a:t>
            </a:r>
            <a:endParaRPr lang="zh-CN" altLang="en-US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7785112" y="2637201"/>
                <a:ext cx="3190104" cy="7325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𝑛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3200" b="1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</a:t>
                </a:r>
                <a:r>
                  <a:rPr lang="en-US" altLang="zh-CN" sz="32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X ?</a:t>
                </a:r>
                <a:endPara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5112" y="2637201"/>
                <a:ext cx="3190104" cy="732508"/>
              </a:xfrm>
              <a:prstGeom prst="rect">
                <a:avLst/>
              </a:prstGeom>
              <a:blipFill>
                <a:blip r:embed="rId6"/>
                <a:stretch>
                  <a:fillRect r="-4015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5576989" y="4252189"/>
            <a:ext cx="4358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Hypothesis of Neutrino (1930):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5972929" y="4852895"/>
            <a:ext cx="260680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Massless, m</a:t>
            </a:r>
            <a:r>
              <a:rPr lang="el-GR" altLang="zh-CN" sz="2400" baseline="-250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ν</a:t>
            </a:r>
            <a:r>
              <a:rPr lang="en-US" altLang="zh-CN" sz="24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=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5973091" y="5483521"/>
            <a:ext cx="62584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No or very weak interaction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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undetectable 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3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放射性</a:t>
            </a:r>
            <a:r>
              <a:rPr lang="el-GR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β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衰变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893892"/>
            <a:ext cx="11529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1913-1930: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铑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Rh-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钯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Pd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decay 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→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“可探测末态”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出射电子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continuous spectrum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of E 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012192" y="1688921"/>
                <a:ext cx="3677582" cy="448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107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𝑅h</m:t>
                          </m:r>
                        </m:e>
                      </m:sPre>
                      <m:r>
                        <a:rPr lang="en-US" altLang="zh-CN" sz="280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46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107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𝑃𝑑</m:t>
                          </m:r>
                        </m:e>
                      </m:sPre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92" y="1688921"/>
                <a:ext cx="3677582" cy="448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74" y="1823404"/>
            <a:ext cx="1343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5937760" y="3728404"/>
            <a:ext cx="1136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(1900-1958)</a:t>
            </a:r>
            <a:endParaRPr lang="zh-CN" altLang="en-US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7350369" y="1788955"/>
            <a:ext cx="4753708" cy="20289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“I have done something very bad today by proposing a particle that cannot be detected; it is something no theorist should ever do.”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177699" y="5002777"/>
            <a:ext cx="3421077" cy="769441"/>
            <a:chOff x="6941051" y="4251299"/>
            <a:chExt cx="3421077" cy="769441"/>
          </a:xfrm>
        </p:grpSpPr>
        <p:sp>
          <p:nvSpPr>
            <p:cNvPr id="6" name="矩形 5"/>
            <p:cNvSpPr/>
            <p:nvPr/>
          </p:nvSpPr>
          <p:spPr>
            <a:xfrm>
              <a:off x="9624413" y="4285748"/>
              <a:ext cx="551218" cy="7325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6941051" y="4285748"/>
                  <a:ext cx="2683362" cy="7325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𝑛</m:t>
                        </m:r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zh-CN" altLang="en-US" sz="32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1051" y="4285748"/>
                  <a:ext cx="2683362" cy="7325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矩形 2"/>
                <p:cNvSpPr/>
                <p:nvPr/>
              </p:nvSpPr>
              <p:spPr>
                <a:xfrm>
                  <a:off x="9492403" y="4251299"/>
                  <a:ext cx="869725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altLang="zh-CN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4400" i="1" dirty="0"/>
                </a:p>
              </p:txBody>
            </p:sp>
          </mc:Choice>
          <mc:Fallback xmlns="">
            <p:sp>
              <p:nvSpPr>
                <p:cNvPr id="3" name="矩形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2403" y="4251299"/>
                  <a:ext cx="869725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7">
            <a:extLst>
              <a:ext uri="{FF2B5EF4-FFF2-40B4-BE49-F238E27FC236}">
                <a16:creationId xmlns:a16="http://schemas.microsoft.com/office/drawing/2014/main" id="{12EB5A7C-17DC-4E0D-9DCA-3B1714B3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7915" r="6667" b="6906"/>
          <a:stretch>
            <a:fillRect/>
          </a:stretch>
        </p:blipFill>
        <p:spPr>
          <a:xfrm>
            <a:off x="258619" y="2470485"/>
            <a:ext cx="5184728" cy="3486356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1786033D-1710-48DF-89AE-220980836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989" y="4252189"/>
            <a:ext cx="4358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Hypothesis of Neutrino (1930):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89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中微子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neutrino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893892"/>
            <a:ext cx="11529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1913-1930: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铑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Rh-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钯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Pd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decay 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→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“可探测末态”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出射电子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continuous spectrum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of E 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012192" y="1688921"/>
                <a:ext cx="3677582" cy="448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107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𝑅h</m:t>
                          </m:r>
                        </m:e>
                      </m:sPre>
                      <m:r>
                        <a:rPr lang="en-US" altLang="zh-CN" sz="280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46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107</m:t>
                          </m:r>
                        </m:sup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𝑃𝑑</m:t>
                          </m:r>
                        </m:e>
                      </m:sPre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92" y="1688921"/>
                <a:ext cx="3677582" cy="448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74" y="1823404"/>
            <a:ext cx="1343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5937760" y="3728404"/>
            <a:ext cx="1136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(1900-1958)</a:t>
            </a:r>
            <a:endParaRPr lang="zh-CN" altLang="en-US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7350369" y="1788955"/>
            <a:ext cx="4753708" cy="20289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“I have done something very bad today by proposing a particle that cannot be detected; it is something no theorist should ever do.”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576990" y="4304035"/>
            <a:ext cx="5695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Reines-Cowan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反应堆中微子实验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(1956):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35515" y="4940919"/>
            <a:ext cx="3310998" cy="781982"/>
            <a:chOff x="6865177" y="4984310"/>
            <a:chExt cx="3310998" cy="781982"/>
          </a:xfrm>
        </p:grpSpPr>
        <p:sp>
          <p:nvSpPr>
            <p:cNvPr id="19" name="矩形 18"/>
            <p:cNvSpPr/>
            <p:nvPr/>
          </p:nvSpPr>
          <p:spPr>
            <a:xfrm>
              <a:off x="6989896" y="5033784"/>
              <a:ext cx="551218" cy="7325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7494222" y="5002777"/>
                  <a:ext cx="2681953" cy="7325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2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 </m:t>
                        </m:r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𝑝</m:t>
                        </m:r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32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4222" y="5002777"/>
                  <a:ext cx="2681953" cy="7325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矩形 17"/>
                <p:cNvSpPr/>
                <p:nvPr/>
              </p:nvSpPr>
              <p:spPr>
                <a:xfrm>
                  <a:off x="6865177" y="4984310"/>
                  <a:ext cx="869725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44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4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altLang="zh-CN" sz="4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4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4400" i="1" dirty="0"/>
                </a:p>
              </p:txBody>
            </p:sp>
          </mc:Choice>
          <mc:Fallback xmlns="">
            <p:sp>
              <p:nvSpPr>
                <p:cNvPr id="18" name="矩形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5177" y="4984310"/>
                  <a:ext cx="869725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矩形 8"/>
          <p:cNvSpPr/>
          <p:nvPr/>
        </p:nvSpPr>
        <p:spPr>
          <a:xfrm>
            <a:off x="5910300" y="6029106"/>
            <a:ext cx="5990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To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Pauli:“We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are happy to inform you that we have definitively detected neutrinos.”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F99F4AF4-F123-4121-AF8B-72FA9119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7915" r="6667" b="6906"/>
          <a:stretch>
            <a:fillRect/>
          </a:stretch>
        </p:blipFill>
        <p:spPr>
          <a:xfrm>
            <a:off x="258619" y="2470485"/>
            <a:ext cx="5184728" cy="348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电弱相互作用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(1):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Electro-Weak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弱荷电流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44</a:t>
            </a:fld>
            <a:endParaRPr lang="zh-CN" altLang="en-US" dirty="0"/>
          </a:p>
        </p:txBody>
      </p:sp>
      <p:sp>
        <p:nvSpPr>
          <p:cNvPr id="5" name="TextBox 2"/>
          <p:cNvSpPr txBox="1"/>
          <p:nvPr/>
        </p:nvSpPr>
        <p:spPr>
          <a:xfrm>
            <a:off x="59520" y="743940"/>
            <a:ext cx="31716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规范理论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：</a:t>
            </a:r>
            <a:r>
              <a:rPr lang="en-US" altLang="zh-C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SU(2)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不变</a:t>
            </a:r>
            <a:endParaRPr lang="en-GB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3302167" y="1254258"/>
                <a:ext cx="4378910" cy="707245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l-GR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</m:oMath>
                </a14:m>
                <a:r>
                  <a:rPr lang="en-US" altLang="zh-CN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→ </a:t>
                </a:r>
                <a14:m>
                  <m:oMath xmlns:m="http://schemas.openxmlformats.org/officeDocument/2006/math">
                    <m:r>
                      <a:rPr lang="el-GR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  <m:sSup>
                      <m:sSupPr>
                        <m:ctrlPr>
                          <a:rPr lang="en-US" altLang="zh-CN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𝑖𝑔</m:t>
                        </m:r>
                        <m:acc>
                          <m:accPr>
                            <m:chr m:val="⃑"/>
                            <m:ctrlPr>
                              <a:rPr lang="en-US" altLang="zh-CN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  <m:acc>
                          <m:accPr>
                            <m:chr m:val="⃑"/>
                            <m:ctrlPr>
                              <a:rPr lang="el-GR" altLang="zh-CN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el-GR" altLang="zh-CN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  <m:r>
                          <a:rPr lang="el-GR" altLang="zh-CN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altLang="zh-CN" sz="3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167" y="1254258"/>
                <a:ext cx="4378910" cy="707245"/>
              </a:xfrm>
              <a:prstGeom prst="rect">
                <a:avLst/>
              </a:prstGeom>
              <a:blipFill>
                <a:blip r:embed="rId3"/>
                <a:stretch>
                  <a:fillRect t="-5172" b="-31897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 1"/>
          <p:cNvSpPr>
            <a:spLocks noChangeArrowheads="1"/>
          </p:cNvSpPr>
          <p:nvPr/>
        </p:nvSpPr>
        <p:spPr bwMode="auto">
          <a:xfrm>
            <a:off x="0" y="2246145"/>
            <a:ext cx="3259226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放射性核素 </a:t>
            </a:r>
            <a:r>
              <a:rPr lang="el-GR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β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衰变：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9520" y="3358476"/>
            <a:ext cx="6785327" cy="2827241"/>
            <a:chOff x="1799827" y="1907697"/>
            <a:chExt cx="6785327" cy="2827241"/>
          </a:xfrm>
        </p:grpSpPr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4703198" y="3053088"/>
              <a:ext cx="1260923" cy="462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>
              <a:off x="2783050" y="2965583"/>
              <a:ext cx="172226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 flipV="1">
              <a:off x="4735857" y="2256840"/>
              <a:ext cx="2881310" cy="7011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 flipV="1">
              <a:off x="6191062" y="3342110"/>
              <a:ext cx="1819373" cy="1737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lg"/>
              <a:tailEnd type="non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799827" y="2582665"/>
                  <a:ext cx="1531648" cy="986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altLang="zh-CN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𝑑𝑢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(−</m:t>
                        </m:r>
                        <m:f>
                          <m:fPr>
                            <m:type m:val="skw"/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3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99827" y="2582665"/>
                  <a:ext cx="1531648" cy="986937"/>
                </a:xfrm>
                <a:prstGeom prst="rect">
                  <a:avLst/>
                </a:prstGeom>
                <a:blipFill>
                  <a:blip r:embed="rId4"/>
                  <a:stretch>
                    <a:fillRect t="-13580" r="-39442" b="-9444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椭圆 26"/>
            <p:cNvSpPr>
              <a:spLocks noChangeArrowheads="1"/>
            </p:cNvSpPr>
            <p:nvPr/>
          </p:nvSpPr>
          <p:spPr bwMode="auto">
            <a:xfrm>
              <a:off x="4486594" y="2868499"/>
              <a:ext cx="216604" cy="21615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1"/>
              </a:solidFill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47" name="TextBox 4"/>
            <p:cNvSpPr txBox="1"/>
            <p:nvPr/>
          </p:nvSpPr>
          <p:spPr bwMode="auto">
            <a:xfrm>
              <a:off x="3664690" y="2516931"/>
              <a:ext cx="39786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0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altLang="zh-CN" sz="2000" b="1" i="1" baseline="-25000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m</a:t>
              </a:r>
              <a:endParaRPr lang="zh-CN" altLang="en-US" sz="2000" b="1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25"/>
            <p:cNvSpPr txBox="1"/>
            <p:nvPr/>
          </p:nvSpPr>
          <p:spPr bwMode="auto">
            <a:xfrm>
              <a:off x="6569880" y="3053088"/>
              <a:ext cx="38824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0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altLang="zh-CN" sz="2000" b="1" i="1" baseline="-25000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cs typeface="Times New Roman" pitchFamily="18" charset="0"/>
                </a:rPr>
                <a:t>n</a:t>
              </a:r>
              <a:endParaRPr lang="zh-CN" altLang="en-US" sz="2000" b="1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040364" y="1907697"/>
                  <a:ext cx="1531648" cy="986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altLang="zh-CN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𝑑𝑢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(+</m:t>
                        </m:r>
                        <m:f>
                          <m:fPr>
                            <m:type m:val="skw"/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5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40364" y="1907697"/>
                  <a:ext cx="1531648" cy="986937"/>
                </a:xfrm>
                <a:prstGeom prst="rect">
                  <a:avLst/>
                </a:prstGeom>
                <a:blipFill>
                  <a:blip r:embed="rId5"/>
                  <a:stretch>
                    <a:fillRect t="-13580" r="-39286" b="-9444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椭圆 26"/>
            <p:cNvSpPr>
              <a:spLocks noChangeArrowheads="1"/>
            </p:cNvSpPr>
            <p:nvPr/>
          </p:nvSpPr>
          <p:spPr bwMode="auto">
            <a:xfrm>
              <a:off x="5964121" y="3444079"/>
              <a:ext cx="216604" cy="21615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1"/>
              </a:solidFill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矩形 56"/>
                <p:cNvSpPr/>
                <p:nvPr/>
              </p:nvSpPr>
              <p:spPr>
                <a:xfrm>
                  <a:off x="7908687" y="3073475"/>
                  <a:ext cx="676467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32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altLang="zh-CN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3200" i="1" dirty="0"/>
                </a:p>
              </p:txBody>
            </p:sp>
          </mc:Choice>
          <mc:Fallback xmlns="">
            <p:sp>
              <p:nvSpPr>
                <p:cNvPr id="57" name="矩形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8687" y="3073475"/>
                  <a:ext cx="676467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16"/>
            <p:cNvSpPr>
              <a:spLocks noChangeShapeType="1"/>
            </p:cNvSpPr>
            <p:nvPr/>
          </p:nvSpPr>
          <p:spPr bwMode="auto">
            <a:xfrm>
              <a:off x="6175202" y="3617321"/>
              <a:ext cx="1441965" cy="8040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矩形 58"/>
                <p:cNvSpPr/>
                <p:nvPr/>
              </p:nvSpPr>
              <p:spPr>
                <a:xfrm>
                  <a:off x="7584673" y="4150163"/>
                  <a:ext cx="757580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3200" i="1" dirty="0"/>
                </a:p>
              </p:txBody>
            </p:sp>
          </mc:Choice>
          <mc:Fallback xmlns="">
            <p:sp>
              <p:nvSpPr>
                <p:cNvPr id="59" name="矩形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4673" y="4150163"/>
                  <a:ext cx="757580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矩形 59"/>
                <p:cNvSpPr/>
                <p:nvPr/>
              </p:nvSpPr>
              <p:spPr>
                <a:xfrm>
                  <a:off x="4658898" y="3368492"/>
                  <a:ext cx="1196610" cy="541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−(∗)</m:t>
                            </m:r>
                          </m:sup>
                        </m:sSup>
                      </m:oMath>
                    </m:oMathPara>
                  </a14:m>
                  <a:endParaRPr lang="zh-CN" altLang="en-US" sz="2800" i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矩形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898" y="3368492"/>
                  <a:ext cx="1196610" cy="541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/>
              <p:cNvSpPr txBox="1"/>
              <p:nvPr/>
            </p:nvSpPr>
            <p:spPr>
              <a:xfrm>
                <a:off x="8125354" y="3538400"/>
                <a:ext cx="3245797" cy="558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~ (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r>
                  <a:rPr lang="el-GR" altLang="zh-CN" sz="2000" i="1" baseline="-25000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20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l-GR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· (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r>
                  <a:rPr lang="el-GR" altLang="zh-CN" sz="2000" i="1" baseline="-25000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ν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zh-CN" altLang="en-US" sz="2000" dirty="0">
                  <a:latin typeface="Cambria Math" panose="02040503050406030204" pitchFamily="18" charset="0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61" name="文本框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354" y="3538400"/>
                <a:ext cx="3245797" cy="558230"/>
              </a:xfrm>
              <a:prstGeom prst="rect">
                <a:avLst/>
              </a:prstGeom>
              <a:blipFill>
                <a:blip r:embed="rId9"/>
                <a:stretch>
                  <a:fillRect l="-2068" t="-1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文本框 61"/>
          <p:cNvSpPr txBox="1"/>
          <p:nvPr/>
        </p:nvSpPr>
        <p:spPr>
          <a:xfrm>
            <a:off x="3094384" y="2205414"/>
            <a:ext cx="6928848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矢量玻色子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800" b="1" baseline="30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±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规范场 传播带弱带电流相互作用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/>
              <p:cNvSpPr txBox="1"/>
              <p:nvPr/>
            </p:nvSpPr>
            <p:spPr>
              <a:xfrm>
                <a:off x="364886" y="2891265"/>
                <a:ext cx="2415148" cy="572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𝑛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63" name="文本框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86" y="2891265"/>
                <a:ext cx="2415148" cy="5724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/>
          <p:cNvSpPr/>
          <p:nvPr/>
        </p:nvSpPr>
        <p:spPr>
          <a:xfrm>
            <a:off x="7102347" y="2987605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中微子末态弱过程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：散射振幅 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7438628" y="4276554"/>
                <a:ext cx="4233851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弱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电耦合强度相当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𝑔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𝑒</m:t>
                    </m:r>
                  </m:oMath>
                </a14:m>
                <a:endParaRPr lang="en-US" altLang="zh-CN" sz="2000" b="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弱作用传播子 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</a:t>
                </a:r>
                <a:r>
                  <a:rPr lang="en-US" altLang="zh-CN" sz="2000" baseline="-25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W 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~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80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GeV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sz="2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低能衰变 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E=(</a:t>
                </a:r>
                <a:r>
                  <a:rPr lang="en-US" altLang="zh-CN" sz="2000" dirty="0" err="1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000" baseline="-25000" dirty="0" err="1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000" baseline="-25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- m</a:t>
                </a:r>
                <a:r>
                  <a:rPr lang="en-US" altLang="zh-CN" sz="2000" baseline="-25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) ~ O(1)MeV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弱作用核衰变被</a:t>
                </a:r>
                <a:r>
                  <a:rPr lang="en-US" altLang="zh-CN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[M</a:t>
                </a:r>
                <a:r>
                  <a:rPr lang="en-US" altLang="zh-CN" sz="2000" baseline="-25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W</a:t>
                </a:r>
                <a:r>
                  <a:rPr lang="en-US" altLang="zh-CN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/GeV]</a:t>
                </a:r>
                <a:r>
                  <a:rPr lang="en-US" altLang="zh-CN" sz="2000" baseline="30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-4</a:t>
                </a:r>
                <a:r>
                  <a:rPr lang="zh-CN" altLang="en-US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压低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628" y="4276554"/>
                <a:ext cx="4233851" cy="2031325"/>
              </a:xfrm>
              <a:prstGeom prst="rect">
                <a:avLst/>
              </a:prstGeom>
              <a:blipFill>
                <a:blip r:embed="rId11"/>
                <a:stretch>
                  <a:fillRect l="-1295" b="-24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左大括号 12"/>
          <p:cNvSpPr/>
          <p:nvPr/>
        </p:nvSpPr>
        <p:spPr>
          <a:xfrm>
            <a:off x="7052157" y="4202138"/>
            <a:ext cx="542328" cy="2163493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42"/>
          <p:cNvSpPr>
            <a:spLocks noChangeArrowheads="1"/>
          </p:cNvSpPr>
          <p:nvPr/>
        </p:nvSpPr>
        <p:spPr bwMode="auto">
          <a:xfrm>
            <a:off x="735197" y="5628156"/>
            <a:ext cx="1927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W</a:t>
            </a:r>
            <a:r>
              <a:rPr lang="en-US" altLang="zh-CN" sz="1800" baseline="300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±</a:t>
            </a:r>
            <a:r>
              <a:rPr lang="zh-CN" altLang="en-US" sz="1800" b="1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itchFamily="34" charset="0"/>
              </a:rPr>
              <a:t>玻色子质量：</a:t>
            </a:r>
          </a:p>
        </p:txBody>
      </p:sp>
      <p:sp>
        <p:nvSpPr>
          <p:cNvPr id="30" name="矩形 29"/>
          <p:cNvSpPr/>
          <p:nvPr/>
        </p:nvSpPr>
        <p:spPr>
          <a:xfrm>
            <a:off x="707396" y="5590096"/>
            <a:ext cx="1935353" cy="96837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09D648-3F56-4020-A4E3-08D3B6D0D9CC}"/>
              </a:ext>
            </a:extLst>
          </p:cNvPr>
          <p:cNvSpPr txBox="1"/>
          <p:nvPr/>
        </p:nvSpPr>
        <p:spPr>
          <a:xfrm>
            <a:off x="1194009" y="5909008"/>
            <a:ext cx="103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M</a:t>
            </a:r>
            <a:r>
              <a:rPr lang="en-US" altLang="zh-CN" sz="36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endParaRPr lang="zh-CN" altLang="en-US" sz="3600" baseline="-25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7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太阳燃烧“标准模型”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5" name="Picture 2" descr="http://www.physicsdavid.net/photonist/wp-content/uploads/2011/04/astro-web-tit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7" y="661152"/>
            <a:ext cx="10398369" cy="59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:\科研成就\太阳风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26" y="989990"/>
            <a:ext cx="2100263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5" cstate="print">
            <a:lum bright="-2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5013177"/>
            <a:ext cx="8568952" cy="64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113442" y="852058"/>
            <a:ext cx="8164415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8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太阳质量引发</a:t>
            </a:r>
            <a:r>
              <a:rPr lang="en-US" altLang="zh-CN" sz="2800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E~O(10)</a:t>
            </a:r>
            <a:r>
              <a:rPr lang="en-US" altLang="zh-CN" sz="2800" dirty="0" err="1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keV</a:t>
            </a:r>
            <a:r>
              <a:rPr lang="zh-CN" altLang="en-US" sz="2800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聚变</a:t>
            </a:r>
            <a:r>
              <a:rPr lang="zh-CN" altLang="en-US" sz="28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反应 </a:t>
            </a:r>
            <a:r>
              <a:rPr lang="en-US" altLang="zh-CN" sz="28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→ </a:t>
            </a:r>
            <a:r>
              <a:rPr lang="zh-CN" altLang="en-US" sz="28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“弱燃烧”</a:t>
            </a:r>
            <a:endParaRPr lang="en-US" altLang="zh-CN" sz="2800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033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46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37413" y="885596"/>
            <a:ext cx="4220253" cy="1907951"/>
            <a:chOff x="1799827" y="1882976"/>
            <a:chExt cx="6901284" cy="2751310"/>
          </a:xfrm>
        </p:grpSpPr>
        <p:sp>
          <p:nvSpPr>
            <p:cNvPr id="4" name="Line 8"/>
            <p:cNvSpPr>
              <a:spLocks noChangeShapeType="1"/>
            </p:cNvSpPr>
            <p:nvPr/>
          </p:nvSpPr>
          <p:spPr bwMode="auto">
            <a:xfrm>
              <a:off x="4703198" y="3053088"/>
              <a:ext cx="1260923" cy="462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2783050" y="2965583"/>
              <a:ext cx="17222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lg"/>
              <a:tailEnd type="non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 flipV="1">
              <a:off x="4703199" y="2256840"/>
              <a:ext cx="2913969" cy="6948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lg"/>
              <a:tailEnd type="non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" name="Line 16"/>
            <p:cNvSpPr>
              <a:spLocks noChangeShapeType="1"/>
            </p:cNvSpPr>
            <p:nvPr/>
          </p:nvSpPr>
          <p:spPr bwMode="auto">
            <a:xfrm flipV="1">
              <a:off x="6191062" y="3342110"/>
              <a:ext cx="1819373" cy="1737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799827" y="2582665"/>
                  <a:ext cx="1531648" cy="5631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altLang="zh-CN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99827" y="2582665"/>
                  <a:ext cx="1531648" cy="563168"/>
                </a:xfrm>
                <a:prstGeom prst="rect">
                  <a:avLst/>
                </a:prstGeom>
                <a:blipFill>
                  <a:blip r:embed="rId2"/>
                  <a:stretch>
                    <a:fillRect b="-937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椭圆 26"/>
            <p:cNvSpPr>
              <a:spLocks noChangeArrowheads="1"/>
            </p:cNvSpPr>
            <p:nvPr/>
          </p:nvSpPr>
          <p:spPr bwMode="auto">
            <a:xfrm>
              <a:off x="4486594" y="2868499"/>
              <a:ext cx="216604" cy="21615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1"/>
              </a:solidFill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422516" y="1882976"/>
                  <a:ext cx="972343" cy="5994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altLang="zh-CN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20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US" altLang="zh-CN" sz="2000" b="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2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422516" y="1882976"/>
                  <a:ext cx="972343" cy="599461"/>
                </a:xfrm>
                <a:prstGeom prst="rect">
                  <a:avLst/>
                </a:prstGeom>
                <a:blipFill>
                  <a:blip r:embed="rId3"/>
                  <a:stretch>
                    <a:fillRect r="-16495" b="-882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椭圆 26"/>
            <p:cNvSpPr>
              <a:spLocks noChangeArrowheads="1"/>
            </p:cNvSpPr>
            <p:nvPr/>
          </p:nvSpPr>
          <p:spPr bwMode="auto">
            <a:xfrm>
              <a:off x="5964121" y="3444079"/>
              <a:ext cx="216604" cy="21615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1"/>
              </a:solidFill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/>
                <p:cNvSpPr/>
                <p:nvPr/>
              </p:nvSpPr>
              <p:spPr>
                <a:xfrm>
                  <a:off x="7900886" y="2997879"/>
                  <a:ext cx="800225" cy="5638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0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3200" i="1" dirty="0"/>
                </a:p>
              </p:txBody>
            </p:sp>
          </mc:Choice>
          <mc:Fallback xmlns="">
            <p:sp>
              <p:nvSpPr>
                <p:cNvPr id="14" name="矩形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0886" y="2997879"/>
                  <a:ext cx="800225" cy="5638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6175202" y="3617321"/>
              <a:ext cx="1441966" cy="666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lg"/>
              <a:tailEnd type="none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/>
                <p:cNvSpPr/>
                <p:nvPr/>
              </p:nvSpPr>
              <p:spPr>
                <a:xfrm>
                  <a:off x="7566250" y="4070402"/>
                  <a:ext cx="875448" cy="5638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2800" i="1" dirty="0"/>
                </a:p>
              </p:txBody>
            </p:sp>
          </mc:Choice>
          <mc:Fallback xmlns="">
            <p:sp>
              <p:nvSpPr>
                <p:cNvPr id="16" name="矩形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6250" y="4070402"/>
                  <a:ext cx="875448" cy="5638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/>
                <p:cNvSpPr/>
                <p:nvPr/>
              </p:nvSpPr>
              <p:spPr>
                <a:xfrm>
                  <a:off x="4440303" y="3279463"/>
                  <a:ext cx="1118899" cy="4566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CN" sz="14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(∗)</m:t>
                            </m:r>
                          </m:sup>
                        </m:sSup>
                      </m:oMath>
                    </m:oMathPara>
                  </a14:m>
                  <a:endParaRPr lang="zh-CN" altLang="en-US" sz="2800" i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矩形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0303" y="3279463"/>
                  <a:ext cx="1118899" cy="4566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不稳定粒子衰变：弱 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vs 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电磁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6654471" y="1210539"/>
            <a:ext cx="5110000" cy="1387489"/>
            <a:chOff x="6209039" y="1259893"/>
            <a:chExt cx="5110000" cy="13874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220275" y="1259893"/>
              <a:ext cx="3098764" cy="1387489"/>
              <a:chOff x="7022847" y="1289915"/>
              <a:chExt cx="3098764" cy="1387489"/>
            </a:xfrm>
          </p:grpSpPr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>
                <a:off x="8699256" y="1529945"/>
                <a:ext cx="9382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sm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" name="Line 9"/>
              <p:cNvSpPr>
                <a:spLocks noChangeShapeType="1"/>
              </p:cNvSpPr>
              <p:nvPr/>
            </p:nvSpPr>
            <p:spPr bwMode="auto">
              <a:xfrm flipV="1">
                <a:off x="7458492" y="2525358"/>
                <a:ext cx="1088364" cy="13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sm" len="lg"/>
                <a:tailEnd type="none" w="sm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8717" y="1324234"/>
                    <a:ext cx="519615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Text 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068717" y="1324234"/>
                    <a:ext cx="519615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9091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椭圆 26"/>
              <p:cNvSpPr>
                <a:spLocks noChangeArrowheads="1"/>
              </p:cNvSpPr>
              <p:nvPr/>
            </p:nvSpPr>
            <p:spPr bwMode="auto">
              <a:xfrm>
                <a:off x="8566799" y="1466823"/>
                <a:ext cx="132457" cy="149899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chemeClr val="accent1"/>
                </a:solidFill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矩形 29"/>
                  <p:cNvSpPr/>
                  <p:nvPr/>
                </p:nvSpPr>
                <p:spPr>
                  <a:xfrm>
                    <a:off x="9724900" y="2277294"/>
                    <a:ext cx="396711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zh-CN" altLang="en-US" sz="2800" i="1" dirty="0"/>
                  </a:p>
                </p:txBody>
              </p:sp>
            </mc:Choice>
            <mc:Fallback xmlns="">
              <p:sp>
                <p:nvSpPr>
                  <p:cNvPr id="30" name="矩形 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24900" y="2277294"/>
                    <a:ext cx="396711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615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 flipV="1">
                <a:off x="7500257" y="1529943"/>
                <a:ext cx="1066541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lg"/>
                <a:tailEnd type="triangle" w="sm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3" name="Line 9"/>
              <p:cNvSpPr>
                <a:spLocks noChangeShapeType="1"/>
              </p:cNvSpPr>
              <p:nvPr/>
            </p:nvSpPr>
            <p:spPr bwMode="auto">
              <a:xfrm flipH="1">
                <a:off x="8633919" y="1616722"/>
                <a:ext cx="0" cy="8399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lg"/>
                <a:tailEnd type="triangle" w="sm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" name="椭圆 33"/>
              <p:cNvSpPr>
                <a:spLocks noChangeArrowheads="1"/>
              </p:cNvSpPr>
              <p:nvPr/>
            </p:nvSpPr>
            <p:spPr bwMode="auto">
              <a:xfrm>
                <a:off x="8546856" y="2456720"/>
                <a:ext cx="132457" cy="149899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chemeClr val="accent1"/>
                </a:solidFill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2847" y="2277294"/>
                    <a:ext cx="519615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  <a:ea typeface="宋体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 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022847" y="2277294"/>
                    <a:ext cx="519615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0588" b="-9231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>
                <a:off x="8699255" y="2519443"/>
                <a:ext cx="978467" cy="1182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sm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矩形 36"/>
                  <p:cNvSpPr/>
                  <p:nvPr/>
                </p:nvSpPr>
                <p:spPr>
                  <a:xfrm>
                    <a:off x="9704660" y="1289915"/>
                    <a:ext cx="396711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zh-CN" altLang="en-US" sz="2800" i="1" dirty="0"/>
                  </a:p>
                </p:txBody>
              </p:sp>
            </mc:Choice>
            <mc:Fallback xmlns="">
              <p:sp>
                <p:nvSpPr>
                  <p:cNvPr id="37" name="矩形 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04660" y="1289915"/>
                    <a:ext cx="396711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15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039" y="1537923"/>
              <a:ext cx="919778" cy="883597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537" y="1511750"/>
              <a:ext cx="919778" cy="9042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/>
              <p:cNvSpPr txBox="1"/>
              <p:nvPr/>
            </p:nvSpPr>
            <p:spPr>
              <a:xfrm>
                <a:off x="0" y="619056"/>
                <a:ext cx="3404522" cy="404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第二代荷电轻子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衰变：</a:t>
                </a:r>
                <a:endParaRPr lang="en-GB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41" name="文本框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9056"/>
                <a:ext cx="3404522" cy="404021"/>
              </a:xfrm>
              <a:prstGeom prst="rect">
                <a:avLst/>
              </a:prstGeom>
              <a:blipFill>
                <a:blip r:embed="rId13"/>
                <a:stretch>
                  <a:fillRect l="-1613" t="-6061" r="-1434" b="-28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组合 51"/>
          <p:cNvGrpSpPr/>
          <p:nvPr/>
        </p:nvGrpSpPr>
        <p:grpSpPr>
          <a:xfrm>
            <a:off x="3859050" y="4841874"/>
            <a:ext cx="1622673" cy="853143"/>
            <a:chOff x="3887694" y="4831394"/>
            <a:chExt cx="1622673" cy="8531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/>
                <p:cNvSpPr txBox="1"/>
                <p:nvPr/>
              </p:nvSpPr>
              <p:spPr>
                <a:xfrm>
                  <a:off x="3887694" y="4831394"/>
                  <a:ext cx="1622672" cy="393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sub>
                        </m:sSub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44" name="文本框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7694" y="4831394"/>
                  <a:ext cx="1622672" cy="393249"/>
                </a:xfrm>
                <a:prstGeom prst="rect">
                  <a:avLst/>
                </a:prstGeom>
                <a:blipFill>
                  <a:blip r:embed="rId14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/>
                <p:cNvSpPr txBox="1"/>
                <p:nvPr/>
              </p:nvSpPr>
              <p:spPr>
                <a:xfrm>
                  <a:off x="3887694" y="5291288"/>
                  <a:ext cx="1622673" cy="393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sub>
                        </m:sSub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46" name="文本框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7694" y="5291288"/>
                  <a:ext cx="1622673" cy="393249"/>
                </a:xfrm>
                <a:prstGeom prst="rect">
                  <a:avLst/>
                </a:prstGeom>
                <a:blipFill>
                  <a:blip r:embed="rId15"/>
                  <a:stretch>
                    <a:fillRect r="-5263" b="-62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组合 47"/>
          <p:cNvGrpSpPr/>
          <p:nvPr/>
        </p:nvGrpSpPr>
        <p:grpSpPr>
          <a:xfrm>
            <a:off x="1105727" y="2524817"/>
            <a:ext cx="2109012" cy="819041"/>
            <a:chOff x="1030155" y="2656066"/>
            <a:chExt cx="2109012" cy="819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矩形 44"/>
                <p:cNvSpPr/>
                <p:nvPr/>
              </p:nvSpPr>
              <p:spPr>
                <a:xfrm>
                  <a:off x="1030155" y="2656066"/>
                  <a:ext cx="2109012" cy="393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5" name="矩形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155" y="2656066"/>
                  <a:ext cx="2109012" cy="393249"/>
                </a:xfrm>
                <a:prstGeom prst="rect">
                  <a:avLst/>
                </a:prstGeom>
                <a:blipFill>
                  <a:blip r:embed="rId16"/>
                  <a:stretch>
                    <a:fillRect r="-3757" b="-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矩形 46"/>
                <p:cNvSpPr/>
                <p:nvPr/>
              </p:nvSpPr>
              <p:spPr>
                <a:xfrm>
                  <a:off x="1030155" y="3081858"/>
                  <a:ext cx="2109012" cy="393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7" name="矩形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155" y="3081858"/>
                  <a:ext cx="2109012" cy="393249"/>
                </a:xfrm>
                <a:prstGeom prst="rect">
                  <a:avLst/>
                </a:prstGeom>
                <a:blipFill>
                  <a:blip r:embed="rId17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/>
              <p:cNvSpPr txBox="1"/>
              <p:nvPr/>
            </p:nvSpPr>
            <p:spPr>
              <a:xfrm>
                <a:off x="-5564" y="3924547"/>
                <a:ext cx="4502451" cy="404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第一代夸克组分荷电介子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衰变：</a:t>
                </a:r>
                <a:endParaRPr lang="en-GB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49" name="文本框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64" y="3924547"/>
                <a:ext cx="4502451" cy="404021"/>
              </a:xfrm>
              <a:prstGeom prst="rect">
                <a:avLst/>
              </a:prstGeom>
              <a:blipFill>
                <a:blip r:embed="rId18"/>
                <a:stretch>
                  <a:fillRect l="-1218" t="-6061" b="-28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18" y="4662819"/>
            <a:ext cx="2139511" cy="128370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" y="4620396"/>
            <a:ext cx="1341784" cy="1341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/>
              <p:cNvSpPr txBox="1"/>
              <p:nvPr/>
            </p:nvSpPr>
            <p:spPr>
              <a:xfrm>
                <a:off x="6136327" y="710398"/>
                <a:ext cx="44078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第一代夸克组分中性介子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衰变：</a:t>
                </a:r>
                <a:endParaRPr lang="en-GB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3" name="文本框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27" y="710398"/>
                <a:ext cx="4407873" cy="400110"/>
              </a:xfrm>
              <a:prstGeom prst="rect">
                <a:avLst/>
              </a:prstGeom>
              <a:blipFill>
                <a:blip r:embed="rId21"/>
                <a:stretch>
                  <a:fillRect l="-1245" t="-7692" r="-830" b="-2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/>
              <p:cNvSpPr txBox="1"/>
              <p:nvPr/>
            </p:nvSpPr>
            <p:spPr>
              <a:xfrm>
                <a:off x="9291021" y="2734632"/>
                <a:ext cx="16226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zh-CN" alt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56" name="文本框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021" y="2734632"/>
                <a:ext cx="1622672" cy="369332"/>
              </a:xfrm>
              <a:prstGeom prst="rect">
                <a:avLst/>
              </a:prstGeom>
              <a:blipFill>
                <a:blip r:embed="rId2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表格 5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3292970"/>
                  </p:ext>
                </p:extLst>
              </p:nvPr>
            </p:nvGraphicFramePr>
            <p:xfrm>
              <a:off x="6429853" y="4094965"/>
              <a:ext cx="542652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9554">
                      <a:extLst>
                        <a:ext uri="{9D8B030D-6E8A-4147-A177-3AD203B41FA5}">
                          <a16:colId xmlns:a16="http://schemas.microsoft.com/office/drawing/2014/main" val="3064472206"/>
                        </a:ext>
                      </a:extLst>
                    </a:gridCol>
                    <a:gridCol w="1595303">
                      <a:extLst>
                        <a:ext uri="{9D8B030D-6E8A-4147-A177-3AD203B41FA5}">
                          <a16:colId xmlns:a16="http://schemas.microsoft.com/office/drawing/2014/main" val="829093195"/>
                        </a:ext>
                      </a:extLst>
                    </a:gridCol>
                    <a:gridCol w="3031671">
                      <a:extLst>
                        <a:ext uri="{9D8B030D-6E8A-4147-A177-3AD203B41FA5}">
                          <a16:colId xmlns:a16="http://schemas.microsoft.com/office/drawing/2014/main" val="6664601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质量 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(MeV)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寿命 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(s)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89625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105.66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b="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弱衰变   </a:t>
                          </a:r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2.20</a:t>
                          </a:r>
                          <a:r>
                            <a:rPr lang="en-US" altLang="zh-CN" b="1" baseline="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× 10 </a:t>
                          </a:r>
                          <a:r>
                            <a:rPr lang="en-US" altLang="zh-CN" b="1" baseline="3000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-6</a:t>
                          </a:r>
                          <a:endParaRPr lang="zh-CN" altLang="en-US" b="1" baseline="300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609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139.57</a:t>
                          </a:r>
                          <a:endParaRPr lang="zh-CN" altLang="en-US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b="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弱衰变</a:t>
                          </a:r>
                          <a:r>
                            <a:rPr lang="en-US" altLang="zh-CN" b="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  </a:t>
                          </a:r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2.60</a:t>
                          </a:r>
                          <a:r>
                            <a:rPr lang="en-US" altLang="zh-CN" b="1" baseline="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× 10 </a:t>
                          </a:r>
                          <a:r>
                            <a:rPr lang="en-US" altLang="zh-CN" b="1" baseline="3000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-8</a:t>
                          </a:r>
                          <a:endParaRPr lang="zh-CN" altLang="en-US" b="1" baseline="300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03648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134.98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b="0" dirty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电磁衰变 </a:t>
                          </a:r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8.52</a:t>
                          </a:r>
                          <a:r>
                            <a:rPr lang="en-US" altLang="zh-CN" b="1" baseline="0" dirty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× 10 </a:t>
                          </a:r>
                          <a:r>
                            <a:rPr lang="en-US" altLang="zh-CN" b="1" baseline="30000" dirty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-17</a:t>
                          </a:r>
                          <a:endParaRPr lang="zh-CN" altLang="en-US" b="1" baseline="30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29219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表格 5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3292970"/>
                  </p:ext>
                </p:extLst>
              </p:nvPr>
            </p:nvGraphicFramePr>
            <p:xfrm>
              <a:off x="6429853" y="4094965"/>
              <a:ext cx="542652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9554">
                      <a:extLst>
                        <a:ext uri="{9D8B030D-6E8A-4147-A177-3AD203B41FA5}">
                          <a16:colId xmlns:a16="http://schemas.microsoft.com/office/drawing/2014/main" val="3064472206"/>
                        </a:ext>
                      </a:extLst>
                    </a:gridCol>
                    <a:gridCol w="1595303">
                      <a:extLst>
                        <a:ext uri="{9D8B030D-6E8A-4147-A177-3AD203B41FA5}">
                          <a16:colId xmlns:a16="http://schemas.microsoft.com/office/drawing/2014/main" val="829093195"/>
                        </a:ext>
                      </a:extLst>
                    </a:gridCol>
                    <a:gridCol w="3031671">
                      <a:extLst>
                        <a:ext uri="{9D8B030D-6E8A-4147-A177-3AD203B41FA5}">
                          <a16:colId xmlns:a16="http://schemas.microsoft.com/office/drawing/2014/main" val="6664601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质量 </a:t>
                          </a:r>
                          <a:r>
                            <a:rPr lang="en-US" altLang="zh-CN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(MeV)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寿命 </a:t>
                          </a:r>
                          <a:r>
                            <a:rPr lang="en-US" altLang="zh-CN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(s)</a:t>
                          </a:r>
                          <a:endParaRPr lang="zh-CN" altLang="en-US" dirty="0" smtClean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89625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3"/>
                          <a:stretch>
                            <a:fillRect l="-763" t="-104839" r="-583969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105.66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b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弱衰变   </a:t>
                          </a:r>
                          <a:r>
                            <a:rPr lang="en-US" altLang="zh-CN" b="1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2.20</a:t>
                          </a:r>
                          <a:r>
                            <a:rPr lang="en-US" altLang="zh-CN" b="1" baseline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="1" baseline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× 10 </a:t>
                          </a:r>
                          <a:r>
                            <a:rPr lang="en-US" altLang="zh-CN" b="1" baseline="3000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-6</a:t>
                          </a:r>
                          <a:endParaRPr lang="zh-CN" altLang="en-US" b="1" baseline="300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609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3"/>
                          <a:stretch>
                            <a:fillRect l="-763" t="-208197" r="-58396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139.57</a:t>
                          </a:r>
                          <a:endParaRPr lang="zh-CN" altLang="en-US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b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弱衰变</a:t>
                          </a:r>
                          <a:r>
                            <a:rPr lang="en-US" altLang="zh-CN" b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  </a:t>
                          </a:r>
                          <a:r>
                            <a:rPr lang="en-US" altLang="zh-CN" b="1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2.60</a:t>
                          </a:r>
                          <a:r>
                            <a:rPr lang="en-US" altLang="zh-CN" b="1" baseline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="1" baseline="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× 10 </a:t>
                          </a:r>
                          <a:r>
                            <a:rPr lang="en-US" altLang="zh-CN" b="1" baseline="30000" dirty="0" smtClean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-8</a:t>
                          </a:r>
                          <a:endParaRPr lang="zh-CN" altLang="en-US" b="1" baseline="30000" dirty="0" smtClean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03648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3"/>
                          <a:stretch>
                            <a:fillRect l="-763" t="-308197" r="-58396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134.98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b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电磁衰变 </a:t>
                          </a:r>
                          <a:r>
                            <a:rPr lang="en-US" altLang="zh-CN" b="1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8.52</a:t>
                          </a:r>
                          <a:r>
                            <a:rPr lang="en-US" altLang="zh-CN" b="1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  <a:r>
                            <a:rPr lang="en-US" altLang="zh-CN" b="1" baseline="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× 10 </a:t>
                          </a:r>
                          <a:r>
                            <a:rPr lang="en-US" altLang="zh-CN" b="1" baseline="30000" dirty="0" smtClean="0">
                              <a:solidFill>
                                <a:srgbClr val="FF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-17</a:t>
                          </a:r>
                          <a:endParaRPr lang="zh-CN" altLang="en-US" b="1" baseline="30000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29219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65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/>
          <p:cNvGrpSpPr/>
          <p:nvPr/>
        </p:nvGrpSpPr>
        <p:grpSpPr>
          <a:xfrm>
            <a:off x="1184174" y="3750401"/>
            <a:ext cx="4176464" cy="2979837"/>
            <a:chOff x="653321" y="3505927"/>
            <a:chExt cx="4324164" cy="3183311"/>
          </a:xfrm>
        </p:grpSpPr>
        <p:pic>
          <p:nvPicPr>
            <p:cNvPr id="79" name="Picture 6"/>
            <p:cNvPicPr>
              <a:picLocks noChangeAspect="1" noChangeArrowheads="1"/>
            </p:cNvPicPr>
            <p:nvPr/>
          </p:nvPicPr>
          <p:blipFill>
            <a:blip r:embed="rId3">
              <a:lum bright="-42000" contras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21" y="3516753"/>
              <a:ext cx="4324164" cy="317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80" name="TextBox 42">
              <a:extLst>
                <a:ext uri="{FF2B5EF4-FFF2-40B4-BE49-F238E27FC236}">
                  <a16:creationId xmlns:a16="http://schemas.microsoft.com/office/drawing/2014/main" id="{011568FB-3B1C-4B8E-874B-EC7AF93F4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4623" y="5653668"/>
              <a:ext cx="1145520" cy="36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1600" baseline="-25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@ LEP</a:t>
              </a:r>
              <a:endParaRPr lang="en-GB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圆角矩形 80">
              <a:extLst>
                <a:ext uri="{FF2B5EF4-FFF2-40B4-BE49-F238E27FC236}">
                  <a16:creationId xmlns:a16="http://schemas.microsoft.com/office/drawing/2014/main" id="{AD41CCB4-79C8-437D-A85E-7607825A9A38}"/>
                </a:ext>
              </a:extLst>
            </p:cNvPr>
            <p:cNvSpPr/>
            <p:nvPr/>
          </p:nvSpPr>
          <p:spPr bwMode="auto">
            <a:xfrm>
              <a:off x="2627784" y="4077072"/>
              <a:ext cx="250825" cy="534988"/>
            </a:xfrm>
            <a:prstGeom prst="round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/>
            </a:p>
          </p:txBody>
        </p:sp>
        <p:cxnSp>
          <p:nvCxnSpPr>
            <p:cNvPr id="82" name="直接连接符 43"/>
            <p:cNvCxnSpPr>
              <a:cxnSpLocks noChangeShapeType="1"/>
            </p:cNvCxnSpPr>
            <p:nvPr/>
          </p:nvCxnSpPr>
          <p:spPr bwMode="auto">
            <a:xfrm flipV="1">
              <a:off x="2753196" y="3505927"/>
              <a:ext cx="18415" cy="2916565"/>
            </a:xfrm>
            <a:prstGeom prst="line">
              <a:avLst/>
            </a:prstGeom>
            <a:noFill/>
            <a:ln w="12700" algn="ctr">
              <a:solidFill>
                <a:srgbClr val="0000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电弱相互作用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(2):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Electro-Weak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弱中性流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47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6385" y="734168"/>
            <a:ext cx="6723694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矢量玻色子</a:t>
            </a:r>
            <a:r>
              <a:rPr lang="en-US" altLang="zh-CN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Z</a:t>
            </a:r>
            <a:r>
              <a:rPr lang="en-US" altLang="zh-CN" sz="2800" b="1" baseline="30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规范场 传播带弱中性流相互作用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423718" y="1409105"/>
            <a:ext cx="5157161" cy="1698285"/>
            <a:chOff x="1300163" y="1260475"/>
            <a:chExt cx="5157161" cy="1698285"/>
          </a:xfrm>
        </p:grpSpPr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5147090" y="1604966"/>
              <a:ext cx="3722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/>
                <a:t>Z</a:t>
              </a:r>
              <a:endParaRPr lang="en-US" altLang="zh-CN" sz="1800" dirty="0"/>
            </a:p>
          </p:txBody>
        </p:sp>
        <p:grpSp>
          <p:nvGrpSpPr>
            <p:cNvPr id="42" name="Group 23"/>
            <p:cNvGrpSpPr>
              <a:grpSpLocks/>
            </p:cNvGrpSpPr>
            <p:nvPr/>
          </p:nvGrpSpPr>
          <p:grpSpPr bwMode="auto">
            <a:xfrm>
              <a:off x="4525958" y="1558927"/>
              <a:ext cx="1579560" cy="979452"/>
              <a:chOff x="3643" y="3261"/>
              <a:chExt cx="995" cy="617"/>
            </a:xfrm>
          </p:grpSpPr>
          <p:sp>
            <p:nvSpPr>
              <p:cNvPr id="66" name="Line 24"/>
              <p:cNvSpPr>
                <a:spLocks noChangeShapeType="1"/>
              </p:cNvSpPr>
              <p:nvPr/>
            </p:nvSpPr>
            <p:spPr bwMode="auto">
              <a:xfrm>
                <a:off x="3643" y="3277"/>
                <a:ext cx="339" cy="2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7" name="Line 25"/>
              <p:cNvSpPr>
                <a:spLocks noChangeShapeType="1"/>
              </p:cNvSpPr>
              <p:nvPr/>
            </p:nvSpPr>
            <p:spPr bwMode="auto">
              <a:xfrm rot="-76252">
                <a:off x="4317" y="3564"/>
                <a:ext cx="305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8" name="Line 26"/>
              <p:cNvSpPr>
                <a:spLocks noChangeShapeType="1"/>
              </p:cNvSpPr>
              <p:nvPr/>
            </p:nvSpPr>
            <p:spPr bwMode="auto">
              <a:xfrm rot="5400000">
                <a:off x="3664" y="3554"/>
                <a:ext cx="299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9" name="Line 27"/>
              <p:cNvSpPr>
                <a:spLocks noChangeShapeType="1"/>
              </p:cNvSpPr>
              <p:nvPr/>
            </p:nvSpPr>
            <p:spPr bwMode="auto">
              <a:xfrm rot="5400000">
                <a:off x="4332" y="3254"/>
                <a:ext cx="299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5081581" y="1962850"/>
              <a:ext cx="507114" cy="122541"/>
            </a:xfrm>
            <a:custGeom>
              <a:avLst/>
              <a:gdLst>
                <a:gd name="T0" fmla="*/ 0 w 329"/>
                <a:gd name="T1" fmla="*/ 2147483647 h 116"/>
                <a:gd name="T2" fmla="*/ 2147483647 w 329"/>
                <a:gd name="T3" fmla="*/ 2147483647 h 116"/>
                <a:gd name="T4" fmla="*/ 2147483647 w 329"/>
                <a:gd name="T5" fmla="*/ 2147483647 h 116"/>
                <a:gd name="T6" fmla="*/ 2147483647 w 329"/>
                <a:gd name="T7" fmla="*/ 2147483647 h 116"/>
                <a:gd name="T8" fmla="*/ 2147483647 w 329"/>
                <a:gd name="T9" fmla="*/ 2147483647 h 116"/>
                <a:gd name="T10" fmla="*/ 2147483647 w 329"/>
                <a:gd name="T11" fmla="*/ 2147483647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16"/>
                <a:gd name="T20" fmla="*/ 329 w 329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16">
                  <a:moveTo>
                    <a:pt x="0" y="43"/>
                  </a:moveTo>
                  <a:cubicBezTo>
                    <a:pt x="21" y="78"/>
                    <a:pt x="43" y="113"/>
                    <a:pt x="64" y="107"/>
                  </a:cubicBezTo>
                  <a:cubicBezTo>
                    <a:pt x="85" y="101"/>
                    <a:pt x="104" y="5"/>
                    <a:pt x="128" y="6"/>
                  </a:cubicBezTo>
                  <a:cubicBezTo>
                    <a:pt x="152" y="7"/>
                    <a:pt x="186" y="116"/>
                    <a:pt x="210" y="116"/>
                  </a:cubicBezTo>
                  <a:cubicBezTo>
                    <a:pt x="234" y="116"/>
                    <a:pt x="254" y="12"/>
                    <a:pt x="274" y="6"/>
                  </a:cubicBezTo>
                  <a:cubicBezTo>
                    <a:pt x="294" y="0"/>
                    <a:pt x="320" y="68"/>
                    <a:pt x="329" y="80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auto">
            <a:xfrm>
              <a:off x="3684583" y="1784346"/>
              <a:ext cx="392111" cy="51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/>
                <a:t>+</a:t>
              </a:r>
              <a:endParaRPr lang="en-US" altLang="zh-CN" sz="1800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1300163" y="1360497"/>
              <a:ext cx="2352187" cy="1598263"/>
              <a:chOff x="1300163" y="1360497"/>
              <a:chExt cx="2352187" cy="1598263"/>
            </a:xfrm>
          </p:grpSpPr>
          <p:sp>
            <p:nvSpPr>
              <p:cNvPr id="53" name="Text Box 7"/>
              <p:cNvSpPr txBox="1">
                <a:spLocks noChangeArrowheads="1"/>
              </p:cNvSpPr>
              <p:nvPr/>
            </p:nvSpPr>
            <p:spPr bwMode="auto">
              <a:xfrm>
                <a:off x="2314708" y="1484320"/>
                <a:ext cx="4315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>
                    <a:latin typeface="Symbol" pitchFamily="18" charset="2"/>
                  </a:rPr>
                  <a:t>g</a:t>
                </a:r>
                <a:r>
                  <a:rPr lang="en-US" altLang="zh-CN" sz="2400"/>
                  <a:t>*</a:t>
                </a:r>
                <a:endParaRPr lang="en-US" altLang="zh-CN" sz="1800"/>
              </a:p>
            </p:txBody>
          </p:sp>
          <p:grpSp>
            <p:nvGrpSpPr>
              <p:cNvPr id="54" name="Group 8"/>
              <p:cNvGrpSpPr>
                <a:grpSpLocks/>
              </p:cNvGrpSpPr>
              <p:nvPr/>
            </p:nvGrpSpPr>
            <p:grpSpPr bwMode="auto">
              <a:xfrm>
                <a:off x="1300163" y="1360497"/>
                <a:ext cx="2336797" cy="1328689"/>
                <a:chOff x="585" y="873"/>
                <a:chExt cx="1472" cy="837"/>
              </a:xfrm>
            </p:grpSpPr>
            <p:grpSp>
              <p:nvGrpSpPr>
                <p:cNvPr id="58" name="Group 9"/>
                <p:cNvGrpSpPr>
                  <a:grpSpLocks/>
                </p:cNvGrpSpPr>
                <p:nvPr/>
              </p:nvGrpSpPr>
              <p:grpSpPr bwMode="auto">
                <a:xfrm>
                  <a:off x="827" y="990"/>
                  <a:ext cx="995" cy="617"/>
                  <a:chOff x="3643" y="3261"/>
                  <a:chExt cx="995" cy="617"/>
                </a:xfrm>
              </p:grpSpPr>
              <p:sp>
                <p:nvSpPr>
                  <p:cNvPr id="6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643" y="3277"/>
                    <a:ext cx="339" cy="28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Line 11"/>
                  <p:cNvSpPr>
                    <a:spLocks noChangeShapeType="1"/>
                  </p:cNvSpPr>
                  <p:nvPr/>
                </p:nvSpPr>
                <p:spPr bwMode="auto">
                  <a:xfrm rot="-76252">
                    <a:off x="4317" y="3564"/>
                    <a:ext cx="305" cy="31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Line 12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664" y="3554"/>
                    <a:ext cx="299" cy="31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Line 13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4332" y="3254"/>
                    <a:ext cx="299" cy="31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85" y="1458"/>
                  <a:ext cx="31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000"/>
                    <a:t> e</a:t>
                  </a:r>
                  <a:r>
                    <a:rPr lang="en-US" altLang="zh-CN" sz="2000" baseline="30000"/>
                    <a:t>+</a:t>
                  </a:r>
                </a:p>
              </p:txBody>
            </p:sp>
            <p:sp>
              <p:nvSpPr>
                <p:cNvPr id="6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30" y="894"/>
                  <a:ext cx="24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000"/>
                    <a:t>e</a:t>
                  </a:r>
                  <a:r>
                    <a:rPr lang="en-US" altLang="zh-CN" sz="2000" baseline="30000"/>
                    <a:t>-</a:t>
                  </a:r>
                </a:p>
              </p:txBody>
            </p:sp>
            <p:sp>
              <p:nvSpPr>
                <p:cNvPr id="6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746" y="873"/>
                  <a:ext cx="311" cy="29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altLang="zh-CN" sz="2400" dirty="0">
                      <a:latin typeface="Symbol" pitchFamily="18" charset="2"/>
                    </a:rPr>
                    <a:t> </a:t>
                  </a:r>
                  <a:r>
                    <a:rPr lang="en-US" altLang="zh-CN" sz="2000" dirty="0">
                      <a:latin typeface="Symbol" pitchFamily="18" charset="2"/>
                    </a:rPr>
                    <a:t>m</a:t>
                  </a:r>
                  <a:r>
                    <a:rPr lang="en-US" altLang="zh-CN" sz="2000" baseline="30000" dirty="0"/>
                    <a:t>-</a:t>
                  </a:r>
                </a:p>
              </p:txBody>
            </p:sp>
          </p:grp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2214560" y="1938329"/>
                <a:ext cx="522286" cy="184144"/>
              </a:xfrm>
              <a:custGeom>
                <a:avLst/>
                <a:gdLst>
                  <a:gd name="T0" fmla="*/ 0 w 329"/>
                  <a:gd name="T1" fmla="*/ 2147483647 h 116"/>
                  <a:gd name="T2" fmla="*/ 2147483647 w 329"/>
                  <a:gd name="T3" fmla="*/ 2147483647 h 116"/>
                  <a:gd name="T4" fmla="*/ 2147483647 w 329"/>
                  <a:gd name="T5" fmla="*/ 2147483647 h 116"/>
                  <a:gd name="T6" fmla="*/ 2147483647 w 329"/>
                  <a:gd name="T7" fmla="*/ 2147483647 h 116"/>
                  <a:gd name="T8" fmla="*/ 2147483647 w 329"/>
                  <a:gd name="T9" fmla="*/ 2147483647 h 116"/>
                  <a:gd name="T10" fmla="*/ 2147483647 w 329"/>
                  <a:gd name="T11" fmla="*/ 2147483647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9"/>
                  <a:gd name="T19" fmla="*/ 0 h 116"/>
                  <a:gd name="T20" fmla="*/ 329 w 329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9" h="116">
                    <a:moveTo>
                      <a:pt x="0" y="43"/>
                    </a:moveTo>
                    <a:cubicBezTo>
                      <a:pt x="21" y="78"/>
                      <a:pt x="43" y="113"/>
                      <a:pt x="64" y="107"/>
                    </a:cubicBezTo>
                    <a:cubicBezTo>
                      <a:pt x="85" y="101"/>
                      <a:pt x="104" y="5"/>
                      <a:pt x="128" y="6"/>
                    </a:cubicBezTo>
                    <a:cubicBezTo>
                      <a:pt x="152" y="7"/>
                      <a:pt x="186" y="116"/>
                      <a:pt x="210" y="116"/>
                    </a:cubicBezTo>
                    <a:cubicBezTo>
                      <a:pt x="234" y="116"/>
                      <a:pt x="254" y="12"/>
                      <a:pt x="274" y="6"/>
                    </a:cubicBezTo>
                    <a:cubicBezTo>
                      <a:pt x="294" y="0"/>
                      <a:pt x="320" y="68"/>
                      <a:pt x="329" y="80"/>
                    </a:cubicBezTo>
                  </a:path>
                </a:pathLst>
              </a:custGeom>
              <a:noFill/>
              <a:ln w="38100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Text Box 16"/>
              <p:cNvSpPr txBox="1">
                <a:spLocks noChangeArrowheads="1"/>
              </p:cNvSpPr>
              <p:nvPr/>
            </p:nvSpPr>
            <p:spPr bwMode="auto">
              <a:xfrm>
                <a:off x="3129450" y="2227263"/>
                <a:ext cx="522900" cy="461665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zh-CN" sz="2400" dirty="0">
                    <a:latin typeface="Symbol" pitchFamily="18" charset="2"/>
                  </a:rPr>
                  <a:t> </a:t>
                </a:r>
                <a:r>
                  <a:rPr lang="en-US" altLang="zh-CN" sz="2000" dirty="0">
                    <a:latin typeface="Symbol" pitchFamily="18" charset="2"/>
                  </a:rPr>
                  <a:t>m</a:t>
                </a:r>
                <a:r>
                  <a:rPr lang="en-US" altLang="zh-CN" sz="2000" baseline="30000" dirty="0"/>
                  <a:t>+</a:t>
                </a:r>
              </a:p>
            </p:txBody>
          </p:sp>
          <p:sp>
            <p:nvSpPr>
              <p:cNvPr id="57" name="TextBox 41"/>
              <p:cNvSpPr txBox="1">
                <a:spLocks noChangeArrowheads="1"/>
              </p:cNvSpPr>
              <p:nvPr/>
            </p:nvSpPr>
            <p:spPr bwMode="auto">
              <a:xfrm>
                <a:off x="2026514" y="2250874"/>
                <a:ext cx="857927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电磁</a:t>
                </a:r>
                <a:endParaRPr lang="en-US" altLang="zh-CN" sz="20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electro</a:t>
                </a:r>
                <a:endParaRPr lang="zh-CN" altLang="en-US" sz="20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46" name="Text Box 15"/>
            <p:cNvSpPr txBox="1">
              <a:spLocks noChangeArrowheads="1"/>
            </p:cNvSpPr>
            <p:nvPr/>
          </p:nvSpPr>
          <p:spPr bwMode="auto">
            <a:xfrm>
              <a:off x="4201238" y="1360427"/>
              <a:ext cx="385040" cy="40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/>
                <a:t>e</a:t>
              </a:r>
              <a:r>
                <a:rPr lang="en-US" altLang="zh-CN" sz="2000" baseline="30000"/>
                <a:t>-</a:t>
              </a:r>
            </a:p>
          </p:txBody>
        </p:sp>
        <p:sp>
          <p:nvSpPr>
            <p:cNvPr id="47" name="Text Box 14"/>
            <p:cNvSpPr txBox="1">
              <a:spLocks noChangeArrowheads="1"/>
            </p:cNvSpPr>
            <p:nvPr/>
          </p:nvSpPr>
          <p:spPr bwMode="auto">
            <a:xfrm>
              <a:off x="4157651" y="2332008"/>
              <a:ext cx="497250" cy="40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/>
                <a:t> e</a:t>
              </a:r>
              <a:r>
                <a:rPr lang="en-US" altLang="zh-CN" sz="2000" baseline="30000"/>
                <a:t>+</a:t>
              </a:r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5963278" y="1260475"/>
              <a:ext cx="494046" cy="461665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2400" dirty="0">
                  <a:latin typeface="Symbol" pitchFamily="18" charset="2"/>
                </a:rPr>
                <a:t> </a:t>
              </a:r>
              <a:r>
                <a:rPr lang="en-US" altLang="zh-CN" sz="2000" dirty="0">
                  <a:latin typeface="Symbol" pitchFamily="18" charset="2"/>
                </a:rPr>
                <a:t>m</a:t>
              </a:r>
              <a:r>
                <a:rPr lang="en-US" altLang="zh-CN" sz="2000" baseline="30000" dirty="0"/>
                <a:t>-</a:t>
              </a:r>
            </a:p>
          </p:txBody>
        </p:sp>
        <p:sp>
          <p:nvSpPr>
            <p:cNvPr id="49" name="Text Box 16"/>
            <p:cNvSpPr txBox="1">
              <a:spLocks noChangeArrowheads="1"/>
            </p:cNvSpPr>
            <p:nvPr/>
          </p:nvSpPr>
          <p:spPr bwMode="auto">
            <a:xfrm>
              <a:off x="5928213" y="2298700"/>
              <a:ext cx="522900" cy="461665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2400" dirty="0">
                  <a:latin typeface="Symbol" pitchFamily="18" charset="2"/>
                </a:rPr>
                <a:t> </a:t>
              </a:r>
              <a:r>
                <a:rPr lang="en-US" altLang="zh-CN" sz="2000" dirty="0">
                  <a:latin typeface="Symbol" pitchFamily="18" charset="2"/>
                </a:rPr>
                <a:t>m</a:t>
              </a:r>
              <a:r>
                <a:rPr lang="en-US" altLang="zh-CN" sz="2000" baseline="30000" dirty="0"/>
                <a:t>+</a:t>
              </a:r>
            </a:p>
          </p:txBody>
        </p:sp>
        <p:sp>
          <p:nvSpPr>
            <p:cNvPr id="50" name="TextBox 42"/>
            <p:cNvSpPr txBox="1">
              <a:spLocks noChangeArrowheads="1"/>
            </p:cNvSpPr>
            <p:nvPr/>
          </p:nvSpPr>
          <p:spPr bwMode="auto">
            <a:xfrm>
              <a:off x="4949185" y="2178868"/>
              <a:ext cx="6880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弱</a:t>
              </a:r>
              <a:endPara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weak</a:t>
              </a:r>
              <a:endPara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4932363" y="1989138"/>
              <a:ext cx="144462" cy="144462"/>
            </a:xfrm>
            <a:prstGeom prst="ellips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5508625" y="1989138"/>
              <a:ext cx="142875" cy="144462"/>
            </a:xfrm>
            <a:prstGeom prst="ellips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72" name="右箭头 71"/>
          <p:cNvSpPr/>
          <p:nvPr/>
        </p:nvSpPr>
        <p:spPr>
          <a:xfrm>
            <a:off x="7933353" y="2137768"/>
            <a:ext cx="215900" cy="147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659540" y="1740100"/>
            <a:ext cx="1935353" cy="968375"/>
            <a:chOff x="8583340" y="1812827"/>
            <a:chExt cx="1935353" cy="968375"/>
          </a:xfrm>
        </p:grpSpPr>
        <p:sp>
          <p:nvSpPr>
            <p:cNvPr id="71" name="矩形 42"/>
            <p:cNvSpPr>
              <a:spLocks noChangeArrowheads="1"/>
            </p:cNvSpPr>
            <p:nvPr/>
          </p:nvSpPr>
          <p:spPr bwMode="auto">
            <a:xfrm>
              <a:off x="8611141" y="1850887"/>
              <a:ext cx="17924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Z</a:t>
              </a:r>
              <a:r>
                <a:rPr lang="en-US" altLang="zh-CN" sz="1800" baseline="30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0</a:t>
              </a:r>
              <a:r>
                <a:rPr lang="zh-CN" altLang="en-US" sz="1800" b="1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玻色子质量：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8583340" y="1812827"/>
              <a:ext cx="1935353" cy="968375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F609D648-3F56-4020-A4E3-08D3B6D0D9CC}"/>
                </a:ext>
              </a:extLst>
            </p:cNvPr>
            <p:cNvSpPr txBox="1"/>
            <p:nvPr/>
          </p:nvSpPr>
          <p:spPr>
            <a:xfrm>
              <a:off x="9069953" y="2102770"/>
              <a:ext cx="1036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M</a:t>
              </a:r>
              <a:r>
                <a:rPr lang="en-US" altLang="zh-CN" sz="3600" baseline="-25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Z</a:t>
              </a:r>
              <a:endParaRPr lang="zh-CN" altLang="en-US" sz="3600" baseline="-25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75" name="文本框 18">
            <a:extLst>
              <a:ext uri="{FF2B5EF4-FFF2-40B4-BE49-F238E27FC236}">
                <a16:creationId xmlns:a16="http://schemas.microsoft.com/office/drawing/2014/main" id="{42F3D763-A02F-4EFD-A836-A94C21BA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44" y="3311469"/>
            <a:ext cx="66960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1980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年代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LEP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对撞机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→ 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μ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μ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能量扫描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Z-pole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标准测量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矩形 1"/>
              <p:cNvSpPr>
                <a:spLocks noChangeArrowheads="1"/>
              </p:cNvSpPr>
              <p:nvPr/>
            </p:nvSpPr>
            <p:spPr bwMode="auto">
              <a:xfrm>
                <a:off x="5695128" y="4093757"/>
                <a:ext cx="620889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 typeface="Wingdings" panose="05000000000000000000" pitchFamily="2" charset="2"/>
                  <a:buChar char="Ø"/>
                </a:pPr>
                <a:r>
                  <a:rPr kumimoji="0" lang="zh-CN" altLang="en-US" sz="2000" dirty="0" smtClean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对撞实验反应截面 </a:t>
                </a:r>
                <a14:m>
                  <m:oMath xmlns:m="http://schemas.openxmlformats.org/officeDocument/2006/math">
                    <m:r>
                      <a:rPr kumimoji="0" lang="zh-CN" alt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𝜎</m:t>
                    </m:r>
                    <m:r>
                      <a:rPr kumimoji="0" lang="zh-CN" alt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∝ </m:t>
                    </m:r>
                    <m:sSup>
                      <m:sSupPr>
                        <m:ctrlPr>
                          <a:rPr kumimoji="0"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altLang="zh-CN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CN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zh-CN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kumimoji="0"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altLang="zh-C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0"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kumimoji="0"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altLang="zh-C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kumimoji="0" lang="en-US" altLang="zh-C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kumimoji="0" lang="el-GR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a:rPr kumimoji="0" lang="el-GR" altLang="zh-C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kumimoji="0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a:rPr kumimoji="0"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kumimoji="0"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altLang="zh-CN" sz="2000" baseline="-25000" dirty="0">
                  <a:latin typeface="Algerian" panose="04020705040A02060702" pitchFamily="82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5128" y="4093757"/>
                <a:ext cx="6208899" cy="400110"/>
              </a:xfrm>
              <a:prstGeom prst="rect">
                <a:avLst/>
              </a:prstGeom>
              <a:blipFill>
                <a:blip r:embed="rId4"/>
                <a:stretch>
                  <a:fillRect l="-883" t="-7692" b="-292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矩形 92"/>
          <p:cNvSpPr/>
          <p:nvPr/>
        </p:nvSpPr>
        <p:spPr>
          <a:xfrm>
            <a:off x="5695128" y="4803928"/>
            <a:ext cx="434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Breit-Wigner</a:t>
            </a:r>
            <a:r>
              <a:rPr lang="zh-CN" altLang="en-US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共振峰 </a:t>
            </a:r>
            <a:r>
              <a:rPr lang="en-US" altLang="zh-CN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@ M</a:t>
            </a:r>
            <a:r>
              <a:rPr lang="en-US" altLang="zh-CN" sz="2000" baseline="-25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Z</a:t>
            </a:r>
            <a:r>
              <a:rPr lang="en-US" altLang="zh-CN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~ </a:t>
            </a:r>
            <a:r>
              <a:rPr lang="en-US" altLang="zh-CN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90</a:t>
            </a:r>
            <a:r>
              <a:rPr lang="en-US" altLang="zh-CN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GeV</a:t>
            </a:r>
            <a:endParaRPr lang="en-US" altLang="zh-CN" sz="2000" baseline="-25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709833" y="5575654"/>
            <a:ext cx="5341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低能</a:t>
            </a:r>
            <a:r>
              <a:rPr lang="en-US" altLang="zh-CN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0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1GeV</a:t>
            </a:r>
            <a:r>
              <a:rPr lang="zh-CN" altLang="en-US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区域，电弱反应强度比 </a:t>
            </a:r>
            <a:r>
              <a:rPr lang="en-US" altLang="zh-CN" sz="24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 : </a:t>
            </a:r>
            <a:r>
              <a:rPr lang="en-US" altLang="zh-CN" sz="24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400" baseline="300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-8</a:t>
            </a:r>
            <a:endParaRPr lang="en-US" altLang="zh-CN" sz="2400" baseline="30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电弱相互作用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统一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48</a:t>
            </a:fld>
            <a:endParaRPr lang="zh-CN" altLang="en-US"/>
          </a:p>
        </p:txBody>
      </p:sp>
      <p:grpSp>
        <p:nvGrpSpPr>
          <p:cNvPr id="23" name="Group 79"/>
          <p:cNvGrpSpPr>
            <a:grpSpLocks/>
          </p:cNvGrpSpPr>
          <p:nvPr/>
        </p:nvGrpSpPr>
        <p:grpSpPr bwMode="auto">
          <a:xfrm>
            <a:off x="331177" y="603594"/>
            <a:ext cx="7653338" cy="773113"/>
            <a:chOff x="24" y="176"/>
            <a:chExt cx="4821" cy="487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24" y="226"/>
              <a:ext cx="55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天上的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地下的</a:t>
              </a:r>
            </a:p>
          </p:txBody>
        </p:sp>
        <p:sp>
          <p:nvSpPr>
            <p:cNvPr id="25" name="AutoShape 5"/>
            <p:cNvSpPr>
              <a:spLocks/>
            </p:cNvSpPr>
            <p:nvPr/>
          </p:nvSpPr>
          <p:spPr bwMode="auto">
            <a:xfrm>
              <a:off x="522" y="210"/>
              <a:ext cx="45" cy="408"/>
            </a:xfrm>
            <a:prstGeom prst="rightBrace">
              <a:avLst>
                <a:gd name="adj1" fmla="val 7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1009" y="176"/>
              <a:ext cx="782" cy="4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Gravity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~G</a:t>
              </a:r>
              <a:r>
                <a:rPr lang="en-US" altLang="zh-CN" sz="1600" baseline="-25000" dirty="0">
                  <a:latin typeface="Comic Sans MS" pitchFamily="66" charset="0"/>
                </a:rPr>
                <a:t>N</a:t>
              </a:r>
              <a:r>
                <a:rPr lang="en-US" altLang="zh-CN" sz="1600" dirty="0">
                  <a:latin typeface="Comic Sans MS" pitchFamily="66" charset="0"/>
                </a:rPr>
                <a:t>M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r>
                <a:rPr lang="en-US" altLang="zh-CN" sz="1600" dirty="0">
                  <a:latin typeface="Comic Sans MS" pitchFamily="66" charset="0"/>
                </a:rPr>
                <a:t>/r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(Newton 1687)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3560" y="176"/>
              <a:ext cx="1285" cy="4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General Relativity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anose="030F0702030302020204" pitchFamily="66" charset="0"/>
                </a:rPr>
                <a:t>(Einstein 1916)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~√g·G</a:t>
              </a:r>
              <a:r>
                <a:rPr lang="en-US" altLang="zh-CN" sz="1600" baseline="30000" dirty="0">
                  <a:latin typeface="Comic Sans MS" pitchFamily="66" charset="0"/>
                </a:rPr>
                <a:t>-1</a:t>
              </a:r>
              <a:r>
                <a:rPr lang="en-US" altLang="zh-CN" sz="1600" dirty="0">
                  <a:latin typeface="Comic Sans MS" pitchFamily="66" charset="0"/>
                </a:rPr>
                <a:t>R?</a:t>
              </a:r>
            </a:p>
          </p:txBody>
        </p:sp>
        <p:cxnSp>
          <p:nvCxnSpPr>
            <p:cNvPr id="28" name="AutoShape 13"/>
            <p:cNvCxnSpPr>
              <a:cxnSpLocks noChangeShapeType="1"/>
              <a:stCxn id="25" idx="1"/>
              <a:endCxn id="26" idx="1"/>
            </p:cNvCxnSpPr>
            <p:nvPr/>
          </p:nvCxnSpPr>
          <p:spPr bwMode="auto">
            <a:xfrm>
              <a:off x="567" y="414"/>
              <a:ext cx="442" cy="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4"/>
            <p:cNvCxnSpPr>
              <a:cxnSpLocks noChangeShapeType="1"/>
              <a:stCxn id="26" idx="3"/>
              <a:endCxn id="27" idx="1"/>
            </p:cNvCxnSpPr>
            <p:nvPr/>
          </p:nvCxnSpPr>
          <p:spPr bwMode="auto">
            <a:xfrm>
              <a:off x="1791" y="420"/>
              <a:ext cx="176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2207" y="210"/>
              <a:ext cx="6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新时空观</a:t>
              </a:r>
            </a:p>
          </p:txBody>
        </p:sp>
      </p:grp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108548" y="4342796"/>
            <a:ext cx="3739260" cy="206210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(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最小时空结构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相互作用力学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及其统一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70938" y="1525466"/>
            <a:ext cx="8829239" cy="3841833"/>
            <a:chOff x="241277" y="1747848"/>
            <a:chExt cx="8829239" cy="3841833"/>
          </a:xfrm>
        </p:grpSpPr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241277" y="1880804"/>
              <a:ext cx="1629098" cy="150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磁</a:t>
              </a:r>
              <a:r>
                <a:rPr lang="zh-CN" altLang="en-US" sz="1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磁石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电</a:t>
              </a:r>
              <a:r>
                <a:rPr lang="zh-CN" altLang="en-US" sz="1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  <a:r>
                <a:rPr lang="en-US" altLang="zh-CN" sz="1200" dirty="0">
                  <a:latin typeface="Comic Sans MS" pitchFamily="66" charset="0"/>
                </a:rPr>
                <a:t>1785 Coulomb</a:t>
              </a:r>
              <a:endParaRPr lang="en-US" altLang="zh-CN" sz="1400" dirty="0">
                <a:latin typeface="Comic Sans MS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>
                  <a:latin typeface="Comic Sans MS" pitchFamily="66" charset="0"/>
                </a:rPr>
                <a:t>       </a:t>
              </a: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静电扭秤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dirty="0">
                  <a:latin typeface="Comic Sans MS" pitchFamily="66" charset="0"/>
                </a:rPr>
                <a:t>　    </a:t>
              </a:r>
              <a:r>
                <a:rPr lang="en-US" altLang="zh-CN" sz="1400" dirty="0">
                  <a:latin typeface="Comic Sans MS" pitchFamily="66" charset="0"/>
                </a:rPr>
                <a:t>~e</a:t>
              </a:r>
              <a:r>
                <a:rPr lang="en-US" altLang="zh-CN" sz="1400" baseline="30000" dirty="0">
                  <a:latin typeface="Comic Sans MS" pitchFamily="66" charset="0"/>
                </a:rPr>
                <a:t>2</a:t>
              </a:r>
              <a:r>
                <a:rPr lang="en-US" altLang="zh-CN" sz="1400" dirty="0">
                  <a:latin typeface="Comic Sans MS" pitchFamily="66" charset="0"/>
                </a:rPr>
                <a:t>/r</a:t>
              </a:r>
              <a:r>
                <a:rPr lang="en-US" altLang="zh-CN" sz="1400" baseline="30000" dirty="0">
                  <a:latin typeface="Comic Sans MS" pitchFamily="66" charset="0"/>
                </a:rPr>
                <a:t>2</a:t>
              </a:r>
              <a:endParaRPr lang="en-US" altLang="zh-CN" sz="1200" dirty="0">
                <a:latin typeface="Comic Sans MS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1789         1800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Galvani </a:t>
              </a:r>
              <a:r>
                <a:rPr lang="en-US" altLang="zh-CN" sz="1200" dirty="0">
                  <a:latin typeface="Comic Sans MS" pitchFamily="66" charset="0"/>
                  <a:sym typeface="Wingdings" pitchFamily="2" charset="2"/>
                </a:rPr>
                <a:t> Volta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200" b="1" dirty="0">
                  <a:latin typeface="华文楷体" panose="02010600040101010101" pitchFamily="2" charset="-122"/>
                  <a:ea typeface="华文楷体" panose="02010600040101010101" pitchFamily="2" charset="-122"/>
                  <a:sym typeface="Wingdings" pitchFamily="2" charset="2"/>
                </a:rPr>
                <a:t>青蛙腿</a:t>
              </a:r>
              <a:r>
                <a:rPr lang="zh-CN" altLang="en-US" sz="1200" dirty="0">
                  <a:latin typeface="Comic Sans MS" pitchFamily="66" charset="0"/>
                  <a:sym typeface="Wingdings" pitchFamily="2" charset="2"/>
                </a:rPr>
                <a:t>　  </a:t>
              </a:r>
              <a:r>
                <a:rPr lang="zh-CN" altLang="en-US" sz="1200" b="1" dirty="0">
                  <a:latin typeface="华文楷体" panose="02010600040101010101" pitchFamily="2" charset="-122"/>
                  <a:ea typeface="华文楷体" panose="02010600040101010101" pitchFamily="2" charset="-122"/>
                  <a:sym typeface="Wingdings" pitchFamily="2" charset="2"/>
                </a:rPr>
                <a:t>化学电池</a:t>
              </a:r>
            </a:p>
          </p:txBody>
        </p:sp>
        <p:sp>
          <p:nvSpPr>
            <p:cNvPr id="32" name="AutoShape 17"/>
            <p:cNvSpPr>
              <a:spLocks/>
            </p:cNvSpPr>
            <p:nvPr/>
          </p:nvSpPr>
          <p:spPr bwMode="auto">
            <a:xfrm>
              <a:off x="1581885" y="1849054"/>
              <a:ext cx="215900" cy="1584324"/>
            </a:xfrm>
            <a:prstGeom prst="rightBrace">
              <a:avLst>
                <a:gd name="adj1" fmla="val 6115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2554960" y="2261804"/>
              <a:ext cx="962025" cy="7397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电磁学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latin typeface="Comic Sans MS" pitchFamily="66" charset="0"/>
                </a:rPr>
                <a:t>Electro-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latin typeface="Comic Sans MS" pitchFamily="66" charset="0"/>
                </a:rPr>
                <a:t>Magnetic</a:t>
              </a:r>
            </a:p>
          </p:txBody>
        </p:sp>
        <p:cxnSp>
          <p:nvCxnSpPr>
            <p:cNvPr id="34" name="AutoShape 20"/>
            <p:cNvCxnSpPr>
              <a:cxnSpLocks noChangeShapeType="1"/>
              <a:stCxn id="32" idx="1"/>
              <a:endCxn id="33" idx="1"/>
            </p:cNvCxnSpPr>
            <p:nvPr/>
          </p:nvCxnSpPr>
          <p:spPr bwMode="auto">
            <a:xfrm flipV="1">
              <a:off x="1797785" y="2631692"/>
              <a:ext cx="757174" cy="95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 Box 21"/>
            <p:cNvSpPr txBox="1">
              <a:spLocks noChangeArrowheads="1"/>
            </p:cNvSpPr>
            <p:nvPr/>
          </p:nvSpPr>
          <p:spPr bwMode="auto">
            <a:xfrm>
              <a:off x="1651671" y="2425117"/>
              <a:ext cx="903288" cy="67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solidFill>
                    <a:srgbClr val="0000FF"/>
                  </a:solidFill>
                  <a:latin typeface="Comic Sans MS" pitchFamily="66" charset="0"/>
                </a:rPr>
                <a:t>1819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en-US" altLang="zh-CN" sz="1200" dirty="0" err="1">
                  <a:solidFill>
                    <a:srgbClr val="0000FF"/>
                  </a:solidFill>
                  <a:latin typeface="Comic Sans MS" pitchFamily="66" charset="0"/>
                </a:rPr>
                <a:t>Oested</a:t>
              </a:r>
              <a:endParaRPr lang="en-US" altLang="zh-CN" sz="1200" dirty="0">
                <a:solidFill>
                  <a:srgbClr val="0000FF"/>
                </a:solidFill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电流磁场</a:t>
              </a:r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auto">
            <a:xfrm>
              <a:off x="3635177" y="1747848"/>
              <a:ext cx="2016126" cy="227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itchFamily="2" charset="2"/>
                <a:buNone/>
              </a:pP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伟大的时代</a:t>
              </a:r>
            </a:p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zh-CN" sz="1200" dirty="0">
                  <a:latin typeface="Comic Sans MS" pitchFamily="66" charset="0"/>
                </a:rPr>
                <a:t>1867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   </a:t>
              </a:r>
              <a:r>
                <a:rPr lang="en-US" altLang="zh-CN" sz="1200" b="1" dirty="0">
                  <a:solidFill>
                    <a:srgbClr val="0000FF"/>
                  </a:solidFill>
                  <a:latin typeface="Comic Sans MS" pitchFamily="66" charset="0"/>
                </a:rPr>
                <a:t>Maxwell Equations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   </a:t>
              </a:r>
              <a:r>
                <a:rPr lang="en-US" altLang="zh-CN" sz="1200" b="1" dirty="0">
                  <a:latin typeface="Comic Sans MS" pitchFamily="66" charset="0"/>
                </a:rPr>
                <a:t>EM wave </a:t>
              </a:r>
              <a:r>
                <a:rPr lang="zh-CN" altLang="en-US" sz="1200" b="1" dirty="0">
                  <a:latin typeface="华文楷体" panose="02010600040101010101" pitchFamily="2" charset="-122"/>
                  <a:ea typeface="华文楷体" panose="02010600040101010101" pitchFamily="2" charset="-122"/>
                  <a:sym typeface="Wingdings" pitchFamily="2" charset="2"/>
                </a:rPr>
                <a:t>＝光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200" dirty="0">
                <a:latin typeface="Comic Sans MS" pitchFamily="66" charset="0"/>
                <a:sym typeface="Wingdings" pitchFamily="2" charset="2"/>
              </a:endParaRPr>
            </a:p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zh-CN" sz="1200" dirty="0">
                  <a:latin typeface="Comic Sans MS" pitchFamily="66" charset="0"/>
                </a:rPr>
                <a:t>1905 Einstein @ </a:t>
              </a:r>
              <a:r>
                <a:rPr lang="en-US" altLang="zh-CN" sz="1400" dirty="0">
                  <a:solidFill>
                    <a:srgbClr val="C00000"/>
                  </a:solidFill>
                  <a:latin typeface="Comic Sans MS" pitchFamily="66" charset="0"/>
                </a:rPr>
                <a:t>C</a:t>
              </a:r>
              <a:endParaRPr lang="en-US" altLang="zh-CN" sz="1200" dirty="0">
                <a:solidFill>
                  <a:srgbClr val="C00000"/>
                </a:solidFill>
                <a:latin typeface="Comic Sans MS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  </a:t>
              </a:r>
              <a:r>
                <a:rPr lang="zh-CN" altLang="en-US" sz="1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新时空观 </a:t>
              </a:r>
              <a:r>
                <a:rPr lang="zh-CN" altLang="en-US" sz="1200" dirty="0">
                  <a:sym typeface="Wingdings" pitchFamily="2" charset="2"/>
                </a:rPr>
                <a:t></a:t>
              </a:r>
              <a:r>
                <a:rPr lang="zh-CN" altLang="en-US" sz="1200" dirty="0">
                  <a:latin typeface="Comic Sans MS" pitchFamily="66" charset="0"/>
                </a:rPr>
                <a:t> </a:t>
              </a:r>
              <a:r>
                <a:rPr lang="en-US" altLang="zh-CN" sz="1200" b="1" dirty="0">
                  <a:solidFill>
                    <a:srgbClr val="0000FF"/>
                  </a:solidFill>
                  <a:latin typeface="Comic Sans MS" pitchFamily="66" charset="0"/>
                </a:rPr>
                <a:t>Special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 dirty="0">
                  <a:solidFill>
                    <a:srgbClr val="0000FF"/>
                  </a:solidFill>
                  <a:latin typeface="Comic Sans MS" pitchFamily="66" charset="0"/>
                </a:rPr>
                <a:t>              Relativity</a:t>
              </a:r>
            </a:p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zh-CN" sz="1200" dirty="0">
                  <a:latin typeface="Comic Sans MS" pitchFamily="66" charset="0"/>
                </a:rPr>
                <a:t>1925 @ </a:t>
              </a:r>
              <a:r>
                <a:rPr lang="en-US" altLang="zh-CN" sz="1400" dirty="0">
                  <a:solidFill>
                    <a:srgbClr val="C00000"/>
                  </a:solidFill>
                  <a:latin typeface="Comic Sans MS" pitchFamily="66" charset="0"/>
                </a:rPr>
                <a:t>h</a:t>
              </a:r>
              <a:endParaRPr lang="en-US" altLang="zh-CN" sz="1200" dirty="0">
                <a:solidFill>
                  <a:srgbClr val="C00000"/>
                </a:solidFill>
                <a:latin typeface="Comic Sans MS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   </a:t>
              </a:r>
              <a:r>
                <a:rPr lang="en-US" altLang="zh-CN" sz="1200" b="1" dirty="0">
                  <a:solidFill>
                    <a:srgbClr val="0000FF"/>
                  </a:solidFill>
                  <a:latin typeface="Comic Sans MS" pitchFamily="66" charset="0"/>
                </a:rPr>
                <a:t>Quantum Mechanics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 (</a:t>
              </a:r>
              <a:r>
                <a:rPr lang="zh-CN" altLang="en-US" sz="1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新物质观</a:t>
              </a:r>
              <a:r>
                <a:rPr lang="en-US" altLang="zh-CN" sz="1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:</a:t>
              </a:r>
              <a:r>
                <a:rPr lang="zh-CN" altLang="en-US" sz="1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波粒</a:t>
              </a:r>
              <a:r>
                <a:rPr lang="en-US" altLang="zh-CN" sz="1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2</a:t>
              </a:r>
              <a:r>
                <a:rPr lang="zh-CN" altLang="en-US" sz="1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象性</a:t>
              </a:r>
              <a:r>
                <a:rPr lang="en-US" altLang="zh-CN" sz="1200" dirty="0">
                  <a:latin typeface="Comic Sans MS" pitchFamily="66" charset="0"/>
                </a:rPr>
                <a:t>)</a:t>
              </a:r>
            </a:p>
          </p:txBody>
        </p:sp>
        <p:cxnSp>
          <p:nvCxnSpPr>
            <p:cNvPr id="37" name="AutoShape 20"/>
            <p:cNvCxnSpPr>
              <a:cxnSpLocks noChangeShapeType="1"/>
              <a:stCxn id="33" idx="3"/>
            </p:cNvCxnSpPr>
            <p:nvPr/>
          </p:nvCxnSpPr>
          <p:spPr bwMode="auto">
            <a:xfrm flipV="1">
              <a:off x="3516984" y="2631691"/>
              <a:ext cx="330824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AutoShape 32"/>
            <p:cNvSpPr>
              <a:spLocks/>
            </p:cNvSpPr>
            <p:nvPr/>
          </p:nvSpPr>
          <p:spPr bwMode="auto">
            <a:xfrm>
              <a:off x="5354544" y="2608646"/>
              <a:ext cx="144016" cy="1355351"/>
            </a:xfrm>
            <a:prstGeom prst="rightBrace">
              <a:avLst>
                <a:gd name="adj1" fmla="val 10925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cxnSp>
          <p:nvCxnSpPr>
            <p:cNvPr id="39" name="AutoShape 35"/>
            <p:cNvCxnSpPr>
              <a:cxnSpLocks noChangeShapeType="1"/>
              <a:stCxn id="38" idx="1"/>
            </p:cNvCxnSpPr>
            <p:nvPr/>
          </p:nvCxnSpPr>
          <p:spPr bwMode="auto">
            <a:xfrm flipV="1">
              <a:off x="5498561" y="3286321"/>
              <a:ext cx="411803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 Box 34"/>
            <p:cNvSpPr txBox="1">
              <a:spLocks noChangeArrowheads="1"/>
            </p:cNvSpPr>
            <p:nvPr/>
          </p:nvSpPr>
          <p:spPr bwMode="auto">
            <a:xfrm>
              <a:off x="5910364" y="2573402"/>
              <a:ext cx="1318539" cy="138499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量子电动力学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QED U1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(1948)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zh-CN" altLang="en-US" sz="14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正反物质</a:t>
              </a:r>
              <a:endParaRPr lang="en-US" altLang="zh-CN" sz="1400" dirty="0">
                <a:solidFill>
                  <a:srgbClr val="0000FF"/>
                </a:solidFill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zh-CN" altLang="en-US" sz="14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量子场论 </a:t>
              </a:r>
              <a:endParaRPr lang="en-US" altLang="zh-CN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zh-CN" altLang="en-US" sz="14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规范对称性</a:t>
              </a:r>
              <a:endParaRPr lang="en-US" altLang="zh-CN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0" name="Text Box 37"/>
            <p:cNvSpPr txBox="1">
              <a:spLocks noChangeArrowheads="1"/>
            </p:cNvSpPr>
            <p:nvPr/>
          </p:nvSpPr>
          <p:spPr bwMode="auto">
            <a:xfrm>
              <a:off x="5261698" y="4269091"/>
              <a:ext cx="1967205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弱作用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Weak SU2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>
                  <a:latin typeface="Comic Sans MS" pitchFamily="66" charset="0"/>
                </a:rPr>
                <a:t>(1958)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 err="1">
                  <a:latin typeface="Comic Sans MS" pitchFamily="66" charset="0"/>
                </a:rPr>
                <a:t>eg</a:t>
              </a:r>
              <a:r>
                <a:rPr lang="en-US" altLang="zh-CN" sz="1200" dirty="0">
                  <a:latin typeface="Comic Sans MS" pitchFamily="66" charset="0"/>
                </a:rPr>
                <a:t> </a:t>
              </a:r>
              <a:r>
                <a:rPr lang="zh-CN" altLang="en-US" sz="1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太阳反应 </a:t>
              </a:r>
              <a:r>
                <a:rPr lang="en-US" altLang="zh-CN" sz="1200" dirty="0">
                  <a:latin typeface="Comic Sans MS" pitchFamily="66" charset="0"/>
                </a:rPr>
                <a:t>4p</a:t>
              </a:r>
              <a:r>
                <a:rPr lang="en-US" altLang="zh-CN" sz="1200" dirty="0">
                  <a:latin typeface="Comic Sans MS" pitchFamily="66" charset="0"/>
                  <a:sym typeface="Wingdings" panose="05000000000000000000" pitchFamily="2" charset="2"/>
                </a:rPr>
                <a:t></a:t>
              </a:r>
              <a:r>
                <a:rPr lang="en-US" altLang="zh-CN" sz="1200" dirty="0">
                  <a:latin typeface="Symbol" pitchFamily="18" charset="2"/>
                </a:rPr>
                <a:t>a+2</a:t>
              </a:r>
              <a:r>
                <a:rPr lang="en-US" altLang="zh-CN" sz="1200" dirty="0">
                  <a:latin typeface="Comic Sans MS" pitchFamily="66" charset="0"/>
                </a:rPr>
                <a:t>e+2v</a:t>
              </a:r>
            </a:p>
          </p:txBody>
        </p:sp>
        <p:sp>
          <p:nvSpPr>
            <p:cNvPr id="42" name="AutoShape 38"/>
            <p:cNvSpPr>
              <a:spLocks/>
            </p:cNvSpPr>
            <p:nvPr/>
          </p:nvSpPr>
          <p:spPr bwMode="auto">
            <a:xfrm>
              <a:off x="7272436" y="2327113"/>
              <a:ext cx="287338" cy="3262568"/>
            </a:xfrm>
            <a:prstGeom prst="rightBrace">
              <a:avLst>
                <a:gd name="adj1" fmla="val 85635"/>
                <a:gd name="adj2" fmla="val 486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7487964" y="3018414"/>
              <a:ext cx="1582552" cy="1372845"/>
              <a:chOff x="6623631" y="2303229"/>
              <a:chExt cx="1582552" cy="1372845"/>
            </a:xfrm>
          </p:grpSpPr>
          <p:sp>
            <p:nvSpPr>
              <p:cNvPr id="48" name="Text Box 39"/>
              <p:cNvSpPr txBox="1">
                <a:spLocks noChangeArrowheads="1"/>
              </p:cNvSpPr>
              <p:nvPr/>
            </p:nvSpPr>
            <p:spPr bwMode="auto">
              <a:xfrm>
                <a:off x="6714915" y="2303229"/>
                <a:ext cx="1439867" cy="1046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dirty="0">
                    <a:latin typeface="Comic Sans MS" pitchFamily="66" charset="0"/>
                    <a:ea typeface="华文新魏" pitchFamily="2" charset="-122"/>
                    <a:cs typeface="Arial" pitchFamily="34" charset="0"/>
                  </a:rPr>
                  <a:t>Great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dirty="0">
                    <a:latin typeface="Comic Sans MS" pitchFamily="66" charset="0"/>
                    <a:ea typeface="华文新魏" pitchFamily="2" charset="-122"/>
                    <a:cs typeface="Arial" pitchFamily="34" charset="0"/>
                  </a:rPr>
                  <a:t>Achievement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1200" dirty="0">
                  <a:latin typeface="Comic Sans MS" pitchFamily="66" charset="0"/>
                  <a:ea typeface="华文新魏" pitchFamily="2" charset="-122"/>
                  <a:cs typeface="Arial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u="sng" dirty="0">
                    <a:solidFill>
                      <a:srgbClr val="0000FF"/>
                    </a:solidFill>
                    <a:latin typeface="Comic Sans MS" pitchFamily="66" charset="0"/>
                    <a:ea typeface="华文新魏" pitchFamily="2" charset="-122"/>
                    <a:cs typeface="Arial" pitchFamily="34" charset="0"/>
                  </a:rPr>
                  <a:t>SU(2)×U(1)</a:t>
                </a: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6623631" y="3306742"/>
                <a:ext cx="15825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@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100GeV</a:t>
                </a:r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>
              <a:off x="7708698" y="4576868"/>
              <a:ext cx="1180966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W</a:t>
              </a:r>
              <a:r>
                <a:rPr lang="en-US" altLang="zh-CN" sz="2000" b="1" dirty="0" smtClean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/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Z</a:t>
              </a:r>
              <a:r>
                <a:rPr lang="en-US" altLang="zh-CN" sz="2000" b="1" dirty="0" smtClean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/</a:t>
              </a:r>
              <a:r>
                <a:rPr lang="el-GR" altLang="zh-CN" sz="20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γ</a:t>
              </a:r>
              <a:endPara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en-US" altLang="zh-CN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mass </a:t>
              </a:r>
              <a:r>
                <a:rPr lang="en-US" altLang="zh-CN" sz="2000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?</a:t>
              </a:r>
              <a:endParaRPr lang="zh-CN" altLang="en-US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953367" y="5537009"/>
            <a:ext cx="3633689" cy="1015663"/>
            <a:chOff x="5967413" y="5661026"/>
            <a:chExt cx="3633689" cy="1015663"/>
          </a:xfrm>
        </p:grpSpPr>
        <p:sp>
          <p:nvSpPr>
            <p:cNvPr id="56" name="Text Box 40"/>
            <p:cNvSpPr txBox="1">
              <a:spLocks noChangeArrowheads="1"/>
            </p:cNvSpPr>
            <p:nvPr/>
          </p:nvSpPr>
          <p:spPr bwMode="auto">
            <a:xfrm>
              <a:off x="5967413" y="5661026"/>
              <a:ext cx="171291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强作用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Strong SU3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>
                  <a:latin typeface="Comic Sans MS" pitchFamily="66" charset="0"/>
                </a:rPr>
                <a:t>(1930)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 err="1">
                  <a:latin typeface="Comic Sans MS" pitchFamily="66" charset="0"/>
                </a:rPr>
                <a:t>eg</a:t>
              </a:r>
              <a:r>
                <a:rPr lang="en-US" altLang="zh-CN" sz="1200" dirty="0"/>
                <a:t> </a:t>
              </a:r>
              <a:r>
                <a:rPr lang="zh-CN" altLang="en-US" sz="1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核子聚合作用</a:t>
              </a:r>
            </a:p>
          </p:txBody>
        </p:sp>
        <p:sp>
          <p:nvSpPr>
            <p:cNvPr id="57" name="Text Box 62"/>
            <p:cNvSpPr txBox="1">
              <a:spLocks noChangeArrowheads="1"/>
            </p:cNvSpPr>
            <p:nvPr/>
          </p:nvSpPr>
          <p:spPr bwMode="auto">
            <a:xfrm>
              <a:off x="8688289" y="5977944"/>
              <a:ext cx="9128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rgbClr val="0000FF"/>
                  </a:solidFill>
                  <a:latin typeface="Comic Sans MS" pitchFamily="66" charset="0"/>
                </a:rPr>
                <a:t>SU</a:t>
              </a:r>
              <a:r>
                <a:rPr lang="en-US" altLang="zh-CN" sz="1800" b="1" baseline="-25000" dirty="0">
                  <a:solidFill>
                    <a:srgbClr val="0000FF"/>
                  </a:solidFill>
                  <a:latin typeface="Comic Sans MS" pitchFamily="66" charset="0"/>
                </a:rPr>
                <a:t>C</a:t>
              </a:r>
              <a:r>
                <a:rPr lang="en-US" altLang="zh-CN" sz="1800" dirty="0">
                  <a:solidFill>
                    <a:srgbClr val="0000FF"/>
                  </a:solidFill>
                  <a:latin typeface="Comic Sans MS" pitchFamily="66" charset="0"/>
                </a:rPr>
                <a:t>(3)</a:t>
              </a:r>
            </a:p>
          </p:txBody>
        </p:sp>
        <p:cxnSp>
          <p:nvCxnSpPr>
            <p:cNvPr id="58" name="AutoShape 20"/>
            <p:cNvCxnSpPr>
              <a:cxnSpLocks noChangeShapeType="1"/>
              <a:stCxn id="56" idx="3"/>
              <a:endCxn id="57" idx="1"/>
            </p:cNvCxnSpPr>
            <p:nvPr/>
          </p:nvCxnSpPr>
          <p:spPr bwMode="auto">
            <a:xfrm flipV="1">
              <a:off x="7680326" y="6161301"/>
              <a:ext cx="1007963" cy="75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966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0" y="850790"/>
            <a:ext cx="12192000" cy="11927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2278374"/>
            <a:ext cx="1219200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buClr>
                <a:srgbClr val="3333CC"/>
              </a:buClr>
            </a:pP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II. Standard Model(2-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规范场</a:t>
            </a: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</a:p>
          <a:p>
            <a:pPr algn="ctr">
              <a:spcBef>
                <a:spcPts val="1800"/>
              </a:spcBef>
              <a:buClr>
                <a:srgbClr val="3333CC"/>
              </a:buClr>
            </a:pPr>
            <a:r>
              <a:rPr lang="zh-CN" altLang="en-US" sz="6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电弱统一与真空破缺</a:t>
            </a:r>
            <a:r>
              <a:rPr lang="en-US" altLang="zh-CN" sz="6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Higgs</a:t>
            </a:r>
            <a:r>
              <a:rPr lang="zh-CN" altLang="en-US" sz="6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机制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49</a:t>
            </a:fld>
            <a:endParaRPr lang="zh-CN" altLang="en-US"/>
          </a:p>
        </p:txBody>
      </p:sp>
      <p:pic>
        <p:nvPicPr>
          <p:cNvPr id="7" name="Picture 2" descr="http://e.hiphotos.baidu.com/baike/w%3D268/sign=428fdf1ab7003af34dbadb660d2ac619/3801213fb80e7bec20bb3cf22e2eb9389b506bbb.jpg">
            <a:extLst>
              <a:ext uri="{FF2B5EF4-FFF2-40B4-BE49-F238E27FC236}">
                <a16:creationId xmlns:a16="http://schemas.microsoft.com/office/drawing/2014/main" id="{B816792F-77F2-406D-B366-7F59AA23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086" y="53549"/>
            <a:ext cx="734914" cy="7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66"/>
    </mc:Choice>
    <mc:Fallback xmlns="">
      <p:transition advTm="62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What is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Science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A35E92-C3A9-4DCA-8EB5-FD8715F3F186}"/>
              </a:ext>
            </a:extLst>
          </p:cNvPr>
          <p:cNvSpPr txBox="1"/>
          <p:nvPr/>
        </p:nvSpPr>
        <p:spPr>
          <a:xfrm>
            <a:off x="0" y="71898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要素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183879" y="779687"/>
            <a:ext cx="8333389" cy="1894633"/>
            <a:chOff x="1434871" y="1562074"/>
            <a:chExt cx="8333389" cy="1894633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66CCDB4-EE8D-43A1-B1D0-0F5D0151984F}"/>
                </a:ext>
              </a:extLst>
            </p:cNvPr>
            <p:cNvSpPr txBox="1"/>
            <p:nvPr/>
          </p:nvSpPr>
          <p:spPr>
            <a:xfrm>
              <a:off x="1967735" y="1562074"/>
              <a:ext cx="6984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基于</a:t>
              </a:r>
              <a:r>
                <a:rPr lang="zh-CN" altLang="en-US" sz="3200" b="1" u="sng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实验</a:t>
              </a:r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的、</a:t>
              </a:r>
              <a:r>
                <a:rPr lang="zh-CN" altLang="en-US" sz="3200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明确</a:t>
              </a:r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的</a:t>
              </a:r>
              <a:r>
                <a:rPr lang="zh-CN" altLang="en-US" sz="3200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概念</a:t>
              </a:r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与</a:t>
              </a:r>
              <a:r>
                <a:rPr lang="zh-CN" altLang="en-US" sz="3200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规律</a:t>
              </a:r>
              <a:r>
                <a:rPr lang="en-US" altLang="zh-CN" sz="32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(!)</a:t>
              </a:r>
              <a:endParaRPr lang="zh-CN" altLang="en-US" sz="32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7A0D747-8FD3-42E3-A2C9-99C30A00BB61}"/>
                </a:ext>
              </a:extLst>
            </p:cNvPr>
            <p:cNvSpPr txBox="1"/>
            <p:nvPr/>
          </p:nvSpPr>
          <p:spPr>
            <a:xfrm>
              <a:off x="3487298" y="2502600"/>
              <a:ext cx="1687610" cy="95410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严格的</a:t>
              </a:r>
              <a:endPara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数学逻辑</a:t>
              </a:r>
              <a:endPara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A9398E-A1E9-4C57-9859-924436A6394A}"/>
                </a:ext>
              </a:extLst>
            </p:cNvPr>
            <p:cNvSpPr txBox="1"/>
            <p:nvPr/>
          </p:nvSpPr>
          <p:spPr>
            <a:xfrm>
              <a:off x="1434871" y="2498300"/>
              <a:ext cx="1737986" cy="95410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可重复性</a:t>
              </a:r>
              <a:endParaRPr lang="en-US" altLang="zh-CN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zh-CN" altLang="en-US" sz="28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观测</a:t>
              </a:r>
              <a:endParaRPr lang="en-US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E5D3A1B-A5B6-4EEE-808B-BF0000A9074B}"/>
                </a:ext>
              </a:extLst>
            </p:cNvPr>
            <p:cNvSpPr txBox="1"/>
            <p:nvPr/>
          </p:nvSpPr>
          <p:spPr>
            <a:xfrm>
              <a:off x="5489349" y="2498300"/>
              <a:ext cx="1982164" cy="95410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公设</a:t>
              </a:r>
              <a:r>
                <a:rPr lang="zh-CN" altLang="en-US" sz="28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原理</a:t>
              </a:r>
              <a:endParaRPr lang="en-US" altLang="zh-CN" sz="28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endParaRPr>
            </a:p>
            <a:p>
              <a:pPr algn="ctr"/>
              <a:r>
                <a:rPr lang="zh-CN" altLang="en-US" sz="280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物理模型</a:t>
              </a:r>
              <a:endParaRPr lang="en-US" altLang="zh-CN" sz="28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E546803-0C5A-4ED3-B0A5-1F7BBAAB1F34}"/>
                </a:ext>
              </a:extLst>
            </p:cNvPr>
            <p:cNvSpPr txBox="1"/>
            <p:nvPr/>
          </p:nvSpPr>
          <p:spPr>
            <a:xfrm>
              <a:off x="7753978" y="2458858"/>
              <a:ext cx="2014282" cy="95410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明确条件下</a:t>
              </a:r>
              <a:endParaRPr lang="en-US" altLang="zh-CN" sz="2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zh-CN" altLang="en-US" sz="28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可预言性</a:t>
              </a:r>
              <a:endParaRPr lang="en-US" altLang="zh-CN" sz="2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45699BCD-0778-43C9-A700-FD855DB2083D}"/>
                </a:ext>
              </a:extLst>
            </p:cNvPr>
            <p:cNvCxnSpPr>
              <a:cxnSpLocks/>
              <a:endCxn id="14" idx="0"/>
            </p:cNvCxnSpPr>
            <p:nvPr/>
          </p:nvCxnSpPr>
          <p:spPr bwMode="auto">
            <a:xfrm flipH="1">
              <a:off x="2303864" y="2062655"/>
              <a:ext cx="996998" cy="435645"/>
            </a:xfrm>
            <a:prstGeom prst="straightConnector1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BF32EC6C-AF21-42FD-A397-EF31FB736B3F}"/>
                </a:ext>
              </a:extLst>
            </p:cNvPr>
            <p:cNvCxnSpPr>
              <a:cxnSpLocks/>
              <a:endCxn id="13" idx="0"/>
            </p:cNvCxnSpPr>
            <p:nvPr/>
          </p:nvCxnSpPr>
          <p:spPr bwMode="auto">
            <a:xfrm flipH="1">
              <a:off x="4331103" y="2064860"/>
              <a:ext cx="561340" cy="437740"/>
            </a:xfrm>
            <a:prstGeom prst="straightConnector1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4D361EA6-41EE-46A3-94B3-DF060C2CE1A1}"/>
                </a:ext>
              </a:extLst>
            </p:cNvPr>
            <p:cNvCxnSpPr>
              <a:cxnSpLocks/>
              <a:endCxn id="15" idx="0"/>
            </p:cNvCxnSpPr>
            <p:nvPr/>
          </p:nvCxnSpPr>
          <p:spPr bwMode="auto">
            <a:xfrm>
              <a:off x="6145435" y="2064860"/>
              <a:ext cx="334996" cy="433440"/>
            </a:xfrm>
            <a:prstGeom prst="straightConnector1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E60DF00D-36F9-4447-896A-C0C206385850}"/>
                </a:ext>
              </a:extLst>
            </p:cNvPr>
            <p:cNvCxnSpPr>
              <a:cxnSpLocks/>
              <a:endCxn id="16" idx="0"/>
            </p:cNvCxnSpPr>
            <p:nvPr/>
          </p:nvCxnSpPr>
          <p:spPr bwMode="auto">
            <a:xfrm>
              <a:off x="7450958" y="2064860"/>
              <a:ext cx="1310161" cy="393998"/>
            </a:xfrm>
            <a:prstGeom prst="straightConnector1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0585F05C-8F34-4F77-8498-821DE4ABB898}"/>
              </a:ext>
            </a:extLst>
          </p:cNvPr>
          <p:cNvSpPr txBox="1"/>
          <p:nvPr/>
        </p:nvSpPr>
        <p:spPr>
          <a:xfrm>
            <a:off x="513" y="3277215"/>
            <a:ext cx="1439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方法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756615" y="3344190"/>
            <a:ext cx="9680317" cy="962571"/>
            <a:chOff x="1765785" y="4098083"/>
            <a:chExt cx="9680317" cy="962571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03FECD6-887A-478C-813B-09F5E8EDAF91}"/>
                </a:ext>
              </a:extLst>
            </p:cNvPr>
            <p:cNvSpPr txBox="1"/>
            <p:nvPr/>
          </p:nvSpPr>
          <p:spPr>
            <a:xfrm>
              <a:off x="1765785" y="4098084"/>
              <a:ext cx="1884450" cy="95410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简洁</a:t>
              </a:r>
              <a:endPara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Simplicity</a:t>
              </a:r>
              <a:endPara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705394" y="4282749"/>
              <a:ext cx="48122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+</a:t>
              </a:r>
              <a:endPara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03FECD6-887A-478C-813B-09F5E8EDAF91}"/>
                </a:ext>
              </a:extLst>
            </p:cNvPr>
            <p:cNvSpPr txBox="1"/>
            <p:nvPr/>
          </p:nvSpPr>
          <p:spPr>
            <a:xfrm>
              <a:off x="4241775" y="4106547"/>
              <a:ext cx="1884450" cy="95410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层级</a:t>
              </a:r>
              <a:endPara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Hierarchy</a:t>
              </a:r>
              <a:endPara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03FECD6-887A-478C-813B-09F5E8EDAF91}"/>
                </a:ext>
              </a:extLst>
            </p:cNvPr>
            <p:cNvSpPr txBox="1"/>
            <p:nvPr/>
          </p:nvSpPr>
          <p:spPr>
            <a:xfrm>
              <a:off x="6714130" y="4106547"/>
              <a:ext cx="1884450" cy="95410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自洽</a:t>
              </a:r>
              <a:endPara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/>
              <a:r>
                <a:rPr lang="en-US" altLang="zh-CN" sz="2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Consistency</a:t>
              </a:r>
              <a:endPara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03FECD6-887A-478C-813B-09F5E8EDAF91}"/>
                </a:ext>
              </a:extLst>
            </p:cNvPr>
            <p:cNvSpPr txBox="1"/>
            <p:nvPr/>
          </p:nvSpPr>
          <p:spPr>
            <a:xfrm>
              <a:off x="9561652" y="4098083"/>
              <a:ext cx="1884450" cy="95410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统一</a:t>
              </a:r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Unification?</a:t>
              </a:r>
              <a:endParaRPr lang="zh-CN" altLang="en-US" sz="32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181384" y="4282749"/>
              <a:ext cx="481222" cy="52322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+</a:t>
              </a:r>
              <a:endPara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8741039" y="4544359"/>
              <a:ext cx="627641" cy="0"/>
            </a:xfrm>
            <a:prstGeom prst="straightConnector1">
              <a:avLst/>
            </a:prstGeom>
            <a:ln w="38100"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40"/>
          <p:cNvGrpSpPr>
            <a:grpSpLocks/>
          </p:cNvGrpSpPr>
          <p:nvPr/>
        </p:nvGrpSpPr>
        <p:grpSpPr bwMode="auto">
          <a:xfrm>
            <a:off x="3005444" y="5382195"/>
            <a:ext cx="6696075" cy="1236663"/>
            <a:chOff x="1927" y="3430"/>
            <a:chExt cx="4218" cy="779"/>
          </a:xfrm>
        </p:grpSpPr>
        <p:grpSp>
          <p:nvGrpSpPr>
            <p:cNvPr id="31" name="Group 21"/>
            <p:cNvGrpSpPr>
              <a:grpSpLocks/>
            </p:cNvGrpSpPr>
            <p:nvPr/>
          </p:nvGrpSpPr>
          <p:grpSpPr bwMode="auto">
            <a:xfrm>
              <a:off x="1927" y="3430"/>
              <a:ext cx="4218" cy="779"/>
              <a:chOff x="1338" y="3339"/>
              <a:chExt cx="4218" cy="779"/>
            </a:xfrm>
          </p:grpSpPr>
          <p:pic>
            <p:nvPicPr>
              <p:cNvPr id="34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" y="3339"/>
                <a:ext cx="4218" cy="77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 Box 19"/>
              <p:cNvSpPr txBox="1">
                <a:spLocks noChangeArrowheads="1"/>
              </p:cNvSpPr>
              <p:nvPr/>
            </p:nvSpPr>
            <p:spPr bwMode="auto">
              <a:xfrm>
                <a:off x="1442" y="3914"/>
                <a:ext cx="93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400" u="sng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Particle Physics</a:t>
                </a:r>
              </a:p>
            </p:txBody>
          </p:sp>
        </p:grpSp>
        <p:sp>
          <p:nvSpPr>
            <p:cNvPr id="32" name="Oval 37"/>
            <p:cNvSpPr>
              <a:spLocks noChangeArrowheads="1"/>
            </p:cNvSpPr>
            <p:nvPr/>
          </p:nvSpPr>
          <p:spPr bwMode="auto">
            <a:xfrm>
              <a:off x="3560" y="3438"/>
              <a:ext cx="408" cy="181"/>
            </a:xfrm>
            <a:prstGeom prst="ellipse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33" name="Oval 39"/>
            <p:cNvSpPr>
              <a:spLocks noChangeArrowheads="1"/>
            </p:cNvSpPr>
            <p:nvPr/>
          </p:nvSpPr>
          <p:spPr bwMode="auto">
            <a:xfrm>
              <a:off x="5782" y="3529"/>
              <a:ext cx="363" cy="181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0" y="4734411"/>
            <a:ext cx="9900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l"/>
              <a:defRPr/>
            </a:pP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粒子物理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 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物质世界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时空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的最小基本构成、及其之间相互作用机制</a:t>
            </a:r>
          </a:p>
        </p:txBody>
      </p:sp>
    </p:spTree>
    <p:extLst>
      <p:ext uri="{BB962C8B-B14F-4D97-AF65-F5344CB8AC3E}">
        <p14:creationId xmlns:p14="http://schemas.microsoft.com/office/powerpoint/2010/main" val="553541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电弱统一：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SU(2)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U(1)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规范理论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50</a:t>
            </a:fld>
            <a:endParaRPr lang="zh-CN" alt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AEE9FDA-0292-4D9D-9E85-642295ED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2486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DE492BC9-2583-4397-8116-306C89E5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19" y="1562756"/>
            <a:ext cx="44100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大括号 1">
            <a:extLst>
              <a:ext uri="{FF2B5EF4-FFF2-40B4-BE49-F238E27FC236}">
                <a16:creationId xmlns:a16="http://schemas.microsoft.com/office/drawing/2014/main" id="{B162E2CF-963C-421F-AC55-48A0896BFC59}"/>
              </a:ext>
            </a:extLst>
          </p:cNvPr>
          <p:cNvSpPr/>
          <p:nvPr/>
        </p:nvSpPr>
        <p:spPr>
          <a:xfrm>
            <a:off x="6096000" y="1366837"/>
            <a:ext cx="495300" cy="1215093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25FB817-99BD-43CE-A043-CFCC228FAEC1}"/>
                  </a:ext>
                </a:extLst>
              </p:cNvPr>
              <p:cNvSpPr txBox="1"/>
              <p:nvPr/>
            </p:nvSpPr>
            <p:spPr>
              <a:xfrm>
                <a:off x="7026773" y="1366837"/>
                <a:ext cx="4359976" cy="1267463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规范场：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𝑊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</m:oMath>
                </a14:m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无质量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massless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耦合常数：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𝑔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,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𝑔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′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或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𝑒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,</m:t>
                    </m:r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25FB817-99BD-43CE-A043-CFCC228FA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773" y="1366837"/>
                <a:ext cx="4359976" cy="1267463"/>
              </a:xfrm>
              <a:prstGeom prst="rect">
                <a:avLst/>
              </a:prstGeom>
              <a:blipFill>
                <a:blip r:embed="rId5"/>
                <a:stretch>
                  <a:fillRect l="-1813" r="-837" b="-5238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6">
            <a:extLst>
              <a:ext uri="{FF2B5EF4-FFF2-40B4-BE49-F238E27FC236}">
                <a16:creationId xmlns:a16="http://schemas.microsoft.com/office/drawing/2014/main" id="{57DEEB27-BEF5-4D1B-9E79-D4A012A2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9" y="3348417"/>
            <a:ext cx="3429000" cy="54610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16A4CC8-FBA1-416B-8E38-EF29811B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44" y="4046770"/>
            <a:ext cx="5384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7B4850B1-9997-41A3-B118-FC05B992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94" y="4185371"/>
            <a:ext cx="28765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右大括号 12">
            <a:extLst>
              <a:ext uri="{FF2B5EF4-FFF2-40B4-BE49-F238E27FC236}">
                <a16:creationId xmlns:a16="http://schemas.microsoft.com/office/drawing/2014/main" id="{6FD800B3-B9C5-4631-93EE-5CC239E6446A}"/>
              </a:ext>
            </a:extLst>
          </p:cNvPr>
          <p:cNvSpPr/>
          <p:nvPr/>
        </p:nvSpPr>
        <p:spPr>
          <a:xfrm>
            <a:off x="8631320" y="3667821"/>
            <a:ext cx="582447" cy="248289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1E23CDD-6E15-46CE-B57D-D48668C1F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4142906"/>
            <a:ext cx="2331086" cy="153272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2000" dirty="0"/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m(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γ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)  = </a:t>
            </a:r>
            <a:r>
              <a:rPr lang="en-US" altLang="zh-CN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itchFamily="18" charset="0"/>
              </a:rPr>
              <a:t>0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m(Z) =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91.187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GeV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m(W)=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80.403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GeV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851776" y="5227723"/>
            <a:ext cx="3479048" cy="994526"/>
            <a:chOff x="459905" y="5179029"/>
            <a:chExt cx="3479048" cy="994526"/>
          </a:xfrm>
        </p:grpSpPr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CCECB8BC-8C75-4648-BC40-4FCA04280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58" y="5317976"/>
              <a:ext cx="2730500" cy="808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椭圆 6"/>
            <p:cNvSpPr/>
            <p:nvPr/>
          </p:nvSpPr>
          <p:spPr>
            <a:xfrm>
              <a:off x="459905" y="5179029"/>
              <a:ext cx="3479048" cy="994526"/>
            </a:xfrm>
            <a:prstGeom prst="ellipse">
              <a:avLst/>
            </a:prstGeom>
            <a:solidFill>
              <a:srgbClr val="FFFF00">
                <a:alpha val="32000"/>
              </a:srgbClr>
            </a:solidFill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75250" y="5366324"/>
            <a:ext cx="3966700" cy="693605"/>
            <a:chOff x="275250" y="5366324"/>
            <a:chExt cx="3966700" cy="6936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D4B2AD9-CEAF-49DD-AF5D-4EE838C4B01A}"/>
                    </a:ext>
                  </a:extLst>
                </p:cNvPr>
                <p:cNvSpPr txBox="1"/>
                <p:nvPr/>
              </p:nvSpPr>
              <p:spPr>
                <a:xfrm>
                  <a:off x="275250" y="5444800"/>
                  <a:ext cx="38423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=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𝑔</m:t>
                        </m:r>
                        <m:func>
                          <m:func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𝑊</m:t>
                                </m:r>
                              </m:sub>
                            </m:s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′</m:t>
                                </m:r>
                              </m:sup>
                            </m:sSup>
                            <m:func>
                              <m:func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cos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𝑊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oMath>
                    </m:oMathPara>
                  </a14:m>
                  <a:endPara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D4B2AD9-CEAF-49DD-AF5D-4EE838C4B0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250" y="5444800"/>
                  <a:ext cx="3842306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椭圆 16"/>
            <p:cNvSpPr/>
            <p:nvPr/>
          </p:nvSpPr>
          <p:spPr>
            <a:xfrm>
              <a:off x="296648" y="5366324"/>
              <a:ext cx="3945302" cy="693605"/>
            </a:xfrm>
            <a:prstGeom prst="ellipse">
              <a:avLst/>
            </a:prstGeom>
            <a:solidFill>
              <a:srgbClr val="FFFF00">
                <a:alpha val="32000"/>
              </a:srgbClr>
            </a:solidFill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3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" y="523220"/>
            <a:ext cx="6580536" cy="6296064"/>
          </a:xfrm>
          <a:prstGeom prst="rect">
            <a:avLst/>
          </a:prstGeom>
        </p:spPr>
      </p:pic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基本粒子“元素表”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51</a:t>
            </a:fld>
            <a:endParaRPr lang="zh-CN" altLang="en-US"/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6853097" y="1878781"/>
            <a:ext cx="5130818" cy="2985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m(e) ~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0.511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MeV,  m(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~ 105MeV, m(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~ 1.77GeV</a:t>
            </a:r>
          </a:p>
          <a:p>
            <a:pPr algn="l"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m(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~ 0</a:t>
            </a:r>
          </a:p>
          <a:p>
            <a:pPr algn="l"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m(u) ~ 2.2MeV,  m(c) ~ 1.3GeV,  m(t) ~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 </a:t>
            </a:r>
          </a:p>
          <a:p>
            <a:pPr algn="l"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m(d) ~ 4.7MeV,  m(s) ~ 96MeV,  m(b) ~ 4.2GeV</a:t>
            </a:r>
          </a:p>
          <a:p>
            <a:pPr algn="l" eaLnBrk="1" hangingPunct="1">
              <a:defRPr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m(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m(W) ~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GeV,  m(Z) ~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</a:p>
          <a:p>
            <a:pPr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m(g) =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m(H) ~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C4552EC-212F-4F0B-8741-ABC74461EB3A}"/>
              </a:ext>
            </a:extLst>
          </p:cNvPr>
          <p:cNvSpPr txBox="1"/>
          <p:nvPr/>
        </p:nvSpPr>
        <p:spPr>
          <a:xfrm>
            <a:off x="6645013" y="5037912"/>
            <a:ext cx="4706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弱作用：大质量重粒子衰变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→u/d/e/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ν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9BD856-A213-44F4-8A82-7B8AFBDE2CE8}"/>
              </a:ext>
            </a:extLst>
          </p:cNvPr>
          <p:cNvSpPr txBox="1"/>
          <p:nvPr/>
        </p:nvSpPr>
        <p:spPr>
          <a:xfrm>
            <a:off x="6544390" y="1358424"/>
            <a:ext cx="4634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基本粒子：无法测定其存在内部结构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9C5DDB5-391E-4424-8F81-E66713223F54}"/>
                  </a:ext>
                </a:extLst>
              </p:cNvPr>
              <p:cNvSpPr txBox="1"/>
              <p:nvPr/>
            </p:nvSpPr>
            <p:spPr>
              <a:xfrm>
                <a:off x="6645013" y="5721681"/>
                <a:ext cx="5270610" cy="406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色禁闭：夸克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强子二重性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l-GR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𝑑</m:t>
                        </m:r>
                      </m:e>
                    </m:acc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𝑝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</m:t>
                    </m:r>
                    <m:r>
                      <a:rPr lang="en-US" altLang="zh-CN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r>
                      <a:rPr lang="en-US" altLang="zh-CN" sz="2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𝑢</m:t>
                    </m:r>
                    <m:r>
                      <a:rPr lang="en-US" altLang="zh-CN" sz="20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𝑑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9C5DDB5-391E-4424-8F81-E66713223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013" y="5721681"/>
                <a:ext cx="5270610" cy="406971"/>
              </a:xfrm>
              <a:prstGeom prst="rect">
                <a:avLst/>
              </a:prstGeom>
              <a:blipFill>
                <a:blip r:embed="rId4"/>
                <a:stretch>
                  <a:fillRect l="-1040" t="-6061" b="-28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8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“质量”是什么？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3"/>
              <p:cNvSpPr>
                <a:spLocks noChangeArrowheads="1"/>
              </p:cNvSpPr>
              <p:nvPr/>
            </p:nvSpPr>
            <p:spPr bwMode="auto">
              <a:xfrm>
                <a:off x="0" y="742783"/>
                <a:ext cx="4204668" cy="432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marL="285750" indent="-285750" eaLnBrk="1" latinLnBrk="1" hangingPunct="1">
                  <a:lnSpc>
                    <a:spcPct val="80000"/>
                  </a:lnSpc>
                  <a:spcBef>
                    <a:spcPct val="20000"/>
                  </a:spcBef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Last missing piece: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𝑚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𝑓</m:t>
                            </m:r>
                          </m:e>
                        </m:acc>
                      </m:num>
                      <m:den>
                        <m:acc>
                          <m:accPr>
                            <m:chr m:val="⃑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𝑎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?</a:t>
                </a:r>
                <a:r>
                  <a:rPr lang="en-US" altLang="zh-CN" sz="2400" i="1" u="sng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endParaRPr lang="zh-CN" altLang="en-US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42783"/>
                <a:ext cx="4204668" cy="432170"/>
              </a:xfrm>
              <a:prstGeom prst="rect">
                <a:avLst/>
              </a:prstGeom>
              <a:blipFill>
                <a:blip r:embed="rId3"/>
                <a:stretch>
                  <a:fillRect l="-1884" t="-16901" r="-4783" b="-323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97" y="2608293"/>
            <a:ext cx="1490873" cy="134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72" y="2422131"/>
            <a:ext cx="2401591" cy="181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/>
        </p:nvSpPr>
        <p:spPr>
          <a:xfrm>
            <a:off x="4389091" y="4477535"/>
            <a:ext cx="1853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真空期望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&lt;</a:t>
            </a:r>
            <a:r>
              <a:rPr lang="el-GR" altLang="zh-CN" sz="2400" i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φ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&gt; ≡</a:t>
            </a:r>
            <a:r>
              <a:rPr lang="el-GR" altLang="zh-CN" sz="2400" b="1" i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ν</a:t>
            </a:r>
            <a:r>
              <a:rPr lang="el-GR" altLang="zh-CN" sz="2400" i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8" y="1868820"/>
            <a:ext cx="1244412" cy="1176412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2497657" y="2942495"/>
            <a:ext cx="1529819" cy="863954"/>
            <a:chOff x="2898617" y="2873321"/>
            <a:chExt cx="1529819" cy="863954"/>
          </a:xfrm>
        </p:grpSpPr>
        <p:sp>
          <p:nvSpPr>
            <p:cNvPr id="17" name="TextBox 38"/>
            <p:cNvSpPr txBox="1"/>
            <p:nvPr/>
          </p:nvSpPr>
          <p:spPr bwMode="auto">
            <a:xfrm>
              <a:off x="3314130" y="2873321"/>
              <a:ext cx="697627" cy="8639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真空</a:t>
              </a:r>
              <a:endPara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破缺</a:t>
              </a:r>
              <a:endParaRPr lang="zh-CN" altLang="en-US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V="1">
              <a:off x="2898617" y="3339713"/>
              <a:ext cx="1529819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0" y="1252190"/>
            <a:ext cx="10767358" cy="821219"/>
            <a:chOff x="0" y="1386885"/>
            <a:chExt cx="10767358" cy="821219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0" y="1603854"/>
              <a:ext cx="4794738" cy="3996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342900" indent="-342900" eaLnBrk="1" latinLnBrk="1" hangingPunct="1">
                <a:lnSpc>
                  <a:spcPct val="80000"/>
                </a:lnSpc>
                <a:spcBef>
                  <a:spcPct val="20000"/>
                </a:spcBef>
                <a:buFont typeface="Wingdings" panose="05000000000000000000" pitchFamily="2" charset="2"/>
                <a:buChar char="l"/>
              </a:pP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Higgs</a:t>
              </a: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机制：</a:t>
              </a:r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0</a:t>
              </a:r>
              <a:r>
                <a:rPr lang="en-US" altLang="zh-CN" sz="2400" baseline="300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+</a:t>
              </a:r>
              <a:r>
                <a:rPr lang="zh-CN" altLang="en-US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itchFamily="18" charset="0"/>
                </a:rPr>
                <a:t>自旋标量场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631" y="1386885"/>
              <a:ext cx="6669727" cy="821219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2360429" y="4240510"/>
            <a:ext cx="1613331" cy="2292045"/>
            <a:chOff x="8440946" y="4362322"/>
            <a:chExt cx="1739693" cy="2437717"/>
          </a:xfrm>
        </p:grpSpPr>
        <p:sp>
          <p:nvSpPr>
            <p:cNvPr id="26" name="矩形 25"/>
            <p:cNvSpPr/>
            <p:nvPr/>
          </p:nvSpPr>
          <p:spPr>
            <a:xfrm>
              <a:off x="8440946" y="6430707"/>
              <a:ext cx="17203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22222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 </a:t>
              </a:r>
              <a:r>
                <a:rPr lang="en-US" altLang="zh-CN" sz="16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Peter Higgs (1964)</a:t>
              </a:r>
              <a:endPara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27" name="Picture 2" descr="âPeter Higgsâçå¾çæç´¢ç»æ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6561" y="4362322"/>
              <a:ext cx="1634078" cy="2115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组合 27"/>
          <p:cNvGrpSpPr/>
          <p:nvPr/>
        </p:nvGrpSpPr>
        <p:grpSpPr>
          <a:xfrm>
            <a:off x="6495067" y="2799654"/>
            <a:ext cx="2054351" cy="1080120"/>
            <a:chOff x="4428064" y="3284984"/>
            <a:chExt cx="2054351" cy="1080120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4428064" y="3890699"/>
              <a:ext cx="720000" cy="0"/>
            </a:xfrm>
            <a:prstGeom prst="line">
              <a:avLst/>
            </a:prstGeom>
            <a:ln w="34925">
              <a:solidFill>
                <a:srgbClr val="0000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43"/>
            <p:cNvSpPr txBox="1"/>
            <p:nvPr/>
          </p:nvSpPr>
          <p:spPr>
            <a:xfrm>
              <a:off x="4531096" y="3546884"/>
              <a:ext cx="344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endParaRPr lang="zh-CN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44"/>
            <p:cNvSpPr txBox="1"/>
            <p:nvPr/>
          </p:nvSpPr>
          <p:spPr>
            <a:xfrm>
              <a:off x="5796136" y="3284984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W/Z</a:t>
              </a:r>
              <a:endParaRPr lang="zh-CN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5153031" y="3763626"/>
              <a:ext cx="208575" cy="190609"/>
            </a:xfrm>
            <a:prstGeom prst="ellips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Freeform 52"/>
            <p:cNvSpPr>
              <a:spLocks/>
            </p:cNvSpPr>
            <p:nvPr/>
          </p:nvSpPr>
          <p:spPr bwMode="auto">
            <a:xfrm rot="-1200000">
              <a:off x="5350360" y="3690233"/>
              <a:ext cx="669772" cy="71485"/>
            </a:xfrm>
            <a:custGeom>
              <a:avLst/>
              <a:gdLst>
                <a:gd name="T0" fmla="*/ 0 w 329"/>
                <a:gd name="T1" fmla="*/ 2147483647 h 116"/>
                <a:gd name="T2" fmla="*/ 2147483647 w 329"/>
                <a:gd name="T3" fmla="*/ 2147483647 h 116"/>
                <a:gd name="T4" fmla="*/ 2147483647 w 329"/>
                <a:gd name="T5" fmla="*/ 2147483647 h 116"/>
                <a:gd name="T6" fmla="*/ 2147483647 w 329"/>
                <a:gd name="T7" fmla="*/ 2147483647 h 116"/>
                <a:gd name="T8" fmla="*/ 2147483647 w 329"/>
                <a:gd name="T9" fmla="*/ 2147483647 h 116"/>
                <a:gd name="T10" fmla="*/ 2147483647 w 329"/>
                <a:gd name="T11" fmla="*/ 2147483647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16"/>
                <a:gd name="T20" fmla="*/ 329 w 329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16">
                  <a:moveTo>
                    <a:pt x="0" y="43"/>
                  </a:moveTo>
                  <a:cubicBezTo>
                    <a:pt x="21" y="78"/>
                    <a:pt x="43" y="113"/>
                    <a:pt x="64" y="107"/>
                  </a:cubicBezTo>
                  <a:cubicBezTo>
                    <a:pt x="85" y="101"/>
                    <a:pt x="104" y="5"/>
                    <a:pt x="128" y="6"/>
                  </a:cubicBezTo>
                  <a:cubicBezTo>
                    <a:pt x="152" y="7"/>
                    <a:pt x="186" y="116"/>
                    <a:pt x="210" y="116"/>
                  </a:cubicBezTo>
                  <a:cubicBezTo>
                    <a:pt x="234" y="116"/>
                    <a:pt x="254" y="12"/>
                    <a:pt x="274" y="6"/>
                  </a:cubicBezTo>
                  <a:cubicBezTo>
                    <a:pt x="294" y="0"/>
                    <a:pt x="320" y="68"/>
                    <a:pt x="329" y="80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52"/>
            <p:cNvSpPr>
              <a:spLocks/>
            </p:cNvSpPr>
            <p:nvPr/>
          </p:nvSpPr>
          <p:spPr bwMode="auto">
            <a:xfrm rot="1800000">
              <a:off x="5350359" y="3965212"/>
              <a:ext cx="669772" cy="71485"/>
            </a:xfrm>
            <a:custGeom>
              <a:avLst/>
              <a:gdLst>
                <a:gd name="T0" fmla="*/ 0 w 329"/>
                <a:gd name="T1" fmla="*/ 2147483647 h 116"/>
                <a:gd name="T2" fmla="*/ 2147483647 w 329"/>
                <a:gd name="T3" fmla="*/ 2147483647 h 116"/>
                <a:gd name="T4" fmla="*/ 2147483647 w 329"/>
                <a:gd name="T5" fmla="*/ 2147483647 h 116"/>
                <a:gd name="T6" fmla="*/ 2147483647 w 329"/>
                <a:gd name="T7" fmla="*/ 2147483647 h 116"/>
                <a:gd name="T8" fmla="*/ 2147483647 w 329"/>
                <a:gd name="T9" fmla="*/ 2147483647 h 116"/>
                <a:gd name="T10" fmla="*/ 2147483647 w 329"/>
                <a:gd name="T11" fmla="*/ 2147483647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16"/>
                <a:gd name="T20" fmla="*/ 329 w 329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16">
                  <a:moveTo>
                    <a:pt x="0" y="43"/>
                  </a:moveTo>
                  <a:cubicBezTo>
                    <a:pt x="21" y="78"/>
                    <a:pt x="43" y="113"/>
                    <a:pt x="64" y="107"/>
                  </a:cubicBezTo>
                  <a:cubicBezTo>
                    <a:pt x="85" y="101"/>
                    <a:pt x="104" y="5"/>
                    <a:pt x="128" y="6"/>
                  </a:cubicBezTo>
                  <a:cubicBezTo>
                    <a:pt x="152" y="7"/>
                    <a:pt x="186" y="116"/>
                    <a:pt x="210" y="116"/>
                  </a:cubicBezTo>
                  <a:cubicBezTo>
                    <a:pt x="234" y="116"/>
                    <a:pt x="254" y="12"/>
                    <a:pt x="274" y="6"/>
                  </a:cubicBezTo>
                  <a:cubicBezTo>
                    <a:pt x="294" y="0"/>
                    <a:pt x="320" y="68"/>
                    <a:pt x="329" y="80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TextBox 53"/>
            <p:cNvSpPr txBox="1"/>
            <p:nvPr/>
          </p:nvSpPr>
          <p:spPr>
            <a:xfrm>
              <a:off x="5868144" y="399577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W/Z</a:t>
              </a:r>
              <a:endParaRPr lang="zh-CN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3" y="4031569"/>
            <a:ext cx="1233391" cy="236568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05" y="2059809"/>
            <a:ext cx="1308629" cy="1278887"/>
          </a:xfrm>
          <a:prstGeom prst="rect">
            <a:avLst/>
          </a:prstGeom>
        </p:spPr>
      </p:pic>
      <p:sp>
        <p:nvSpPr>
          <p:cNvPr id="38" name="右大括号 37"/>
          <p:cNvSpPr/>
          <p:nvPr/>
        </p:nvSpPr>
        <p:spPr>
          <a:xfrm>
            <a:off x="8330260" y="2400277"/>
            <a:ext cx="567863" cy="4154515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107032" y="3441483"/>
            <a:ext cx="3019790" cy="2802435"/>
            <a:chOff x="9107733" y="3510442"/>
            <a:chExt cx="3019790" cy="2802435"/>
          </a:xfrm>
        </p:grpSpPr>
        <p:sp>
          <p:nvSpPr>
            <p:cNvPr id="52" name="圆角矩形 51"/>
            <p:cNvSpPr/>
            <p:nvPr/>
          </p:nvSpPr>
          <p:spPr>
            <a:xfrm>
              <a:off x="9107733" y="3510442"/>
              <a:ext cx="3019790" cy="280243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9169399" y="3619018"/>
              <a:ext cx="2916183" cy="2567439"/>
              <a:chOff x="9148141" y="3436563"/>
              <a:chExt cx="2916183" cy="2567439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9148141" y="3436563"/>
                <a:ext cx="22910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自由参数：</a:t>
                </a:r>
                <a:r>
                  <a:rPr lang="el-GR" altLang="zh-CN" sz="24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ν</a:t>
                </a:r>
                <a:r>
                  <a:rPr lang="en-US" altLang="zh-CN" sz="2400" b="1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/</a:t>
                </a:r>
                <a:r>
                  <a:rPr lang="el-GR" altLang="zh-CN" sz="24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4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endPara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9148141" y="4660260"/>
                <a:ext cx="29161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弱矢量玻色子质量：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grpSp>
            <p:nvGrpSpPr>
              <p:cNvPr id="46" name="组合 45"/>
              <p:cNvGrpSpPr/>
              <p:nvPr/>
            </p:nvGrpSpPr>
            <p:grpSpPr>
              <a:xfrm>
                <a:off x="9582545" y="5023734"/>
                <a:ext cx="2076338" cy="980268"/>
                <a:chOff x="9582545" y="4485430"/>
                <a:chExt cx="2076338" cy="98026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文本框 39"/>
                    <p:cNvSpPr txBox="1"/>
                    <p:nvPr/>
                  </p:nvSpPr>
                  <p:spPr>
                    <a:xfrm>
                      <a:off x="9956462" y="4485430"/>
                      <a:ext cx="1328504" cy="6109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m:rPr>
                                <m:sty m:val="p"/>
                              </m:rPr>
                              <a:rPr lang="el-GR" altLang="zh-CN" b="0" i="1" smtClean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0" name="文本框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56462" y="4485430"/>
                      <a:ext cx="1328504" cy="610936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文本框 46"/>
                    <p:cNvSpPr txBox="1"/>
                    <p:nvPr/>
                  </p:nvSpPr>
                  <p:spPr>
                    <a:xfrm>
                      <a:off x="9582545" y="5096366"/>
                      <a:ext cx="207633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type m:val="lin"/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</m:sSub>
                              </m:num>
                              <m:den>
                                <m:func>
                                  <m:func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i="1" smtClean="0">
                                            <a:latin typeface="Cambria Math" panose="02040503050406030204" pitchFamily="18" charset="0"/>
                                          </a:rPr>
                                          <m:t>θ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sub>
                                    </m:sSub>
                                  </m:e>
                                </m:func>
                              </m:den>
                            </m:f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7" name="文本框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82545" y="5096366"/>
                      <a:ext cx="2076338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t="-116393" b="-1754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9148141" y="4063135"/>
                    <a:ext cx="2651239" cy="4322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Wingdings" panose="05000000000000000000" pitchFamily="2" charset="2"/>
                      <a:buChar char="Ø"/>
                    </a:pPr>
                    <a:r>
                      <a:rPr lang="zh-CN" altLang="en-US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质量：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altLang="zh-CN" sz="2000" i="1">
                            <a:latin typeface="Cambria Math" panose="02040503050406030204" pitchFamily="18" charset="0"/>
                          </a:rPr>
                          <m:t>ν</m:t>
                        </m:r>
                        <m:rad>
                          <m:radPr>
                            <m:degHide m:val="on"/>
                            <m:ctrlPr>
                              <a:rPr lang="el-GR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l-GR" altLang="zh-CN" sz="20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rad>
                      </m:oMath>
                    </a14:m>
                    <a: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 </a:t>
                    </a:r>
                    <a:endPara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49" name="文本框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8141" y="4063135"/>
                    <a:ext cx="2651239" cy="43229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069" b="-2535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341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标准模型电弱机制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53</a:t>
            </a:fld>
            <a:endParaRPr lang="zh-CN" alt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3E6A13C-87C5-42D2-B498-855B1A783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43" y="740569"/>
            <a:ext cx="7846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Gauge theory : </a:t>
            </a:r>
            <a:r>
              <a:rPr kumimoji="0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SU(2)</a:t>
            </a:r>
            <a:r>
              <a:rPr kumimoji="0" lang="en-US" altLang="zh-CN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×</a:t>
            </a:r>
            <a:r>
              <a:rPr kumimoji="0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U(1)</a:t>
            </a:r>
            <a:r>
              <a:rPr kumimoji="0" lang="en-US" altLang="zh-CN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Y</a:t>
            </a:r>
            <a:r>
              <a:rPr kumimoji="0" lang="en-US" altLang="zh-CN" sz="2000" dirty="0">
                <a:solidFill>
                  <a:srgbClr val="8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en-US" altLang="zh-CN" sz="2000" dirty="0">
                <a:solidFill>
                  <a:srgbClr val="8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Higgs</a:t>
            </a:r>
            <a:r>
              <a:rPr kumimoji="0" lang="en-US" altLang="zh-CN" sz="2000" dirty="0">
                <a:solidFill>
                  <a:srgbClr val="8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kumimoji="0" lang="en-US" altLang="zh-CN" sz="2000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SU(2)</a:t>
            </a:r>
            <a:r>
              <a:rPr kumimoji="0" lang="en-US" altLang="zh-CN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 </a:t>
            </a:r>
            <a:r>
              <a:rPr kumimoji="0"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 </a:t>
            </a:r>
            <a:r>
              <a:rPr kumimoji="0"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U(1)</a:t>
            </a:r>
            <a:r>
              <a:rPr kumimoji="0" lang="en-US" altLang="zh-CN" baseline="-25000" dirty="0" err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endParaRPr kumimoji="0"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4AD6ED4-FB46-4876-928B-52ABDC5C4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44" y="1328982"/>
            <a:ext cx="114861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Theory parameters : </a:t>
            </a:r>
            <a:r>
              <a:rPr kumimoji="0"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weak coupling </a:t>
            </a:r>
            <a:r>
              <a:rPr kumimoji="0" lang="en-US" altLang="zh-CN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kumimoji="0"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kumimoji="0"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0"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hypercharge</a:t>
            </a:r>
            <a:r>
              <a:rPr kumimoji="0"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0" lang="en-US" altLang="zh-CN" i="1" dirty="0">
                <a:solidFill>
                  <a:srgbClr val="FF0000"/>
                </a:solidFill>
                <a:latin typeface="Comic Sans MS" panose="030F0702030302020204" pitchFamily="66" charset="0"/>
              </a:rPr>
              <a:t>g’</a:t>
            </a:r>
            <a:r>
              <a:rPr kumimoji="0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vacuum expectation and H-self coupling </a:t>
            </a:r>
            <a:r>
              <a:rPr kumimoji="0" lang="el-GR" altLang="zh-C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0"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l-GR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kumimoji="0" lang="en-US" altLang="zh-CN" sz="2000" i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altLang="zh-CN" sz="2000" i="1" dirty="0">
                <a:solidFill>
                  <a:srgbClr val="000066"/>
                </a:solidFill>
                <a:latin typeface="Comic Sans MS" panose="030F0702030302020204" pitchFamily="66" charset="0"/>
              </a:rPr>
              <a:t>  </a:t>
            </a:r>
            <a:endParaRPr kumimoji="0" lang="zh-CN" altLang="en-US" sz="2000" dirty="0"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62FCC-546B-4E8D-BECC-3AC6409F9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76017"/>
            <a:ext cx="712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Observable “constant”:</a:t>
            </a:r>
            <a:endParaRPr kumimoji="0"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8">
            <a:extLst>
              <a:ext uri="{FF2B5EF4-FFF2-40B4-BE49-F238E27FC236}">
                <a16:creationId xmlns:a16="http://schemas.microsoft.com/office/drawing/2014/main" id="{EA43A3F7-22C2-49B0-893C-F64D6F0F0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040" y="5830565"/>
            <a:ext cx="101411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0"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Over-constraint for the electroweak SU(2)</a:t>
            </a:r>
            <a:r>
              <a:rPr kumimoji="0"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U(1)</a:t>
            </a:r>
            <a:r>
              <a:rPr kumimoji="0"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symmetry breaking mechanism</a:t>
            </a:r>
            <a:endParaRPr kumimoji="0" lang="zh-CN" altLang="en-US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3BF876A-08F1-4365-B48D-4B85304AF6A2}"/>
              </a:ext>
            </a:extLst>
          </p:cNvPr>
          <p:cNvGrpSpPr/>
          <p:nvPr/>
        </p:nvGrpSpPr>
        <p:grpSpPr>
          <a:xfrm>
            <a:off x="1499307" y="2426063"/>
            <a:ext cx="2513932" cy="1265313"/>
            <a:chOff x="864268" y="2726937"/>
            <a:chExt cx="2513932" cy="1265313"/>
          </a:xfrm>
        </p:grpSpPr>
        <p:graphicFrame>
          <p:nvGraphicFramePr>
            <p:cNvPr id="15" name="Object 17">
              <a:extLst>
                <a:ext uri="{FF2B5EF4-FFF2-40B4-BE49-F238E27FC236}">
                  <a16:creationId xmlns:a16="http://schemas.microsoft.com/office/drawing/2014/main" id="{C9818195-B8CA-4CB7-9B29-A0C05D0C67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94239" y="3186826"/>
            <a:ext cx="1817687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18" name="Equation" r:id="rId4" imgW="774364" imgH="342751" progId="Equation.DSMT4">
                    <p:embed/>
                  </p:oleObj>
                </mc:Choice>
                <mc:Fallback>
                  <p:oleObj name="Equation" r:id="rId4" imgW="774364" imgH="342751" progId="Equation.DSMT4">
                    <p:embed/>
                    <p:pic>
                      <p:nvPicPr>
                        <p:cNvPr id="15" name="Object 17">
                          <a:extLst>
                            <a:ext uri="{FF2B5EF4-FFF2-40B4-BE49-F238E27FC236}">
                              <a16:creationId xmlns:a16="http://schemas.microsoft.com/office/drawing/2014/main" id="{C9818195-B8CA-4CB7-9B29-A0C05D0C67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239" y="3186826"/>
                          <a:ext cx="1817687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矩形 44">
              <a:extLst>
                <a:ext uri="{FF2B5EF4-FFF2-40B4-BE49-F238E27FC236}">
                  <a16:creationId xmlns:a16="http://schemas.microsoft.com/office/drawing/2014/main" id="{C3E12DFC-A436-4E30-AE82-A7D8D6F48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080" y="2836644"/>
              <a:ext cx="17748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精细结构常数</a:t>
              </a:r>
              <a:r>
                <a:rPr lang="zh-CN" altLang="en-US" sz="16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5FC386E7-AADF-45FD-A700-B92DFFB115F6}"/>
                </a:ext>
              </a:extLst>
            </p:cNvPr>
            <p:cNvSpPr/>
            <p:nvPr/>
          </p:nvSpPr>
          <p:spPr>
            <a:xfrm>
              <a:off x="864268" y="2726937"/>
              <a:ext cx="2513932" cy="1265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14BA2E1-FAA9-49E7-84EB-0A3964B39FCF}"/>
              </a:ext>
            </a:extLst>
          </p:cNvPr>
          <p:cNvGrpSpPr/>
          <p:nvPr/>
        </p:nvGrpSpPr>
        <p:grpSpPr>
          <a:xfrm>
            <a:off x="4285387" y="2404670"/>
            <a:ext cx="3341258" cy="1265313"/>
            <a:chOff x="3554842" y="2736491"/>
            <a:chExt cx="3341258" cy="1265313"/>
          </a:xfrm>
        </p:grpSpPr>
        <p:graphicFrame>
          <p:nvGraphicFramePr>
            <p:cNvPr id="11" name="Object 16">
              <a:extLst>
                <a:ext uri="{FF2B5EF4-FFF2-40B4-BE49-F238E27FC236}">
                  <a16:creationId xmlns:a16="http://schemas.microsoft.com/office/drawing/2014/main" id="{532A2823-566F-4CD9-8101-CF62628D613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6738" y="3100060"/>
            <a:ext cx="2730500" cy="815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19" name="Equation" r:id="rId6" imgW="1346040" imgH="444240" progId="Equation.DSMT4">
                    <p:embed/>
                  </p:oleObj>
                </mc:Choice>
                <mc:Fallback>
                  <p:oleObj name="Equation" r:id="rId6" imgW="1346040" imgH="444240" progId="Equation.DSMT4">
                    <p:embed/>
                    <p:pic>
                      <p:nvPicPr>
                        <p:cNvPr id="11" name="Object 16">
                          <a:extLst>
                            <a:ext uri="{FF2B5EF4-FFF2-40B4-BE49-F238E27FC236}">
                              <a16:creationId xmlns:a16="http://schemas.microsoft.com/office/drawing/2014/main" id="{532A2823-566F-4CD9-8101-CF62628D613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6738" y="3100060"/>
                          <a:ext cx="2730500" cy="815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矩形 44">
              <a:extLst>
                <a:ext uri="{FF2B5EF4-FFF2-40B4-BE49-F238E27FC236}">
                  <a16:creationId xmlns:a16="http://schemas.microsoft.com/office/drawing/2014/main" id="{170E7F7B-B4E3-4CDD-A109-DE226D3A4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035" y="2819796"/>
              <a:ext cx="18004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费米耦合常数</a:t>
              </a:r>
              <a:r>
                <a:rPr lang="zh-CN" altLang="en-US" sz="18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1F3900AC-FF1B-4AE8-BB4F-CB363C6DA087}"/>
                </a:ext>
              </a:extLst>
            </p:cNvPr>
            <p:cNvSpPr/>
            <p:nvPr/>
          </p:nvSpPr>
          <p:spPr>
            <a:xfrm>
              <a:off x="3554842" y="2736491"/>
              <a:ext cx="3341258" cy="1265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E0364F7-D726-42A9-9ED5-338291680ABE}"/>
              </a:ext>
            </a:extLst>
          </p:cNvPr>
          <p:cNvGrpSpPr/>
          <p:nvPr/>
        </p:nvGrpSpPr>
        <p:grpSpPr>
          <a:xfrm>
            <a:off x="7915310" y="2400056"/>
            <a:ext cx="3341258" cy="1339208"/>
            <a:chOff x="7160398" y="2662596"/>
            <a:chExt cx="3341258" cy="1339208"/>
          </a:xfrm>
        </p:grpSpPr>
        <p:graphicFrame>
          <p:nvGraphicFramePr>
            <p:cNvPr id="16" name="对象 2">
              <a:extLst>
                <a:ext uri="{FF2B5EF4-FFF2-40B4-BE49-F238E27FC236}">
                  <a16:creationId xmlns:a16="http://schemas.microsoft.com/office/drawing/2014/main" id="{D4210D4B-5165-4EF2-B524-3925866208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34264" y="2988195"/>
            <a:ext cx="2693987" cy="933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20" name="Equation" r:id="rId8" imgW="1460160" imgH="457200" progId="Equation.DSMT4">
                    <p:embed/>
                  </p:oleObj>
                </mc:Choice>
                <mc:Fallback>
                  <p:oleObj name="Equation" r:id="rId8" imgW="1460160" imgH="457200" progId="Equation.DSMT4">
                    <p:embed/>
                    <p:pic>
                      <p:nvPicPr>
                        <p:cNvPr id="16" name="对象 2">
                          <a:extLst>
                            <a:ext uri="{FF2B5EF4-FFF2-40B4-BE49-F238E27FC236}">
                              <a16:creationId xmlns:a16="http://schemas.microsoft.com/office/drawing/2014/main" id="{D4210D4B-5165-4EF2-B524-39258662085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34264" y="2988195"/>
                          <a:ext cx="2693987" cy="933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40">
              <a:extLst>
                <a:ext uri="{FF2B5EF4-FFF2-40B4-BE49-F238E27FC236}">
                  <a16:creationId xmlns:a16="http://schemas.microsoft.com/office/drawing/2014/main" id="{DFBFE52B-115A-4544-8C43-B4D112C93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2157" y="2662596"/>
              <a:ext cx="13388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弱混合角</a:t>
              </a:r>
              <a:r>
                <a:rPr lang="zh-CN" altLang="en-US" sz="18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4CCC7682-5299-45FC-A025-15A75B682581}"/>
                </a:ext>
              </a:extLst>
            </p:cNvPr>
            <p:cNvSpPr/>
            <p:nvPr/>
          </p:nvSpPr>
          <p:spPr>
            <a:xfrm>
              <a:off x="7160398" y="2736491"/>
              <a:ext cx="3341258" cy="1265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79C2746-5D7A-4CB0-B1E4-958DACE16B05}"/>
              </a:ext>
            </a:extLst>
          </p:cNvPr>
          <p:cNvGrpSpPr/>
          <p:nvPr/>
        </p:nvGrpSpPr>
        <p:grpSpPr>
          <a:xfrm>
            <a:off x="1317705" y="4166699"/>
            <a:ext cx="2433306" cy="1269424"/>
            <a:chOff x="1852081" y="4622948"/>
            <a:chExt cx="2433306" cy="1269424"/>
          </a:xfrm>
        </p:grpSpPr>
        <p:graphicFrame>
          <p:nvGraphicFramePr>
            <p:cNvPr id="12" name="Object 18">
              <a:extLst>
                <a:ext uri="{FF2B5EF4-FFF2-40B4-BE49-F238E27FC236}">
                  <a16:creationId xmlns:a16="http://schemas.microsoft.com/office/drawing/2014/main" id="{7D16D30E-FF58-4746-8BD4-A865D5AC4C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53403" y="5026586"/>
            <a:ext cx="1857375" cy="817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21" name="Equation" r:id="rId10" imgW="888840" imgH="431640" progId="Equation.DSMT4">
                    <p:embed/>
                  </p:oleObj>
                </mc:Choice>
                <mc:Fallback>
                  <p:oleObj name="Equation" r:id="rId10" imgW="888840" imgH="431640" progId="Equation.DSMT4">
                    <p:embed/>
                    <p:pic>
                      <p:nvPicPr>
                        <p:cNvPr id="12" name="Object 18">
                          <a:extLst>
                            <a:ext uri="{FF2B5EF4-FFF2-40B4-BE49-F238E27FC236}">
                              <a16:creationId xmlns:a16="http://schemas.microsoft.com/office/drawing/2014/main" id="{7D16D30E-FF58-4746-8BD4-A865D5AC4C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3403" y="5026586"/>
                          <a:ext cx="1857375" cy="817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803E72E-AEBC-4D2F-95DD-5E25315BC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3113" y="4664828"/>
              <a:ext cx="17924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Z</a:t>
              </a:r>
              <a:r>
                <a:rPr lang="en-US" altLang="zh-CN" u="sng" baseline="300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0</a:t>
              </a:r>
              <a:r>
                <a:rPr lang="zh-CN" altLang="en-US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玻色子质量</a:t>
              </a:r>
              <a:r>
                <a:rPr lang="zh-CN" altLang="en-US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：</a:t>
              </a: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32FBEF7-A53A-4C97-AA17-B097E9068483}"/>
                </a:ext>
              </a:extLst>
            </p:cNvPr>
            <p:cNvSpPr/>
            <p:nvPr/>
          </p:nvSpPr>
          <p:spPr>
            <a:xfrm>
              <a:off x="1860393" y="4627059"/>
              <a:ext cx="2424994" cy="1265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54130C2E-68E2-4F1E-A95E-A8BEEFA9BCAD}"/>
                </a:ext>
              </a:extLst>
            </p:cNvPr>
            <p:cNvSpPr/>
            <p:nvPr/>
          </p:nvSpPr>
          <p:spPr>
            <a:xfrm>
              <a:off x="1852081" y="4622948"/>
              <a:ext cx="2424994" cy="1265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C353FE8-6431-485B-A3F7-DB6AB24F9451}"/>
              </a:ext>
            </a:extLst>
          </p:cNvPr>
          <p:cNvGrpSpPr/>
          <p:nvPr/>
        </p:nvGrpSpPr>
        <p:grpSpPr>
          <a:xfrm>
            <a:off x="4163465" y="4166698"/>
            <a:ext cx="2264627" cy="1265313"/>
            <a:chOff x="4480790" y="4467593"/>
            <a:chExt cx="2264627" cy="1265313"/>
          </a:xfrm>
        </p:grpSpPr>
        <p:graphicFrame>
          <p:nvGraphicFramePr>
            <p:cNvPr id="13" name="Object 29">
              <a:extLst>
                <a:ext uri="{FF2B5EF4-FFF2-40B4-BE49-F238E27FC236}">
                  <a16:creationId xmlns:a16="http://schemas.microsoft.com/office/drawing/2014/main" id="{CB3DEB07-601E-4464-A87E-CC84DE98AD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53357" y="4914370"/>
            <a:ext cx="1514475" cy="817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22" name="Equation" r:id="rId12" imgW="660240" imgH="393480" progId="Equation.DSMT4">
                    <p:embed/>
                  </p:oleObj>
                </mc:Choice>
                <mc:Fallback>
                  <p:oleObj name="Equation" r:id="rId12" imgW="660240" imgH="393480" progId="Equation.DSMT4">
                    <p:embed/>
                    <p:pic>
                      <p:nvPicPr>
                        <p:cNvPr id="13" name="Object 29">
                          <a:extLst>
                            <a:ext uri="{FF2B5EF4-FFF2-40B4-BE49-F238E27FC236}">
                              <a16:creationId xmlns:a16="http://schemas.microsoft.com/office/drawing/2014/main" id="{CB3DEB07-601E-4464-A87E-CC84DE98AD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3357" y="4914370"/>
                          <a:ext cx="1514475" cy="817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A53B680-43D6-4A40-BC92-7404C59B5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7028" y="4592264"/>
              <a:ext cx="19271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W</a:t>
              </a:r>
              <a:r>
                <a:rPr lang="en-US" altLang="zh-CN" u="sng" baseline="300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±</a:t>
              </a:r>
              <a:r>
                <a:rPr lang="zh-CN" altLang="en-US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玻色子质量</a:t>
              </a:r>
              <a:r>
                <a:rPr lang="zh-CN" altLang="en-US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：</a:t>
              </a: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B04AE33D-3461-4558-BB88-907FCD0F36A9}"/>
                </a:ext>
              </a:extLst>
            </p:cNvPr>
            <p:cNvSpPr/>
            <p:nvPr/>
          </p:nvSpPr>
          <p:spPr>
            <a:xfrm>
              <a:off x="4480790" y="4467593"/>
              <a:ext cx="2264627" cy="1265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FA94451-9D95-4F18-85BA-46EE71DEA90F}"/>
              </a:ext>
            </a:extLst>
          </p:cNvPr>
          <p:cNvGrpSpPr/>
          <p:nvPr/>
        </p:nvGrpSpPr>
        <p:grpSpPr>
          <a:xfrm>
            <a:off x="6851615" y="4172201"/>
            <a:ext cx="1837121" cy="1265313"/>
            <a:chOff x="7418549" y="4458417"/>
            <a:chExt cx="1837121" cy="1265313"/>
          </a:xfrm>
        </p:grpSpPr>
        <p:graphicFrame>
          <p:nvGraphicFramePr>
            <p:cNvPr id="17" name="Object 18">
              <a:extLst>
                <a:ext uri="{FF2B5EF4-FFF2-40B4-BE49-F238E27FC236}">
                  <a16:creationId xmlns:a16="http://schemas.microsoft.com/office/drawing/2014/main" id="{66232731-8AC4-4827-8698-274209DAD50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94209" y="5013688"/>
            <a:ext cx="685800" cy="56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23" name="公式" r:id="rId14" imgW="342751" imgH="253890" progId="Equation.3">
                    <p:embed/>
                  </p:oleObj>
                </mc:Choice>
                <mc:Fallback>
                  <p:oleObj name="公式" r:id="rId14" imgW="342751" imgH="253890" progId="Equation.3">
                    <p:embed/>
                    <p:pic>
                      <p:nvPicPr>
                        <p:cNvPr id="17" name="Object 18">
                          <a:extLst>
                            <a:ext uri="{FF2B5EF4-FFF2-40B4-BE49-F238E27FC236}">
                              <a16:creationId xmlns:a16="http://schemas.microsoft.com/office/drawing/2014/main" id="{66232731-8AC4-4827-8698-274209DAD50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4209" y="5013688"/>
                          <a:ext cx="685800" cy="566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91D4FFB-9C62-41E2-A653-C67C1A006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136" y="4577682"/>
              <a:ext cx="17155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Top</a:t>
              </a:r>
              <a:r>
                <a:rPr lang="zh-CN" altLang="en-US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夸克质量</a:t>
              </a:r>
              <a:r>
                <a:rPr lang="zh-CN" altLang="en-US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：</a:t>
              </a:r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3D28EB61-089A-4DB1-B919-54A08E28FD89}"/>
                </a:ext>
              </a:extLst>
            </p:cNvPr>
            <p:cNvSpPr/>
            <p:nvPr/>
          </p:nvSpPr>
          <p:spPr>
            <a:xfrm>
              <a:off x="7418549" y="4458417"/>
              <a:ext cx="1837121" cy="1265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8D8C1D4-247B-430F-BCB9-914849EDE0D7}"/>
              </a:ext>
            </a:extLst>
          </p:cNvPr>
          <p:cNvGrpSpPr/>
          <p:nvPr/>
        </p:nvGrpSpPr>
        <p:grpSpPr>
          <a:xfrm>
            <a:off x="8947202" y="4165725"/>
            <a:ext cx="2531824" cy="1265313"/>
            <a:chOff x="9418876" y="4418995"/>
            <a:chExt cx="2531824" cy="1265313"/>
          </a:xfrm>
        </p:grpSpPr>
        <p:graphicFrame>
          <p:nvGraphicFramePr>
            <p:cNvPr id="14" name="Object 5">
              <a:extLst>
                <a:ext uri="{FF2B5EF4-FFF2-40B4-BE49-F238E27FC236}">
                  <a16:creationId xmlns:a16="http://schemas.microsoft.com/office/drawing/2014/main" id="{7A6CB20C-0DC6-45EA-B06D-DCF24F3A31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831330" y="4953099"/>
            <a:ext cx="1785937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24" name="Equation" r:id="rId16" imgW="761760" imgH="253800" progId="Equation.DSMT4">
                    <p:embed/>
                  </p:oleObj>
                </mc:Choice>
                <mc:Fallback>
                  <p:oleObj name="Equation" r:id="rId16" imgW="761760" imgH="253800" progId="Equation.DSMT4">
                    <p:embed/>
                    <p:pic>
                      <p:nvPicPr>
                        <p:cNvPr id="14" name="Object 5">
                          <a:extLst>
                            <a:ext uri="{FF2B5EF4-FFF2-40B4-BE49-F238E27FC236}">
                              <a16:creationId xmlns:a16="http://schemas.microsoft.com/office/drawing/2014/main" id="{7A6CB20C-0DC6-45EA-B06D-DCF24F3A319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31330" y="4953099"/>
                          <a:ext cx="1785937" cy="554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56C27A7-9E73-4089-99F5-6799B35D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0497" y="4506410"/>
              <a:ext cx="18598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Higgs</a:t>
              </a:r>
              <a:r>
                <a:rPr lang="zh-CN" altLang="en-US" u="sng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粒子质量</a:t>
              </a:r>
              <a:r>
                <a:rPr lang="zh-CN" altLang="en-US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Arial" pitchFamily="34" charset="0"/>
                </a:rPr>
                <a:t>：</a:t>
              </a: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D03E7860-1C41-406F-81A9-0810BDC01E47}"/>
                </a:ext>
              </a:extLst>
            </p:cNvPr>
            <p:cNvSpPr/>
            <p:nvPr/>
          </p:nvSpPr>
          <p:spPr>
            <a:xfrm>
              <a:off x="9418876" y="4418995"/>
              <a:ext cx="2531824" cy="1265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62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Constraints on Higgs in 2012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54</a:t>
            </a:fld>
            <a:endParaRPr lang="zh-CN" alt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376640" y="6269107"/>
            <a:ext cx="528557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115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&lt;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2400" dirty="0" err="1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en-GB" altLang="zh-CN" sz="2400" baseline="-25000" dirty="0" err="1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lang="en-GB" altLang="zh-CN" sz="2400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&lt;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127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GeV</a:t>
            </a:r>
            <a:r>
              <a:rPr lang="en-US" altLang="zh-CN" sz="2400" dirty="0">
                <a:solidFill>
                  <a:srgbClr val="0066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@ 95% C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L.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63035" y="1429682"/>
            <a:ext cx="6932612" cy="4535488"/>
            <a:chOff x="2351088" y="1196975"/>
            <a:chExt cx="6932612" cy="4535488"/>
          </a:xfrm>
        </p:grpSpPr>
        <p:pic>
          <p:nvPicPr>
            <p:cNvPr id="8" name="Picture 2" descr="mw_mt_68CL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088" y="1196975"/>
              <a:ext cx="6932612" cy="453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本框 14"/>
            <p:cNvSpPr txBox="1"/>
            <p:nvPr/>
          </p:nvSpPr>
          <p:spPr>
            <a:xfrm rot="19800000">
              <a:off x="3987192" y="2394017"/>
              <a:ext cx="16097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Predicted in </a:t>
              </a:r>
            </a:p>
            <a:p>
              <a:pPr algn="ctr"/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Feb. 2012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0" y="834507"/>
                <a:ext cx="10954782" cy="411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marL="342900" indent="-342900" eaLnBrk="1" latinLnBrk="1" hangingPunct="1">
                  <a:lnSpc>
                    <a:spcPct val="80000"/>
                  </a:lnSpc>
                  <a:spcBef>
                    <a:spcPct val="20000"/>
                  </a:spcBef>
                  <a:buFont typeface="Wingdings" panose="05000000000000000000" pitchFamily="2" charset="2"/>
                  <a:buChar char="l"/>
                </a:pPr>
                <a:r>
                  <a:rPr lang="en-US" altLang="zh-CN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Higgs</a:t>
                </a:r>
                <a:r>
                  <a:rPr lang="zh-CN" altLang="en-US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机制：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0</a:t>
                </a:r>
                <a:r>
                  <a:rPr lang="en-US" altLang="zh-CN" sz="2000" baseline="30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+</a:t>
                </a: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自旋</a:t>
                </a:r>
                <a:r>
                  <a:rPr lang="zh-CN" altLang="en-US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itchFamily="18" charset="0"/>
                  </a:rPr>
                  <a:t>标量场，真空期值 </a:t>
                </a:r>
                <a:r>
                  <a:rPr lang="en-US" altLang="zh-CN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&lt;</a:t>
                </a:r>
                <a:r>
                  <a:rPr lang="el-GR" altLang="zh-CN" sz="2000" i="1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&gt; </a:t>
                </a:r>
                <a:r>
                  <a:rPr lang="en-US" altLang="zh-CN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≠ 0</a:t>
                </a:r>
                <a:r>
                  <a:rPr lang="zh-CN" altLang="en-US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，与一切有“质量”物质场耦合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𝐻𝑓𝑓</m:t>
                        </m:r>
                      </m:sub>
                    </m:sSub>
                    <m:r>
                      <a:rPr lang="en-US" altLang="zh-C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b>
                      <m:sSubPr>
                        <m:ctrlPr>
                          <a:rPr lang="el-GR" altLang="zh-CN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4507"/>
                <a:ext cx="10954782" cy="411523"/>
              </a:xfrm>
              <a:prstGeom prst="rect">
                <a:avLst/>
              </a:prstGeom>
              <a:blipFill>
                <a:blip r:embed="rId4"/>
                <a:stretch>
                  <a:fillRect l="-501" t="-8955" b="-238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7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Light Higgs decay branching ratio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55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91679" y="1656339"/>
            <a:ext cx="5272555" cy="4412526"/>
            <a:chOff x="315521" y="1455248"/>
            <a:chExt cx="5272555" cy="4412526"/>
          </a:xfrm>
        </p:grpSpPr>
        <p:pic>
          <p:nvPicPr>
            <p:cNvPr id="5" name="Picture 35" descr="higgs_br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521" y="1465994"/>
              <a:ext cx="5272555" cy="4401780"/>
            </a:xfrm>
            <a:prstGeom prst="rect">
              <a:avLst/>
            </a:prstGeom>
            <a:effectLst>
              <a:outerShdw blurRad="127000" dist="38100" dir="2700000">
                <a:srgbClr val="000000">
                  <a:alpha val="70000"/>
                </a:srgbClr>
              </a:outerShdw>
            </a:effectLst>
          </p:spPr>
        </p:pic>
        <p:sp>
          <p:nvSpPr>
            <p:cNvPr id="6" name="矩形 5"/>
            <p:cNvSpPr/>
            <p:nvPr/>
          </p:nvSpPr>
          <p:spPr>
            <a:xfrm>
              <a:off x="1352242" y="1455248"/>
              <a:ext cx="341330" cy="3947504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" y="825330"/>
            <a:ext cx="1175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 light Higgs of 115&lt;m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&lt;127GeV, will be produced at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hadron collider with decay branching ratio (Br) </a:t>
            </a:r>
            <a:endParaRPr lang="zh-CN" altLang="en-US" sz="2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39"/>
          <p:cNvGrpSpPr>
            <a:grpSpLocks/>
          </p:cNvGrpSpPr>
          <p:nvPr/>
        </p:nvGrpSpPr>
        <p:grpSpPr bwMode="auto">
          <a:xfrm>
            <a:off x="7010966" y="4383633"/>
            <a:ext cx="4180775" cy="1223081"/>
            <a:chOff x="4357686" y="3357562"/>
            <a:chExt cx="4381520" cy="1014413"/>
          </a:xfrm>
        </p:grpSpPr>
        <p:grpSp>
          <p:nvGrpSpPr>
            <p:cNvPr id="11" name="组合 35"/>
            <p:cNvGrpSpPr>
              <a:grpSpLocks/>
            </p:cNvGrpSpPr>
            <p:nvPr/>
          </p:nvGrpSpPr>
          <p:grpSpPr bwMode="auto">
            <a:xfrm>
              <a:off x="4357686" y="3357562"/>
              <a:ext cx="4381520" cy="1014413"/>
              <a:chOff x="3929058" y="4000504"/>
              <a:chExt cx="4381520" cy="1014413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36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0694" y="4000504"/>
                <a:ext cx="1333500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6578" y="4071942"/>
                <a:ext cx="1524000" cy="942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36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9058" y="4071942"/>
                <a:ext cx="1562100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矩形 11"/>
            <p:cNvSpPr/>
            <p:nvPr/>
          </p:nvSpPr>
          <p:spPr>
            <a:xfrm>
              <a:off x="4500104" y="3429168"/>
              <a:ext cx="286289" cy="285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001301" y="3429168"/>
              <a:ext cx="284835" cy="285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429836" y="3429168"/>
              <a:ext cx="284835" cy="285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177546" y="1728392"/>
                <a:ext cx="3417923" cy="6567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①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/</a:t>
                </a:r>
                <a:r>
                  <a:rPr lang="el-GR" altLang="zh-CN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ττ</a:t>
                </a:r>
                <a:r>
                  <a:rPr lang="en-US" altLang="zh-CN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𝐻𝑓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𝑔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4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546" y="1728392"/>
                <a:ext cx="3417923" cy="656718"/>
              </a:xfrm>
              <a:prstGeom prst="rect">
                <a:avLst/>
              </a:prstGeom>
              <a:blipFill>
                <a:blip r:embed="rId7"/>
                <a:stretch>
                  <a:fillRect l="-3565" t="-7477" b="-102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175498" y="2823878"/>
                <a:ext cx="40766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②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006666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WW</a:t>
                </a:r>
                <a:r>
                  <a:rPr lang="en-US" altLang="zh-CN" sz="2800" baseline="30000" dirty="0">
                    <a:solidFill>
                      <a:srgbClr val="006666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(*)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/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ZZ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(*)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𝑉𝑉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lang="zh-CN" altLang="en-US" sz="24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498" y="2823878"/>
                <a:ext cx="4076693" cy="523220"/>
              </a:xfrm>
              <a:prstGeom prst="rect">
                <a:avLst/>
              </a:prstGeom>
              <a:blipFill>
                <a:blip r:embed="rId8"/>
                <a:stretch>
                  <a:fillRect l="-2990" t="-13953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6175498" y="3785866"/>
            <a:ext cx="4046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en-US" sz="2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l-GR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γγ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via loop contributions</a:t>
            </a:r>
            <a:endParaRPr lang="zh-CN" altLang="en-US" sz="24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时代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56</a:t>
            </a:fld>
            <a:endParaRPr lang="zh-CN" altLang="en-US"/>
          </a:p>
        </p:txBody>
      </p:sp>
      <p:grpSp>
        <p:nvGrpSpPr>
          <p:cNvPr id="5" name="组合 2"/>
          <p:cNvGrpSpPr>
            <a:grpSpLocks/>
          </p:cNvGrpSpPr>
          <p:nvPr/>
        </p:nvGrpSpPr>
        <p:grpSpPr bwMode="auto">
          <a:xfrm>
            <a:off x="1577181" y="1135622"/>
            <a:ext cx="9037637" cy="5472536"/>
            <a:chOff x="70866" y="980728"/>
            <a:chExt cx="9037638" cy="5472113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70866" y="980728"/>
              <a:ext cx="9037638" cy="5472113"/>
              <a:chOff x="153" y="1318"/>
              <a:chExt cx="5317" cy="2550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1318"/>
                <a:ext cx="5317" cy="2550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4540" y="1616"/>
                <a:ext cx="833" cy="21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zh-CN" altLang="en-US" sz="2400" b="1">
                    <a:solidFill>
                      <a:srgbClr val="B5E8FF"/>
                    </a:solidFill>
                    <a:latin typeface="Tahoma" pitchFamily="34" charset="0"/>
                  </a:rPr>
                  <a:t>日内瓦湖</a:t>
                </a:r>
                <a:endParaRPr lang="en-US" altLang="zh-CN" sz="2400" b="1">
                  <a:latin typeface="Tahoma" pitchFamily="34" charset="0"/>
                </a:endParaRPr>
              </a:p>
            </p:txBody>
          </p: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1881" y="2090"/>
                <a:ext cx="639" cy="27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zh-CN" b="1">
                    <a:solidFill>
                      <a:srgbClr val="B5E8FF"/>
                    </a:solidFill>
                    <a:latin typeface="Tahoma" pitchFamily="34" charset="0"/>
                  </a:rPr>
                  <a:t>CMS</a:t>
                </a:r>
                <a:endParaRPr lang="en-US" altLang="zh-CN" b="1">
                  <a:latin typeface="Tahoma" pitchFamily="34" charset="0"/>
                </a:endParaRPr>
              </a:p>
            </p:txBody>
          </p:sp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2780" y="2920"/>
                <a:ext cx="974" cy="27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zh-CN" b="1">
                    <a:solidFill>
                      <a:srgbClr val="B5E8FF"/>
                    </a:solidFill>
                    <a:latin typeface="Tahoma" pitchFamily="34" charset="0"/>
                  </a:rPr>
                  <a:t>ATLAS</a:t>
                </a:r>
                <a:endParaRPr lang="en-US" altLang="zh-CN" b="1">
                  <a:latin typeface="Tahoma" pitchFamily="34" charset="0"/>
                </a:endParaRPr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4009" y="2400"/>
                <a:ext cx="747" cy="27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zh-CN" b="1">
                    <a:solidFill>
                      <a:srgbClr val="B5E8FF"/>
                    </a:solidFill>
                    <a:latin typeface="Tahoma" pitchFamily="34" charset="0"/>
                  </a:rPr>
                  <a:t>LHCb</a:t>
                </a:r>
                <a:endParaRPr lang="en-US" altLang="zh-CN" b="1">
                  <a:latin typeface="Tahoma" pitchFamily="34" charset="0"/>
                </a:endParaRPr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1362" y="2883"/>
                <a:ext cx="840" cy="27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zh-CN" b="1">
                    <a:solidFill>
                      <a:srgbClr val="B5E8FF"/>
                    </a:solidFill>
                    <a:latin typeface="Tahoma" pitchFamily="34" charset="0"/>
                  </a:rPr>
                  <a:t>ALICE</a:t>
                </a:r>
                <a:endParaRPr lang="en-US" altLang="zh-CN" b="1">
                  <a:latin typeface="Tahoma" pitchFamily="34" charset="0"/>
                </a:endParaRPr>
              </a:p>
            </p:txBody>
          </p:sp>
        </p:grpSp>
        <p:pic>
          <p:nvPicPr>
            <p:cNvPr id="7" name="Picture 48" descr="http://atlasexperiment.org/atlas_photos/selected-photos/lhc/LHC_hall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1541" y="980728"/>
              <a:ext cx="2776963" cy="2079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3">
            <a:extLst>
              <a:ext uri="{FF2B5EF4-FFF2-40B4-BE49-F238E27FC236}">
                <a16:creationId xmlns:a16="http://schemas.microsoft.com/office/drawing/2014/main" id="{0BE70A71-49F0-4721-95BD-060270934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73295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l"/>
            </a:pP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高能量前沿：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LHC @ CERN, started the first Run1 in 2011 for 7/8TeV pp collision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47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H→</a:t>
            </a:r>
            <a:r>
              <a:rPr lang="el-GR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γγ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@ ATLAS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C3F0BE-8119-4085-9CA0-F7013E00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95" y="667240"/>
            <a:ext cx="6480720" cy="62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The discovery of Higgs @ 4</a:t>
            </a:r>
            <a:r>
              <a:rPr lang="en-US" altLang="zh-CN" sz="2800" baseline="30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July 2012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58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51085" y="981338"/>
            <a:ext cx="5612998" cy="3929408"/>
            <a:chOff x="157525" y="1271113"/>
            <a:chExt cx="5612998" cy="3929408"/>
          </a:xfrm>
        </p:grpSpPr>
        <p:pic>
          <p:nvPicPr>
            <p:cNvPr id="6" name="Picture 5" descr="Untitled.png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25" y="1271113"/>
              <a:ext cx="5612998" cy="3929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1979452" y="3493394"/>
              <a:ext cx="1839136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altLang="zh-CN" sz="20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 @ ATLAS</a:t>
              </a:r>
              <a:endParaRPr lang="zh-CN" altLang="en-US" sz="20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1884989" y="5386228"/>
            <a:ext cx="8707883" cy="1212640"/>
          </a:xfrm>
          <a:prstGeom prst="rect">
            <a:avLst/>
          </a:prstGeom>
          <a:solidFill>
            <a:srgbClr val="FFFF00">
              <a:alpha val="63000"/>
            </a:srgbClr>
          </a:solidFill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last missing piece was found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great success of SM Electroweak self-consistency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353428" y="981338"/>
            <a:ext cx="5291233" cy="4043951"/>
            <a:chOff x="6346988" y="1330878"/>
            <a:chExt cx="5291233" cy="404395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988" y="1330878"/>
              <a:ext cx="5291233" cy="4043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7641594" y="2878905"/>
              <a:ext cx="1418693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990033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0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altLang="zh-CN" sz="20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 @ CMS</a:t>
              </a:r>
              <a:endParaRPr lang="zh-CN" altLang="en-US" sz="20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2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相互作用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统一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59</a:t>
            </a:fld>
            <a:endParaRPr lang="zh-CN" altLang="en-US"/>
          </a:p>
        </p:txBody>
      </p:sp>
      <p:grpSp>
        <p:nvGrpSpPr>
          <p:cNvPr id="23" name="Group 79"/>
          <p:cNvGrpSpPr>
            <a:grpSpLocks/>
          </p:cNvGrpSpPr>
          <p:nvPr/>
        </p:nvGrpSpPr>
        <p:grpSpPr bwMode="auto">
          <a:xfrm>
            <a:off x="331177" y="603594"/>
            <a:ext cx="7653338" cy="773113"/>
            <a:chOff x="24" y="176"/>
            <a:chExt cx="4821" cy="487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24" y="226"/>
              <a:ext cx="55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天上的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地下的</a:t>
              </a:r>
            </a:p>
          </p:txBody>
        </p:sp>
        <p:sp>
          <p:nvSpPr>
            <p:cNvPr id="25" name="AutoShape 5"/>
            <p:cNvSpPr>
              <a:spLocks/>
            </p:cNvSpPr>
            <p:nvPr/>
          </p:nvSpPr>
          <p:spPr bwMode="auto">
            <a:xfrm>
              <a:off x="522" y="210"/>
              <a:ext cx="45" cy="408"/>
            </a:xfrm>
            <a:prstGeom prst="rightBrace">
              <a:avLst>
                <a:gd name="adj1" fmla="val 7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1009" y="176"/>
              <a:ext cx="782" cy="4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Gravity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~G</a:t>
              </a:r>
              <a:r>
                <a:rPr lang="en-US" altLang="zh-CN" sz="1600" baseline="-25000" dirty="0">
                  <a:latin typeface="Comic Sans MS" pitchFamily="66" charset="0"/>
                </a:rPr>
                <a:t>N</a:t>
              </a:r>
              <a:r>
                <a:rPr lang="en-US" altLang="zh-CN" sz="1600" dirty="0">
                  <a:latin typeface="Comic Sans MS" pitchFamily="66" charset="0"/>
                </a:rPr>
                <a:t>M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r>
                <a:rPr lang="en-US" altLang="zh-CN" sz="1600" dirty="0">
                  <a:latin typeface="Comic Sans MS" pitchFamily="66" charset="0"/>
                </a:rPr>
                <a:t>/r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(Newton 1687)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3560" y="176"/>
              <a:ext cx="1285" cy="4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General Relativity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anose="030F0702030302020204" pitchFamily="66" charset="0"/>
                </a:rPr>
                <a:t>(Einstein 1916)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~√g·G</a:t>
              </a:r>
              <a:r>
                <a:rPr lang="en-US" altLang="zh-CN" sz="1600" baseline="30000" dirty="0">
                  <a:latin typeface="Comic Sans MS" pitchFamily="66" charset="0"/>
                </a:rPr>
                <a:t>-1</a:t>
              </a:r>
              <a:r>
                <a:rPr lang="en-US" altLang="zh-CN" sz="1600" dirty="0">
                  <a:latin typeface="Comic Sans MS" pitchFamily="66" charset="0"/>
                </a:rPr>
                <a:t>R?</a:t>
              </a:r>
            </a:p>
          </p:txBody>
        </p:sp>
        <p:cxnSp>
          <p:nvCxnSpPr>
            <p:cNvPr id="28" name="AutoShape 13"/>
            <p:cNvCxnSpPr>
              <a:cxnSpLocks noChangeShapeType="1"/>
              <a:stCxn id="25" idx="1"/>
              <a:endCxn id="26" idx="1"/>
            </p:cNvCxnSpPr>
            <p:nvPr/>
          </p:nvCxnSpPr>
          <p:spPr bwMode="auto">
            <a:xfrm>
              <a:off x="567" y="414"/>
              <a:ext cx="442" cy="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4"/>
            <p:cNvCxnSpPr>
              <a:cxnSpLocks noChangeShapeType="1"/>
              <a:stCxn id="26" idx="3"/>
              <a:endCxn id="27" idx="1"/>
            </p:cNvCxnSpPr>
            <p:nvPr/>
          </p:nvCxnSpPr>
          <p:spPr bwMode="auto">
            <a:xfrm>
              <a:off x="1791" y="420"/>
              <a:ext cx="176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2207" y="210"/>
              <a:ext cx="6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新时空观</a:t>
              </a:r>
            </a:p>
          </p:txBody>
        </p:sp>
      </p:grp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108548" y="4342796"/>
            <a:ext cx="3739260" cy="206210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(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最小时空结构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相互作用力学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及其统一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0938" y="1658422"/>
            <a:ext cx="162909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1200" dirty="0">
                <a:latin typeface="Comic Sans MS" pitchFamily="66" charset="0"/>
              </a:rPr>
              <a:t>1785 Coulomb</a:t>
            </a:r>
            <a:endParaRPr lang="en-US" altLang="zh-CN" sz="14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       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静电扭秤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Comic Sans MS" pitchFamily="66" charset="0"/>
              </a:rPr>
              <a:t>　    </a:t>
            </a:r>
            <a:r>
              <a:rPr lang="en-US" altLang="zh-CN" sz="1400" dirty="0">
                <a:latin typeface="Comic Sans MS" pitchFamily="66" charset="0"/>
              </a:rPr>
              <a:t>~e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r>
              <a:rPr lang="en-US" altLang="zh-CN" sz="1400" dirty="0">
                <a:latin typeface="Comic Sans MS" pitchFamily="66" charset="0"/>
              </a:rPr>
              <a:t>/r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endParaRPr lang="en-US" altLang="zh-CN" sz="12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1789         1800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Galvani </a:t>
            </a:r>
            <a:r>
              <a:rPr lang="en-US" altLang="zh-CN" sz="1200" dirty="0">
                <a:latin typeface="Comic Sans MS" pitchFamily="66" charset="0"/>
                <a:sym typeface="Wingdings" pitchFamily="2" charset="2"/>
              </a:rPr>
              <a:t> Volta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青蛙腿</a:t>
            </a:r>
            <a:r>
              <a:rPr lang="zh-CN" altLang="en-US" sz="1200" dirty="0">
                <a:latin typeface="Comic Sans MS" pitchFamily="66" charset="0"/>
                <a:sym typeface="Wingdings" pitchFamily="2" charset="2"/>
              </a:rPr>
              <a:t>　 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化学电池</a:t>
            </a:r>
          </a:p>
        </p:txBody>
      </p:sp>
      <p:sp>
        <p:nvSpPr>
          <p:cNvPr id="32" name="AutoShape 17"/>
          <p:cNvSpPr>
            <a:spLocks/>
          </p:cNvSpPr>
          <p:nvPr/>
        </p:nvSpPr>
        <p:spPr bwMode="auto">
          <a:xfrm>
            <a:off x="1511546" y="1626672"/>
            <a:ext cx="215900" cy="1584324"/>
          </a:xfrm>
          <a:prstGeom prst="rightBrace">
            <a:avLst>
              <a:gd name="adj1" fmla="val 611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2484621" y="2039422"/>
            <a:ext cx="962025" cy="739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电磁学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Electro-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Magnetic</a:t>
            </a:r>
          </a:p>
        </p:txBody>
      </p:sp>
      <p:cxnSp>
        <p:nvCxnSpPr>
          <p:cNvPr id="34" name="AutoShape 20"/>
          <p:cNvCxnSpPr>
            <a:cxnSpLocks noChangeShapeType="1"/>
            <a:stCxn id="32" idx="1"/>
            <a:endCxn id="33" idx="1"/>
          </p:cNvCxnSpPr>
          <p:nvPr/>
        </p:nvCxnSpPr>
        <p:spPr bwMode="auto">
          <a:xfrm flipV="1">
            <a:off x="1727446" y="2409310"/>
            <a:ext cx="757174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1581332" y="2202735"/>
            <a:ext cx="9032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1819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CN" sz="1200" dirty="0" err="1">
                <a:solidFill>
                  <a:srgbClr val="0000FF"/>
                </a:solidFill>
                <a:latin typeface="Comic Sans MS" pitchFamily="66" charset="0"/>
              </a:rPr>
              <a:t>Oested</a:t>
            </a:r>
            <a:endParaRPr lang="en-US" altLang="zh-CN" sz="12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电流磁场</a:t>
            </a: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3564838" y="1525466"/>
            <a:ext cx="2016126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伟大的时代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1867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Maxwell Equations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latin typeface="Comic Sans MS" pitchFamily="66" charset="0"/>
              </a:rPr>
              <a:t>EM wave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＝光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200" dirty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1905 Einstein @ </a:t>
            </a:r>
            <a:r>
              <a:rPr lang="en-US" altLang="zh-CN" sz="1400" dirty="0">
                <a:solidFill>
                  <a:srgbClr val="C00000"/>
                </a:solidFill>
                <a:latin typeface="Comic Sans MS" pitchFamily="66" charset="0"/>
              </a:rPr>
              <a:t>C</a:t>
            </a:r>
            <a:endParaRPr lang="en-US" altLang="zh-CN" sz="1200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新时空观 </a:t>
            </a:r>
            <a:r>
              <a:rPr lang="zh-CN" altLang="en-US" sz="1200" dirty="0">
                <a:sym typeface="Wingdings" pitchFamily="2" charset="2"/>
              </a:rPr>
              <a:t></a:t>
            </a:r>
            <a:r>
              <a:rPr lang="zh-CN" altLang="en-US" sz="1200" dirty="0">
                <a:latin typeface="Comic Sans MS" pitchFamily="66" charset="0"/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Special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              Relativity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1925 @ </a:t>
            </a:r>
            <a:r>
              <a:rPr lang="en-US" altLang="zh-CN" sz="1400" dirty="0">
                <a:solidFill>
                  <a:srgbClr val="C00000"/>
                </a:solidFill>
                <a:latin typeface="Comic Sans MS" pitchFamily="66" charset="0"/>
              </a:rPr>
              <a:t>h</a:t>
            </a:r>
            <a:endParaRPr lang="en-US" altLang="zh-CN" sz="1200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Quantum Mechanics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(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新物质观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波粒</a:t>
            </a:r>
            <a:r>
              <a:rPr lang="en-US" altLang="zh-CN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象性</a:t>
            </a:r>
            <a:r>
              <a:rPr lang="en-US" altLang="zh-CN" sz="1200" dirty="0">
                <a:latin typeface="Comic Sans MS" pitchFamily="66" charset="0"/>
              </a:rPr>
              <a:t>)</a:t>
            </a:r>
          </a:p>
        </p:txBody>
      </p:sp>
      <p:cxnSp>
        <p:nvCxnSpPr>
          <p:cNvPr id="37" name="AutoShape 20"/>
          <p:cNvCxnSpPr>
            <a:cxnSpLocks noChangeShapeType="1"/>
            <a:stCxn id="33" idx="3"/>
          </p:cNvCxnSpPr>
          <p:nvPr/>
        </p:nvCxnSpPr>
        <p:spPr bwMode="auto">
          <a:xfrm flipV="1">
            <a:off x="3446645" y="2409309"/>
            <a:ext cx="330824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AutoShape 32"/>
          <p:cNvSpPr>
            <a:spLocks/>
          </p:cNvSpPr>
          <p:nvPr/>
        </p:nvSpPr>
        <p:spPr bwMode="auto">
          <a:xfrm>
            <a:off x="5284205" y="2386264"/>
            <a:ext cx="144016" cy="1355351"/>
          </a:xfrm>
          <a:prstGeom prst="rightBrace">
            <a:avLst>
              <a:gd name="adj1" fmla="val 10925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cxnSp>
        <p:nvCxnSpPr>
          <p:cNvPr id="39" name="AutoShape 35"/>
          <p:cNvCxnSpPr>
            <a:cxnSpLocks noChangeShapeType="1"/>
            <a:stCxn id="38" idx="1"/>
          </p:cNvCxnSpPr>
          <p:nvPr/>
        </p:nvCxnSpPr>
        <p:spPr bwMode="auto">
          <a:xfrm flipV="1">
            <a:off x="5428222" y="3063939"/>
            <a:ext cx="411803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5840025" y="2351020"/>
            <a:ext cx="1318539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量子电动力学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QED U1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(1948)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正反物质</a:t>
            </a:r>
            <a:endParaRPr lang="en-US" altLang="zh-CN" sz="14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量子场论 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规范对称性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5191359" y="4046709"/>
            <a:ext cx="196720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弱作用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Weak SU2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(1958)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 err="1">
                <a:latin typeface="Comic Sans MS" pitchFamily="66" charset="0"/>
              </a:rPr>
              <a:t>eg</a:t>
            </a:r>
            <a:r>
              <a:rPr lang="en-US" altLang="zh-CN" sz="1200" dirty="0">
                <a:latin typeface="Comic Sans MS" pitchFamily="66" charset="0"/>
              </a:rPr>
              <a:t>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太阳反应 </a:t>
            </a:r>
            <a:r>
              <a:rPr lang="en-US" altLang="zh-CN" sz="1200" dirty="0">
                <a:latin typeface="Comic Sans MS" pitchFamily="66" charset="0"/>
              </a:rPr>
              <a:t>4p</a:t>
            </a:r>
            <a:r>
              <a:rPr lang="en-US" altLang="zh-CN" sz="1200" dirty="0">
                <a:latin typeface="Comic Sans MS" pitchFamily="66" charset="0"/>
                <a:sym typeface="Wingdings" panose="05000000000000000000" pitchFamily="2" charset="2"/>
              </a:rPr>
              <a:t></a:t>
            </a:r>
            <a:r>
              <a:rPr lang="en-US" altLang="zh-CN" sz="1200" dirty="0">
                <a:latin typeface="Symbol" pitchFamily="18" charset="2"/>
              </a:rPr>
              <a:t>a+2</a:t>
            </a:r>
            <a:r>
              <a:rPr lang="en-US" altLang="zh-CN" sz="1200" dirty="0">
                <a:latin typeface="Comic Sans MS" pitchFamily="66" charset="0"/>
              </a:rPr>
              <a:t>e+2v</a:t>
            </a:r>
          </a:p>
        </p:txBody>
      </p:sp>
      <p:sp>
        <p:nvSpPr>
          <p:cNvPr id="42" name="AutoShape 38"/>
          <p:cNvSpPr>
            <a:spLocks/>
          </p:cNvSpPr>
          <p:nvPr/>
        </p:nvSpPr>
        <p:spPr bwMode="auto">
          <a:xfrm>
            <a:off x="7202097" y="2104731"/>
            <a:ext cx="287338" cy="3262568"/>
          </a:xfrm>
          <a:prstGeom prst="rightBrace">
            <a:avLst>
              <a:gd name="adj1" fmla="val 85635"/>
              <a:gd name="adj2" fmla="val 4867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grpSp>
        <p:nvGrpSpPr>
          <p:cNvPr id="47" name="组合 46"/>
          <p:cNvGrpSpPr/>
          <p:nvPr/>
        </p:nvGrpSpPr>
        <p:grpSpPr>
          <a:xfrm>
            <a:off x="7417625" y="2688732"/>
            <a:ext cx="1582552" cy="1372845"/>
            <a:chOff x="6623631" y="2303229"/>
            <a:chExt cx="1582552" cy="1372845"/>
          </a:xfrm>
        </p:grpSpPr>
        <p:sp>
          <p:nvSpPr>
            <p:cNvPr id="48" name="Text Box 39"/>
            <p:cNvSpPr txBox="1">
              <a:spLocks noChangeArrowheads="1"/>
            </p:cNvSpPr>
            <p:nvPr/>
          </p:nvSpPr>
          <p:spPr bwMode="auto">
            <a:xfrm>
              <a:off x="6714915" y="2303229"/>
              <a:ext cx="1439867" cy="104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Great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Achievement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200" dirty="0">
                <a:latin typeface="Comic Sans MS" pitchFamily="66" charset="0"/>
                <a:ea typeface="华文新魏" pitchFamily="2" charset="-122"/>
                <a:cs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u="sng" dirty="0">
                  <a:solidFill>
                    <a:srgbClr val="0000FF"/>
                  </a:solidFill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SU(2)×U(1)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6623631" y="3306742"/>
              <a:ext cx="15825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@ </a:t>
              </a:r>
              <a:r>
                <a:rPr lang="en-US" altLang="zh-CN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100GeV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101474" y="5718019"/>
            <a:ext cx="3633689" cy="1015663"/>
            <a:chOff x="5967413" y="5661026"/>
            <a:chExt cx="3633689" cy="1015663"/>
          </a:xfrm>
        </p:grpSpPr>
        <p:sp>
          <p:nvSpPr>
            <p:cNvPr id="56" name="Text Box 40"/>
            <p:cNvSpPr txBox="1">
              <a:spLocks noChangeArrowheads="1"/>
            </p:cNvSpPr>
            <p:nvPr/>
          </p:nvSpPr>
          <p:spPr bwMode="auto">
            <a:xfrm>
              <a:off x="5967413" y="5661026"/>
              <a:ext cx="171291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强作用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Strong SU3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>
                  <a:latin typeface="Comic Sans MS" pitchFamily="66" charset="0"/>
                </a:rPr>
                <a:t>(1930)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 err="1">
                  <a:latin typeface="Comic Sans MS" pitchFamily="66" charset="0"/>
                </a:rPr>
                <a:t>eg</a:t>
              </a:r>
              <a:r>
                <a:rPr lang="en-US" altLang="zh-CN" sz="1200" dirty="0"/>
                <a:t> </a:t>
              </a:r>
              <a:r>
                <a:rPr lang="zh-CN" altLang="en-US" sz="1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核子聚合作用</a:t>
              </a:r>
            </a:p>
          </p:txBody>
        </p:sp>
        <p:sp>
          <p:nvSpPr>
            <p:cNvPr id="57" name="Text Box 62"/>
            <p:cNvSpPr txBox="1">
              <a:spLocks noChangeArrowheads="1"/>
            </p:cNvSpPr>
            <p:nvPr/>
          </p:nvSpPr>
          <p:spPr bwMode="auto">
            <a:xfrm>
              <a:off x="8688289" y="5977944"/>
              <a:ext cx="9128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rgbClr val="0000FF"/>
                  </a:solidFill>
                  <a:latin typeface="Comic Sans MS" pitchFamily="66" charset="0"/>
                </a:rPr>
                <a:t>SU</a:t>
              </a:r>
              <a:r>
                <a:rPr lang="en-US" altLang="zh-CN" sz="1800" b="1" baseline="-25000" dirty="0">
                  <a:solidFill>
                    <a:srgbClr val="0000FF"/>
                  </a:solidFill>
                  <a:latin typeface="Comic Sans MS" pitchFamily="66" charset="0"/>
                </a:rPr>
                <a:t>C</a:t>
              </a:r>
              <a:r>
                <a:rPr lang="en-US" altLang="zh-CN" sz="1800" dirty="0">
                  <a:solidFill>
                    <a:srgbClr val="0000FF"/>
                  </a:solidFill>
                  <a:latin typeface="Comic Sans MS" pitchFamily="66" charset="0"/>
                </a:rPr>
                <a:t>(3)</a:t>
              </a:r>
            </a:p>
          </p:txBody>
        </p:sp>
        <p:cxnSp>
          <p:nvCxnSpPr>
            <p:cNvPr id="58" name="AutoShape 20"/>
            <p:cNvCxnSpPr>
              <a:cxnSpLocks noChangeShapeType="1"/>
              <a:stCxn id="56" idx="3"/>
              <a:endCxn id="57" idx="1"/>
            </p:cNvCxnSpPr>
            <p:nvPr/>
          </p:nvCxnSpPr>
          <p:spPr bwMode="auto">
            <a:xfrm flipV="1">
              <a:off x="7680326" y="6161301"/>
              <a:ext cx="1007963" cy="75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43"/>
          <p:cNvGrpSpPr/>
          <p:nvPr/>
        </p:nvGrpSpPr>
        <p:grpSpPr>
          <a:xfrm>
            <a:off x="7507230" y="4113923"/>
            <a:ext cx="1543052" cy="1247025"/>
            <a:chOff x="8153348" y="4425825"/>
            <a:chExt cx="1543052" cy="1247025"/>
          </a:xfrm>
        </p:grpSpPr>
        <p:sp>
          <p:nvSpPr>
            <p:cNvPr id="51" name="文本框 50"/>
            <p:cNvSpPr txBox="1"/>
            <p:nvPr/>
          </p:nvSpPr>
          <p:spPr>
            <a:xfrm>
              <a:off x="8153348" y="5211185"/>
              <a:ext cx="1543052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真空结构</a:t>
              </a:r>
              <a:r>
                <a:rPr lang="en-US" altLang="zh-CN" sz="24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?</a:t>
              </a:r>
              <a:endParaRPr lang="zh-CN" altLang="en-US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52" name="直接箭头连接符 51"/>
            <p:cNvCxnSpPr>
              <a:cxnSpLocks/>
              <a:endCxn id="51" idx="0"/>
            </p:cNvCxnSpPr>
            <p:nvPr/>
          </p:nvCxnSpPr>
          <p:spPr bwMode="auto">
            <a:xfrm>
              <a:off x="8911438" y="4854140"/>
              <a:ext cx="13437" cy="35704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E2A8260-6AEA-407D-830B-6E709338E8DE}"/>
                </a:ext>
              </a:extLst>
            </p:cNvPr>
            <p:cNvSpPr txBox="1"/>
            <p:nvPr/>
          </p:nvSpPr>
          <p:spPr>
            <a:xfrm>
              <a:off x="8368209" y="4425825"/>
              <a:ext cx="1081088" cy="46166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24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Higgs !</a:t>
              </a:r>
              <a:endPara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54" name="Group 73"/>
          <p:cNvGrpSpPr>
            <a:grpSpLocks/>
          </p:cNvGrpSpPr>
          <p:nvPr/>
        </p:nvGrpSpPr>
        <p:grpSpPr bwMode="auto">
          <a:xfrm>
            <a:off x="9054587" y="2541214"/>
            <a:ext cx="962973" cy="4204952"/>
            <a:chOff x="4958" y="2229"/>
            <a:chExt cx="380" cy="1950"/>
          </a:xfrm>
        </p:grpSpPr>
        <p:sp>
          <p:nvSpPr>
            <p:cNvPr id="59" name="AutoShape 45"/>
            <p:cNvSpPr>
              <a:spLocks/>
            </p:cNvSpPr>
            <p:nvPr/>
          </p:nvSpPr>
          <p:spPr bwMode="auto">
            <a:xfrm>
              <a:off x="4958" y="2229"/>
              <a:ext cx="181" cy="1950"/>
            </a:xfrm>
            <a:prstGeom prst="rightBrace">
              <a:avLst>
                <a:gd name="adj1" fmla="val 8977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60" name="Text Box 47"/>
            <p:cNvSpPr txBox="1">
              <a:spLocks noChangeArrowheads="1"/>
            </p:cNvSpPr>
            <p:nvPr/>
          </p:nvSpPr>
          <p:spPr bwMode="auto">
            <a:xfrm>
              <a:off x="5139" y="3101"/>
              <a:ext cx="199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?</a:t>
              </a:r>
            </a:p>
          </p:txBody>
        </p:sp>
      </p:grpSp>
      <p:grpSp>
        <p:nvGrpSpPr>
          <p:cNvPr id="61" name="Group 78"/>
          <p:cNvGrpSpPr>
            <a:grpSpLocks/>
          </p:cNvGrpSpPr>
          <p:nvPr/>
        </p:nvGrpSpPr>
        <p:grpSpPr bwMode="auto">
          <a:xfrm>
            <a:off x="9881523" y="603594"/>
            <a:ext cx="1041827" cy="6128155"/>
            <a:chOff x="5361" y="-16"/>
            <a:chExt cx="741" cy="4320"/>
          </a:xfrm>
        </p:grpSpPr>
        <p:sp>
          <p:nvSpPr>
            <p:cNvPr id="62" name="AutoShape 46"/>
            <p:cNvSpPr>
              <a:spLocks/>
            </p:cNvSpPr>
            <p:nvPr/>
          </p:nvSpPr>
          <p:spPr bwMode="auto">
            <a:xfrm>
              <a:off x="5361" y="-16"/>
              <a:ext cx="263" cy="4320"/>
            </a:xfrm>
            <a:prstGeom prst="rightBrace">
              <a:avLst>
                <a:gd name="adj1" fmla="val 11320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63" name="Text Box 68"/>
            <p:cNvSpPr txBox="1">
              <a:spLocks noChangeArrowheads="1"/>
            </p:cNvSpPr>
            <p:nvPr/>
          </p:nvSpPr>
          <p:spPr bwMode="auto">
            <a:xfrm>
              <a:off x="5664" y="492"/>
              <a:ext cx="438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zh-CN" altLang="en-US" sz="2800" dirty="0">
                  <a:latin typeface="华文新魏" pitchFamily="2" charset="-122"/>
                  <a:ea typeface="华文新魏" pitchFamily="2" charset="-122"/>
                </a:rPr>
                <a:t>大统一 </a:t>
              </a:r>
              <a:r>
                <a:rPr lang="en-US" altLang="zh-CN" sz="2800" dirty="0">
                  <a:latin typeface="华文新魏" pitchFamily="2" charset="-122"/>
                  <a:ea typeface="华文新魏" pitchFamily="2" charset="-122"/>
                </a:rPr>
                <a:t>GUT </a:t>
              </a:r>
              <a:r>
                <a:rPr lang="zh-CN" altLang="en-US" sz="2800" dirty="0">
                  <a:latin typeface="华文新魏" pitchFamily="2" charset="-122"/>
                  <a:ea typeface="华文新魏" pitchFamily="2" charset="-122"/>
                </a:rPr>
                <a:t>大普朗克</a:t>
              </a:r>
              <a:r>
                <a:rPr lang="zh-CN" altLang="en-US" sz="2800">
                  <a:latin typeface="华文新魏" pitchFamily="2" charset="-122"/>
                  <a:ea typeface="华文新魏" pitchFamily="2" charset="-122"/>
                </a:rPr>
                <a:t>能标 </a:t>
              </a:r>
              <a:r>
                <a:rPr lang="en-US" altLang="zh-CN" sz="2400" b="1" i="1">
                  <a:latin typeface="华文新魏" pitchFamily="2" charset="-122"/>
                  <a:ea typeface="华文新魏" pitchFamily="2" charset="-122"/>
                </a:rPr>
                <a:t>?</a:t>
              </a:r>
              <a:endParaRPr lang="en-US" altLang="zh-CN" sz="2400" b="1" i="1" dirty="0">
                <a:latin typeface="华文新魏" pitchFamily="2" charset="-122"/>
                <a:ea typeface="华文新魏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0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经典时代的统一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DCCFCF44-06BD-4BF1-9484-37D7015E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857" y="851756"/>
            <a:ext cx="59602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Universal written in a piece of paper</a:t>
            </a:r>
            <a:endParaRPr lang="en-GB" altLang="zh-CN" u="sng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6" name="Group 79"/>
          <p:cNvGrpSpPr>
            <a:grpSpLocks/>
          </p:cNvGrpSpPr>
          <p:nvPr/>
        </p:nvGrpSpPr>
        <p:grpSpPr bwMode="auto">
          <a:xfrm>
            <a:off x="4148749" y="1972052"/>
            <a:ext cx="4352927" cy="1108077"/>
            <a:chOff x="-269" y="-43"/>
            <a:chExt cx="2742" cy="698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-269" y="70"/>
              <a:ext cx="69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天上的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地下的</a:t>
              </a:r>
            </a:p>
          </p:txBody>
        </p:sp>
        <p:sp>
          <p:nvSpPr>
            <p:cNvPr id="28" name="AutoShape 5"/>
            <p:cNvSpPr>
              <a:spLocks/>
            </p:cNvSpPr>
            <p:nvPr/>
          </p:nvSpPr>
          <p:spPr bwMode="auto">
            <a:xfrm>
              <a:off x="310" y="-5"/>
              <a:ext cx="257" cy="623"/>
            </a:xfrm>
            <a:prstGeom prst="rightBrace">
              <a:avLst>
                <a:gd name="adj1" fmla="val 7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1180" y="-43"/>
              <a:ext cx="1293" cy="69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latin typeface="Comic Sans MS" pitchFamily="66" charset="0"/>
                </a:rPr>
                <a:t>Gravity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latin typeface="Comic Sans MS" pitchFamily="66" charset="0"/>
                </a:rPr>
                <a:t>~G</a:t>
              </a:r>
              <a:r>
                <a:rPr lang="en-US" altLang="zh-CN" sz="2400" baseline="-25000" dirty="0">
                  <a:latin typeface="Comic Sans MS" pitchFamily="66" charset="0"/>
                </a:rPr>
                <a:t>N</a:t>
              </a:r>
              <a:r>
                <a:rPr lang="en-US" altLang="zh-CN" sz="2400" dirty="0">
                  <a:latin typeface="Comic Sans MS" pitchFamily="66" charset="0"/>
                </a:rPr>
                <a:t>M</a:t>
              </a:r>
              <a:r>
                <a:rPr lang="en-US" altLang="zh-CN" sz="2400" baseline="30000" dirty="0">
                  <a:latin typeface="Comic Sans MS" pitchFamily="66" charset="0"/>
                </a:rPr>
                <a:t>2</a:t>
              </a:r>
              <a:r>
                <a:rPr lang="en-US" altLang="zh-CN" sz="2400" dirty="0">
                  <a:latin typeface="Comic Sans MS" pitchFamily="66" charset="0"/>
                </a:rPr>
                <a:t>/r</a:t>
              </a:r>
              <a:r>
                <a:rPr lang="en-US" altLang="zh-CN" sz="2400" baseline="30000" dirty="0">
                  <a:latin typeface="Comic Sans MS" pitchFamily="66" charset="0"/>
                </a:rPr>
                <a:t>2</a:t>
              </a:r>
              <a:endParaRPr lang="en-US" altLang="zh-CN" sz="24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Comic Sans MS" pitchFamily="66" charset="0"/>
                </a:rPr>
                <a:t>(Newton 1687)</a:t>
              </a:r>
            </a:p>
          </p:txBody>
        </p:sp>
        <p:cxnSp>
          <p:nvCxnSpPr>
            <p:cNvPr id="30" name="AutoShape 13"/>
            <p:cNvCxnSpPr>
              <a:cxnSpLocks noChangeShapeType="1"/>
              <a:stCxn id="28" idx="1"/>
              <a:endCxn id="29" idx="1"/>
            </p:cNvCxnSpPr>
            <p:nvPr/>
          </p:nvCxnSpPr>
          <p:spPr bwMode="auto">
            <a:xfrm flipV="1">
              <a:off x="567" y="306"/>
              <a:ext cx="61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106643" y="3615650"/>
            <a:ext cx="250280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1800" dirty="0">
                <a:latin typeface="Comic Sans MS" pitchFamily="66" charset="0"/>
              </a:rPr>
              <a:t>1785 Coulomb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Comic Sans MS" pitchFamily="66" charset="0"/>
              </a:rPr>
              <a:t>       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静电扭秤 </a:t>
            </a:r>
            <a:r>
              <a:rPr lang="en-US" altLang="zh-CN" sz="1800" dirty="0">
                <a:latin typeface="Comic Sans MS" pitchFamily="66" charset="0"/>
              </a:rPr>
              <a:t>~e</a:t>
            </a:r>
            <a:r>
              <a:rPr lang="en-US" altLang="zh-CN" sz="1800" baseline="30000" dirty="0">
                <a:latin typeface="Comic Sans MS" pitchFamily="66" charset="0"/>
              </a:rPr>
              <a:t>2</a:t>
            </a:r>
            <a:r>
              <a:rPr lang="en-US" altLang="zh-CN" sz="1800" dirty="0">
                <a:latin typeface="Comic Sans MS" pitchFamily="66" charset="0"/>
              </a:rPr>
              <a:t>/r</a:t>
            </a:r>
            <a:r>
              <a:rPr lang="en-US" altLang="zh-CN" sz="1800" baseline="30000" dirty="0">
                <a:latin typeface="Comic Sans MS" pitchFamily="66" charset="0"/>
              </a:rPr>
              <a:t>2</a:t>
            </a:r>
            <a:endParaRPr lang="en-US" altLang="zh-CN" sz="18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Comic Sans MS" pitchFamily="66" charset="0"/>
              </a:rPr>
              <a:t>1789         1800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Comic Sans MS" pitchFamily="66" charset="0"/>
              </a:rPr>
              <a:t>Galvani </a:t>
            </a:r>
            <a:r>
              <a:rPr lang="en-US" altLang="zh-CN" sz="1800" dirty="0">
                <a:latin typeface="Comic Sans MS" pitchFamily="66" charset="0"/>
                <a:sym typeface="Wingdings" pitchFamily="2" charset="2"/>
              </a:rPr>
              <a:t> Volta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青蛙腿</a:t>
            </a:r>
            <a:r>
              <a:rPr lang="zh-CN" altLang="en-US" sz="1800" dirty="0">
                <a:latin typeface="Comic Sans MS" pitchFamily="66" charset="0"/>
                <a:sym typeface="Wingdings" pitchFamily="2" charset="2"/>
              </a:rPr>
              <a:t>　  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化学电池</a:t>
            </a:r>
          </a:p>
        </p:txBody>
      </p:sp>
      <p:sp>
        <p:nvSpPr>
          <p:cNvPr id="32" name="AutoShape 17"/>
          <p:cNvSpPr>
            <a:spLocks/>
          </p:cNvSpPr>
          <p:nvPr/>
        </p:nvSpPr>
        <p:spPr bwMode="auto">
          <a:xfrm>
            <a:off x="3224844" y="3615650"/>
            <a:ext cx="394954" cy="1743132"/>
          </a:xfrm>
          <a:prstGeom prst="rightBrace">
            <a:avLst>
              <a:gd name="adj1" fmla="val 611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5256825" y="4025551"/>
            <a:ext cx="158359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电磁学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omic Sans MS" pitchFamily="66" charset="0"/>
              </a:rPr>
              <a:t>Electro-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omic Sans MS" pitchFamily="66" charset="0"/>
              </a:rPr>
              <a:t>Magnetic</a:t>
            </a:r>
            <a:endParaRPr lang="en-US" altLang="zh-CN" sz="1600" b="1" dirty="0">
              <a:latin typeface="Comic Sans MS" pitchFamily="66" charset="0"/>
            </a:endParaRPr>
          </a:p>
        </p:txBody>
      </p:sp>
      <p:cxnSp>
        <p:nvCxnSpPr>
          <p:cNvPr id="34" name="AutoShape 20"/>
          <p:cNvCxnSpPr>
            <a:cxnSpLocks noChangeShapeType="1"/>
            <a:stCxn id="32" idx="1"/>
            <a:endCxn id="33" idx="1"/>
          </p:cNvCxnSpPr>
          <p:nvPr/>
        </p:nvCxnSpPr>
        <p:spPr bwMode="auto">
          <a:xfrm>
            <a:off x="3619798" y="4487216"/>
            <a:ext cx="163702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3893094" y="3866622"/>
            <a:ext cx="11079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Comic Sans MS" pitchFamily="66" charset="0"/>
              </a:rPr>
              <a:t>1819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CN" sz="1800" dirty="0" err="1">
                <a:solidFill>
                  <a:srgbClr val="0000FF"/>
                </a:solidFill>
                <a:latin typeface="Comic Sans MS" pitchFamily="66" charset="0"/>
              </a:rPr>
              <a:t>Oested</a:t>
            </a:r>
            <a:endParaRPr lang="en-US" altLang="zh-CN" sz="18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电流磁场</a:t>
            </a: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7583346" y="3917829"/>
            <a:ext cx="3168352" cy="1138773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伟大的时代 </a:t>
            </a:r>
            <a:r>
              <a:rPr lang="en-US" altLang="zh-CN" sz="2000" dirty="0">
                <a:latin typeface="Comic Sans MS" pitchFamily="66" charset="0"/>
              </a:rPr>
              <a:t>1867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Comic Sans MS" pitchFamily="66" charset="0"/>
              </a:rPr>
              <a:t>   </a:t>
            </a:r>
            <a:r>
              <a:rPr lang="en-US" altLang="zh-CN" sz="2400" b="1" dirty="0">
                <a:solidFill>
                  <a:srgbClr val="0000FF"/>
                </a:solidFill>
                <a:latin typeface="Comic Sans MS" pitchFamily="66" charset="0"/>
              </a:rPr>
              <a:t>Maxwell Equations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Comic Sans MS" pitchFamily="66" charset="0"/>
              </a:rPr>
              <a:t>   </a:t>
            </a:r>
            <a:r>
              <a:rPr lang="en-US" altLang="zh-CN" sz="2000" b="1" dirty="0">
                <a:latin typeface="Comic Sans MS" pitchFamily="66" charset="0"/>
              </a:rPr>
              <a:t>EM wave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＝光</a:t>
            </a:r>
            <a:endParaRPr lang="zh-CN" altLang="en-US" sz="1200" b="1" dirty="0">
              <a:latin typeface="华文楷体" panose="02010600040101010101" pitchFamily="2" charset="-122"/>
              <a:ea typeface="华文楷体" panose="02010600040101010101" pitchFamily="2" charset="-122"/>
              <a:sym typeface="Wingdings" pitchFamily="2" charset="2"/>
            </a:endParaRPr>
          </a:p>
        </p:txBody>
      </p:sp>
      <p:cxnSp>
        <p:nvCxnSpPr>
          <p:cNvPr id="37" name="AutoShape 20"/>
          <p:cNvCxnSpPr>
            <a:cxnSpLocks noChangeShapeType="1"/>
            <a:stCxn id="33" idx="3"/>
            <a:endCxn id="36" idx="1"/>
          </p:cNvCxnSpPr>
          <p:nvPr/>
        </p:nvCxnSpPr>
        <p:spPr bwMode="auto">
          <a:xfrm>
            <a:off x="6840415" y="4487216"/>
            <a:ext cx="742931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983932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0" y="850790"/>
            <a:ext cx="12192000" cy="11927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95300" y="2278374"/>
            <a:ext cx="1120139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buClr>
                <a:srgbClr val="3333CC"/>
              </a:buClr>
            </a:pP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III. New Physics(2)</a:t>
            </a:r>
          </a:p>
          <a:p>
            <a:pPr algn="ctr">
              <a:spcBef>
                <a:spcPts val="1800"/>
              </a:spcBef>
              <a:buClr>
                <a:srgbClr val="3333CC"/>
              </a:buClr>
            </a:pPr>
            <a:r>
              <a:rPr lang="zh-CN" altLang="en-US" sz="6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引力与空间额外维度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60</a:t>
            </a:fld>
            <a:endParaRPr lang="zh-CN" altLang="en-US"/>
          </a:p>
        </p:txBody>
      </p:sp>
      <p:pic>
        <p:nvPicPr>
          <p:cNvPr id="7" name="Picture 2" descr="http://e.hiphotos.baidu.com/baike/w%3D268/sign=428fdf1ab7003af34dbadb660d2ac619/3801213fb80e7bec20bb3cf22e2eb9389b506bbb.jpg">
            <a:extLst>
              <a:ext uri="{FF2B5EF4-FFF2-40B4-BE49-F238E27FC236}">
                <a16:creationId xmlns:a16="http://schemas.microsoft.com/office/drawing/2014/main" id="{B816792F-77F2-406D-B366-7F59AA23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086" y="53549"/>
            <a:ext cx="734914" cy="7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1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66"/>
    </mc:Choice>
    <mc:Fallback xmlns="">
      <p:transition advTm="6266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引力统一与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Plank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能标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448800" y="6505780"/>
            <a:ext cx="2743200" cy="365125"/>
          </a:xfrm>
        </p:spPr>
        <p:txBody>
          <a:bodyPr/>
          <a:lstStyle/>
          <a:p>
            <a:fld id="{F3B21324-432E-451C-8C61-3DAC8E0EE056}" type="slidenum">
              <a:rPr lang="zh-CN" altLang="en-US" smtClean="0"/>
              <a:t>61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2172714"/>
                  </p:ext>
                </p:extLst>
              </p:nvPr>
            </p:nvGraphicFramePr>
            <p:xfrm>
              <a:off x="163033" y="830686"/>
              <a:ext cx="6210471" cy="4076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3913">
                      <a:extLst>
                        <a:ext uri="{9D8B030D-6E8A-4147-A177-3AD203B41FA5}">
                          <a16:colId xmlns:a16="http://schemas.microsoft.com/office/drawing/2014/main" val="407306287"/>
                        </a:ext>
                      </a:extLst>
                    </a:gridCol>
                    <a:gridCol w="2180408">
                      <a:extLst>
                        <a:ext uri="{9D8B030D-6E8A-4147-A177-3AD203B41FA5}">
                          <a16:colId xmlns:a16="http://schemas.microsoft.com/office/drawing/2014/main" val="3834123412"/>
                        </a:ext>
                      </a:extLst>
                    </a:gridCol>
                    <a:gridCol w="1245323">
                      <a:extLst>
                        <a:ext uri="{9D8B030D-6E8A-4147-A177-3AD203B41FA5}">
                          <a16:colId xmlns:a16="http://schemas.microsoft.com/office/drawing/2014/main" val="4257218996"/>
                        </a:ext>
                      </a:extLst>
                    </a:gridCol>
                    <a:gridCol w="1760827">
                      <a:extLst>
                        <a:ext uri="{9D8B030D-6E8A-4147-A177-3AD203B41FA5}">
                          <a16:colId xmlns:a16="http://schemas.microsoft.com/office/drawing/2014/main" val="4178147538"/>
                        </a:ext>
                      </a:extLst>
                    </a:gridCol>
                  </a:tblGrid>
                  <a:tr h="468737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u="sng" dirty="0">
                              <a:solidFill>
                                <a:schemeClr val="bg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表观强度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u="sng" dirty="0">
                              <a:solidFill>
                                <a:schemeClr val="bg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耦合常数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u="sng" dirty="0">
                              <a:solidFill>
                                <a:schemeClr val="bg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理论模型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4358086"/>
                      </a:ext>
                    </a:extLst>
                  </a:tr>
                  <a:tr h="812707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强作用</a:t>
                          </a:r>
                          <a:endParaRPr lang="en-US" altLang="zh-CN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Strong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zh-CN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altLang="zh-CN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华文楷体" panose="02010600040101010101" pitchFamily="2" charset="-122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华文楷体" panose="02010600040101010101" pitchFamily="2" charset="-122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华文楷体" panose="02010600040101010101" pitchFamily="2" charset="-122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华文楷体" panose="02010600040101010101" pitchFamily="2" charset="-122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CN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4</m:t>
                                    </m:r>
                                    <m:r>
                                      <a:rPr lang="el-GR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~1</m:t>
                                </m:r>
                              </m:oMath>
                            </m:oMathPara>
                          </a14:m>
                          <a:endParaRPr lang="en-US" altLang="zh-CN" dirty="0">
                            <a:solidFill>
                              <a:srgbClr val="0000FF"/>
                            </a:solidFill>
                            <a:latin typeface="华文楷体" panose="02010600040101010101" pitchFamily="2" charset="-122"/>
                            <a:ea typeface="Cambria Math" panose="020405030504060302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(&lt;10</a:t>
                          </a:r>
                          <a:r>
                            <a:rPr lang="en-US" altLang="zh-CN" sz="1600" baseline="300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-23</a:t>
                          </a:r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s)</a:t>
                          </a:r>
                          <a:r>
                            <a:rPr lang="zh-CN" altLang="en-US" sz="160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altLang="zh-CN" i="1" smtClean="0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SU(3)</a:t>
                          </a:r>
                          <a:r>
                            <a:rPr lang="en-US" altLang="zh-CN" baseline="-250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C</a:t>
                          </a:r>
                        </a:p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</a:t>
                          </a:r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gluon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1204005"/>
                      </a:ext>
                    </a:extLst>
                  </a:tr>
                  <a:tr h="983112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电磁</a:t>
                          </a:r>
                          <a:endParaRPr lang="en-US" altLang="zh-CN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EM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𝑒𝑚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zh-CN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华文楷体" panose="02010600040101010101" pitchFamily="2" charset="-12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华文楷体" panose="02010600040101010101" pitchFamily="2" charset="-122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华文楷体" panose="02010600040101010101" pitchFamily="2" charset="-122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4</m:t>
                                    </m:r>
                                    <m:r>
                                      <a:rPr lang="el-GR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f>
                                  <m:fPr>
                                    <m:ctrlP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altLang="zh-CN" dirty="0">
                            <a:solidFill>
                              <a:srgbClr val="0000FF"/>
                            </a:solidFill>
                            <a:latin typeface="华文楷体" panose="02010600040101010101" pitchFamily="2" charset="-122"/>
                            <a:ea typeface="Cambria Math" panose="020405030504060302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en-US" altLang="zh-CN" sz="1600" dirty="0" smtClean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(~10</a:t>
                          </a:r>
                          <a:r>
                            <a:rPr lang="en-US" altLang="zh-CN" sz="1600" baseline="30000" dirty="0" smtClean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-18</a:t>
                          </a:r>
                          <a:r>
                            <a:rPr lang="en-US" altLang="zh-CN" sz="1600" dirty="0" smtClean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-10</a:t>
                          </a:r>
                          <a:r>
                            <a:rPr lang="en-US" altLang="zh-CN" sz="1600" baseline="30000" dirty="0" smtClean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-16</a:t>
                          </a:r>
                          <a:r>
                            <a:rPr lang="en-US" altLang="zh-CN" sz="1600" dirty="0" smtClean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</a:t>
                          </a:r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r>
                            <a:rPr lang="zh-CN" altLang="en-US" sz="160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U(1)</a:t>
                          </a:r>
                          <a:r>
                            <a:rPr lang="en-US" altLang="zh-CN" baseline="-250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EM</a:t>
                          </a:r>
                        </a:p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</a:t>
                          </a:r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photon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2174165"/>
                      </a:ext>
                    </a:extLst>
                  </a:tr>
                  <a:tr h="926026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弱作用</a:t>
                          </a:r>
                          <a:endParaRPr lang="en-US" altLang="zh-CN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Weak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华文楷体" panose="02010600040101010101" pitchFamily="2" charset="-12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~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Cambria Math" panose="02040503050406030204" pitchFamily="18" charset="0"/>
                            </a:rPr>
                            <a:t> 10</a:t>
                          </a:r>
                          <a:r>
                            <a:rPr lang="en-US" altLang="zh-CN" baseline="3000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Cambria Math" panose="02040503050406030204" pitchFamily="18" charset="0"/>
                            </a:rPr>
                            <a:t>-5</a:t>
                          </a: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(~</a:t>
                          </a:r>
                          <a:r>
                            <a:rPr lang="en-US" altLang="zh-CN" sz="1600" dirty="0" smtClean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10</a:t>
                          </a:r>
                          <a:r>
                            <a:rPr lang="en-US" altLang="zh-CN" sz="1600" baseline="30000" dirty="0" smtClean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-8</a:t>
                          </a:r>
                          <a:r>
                            <a:rPr lang="en-US" altLang="zh-CN" sz="1600" dirty="0" smtClean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 </a:t>
                          </a:r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@ MeV)</a:t>
                          </a:r>
                          <a:r>
                            <a:rPr lang="zh-CN" altLang="en-US" sz="1600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𝑠𝑖𝑛</m:t>
                                </m:r>
                                <m:sSubSup>
                                  <m:sSubSupPr>
                                    <m:ctrlPr>
                                      <a:rPr lang="el-GR" altLang="zh-CN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l-GR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𝑊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SU(2)</a:t>
                          </a:r>
                          <a:r>
                            <a:rPr lang="en-US" altLang="zh-CN" baseline="-250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</a:t>
                          </a:r>
                        </a:p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</a:t>
                          </a:r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</a:t>
                          </a:r>
                          <a:r>
                            <a:rPr lang="en-US" altLang="zh-CN" baseline="3000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±</a:t>
                          </a:r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,Z</a:t>
                          </a:r>
                          <a:r>
                            <a:rPr lang="en-US" altLang="zh-CN" baseline="3000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0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1687953"/>
                      </a:ext>
                    </a:extLst>
                  </a:tr>
                  <a:tr h="885466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引力</a:t>
                          </a:r>
                          <a:endParaRPr lang="en-US" altLang="zh-CN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Gravity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3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华文楷体" panose="02010600040101010101" pitchFamily="2" charset="-122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zh-CN" b="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Cambria Math" panose="02040503050406030204" pitchFamily="18" charset="0"/>
                            </a:rPr>
                            <a:t>5.9</a:t>
                          </a:r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b="1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Cambria Math" panose="02040503050406030204" pitchFamily="18" charset="0"/>
                            </a:rPr>
                            <a:t>10</a:t>
                          </a:r>
                          <a:r>
                            <a:rPr lang="en-US" altLang="zh-CN" b="1" baseline="30000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Cambria Math" panose="02040503050406030204" pitchFamily="18" charset="0"/>
                            </a:rPr>
                            <a:t>-39</a:t>
                          </a:r>
                          <a:endParaRPr lang="en-US" altLang="zh-CN" sz="1600" b="1" baseline="30000" dirty="0">
                            <a:solidFill>
                              <a:srgbClr val="C00000"/>
                            </a:solidFill>
                            <a:latin typeface="华文楷体" panose="02010600040101010101" pitchFamily="2" charset="-122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  <a:ea typeface="华文楷体" panose="02010600040101010101" pitchFamily="2" charset="-122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zh-CN" altLang="en-US" i="1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GUT?</a:t>
                          </a:r>
                          <a:endParaRPr lang="en-US" altLang="zh-CN" baseline="-25000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</a:t>
                          </a:r>
                          <a:r>
                            <a:rPr lang="en-US" altLang="zh-CN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graviton?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33631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2172714"/>
                  </p:ext>
                </p:extLst>
              </p:nvPr>
            </p:nvGraphicFramePr>
            <p:xfrm>
              <a:off x="163033" y="830686"/>
              <a:ext cx="6210471" cy="4076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3913">
                      <a:extLst>
                        <a:ext uri="{9D8B030D-6E8A-4147-A177-3AD203B41FA5}">
                          <a16:colId xmlns:a16="http://schemas.microsoft.com/office/drawing/2014/main" val="407306287"/>
                        </a:ext>
                      </a:extLst>
                    </a:gridCol>
                    <a:gridCol w="2180408">
                      <a:extLst>
                        <a:ext uri="{9D8B030D-6E8A-4147-A177-3AD203B41FA5}">
                          <a16:colId xmlns:a16="http://schemas.microsoft.com/office/drawing/2014/main" val="3834123412"/>
                        </a:ext>
                      </a:extLst>
                    </a:gridCol>
                    <a:gridCol w="1245323">
                      <a:extLst>
                        <a:ext uri="{9D8B030D-6E8A-4147-A177-3AD203B41FA5}">
                          <a16:colId xmlns:a16="http://schemas.microsoft.com/office/drawing/2014/main" val="4257218996"/>
                        </a:ext>
                      </a:extLst>
                    </a:gridCol>
                    <a:gridCol w="1760827">
                      <a:extLst>
                        <a:ext uri="{9D8B030D-6E8A-4147-A177-3AD203B41FA5}">
                          <a16:colId xmlns:a16="http://schemas.microsoft.com/office/drawing/2014/main" val="4178147538"/>
                        </a:ext>
                      </a:extLst>
                    </a:gridCol>
                  </a:tblGrid>
                  <a:tr h="468737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u="sng" dirty="0">
                              <a:solidFill>
                                <a:schemeClr val="bg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表观强度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u="sng" dirty="0">
                              <a:solidFill>
                                <a:schemeClr val="bg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耦合常数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u="sng" dirty="0">
                              <a:solidFill>
                                <a:schemeClr val="bg1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理论模型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4358086"/>
                      </a:ext>
                    </a:extLst>
                  </a:tr>
                  <a:tr h="812707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强作用</a:t>
                          </a:r>
                          <a:endParaRPr lang="en-US" altLang="zh-CN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Strong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7207" t="-60902" r="-139106" b="-348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57073" t="-60902" r="-142927" b="-348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SU(3)</a:t>
                          </a:r>
                          <a:r>
                            <a:rPr lang="en-US" altLang="zh-CN" baseline="-250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C</a:t>
                          </a:r>
                        </a:p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</a:t>
                          </a:r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gluon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1204005"/>
                      </a:ext>
                    </a:extLst>
                  </a:tr>
                  <a:tr h="983112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电磁</a:t>
                          </a:r>
                          <a:endParaRPr lang="en-US" altLang="zh-CN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EM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7207" t="-132099" r="-139106" b="-1864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57073" t="-132099" r="-142927" b="-1864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U(1)</a:t>
                          </a:r>
                          <a:r>
                            <a:rPr lang="en-US" altLang="zh-CN" baseline="-250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EM</a:t>
                          </a:r>
                        </a:p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</a:t>
                          </a:r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photon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2174165"/>
                      </a:ext>
                    </a:extLst>
                  </a:tr>
                  <a:tr h="926026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弱作用</a:t>
                          </a:r>
                          <a:endParaRPr lang="en-US" altLang="zh-CN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Weak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7207" t="-247368" r="-139106" b="-98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57073" t="-247368" r="-142927" b="-98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SU(2)</a:t>
                          </a:r>
                          <a:r>
                            <a:rPr lang="en-US" altLang="zh-CN" baseline="-25000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</a:t>
                          </a:r>
                        </a:p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</a:t>
                          </a:r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W</a:t>
                          </a:r>
                          <a:r>
                            <a:rPr lang="en-US" altLang="zh-CN" baseline="3000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±</a:t>
                          </a:r>
                          <a:r>
                            <a:rPr lang="en-US" altLang="zh-CN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,Z</a:t>
                          </a:r>
                          <a:r>
                            <a:rPr lang="en-US" altLang="zh-CN" baseline="30000" dirty="0">
                              <a:solidFill>
                                <a:srgbClr val="0000FF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0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r>
                            <a:rPr lang="zh-CN" altLang="en-US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1687953"/>
                      </a:ext>
                    </a:extLst>
                  </a:tr>
                  <a:tr h="885466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引力</a:t>
                          </a:r>
                          <a:endParaRPr lang="en-US" altLang="zh-CN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Gravity</a:t>
                          </a:r>
                          <a:endParaRPr lang="zh-CN" altLang="en-US" dirty="0"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7207" t="-364138" r="-13910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57073" t="-364138" r="-142927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GUT?</a:t>
                          </a:r>
                          <a:endParaRPr lang="en-US" altLang="zh-CN" baseline="-25000" dirty="0">
                            <a:solidFill>
                              <a:srgbClr val="0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endParaRPr>
                        </a:p>
                        <a:p>
                          <a:pPr algn="ctr"/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(</a:t>
                          </a:r>
                          <a:r>
                            <a:rPr lang="en-US" altLang="zh-CN" dirty="0">
                              <a:solidFill>
                                <a:srgbClr val="C00000"/>
                              </a:solidFill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graviton?</a:t>
                          </a:r>
                          <a:r>
                            <a:rPr lang="en-US" altLang="zh-CN" dirty="0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</a:rPr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33631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文本框 5"/>
          <p:cNvSpPr txBox="1"/>
          <p:nvPr/>
        </p:nvSpPr>
        <p:spPr>
          <a:xfrm>
            <a:off x="6502028" y="2513863"/>
            <a:ext cx="16861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电弱统一</a:t>
            </a:r>
            <a:endParaRPr lang="en-US" altLang="zh-CN" sz="2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SU(2)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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U(1)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~ </a:t>
            </a:r>
            <a:r>
              <a:rPr lang="en-US" altLang="zh-CN" sz="2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100GeV</a:t>
            </a:r>
            <a:endParaRPr lang="zh-CN" altLang="en-US" sz="20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右大括号 6"/>
          <p:cNvSpPr/>
          <p:nvPr/>
        </p:nvSpPr>
        <p:spPr bwMode="auto">
          <a:xfrm>
            <a:off x="6050169" y="2060620"/>
            <a:ext cx="515531" cy="1964230"/>
          </a:xfrm>
          <a:prstGeom prst="rightBrace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07517" y="743373"/>
            <a:ext cx="153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sng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特征能标</a:t>
            </a:r>
            <a:r>
              <a:rPr lang="zh-CN" altLang="en-US" sz="2400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976976" y="4942765"/>
            <a:ext cx="4232528" cy="369332"/>
            <a:chOff x="719874" y="5657432"/>
            <a:chExt cx="4613634" cy="42831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5244" y="5717460"/>
              <a:ext cx="4008264" cy="2800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矩形 2"/>
                <p:cNvSpPr/>
                <p:nvPr/>
              </p:nvSpPr>
              <p:spPr>
                <a:xfrm>
                  <a:off x="719874" y="5657432"/>
                  <a:ext cx="673426" cy="4283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a14:m>
                  <a:r>
                    <a:rPr lang="en-US" altLang="zh-CN" dirty="0"/>
                    <a:t>=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3" name="矩形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74" y="5657432"/>
                  <a:ext cx="673426" cy="428310"/>
                </a:xfrm>
                <a:prstGeom prst="rect">
                  <a:avLst/>
                </a:prstGeom>
                <a:blipFill>
                  <a:blip r:embed="rId5"/>
                  <a:stretch>
                    <a:fillRect t="-8197" r="-6931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右大括号 11"/>
          <p:cNvSpPr/>
          <p:nvPr/>
        </p:nvSpPr>
        <p:spPr bwMode="auto">
          <a:xfrm>
            <a:off x="7880017" y="1237703"/>
            <a:ext cx="510588" cy="2765619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85845" y="2147674"/>
            <a:ext cx="1099622" cy="1125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超对称</a:t>
            </a:r>
            <a:r>
              <a:rPr lang="en-US" altLang="zh-CN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SUSY?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~ </a:t>
            </a:r>
            <a:r>
              <a:rPr lang="en-US" altLang="zh-CN" sz="2000" dirty="0" err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?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0284297" y="3904305"/>
                <a:ext cx="1619242" cy="50828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𝑃𝑙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1</m:t>
                      </m:r>
                    </m:oMath>
                  </m:oMathPara>
                </a14:m>
                <a:endParaRPr lang="en-US" altLang="zh-CN" sz="2000" baseline="30000" dirty="0">
                  <a:solidFill>
                    <a:srgbClr val="C00000"/>
                  </a:solidFill>
                  <a:latin typeface="华文楷体" panose="02010600040101010101" pitchFamily="2" charset="-122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4297" y="3904305"/>
                <a:ext cx="1619242" cy="5082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右大括号 15"/>
          <p:cNvSpPr/>
          <p:nvPr/>
        </p:nvSpPr>
        <p:spPr bwMode="auto">
          <a:xfrm>
            <a:off x="9364592" y="1241445"/>
            <a:ext cx="755339" cy="3753082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317623" y="2457050"/>
            <a:ext cx="149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大统一</a:t>
            </a:r>
            <a:r>
              <a:rPr lang="en-US" altLang="zh-CN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GUT?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10232201" y="2841771"/>
                <a:ext cx="168948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Plank</a:t>
                </a:r>
                <a:r>
                  <a:rPr lang="zh-CN" altLang="en-US" sz="2000" dirty="0">
                    <a:solidFill>
                      <a:srgbClr val="0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能标</a:t>
                </a:r>
                <a:endParaRPr lang="en-US" altLang="zh-CN" sz="20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algn="ctr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𝑃𝑙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altLang="zh-CN" sz="2000" b="0" i="1" dirty="0">
                  <a:solidFill>
                    <a:srgbClr val="0000FF"/>
                  </a:solidFill>
                  <a:latin typeface="华文楷体" panose="02010600040101010101" pitchFamily="2" charset="-122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201" y="2841771"/>
                <a:ext cx="1689482" cy="892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2955375" y="5636696"/>
                <a:ext cx="6493425" cy="845616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3</a:t>
                </a:r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维空间中，引力大统一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GUT</a:t>
                </a:r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的特征能标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𝑃𝑙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2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 </m:t>
                    </m:r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375" y="5636696"/>
                <a:ext cx="6493425" cy="845616"/>
              </a:xfrm>
              <a:prstGeom prst="rect">
                <a:avLst/>
              </a:prstGeom>
              <a:blipFill>
                <a:blip r:embed="rId8"/>
                <a:stretch>
                  <a:fillRect t="-5000" b="-1429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48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问题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：空间额外维度？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62</a:t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57" y="620198"/>
            <a:ext cx="4373562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19" y="648774"/>
            <a:ext cx="37719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894906" y="5849424"/>
            <a:ext cx="621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新魏" pitchFamily="2" charset="-122"/>
                <a:ea typeface="华文新魏" pitchFamily="2" charset="-122"/>
              </a:rPr>
              <a:t>最小空间结构</a:t>
            </a:r>
            <a:r>
              <a:rPr lang="en-US" altLang="zh-CN" dirty="0">
                <a:latin typeface="华文新魏" pitchFamily="2" charset="-122"/>
                <a:ea typeface="华文新魏" pitchFamily="2" charset="-122"/>
              </a:rPr>
              <a:t>: </a:t>
            </a:r>
            <a:r>
              <a:rPr lang="en-US" altLang="zh-CN" sz="4000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3</a:t>
            </a:r>
            <a:r>
              <a:rPr lang="zh-CN" altLang="en-US" sz="4000" dirty="0">
                <a:latin typeface="华文新魏" pitchFamily="2" charset="-122"/>
                <a:ea typeface="华文新魏" pitchFamily="2" charset="-122"/>
              </a:rPr>
              <a:t>维 </a:t>
            </a:r>
            <a:r>
              <a:rPr lang="en-US" altLang="zh-CN" dirty="0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or</a:t>
            </a:r>
            <a:r>
              <a:rPr lang="zh-CN" altLang="en-US" sz="4000" dirty="0"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4000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3</a:t>
            </a:r>
            <a:r>
              <a:rPr lang="en-US" altLang="zh-CN" sz="4000" dirty="0">
                <a:latin typeface="华文新魏" pitchFamily="2" charset="-122"/>
                <a:ea typeface="华文新魏" pitchFamily="2" charset="-122"/>
              </a:rPr>
              <a:t>+</a:t>
            </a:r>
            <a:r>
              <a:rPr lang="en-US" altLang="zh-CN" sz="4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n</a:t>
            </a:r>
            <a:r>
              <a:rPr lang="zh-CN" altLang="en-US" sz="4000" dirty="0">
                <a:latin typeface="华文新魏" pitchFamily="2" charset="-122"/>
                <a:ea typeface="华文新魏" pitchFamily="2" charset="-122"/>
              </a:rPr>
              <a:t>维？</a:t>
            </a:r>
          </a:p>
        </p:txBody>
      </p:sp>
    </p:spTree>
    <p:extLst>
      <p:ext uri="{BB962C8B-B14F-4D97-AF65-F5344CB8AC3E}">
        <p14:creationId xmlns:p14="http://schemas.microsoft.com/office/powerpoint/2010/main" val="32927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3+n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额外空间维度？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63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942" y="1524762"/>
            <a:ext cx="1718861" cy="109198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2387" y="862885"/>
            <a:ext cx="371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u="sng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point in the </a:t>
            </a:r>
            <a:r>
              <a:rPr lang="en-US" altLang="zh-CN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3d</a:t>
            </a:r>
            <a:r>
              <a:rPr lang="en-US" altLang="zh-CN" sz="2000" u="sng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“apparent” space</a:t>
            </a:r>
            <a:endParaRPr lang="zh-CN" altLang="en-US" sz="2000" u="sng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92388" y="862885"/>
            <a:ext cx="492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u="sng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 compacted n-torus with typical radius of R </a:t>
            </a:r>
            <a:endParaRPr lang="zh-CN" altLang="en-US" sz="2000" u="sng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46147" y="1762647"/>
            <a:ext cx="3377893" cy="646331"/>
            <a:chOff x="1356631" y="1697623"/>
            <a:chExt cx="3377893" cy="646331"/>
          </a:xfrm>
        </p:grpSpPr>
        <p:sp>
          <p:nvSpPr>
            <p:cNvPr id="3" name="文本框 2"/>
            <p:cNvSpPr txBox="1"/>
            <p:nvPr/>
          </p:nvSpPr>
          <p:spPr>
            <a:xfrm>
              <a:off x="1356631" y="1697623"/>
              <a:ext cx="1788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00FF"/>
                  </a:solidFill>
                </a:rPr>
                <a:t>•</a:t>
              </a: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CN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x,y,z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dirty="0"/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V="1">
              <a:off x="3169741" y="1848616"/>
              <a:ext cx="1564783" cy="1"/>
            </a:xfrm>
            <a:prstGeom prst="straightConnector1">
              <a:avLst/>
            </a:prstGeom>
            <a:ln w="12700"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5192388" y="1374993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“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48026" y="13517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u="sng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参数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9425189" y="1208650"/>
            <a:ext cx="2518329" cy="1754326"/>
            <a:chOff x="8852595" y="1187776"/>
            <a:chExt cx="2518329" cy="1754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9286507" y="1187776"/>
                  <a:ext cx="2084417" cy="1754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① 额外维度 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m:t>𝑛</m:t>
                      </m:r>
                    </m:oMath>
                  </a14:m>
                  <a:endPara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② 维度半径 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endPara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③ 特征能标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6507" y="1187776"/>
                  <a:ext cx="2084417" cy="1754326"/>
                </a:xfrm>
                <a:prstGeom prst="rect">
                  <a:avLst/>
                </a:prstGeom>
                <a:blipFill>
                  <a:blip r:embed="rId4"/>
                  <a:stretch>
                    <a:fillRect l="-3216" b="-17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左大括号 19"/>
            <p:cNvSpPr/>
            <p:nvPr/>
          </p:nvSpPr>
          <p:spPr>
            <a:xfrm>
              <a:off x="8852595" y="1374993"/>
              <a:ext cx="409054" cy="1567109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9614" y="3090394"/>
            <a:ext cx="5537915" cy="3097905"/>
            <a:chOff x="0" y="3090930"/>
            <a:chExt cx="5537915" cy="3093310"/>
          </a:xfrm>
        </p:grpSpPr>
        <p:sp>
          <p:nvSpPr>
            <p:cNvPr id="9" name="圆角矩形 8"/>
            <p:cNvSpPr/>
            <p:nvPr/>
          </p:nvSpPr>
          <p:spPr>
            <a:xfrm>
              <a:off x="0" y="3090930"/>
              <a:ext cx="5537915" cy="3093310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302387" y="3257022"/>
                  <a:ext cx="2725554" cy="40011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Normal </a:t>
                  </a:r>
                  <a:r>
                    <a:rPr lang="en-US" altLang="zh-CN" sz="2000" u="sng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3d</a:t>
                  </a:r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space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endPara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387" y="3257022"/>
                  <a:ext cx="2725554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2227" t="-5882" b="-23529"/>
                  </a:stretch>
                </a:blipFill>
                <a:ln w="127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/>
                <p:cNvSpPr txBox="1"/>
                <p:nvPr/>
              </p:nvSpPr>
              <p:spPr>
                <a:xfrm>
                  <a:off x="440758" y="3950026"/>
                  <a:ext cx="2587183" cy="476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引力常数</a:t>
                  </a:r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𝑁</m:t>
                          </m:r>
                        </m:sub>
                      </m:sSub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sSubSup>
                        <m:sSubSupPr>
                          <m:ctrlPr>
                            <a:rPr lang="el-GR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𝑃𝑙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2</m:t>
                          </m:r>
                        </m:sup>
                      </m:sSubSup>
                    </m:oMath>
                  </a14:m>
                  <a:endParaRPr lang="zh-CN" altLang="en-US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758" y="3950026"/>
                  <a:ext cx="2587183" cy="476284"/>
                </a:xfrm>
                <a:prstGeom prst="rect">
                  <a:avLst/>
                </a:prstGeom>
                <a:blipFill>
                  <a:blip r:embed="rId6"/>
                  <a:stretch>
                    <a:fillRect l="-2353" r="-1176" b="-2051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389263" y="4657745"/>
                  <a:ext cx="4942379" cy="6869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引力势能  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𝑉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𝑟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𝑁</m:t>
                          </m:r>
                        </m:sub>
                      </m:sSub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𝑟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l-GR" altLang="zh-CN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𝑟</m:t>
                          </m:r>
                        </m:den>
                      </m:f>
                    </m:oMath>
                  </a14:m>
                  <a:endPara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63" y="4657745"/>
                  <a:ext cx="4942379" cy="686919"/>
                </a:xfrm>
                <a:prstGeom prst="rect">
                  <a:avLst/>
                </a:prstGeom>
                <a:blipFill>
                  <a:blip r:embed="rId7"/>
                  <a:stretch>
                    <a:fillRect l="-13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/>
          <p:cNvGrpSpPr/>
          <p:nvPr/>
        </p:nvGrpSpPr>
        <p:grpSpPr>
          <a:xfrm>
            <a:off x="6384610" y="3090394"/>
            <a:ext cx="5537915" cy="3097905"/>
            <a:chOff x="6154471" y="3090927"/>
            <a:chExt cx="5537915" cy="3097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6550468" y="3257019"/>
                  <a:ext cx="3301032" cy="40011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Extra </a:t>
                  </a:r>
                  <a:r>
                    <a:rPr lang="en-US" altLang="zh-CN" sz="2000" u="sng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en-US" altLang="zh-CN" sz="2000" u="sng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dimension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: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468" y="3257019"/>
                  <a:ext cx="3301032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1654" t="-5882" b="-23529"/>
                  </a:stretch>
                </a:blipFill>
                <a:ln w="127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6639022" y="4665257"/>
                  <a:ext cx="4676408" cy="682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高维空间引力势能  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𝑉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𝑟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l-GR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𝑛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华文楷体" panose="02010600040101010101" pitchFamily="2" charset="-122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𝑟</m:t>
                          </m:r>
                        </m:den>
                      </m:f>
                    </m:oMath>
                  </a14:m>
                  <a:endPara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 xmlns=""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9022" y="4665257"/>
                  <a:ext cx="4676408" cy="682751"/>
                </a:xfrm>
                <a:prstGeom prst="rect">
                  <a:avLst/>
                </a:prstGeom>
                <a:blipFill>
                  <a:blip r:embed="rId9"/>
                  <a:stretch>
                    <a:fillRect l="-14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圆角矩形 25"/>
            <p:cNvSpPr/>
            <p:nvPr/>
          </p:nvSpPr>
          <p:spPr>
            <a:xfrm>
              <a:off x="6154471" y="3090927"/>
              <a:ext cx="5537915" cy="309790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45892" y="551904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/>
            </p:nvSpPr>
            <p:spPr>
              <a:xfrm>
                <a:off x="6869161" y="3950766"/>
                <a:ext cx="3706994" cy="476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表观引力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𝑃𝑙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161" y="3950766"/>
                <a:ext cx="3706994" cy="476284"/>
              </a:xfrm>
              <a:prstGeom prst="rect">
                <a:avLst/>
              </a:prstGeom>
              <a:blipFill>
                <a:blip r:embed="rId10"/>
                <a:stretch>
                  <a:fillRect l="-1809" b="-205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/>
          <p:cNvCxnSpPr/>
          <p:nvPr/>
        </p:nvCxnSpPr>
        <p:spPr>
          <a:xfrm flipV="1">
            <a:off x="5640608" y="4639346"/>
            <a:ext cx="690922" cy="1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如何探测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Large Extra-Dimension (LED)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维度？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942" y="1524762"/>
            <a:ext cx="1718861" cy="109198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2387" y="862885"/>
            <a:ext cx="371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u="sng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point in the </a:t>
            </a:r>
            <a:r>
              <a:rPr lang="en-US" altLang="zh-CN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3d</a:t>
            </a:r>
            <a:r>
              <a:rPr lang="en-US" altLang="zh-CN" sz="2000" u="sng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“apparent” space</a:t>
            </a:r>
            <a:endParaRPr lang="zh-CN" altLang="en-US" sz="2000" u="sng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92388" y="862885"/>
            <a:ext cx="492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u="sng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 compacted n-torus with typical radius of R </a:t>
            </a:r>
            <a:endParaRPr lang="zh-CN" altLang="en-US" sz="2000" u="sng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46147" y="1762647"/>
            <a:ext cx="3377893" cy="646331"/>
            <a:chOff x="1356631" y="1697623"/>
            <a:chExt cx="3377893" cy="646331"/>
          </a:xfrm>
        </p:grpSpPr>
        <p:sp>
          <p:nvSpPr>
            <p:cNvPr id="3" name="文本框 2"/>
            <p:cNvSpPr txBox="1"/>
            <p:nvPr/>
          </p:nvSpPr>
          <p:spPr>
            <a:xfrm>
              <a:off x="1356631" y="1697623"/>
              <a:ext cx="1788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00FF"/>
                  </a:solidFill>
                </a:rPr>
                <a:t>•</a:t>
              </a: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CN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x,y,z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dirty="0"/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V="1">
              <a:off x="3169741" y="1848616"/>
              <a:ext cx="1564783" cy="1"/>
            </a:xfrm>
            <a:prstGeom prst="straightConnector1">
              <a:avLst/>
            </a:prstGeom>
            <a:ln w="12700"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5192388" y="1374993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“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48026" y="13517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u="sng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参数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9425189" y="1208650"/>
            <a:ext cx="2518329" cy="1754326"/>
            <a:chOff x="8852595" y="1187776"/>
            <a:chExt cx="2518329" cy="1754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9286507" y="1187776"/>
                  <a:ext cx="2084417" cy="1754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① 额外维度 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m:t>𝑛</m:t>
                      </m:r>
                    </m:oMath>
                  </a14:m>
                  <a:endPara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② 维度半径 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endPara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③ 特征能标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6507" y="1187776"/>
                  <a:ext cx="2084417" cy="1754326"/>
                </a:xfrm>
                <a:prstGeom prst="rect">
                  <a:avLst/>
                </a:prstGeom>
                <a:blipFill>
                  <a:blip r:embed="rId4"/>
                  <a:stretch>
                    <a:fillRect l="-3216" b="-17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左大括号 19"/>
            <p:cNvSpPr/>
            <p:nvPr/>
          </p:nvSpPr>
          <p:spPr>
            <a:xfrm>
              <a:off x="8852595" y="1374993"/>
              <a:ext cx="409054" cy="1567109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9614" y="3090394"/>
            <a:ext cx="5537915" cy="3097905"/>
            <a:chOff x="0" y="3090930"/>
            <a:chExt cx="5537915" cy="3093310"/>
          </a:xfrm>
        </p:grpSpPr>
        <p:sp>
          <p:nvSpPr>
            <p:cNvPr id="9" name="圆角矩形 8"/>
            <p:cNvSpPr/>
            <p:nvPr/>
          </p:nvSpPr>
          <p:spPr>
            <a:xfrm>
              <a:off x="0" y="3090930"/>
              <a:ext cx="5537915" cy="3093310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302387" y="3257022"/>
                  <a:ext cx="2725554" cy="40011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Normal </a:t>
                  </a:r>
                  <a:r>
                    <a:rPr lang="en-US" altLang="zh-CN" sz="2000" u="sng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3d</a:t>
                  </a:r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space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endPara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387" y="3257022"/>
                  <a:ext cx="2725554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2227" t="-5882" b="-23529"/>
                  </a:stretch>
                </a:blipFill>
                <a:ln w="127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/>
          <p:cNvGrpSpPr/>
          <p:nvPr/>
        </p:nvGrpSpPr>
        <p:grpSpPr>
          <a:xfrm>
            <a:off x="6384610" y="3090394"/>
            <a:ext cx="5537915" cy="3097905"/>
            <a:chOff x="6154471" y="3090927"/>
            <a:chExt cx="5537915" cy="3097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6550468" y="3257019"/>
                  <a:ext cx="3301032" cy="40011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rgbClr val="C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Extra </a:t>
                  </a:r>
                  <a:r>
                    <a:rPr lang="en-US" altLang="zh-CN" sz="2000" u="sng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en-US" altLang="zh-CN" sz="2000" u="sng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altLang="zh-CN" sz="20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dimension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: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468" y="3257019"/>
                  <a:ext cx="3301032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1654" t="-5882" b="-23529"/>
                  </a:stretch>
                </a:blipFill>
                <a:ln w="127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圆角矩形 25"/>
            <p:cNvSpPr/>
            <p:nvPr/>
          </p:nvSpPr>
          <p:spPr>
            <a:xfrm>
              <a:off x="6154471" y="3090927"/>
              <a:ext cx="5537915" cy="309790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45892" y="551904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cxnSp>
        <p:nvCxnSpPr>
          <p:cNvPr id="28" name="直接箭头连接符 27"/>
          <p:cNvCxnSpPr/>
          <p:nvPr/>
        </p:nvCxnSpPr>
        <p:spPr>
          <a:xfrm flipV="1">
            <a:off x="5640608" y="4639346"/>
            <a:ext cx="690922" cy="1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4" y="3971162"/>
            <a:ext cx="214312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>
                <a:off x="2546573" y="3987415"/>
                <a:ext cx="2584903" cy="187743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zh-CN" sz="8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ö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-Wash group results rule out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𝑛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=2 extra dimensions for </a:t>
                </a:r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&gt; 0.19mm </a:t>
                </a:r>
              </a:p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𝑀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&lt; 1.9TeV)</a:t>
                </a:r>
              </a:p>
              <a:p>
                <a:pPr algn="ctr"/>
                <a:endParaRPr lang="en-US" altLang="zh-CN" sz="8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573" y="3987415"/>
                <a:ext cx="2584903" cy="18774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10"/>
              <p:cNvSpPr txBox="1">
                <a:spLocks noChangeArrowheads="1"/>
              </p:cNvSpPr>
              <p:nvPr/>
            </p:nvSpPr>
            <p:spPr bwMode="auto">
              <a:xfrm>
                <a:off x="7355348" y="4018932"/>
                <a:ext cx="3596438" cy="1730410"/>
              </a:xfrm>
              <a:prstGeom prst="rect">
                <a:avLst/>
              </a:prstGeom>
              <a:solidFill>
                <a:srgbClr val="FFFF00">
                  <a:alpha val="47000"/>
                </a:srgbClr>
              </a:solidFill>
              <a:ln w="1270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lnSpc>
                    <a:spcPct val="13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额外空间维度？</a:t>
                </a:r>
                <a:endPara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algn="ctr">
                  <a:lnSpc>
                    <a:spcPct val="130000"/>
                  </a:lnSpc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𝑛</m:t>
                    </m:r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≥ 3, 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𝑅</m:t>
                    </m:r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≤ 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10nm </a:t>
                </a:r>
              </a:p>
              <a:p>
                <a:pPr algn="ctr" eaLnBrk="1" hangingPunct="1">
                  <a:lnSpc>
                    <a:spcPct val="13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8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𝑀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=1TeV</a:t>
                </a:r>
              </a:p>
            </p:txBody>
          </p:sp>
        </mc:Choice>
        <mc:Fallback xmlns="">
          <p:sp>
            <p:nvSpPr>
              <p:cNvPr id="33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5348" y="4018932"/>
                <a:ext cx="3596438" cy="1730410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12700">
                <a:solidFill>
                  <a:srgbClr val="C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708197" y="6287444"/>
                <a:ext cx="41684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引力扭秤测量极限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𝑟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&gt; 0.1mm</a:t>
                </a:r>
                <a:endParaRPr lang="zh-CN" altLang="en-US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97" y="6287444"/>
                <a:ext cx="4168449" cy="461665"/>
              </a:xfrm>
              <a:prstGeom prst="rect">
                <a:avLst/>
              </a:prstGeom>
              <a:blipFill>
                <a:blip r:embed="rId12"/>
                <a:stretch>
                  <a:fillRect l="-585" t="-10526" r="-58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/>
            </p:nvSpPr>
            <p:spPr>
              <a:xfrm>
                <a:off x="7068396" y="6284751"/>
                <a:ext cx="4594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对撞机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lin"/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z-Cyrl-AZ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ћ</m:t>
                        </m:r>
                      </m:num>
                      <m:den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zh-CN" altLang="en-US" sz="24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探测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LED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效应？</a:t>
                </a:r>
              </a:p>
            </p:txBody>
          </p:sp>
        </mc:Choice>
        <mc:Fallback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396" y="6284751"/>
                <a:ext cx="4594399" cy="461665"/>
              </a:xfrm>
              <a:prstGeom prst="rect">
                <a:avLst/>
              </a:prstGeom>
              <a:blipFill>
                <a:blip r:embed="rId13"/>
                <a:stretch>
                  <a:fillRect l="-1726" t="-126316" r="-1461" b="-189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对撞机探测高维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LED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引力效应？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65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0" y="600321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引力子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Graviton: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474632" y="1051585"/>
            <a:ext cx="9813702" cy="1725770"/>
            <a:chOff x="1571223" y="1244799"/>
            <a:chExt cx="9813702" cy="1725770"/>
          </a:xfrm>
        </p:grpSpPr>
        <p:grpSp>
          <p:nvGrpSpPr>
            <p:cNvPr id="7" name="组合 6"/>
            <p:cNvGrpSpPr/>
            <p:nvPr/>
          </p:nvGrpSpPr>
          <p:grpSpPr>
            <a:xfrm>
              <a:off x="1571223" y="1370369"/>
              <a:ext cx="2176530" cy="1474631"/>
              <a:chOff x="663262" y="1526146"/>
              <a:chExt cx="2427668" cy="1474631"/>
            </a:xfrm>
            <a:solidFill>
              <a:srgbClr val="FFFF00">
                <a:alpha val="60000"/>
              </a:srgbClr>
            </a:solidFill>
          </p:grpSpPr>
          <p:sp>
            <p:nvSpPr>
              <p:cNvPr id="6" name="圆角矩形 5"/>
              <p:cNvSpPr/>
              <p:nvPr/>
            </p:nvSpPr>
            <p:spPr>
              <a:xfrm>
                <a:off x="663262" y="1526146"/>
                <a:ext cx="2427668" cy="1474631"/>
              </a:xfrm>
              <a:prstGeom prst="roundRect">
                <a:avLst/>
              </a:prstGeom>
              <a:grp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125127" y="1680497"/>
                <a:ext cx="1503938" cy="105259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in 3+n LED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massless </a:t>
                </a: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773717" y="1244799"/>
              <a:ext cx="4611208" cy="1725770"/>
              <a:chOff x="5865756" y="1551904"/>
              <a:chExt cx="4611208" cy="172577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5865756" y="1551904"/>
                <a:ext cx="4611208" cy="172577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254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6330830" y="1625651"/>
                    <a:ext cx="3765774" cy="14527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30000"/>
                      </a:lnSpc>
                    </a:pPr>
                    <a: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in ordinary 3d</a:t>
                    </a: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en-US" altLang="zh-CN" sz="24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massive modes e.g.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𝐾𝐾</m:t>
                            </m:r>
                          </m:sub>
                        </m:sSub>
                      </m:oMath>
                    </a14:m>
                    <a:endParaRPr lang="en-US" altLang="zh-CN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couple to energy-momentum tensor</a:t>
                    </a:r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0830" y="1625651"/>
                    <a:ext cx="3765774" cy="145270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297" r="-1135" b="-504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" name="直接箭头连接符 11"/>
            <p:cNvCxnSpPr>
              <a:stCxn id="6" idx="3"/>
              <a:endCxn id="10" idx="1"/>
            </p:cNvCxnSpPr>
            <p:nvPr/>
          </p:nvCxnSpPr>
          <p:spPr>
            <a:xfrm flipV="1">
              <a:off x="3747753" y="2107684"/>
              <a:ext cx="3025964" cy="1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4212828" y="1663715"/>
              <a:ext cx="200888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a large number of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excitations</a:t>
              </a: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-73739" y="3006266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强子对撞机信号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5" name="Picture 3" descr="pw1311093"/>
          <p:cNvPicPr>
            <a:picLocks noChangeAspect="1" noChangeArrowheads="1"/>
          </p:cNvPicPr>
          <p:nvPr/>
        </p:nvPicPr>
        <p:blipFill>
          <a:blip r:embed="rId4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47" y="3507534"/>
            <a:ext cx="45910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4509175" y="4127558"/>
            <a:ext cx="2691763" cy="14333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末态引力子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辐射 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引力子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LED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逃逸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monojet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+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missingET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6152" y="3642926"/>
            <a:ext cx="4076724" cy="2774067"/>
            <a:chOff x="221245" y="3793583"/>
            <a:chExt cx="4076724" cy="277406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45" y="3958158"/>
              <a:ext cx="4076724" cy="24013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矩形 26"/>
                <p:cNvSpPr/>
                <p:nvPr/>
              </p:nvSpPr>
              <p:spPr>
                <a:xfrm>
                  <a:off x="2413737" y="3793583"/>
                  <a:ext cx="13812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引力子</a:t>
                  </a:r>
                  <a:r>
                    <a:rPr lang="en-US" altLang="zh-CN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𝐾𝐾</m:t>
                          </m:r>
                        </m:sub>
                      </m:sSub>
                    </m:oMath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矩形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3737" y="3793583"/>
                  <a:ext cx="1381276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3982" t="-1538" b="-2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矩形 29"/>
            <p:cNvSpPr/>
            <p:nvPr/>
          </p:nvSpPr>
          <p:spPr>
            <a:xfrm>
              <a:off x="2594824" y="6198318"/>
              <a:ext cx="1324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胶子喷注</a:t>
              </a:r>
              <a:r>
                <a:rPr lang="en-US" altLang="zh-CN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jet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0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对撞机探测高维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LED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引力效应？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0" y="600321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引力子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Graviton: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474632" y="1051585"/>
            <a:ext cx="9813702" cy="1725770"/>
            <a:chOff x="1571223" y="1244799"/>
            <a:chExt cx="9813702" cy="1725770"/>
          </a:xfrm>
        </p:grpSpPr>
        <p:grpSp>
          <p:nvGrpSpPr>
            <p:cNvPr id="7" name="组合 6"/>
            <p:cNvGrpSpPr/>
            <p:nvPr/>
          </p:nvGrpSpPr>
          <p:grpSpPr>
            <a:xfrm>
              <a:off x="1571223" y="1370369"/>
              <a:ext cx="2176530" cy="1474631"/>
              <a:chOff x="663262" y="1526146"/>
              <a:chExt cx="2427668" cy="1474631"/>
            </a:xfrm>
            <a:solidFill>
              <a:srgbClr val="FFFF00">
                <a:alpha val="60000"/>
              </a:srgbClr>
            </a:solidFill>
          </p:grpSpPr>
          <p:sp>
            <p:nvSpPr>
              <p:cNvPr id="6" name="圆角矩形 5"/>
              <p:cNvSpPr/>
              <p:nvPr/>
            </p:nvSpPr>
            <p:spPr>
              <a:xfrm>
                <a:off x="663262" y="1526146"/>
                <a:ext cx="2427668" cy="1474631"/>
              </a:xfrm>
              <a:prstGeom prst="roundRect">
                <a:avLst/>
              </a:prstGeom>
              <a:grp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125127" y="1680497"/>
                <a:ext cx="1503938" cy="105259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in 3+n LED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28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massless </a:t>
                </a: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773717" y="1244799"/>
              <a:ext cx="4611208" cy="1725770"/>
              <a:chOff x="5865756" y="1551904"/>
              <a:chExt cx="4611208" cy="172577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5865756" y="1551904"/>
                <a:ext cx="4611208" cy="172577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254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6330830" y="1625651"/>
                    <a:ext cx="3765774" cy="14527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30000"/>
                      </a:lnSpc>
                    </a:pPr>
                    <a: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in ordinary 3d</a:t>
                    </a: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en-US" altLang="zh-CN" sz="24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massive modes e.g.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𝐾𝐾</m:t>
                            </m:r>
                          </m:sub>
                        </m:sSub>
                      </m:oMath>
                    </a14:m>
                    <a:endParaRPr lang="en-US" altLang="zh-CN" sz="2400" dirty="0">
                      <a:latin typeface="华文楷体" panose="02010600040101010101" pitchFamily="2" charset="-122"/>
                      <a:ea typeface="华文楷体" panose="02010600040101010101" pitchFamily="2" charset="-122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a:t>couple to energy-momentum tensor</a:t>
                    </a:r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0830" y="1625651"/>
                    <a:ext cx="3765774" cy="145270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297" r="-1135" b="-504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" name="直接箭头连接符 11"/>
            <p:cNvCxnSpPr>
              <a:stCxn id="6" idx="3"/>
              <a:endCxn id="10" idx="1"/>
            </p:cNvCxnSpPr>
            <p:nvPr/>
          </p:nvCxnSpPr>
          <p:spPr>
            <a:xfrm flipV="1">
              <a:off x="3747753" y="2107684"/>
              <a:ext cx="3025964" cy="1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4212828" y="1663715"/>
              <a:ext cx="200888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a large number of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excitations</a:t>
              </a: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-73739" y="3006266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强子对撞机信号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09175" y="4127558"/>
            <a:ext cx="2691763" cy="14333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末态引力子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辐射 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引力子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LED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逃逸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monojet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+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missingET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26" y="2851102"/>
            <a:ext cx="4147947" cy="3979689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4283663" y="5976254"/>
            <a:ext cx="3268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u="sng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https://cds.cern.ch/record/1750264/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16152" y="3642926"/>
            <a:ext cx="4076724" cy="2774067"/>
            <a:chOff x="221245" y="3793583"/>
            <a:chExt cx="4076724" cy="277406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45" y="3958158"/>
              <a:ext cx="4076724" cy="24013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矩形 31"/>
                <p:cNvSpPr/>
                <p:nvPr/>
              </p:nvSpPr>
              <p:spPr>
                <a:xfrm>
                  <a:off x="2413737" y="3793583"/>
                  <a:ext cx="13812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引力子</a:t>
                  </a:r>
                  <a:r>
                    <a:rPr lang="en-US" altLang="zh-CN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𝐾𝐾</m:t>
                          </m:r>
                        </m:sub>
                      </m:sSub>
                    </m:oMath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2" name="矩形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3737" y="3793583"/>
                  <a:ext cx="1381276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3982" t="-1538" b="-2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矩形 32"/>
            <p:cNvSpPr/>
            <p:nvPr/>
          </p:nvSpPr>
          <p:spPr>
            <a:xfrm>
              <a:off x="2594824" y="6198318"/>
              <a:ext cx="1324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胶子喷注</a:t>
              </a:r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jet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186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相互作用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统一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67</a:t>
            </a:fld>
            <a:endParaRPr lang="zh-CN" altLang="en-US"/>
          </a:p>
        </p:txBody>
      </p:sp>
      <p:grpSp>
        <p:nvGrpSpPr>
          <p:cNvPr id="23" name="Group 79"/>
          <p:cNvGrpSpPr>
            <a:grpSpLocks/>
          </p:cNvGrpSpPr>
          <p:nvPr/>
        </p:nvGrpSpPr>
        <p:grpSpPr bwMode="auto">
          <a:xfrm>
            <a:off x="331177" y="603594"/>
            <a:ext cx="7653338" cy="773113"/>
            <a:chOff x="24" y="176"/>
            <a:chExt cx="4821" cy="487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24" y="226"/>
              <a:ext cx="55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天上的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地下的</a:t>
              </a:r>
            </a:p>
          </p:txBody>
        </p:sp>
        <p:sp>
          <p:nvSpPr>
            <p:cNvPr id="25" name="AutoShape 5"/>
            <p:cNvSpPr>
              <a:spLocks/>
            </p:cNvSpPr>
            <p:nvPr/>
          </p:nvSpPr>
          <p:spPr bwMode="auto">
            <a:xfrm>
              <a:off x="522" y="210"/>
              <a:ext cx="45" cy="408"/>
            </a:xfrm>
            <a:prstGeom prst="rightBrace">
              <a:avLst>
                <a:gd name="adj1" fmla="val 7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1009" y="176"/>
              <a:ext cx="782" cy="4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Gravity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~G</a:t>
              </a:r>
              <a:r>
                <a:rPr lang="en-US" altLang="zh-CN" sz="1600" baseline="-25000" dirty="0">
                  <a:latin typeface="Comic Sans MS" pitchFamily="66" charset="0"/>
                </a:rPr>
                <a:t>N</a:t>
              </a:r>
              <a:r>
                <a:rPr lang="en-US" altLang="zh-CN" sz="1600" dirty="0">
                  <a:latin typeface="Comic Sans MS" pitchFamily="66" charset="0"/>
                </a:rPr>
                <a:t>M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r>
                <a:rPr lang="en-US" altLang="zh-CN" sz="1600" dirty="0">
                  <a:latin typeface="Comic Sans MS" pitchFamily="66" charset="0"/>
                </a:rPr>
                <a:t>/r</a:t>
              </a:r>
              <a:r>
                <a:rPr lang="en-US" altLang="zh-CN" sz="1600" baseline="30000" dirty="0">
                  <a:latin typeface="Comic Sans MS" pitchFamily="66" charset="0"/>
                </a:rPr>
                <a:t>2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itchFamily="66" charset="0"/>
                </a:rPr>
                <a:t>(Newton 1687)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3560" y="176"/>
              <a:ext cx="1285" cy="4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General Relativity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Comic Sans MS" panose="030F0702030302020204" pitchFamily="66" charset="0"/>
                </a:rPr>
                <a:t>(Einstein 1916)</a:t>
              </a:r>
              <a:endParaRPr lang="en-US" altLang="zh-CN" sz="1600" dirty="0">
                <a:latin typeface="Comic Sans MS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</a:rPr>
                <a:t>~√g·G</a:t>
              </a:r>
              <a:r>
                <a:rPr lang="en-US" altLang="zh-CN" sz="1600" baseline="30000" dirty="0">
                  <a:latin typeface="Comic Sans MS" pitchFamily="66" charset="0"/>
                </a:rPr>
                <a:t>-1</a:t>
              </a:r>
              <a:r>
                <a:rPr lang="en-US" altLang="zh-CN" sz="1600" dirty="0">
                  <a:latin typeface="Comic Sans MS" pitchFamily="66" charset="0"/>
                </a:rPr>
                <a:t>R?</a:t>
              </a:r>
            </a:p>
          </p:txBody>
        </p:sp>
        <p:cxnSp>
          <p:nvCxnSpPr>
            <p:cNvPr id="28" name="AutoShape 13"/>
            <p:cNvCxnSpPr>
              <a:cxnSpLocks noChangeShapeType="1"/>
              <a:stCxn id="25" idx="1"/>
              <a:endCxn id="26" idx="1"/>
            </p:cNvCxnSpPr>
            <p:nvPr/>
          </p:nvCxnSpPr>
          <p:spPr bwMode="auto">
            <a:xfrm>
              <a:off x="567" y="414"/>
              <a:ext cx="442" cy="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4"/>
            <p:cNvCxnSpPr>
              <a:cxnSpLocks noChangeShapeType="1"/>
              <a:stCxn id="26" idx="3"/>
              <a:endCxn id="27" idx="1"/>
            </p:cNvCxnSpPr>
            <p:nvPr/>
          </p:nvCxnSpPr>
          <p:spPr bwMode="auto">
            <a:xfrm>
              <a:off x="1791" y="420"/>
              <a:ext cx="176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2207" y="210"/>
              <a:ext cx="6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新时空观</a:t>
              </a:r>
            </a:p>
          </p:txBody>
        </p:sp>
      </p:grp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108548" y="4342796"/>
            <a:ext cx="3739260" cy="206210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基本粒子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(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最小时空结构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相互作用力学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及其统一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70938" y="1658422"/>
            <a:ext cx="162909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1200" dirty="0">
                <a:latin typeface="Comic Sans MS" pitchFamily="66" charset="0"/>
              </a:rPr>
              <a:t>1785 Coulomb</a:t>
            </a:r>
            <a:endParaRPr lang="en-US" altLang="zh-CN" sz="14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       </a:t>
            </a: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静电扭秤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Comic Sans MS" pitchFamily="66" charset="0"/>
              </a:rPr>
              <a:t>　    </a:t>
            </a:r>
            <a:r>
              <a:rPr lang="en-US" altLang="zh-CN" sz="1400" dirty="0">
                <a:latin typeface="Comic Sans MS" pitchFamily="66" charset="0"/>
              </a:rPr>
              <a:t>~e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r>
              <a:rPr lang="en-US" altLang="zh-CN" sz="1400" dirty="0">
                <a:latin typeface="Comic Sans MS" pitchFamily="66" charset="0"/>
              </a:rPr>
              <a:t>/r</a:t>
            </a:r>
            <a:r>
              <a:rPr lang="en-US" altLang="zh-CN" sz="1400" baseline="30000" dirty="0">
                <a:latin typeface="Comic Sans MS" pitchFamily="66" charset="0"/>
              </a:rPr>
              <a:t>2</a:t>
            </a:r>
            <a:endParaRPr lang="en-US" altLang="zh-CN" sz="12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1789         1800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Galvani </a:t>
            </a:r>
            <a:r>
              <a:rPr lang="en-US" altLang="zh-CN" sz="1200" dirty="0">
                <a:latin typeface="Comic Sans MS" pitchFamily="66" charset="0"/>
                <a:sym typeface="Wingdings" pitchFamily="2" charset="2"/>
              </a:rPr>
              <a:t> Volta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青蛙腿</a:t>
            </a:r>
            <a:r>
              <a:rPr lang="zh-CN" altLang="en-US" sz="1200" dirty="0">
                <a:latin typeface="Comic Sans MS" pitchFamily="66" charset="0"/>
                <a:sym typeface="Wingdings" pitchFamily="2" charset="2"/>
              </a:rPr>
              <a:t>　 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化学电池</a:t>
            </a:r>
          </a:p>
        </p:txBody>
      </p:sp>
      <p:sp>
        <p:nvSpPr>
          <p:cNvPr id="32" name="AutoShape 17"/>
          <p:cNvSpPr>
            <a:spLocks/>
          </p:cNvSpPr>
          <p:nvPr/>
        </p:nvSpPr>
        <p:spPr bwMode="auto">
          <a:xfrm>
            <a:off x="1511546" y="1626672"/>
            <a:ext cx="215900" cy="1584324"/>
          </a:xfrm>
          <a:prstGeom prst="rightBrace">
            <a:avLst>
              <a:gd name="adj1" fmla="val 611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2484621" y="2039422"/>
            <a:ext cx="962025" cy="739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电磁学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Electro-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latin typeface="Comic Sans MS" pitchFamily="66" charset="0"/>
              </a:rPr>
              <a:t>Magnetic</a:t>
            </a:r>
          </a:p>
        </p:txBody>
      </p:sp>
      <p:cxnSp>
        <p:nvCxnSpPr>
          <p:cNvPr id="34" name="AutoShape 20"/>
          <p:cNvCxnSpPr>
            <a:cxnSpLocks noChangeShapeType="1"/>
            <a:stCxn id="32" idx="1"/>
            <a:endCxn id="33" idx="1"/>
          </p:cNvCxnSpPr>
          <p:nvPr/>
        </p:nvCxnSpPr>
        <p:spPr bwMode="auto">
          <a:xfrm flipV="1">
            <a:off x="1727446" y="2409310"/>
            <a:ext cx="757174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1581332" y="2202735"/>
            <a:ext cx="9032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1819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CN" sz="1200" dirty="0" err="1">
                <a:solidFill>
                  <a:srgbClr val="0000FF"/>
                </a:solidFill>
                <a:latin typeface="Comic Sans MS" pitchFamily="66" charset="0"/>
              </a:rPr>
              <a:t>Oested</a:t>
            </a:r>
            <a:endParaRPr lang="en-US" altLang="zh-CN" sz="12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电流磁场</a:t>
            </a: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3564838" y="1525466"/>
            <a:ext cx="2016126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伟大的时代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1867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Maxwell Equations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latin typeface="Comic Sans MS" pitchFamily="66" charset="0"/>
              </a:rPr>
              <a:t>EM wave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  <a:sym typeface="Wingdings" pitchFamily="2" charset="2"/>
              </a:rPr>
              <a:t>＝光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200" dirty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1905 Einstein @ </a:t>
            </a:r>
            <a:r>
              <a:rPr lang="en-US" altLang="zh-CN" sz="1400" dirty="0">
                <a:solidFill>
                  <a:srgbClr val="C00000"/>
                </a:solidFill>
                <a:latin typeface="Comic Sans MS" pitchFamily="66" charset="0"/>
              </a:rPr>
              <a:t>C</a:t>
            </a:r>
            <a:endParaRPr lang="en-US" altLang="zh-CN" sz="1200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新时空观 </a:t>
            </a:r>
            <a:r>
              <a:rPr lang="zh-CN" altLang="en-US" sz="1200" dirty="0">
                <a:sym typeface="Wingdings" pitchFamily="2" charset="2"/>
              </a:rPr>
              <a:t></a:t>
            </a:r>
            <a:r>
              <a:rPr lang="zh-CN" altLang="en-US" sz="1200" dirty="0">
                <a:latin typeface="Comic Sans MS" pitchFamily="66" charset="0"/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Special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              Relativity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1200" dirty="0">
                <a:latin typeface="Comic Sans MS" pitchFamily="66" charset="0"/>
              </a:rPr>
              <a:t>1925 @ </a:t>
            </a:r>
            <a:r>
              <a:rPr lang="en-US" altLang="zh-CN" sz="1400" dirty="0">
                <a:solidFill>
                  <a:srgbClr val="C00000"/>
                </a:solidFill>
                <a:latin typeface="Comic Sans MS" pitchFamily="66" charset="0"/>
              </a:rPr>
              <a:t>h</a:t>
            </a:r>
            <a:endParaRPr lang="en-US" altLang="zh-CN" sz="1200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  </a:t>
            </a:r>
            <a:r>
              <a:rPr lang="en-US" altLang="zh-CN" sz="1200" b="1" dirty="0">
                <a:solidFill>
                  <a:srgbClr val="0000FF"/>
                </a:solidFill>
                <a:latin typeface="Comic Sans MS" pitchFamily="66" charset="0"/>
              </a:rPr>
              <a:t>Quantum Mechanics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 (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新物质观</a:t>
            </a:r>
            <a:r>
              <a:rPr lang="en-US" altLang="zh-CN" sz="12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波粒</a:t>
            </a:r>
            <a:r>
              <a:rPr lang="en-US" altLang="zh-CN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象性</a:t>
            </a:r>
            <a:r>
              <a:rPr lang="en-US" altLang="zh-CN" sz="1200" dirty="0">
                <a:latin typeface="Comic Sans MS" pitchFamily="66" charset="0"/>
              </a:rPr>
              <a:t>)</a:t>
            </a:r>
          </a:p>
        </p:txBody>
      </p:sp>
      <p:cxnSp>
        <p:nvCxnSpPr>
          <p:cNvPr id="37" name="AutoShape 20"/>
          <p:cNvCxnSpPr>
            <a:cxnSpLocks noChangeShapeType="1"/>
            <a:stCxn id="33" idx="3"/>
          </p:cNvCxnSpPr>
          <p:nvPr/>
        </p:nvCxnSpPr>
        <p:spPr bwMode="auto">
          <a:xfrm flipV="1">
            <a:off x="3446645" y="2409309"/>
            <a:ext cx="330824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AutoShape 32"/>
          <p:cNvSpPr>
            <a:spLocks/>
          </p:cNvSpPr>
          <p:nvPr/>
        </p:nvSpPr>
        <p:spPr bwMode="auto">
          <a:xfrm>
            <a:off x="5284205" y="2386264"/>
            <a:ext cx="144016" cy="1355351"/>
          </a:xfrm>
          <a:prstGeom prst="rightBrace">
            <a:avLst>
              <a:gd name="adj1" fmla="val 10925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cxnSp>
        <p:nvCxnSpPr>
          <p:cNvPr id="39" name="AutoShape 35"/>
          <p:cNvCxnSpPr>
            <a:cxnSpLocks noChangeShapeType="1"/>
            <a:stCxn id="38" idx="1"/>
          </p:cNvCxnSpPr>
          <p:nvPr/>
        </p:nvCxnSpPr>
        <p:spPr bwMode="auto">
          <a:xfrm flipV="1">
            <a:off x="5428222" y="3063939"/>
            <a:ext cx="411803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5840025" y="2351020"/>
            <a:ext cx="1318539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量子电动力学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QED U1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>
                <a:latin typeface="Comic Sans MS" pitchFamily="66" charset="0"/>
              </a:rPr>
              <a:t>(1948)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正反物质</a:t>
            </a:r>
            <a:endParaRPr lang="en-US" altLang="zh-CN" sz="1400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量子场论 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规范对称性</a:t>
            </a:r>
            <a:endParaRPr lang="en-US" altLang="zh-CN" sz="14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5191359" y="4046709"/>
            <a:ext cx="196720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弱作用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Comic Sans MS" pitchFamily="66" charset="0"/>
              </a:rPr>
              <a:t>Weak SU2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Comic Sans MS" pitchFamily="66" charset="0"/>
              </a:rPr>
              <a:t>(1958)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200" dirty="0" err="1">
                <a:latin typeface="Comic Sans MS" pitchFamily="66" charset="0"/>
              </a:rPr>
              <a:t>eg</a:t>
            </a:r>
            <a:r>
              <a:rPr lang="en-US" altLang="zh-CN" sz="1200" dirty="0">
                <a:latin typeface="Comic Sans MS" pitchFamily="66" charset="0"/>
              </a:rPr>
              <a:t> </a:t>
            </a:r>
            <a:r>
              <a:rPr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太阳反应 </a:t>
            </a:r>
            <a:r>
              <a:rPr lang="en-US" altLang="zh-CN" sz="1200" dirty="0">
                <a:latin typeface="Comic Sans MS" pitchFamily="66" charset="0"/>
              </a:rPr>
              <a:t>4p</a:t>
            </a:r>
            <a:r>
              <a:rPr lang="en-US" altLang="zh-CN" sz="1200" dirty="0">
                <a:latin typeface="Comic Sans MS" pitchFamily="66" charset="0"/>
                <a:sym typeface="Wingdings" panose="05000000000000000000" pitchFamily="2" charset="2"/>
              </a:rPr>
              <a:t></a:t>
            </a:r>
            <a:r>
              <a:rPr lang="en-US" altLang="zh-CN" sz="1200" dirty="0">
                <a:latin typeface="Symbol" pitchFamily="18" charset="2"/>
              </a:rPr>
              <a:t>a+2</a:t>
            </a:r>
            <a:r>
              <a:rPr lang="en-US" altLang="zh-CN" sz="1200" dirty="0">
                <a:latin typeface="Comic Sans MS" pitchFamily="66" charset="0"/>
              </a:rPr>
              <a:t>e+2v</a:t>
            </a:r>
          </a:p>
        </p:txBody>
      </p:sp>
      <p:sp>
        <p:nvSpPr>
          <p:cNvPr id="42" name="AutoShape 38"/>
          <p:cNvSpPr>
            <a:spLocks/>
          </p:cNvSpPr>
          <p:nvPr/>
        </p:nvSpPr>
        <p:spPr bwMode="auto">
          <a:xfrm>
            <a:off x="7202097" y="2104731"/>
            <a:ext cx="287338" cy="3262568"/>
          </a:xfrm>
          <a:prstGeom prst="rightBrace">
            <a:avLst>
              <a:gd name="adj1" fmla="val 85635"/>
              <a:gd name="adj2" fmla="val 4867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grpSp>
        <p:nvGrpSpPr>
          <p:cNvPr id="47" name="组合 46"/>
          <p:cNvGrpSpPr/>
          <p:nvPr/>
        </p:nvGrpSpPr>
        <p:grpSpPr>
          <a:xfrm>
            <a:off x="7417625" y="2688732"/>
            <a:ext cx="1582552" cy="1372845"/>
            <a:chOff x="6623631" y="2303229"/>
            <a:chExt cx="1582552" cy="1372845"/>
          </a:xfrm>
        </p:grpSpPr>
        <p:sp>
          <p:nvSpPr>
            <p:cNvPr id="48" name="Text Box 39"/>
            <p:cNvSpPr txBox="1">
              <a:spLocks noChangeArrowheads="1"/>
            </p:cNvSpPr>
            <p:nvPr/>
          </p:nvSpPr>
          <p:spPr bwMode="auto">
            <a:xfrm>
              <a:off x="6714915" y="2303229"/>
              <a:ext cx="1439867" cy="104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Great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Achievement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200" dirty="0">
                <a:latin typeface="Comic Sans MS" pitchFamily="66" charset="0"/>
                <a:ea typeface="华文新魏" pitchFamily="2" charset="-122"/>
                <a:cs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u="sng" dirty="0">
                  <a:solidFill>
                    <a:srgbClr val="0000FF"/>
                  </a:solidFill>
                  <a:latin typeface="Comic Sans MS" pitchFamily="66" charset="0"/>
                  <a:ea typeface="华文新魏" pitchFamily="2" charset="-122"/>
                  <a:cs typeface="Arial" pitchFamily="34" charset="0"/>
                </a:rPr>
                <a:t>SU(2)×U(1)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6623631" y="3306742"/>
              <a:ext cx="15825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@ </a:t>
              </a:r>
              <a:r>
                <a:rPr lang="en-US" altLang="zh-CN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100GeV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101474" y="5718019"/>
            <a:ext cx="3633689" cy="1015663"/>
            <a:chOff x="5967413" y="5661026"/>
            <a:chExt cx="3633689" cy="1015663"/>
          </a:xfrm>
        </p:grpSpPr>
        <p:sp>
          <p:nvSpPr>
            <p:cNvPr id="56" name="Text Box 40"/>
            <p:cNvSpPr txBox="1">
              <a:spLocks noChangeArrowheads="1"/>
            </p:cNvSpPr>
            <p:nvPr/>
          </p:nvSpPr>
          <p:spPr bwMode="auto">
            <a:xfrm>
              <a:off x="5967413" y="5661026"/>
              <a:ext cx="171291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强作用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Comic Sans MS" pitchFamily="66" charset="0"/>
                </a:rPr>
                <a:t>Strong SU3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>
                  <a:latin typeface="Comic Sans MS" pitchFamily="66" charset="0"/>
                </a:rPr>
                <a:t>(1930)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dirty="0" err="1">
                  <a:latin typeface="Comic Sans MS" pitchFamily="66" charset="0"/>
                </a:rPr>
                <a:t>eg</a:t>
              </a:r>
              <a:r>
                <a:rPr lang="en-US" altLang="zh-CN" sz="1200" dirty="0"/>
                <a:t> </a:t>
              </a:r>
              <a:r>
                <a:rPr lang="zh-CN" altLang="en-US" sz="1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核子聚合作用</a:t>
              </a:r>
            </a:p>
          </p:txBody>
        </p:sp>
        <p:sp>
          <p:nvSpPr>
            <p:cNvPr id="57" name="Text Box 62"/>
            <p:cNvSpPr txBox="1">
              <a:spLocks noChangeArrowheads="1"/>
            </p:cNvSpPr>
            <p:nvPr/>
          </p:nvSpPr>
          <p:spPr bwMode="auto">
            <a:xfrm>
              <a:off x="8688289" y="5977944"/>
              <a:ext cx="9128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rgbClr val="0000FF"/>
                  </a:solidFill>
                  <a:latin typeface="Comic Sans MS" pitchFamily="66" charset="0"/>
                </a:rPr>
                <a:t>SU</a:t>
              </a:r>
              <a:r>
                <a:rPr lang="en-US" altLang="zh-CN" sz="1800" b="1" baseline="-25000" dirty="0">
                  <a:solidFill>
                    <a:srgbClr val="0000FF"/>
                  </a:solidFill>
                  <a:latin typeface="Comic Sans MS" pitchFamily="66" charset="0"/>
                </a:rPr>
                <a:t>C</a:t>
              </a:r>
              <a:r>
                <a:rPr lang="en-US" altLang="zh-CN" sz="1800" dirty="0">
                  <a:solidFill>
                    <a:srgbClr val="0000FF"/>
                  </a:solidFill>
                  <a:latin typeface="Comic Sans MS" pitchFamily="66" charset="0"/>
                </a:rPr>
                <a:t>(3)</a:t>
              </a:r>
            </a:p>
          </p:txBody>
        </p:sp>
        <p:cxnSp>
          <p:nvCxnSpPr>
            <p:cNvPr id="58" name="AutoShape 20"/>
            <p:cNvCxnSpPr>
              <a:cxnSpLocks noChangeShapeType="1"/>
              <a:stCxn id="56" idx="3"/>
              <a:endCxn id="57" idx="1"/>
            </p:cNvCxnSpPr>
            <p:nvPr/>
          </p:nvCxnSpPr>
          <p:spPr bwMode="auto">
            <a:xfrm flipV="1">
              <a:off x="7680326" y="6161301"/>
              <a:ext cx="1007963" cy="75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43"/>
          <p:cNvGrpSpPr/>
          <p:nvPr/>
        </p:nvGrpSpPr>
        <p:grpSpPr>
          <a:xfrm>
            <a:off x="7507230" y="4113923"/>
            <a:ext cx="1543052" cy="1247025"/>
            <a:chOff x="8153348" y="4425825"/>
            <a:chExt cx="1543052" cy="1247025"/>
          </a:xfrm>
        </p:grpSpPr>
        <p:sp>
          <p:nvSpPr>
            <p:cNvPr id="51" name="文本框 50"/>
            <p:cNvSpPr txBox="1"/>
            <p:nvPr/>
          </p:nvSpPr>
          <p:spPr>
            <a:xfrm>
              <a:off x="8153348" y="5211185"/>
              <a:ext cx="1543052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真空结构</a:t>
              </a:r>
              <a:r>
                <a:rPr lang="en-US" altLang="zh-CN" sz="2400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?</a:t>
              </a:r>
              <a:endParaRPr lang="zh-CN" altLang="en-US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52" name="直接箭头连接符 51"/>
            <p:cNvCxnSpPr>
              <a:cxnSpLocks/>
              <a:endCxn id="51" idx="0"/>
            </p:cNvCxnSpPr>
            <p:nvPr/>
          </p:nvCxnSpPr>
          <p:spPr bwMode="auto">
            <a:xfrm>
              <a:off x="8911438" y="4854140"/>
              <a:ext cx="13437" cy="35704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E2A8260-6AEA-407D-830B-6E709338E8DE}"/>
                </a:ext>
              </a:extLst>
            </p:cNvPr>
            <p:cNvSpPr txBox="1"/>
            <p:nvPr/>
          </p:nvSpPr>
          <p:spPr>
            <a:xfrm>
              <a:off x="8368209" y="4425825"/>
              <a:ext cx="1081088" cy="46166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lang="en-US" altLang="zh-CN" sz="2400" b="1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Higgs !</a:t>
              </a:r>
              <a:endPara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59" name="AutoShape 45"/>
          <p:cNvSpPr>
            <a:spLocks/>
          </p:cNvSpPr>
          <p:nvPr/>
        </p:nvSpPr>
        <p:spPr bwMode="auto">
          <a:xfrm>
            <a:off x="9054580" y="2541214"/>
            <a:ext cx="458679" cy="4204952"/>
          </a:xfrm>
          <a:prstGeom prst="rightBrace">
            <a:avLst>
              <a:gd name="adj1" fmla="val 8977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62" name="AutoShape 46"/>
          <p:cNvSpPr>
            <a:spLocks/>
          </p:cNvSpPr>
          <p:nvPr/>
        </p:nvSpPr>
        <p:spPr bwMode="auto">
          <a:xfrm>
            <a:off x="9948344" y="603594"/>
            <a:ext cx="369771" cy="6128155"/>
          </a:xfrm>
          <a:prstGeom prst="rightBrace">
            <a:avLst>
              <a:gd name="adj1" fmla="val 1132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45" name="文本框 44"/>
          <p:cNvSpPr txBox="1"/>
          <p:nvPr/>
        </p:nvSpPr>
        <p:spPr>
          <a:xfrm>
            <a:off x="9463122" y="3477400"/>
            <a:ext cx="553998" cy="21542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超对称 </a:t>
            </a:r>
            <a:r>
              <a:rPr lang="en-US" altLang="zh-CN" sz="24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SUSY </a:t>
            </a:r>
            <a:r>
              <a:rPr lang="en-US" altLang="zh-CN" sz="2400" i="1" dirty="0">
                <a:latin typeface="华文新魏" panose="02010800040101010101" pitchFamily="2" charset="-122"/>
                <a:ea typeface="华文新魏" panose="02010800040101010101" pitchFamily="2" charset="-122"/>
              </a:rPr>
              <a:t>?</a:t>
            </a:r>
          </a:p>
        </p:txBody>
      </p:sp>
      <p:sp>
        <p:nvSpPr>
          <p:cNvPr id="46" name="Text Box 68"/>
          <p:cNvSpPr txBox="1">
            <a:spLocks noChangeArrowheads="1"/>
          </p:cNvSpPr>
          <p:nvPr/>
        </p:nvSpPr>
        <p:spPr bwMode="auto">
          <a:xfrm>
            <a:off x="10335215" y="1263723"/>
            <a:ext cx="615553" cy="507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latin typeface="华文新魏" pitchFamily="2" charset="-122"/>
                <a:ea typeface="华文新魏" pitchFamily="2" charset="-122"/>
              </a:rPr>
              <a:t>大统一</a:t>
            </a:r>
            <a:r>
              <a:rPr lang="en-US" altLang="zh-CN" sz="2800" dirty="0">
                <a:latin typeface="华文新魏" pitchFamily="2" charset="-122"/>
                <a:ea typeface="华文新魏" pitchFamily="2" charset="-122"/>
              </a:rPr>
              <a:t>GUT  vs.  </a:t>
            </a:r>
            <a:r>
              <a:rPr lang="zh-CN" altLang="en-US" sz="2800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空间额外维度</a:t>
            </a:r>
            <a:r>
              <a:rPr lang="en-US" altLang="zh-CN" sz="2800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2800" i="1" dirty="0">
                <a:latin typeface="华文新魏" pitchFamily="2" charset="-122"/>
                <a:ea typeface="华文新魏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7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Universal written in a piece of paper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68</a:t>
            </a:fld>
            <a:endParaRPr lang="zh-CN" altLang="en-U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402255" y="1929252"/>
          <a:ext cx="8615362" cy="207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9" name="Equation" r:id="rId4" imgW="3276600" imgH="787400" progId="">
                  <p:embed/>
                </p:oleObj>
              </mc:Choice>
              <mc:Fallback>
                <p:oleObj name="Equation" r:id="rId4" imgW="3276600" imgH="787400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2255" y="1929252"/>
                        <a:ext cx="8615362" cy="207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组合 15"/>
          <p:cNvGrpSpPr>
            <a:grpSpLocks/>
          </p:cNvGrpSpPr>
          <p:nvPr/>
        </p:nvGrpSpPr>
        <p:grpSpPr bwMode="auto">
          <a:xfrm>
            <a:off x="3522022" y="1129153"/>
            <a:ext cx="1561646" cy="2071688"/>
            <a:chOff x="2476951" y="985813"/>
            <a:chExt cx="1561976" cy="2071880"/>
          </a:xfrm>
        </p:grpSpPr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>
              <a:off x="2643174" y="1857364"/>
              <a:ext cx="857256" cy="1200329"/>
            </a:xfrm>
            <a:prstGeom prst="rect">
              <a:avLst/>
            </a:prstGeom>
            <a:noFill/>
            <a:ln w="222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00FF"/>
                  </a:solidFill>
                </a:rPr>
                <a:t>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>
                <a:solidFill>
                  <a:srgbClr val="0000FF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>
                <a:solidFill>
                  <a:srgbClr val="0000FF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>
                <a:solidFill>
                  <a:srgbClr val="0000FF"/>
                </a:solidFill>
              </a:endParaRP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2476951" y="985813"/>
              <a:ext cx="1561976" cy="40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引力的本质</a:t>
              </a: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?</a:t>
              </a:r>
              <a:endParaRPr lang="en-GB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箭头连接符 10"/>
            <p:cNvCxnSpPr>
              <a:cxnSpLocks noChangeShapeType="1"/>
              <a:stCxn id="7" idx="0"/>
              <a:endCxn id="8" idx="2"/>
            </p:cNvCxnSpPr>
            <p:nvPr/>
          </p:nvCxnSpPr>
          <p:spPr bwMode="auto">
            <a:xfrm flipV="1">
              <a:off x="3071803" y="1385960"/>
              <a:ext cx="186136" cy="471404"/>
            </a:xfrm>
            <a:prstGeom prst="straightConnector1">
              <a:avLst/>
            </a:prstGeom>
            <a:noFill/>
            <a:ln w="22225" algn="ctr">
              <a:solidFill>
                <a:srgbClr val="000099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5402756" y="2014807"/>
            <a:ext cx="1018221" cy="1200320"/>
          </a:xfrm>
          <a:prstGeom prst="rect">
            <a:avLst/>
          </a:prstGeom>
          <a:noFill/>
          <a:ln w="222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             </a:t>
            </a:r>
          </a:p>
        </p:txBody>
      </p:sp>
      <p:sp>
        <p:nvSpPr>
          <p:cNvPr id="11" name="矩形 17"/>
          <p:cNvSpPr>
            <a:spLocks noChangeArrowheads="1"/>
          </p:cNvSpPr>
          <p:nvPr/>
        </p:nvSpPr>
        <p:spPr bwMode="auto">
          <a:xfrm>
            <a:off x="5348824" y="914584"/>
            <a:ext cx="3460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创世纪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上帝说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“要有光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!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规范场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</a:p>
        </p:txBody>
      </p:sp>
      <p:cxnSp>
        <p:nvCxnSpPr>
          <p:cNvPr id="12" name="直接箭头连接符 18"/>
          <p:cNvCxnSpPr>
            <a:cxnSpLocks noChangeShapeType="1"/>
            <a:stCxn id="10" idx="0"/>
          </p:cNvCxnSpPr>
          <p:nvPr/>
        </p:nvCxnSpPr>
        <p:spPr bwMode="auto">
          <a:xfrm flipV="1">
            <a:off x="5911867" y="1584209"/>
            <a:ext cx="133825" cy="430598"/>
          </a:xfrm>
          <a:prstGeom prst="straightConnector1">
            <a:avLst/>
          </a:prstGeom>
          <a:noFill/>
          <a:ln w="22225" algn="ctr">
            <a:solidFill>
              <a:srgbClr val="00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3" name="组合 31"/>
          <p:cNvGrpSpPr>
            <a:grpSpLocks/>
          </p:cNvGrpSpPr>
          <p:nvPr/>
        </p:nvGrpSpPr>
        <p:grpSpPr bwMode="auto">
          <a:xfrm>
            <a:off x="3188193" y="3858067"/>
            <a:ext cx="2194832" cy="1515874"/>
            <a:chOff x="2143108" y="3714752"/>
            <a:chExt cx="2194846" cy="1515435"/>
          </a:xfrm>
        </p:grpSpPr>
        <p:cxnSp>
          <p:nvCxnSpPr>
            <p:cNvPr id="14" name="直接连接符 23"/>
            <p:cNvCxnSpPr>
              <a:cxnSpLocks noChangeShapeType="1"/>
            </p:cNvCxnSpPr>
            <p:nvPr/>
          </p:nvCxnSpPr>
          <p:spPr bwMode="auto">
            <a:xfrm>
              <a:off x="2714612" y="3714752"/>
              <a:ext cx="1214446" cy="1588"/>
            </a:xfrm>
            <a:prstGeom prst="line">
              <a:avLst/>
            </a:prstGeom>
            <a:noFill/>
            <a:ln w="222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" name="TextBox 25"/>
            <p:cNvSpPr txBox="1">
              <a:spLocks noChangeArrowheads="1"/>
            </p:cNvSpPr>
            <p:nvPr/>
          </p:nvSpPr>
          <p:spPr bwMode="auto">
            <a:xfrm>
              <a:off x="2143108" y="4214818"/>
              <a:ext cx="2194846" cy="1015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宇宙的基石</a:t>
              </a:r>
              <a:r>
                <a:rPr lang="en-US" altLang="zh-CN" sz="2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000066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基本粒子 </a:t>
              </a:r>
              <a:r>
                <a:rPr lang="en-US" altLang="zh-CN" sz="2000" dirty="0">
                  <a:solidFill>
                    <a:srgbClr val="000066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(</a:t>
              </a:r>
              <a:r>
                <a:rPr lang="zh-CN" alt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rPr>
                <a:t>费米子</a:t>
              </a:r>
              <a:r>
                <a:rPr lang="en-US" altLang="zh-CN" sz="2000" dirty="0">
                  <a:solidFill>
                    <a:srgbClr val="000066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000066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及其相互作用</a:t>
              </a:r>
              <a:endParaRPr lang="en-GB" altLang="zh-CN" sz="2000" b="1" dirty="0">
                <a:solidFill>
                  <a:srgbClr val="000066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6" name="直接箭头连接符 28"/>
            <p:cNvCxnSpPr>
              <a:cxnSpLocks noChangeShapeType="1"/>
              <a:endCxn id="15" idx="0"/>
            </p:cNvCxnSpPr>
            <p:nvPr/>
          </p:nvCxnSpPr>
          <p:spPr bwMode="auto">
            <a:xfrm flipH="1">
              <a:off x="3240531" y="3714752"/>
              <a:ext cx="117030" cy="500066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7" name="组合 33"/>
          <p:cNvGrpSpPr>
            <a:grpSpLocks/>
          </p:cNvGrpSpPr>
          <p:nvPr/>
        </p:nvGrpSpPr>
        <p:grpSpPr bwMode="auto">
          <a:xfrm>
            <a:off x="5791697" y="3858065"/>
            <a:ext cx="2325685" cy="1350823"/>
            <a:chOff x="2691811" y="3714752"/>
            <a:chExt cx="1237247" cy="1350988"/>
          </a:xfrm>
        </p:grpSpPr>
        <p:cxnSp>
          <p:nvCxnSpPr>
            <p:cNvPr id="18" name="直接连接符 34"/>
            <p:cNvCxnSpPr>
              <a:cxnSpLocks noChangeShapeType="1"/>
            </p:cNvCxnSpPr>
            <p:nvPr/>
          </p:nvCxnSpPr>
          <p:spPr bwMode="auto">
            <a:xfrm>
              <a:off x="2714612" y="3714752"/>
              <a:ext cx="1214446" cy="1588"/>
            </a:xfrm>
            <a:prstGeom prst="line">
              <a:avLst/>
            </a:prstGeom>
            <a:noFill/>
            <a:ln w="222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" name="TextBox 35"/>
            <p:cNvSpPr txBox="1">
              <a:spLocks noChangeArrowheads="1"/>
            </p:cNvSpPr>
            <p:nvPr/>
          </p:nvSpPr>
          <p:spPr bwMode="auto">
            <a:xfrm>
              <a:off x="2691811" y="4357767"/>
              <a:ext cx="1195580" cy="707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rgbClr val="000066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标量场时空结构</a:t>
              </a:r>
              <a:r>
                <a:rPr lang="en-US" altLang="zh-CN" sz="2000" b="1" dirty="0">
                  <a:solidFill>
                    <a:srgbClr val="000066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?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真空是什么</a:t>
              </a:r>
              <a:r>
                <a:rPr lang="en-US" altLang="zh-CN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0" name="直接箭头连接符 36"/>
            <p:cNvCxnSpPr>
              <a:cxnSpLocks noChangeShapeType="1"/>
              <a:endCxn id="19" idx="0"/>
            </p:cNvCxnSpPr>
            <p:nvPr/>
          </p:nvCxnSpPr>
          <p:spPr bwMode="auto">
            <a:xfrm>
              <a:off x="3223140" y="3714752"/>
              <a:ext cx="66461" cy="643015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1" name="组合 40"/>
          <p:cNvGrpSpPr>
            <a:grpSpLocks/>
          </p:cNvGrpSpPr>
          <p:nvPr/>
        </p:nvGrpSpPr>
        <p:grpSpPr bwMode="auto">
          <a:xfrm>
            <a:off x="8628571" y="3858064"/>
            <a:ext cx="1706726" cy="1190392"/>
            <a:chOff x="2582863" y="3714752"/>
            <a:chExt cx="1706738" cy="1190754"/>
          </a:xfrm>
        </p:grpSpPr>
        <p:cxnSp>
          <p:nvCxnSpPr>
            <p:cNvPr id="22" name="直接连接符 41"/>
            <p:cNvCxnSpPr>
              <a:cxnSpLocks noChangeShapeType="1"/>
            </p:cNvCxnSpPr>
            <p:nvPr/>
          </p:nvCxnSpPr>
          <p:spPr bwMode="auto">
            <a:xfrm>
              <a:off x="2714612" y="3714752"/>
              <a:ext cx="1214446" cy="1588"/>
            </a:xfrm>
            <a:prstGeom prst="line">
              <a:avLst/>
            </a:prstGeom>
            <a:noFill/>
            <a:ln w="222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3" name="TextBox 42"/>
            <p:cNvSpPr txBox="1">
              <a:spLocks noChangeArrowheads="1"/>
            </p:cNvSpPr>
            <p:nvPr/>
          </p:nvSpPr>
          <p:spPr bwMode="auto">
            <a:xfrm>
              <a:off x="2582863" y="4197405"/>
              <a:ext cx="1706738" cy="70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基本粒子</a:t>
              </a:r>
              <a:endPara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质量起源</a:t>
              </a:r>
              <a:r>
                <a:rPr lang="en-US" altLang="zh-CN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?</a:t>
              </a:r>
              <a:endParaRPr lang="en-GB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接箭头连接符 43"/>
            <p:cNvCxnSpPr>
              <a:cxnSpLocks noChangeShapeType="1"/>
              <a:endCxn id="23" idx="0"/>
            </p:cNvCxnSpPr>
            <p:nvPr/>
          </p:nvCxnSpPr>
          <p:spPr bwMode="auto">
            <a:xfrm>
              <a:off x="3286109" y="3714752"/>
              <a:ext cx="150123" cy="482653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5" name="矩形 1"/>
          <p:cNvSpPr>
            <a:spLocks noChangeArrowheads="1"/>
          </p:cNvSpPr>
          <p:nvPr/>
        </p:nvSpPr>
        <p:spPr bwMode="auto">
          <a:xfrm>
            <a:off x="3013868" y="5908028"/>
            <a:ext cx="6164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GUT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 (</a:t>
            </a:r>
            <a:r>
              <a:rPr lang="en-US" altLang="zh-CN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G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rand </a:t>
            </a:r>
            <a:r>
              <a:rPr lang="en-US" altLang="zh-CN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U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nification </a:t>
            </a:r>
            <a:r>
              <a:rPr lang="en-US" altLang="zh-CN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T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heory)</a:t>
            </a:r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?</a:t>
            </a:r>
            <a:endParaRPr lang="zh-CN" altLang="en-US" dirty="0"/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1116974" y="3524995"/>
            <a:ext cx="156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时空连续性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?</a:t>
            </a:r>
            <a:endParaRPr lang="en-GB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0" name="直接箭头连接符 10"/>
          <p:cNvCxnSpPr>
            <a:cxnSpLocks noChangeShapeType="1"/>
          </p:cNvCxnSpPr>
          <p:nvPr/>
        </p:nvCxnSpPr>
        <p:spPr bwMode="auto">
          <a:xfrm flipH="1">
            <a:off x="1845032" y="2965096"/>
            <a:ext cx="551085" cy="559899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" name="椭圆 2"/>
          <p:cNvSpPr/>
          <p:nvPr/>
        </p:nvSpPr>
        <p:spPr>
          <a:xfrm>
            <a:off x="2321628" y="1943134"/>
            <a:ext cx="509111" cy="1181872"/>
          </a:xfrm>
          <a:prstGeom prst="ellipse">
            <a:avLst/>
          </a:prstGeom>
          <a:solidFill>
            <a:srgbClr val="FFFF00">
              <a:alpha val="31000"/>
            </a:srgb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4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“日常问题”与“眼见为实”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Picture 2" descr="http://www.physicsdavid.net/photonist/wp-content/uploads/2011/04/astro-web-tit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7" y="661152"/>
            <a:ext cx="10398369" cy="59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A606BC-D15F-42AC-9BE9-D31AE8780FCA}"/>
              </a:ext>
            </a:extLst>
          </p:cNvPr>
          <p:cNvSpPr txBox="1"/>
          <p:nvPr/>
        </p:nvSpPr>
        <p:spPr>
          <a:xfrm>
            <a:off x="3136540" y="2945323"/>
            <a:ext cx="5918919" cy="686791"/>
          </a:xfrm>
          <a:prstGeom prst="rect">
            <a:avLst/>
          </a:prstGeom>
          <a:solidFill>
            <a:schemeClr val="tx1">
              <a:alpha val="66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太阳是如何燃烧的？</a:t>
            </a:r>
            <a:endParaRPr lang="en-US" altLang="zh-CN" sz="3200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A606BC-D15F-42AC-9BE9-D31AE8780FCA}"/>
              </a:ext>
            </a:extLst>
          </p:cNvPr>
          <p:cNvSpPr txBox="1"/>
          <p:nvPr/>
        </p:nvSpPr>
        <p:spPr>
          <a:xfrm>
            <a:off x="3136540" y="4394309"/>
            <a:ext cx="5918919" cy="686791"/>
          </a:xfrm>
          <a:prstGeom prst="rect">
            <a:avLst/>
          </a:prstGeom>
          <a:solidFill>
            <a:schemeClr val="tx1">
              <a:alpha val="65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质量的“定义”？</a:t>
            </a:r>
            <a:endParaRPr lang="en-US" altLang="zh-CN" sz="3200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7A606BC-D15F-42AC-9BE9-D31AE8780FCA}"/>
              </a:ext>
            </a:extLst>
          </p:cNvPr>
          <p:cNvSpPr txBox="1"/>
          <p:nvPr/>
        </p:nvSpPr>
        <p:spPr>
          <a:xfrm>
            <a:off x="3136540" y="3669816"/>
            <a:ext cx="5918919" cy="686791"/>
          </a:xfrm>
          <a:prstGeom prst="rect">
            <a:avLst/>
          </a:prstGeom>
          <a:solidFill>
            <a:schemeClr val="tx1">
              <a:alpha val="65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质子</a:t>
            </a:r>
            <a:r>
              <a:rPr lang="en-US" altLang="zh-CN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中子一样“重” 吗？</a:t>
            </a:r>
            <a:endParaRPr lang="en-US" altLang="zh-CN" sz="3200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Picture 3" descr="E:\科研成就\太阳风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26" y="989990"/>
            <a:ext cx="2100263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C5BF8D5-3017-41EE-85BE-03EC52971759}"/>
              </a:ext>
            </a:extLst>
          </p:cNvPr>
          <p:cNvSpPr txBox="1"/>
          <p:nvPr/>
        </p:nvSpPr>
        <p:spPr>
          <a:xfrm>
            <a:off x="3136539" y="5118802"/>
            <a:ext cx="5918919" cy="686791"/>
          </a:xfrm>
          <a:prstGeom prst="rect">
            <a:avLst/>
          </a:prstGeom>
          <a:solidFill>
            <a:schemeClr val="tx1">
              <a:alpha val="65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真空</a:t>
            </a:r>
            <a:r>
              <a:rPr lang="en-US" altLang="zh-CN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r>
              <a:rPr lang="en-US" altLang="zh-CN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320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维“空间”？</a:t>
            </a:r>
            <a:endParaRPr lang="en-US" altLang="zh-CN" sz="3200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573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The discovery of Electron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BAAE42-36F9-4FE8-AB5E-6A86100CDB2F}"/>
              </a:ext>
            </a:extLst>
          </p:cNvPr>
          <p:cNvSpPr/>
          <p:nvPr/>
        </p:nvSpPr>
        <p:spPr>
          <a:xfrm>
            <a:off x="0" y="85732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1897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, J.J. Thomson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在真空管中观测到阴极射线</a:t>
            </a:r>
            <a:endParaRPr lang="en-US" altLang="zh-CN" sz="2400" baseline="-25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6492B02-C67D-463C-8C80-00271C643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7" y="1801323"/>
            <a:ext cx="4490580" cy="318667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79812" y="4982456"/>
            <a:ext cx="1136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(1856-1940)</a:t>
            </a:r>
            <a:endParaRPr lang="zh-CN" altLang="en-US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3467D5-C0E9-4CB8-AB22-44C7D39C7378}"/>
              </a:ext>
            </a:extLst>
          </p:cNvPr>
          <p:cNvSpPr/>
          <p:nvPr/>
        </p:nvSpPr>
        <p:spPr>
          <a:xfrm>
            <a:off x="1696429" y="5519072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first discovery of a fundamental building block of matter,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36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3CDE0B6-D01F-4E98-AE6E-A113C3188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74" y="2649352"/>
            <a:ext cx="5592218" cy="207684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50DA7D3-A24D-4FE6-8238-D5BF9EB2936B}"/>
              </a:ext>
            </a:extLst>
          </p:cNvPr>
          <p:cNvSpPr/>
          <p:nvPr/>
        </p:nvSpPr>
        <p:spPr>
          <a:xfrm>
            <a:off x="5181289" y="1525425"/>
            <a:ext cx="687003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--“Excuse me ... but how can you discover a particle so small that </a:t>
            </a:r>
          </a:p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nobody has ever seen one?”</a:t>
            </a:r>
          </a:p>
        </p:txBody>
      </p:sp>
    </p:spTree>
    <p:extLst>
      <p:ext uri="{BB962C8B-B14F-4D97-AF65-F5344CB8AC3E}">
        <p14:creationId xmlns:p14="http://schemas.microsoft.com/office/powerpoint/2010/main" val="379503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>
            <a:extLst>
              <a:ext uri="{FF2B5EF4-FFF2-40B4-BE49-F238E27FC236}">
                <a16:creationId xmlns:a16="http://schemas.microsoft.com/office/drawing/2014/main" id="{BD7C75DA-EA37-4336-9651-2C879F1F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The discovery of Electron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1324-432E-451C-8C61-3DAC8E0EE05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BAAE42-36F9-4FE8-AB5E-6A86100CDB2F}"/>
              </a:ext>
            </a:extLst>
          </p:cNvPr>
          <p:cNvSpPr/>
          <p:nvPr/>
        </p:nvSpPr>
        <p:spPr>
          <a:xfrm>
            <a:off x="0" y="85732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1897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, J.J. Thomson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在真空管中观测到阴极射线</a:t>
            </a:r>
            <a:endParaRPr lang="en-US" altLang="zh-CN" sz="2400" baseline="-25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6492B02-C67D-463C-8C80-00271C643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7" y="1801323"/>
            <a:ext cx="4490580" cy="318667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79812" y="4982456"/>
            <a:ext cx="1136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(1856-1940)</a:t>
            </a:r>
            <a:endParaRPr lang="zh-CN" altLang="en-US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3467D5-C0E9-4CB8-AB22-44C7D39C7378}"/>
              </a:ext>
            </a:extLst>
          </p:cNvPr>
          <p:cNvSpPr/>
          <p:nvPr/>
        </p:nvSpPr>
        <p:spPr>
          <a:xfrm>
            <a:off x="1696429" y="5519072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first discovery of a fundamental building block of matter,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36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09817" y="2495899"/>
            <a:ext cx="66832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1897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，阴极射线在电磁场中偏转 → 质谱仪 荷质比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Q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/m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</a:p>
        </p:txBody>
      </p:sp>
      <p:sp>
        <p:nvSpPr>
          <p:cNvPr id="12" name="矩形 11"/>
          <p:cNvSpPr/>
          <p:nvPr/>
        </p:nvSpPr>
        <p:spPr>
          <a:xfrm>
            <a:off x="5109817" y="3368661"/>
            <a:ext cx="6787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1909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，密立根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1868-1953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油滴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→ 电子电量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|Q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| ≈1.6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10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-19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C</a:t>
            </a:r>
            <a:endParaRPr lang="en-US" altLang="zh-CN" sz="2000" baseline="-25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50848" y="4234282"/>
            <a:ext cx="6787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1925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乌伦贝克和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S.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古兹密特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→ 反常塞曼效应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en-US" altLang="zh-CN" sz="20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= 1/2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50DA7D3-A24D-4FE6-8238-D5BF9EB2936B}"/>
              </a:ext>
            </a:extLst>
          </p:cNvPr>
          <p:cNvSpPr/>
          <p:nvPr/>
        </p:nvSpPr>
        <p:spPr>
          <a:xfrm>
            <a:off x="5150848" y="1520923"/>
            <a:ext cx="649788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 “Of course, you can not see it with naked eyes, but one can </a:t>
            </a:r>
          </a:p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describe it as …”</a:t>
            </a:r>
          </a:p>
        </p:txBody>
      </p:sp>
    </p:spTree>
    <p:extLst>
      <p:ext uri="{BB962C8B-B14F-4D97-AF65-F5344CB8AC3E}">
        <p14:creationId xmlns:p14="http://schemas.microsoft.com/office/powerpoint/2010/main" val="100968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4539</Words>
  <Application>Microsoft Office PowerPoint</Application>
  <PresentationFormat>宽屏</PresentationFormat>
  <Paragraphs>1096</Paragraphs>
  <Slides>68</Slides>
  <Notes>67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68</vt:i4>
      </vt:variant>
    </vt:vector>
  </HeadingPairs>
  <TitlesOfParts>
    <vt:vector size="90" baseType="lpstr">
      <vt:lpstr>等线</vt:lpstr>
      <vt:lpstr>等线 Light</vt:lpstr>
      <vt:lpstr>方正舒体</vt:lpstr>
      <vt:lpstr>华文楷体</vt:lpstr>
      <vt:lpstr>华文楷体</vt:lpstr>
      <vt:lpstr>华文新魏</vt:lpstr>
      <vt:lpstr>隶书</vt:lpstr>
      <vt:lpstr>宋体</vt:lpstr>
      <vt:lpstr>Microsoft YaHei</vt:lpstr>
      <vt:lpstr>Algerian</vt:lpstr>
      <vt:lpstr>Arial</vt:lpstr>
      <vt:lpstr>Calibri</vt:lpstr>
      <vt:lpstr>Cambria Math</vt:lpstr>
      <vt:lpstr>Comic Sans MS</vt:lpstr>
      <vt:lpstr>Symbol</vt:lpstr>
      <vt:lpstr>Tahoma</vt:lpstr>
      <vt:lpstr>Times New Roman</vt:lpstr>
      <vt:lpstr>Wingdings</vt:lpstr>
      <vt:lpstr>Office 主题​​</vt:lpstr>
      <vt:lpstr>Photo Editor 照片</vt:lpstr>
      <vt:lpstr>Equation</vt:lpstr>
      <vt:lpstr>公式</vt:lpstr>
      <vt:lpstr>粒子物理标准模型电弱及真空破缺机制 与高能实验前沿寻找新物理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ustc</dc:creator>
  <cp:lastModifiedBy>ustc</cp:lastModifiedBy>
  <cp:revision>1443</cp:revision>
  <dcterms:created xsi:type="dcterms:W3CDTF">2023-10-16T08:21:08Z</dcterms:created>
  <dcterms:modified xsi:type="dcterms:W3CDTF">2025-10-23T09:41:34Z</dcterms:modified>
</cp:coreProperties>
</file>