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8" r:id="rId2"/>
    <p:sldId id="336" r:id="rId3"/>
    <p:sldId id="293" r:id="rId4"/>
    <p:sldId id="322" r:id="rId5"/>
    <p:sldId id="315" r:id="rId6"/>
    <p:sldId id="311" r:id="rId7"/>
    <p:sldId id="306" r:id="rId8"/>
    <p:sldId id="341" r:id="rId9"/>
    <p:sldId id="340" r:id="rId10"/>
    <p:sldId id="33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2002" name="王 宏晋" initials="王" lastIdx="1" clrIdx="9">
    <p:extLst>
      <p:ext uri="{19B8F6BF-5375-455C-9EA6-DF929625EA0E}">
        <p15:presenceInfo xmlns:p15="http://schemas.microsoft.com/office/powerpoint/2012/main" userId="c432157d37d4cb5a" providerId="Windows Live"/>
      </p:ext>
    </p:extLst>
  </p:cmAuthor>
  <p:cmAuthor id="1" name="Administrator" initials="A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9247" autoAdjust="0"/>
  </p:normalViewPr>
  <p:slideViewPr>
    <p:cSldViewPr snapToGrid="0">
      <p:cViewPr varScale="1">
        <p:scale>
          <a:sx n="129" d="100"/>
          <a:sy n="129" d="100"/>
        </p:scale>
        <p:origin x="1380" y="88"/>
      </p:cViewPr>
      <p:guideLst>
        <p:guide orient="horz" pos="2149"/>
        <p:guide pos="38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98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9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4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04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LiNbO3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电光调制器在工作过程中存在工作点容易漂移的问题，需要通过偏置电压控制板实现对调制器工作点的反馈锁定。目前商用的偏置电压控制板回在调制信号中引入一个低频扰动信号（</a:t>
            </a:r>
            <a:r>
              <a:rPr lang="en-US" altLang="zh-CN" sz="1800" kern="1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KHz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，通过计算扰动信号的幅度变化来给电光调制器施加偏置电压。扰动信号会以噪声的方式出现在解调后的射频信号中，且难以通过滤波等方式去除。在本文中，直接通过计算本地解调信号的幅度，根据射频信号幅度的变化控制高精度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DAC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输出一个可调直流信号到调制器中，以保证电光调制器稳定工作。</a:t>
            </a:r>
            <a:endParaRPr lang="en-US" altLang="zh-CN" sz="180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理论上这样就可以使激光实现线性不失真调制，然而，在现实通信环境中，由于受环境温度的影响，以及高频连续波信号会使铌酸锂晶体出现电介质加热现象的影响，使得电光调制器的调制特性发生改变从而静态工作点出现飘移，不在原来的位置，这样调制信号必将发生畸变，因此有必要监测调制器的偏置工作点飘移并子以锁定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4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2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1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8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D9F9-E745-4C0F-B2DC-2985FC826F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38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 flipH="1">
            <a:off x="-1" y="6524540"/>
            <a:ext cx="12192001" cy="360417"/>
          </a:xfrm>
          <a:prstGeom prst="rect">
            <a:avLst/>
          </a:prstGeom>
          <a:solidFill>
            <a:srgbClr val="0F6F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H="1">
            <a:off x="-1" y="6595585"/>
            <a:ext cx="12192001" cy="288899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5"/>
          <p:cNvSpPr/>
          <p:nvPr userDrawn="1"/>
        </p:nvSpPr>
        <p:spPr>
          <a:xfrm>
            <a:off x="9973972" y="6492348"/>
            <a:ext cx="1018029" cy="11178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0036325" y="6492347"/>
            <a:ext cx="1070321" cy="392140"/>
          </a:xfrm>
          <a:prstGeom prst="rect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8303684" y="420256"/>
            <a:ext cx="355145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9" name="直接连接符 18"/>
          <p:cNvCxnSpPr/>
          <p:nvPr userDrawn="1"/>
        </p:nvCxnSpPr>
        <p:spPr>
          <a:xfrm>
            <a:off x="336861" y="424611"/>
            <a:ext cx="356871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20" name="直接连接符 19"/>
          <p:cNvCxnSpPr/>
          <p:nvPr userDrawn="1"/>
        </p:nvCxnSpPr>
        <p:spPr>
          <a:xfrm>
            <a:off x="8303684" y="477440"/>
            <a:ext cx="3551456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21" name="直接连接符 20"/>
          <p:cNvCxnSpPr/>
          <p:nvPr userDrawn="1"/>
        </p:nvCxnSpPr>
        <p:spPr>
          <a:xfrm>
            <a:off x="336861" y="481795"/>
            <a:ext cx="3568713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99885" y="6491876"/>
            <a:ext cx="2743200" cy="365125"/>
          </a:xfrm>
        </p:spPr>
        <p:txBody>
          <a:bodyPr/>
          <a:lstStyle>
            <a:lvl1pPr algn="ctr">
              <a:defRPr sz="2135" b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标题 23"/>
          <p:cNvSpPr>
            <a:spLocks noGrp="1"/>
          </p:cNvSpPr>
          <p:nvPr>
            <p:ph type="title" hasCustomPrompt="1"/>
          </p:nvPr>
        </p:nvSpPr>
        <p:spPr>
          <a:xfrm>
            <a:off x="838200" y="-131155"/>
            <a:ext cx="10515600" cy="1325563"/>
          </a:xfrm>
        </p:spPr>
        <p:txBody>
          <a:bodyPr>
            <a:normAutofit/>
          </a:bodyPr>
          <a:lstStyle>
            <a:lvl1pPr algn="ctr">
              <a:defRPr sz="3735"/>
            </a:lvl1pPr>
          </a:lstStyle>
          <a:p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053885" y="1122363"/>
            <a:ext cx="10073897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83A7C"/>
                </a:solidFill>
              </a:rPr>
              <a:t>超级陶粲装置</a:t>
            </a:r>
            <a:br>
              <a:rPr lang="en-US" altLang="zh-CN" dirty="0">
                <a:solidFill>
                  <a:srgbClr val="083A7C"/>
                </a:solidFill>
              </a:rPr>
            </a:br>
            <a:r>
              <a:rPr lang="zh-CN" altLang="en-US" dirty="0">
                <a:solidFill>
                  <a:srgbClr val="083A7C"/>
                </a:solidFill>
              </a:rPr>
              <a:t>相位参考同步系统介绍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083A7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王宏晋</a:t>
            </a:r>
            <a:endParaRPr lang="en-US" altLang="zh-CN" sz="2400" b="1" dirty="0">
              <a:solidFill>
                <a:srgbClr val="083A7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CN" altLang="en-US" sz="2400" b="1" dirty="0">
                <a:solidFill>
                  <a:srgbClr val="083A7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中国科学技术大学国家同步辐射实验室</a:t>
            </a:r>
            <a:endParaRPr lang="en-US" altLang="zh-CN" sz="2400" b="1" dirty="0">
              <a:solidFill>
                <a:srgbClr val="083A7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1" dirty="0">
                <a:solidFill>
                  <a:srgbClr val="083A7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2025/10/16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任务安排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25">
            <a:extLst>
              <a:ext uri="{FF2B5EF4-FFF2-40B4-BE49-F238E27FC236}">
                <a16:creationId xmlns:a16="http://schemas.microsoft.com/office/drawing/2014/main" id="{73796383-D663-48DB-9C3D-A30B8A6E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5" y="5667496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F63A3B-78C7-47BE-AE5E-E10140E0464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10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AC454261-7869-4350-ACA9-30048229D4F8}"/>
              </a:ext>
            </a:extLst>
          </p:cNvPr>
          <p:cNvSpPr txBox="1">
            <a:spLocks/>
          </p:cNvSpPr>
          <p:nvPr/>
        </p:nvSpPr>
        <p:spPr>
          <a:xfrm>
            <a:off x="414865" y="1301658"/>
            <a:ext cx="10604502" cy="3829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样机搭建（一发四收）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基于帕尔贴的恒温箱设计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闭环系统搭建安装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测试验证闭环系统性能整体系统离线验证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0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7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方案对比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DE068973-14BB-42A6-B3CA-A29A0DFEF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5247" y="1130606"/>
          <a:ext cx="9455151" cy="555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717">
                  <a:extLst>
                    <a:ext uri="{9D8B030D-6E8A-4147-A177-3AD203B41FA5}">
                      <a16:colId xmlns:a16="http://schemas.microsoft.com/office/drawing/2014/main" val="2649370327"/>
                    </a:ext>
                  </a:extLst>
                </a:gridCol>
                <a:gridCol w="3151717">
                  <a:extLst>
                    <a:ext uri="{9D8B030D-6E8A-4147-A177-3AD203B41FA5}">
                      <a16:colId xmlns:a16="http://schemas.microsoft.com/office/drawing/2014/main" val="3484474662"/>
                    </a:ext>
                  </a:extLst>
                </a:gridCol>
                <a:gridCol w="3151717">
                  <a:extLst>
                    <a:ext uri="{9D8B030D-6E8A-4147-A177-3AD203B41FA5}">
                      <a16:colId xmlns:a16="http://schemas.microsoft.com/office/drawing/2014/main" val="2258449333"/>
                    </a:ext>
                  </a:extLst>
                </a:gridCol>
              </a:tblGrid>
              <a:tr h="6055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方案对比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优点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91635"/>
                  </a:ext>
                </a:extLst>
              </a:tr>
              <a:tr h="1699787">
                <a:tc>
                  <a:txBody>
                    <a:bodyPr/>
                    <a:lstStyle/>
                    <a:p>
                      <a:pPr lvl="0" algn="ctr">
                        <a:lnSpc>
                          <a:spcPct val="300000"/>
                        </a:lnSpc>
                      </a:pPr>
                      <a:r>
                        <a:rPr lang="zh-CN" altLang="en-US" dirty="0"/>
                        <a:t>平均相位参考线</a:t>
                      </a:r>
                      <a:endParaRPr lang="en-US" altLang="zh-CN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（电缆同轴线）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方案简单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技术成熟  </a:t>
                      </a:r>
                      <a:endParaRPr lang="en-US" altLang="zh-CN" dirty="0"/>
                    </a:p>
                    <a:p>
                      <a:r>
                        <a:rPr lang="zh-CN" altLang="en-US" b="1" dirty="0"/>
                        <a:t>不会引入附加相噪</a:t>
                      </a:r>
                      <a:endParaRPr lang="en-US" altLang="zh-CN" b="1" dirty="0"/>
                    </a:p>
                    <a:p>
                      <a:r>
                        <a:rPr lang="zh-CN" altLang="en-US" dirty="0"/>
                        <a:t>容易维护</a:t>
                      </a:r>
                      <a:endParaRPr lang="en-US" altLang="zh-CN" dirty="0"/>
                    </a:p>
                    <a:p>
                      <a:r>
                        <a:rPr lang="zh-CN" altLang="en-US" b="1" dirty="0"/>
                        <a:t>同步精度</a:t>
                      </a:r>
                      <a:r>
                        <a:rPr lang="en-US" altLang="zh-CN" b="1" dirty="0" err="1"/>
                        <a:t>ps</a:t>
                      </a:r>
                      <a:r>
                        <a:rPr lang="zh-CN" altLang="en-US" b="1" dirty="0"/>
                        <a:t>级别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长距离传输插损大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抗干扰能力差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受环境温湿度影响大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实现长距离恒温恒湿难度大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耦合信号幅度差造成影响大</a:t>
                      </a: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7268"/>
                  </a:ext>
                </a:extLst>
              </a:tr>
              <a:tr h="2040995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dirty="0"/>
                        <a:t>连续激光载波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抗干扰</a:t>
                      </a:r>
                      <a:r>
                        <a:rPr lang="zh-CN" altLang="en-US" dirty="0"/>
                        <a:t>能力强  </a:t>
                      </a:r>
                      <a:endParaRPr lang="en-US" altLang="zh-CN" dirty="0"/>
                    </a:p>
                    <a:p>
                      <a:r>
                        <a:rPr lang="zh-CN" altLang="en-US" b="1" dirty="0"/>
                        <a:t>衰减小</a:t>
                      </a:r>
                      <a:r>
                        <a:rPr lang="en-US" altLang="zh-CN" dirty="0"/>
                        <a:t>(0.18dB/km)</a:t>
                      </a:r>
                      <a:r>
                        <a:rPr lang="zh-CN" altLang="en-US" dirty="0"/>
                        <a:t>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可以单纤</a:t>
                      </a:r>
                      <a:r>
                        <a:rPr lang="zh-CN" altLang="en-US" b="1" dirty="0"/>
                        <a:t>双向传输</a:t>
                      </a:r>
                      <a:endParaRPr lang="en-US" altLang="zh-CN" b="1" dirty="0"/>
                    </a:p>
                    <a:p>
                      <a:r>
                        <a:rPr lang="zh-CN" altLang="en-US" dirty="0"/>
                        <a:t>同步精度能做到</a:t>
                      </a:r>
                      <a:r>
                        <a:rPr lang="zh-CN" altLang="en-US" b="1" dirty="0"/>
                        <a:t>数十飞秒</a:t>
                      </a:r>
                      <a:endParaRPr lang="en-US" altLang="zh-CN" b="1" dirty="0"/>
                    </a:p>
                    <a:p>
                      <a:r>
                        <a:rPr lang="zh-CN" altLang="en-US" dirty="0"/>
                        <a:t>光纤</a:t>
                      </a:r>
                      <a:r>
                        <a:rPr lang="zh-CN" altLang="en-US" b="1" dirty="0"/>
                        <a:t>可拉伸</a:t>
                      </a:r>
                      <a:r>
                        <a:rPr lang="zh-CN" altLang="en-US" dirty="0"/>
                        <a:t>，容易补偿温漂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模块化</a:t>
                      </a:r>
                      <a:r>
                        <a:rPr lang="zh-CN" altLang="en-US" dirty="0"/>
                        <a:t>设计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方案较简单，成本较低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存在瑞利散射噪声，会引入附加相噪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65666"/>
                  </a:ext>
                </a:extLst>
              </a:tr>
              <a:tr h="121119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dirty="0"/>
                        <a:t>脉冲激光序列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传输距离远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同步精度高 </a:t>
                      </a:r>
                      <a:endParaRPr lang="en-US" altLang="zh-CN" dirty="0"/>
                    </a:p>
                    <a:p>
                      <a:r>
                        <a:rPr lang="zh-CN" altLang="en-US" b="1" dirty="0"/>
                        <a:t>鉴相精度 </a:t>
                      </a:r>
                      <a:r>
                        <a:rPr lang="en-US" altLang="zh-CN" b="1" dirty="0"/>
                        <a:t>&lt;fs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  </a:t>
                      </a:r>
                      <a:r>
                        <a:rPr lang="zh-CN" altLang="en-US" b="1" dirty="0"/>
                        <a:t>同步精度 </a:t>
                      </a:r>
                      <a:r>
                        <a:rPr lang="en-US" altLang="zh-CN" b="1" dirty="0"/>
                        <a:t>&lt;10fs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系统结构复杂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对环境要求高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搭建难度大、成本高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后期维护困难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66557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0F74F0E-72C0-4317-A78C-B7372625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89F5-5DF8-4CFE-B05D-8F23082C2A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10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7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系统设计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77AEF2-68C0-477E-A0D4-77B2350D72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59" y="2006525"/>
            <a:ext cx="5343061" cy="3592329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6D2AC71-7B84-481A-81B1-FB953513D4C5}"/>
              </a:ext>
            </a:extLst>
          </p:cNvPr>
          <p:cNvSpPr txBox="1">
            <a:spLocks/>
          </p:cNvSpPr>
          <p:nvPr/>
        </p:nvSpPr>
        <p:spPr>
          <a:xfrm>
            <a:off x="449580" y="3942130"/>
            <a:ext cx="5836920" cy="262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方案选择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单激光、双光纤、一发多收传输系统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一路传输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low jitter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信号，一路传输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low drift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信号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低温漂信号测的相差对两路光纤同时校准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低电平鉴相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+VODL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补偿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A4EB209-F5D2-4F83-A9EE-60FE020603A6}"/>
              </a:ext>
            </a:extLst>
          </p:cNvPr>
          <p:cNvSpPr txBox="1">
            <a:spLocks/>
          </p:cNvSpPr>
          <p:nvPr/>
        </p:nvSpPr>
        <p:spPr>
          <a:xfrm>
            <a:off x="369129" y="1354054"/>
            <a:ext cx="5917371" cy="2334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系统设计目标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STCF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储存环分布面积广，环境变化大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双环部分超过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个点实现对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499.7MHz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同步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对撞环对低电平系统稳定度要求为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&lt;0.1° RMS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，相位参考线系统同步指标至少应提高一倍。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24h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内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&lt;200fs rms@499.7MHz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，附加相位噪声小于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50fs @499.7MHz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95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方案介绍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728CE349-F7AF-46EF-B1A8-706896D1E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1"/>
                <a:ext cx="10741155" cy="33654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   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在单波长双向传输系统中，背向散射光与前向光相干，产生相干瑞丽噪声（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CRN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），使得解调的射频信号相位噪声变大。可表示为</a:t>
                </a:r>
              </a:p>
              <a:p>
                <a:pPr marL="0" indent="0" algn="just">
                  <a:spcBef>
                    <a:spcPts val="84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𝐶𝑅𝑁</m:t>
                              </m:r>
                            </m:sub>
                          </m:sSub>
                        </m:sub>
                      </m:sSub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)&gt;=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𝑟𝑎𝑦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𝑟𝑒𝑡𝑢𝑟𝑛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sSup>
                            <m:s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其中， 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为噪声频率，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R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为光电检测的响应度，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𝑟𝑎𝑦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𝑟𝑒𝑡𝑢𝑟𝑛</m:t>
                        </m:r>
                      </m:sub>
                    </m:sSub>
                  </m:oMath>
                </a14:m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分别为进入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PD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的瑞丽散射光功率和信号光功率，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为激光线宽。</a:t>
                </a:r>
                <a:endPara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       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在本文的同步系统设计中，我们增加了一路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额外光纤链路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，将低抖动的信号通过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光纤传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到每个接收端。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第一路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光纤传输经过补偿后的低漂移信号，以此为基准去补偿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第二路光纤</a:t>
                </a:r>
                <a:r>
                  <a:rPr lang="zh-C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传输的低抖动的信号，通过这样的方式使得接收端输出低抖动、低漂移的同步信号。</a:t>
                </a:r>
              </a:p>
            </p:txBody>
          </p:sp>
        </mc:Choice>
        <mc:Fallback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728CE349-F7AF-46EF-B1A8-706896D1E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1"/>
                <a:ext cx="10741155" cy="3365499"/>
              </a:xfrm>
              <a:blipFill>
                <a:blip r:embed="rId3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9BAA5DD-FE0E-4B71-B9CF-DCD7391FC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91" y="4215174"/>
            <a:ext cx="9152172" cy="25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目前进展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44FDC06-770F-47C7-9386-BDB931CC1BD0}"/>
              </a:ext>
            </a:extLst>
          </p:cNvPr>
          <p:cNvSpPr txBox="1">
            <a:spLocks/>
          </p:cNvSpPr>
          <p:nvPr/>
        </p:nvSpPr>
        <p:spPr>
          <a:xfrm>
            <a:off x="266699" y="1131112"/>
            <a:ext cx="8031564" cy="220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光纤单向和双向传输对附加相噪影响测试（</a:t>
            </a:r>
            <a:r>
              <a:rPr lang="zh-CN" altLang="en-US" sz="1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相噪仪测试 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10-10MHz </a:t>
            </a:r>
            <a:r>
              <a:rPr lang="zh-CN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499.7MHz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信号源相噪为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21.5fs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单光纤双向传输解调出来的信号（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PD1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）相位噪声为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197fs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，附加相噪超过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180fs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单向传输解调出来的信号（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PD3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）相位噪声为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40fs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，附加相噪约</a:t>
            </a:r>
            <a:r>
              <a:rPr lang="en-US" altLang="zh-CN" sz="1500" dirty="0">
                <a:latin typeface="Arial" panose="020B0604020202020204" pitchFamily="34" charset="0"/>
                <a:ea typeface="微软雅黑" panose="020B0503020204020204" pitchFamily="34" charset="-122"/>
              </a:rPr>
              <a:t>33fs</a:t>
            </a:r>
            <a:r>
              <a:rPr lang="zh-CN" altLang="en-US" sz="15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15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</a:rPr>
              <a:t>证明了</a:t>
            </a: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</a:rPr>
              <a:t>low jitter</a:t>
            </a: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</a:rPr>
              <a:t>的必要性</a:t>
            </a:r>
            <a:endParaRPr lang="en-US" altLang="zh-CN" sz="15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54A64E-94F0-451C-857D-66931BB936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894" y="3610629"/>
            <a:ext cx="6250305" cy="26365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C81F01-24ED-4555-A9E4-270F070FE8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49745" y="2506027"/>
            <a:ext cx="5274310" cy="41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目前进展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F0F7E36-2F10-40A6-BCA3-F3A9827E8201}"/>
              </a:ext>
            </a:extLst>
          </p:cNvPr>
          <p:cNvSpPr txBox="1">
            <a:spLocks/>
          </p:cNvSpPr>
          <p:nvPr/>
        </p:nvSpPr>
        <p:spPr>
          <a:xfrm>
            <a:off x="266699" y="3730035"/>
            <a:ext cx="4792981" cy="91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设计了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DAC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电路板，通过鉴相处理器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实现幅度抖动长期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&lt;0.1%</a:t>
            </a: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，无附加相噪引入</a:t>
            </a:r>
            <a:endParaRPr lang="en-US" altLang="zh-CN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71DDC95-650D-41BA-92C4-8AFC83BD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736" y="4802321"/>
            <a:ext cx="2123586" cy="133267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EB1EC9F-9425-483D-9FF0-BF5D6C881860}"/>
              </a:ext>
            </a:extLst>
          </p:cNvPr>
          <p:cNvSpPr txBox="1"/>
          <p:nvPr/>
        </p:nvSpPr>
        <p:spPr>
          <a:xfrm>
            <a:off x="4578132" y="6269693"/>
            <a:ext cx="317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自制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DAC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控制板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C1751AE-0810-428D-9BF7-D1522C14B0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13466" y="4788172"/>
            <a:ext cx="4304665" cy="144716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DA5FA37-630C-4375-9763-4DACC51AF551}"/>
              </a:ext>
            </a:extLst>
          </p:cNvPr>
          <p:cNvSpPr txBox="1"/>
          <p:nvPr/>
        </p:nvSpPr>
        <p:spPr>
          <a:xfrm>
            <a:off x="8257460" y="6269693"/>
            <a:ext cx="317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幅度输出稳定度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71130E-786B-4904-B565-74458A2E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68" y="1178578"/>
            <a:ext cx="11534141" cy="23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en-US" altLang="zh-CN" sz="16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RF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信号通过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EOM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将射频信号调制到激光上。高速电光强度调制器一般采用基于铌锂酸（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LiNbO3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）材料的马赫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曾德尔干涉仪结构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(MZM)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制作而成，施加在晶体上的电场在空间上基本均匀，但在时间上变化，使通过晶体的光波的强度或相位发生变化，从而实现信息的调制。 调制器输入光功率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PI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和输出光功率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PO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之间的关系为：</a:t>
            </a:r>
            <a:endParaRPr lang="en-US" altLang="zh-CN" sz="1500" spc="15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R="0" lvl="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lang="en-US" altLang="zh-CN" sz="1500" spc="15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R="0" lvl="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lang="zh-CN" altLang="en-US" sz="100" spc="15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R="0" lvl="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其中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α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为调制器损耗系数， 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Vπ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为半波电压，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μ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是系统消光比系数，在此我们取其为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500" spc="150" dirty="0" err="1">
                <a:latin typeface="Arial" panose="020B0604020202020204" pitchFamily="34" charset="0"/>
                <a:ea typeface="微软雅黑" panose="020B0503020204020204" pitchFamily="34" charset="-122"/>
              </a:rPr>
              <a:t>Vm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是调制信号的幅度。为了使其工作在线性区，会对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EOM</a:t>
            </a:r>
            <a:r>
              <a:rPr lang="zh-CN" altLang="en-US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施加一个直流偏置电压使其等于</a:t>
            </a:r>
            <a:r>
              <a:rPr lang="en-US" altLang="zh-CN" sz="15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Vπ</a:t>
            </a:r>
            <a:r>
              <a:rPr lang="zh-CN" altLang="en-US" sz="1600" spc="15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5EBC18-64E6-4B53-B6ED-777870E5C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8" y="4893369"/>
            <a:ext cx="4067724" cy="15302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EEEA79-3689-4895-9A76-616B20177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192" y="2188517"/>
            <a:ext cx="2631472" cy="6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目前进展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0DF84B9-0D4F-465B-B809-5EBAB22548F8}"/>
              </a:ext>
            </a:extLst>
          </p:cNvPr>
          <p:cNvSpPr txBox="1">
            <a:spLocks/>
          </p:cNvSpPr>
          <p:nvPr/>
        </p:nvSpPr>
        <p:spPr>
          <a:xfrm>
            <a:off x="477520" y="3953318"/>
            <a:ext cx="8031564" cy="76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利用网络分析仪和压控光衰减器件寻找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PD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最佳工作点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0D3F120-DA57-4690-9064-77738116564E}"/>
                  </a:ext>
                </a:extLst>
              </p:cNvPr>
              <p:cNvSpPr txBox="1"/>
              <p:nvPr/>
            </p:nvSpPr>
            <p:spPr>
              <a:xfrm>
                <a:off x="390684" y="1162856"/>
                <a:ext cx="11104880" cy="1607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     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将激光器相对强度噪声（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RIN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）从光域转换到射频域的主要元件是位于链路末端的光电二极管。</a:t>
                </a: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     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由于射频信号的传播速度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(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或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PD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微波折射率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)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取决于半导体中的载流子数量，因此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PD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输入光功率变化会引起射频相位的变化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。</a:t>
                </a: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     AM-PM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噪声转换系数的测量单位为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[rad/W]</a:t>
                </a:r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，定义为光电二极管微波输出处的相变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∆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𝜑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𝑃𝐷</m:t>
                        </m:r>
                      </m:sub>
                    </m:sSub>
                  </m:oMath>
                </a14:m>
                <a:r>
                  <a:rPr lang="zh-CN" altLang="zh-CN" sz="16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除以光电二极管光输入处的光功率波动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∆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𝑜𝑝𝑡</m:t>
                        </m:r>
                      </m:sub>
                    </m:sSub>
                  </m:oMath>
                </a14:m>
                <a:endParaRPr lang="zh-CN" altLang="zh-CN" sz="16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zh-CN" altLang="en-US" sz="17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0D3F120-DA57-4690-9064-77738116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84" y="1162856"/>
                <a:ext cx="11104880" cy="1607107"/>
              </a:xfrm>
              <a:prstGeom prst="rect">
                <a:avLst/>
              </a:prstGeom>
              <a:blipFill>
                <a:blip r:embed="rId3"/>
                <a:stretch>
                  <a:fillRect l="-274" t="-1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BC74223-F6A2-4A89-9AFA-4E163259C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153" y="2382948"/>
            <a:ext cx="2199640" cy="66945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CB92752-BBCA-40C4-8EB4-3922C5F754E2}"/>
              </a:ext>
            </a:extLst>
          </p:cNvPr>
          <p:cNvSpPr txBox="1"/>
          <p:nvPr/>
        </p:nvSpPr>
        <p:spPr>
          <a:xfrm>
            <a:off x="477520" y="3157783"/>
            <a:ext cx="11104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光电二极管中的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AM-PM</a:t>
            </a:r>
            <a:r>
              <a:rPr lang="zh-CN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噪声转换源于光电二极管阻抗和载流子传输时间的非线性组合，这取决于电场分布和载流子传输的速度场特性。但是光电二极管的微波相位不随光功率单调变化，这种行为导致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AM-PM</a:t>
            </a:r>
            <a:r>
              <a:rPr lang="zh-CN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噪声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存在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转换消失的工作点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A46C824-973B-4ED1-B67F-96C79588249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80" y="4034946"/>
            <a:ext cx="4294920" cy="26119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D8788AF-FDEC-45CC-BAA7-D8F0A6E08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348" y="4637568"/>
            <a:ext cx="3845625" cy="1785806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33780F2-E129-4728-AE1E-16A1403B447E}"/>
              </a:ext>
            </a:extLst>
          </p:cNvPr>
          <p:cNvCxnSpPr>
            <a:cxnSpLocks/>
          </p:cNvCxnSpPr>
          <p:nvPr/>
        </p:nvCxnSpPr>
        <p:spPr>
          <a:xfrm>
            <a:off x="5435600" y="4334106"/>
            <a:ext cx="4180840" cy="161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0" y="858786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5E67DA-012E-4F37-B86A-EB0F7BBA1C0C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目前进展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D39DB5-70CA-47D7-9E45-58CFA7E12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6" y="2584710"/>
            <a:ext cx="3166072" cy="17788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DADD1C-C331-4D1A-974D-284738CFB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41" y="2145014"/>
            <a:ext cx="4273414" cy="3064840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9D884DC-8F62-409E-819B-22C65ABBE134}"/>
              </a:ext>
            </a:extLst>
          </p:cNvPr>
          <p:cNvSpPr txBox="1">
            <a:spLocks/>
          </p:cNvSpPr>
          <p:nvPr/>
        </p:nvSpPr>
        <p:spPr>
          <a:xfrm>
            <a:off x="266699" y="1246748"/>
            <a:ext cx="8031564" cy="761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低电平开环测试发现奇怪幅度噪声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在未调制的情况下通过相噪仪测量输出幅度噪声，逐一排除后发现为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激光器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造成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42F21F-EF01-4425-94B4-ACD294FEA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599" y="2629544"/>
            <a:ext cx="3449442" cy="17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593A35-EBEE-4A94-9A8A-A7A27D92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33" y="1291878"/>
            <a:ext cx="7662623" cy="2583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64D6E69-C946-4710-84FD-8A91C60F4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72" y="4933272"/>
            <a:ext cx="3380281" cy="18551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8A6743-39D5-412D-9366-BA6076B79462}"/>
              </a:ext>
            </a:extLst>
          </p:cNvPr>
          <p:cNvSpPr/>
          <p:nvPr/>
        </p:nvSpPr>
        <p:spPr>
          <a:xfrm>
            <a:off x="-11793" y="937518"/>
            <a:ext cx="12192000" cy="119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EB0852B-4487-4164-B111-427C03FD06CE}"/>
              </a:ext>
            </a:extLst>
          </p:cNvPr>
          <p:cNvSpPr/>
          <p:nvPr/>
        </p:nvSpPr>
        <p:spPr>
          <a:xfrm>
            <a:off x="3901" y="1173399"/>
            <a:ext cx="6033315" cy="269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我们设计了右图所示的实验方式对系统进行验证：</a:t>
            </a:r>
            <a:endParaRPr lang="en-US" altLang="zh-CN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采用两根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米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长的单模光纤分别传输经过补偿和未经过补偿的信号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PD1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处解调一路信号作为相位基准；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PD2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解调的信号为反射信号，使其与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PD1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相位一致；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PD3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输出经过校准后的数据；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PD4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是一条直接输出的信号，未经过校准。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分别对四路信号鉴相，则：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PD1-PD3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的值为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闭环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输出数据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PD1-PD4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的值为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开环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输出数据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591F7B4-6253-4884-8C02-E5519E93D251}"/>
              </a:ext>
            </a:extLst>
          </p:cNvPr>
          <p:cNvSpPr/>
          <p:nvPr/>
        </p:nvSpPr>
        <p:spPr>
          <a:xfrm>
            <a:off x="50046" y="4010233"/>
            <a:ext cx="6426679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同步系统未加恒温装置     测试超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60h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数据 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开环输出信号 慢飘峰峰值 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超过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10ps</a:t>
            </a: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闭环输出信号 慢飘峰峰值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424fs 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rms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值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70.47fs</a:t>
            </a:r>
            <a:endParaRPr lang="en-US" altLang="zh-CN" sz="1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7895519-6477-45A2-B74C-8258AF063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83029"/>
            <a:ext cx="3810804" cy="190540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52749F2-EC4D-4AF0-9412-D786A6F3331F}"/>
              </a:ext>
            </a:extLst>
          </p:cNvPr>
          <p:cNvSpPr txBox="1"/>
          <p:nvPr/>
        </p:nvSpPr>
        <p:spPr>
          <a:xfrm>
            <a:off x="784352" y="5047545"/>
            <a:ext cx="164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峰峰值 </a:t>
            </a:r>
            <a:r>
              <a:rPr lang="en-US" altLang="zh-CN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10ps</a:t>
            </a:r>
            <a:endParaRPr lang="zh-CN" alt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67DBC14-75A7-4BFA-9484-44D89F0F210C}"/>
              </a:ext>
            </a:extLst>
          </p:cNvPr>
          <p:cNvSpPr txBox="1"/>
          <p:nvPr/>
        </p:nvSpPr>
        <p:spPr>
          <a:xfrm>
            <a:off x="5413513" y="6044112"/>
            <a:ext cx="245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峰峰值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424.2fs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值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70.47fs</a:t>
            </a:r>
            <a:endParaRPr lang="zh-CN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FF6446E-3159-4C8F-8682-3D9270BA2911}"/>
              </a:ext>
            </a:extLst>
          </p:cNvPr>
          <p:cNvCxnSpPr>
            <a:cxnSpLocks/>
          </p:cNvCxnSpPr>
          <p:nvPr/>
        </p:nvCxnSpPr>
        <p:spPr>
          <a:xfrm flipV="1">
            <a:off x="2264229" y="5654613"/>
            <a:ext cx="1989908" cy="136587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5CFF5F8-5F05-466C-8746-0F09CF87EC3A}"/>
              </a:ext>
            </a:extLst>
          </p:cNvPr>
          <p:cNvSpPr txBox="1"/>
          <p:nvPr/>
        </p:nvSpPr>
        <p:spPr>
          <a:xfrm>
            <a:off x="266699" y="152400"/>
            <a:ext cx="45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目前进展</a:t>
            </a:r>
            <a:endParaRPr lang="en-US" altLang="zh-CN" sz="3600" b="1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83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1238</Words>
  <Application>Microsoft Office PowerPoint</Application>
  <PresentationFormat>宽屏</PresentationFormat>
  <Paragraphs>113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Wingdings 2</vt:lpstr>
      <vt:lpstr>WPS</vt:lpstr>
      <vt:lpstr>超级陶粲装置 相位参考同步系统介绍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USTC</dc:creator>
  <cp:lastModifiedBy>王 宏晋</cp:lastModifiedBy>
  <cp:revision>195</cp:revision>
  <dcterms:created xsi:type="dcterms:W3CDTF">2019-06-19T02:08:00Z</dcterms:created>
  <dcterms:modified xsi:type="dcterms:W3CDTF">2025-10-16T09:14:05Z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148398E8A4434C2DA4034A78B864B3B5_11</vt:lpwstr>
  </property>
</Properties>
</file>