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60" r:id="rId3"/>
    <p:sldId id="294" r:id="rId4"/>
    <p:sldId id="351" r:id="rId6"/>
    <p:sldId id="374" r:id="rId7"/>
    <p:sldId id="375" r:id="rId8"/>
    <p:sldId id="361" r:id="rId9"/>
    <p:sldId id="360" r:id="rId10"/>
    <p:sldId id="372" r:id="rId11"/>
    <p:sldId id="373" r:id="rId12"/>
    <p:sldId id="367" r:id="rId13"/>
    <p:sldId id="368" r:id="rId14"/>
    <p:sldId id="370" r:id="rId15"/>
    <p:sldId id="369" r:id="rId16"/>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47034615" name="Eris" initials="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43152"/>
    <a:srgbClr val="253355"/>
    <a:srgbClr val="1C2640"/>
    <a:srgbClr val="E7EDF1"/>
    <a:srgbClr val="ECF1F4"/>
    <a:srgbClr val="D3D3D3"/>
    <a:srgbClr val="2E406B"/>
    <a:srgbClr val="EEF2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1" autoAdjust="0"/>
    <p:restoredTop sz="94660"/>
  </p:normalViewPr>
  <p:slideViewPr>
    <p:cSldViewPr snapToGrid="0" showGuides="1">
      <p:cViewPr varScale="1">
        <p:scale>
          <a:sx n="115" d="100"/>
          <a:sy n="115" d="100"/>
        </p:scale>
        <p:origin x="462" y="96"/>
      </p:cViewPr>
      <p:guideLst>
        <p:guide orient="horz" pos="2159"/>
        <p:guide pos="3840"/>
      </p:guideLst>
    </p:cSldViewPr>
  </p:slideViewPr>
  <p:notesTextViewPr>
    <p:cViewPr>
      <p:scale>
        <a:sx n="1" d="1"/>
        <a:sy n="1" d="1"/>
      </p:scale>
      <p:origin x="0" y="0"/>
    </p:cViewPr>
  </p:notesTextViewPr>
  <p:sorterViewPr>
    <p:cViewPr>
      <p:scale>
        <a:sx n="75" d="100"/>
        <a:sy n="75" d="100"/>
      </p:scale>
      <p:origin x="0" y="0"/>
    </p:cViewPr>
  </p:sorter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gs" Target="tags/tag26.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For each run, we picked out the good channels — the ones with a clear rising edge. The table shows how many good channels we found in each run, and in total it’s about 200.</a:t>
            </a:r>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For each run, we picked out the good channels — the ones with a clear rising edge. The table shows how many good channels we found in each run, and in total it’s about 200.</a:t>
            </a:r>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For each run, we picked out the good channels — the ones with a clear rising edge. The table shows how many good channels we found in each run, and in total it’s about 200.</a:t>
            </a:r>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Since several layers have no data, the total number of channels is over 4000. After applying the Hough transform, more than 3000 channels have data entries exceeding 2200. However, after the fitting procedure, the number of good channels drops to fewer than 200.</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Since several layers have no data, the total number of channels is over 4000. After applying the Hough transform, more than 3000 channels have data entries exceeding 2200. However, after the fitting procedure, the number of good channels drops to fewer than 200.</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Since several layers have no data, the total number of channels is over 4000. After applying the Hough transform, more than 3000 channels have data entries exceeding 2200. However, after the fitting procedure, the number of good channels drops to fewer than 200.</a:t>
            </a:r>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To obtain the MPV map, we merged the ROOT files from all layers except 10, 11, 14, 15, 20, 21, 26, and 27.</a:t>
            </a:r>
            <a:endParaRPr lang="en-US" altLang="zh-CN"/>
          </a:p>
          <a:p>
            <a:endParaRPr lang="en-US" altLang="zh-CN"/>
          </a:p>
          <a:p>
            <a:r>
              <a:rPr lang="en-US" altLang="zh-CN"/>
              <a:t>After merging, we observed significant variations in the MPV values across different layers and chips. </a:t>
            </a:r>
            <a:endParaRPr lang="en-US" altLang="zh-CN"/>
          </a:p>
          <a:p>
            <a:endParaRPr lang="en-US" altLang="zh-CN"/>
          </a:p>
          <a:p>
            <a:r>
              <a:rPr lang="en-US" altLang="zh-CN"/>
              <a:t>To include some shower events in the rear layers, we also kept events with fewer than 2 hits per layer, and loosened the total hit count requirement.</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To obtain the MPV map, we merged the ROOT files from all layers except 10, 11, 14, 15, 20, 21, 26, and 27.</a:t>
            </a:r>
            <a:endParaRPr lang="en-US" altLang="zh-CN"/>
          </a:p>
          <a:p>
            <a:endParaRPr lang="en-US" altLang="zh-CN"/>
          </a:p>
          <a:p>
            <a:r>
              <a:rPr lang="en-US" altLang="zh-CN"/>
              <a:t>After merging, we observed significant variations in the MPV values across different layers and chips. </a:t>
            </a:r>
            <a:endParaRPr lang="en-US" altLang="zh-CN"/>
          </a:p>
          <a:p>
            <a:endParaRPr lang="en-US" altLang="zh-CN"/>
          </a:p>
          <a:p>
            <a:r>
              <a:rPr lang="en-US" altLang="zh-CN"/>
              <a:t>To include some shower events in the rear layers, we also kept events with fewer than 2 hits per layer, and loosened the total hit count requirement.</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To obtain the MPV map, we merged the ROOT files from all layers except 10, 11, 14, 15, 20, 21, 26, and 27.</a:t>
            </a:r>
            <a:endParaRPr lang="en-US" altLang="zh-CN"/>
          </a:p>
          <a:p>
            <a:endParaRPr lang="en-US" altLang="zh-CN"/>
          </a:p>
          <a:p>
            <a:r>
              <a:rPr lang="en-US" altLang="zh-CN"/>
              <a:t>After merging, we observed significant variations in the MPV values across different layers and chips. </a:t>
            </a:r>
            <a:endParaRPr lang="en-US" altLang="zh-CN"/>
          </a:p>
          <a:p>
            <a:endParaRPr lang="en-US" altLang="zh-CN"/>
          </a:p>
          <a:p>
            <a:r>
              <a:rPr lang="en-US" altLang="zh-CN"/>
              <a:t>To include some shower events in the rear layers, we also kept events with fewer than 2 hits per layer, and loosened the total hit count requirement.</a:t>
            </a:r>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For each run, we picked out the good channels — the ones with a clear rising edge. The table shows how many good channels we found in each run, and in total it’s about 200.</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01A7D-0318-488A-AEF4-61BDD6D1503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EAADD-04E7-4E9A-9769-230A8A5E70E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4.xml"/><Relationship Id="rId7" Type="http://schemas.openxmlformats.org/officeDocument/2006/relationships/image" Target="../media/image14.png"/><Relationship Id="rId6" Type="http://schemas.openxmlformats.org/officeDocument/2006/relationships/tags" Target="../tags/tag13.xml"/><Relationship Id="rId5" Type="http://schemas.openxmlformats.org/officeDocument/2006/relationships/image" Target="../media/image13.png"/><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image" Target="../media/image1.png"/><Relationship Id="rId10" Type="http://schemas.openxmlformats.org/officeDocument/2006/relationships/notesSlide" Target="../notesSlides/notesSlide9.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6.png"/><Relationship Id="rId7" Type="http://schemas.openxmlformats.org/officeDocument/2006/relationships/tags" Target="../tags/tag19.xml"/><Relationship Id="rId6" Type="http://schemas.openxmlformats.org/officeDocument/2006/relationships/image" Target="../media/image15.png"/><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image" Target="../media/image1.png"/><Relationship Id="rId10" Type="http://schemas.openxmlformats.org/officeDocument/2006/relationships/notesSlide" Target="../notesSlides/notesSlide10.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image" Target="../media/image1.png"/><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image" Target="../media/image1.png"/><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grpSp>
        <p:nvGrpSpPr>
          <p:cNvPr id="21" name="组合 20"/>
          <p:cNvGrpSpPr/>
          <p:nvPr/>
        </p:nvGrpSpPr>
        <p:grpSpPr>
          <a:xfrm>
            <a:off x="-214590" y="2749592"/>
            <a:ext cx="3000475" cy="1404242"/>
            <a:chOff x="0" y="880508"/>
            <a:chExt cx="3000475" cy="1404242"/>
          </a:xfrm>
        </p:grpSpPr>
        <p:sp>
          <p:nvSpPr>
            <p:cNvPr id="3" name="矩形 2"/>
            <p:cNvSpPr/>
            <p:nvPr/>
          </p:nvSpPr>
          <p:spPr>
            <a:xfrm>
              <a:off x="0" y="880508"/>
              <a:ext cx="2324100" cy="1404242"/>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596475" y="880750"/>
              <a:ext cx="1404000" cy="1404000"/>
            </a:xfrm>
            <a:prstGeom prst="ellips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4"/>
          <p:cNvSpPr txBox="1"/>
          <p:nvPr/>
        </p:nvSpPr>
        <p:spPr>
          <a:xfrm>
            <a:off x="2928152" y="2414084"/>
            <a:ext cx="7206770" cy="1753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400" dirty="0">
                <a:solidFill>
                  <a:schemeClr val="bg1"/>
                </a:solidFill>
                <a:latin typeface="微软雅黑" panose="020B0503020204020204" pitchFamily="34" charset="-122"/>
                <a:ea typeface="微软雅黑" panose="020B0503020204020204" pitchFamily="34" charset="-122"/>
              </a:rPr>
              <a:t>CEPC </a:t>
            </a:r>
            <a:r>
              <a:rPr lang="en-US" altLang="zh-CN" sz="5400" dirty="0">
                <a:solidFill>
                  <a:schemeClr val="bg1"/>
                </a:solidFill>
                <a:latin typeface="微软雅黑" panose="020B0503020204020204" pitchFamily="34" charset="-122"/>
                <a:ea typeface="微软雅黑" panose="020B0503020204020204" pitchFamily="34" charset="-122"/>
              </a:rPr>
              <a:t>ECAL KEK ANALYSIS</a:t>
            </a:r>
            <a:endParaRPr lang="en-US" altLang="zh-CN" sz="5400" dirty="0">
              <a:solidFill>
                <a:schemeClr val="bg1"/>
              </a:solidFill>
              <a:latin typeface="微软雅黑" panose="020B0503020204020204" pitchFamily="34" charset="-122"/>
              <a:ea typeface="微软雅黑" panose="020B0503020204020204" pitchFamily="34" charset="-122"/>
            </a:endParaRPr>
          </a:p>
        </p:txBody>
      </p:sp>
      <p:sp>
        <p:nvSpPr>
          <p:cNvPr id="7" name="文本框 7"/>
          <p:cNvSpPr txBox="1"/>
          <p:nvPr/>
        </p:nvSpPr>
        <p:spPr>
          <a:xfrm>
            <a:off x="7428230" y="4366895"/>
            <a:ext cx="1896745" cy="583565"/>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dirty="0">
                <a:solidFill>
                  <a:srgbClr val="243152"/>
                </a:solidFill>
                <a:latin typeface="微软雅黑" panose="020B0503020204020204" pitchFamily="34" charset="-122"/>
                <a:ea typeface="微软雅黑" panose="020B0503020204020204" pitchFamily="34" charset="-122"/>
              </a:rPr>
              <a:t>2025.9.11</a:t>
            </a:r>
            <a:endParaRPr lang="en-US" altLang="zh-CN" sz="1600" dirty="0">
              <a:solidFill>
                <a:srgbClr val="243152"/>
              </a:solidFill>
              <a:latin typeface="微软雅黑" panose="020B0503020204020204" pitchFamily="34" charset="-122"/>
              <a:ea typeface="微软雅黑" panose="020B0503020204020204" pitchFamily="34" charset="-122"/>
            </a:endParaRPr>
          </a:p>
          <a:p>
            <a:pPr algn="ctr"/>
            <a:endParaRPr lang="en-US" altLang="zh-CN" sz="1600" dirty="0">
              <a:solidFill>
                <a:srgbClr val="243152"/>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406855" y="2773316"/>
            <a:ext cx="1354060" cy="1356796"/>
            <a:chOff x="10265088" y="255018"/>
            <a:chExt cx="1570606" cy="1573782"/>
          </a:xfrm>
        </p:grpSpPr>
        <p:grpSp>
          <p:nvGrpSpPr>
            <p:cNvPr id="10" name="Group 32"/>
            <p:cNvGrpSpPr/>
            <p:nvPr/>
          </p:nvGrpSpPr>
          <p:grpSpPr>
            <a:xfrm>
              <a:off x="10265088" y="255018"/>
              <a:ext cx="1570606" cy="1573782"/>
              <a:chOff x="3692576" y="1742634"/>
              <a:chExt cx="2790379" cy="2796023"/>
            </a:xfrm>
          </p:grpSpPr>
          <p:grpSp>
            <p:nvGrpSpPr>
              <p:cNvPr id="16" name="组合 79"/>
              <p:cNvGrpSpPr/>
              <p:nvPr/>
            </p:nvGrpSpPr>
            <p:grpSpPr bwMode="auto">
              <a:xfrm>
                <a:off x="3692576" y="1742634"/>
                <a:ext cx="2790379" cy="2796023"/>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7" name="椭圆 80"/>
              <p:cNvSpPr/>
              <p:nvPr/>
            </p:nvSpPr>
            <p:spPr bwMode="auto">
              <a:xfrm>
                <a:off x="4101618" y="2137562"/>
                <a:ext cx="2016471" cy="2020558"/>
              </a:xfrm>
              <a:prstGeom prst="ellipse">
                <a:avLst/>
              </a:prstGeom>
              <a:solidFill>
                <a:srgbClr val="24315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11" name="组合 10"/>
            <p:cNvGrpSpPr/>
            <p:nvPr/>
          </p:nvGrpSpPr>
          <p:grpSpPr>
            <a:xfrm>
              <a:off x="10638670" y="749095"/>
              <a:ext cx="823442" cy="585626"/>
              <a:chOff x="1743075" y="720725"/>
              <a:chExt cx="5573713" cy="3963988"/>
            </a:xfrm>
            <a:solidFill>
              <a:schemeClr val="bg1"/>
            </a:solidFill>
          </p:grpSpPr>
          <p:sp>
            <p:nvSpPr>
              <p:cNvPr id="12"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p>
            </p:txBody>
          </p:sp>
          <p:sp>
            <p:nvSpPr>
              <p:cNvPr id="13"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14"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p>
            </p:txBody>
          </p:sp>
          <p:sp>
            <p:nvSpPr>
              <p:cNvPr id="15"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p>
            </p:txBody>
          </p:sp>
        </p:grpSp>
      </p:grpSp>
      <p:sp>
        <p:nvSpPr>
          <p:cNvPr id="2" name="矩形 1"/>
          <p:cNvSpPr/>
          <p:nvPr/>
        </p:nvSpPr>
        <p:spPr>
          <a:xfrm>
            <a:off x="1104900" y="1114019"/>
            <a:ext cx="9982200" cy="4629962"/>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527134" y="111338"/>
            <a:ext cx="2559535" cy="1002485"/>
          </a:xfrm>
          <a:prstGeom prst="rect">
            <a:avLst/>
          </a:prstGeom>
        </p:spPr>
      </p:pic>
      <p:sp>
        <p:nvSpPr>
          <p:cNvPr id="5" name="文本框 7"/>
          <p:cNvSpPr txBox="1"/>
          <p:nvPr/>
        </p:nvSpPr>
        <p:spPr>
          <a:xfrm>
            <a:off x="3843020" y="4366895"/>
            <a:ext cx="1896745" cy="337185"/>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rgbClr val="243152"/>
                </a:solidFill>
                <a:latin typeface="微软雅黑" panose="020B0503020204020204" pitchFamily="34" charset="-122"/>
                <a:ea typeface="微软雅黑" panose="020B0503020204020204" pitchFamily="34" charset="-122"/>
              </a:rPr>
              <a:t>李想，</a:t>
            </a:r>
            <a:r>
              <a:rPr lang="zh-CN" altLang="en-US" sz="1600" dirty="0">
                <a:solidFill>
                  <a:srgbClr val="243152"/>
                </a:solidFill>
                <a:latin typeface="微软雅黑" panose="020B0503020204020204" pitchFamily="34" charset="-122"/>
                <a:ea typeface="微软雅黑" panose="020B0503020204020204" pitchFamily="34" charset="-122"/>
              </a:rPr>
              <a:t>刁洪滨</a:t>
            </a:r>
            <a:endParaRPr lang="zh-CN" altLang="en-US" sz="1600" dirty="0">
              <a:solidFill>
                <a:srgbClr val="243152"/>
              </a:solidFill>
              <a:latin typeface="微软雅黑" panose="020B0503020204020204" pitchFamily="34" charset="-122"/>
              <a:ea typeface="微软雅黑" panose="020B0503020204020204" pitchFamily="34" charset="-122"/>
            </a:endParaRPr>
          </a:p>
        </p:txBody>
      </p:sp>
      <p:sp>
        <p:nvSpPr>
          <p:cNvPr id="6" name="灯片编号占位符 5"/>
          <p:cNvSpPr>
            <a:spLocks noGrp="1"/>
          </p:cNvSpPr>
          <p:nvPr>
            <p:ph type="sldNum" sz="quarter" idx="12"/>
          </p:nvPr>
        </p:nvSpPr>
        <p:spPr/>
        <p:txBody>
          <a:bodyPr/>
          <a:p>
            <a:fld id="{DECEAADD-04E7-4E9A-9769-230A8A5E70EE}" type="slidenum">
              <a:rPr lang="zh-CN" altLang="en-US" smtClean="0"/>
            </a:fld>
            <a:endParaRPr lang="zh-CN" altLang="en-US"/>
          </a:p>
        </p:txBody>
      </p:sp>
      <p:sp>
        <p:nvSpPr>
          <p:cNvPr id="22" name="页脚占位符 21"/>
          <p:cNvSpPr>
            <a:spLocks noGrp="1"/>
          </p:cNvSpPr>
          <p:nvPr>
            <p:ph type="ftr" sz="quarter" idx="11"/>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sp>
        <p:nvSpPr>
          <p:cNvPr id="6" name="文本框 5"/>
          <p:cNvSpPr txBox="1"/>
          <p:nvPr/>
        </p:nvSpPr>
        <p:spPr>
          <a:xfrm>
            <a:off x="314960" y="457200"/>
            <a:ext cx="6096000" cy="521970"/>
          </a:xfrm>
          <a:prstGeom prst="rect">
            <a:avLst/>
          </a:prstGeom>
          <a:noFill/>
        </p:spPr>
        <p:txBody>
          <a:bodyPr wrap="square" rtlCol="0" anchor="t">
            <a:spAutoFit/>
          </a:bodyPr>
          <a:p>
            <a:r>
              <a:rPr lang="en-US" altLang="zh-CN" sz="2800">
                <a:solidFill>
                  <a:schemeClr val="bg1"/>
                </a:solidFill>
                <a:sym typeface="+mn-ea"/>
              </a:rPr>
              <a:t>Digital or </a:t>
            </a:r>
            <a:r>
              <a:rPr lang="en-US" altLang="zh-CN" sz="2800">
                <a:solidFill>
                  <a:schemeClr val="bg1"/>
                </a:solidFill>
                <a:sym typeface="+mn-ea"/>
              </a:rPr>
              <a:t>Semi-digital</a:t>
            </a:r>
            <a:endParaRPr lang="en-US" altLang="zh-CN" sz="2800">
              <a:solidFill>
                <a:schemeClr val="bg1"/>
              </a:solidFill>
              <a:sym typeface="+mn-ea"/>
            </a:endParaRPr>
          </a:p>
        </p:txBody>
      </p:sp>
      <p:sp>
        <p:nvSpPr>
          <p:cNvPr id="9" name="文本框 8"/>
          <p:cNvSpPr txBox="1"/>
          <p:nvPr/>
        </p:nvSpPr>
        <p:spPr>
          <a:xfrm>
            <a:off x="561340" y="1219200"/>
            <a:ext cx="4458335" cy="398780"/>
          </a:xfrm>
          <a:prstGeom prst="rect">
            <a:avLst/>
          </a:prstGeom>
          <a:noFill/>
        </p:spPr>
        <p:txBody>
          <a:bodyPr wrap="square" rtlCol="0">
            <a:spAutoFit/>
          </a:bodyPr>
          <a:p>
            <a:r>
              <a:rPr lang="en-US" altLang="zh-CN" sz="2000">
                <a:solidFill>
                  <a:schemeClr val="bg1"/>
                </a:solidFill>
              </a:rPr>
              <a:t>Data source</a:t>
            </a:r>
            <a:r>
              <a:rPr lang="zh-CN" altLang="en-US" sz="2000">
                <a:solidFill>
                  <a:schemeClr val="bg1"/>
                </a:solidFill>
              </a:rPr>
              <a:t>：</a:t>
            </a:r>
            <a:r>
              <a:rPr lang="en-US" altLang="zh-CN" sz="2000">
                <a:solidFill>
                  <a:schemeClr val="bg1"/>
                </a:solidFill>
              </a:rPr>
              <a:t>PS</a:t>
            </a:r>
            <a:endParaRPr lang="en-US" altLang="zh-CN" sz="2000">
              <a:solidFill>
                <a:schemeClr val="bg1"/>
              </a:solidFill>
            </a:endParaRPr>
          </a:p>
        </p:txBody>
      </p:sp>
      <p:sp>
        <p:nvSpPr>
          <p:cNvPr id="12" name="文本框 11"/>
          <p:cNvSpPr txBox="1"/>
          <p:nvPr>
            <p:custDataLst>
              <p:tags r:id="rId3"/>
            </p:custDataLst>
          </p:nvPr>
        </p:nvSpPr>
        <p:spPr>
          <a:xfrm>
            <a:off x="648335" y="1737360"/>
            <a:ext cx="3557270" cy="645160"/>
          </a:xfrm>
          <a:prstGeom prst="rect">
            <a:avLst/>
          </a:prstGeom>
          <a:noFill/>
        </p:spPr>
        <p:txBody>
          <a:bodyPr wrap="square" rtlCol="0">
            <a:spAutoFit/>
          </a:bodyPr>
          <a:p>
            <a:r>
              <a:rPr lang="en-US" altLang="zh-CN">
                <a:solidFill>
                  <a:schemeClr val="bg1"/>
                </a:solidFill>
              </a:rPr>
              <a:t>1GeV</a:t>
            </a:r>
            <a:r>
              <a:rPr lang="zh-CN" altLang="en-US">
                <a:solidFill>
                  <a:schemeClr val="bg1"/>
                </a:solidFill>
              </a:rPr>
              <a:t>，</a:t>
            </a:r>
            <a:r>
              <a:rPr lang="en-US" altLang="zh-CN">
                <a:solidFill>
                  <a:schemeClr val="bg1"/>
                </a:solidFill>
              </a:rPr>
              <a:t>threshold</a:t>
            </a:r>
            <a:r>
              <a:rPr lang="zh-CN" altLang="en-US">
                <a:solidFill>
                  <a:schemeClr val="bg1"/>
                </a:solidFill>
              </a:rPr>
              <a:t>：</a:t>
            </a:r>
            <a:r>
              <a:rPr lang="en-US" altLang="zh-CN">
                <a:solidFill>
                  <a:schemeClr val="bg1"/>
                </a:solidFill>
              </a:rPr>
              <a:t>0.5 </a:t>
            </a:r>
            <a:r>
              <a:rPr lang="en-US" altLang="zh-CN">
                <a:solidFill>
                  <a:schemeClr val="bg1"/>
                </a:solidFill>
                <a:sym typeface="+mn-ea"/>
              </a:rPr>
              <a:t>MIP</a:t>
            </a:r>
            <a:endParaRPr lang="en-US" altLang="zh-CN">
              <a:solidFill>
                <a:schemeClr val="bg1"/>
              </a:solidFill>
            </a:endParaRPr>
          </a:p>
          <a:p>
            <a:endParaRPr lang="en-US" altLang="zh-CN">
              <a:solidFill>
                <a:schemeClr val="bg1"/>
              </a:solidFill>
            </a:endParaRPr>
          </a:p>
        </p:txBody>
      </p:sp>
      <p:pic>
        <p:nvPicPr>
          <p:cNvPr id="13" name="图片 12"/>
          <p:cNvPicPr>
            <a:picLocks noChangeAspect="1"/>
          </p:cNvPicPr>
          <p:nvPr>
            <p:custDataLst>
              <p:tags r:id="rId4"/>
            </p:custDataLst>
          </p:nvPr>
        </p:nvPicPr>
        <p:blipFill>
          <a:blip r:embed="rId5"/>
          <a:stretch>
            <a:fillRect/>
          </a:stretch>
        </p:blipFill>
        <p:spPr>
          <a:xfrm>
            <a:off x="561340" y="2310765"/>
            <a:ext cx="5304155" cy="3841115"/>
          </a:xfrm>
          <a:prstGeom prst="rect">
            <a:avLst/>
          </a:prstGeom>
        </p:spPr>
      </p:pic>
      <p:pic>
        <p:nvPicPr>
          <p:cNvPr id="14" name="图片 13"/>
          <p:cNvPicPr>
            <a:picLocks noChangeAspect="1"/>
          </p:cNvPicPr>
          <p:nvPr>
            <p:custDataLst>
              <p:tags r:id="rId6"/>
            </p:custDataLst>
          </p:nvPr>
        </p:nvPicPr>
        <p:blipFill>
          <a:blip r:embed="rId7"/>
          <a:stretch>
            <a:fillRect/>
          </a:stretch>
        </p:blipFill>
        <p:spPr>
          <a:xfrm>
            <a:off x="6200140" y="2299335"/>
            <a:ext cx="5420360" cy="3852545"/>
          </a:xfrm>
          <a:prstGeom prst="rect">
            <a:avLst/>
          </a:prstGeom>
        </p:spPr>
      </p:pic>
      <p:sp>
        <p:nvSpPr>
          <p:cNvPr id="16" name="文本框 15"/>
          <p:cNvSpPr txBox="1"/>
          <p:nvPr>
            <p:custDataLst>
              <p:tags r:id="rId8"/>
            </p:custDataLst>
          </p:nvPr>
        </p:nvSpPr>
        <p:spPr>
          <a:xfrm>
            <a:off x="6410960" y="1738630"/>
            <a:ext cx="3557270" cy="645160"/>
          </a:xfrm>
          <a:prstGeom prst="rect">
            <a:avLst/>
          </a:prstGeom>
          <a:noFill/>
        </p:spPr>
        <p:txBody>
          <a:bodyPr wrap="square" rtlCol="0">
            <a:spAutoFit/>
          </a:bodyPr>
          <a:p>
            <a:r>
              <a:rPr lang="en-US" altLang="zh-CN">
                <a:solidFill>
                  <a:schemeClr val="bg1"/>
                </a:solidFill>
              </a:rPr>
              <a:t>1GeV</a:t>
            </a:r>
            <a:r>
              <a:rPr lang="zh-CN" altLang="en-US">
                <a:solidFill>
                  <a:schemeClr val="bg1"/>
                </a:solidFill>
              </a:rPr>
              <a:t>，</a:t>
            </a:r>
            <a:r>
              <a:rPr lang="en-US" altLang="zh-CN">
                <a:solidFill>
                  <a:schemeClr val="bg1"/>
                </a:solidFill>
              </a:rPr>
              <a:t>threshold</a:t>
            </a:r>
            <a:r>
              <a:rPr lang="zh-CN" altLang="en-US">
                <a:solidFill>
                  <a:schemeClr val="bg1"/>
                </a:solidFill>
              </a:rPr>
              <a:t>：</a:t>
            </a:r>
            <a:r>
              <a:rPr lang="en-US" altLang="zh-CN">
                <a:solidFill>
                  <a:schemeClr val="bg1"/>
                </a:solidFill>
              </a:rPr>
              <a:t>1.5 </a:t>
            </a:r>
            <a:r>
              <a:rPr lang="en-US" altLang="zh-CN">
                <a:solidFill>
                  <a:schemeClr val="bg1"/>
                </a:solidFill>
                <a:sym typeface="+mn-ea"/>
              </a:rPr>
              <a:t>MIP</a:t>
            </a:r>
            <a:endParaRPr lang="en-US" altLang="zh-CN">
              <a:solidFill>
                <a:schemeClr val="bg1"/>
              </a:solidFill>
            </a:endParaRPr>
          </a:p>
          <a:p>
            <a:endParaRPr lang="en-US" altLang="zh-CN">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sp>
        <p:nvSpPr>
          <p:cNvPr id="6" name="文本框 5"/>
          <p:cNvSpPr txBox="1"/>
          <p:nvPr/>
        </p:nvSpPr>
        <p:spPr>
          <a:xfrm>
            <a:off x="314960" y="457200"/>
            <a:ext cx="6096000" cy="521970"/>
          </a:xfrm>
          <a:prstGeom prst="rect">
            <a:avLst/>
          </a:prstGeom>
          <a:noFill/>
        </p:spPr>
        <p:txBody>
          <a:bodyPr wrap="square" rtlCol="0" anchor="t">
            <a:spAutoFit/>
          </a:bodyPr>
          <a:p>
            <a:r>
              <a:rPr lang="en-US" altLang="zh-CN" sz="2800">
                <a:solidFill>
                  <a:schemeClr val="bg1"/>
                </a:solidFill>
                <a:sym typeface="+mn-ea"/>
              </a:rPr>
              <a:t>Digital or </a:t>
            </a:r>
            <a:r>
              <a:rPr lang="en-US" altLang="zh-CN" sz="2800">
                <a:solidFill>
                  <a:schemeClr val="bg1"/>
                </a:solidFill>
                <a:sym typeface="+mn-ea"/>
              </a:rPr>
              <a:t>Semi-digital</a:t>
            </a:r>
            <a:endParaRPr lang="en-US" altLang="zh-CN" sz="2800">
              <a:solidFill>
                <a:schemeClr val="bg1"/>
              </a:solidFill>
              <a:sym typeface="+mn-ea"/>
            </a:endParaRPr>
          </a:p>
        </p:txBody>
      </p:sp>
      <p:sp>
        <p:nvSpPr>
          <p:cNvPr id="9" name="文本框 8"/>
          <p:cNvSpPr txBox="1"/>
          <p:nvPr/>
        </p:nvSpPr>
        <p:spPr>
          <a:xfrm>
            <a:off x="561340" y="1219200"/>
            <a:ext cx="4458335" cy="398780"/>
          </a:xfrm>
          <a:prstGeom prst="rect">
            <a:avLst/>
          </a:prstGeom>
          <a:noFill/>
        </p:spPr>
        <p:txBody>
          <a:bodyPr wrap="square" rtlCol="0">
            <a:spAutoFit/>
          </a:bodyPr>
          <a:p>
            <a:r>
              <a:rPr lang="en-US" altLang="zh-CN" sz="2000">
                <a:solidFill>
                  <a:schemeClr val="bg1"/>
                </a:solidFill>
              </a:rPr>
              <a:t>Data source</a:t>
            </a:r>
            <a:r>
              <a:rPr lang="zh-CN" altLang="en-US" sz="2000">
                <a:solidFill>
                  <a:schemeClr val="bg1"/>
                </a:solidFill>
              </a:rPr>
              <a:t>：</a:t>
            </a:r>
            <a:r>
              <a:rPr lang="en-US" altLang="zh-CN" sz="2000">
                <a:solidFill>
                  <a:schemeClr val="bg1"/>
                </a:solidFill>
              </a:rPr>
              <a:t>PS</a:t>
            </a:r>
            <a:endParaRPr lang="en-US" altLang="zh-CN" sz="2000">
              <a:solidFill>
                <a:schemeClr val="bg1"/>
              </a:solidFill>
            </a:endParaRPr>
          </a:p>
        </p:txBody>
      </p:sp>
      <p:sp>
        <p:nvSpPr>
          <p:cNvPr id="12" name="文本框 11"/>
          <p:cNvSpPr txBox="1"/>
          <p:nvPr>
            <p:custDataLst>
              <p:tags r:id="rId3"/>
            </p:custDataLst>
          </p:nvPr>
        </p:nvSpPr>
        <p:spPr>
          <a:xfrm>
            <a:off x="648335" y="1790700"/>
            <a:ext cx="3557270" cy="645160"/>
          </a:xfrm>
          <a:prstGeom prst="rect">
            <a:avLst/>
          </a:prstGeom>
          <a:noFill/>
        </p:spPr>
        <p:txBody>
          <a:bodyPr wrap="square" rtlCol="0">
            <a:spAutoFit/>
          </a:bodyPr>
          <a:p>
            <a:r>
              <a:rPr lang="en-US" altLang="zh-CN">
                <a:solidFill>
                  <a:schemeClr val="bg1"/>
                </a:solidFill>
              </a:rPr>
              <a:t>2GeV</a:t>
            </a:r>
            <a:r>
              <a:rPr lang="zh-CN" altLang="en-US">
                <a:solidFill>
                  <a:schemeClr val="bg1"/>
                </a:solidFill>
              </a:rPr>
              <a:t>，</a:t>
            </a:r>
            <a:r>
              <a:rPr lang="en-US" altLang="zh-CN">
                <a:solidFill>
                  <a:schemeClr val="bg1"/>
                </a:solidFill>
              </a:rPr>
              <a:t>threshold</a:t>
            </a:r>
            <a:r>
              <a:rPr lang="zh-CN" altLang="en-US">
                <a:solidFill>
                  <a:schemeClr val="bg1"/>
                </a:solidFill>
              </a:rPr>
              <a:t>：</a:t>
            </a:r>
            <a:r>
              <a:rPr lang="en-US" altLang="zh-CN">
                <a:solidFill>
                  <a:schemeClr val="bg1"/>
                </a:solidFill>
              </a:rPr>
              <a:t>0.5 </a:t>
            </a:r>
            <a:r>
              <a:rPr lang="en-US" altLang="zh-CN">
                <a:solidFill>
                  <a:schemeClr val="bg1"/>
                </a:solidFill>
                <a:sym typeface="+mn-ea"/>
              </a:rPr>
              <a:t>MIP</a:t>
            </a:r>
            <a:endParaRPr lang="en-US" altLang="zh-CN">
              <a:solidFill>
                <a:schemeClr val="bg1"/>
              </a:solidFill>
            </a:endParaRPr>
          </a:p>
          <a:p>
            <a:endParaRPr lang="en-US" altLang="zh-CN">
              <a:solidFill>
                <a:schemeClr val="bg1"/>
              </a:solidFill>
            </a:endParaRPr>
          </a:p>
        </p:txBody>
      </p:sp>
      <p:sp>
        <p:nvSpPr>
          <p:cNvPr id="16" name="文本框 15"/>
          <p:cNvSpPr txBox="1"/>
          <p:nvPr>
            <p:custDataLst>
              <p:tags r:id="rId4"/>
            </p:custDataLst>
          </p:nvPr>
        </p:nvSpPr>
        <p:spPr>
          <a:xfrm>
            <a:off x="6410960" y="1738630"/>
            <a:ext cx="3557270" cy="645160"/>
          </a:xfrm>
          <a:prstGeom prst="rect">
            <a:avLst/>
          </a:prstGeom>
          <a:noFill/>
        </p:spPr>
        <p:txBody>
          <a:bodyPr wrap="square" rtlCol="0">
            <a:spAutoFit/>
          </a:bodyPr>
          <a:p>
            <a:r>
              <a:rPr lang="en-US" altLang="zh-CN">
                <a:solidFill>
                  <a:schemeClr val="bg1"/>
                </a:solidFill>
              </a:rPr>
              <a:t>2GeV</a:t>
            </a:r>
            <a:r>
              <a:rPr lang="zh-CN" altLang="en-US">
                <a:solidFill>
                  <a:schemeClr val="bg1"/>
                </a:solidFill>
              </a:rPr>
              <a:t>，</a:t>
            </a:r>
            <a:r>
              <a:rPr lang="en-US" altLang="zh-CN">
                <a:solidFill>
                  <a:schemeClr val="bg1"/>
                </a:solidFill>
              </a:rPr>
              <a:t>threshold</a:t>
            </a:r>
            <a:r>
              <a:rPr lang="zh-CN" altLang="en-US">
                <a:solidFill>
                  <a:schemeClr val="bg1"/>
                </a:solidFill>
              </a:rPr>
              <a:t>：</a:t>
            </a:r>
            <a:r>
              <a:rPr lang="en-US" altLang="zh-CN">
                <a:solidFill>
                  <a:schemeClr val="bg1"/>
                </a:solidFill>
              </a:rPr>
              <a:t>1.5 </a:t>
            </a:r>
            <a:r>
              <a:rPr lang="en-US" altLang="zh-CN">
                <a:solidFill>
                  <a:schemeClr val="bg1"/>
                </a:solidFill>
                <a:sym typeface="+mn-ea"/>
              </a:rPr>
              <a:t>MIP</a:t>
            </a:r>
            <a:endParaRPr lang="en-US" altLang="zh-CN">
              <a:solidFill>
                <a:schemeClr val="bg1"/>
              </a:solidFill>
            </a:endParaRPr>
          </a:p>
          <a:p>
            <a:endParaRPr lang="en-US" altLang="zh-CN">
              <a:solidFill>
                <a:schemeClr val="bg1"/>
              </a:solidFill>
            </a:endParaRPr>
          </a:p>
        </p:txBody>
      </p:sp>
      <p:pic>
        <p:nvPicPr>
          <p:cNvPr id="2" name="图片 1"/>
          <p:cNvPicPr>
            <a:picLocks noChangeAspect="1"/>
          </p:cNvPicPr>
          <p:nvPr>
            <p:custDataLst>
              <p:tags r:id="rId5"/>
            </p:custDataLst>
          </p:nvPr>
        </p:nvPicPr>
        <p:blipFill>
          <a:blip r:embed="rId6"/>
          <a:stretch>
            <a:fillRect/>
          </a:stretch>
        </p:blipFill>
        <p:spPr>
          <a:xfrm>
            <a:off x="561340" y="2332355"/>
            <a:ext cx="5207635" cy="3797935"/>
          </a:xfrm>
          <a:prstGeom prst="rect">
            <a:avLst/>
          </a:prstGeom>
        </p:spPr>
      </p:pic>
      <p:pic>
        <p:nvPicPr>
          <p:cNvPr id="7" name="图片 6"/>
          <p:cNvPicPr>
            <a:picLocks noChangeAspect="1"/>
          </p:cNvPicPr>
          <p:nvPr>
            <p:custDataLst>
              <p:tags r:id="rId7"/>
            </p:custDataLst>
          </p:nvPr>
        </p:nvPicPr>
        <p:blipFill>
          <a:blip r:embed="rId8"/>
          <a:stretch>
            <a:fillRect/>
          </a:stretch>
        </p:blipFill>
        <p:spPr>
          <a:xfrm>
            <a:off x="6255385" y="2332355"/>
            <a:ext cx="5271770" cy="37896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sp>
        <p:nvSpPr>
          <p:cNvPr id="6" name="文本框 5"/>
          <p:cNvSpPr txBox="1"/>
          <p:nvPr/>
        </p:nvSpPr>
        <p:spPr>
          <a:xfrm>
            <a:off x="314960" y="457200"/>
            <a:ext cx="6096000" cy="521970"/>
          </a:xfrm>
          <a:prstGeom prst="rect">
            <a:avLst/>
          </a:prstGeom>
          <a:noFill/>
        </p:spPr>
        <p:txBody>
          <a:bodyPr wrap="square" rtlCol="0" anchor="t">
            <a:spAutoFit/>
          </a:bodyPr>
          <a:p>
            <a:r>
              <a:rPr lang="en-US" altLang="zh-CN" sz="2800">
                <a:solidFill>
                  <a:schemeClr val="bg1"/>
                </a:solidFill>
                <a:sym typeface="+mn-ea"/>
              </a:rPr>
              <a:t>Digital or </a:t>
            </a:r>
            <a:r>
              <a:rPr lang="en-US" altLang="zh-CN" sz="2800">
                <a:solidFill>
                  <a:schemeClr val="bg1"/>
                </a:solidFill>
                <a:sym typeface="+mn-ea"/>
              </a:rPr>
              <a:t>Semi-digital</a:t>
            </a:r>
            <a:endParaRPr lang="en-US" altLang="zh-CN" sz="2800">
              <a:solidFill>
                <a:schemeClr val="bg1"/>
              </a:solidFill>
              <a:sym typeface="+mn-ea"/>
            </a:endParaRPr>
          </a:p>
        </p:txBody>
      </p:sp>
      <p:sp>
        <p:nvSpPr>
          <p:cNvPr id="9" name="文本框 8"/>
          <p:cNvSpPr txBox="1"/>
          <p:nvPr/>
        </p:nvSpPr>
        <p:spPr>
          <a:xfrm>
            <a:off x="561340" y="1219200"/>
            <a:ext cx="4458335" cy="398780"/>
          </a:xfrm>
          <a:prstGeom prst="rect">
            <a:avLst/>
          </a:prstGeom>
          <a:noFill/>
        </p:spPr>
        <p:txBody>
          <a:bodyPr wrap="square" rtlCol="0">
            <a:spAutoFit/>
          </a:bodyPr>
          <a:p>
            <a:r>
              <a:rPr lang="en-US" altLang="zh-CN" sz="2000">
                <a:solidFill>
                  <a:schemeClr val="bg1"/>
                </a:solidFill>
              </a:rPr>
              <a:t>Data source</a:t>
            </a:r>
            <a:r>
              <a:rPr lang="zh-CN" altLang="en-US" sz="2000">
                <a:solidFill>
                  <a:schemeClr val="bg1"/>
                </a:solidFill>
              </a:rPr>
              <a:t>：</a:t>
            </a:r>
            <a:r>
              <a:rPr lang="en-US" altLang="zh-CN" sz="2000">
                <a:solidFill>
                  <a:schemeClr val="bg1"/>
                </a:solidFill>
              </a:rPr>
              <a:t>PS</a:t>
            </a:r>
            <a:endParaRPr lang="en-US" altLang="zh-CN" sz="2000">
              <a:solidFill>
                <a:schemeClr val="bg1"/>
              </a:solidFill>
            </a:endParaRPr>
          </a:p>
        </p:txBody>
      </p:sp>
      <p:sp>
        <p:nvSpPr>
          <p:cNvPr id="12" name="文本框 11"/>
          <p:cNvSpPr txBox="1"/>
          <p:nvPr>
            <p:custDataLst>
              <p:tags r:id="rId3"/>
            </p:custDataLst>
          </p:nvPr>
        </p:nvSpPr>
        <p:spPr>
          <a:xfrm>
            <a:off x="648335" y="1790700"/>
            <a:ext cx="3557270" cy="645160"/>
          </a:xfrm>
          <a:prstGeom prst="rect">
            <a:avLst/>
          </a:prstGeom>
          <a:noFill/>
        </p:spPr>
        <p:txBody>
          <a:bodyPr wrap="square" rtlCol="0">
            <a:spAutoFit/>
          </a:bodyPr>
          <a:p>
            <a:r>
              <a:rPr lang="en-US" altLang="zh-CN">
                <a:solidFill>
                  <a:schemeClr val="bg1"/>
                </a:solidFill>
              </a:rPr>
              <a:t>3GeV</a:t>
            </a:r>
            <a:r>
              <a:rPr lang="zh-CN" altLang="en-US">
                <a:solidFill>
                  <a:schemeClr val="bg1"/>
                </a:solidFill>
              </a:rPr>
              <a:t>，</a:t>
            </a:r>
            <a:r>
              <a:rPr lang="en-US" altLang="zh-CN">
                <a:solidFill>
                  <a:schemeClr val="bg1"/>
                </a:solidFill>
              </a:rPr>
              <a:t>threshold</a:t>
            </a:r>
            <a:r>
              <a:rPr lang="zh-CN" altLang="en-US">
                <a:solidFill>
                  <a:schemeClr val="bg1"/>
                </a:solidFill>
              </a:rPr>
              <a:t>：</a:t>
            </a:r>
            <a:r>
              <a:rPr lang="en-US" altLang="zh-CN">
                <a:solidFill>
                  <a:schemeClr val="bg1"/>
                </a:solidFill>
              </a:rPr>
              <a:t>0.5 </a:t>
            </a:r>
            <a:r>
              <a:rPr lang="en-US" altLang="zh-CN">
                <a:solidFill>
                  <a:schemeClr val="bg1"/>
                </a:solidFill>
                <a:sym typeface="+mn-ea"/>
              </a:rPr>
              <a:t>MIP</a:t>
            </a:r>
            <a:endParaRPr lang="en-US" altLang="zh-CN">
              <a:solidFill>
                <a:schemeClr val="bg1"/>
              </a:solidFill>
            </a:endParaRPr>
          </a:p>
          <a:p>
            <a:endParaRPr lang="en-US" altLang="zh-CN">
              <a:solidFill>
                <a:schemeClr val="bg1"/>
              </a:solidFill>
            </a:endParaRPr>
          </a:p>
        </p:txBody>
      </p:sp>
      <p:sp>
        <p:nvSpPr>
          <p:cNvPr id="16" name="文本框 15"/>
          <p:cNvSpPr txBox="1"/>
          <p:nvPr>
            <p:custDataLst>
              <p:tags r:id="rId4"/>
            </p:custDataLst>
          </p:nvPr>
        </p:nvSpPr>
        <p:spPr>
          <a:xfrm>
            <a:off x="6410960" y="1738630"/>
            <a:ext cx="3557270" cy="645160"/>
          </a:xfrm>
          <a:prstGeom prst="rect">
            <a:avLst/>
          </a:prstGeom>
          <a:noFill/>
        </p:spPr>
        <p:txBody>
          <a:bodyPr wrap="square" rtlCol="0">
            <a:spAutoFit/>
          </a:bodyPr>
          <a:p>
            <a:r>
              <a:rPr lang="en-US" altLang="zh-CN">
                <a:solidFill>
                  <a:schemeClr val="bg1"/>
                </a:solidFill>
              </a:rPr>
              <a:t>3DGeV</a:t>
            </a:r>
            <a:r>
              <a:rPr lang="zh-CN" altLang="en-US">
                <a:solidFill>
                  <a:schemeClr val="bg1"/>
                </a:solidFill>
              </a:rPr>
              <a:t>，</a:t>
            </a:r>
            <a:r>
              <a:rPr lang="en-US" altLang="zh-CN">
                <a:solidFill>
                  <a:schemeClr val="bg1"/>
                </a:solidFill>
              </a:rPr>
              <a:t>threshold</a:t>
            </a:r>
            <a:r>
              <a:rPr lang="zh-CN" altLang="en-US">
                <a:solidFill>
                  <a:schemeClr val="bg1"/>
                </a:solidFill>
              </a:rPr>
              <a:t>：</a:t>
            </a:r>
            <a:r>
              <a:rPr lang="en-US" altLang="zh-CN">
                <a:solidFill>
                  <a:schemeClr val="bg1"/>
                </a:solidFill>
              </a:rPr>
              <a:t>1.5 </a:t>
            </a:r>
            <a:r>
              <a:rPr lang="en-US" altLang="zh-CN">
                <a:solidFill>
                  <a:schemeClr val="bg1"/>
                </a:solidFill>
                <a:sym typeface="+mn-ea"/>
              </a:rPr>
              <a:t>MIP</a:t>
            </a:r>
            <a:endParaRPr lang="en-US" altLang="zh-CN">
              <a:solidFill>
                <a:schemeClr val="bg1"/>
              </a:solidFill>
            </a:endParaRPr>
          </a:p>
          <a:p>
            <a:endParaRPr lang="en-US" altLang="zh-CN">
              <a:solidFill>
                <a:schemeClr val="bg1"/>
              </a:solidFill>
            </a:endParaRPr>
          </a:p>
        </p:txBody>
      </p:sp>
      <p:pic>
        <p:nvPicPr>
          <p:cNvPr id="2" name="图片 1"/>
          <p:cNvPicPr>
            <a:picLocks noChangeAspect="1"/>
          </p:cNvPicPr>
          <p:nvPr/>
        </p:nvPicPr>
        <p:blipFill>
          <a:blip r:embed="rId5"/>
          <a:stretch>
            <a:fillRect/>
          </a:stretch>
        </p:blipFill>
        <p:spPr>
          <a:xfrm>
            <a:off x="460375" y="2443480"/>
            <a:ext cx="5102860" cy="3628390"/>
          </a:xfrm>
          <a:prstGeom prst="rect">
            <a:avLst/>
          </a:prstGeom>
        </p:spPr>
      </p:pic>
      <p:pic>
        <p:nvPicPr>
          <p:cNvPr id="4" name="图片 3"/>
          <p:cNvPicPr>
            <a:picLocks noChangeAspect="1"/>
          </p:cNvPicPr>
          <p:nvPr/>
        </p:nvPicPr>
        <p:blipFill>
          <a:blip r:embed="rId6"/>
          <a:stretch>
            <a:fillRect/>
          </a:stretch>
        </p:blipFill>
        <p:spPr>
          <a:xfrm>
            <a:off x="6291580" y="2415540"/>
            <a:ext cx="5062855" cy="363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sp>
        <p:nvSpPr>
          <p:cNvPr id="6" name="文本框 5"/>
          <p:cNvSpPr txBox="1"/>
          <p:nvPr/>
        </p:nvSpPr>
        <p:spPr>
          <a:xfrm>
            <a:off x="314960" y="457200"/>
            <a:ext cx="6096000" cy="521970"/>
          </a:xfrm>
          <a:prstGeom prst="rect">
            <a:avLst/>
          </a:prstGeom>
          <a:noFill/>
        </p:spPr>
        <p:txBody>
          <a:bodyPr wrap="square" rtlCol="0" anchor="t">
            <a:spAutoFit/>
          </a:bodyPr>
          <a:p>
            <a:r>
              <a:rPr lang="en-US" altLang="zh-CN" sz="2800">
                <a:solidFill>
                  <a:schemeClr val="bg1"/>
                </a:solidFill>
                <a:sym typeface="+mn-ea"/>
              </a:rPr>
              <a:t>Digital or </a:t>
            </a:r>
            <a:r>
              <a:rPr lang="en-US" altLang="zh-CN" sz="2800">
                <a:solidFill>
                  <a:schemeClr val="bg1"/>
                </a:solidFill>
                <a:sym typeface="+mn-ea"/>
              </a:rPr>
              <a:t>Semi-digital</a:t>
            </a:r>
            <a:endParaRPr lang="en-US" altLang="zh-CN" sz="2800">
              <a:solidFill>
                <a:schemeClr val="bg1"/>
              </a:solidFill>
              <a:sym typeface="+mn-ea"/>
            </a:endParaRPr>
          </a:p>
        </p:txBody>
      </p:sp>
      <p:sp>
        <p:nvSpPr>
          <p:cNvPr id="9" name="文本框 8"/>
          <p:cNvSpPr txBox="1"/>
          <p:nvPr/>
        </p:nvSpPr>
        <p:spPr>
          <a:xfrm>
            <a:off x="561340" y="1219200"/>
            <a:ext cx="4458335" cy="398780"/>
          </a:xfrm>
          <a:prstGeom prst="rect">
            <a:avLst/>
          </a:prstGeom>
          <a:noFill/>
        </p:spPr>
        <p:txBody>
          <a:bodyPr wrap="square" rtlCol="0">
            <a:spAutoFit/>
          </a:bodyPr>
          <a:p>
            <a:r>
              <a:rPr lang="en-US" altLang="zh-CN" sz="2000">
                <a:solidFill>
                  <a:schemeClr val="bg1"/>
                </a:solidFill>
              </a:rPr>
              <a:t>Data source</a:t>
            </a:r>
            <a:r>
              <a:rPr lang="zh-CN" altLang="en-US" sz="2000">
                <a:solidFill>
                  <a:schemeClr val="bg1"/>
                </a:solidFill>
              </a:rPr>
              <a:t>：</a:t>
            </a:r>
            <a:r>
              <a:rPr lang="en-US" altLang="zh-CN" sz="2000">
                <a:solidFill>
                  <a:schemeClr val="bg1"/>
                </a:solidFill>
              </a:rPr>
              <a:t>PS</a:t>
            </a:r>
            <a:endParaRPr lang="en-US" altLang="zh-CN" sz="2000">
              <a:solidFill>
                <a:schemeClr val="bg1"/>
              </a:solidFill>
            </a:endParaRPr>
          </a:p>
        </p:txBody>
      </p:sp>
      <p:sp>
        <p:nvSpPr>
          <p:cNvPr id="12" name="文本框 11"/>
          <p:cNvSpPr txBox="1"/>
          <p:nvPr>
            <p:custDataLst>
              <p:tags r:id="rId3"/>
            </p:custDataLst>
          </p:nvPr>
        </p:nvSpPr>
        <p:spPr>
          <a:xfrm>
            <a:off x="648335" y="1790700"/>
            <a:ext cx="3557270" cy="368300"/>
          </a:xfrm>
          <a:prstGeom prst="rect">
            <a:avLst/>
          </a:prstGeom>
          <a:noFill/>
        </p:spPr>
        <p:txBody>
          <a:bodyPr wrap="square" rtlCol="0">
            <a:spAutoFit/>
          </a:bodyPr>
          <a:p>
            <a:r>
              <a:rPr lang="en-US" altLang="zh-CN">
                <a:solidFill>
                  <a:schemeClr val="bg1"/>
                </a:solidFill>
              </a:rPr>
              <a:t>4GeV</a:t>
            </a:r>
            <a:r>
              <a:rPr lang="zh-CN" altLang="en-US">
                <a:solidFill>
                  <a:schemeClr val="bg1"/>
                </a:solidFill>
              </a:rPr>
              <a:t>，</a:t>
            </a:r>
            <a:r>
              <a:rPr lang="en-US" altLang="zh-CN">
                <a:solidFill>
                  <a:schemeClr val="bg1"/>
                </a:solidFill>
              </a:rPr>
              <a:t>threshold</a:t>
            </a:r>
            <a:r>
              <a:rPr lang="zh-CN" altLang="en-US">
                <a:solidFill>
                  <a:schemeClr val="bg1"/>
                </a:solidFill>
              </a:rPr>
              <a:t>：</a:t>
            </a:r>
            <a:r>
              <a:rPr lang="en-US" altLang="zh-CN">
                <a:solidFill>
                  <a:schemeClr val="bg1"/>
                </a:solidFill>
              </a:rPr>
              <a:t>0.5</a:t>
            </a:r>
            <a:r>
              <a:rPr lang="en-US" altLang="zh-CN">
                <a:solidFill>
                  <a:schemeClr val="bg1"/>
                </a:solidFill>
              </a:rPr>
              <a:t>Mip</a:t>
            </a:r>
            <a:endParaRPr lang="en-US" altLang="zh-CN">
              <a:solidFill>
                <a:schemeClr val="bg1"/>
              </a:solidFill>
            </a:endParaRPr>
          </a:p>
        </p:txBody>
      </p:sp>
      <p:sp>
        <p:nvSpPr>
          <p:cNvPr id="16" name="文本框 15"/>
          <p:cNvSpPr txBox="1"/>
          <p:nvPr>
            <p:custDataLst>
              <p:tags r:id="rId4"/>
            </p:custDataLst>
          </p:nvPr>
        </p:nvSpPr>
        <p:spPr>
          <a:xfrm>
            <a:off x="6410960" y="1738630"/>
            <a:ext cx="3557270" cy="368300"/>
          </a:xfrm>
          <a:prstGeom prst="rect">
            <a:avLst/>
          </a:prstGeom>
          <a:noFill/>
        </p:spPr>
        <p:txBody>
          <a:bodyPr wrap="square" rtlCol="0">
            <a:spAutoFit/>
          </a:bodyPr>
          <a:p>
            <a:r>
              <a:rPr lang="en-US" altLang="zh-CN">
                <a:solidFill>
                  <a:schemeClr val="bg1"/>
                </a:solidFill>
              </a:rPr>
              <a:t>4GeV</a:t>
            </a:r>
            <a:r>
              <a:rPr lang="zh-CN" altLang="en-US">
                <a:solidFill>
                  <a:schemeClr val="bg1"/>
                </a:solidFill>
              </a:rPr>
              <a:t>，</a:t>
            </a:r>
            <a:r>
              <a:rPr lang="en-US" altLang="zh-CN">
                <a:solidFill>
                  <a:schemeClr val="bg1"/>
                </a:solidFill>
              </a:rPr>
              <a:t>threshold</a:t>
            </a:r>
            <a:r>
              <a:rPr lang="zh-CN" altLang="en-US">
                <a:solidFill>
                  <a:schemeClr val="bg1"/>
                </a:solidFill>
              </a:rPr>
              <a:t>：</a:t>
            </a:r>
            <a:r>
              <a:rPr lang="en-US" altLang="zh-CN">
                <a:solidFill>
                  <a:schemeClr val="bg1"/>
                </a:solidFill>
              </a:rPr>
              <a:t>1.5</a:t>
            </a:r>
            <a:r>
              <a:rPr lang="en-US" altLang="zh-CN">
                <a:solidFill>
                  <a:schemeClr val="bg1"/>
                </a:solidFill>
              </a:rPr>
              <a:t>Mip</a:t>
            </a:r>
            <a:endParaRPr lang="en-US" altLang="zh-CN">
              <a:solidFill>
                <a:schemeClr val="bg1"/>
              </a:solidFill>
            </a:endParaRPr>
          </a:p>
        </p:txBody>
      </p:sp>
      <p:pic>
        <p:nvPicPr>
          <p:cNvPr id="4" name="图片 3"/>
          <p:cNvPicPr>
            <a:picLocks noChangeAspect="1"/>
          </p:cNvPicPr>
          <p:nvPr/>
        </p:nvPicPr>
        <p:blipFill>
          <a:blip r:embed="rId5"/>
          <a:stretch>
            <a:fillRect/>
          </a:stretch>
        </p:blipFill>
        <p:spPr>
          <a:xfrm>
            <a:off x="389255" y="2263140"/>
            <a:ext cx="5390515" cy="3972560"/>
          </a:xfrm>
          <a:prstGeom prst="rect">
            <a:avLst/>
          </a:prstGeom>
        </p:spPr>
      </p:pic>
      <p:pic>
        <p:nvPicPr>
          <p:cNvPr id="10" name="图片 9"/>
          <p:cNvPicPr>
            <a:picLocks noChangeAspect="1"/>
          </p:cNvPicPr>
          <p:nvPr/>
        </p:nvPicPr>
        <p:blipFill>
          <a:blip r:embed="rId6"/>
          <a:stretch>
            <a:fillRect/>
          </a:stretch>
        </p:blipFill>
        <p:spPr>
          <a:xfrm>
            <a:off x="6339840" y="2252345"/>
            <a:ext cx="5546090" cy="39738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2" name="文本框 1"/>
          <p:cNvSpPr txBox="1"/>
          <p:nvPr/>
        </p:nvSpPr>
        <p:spPr>
          <a:xfrm>
            <a:off x="405765" y="708660"/>
            <a:ext cx="11364595" cy="5617845"/>
          </a:xfrm>
          <a:prstGeom prst="rect">
            <a:avLst/>
          </a:prstGeom>
          <a:noFill/>
        </p:spPr>
        <p:txBody>
          <a:bodyPr wrap="square" rtlCol="0">
            <a:noAutofit/>
          </a:bodyPr>
          <a:lstStyle/>
          <a:p>
            <a:pPr>
              <a:lnSpc>
                <a:spcPct val="140000"/>
              </a:lnSpc>
            </a:pPr>
            <a:r>
              <a:rPr lang="en-US" altLang="zh-CN" sz="4000">
                <a:solidFill>
                  <a:schemeClr val="bg1"/>
                </a:solidFill>
              </a:rPr>
              <a:t>motivation</a:t>
            </a:r>
            <a:r>
              <a:rPr lang="zh-CN" altLang="en-US" sz="4000">
                <a:solidFill>
                  <a:schemeClr val="bg1"/>
                </a:solidFill>
              </a:rPr>
              <a:t>：</a:t>
            </a:r>
            <a:endParaRPr lang="zh-CN" altLang="en-US" sz="4000">
              <a:solidFill>
                <a:schemeClr val="bg1"/>
              </a:solidFill>
            </a:endParaRPr>
          </a:p>
          <a:p>
            <a:pPr marL="571500" indent="-571500">
              <a:lnSpc>
                <a:spcPct val="140000"/>
              </a:lnSpc>
              <a:buFont typeface="Wingdings" panose="05000000000000000000" charset="0"/>
              <a:buChar char="Ø"/>
            </a:pPr>
            <a:r>
              <a:rPr lang="en-US" altLang="zh-CN" sz="3200">
                <a:solidFill>
                  <a:schemeClr val="bg1"/>
                </a:solidFill>
                <a:sym typeface="+mn-ea"/>
              </a:rPr>
              <a:t>Due to the low signal-to-noise ratio at CEPC, the MPV calibration results are not very good.</a:t>
            </a:r>
            <a:endParaRPr lang="en-US" altLang="zh-CN" sz="3200">
              <a:solidFill>
                <a:schemeClr val="bg1"/>
              </a:solidFill>
            </a:endParaRPr>
          </a:p>
          <a:p>
            <a:pPr marL="571500" indent="-571500">
              <a:lnSpc>
                <a:spcPct val="140000"/>
              </a:lnSpc>
              <a:buFont typeface="Wingdings" panose="05000000000000000000" charset="0"/>
              <a:buChar char="Ø"/>
            </a:pPr>
            <a:endParaRPr lang="en-US" altLang="zh-CN" sz="3200">
              <a:solidFill>
                <a:schemeClr val="bg1"/>
              </a:solidFill>
            </a:endParaRPr>
          </a:p>
          <a:p>
            <a:pPr indent="0">
              <a:lnSpc>
                <a:spcPct val="140000"/>
              </a:lnSpc>
              <a:buFont typeface="Wingdings" panose="05000000000000000000" charset="0"/>
              <a:buNone/>
            </a:pPr>
            <a:r>
              <a:rPr lang="en-US" altLang="zh-CN" sz="4000">
                <a:solidFill>
                  <a:schemeClr val="bg1"/>
                </a:solidFill>
              </a:rPr>
              <a:t>strategy:</a:t>
            </a:r>
            <a:endParaRPr lang="en-US" altLang="zh-CN" sz="4000">
              <a:solidFill>
                <a:schemeClr val="bg1"/>
              </a:solidFill>
            </a:endParaRPr>
          </a:p>
          <a:p>
            <a:pPr marL="571500" indent="-571500">
              <a:lnSpc>
                <a:spcPct val="140000"/>
              </a:lnSpc>
              <a:buFont typeface="Wingdings" panose="05000000000000000000" charset="0"/>
              <a:buChar char="Ø"/>
            </a:pPr>
            <a:r>
              <a:rPr lang="en-US" altLang="zh-CN" sz="3200">
                <a:solidFill>
                  <a:schemeClr val="bg1"/>
                </a:solidFill>
              </a:rPr>
              <a:t>Try to </a:t>
            </a:r>
            <a:r>
              <a:rPr lang="en-US" altLang="zh-CN" sz="3200">
                <a:solidFill>
                  <a:schemeClr val="bg1"/>
                </a:solidFill>
                <a:sym typeface="+mn-ea"/>
              </a:rPr>
              <a:t> use a digital or semi-digital approach.</a:t>
            </a:r>
            <a:endParaRPr lang="en-US" altLang="zh-CN" sz="3200">
              <a:solidFill>
                <a:schemeClr val="bg1"/>
              </a:solidFill>
            </a:endParaRPr>
          </a:p>
          <a:p>
            <a:pPr indent="0">
              <a:lnSpc>
                <a:spcPct val="120000"/>
              </a:lnSpc>
              <a:buFont typeface="Wingdings" panose="05000000000000000000" charset="0"/>
              <a:buNone/>
            </a:pPr>
            <a:endParaRPr lang="en-US" altLang="zh-CN" sz="4000">
              <a:solidFill>
                <a:schemeClr val="bg1"/>
              </a:solidFill>
            </a:endParaRPr>
          </a:p>
          <a:p>
            <a:pPr indent="0">
              <a:buFont typeface="Wingdings" panose="05000000000000000000" charset="0"/>
              <a:buNone/>
            </a:pPr>
            <a:endParaRPr lang="en-US" altLang="zh-CN" sz="4000">
              <a:solidFill>
                <a:schemeClr val="bg1"/>
              </a:solidFill>
            </a:endParaRPr>
          </a:p>
        </p:txBody>
      </p:sp>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4" name="页脚占位符 3"/>
          <p:cNvSpPr>
            <a:spLocks noGrp="1"/>
          </p:cNvSpPr>
          <p:nvPr>
            <p:ph type="ftr" sz="quarter" idx="11"/>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文本框 3"/>
          <p:cNvSpPr txBox="1"/>
          <p:nvPr/>
        </p:nvSpPr>
        <p:spPr>
          <a:xfrm>
            <a:off x="306705" y="563245"/>
            <a:ext cx="8303895" cy="583565"/>
          </a:xfrm>
          <a:prstGeom prst="rect">
            <a:avLst/>
          </a:prstGeom>
          <a:noFill/>
        </p:spPr>
        <p:txBody>
          <a:bodyPr wrap="square" rtlCol="0">
            <a:spAutoFit/>
          </a:bodyPr>
          <a:p>
            <a:r>
              <a:rPr lang="en-US" altLang="zh-CN" sz="3200">
                <a:solidFill>
                  <a:schemeClr val="bg1"/>
                </a:solidFill>
                <a:sym typeface="+mn-ea"/>
              </a:rPr>
              <a:t>Channel Selection Strategy</a:t>
            </a:r>
            <a:endParaRPr lang="en-US" altLang="zh-CN" sz="2400">
              <a:solidFill>
                <a:schemeClr val="bg1"/>
              </a:solidFill>
            </a:endParaRPr>
          </a:p>
        </p:txBody>
      </p:sp>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sp>
        <p:nvSpPr>
          <p:cNvPr id="10" name="文本框 9"/>
          <p:cNvSpPr txBox="1"/>
          <p:nvPr/>
        </p:nvSpPr>
        <p:spPr>
          <a:xfrm>
            <a:off x="6450330" y="563245"/>
            <a:ext cx="7840345" cy="7394575"/>
          </a:xfrm>
          <a:prstGeom prst="rect">
            <a:avLst/>
          </a:prstGeom>
          <a:noFill/>
        </p:spPr>
        <p:txBody>
          <a:bodyPr wrap="square" rtlCol="0" anchor="t">
            <a:noAutofit/>
          </a:bodyPr>
          <a:p>
            <a:endParaRPr lang="en-US" altLang="zh-CN">
              <a:solidFill>
                <a:schemeClr val="bg1"/>
              </a:solidFill>
            </a:endParaRPr>
          </a:p>
          <a:p>
            <a:pPr>
              <a:lnSpc>
                <a:spcPct val="90000"/>
              </a:lnSpc>
            </a:pPr>
            <a:r>
              <a:rPr lang="en-US" altLang="zh-CN" sz="1600">
                <a:solidFill>
                  <a:schemeClr val="accent2"/>
                </a:solidFill>
              </a:rPr>
              <a:t>For central layers (4 ≤ i ≤ 27):</a:t>
            </a:r>
            <a:endParaRPr lang="en-US" altLang="zh-CN" sz="1600">
              <a:solidFill>
                <a:schemeClr val="accent2"/>
              </a:solidFill>
            </a:endParaRPr>
          </a:p>
          <a:p>
            <a:pPr>
              <a:lnSpc>
                <a:spcPct val="90000"/>
              </a:lnSpc>
            </a:pPr>
            <a:endParaRPr lang="en-US" altLang="zh-CN" sz="1600">
              <a:solidFill>
                <a:schemeClr val="bg1"/>
              </a:solidFill>
            </a:endParaRPr>
          </a:p>
          <a:p>
            <a:pPr>
              <a:lnSpc>
                <a:spcPct val="90000"/>
              </a:lnSpc>
            </a:pPr>
            <a:r>
              <a:rPr lang="en-US" altLang="zh-CN" sz="1600">
                <a:solidFill>
                  <a:schemeClr val="bg1"/>
                </a:solidFill>
              </a:rPr>
              <a:t>A channel is considered good if either of the following conditions is satisfied:</a:t>
            </a:r>
            <a:endParaRPr lang="en-US" altLang="zh-CN" sz="1600">
              <a:solidFill>
                <a:schemeClr val="bg1"/>
              </a:solidFill>
            </a:endParaRPr>
          </a:p>
          <a:p>
            <a:pPr>
              <a:lnSpc>
                <a:spcPct val="90000"/>
              </a:lnSpc>
            </a:pPr>
            <a:endParaRPr lang="en-US" altLang="zh-CN" sz="1600">
              <a:solidFill>
                <a:schemeClr val="bg1"/>
              </a:solidFill>
            </a:endParaRPr>
          </a:p>
          <a:p>
            <a:pPr>
              <a:lnSpc>
                <a:spcPct val="90000"/>
              </a:lnSpc>
            </a:pPr>
            <a:r>
              <a:rPr lang="en-US" altLang="zh-CN" sz="1600">
                <a:solidFill>
                  <a:schemeClr val="bg1"/>
                </a:solidFill>
              </a:rPr>
              <a:t>Condition 1:</a:t>
            </a:r>
            <a:endParaRPr lang="en-US" altLang="zh-CN" sz="1600">
              <a:solidFill>
                <a:schemeClr val="bg1"/>
              </a:solidFill>
            </a:endParaRPr>
          </a:p>
          <a:p>
            <a:pPr>
              <a:lnSpc>
                <a:spcPct val="90000"/>
              </a:lnSpc>
            </a:pPr>
            <a:r>
              <a:rPr lang="en-US" altLang="zh-CN" sz="1600">
                <a:solidFill>
                  <a:schemeClr val="bg1"/>
                </a:solidFill>
              </a:rPr>
              <a:t>Landau width (par0) &gt; 45,</a:t>
            </a:r>
            <a:endParaRPr lang="en-US" altLang="zh-CN" sz="1600">
              <a:solidFill>
                <a:schemeClr val="bg1"/>
              </a:solidFill>
            </a:endParaRPr>
          </a:p>
          <a:p>
            <a:pPr>
              <a:lnSpc>
                <a:spcPct val="90000"/>
              </a:lnSpc>
            </a:pPr>
            <a:r>
              <a:rPr lang="en-US" altLang="zh-CN" sz="1600">
                <a:solidFill>
                  <a:schemeClr val="bg1"/>
                </a:solidFill>
              </a:rPr>
              <a:t>χ</a:t>
            </a:r>
            <a:r>
              <a:rPr lang="en-US" altLang="en-US" sz="1600">
                <a:solidFill>
                  <a:schemeClr val="bg1"/>
                </a:solidFill>
              </a:rPr>
              <a:t>²</a:t>
            </a:r>
            <a:r>
              <a:rPr lang="en-US" altLang="zh-CN" sz="1600">
                <a:solidFill>
                  <a:schemeClr val="bg1"/>
                </a:solidFill>
              </a:rPr>
              <a:t> &lt; 0.85,</a:t>
            </a:r>
            <a:endParaRPr lang="en-US" altLang="zh-CN" sz="1600">
              <a:solidFill>
                <a:schemeClr val="bg1"/>
              </a:solidFill>
            </a:endParaRPr>
          </a:p>
          <a:p>
            <a:pPr>
              <a:lnSpc>
                <a:spcPct val="90000"/>
              </a:lnSpc>
            </a:pPr>
            <a:r>
              <a:rPr lang="en-US" altLang="zh-CN" sz="1600">
                <a:solidFill>
                  <a:schemeClr val="bg1"/>
                </a:solidFill>
              </a:rPr>
              <a:t>and Gaussian σ (par3) is between 45 and 200.</a:t>
            </a:r>
            <a:endParaRPr lang="en-US" altLang="zh-CN" sz="1600">
              <a:solidFill>
                <a:schemeClr val="bg1"/>
              </a:solidFill>
            </a:endParaRPr>
          </a:p>
          <a:p>
            <a:pPr>
              <a:lnSpc>
                <a:spcPct val="90000"/>
              </a:lnSpc>
            </a:pPr>
            <a:endParaRPr lang="en-US" altLang="zh-CN" sz="1600">
              <a:solidFill>
                <a:schemeClr val="bg1"/>
              </a:solidFill>
            </a:endParaRPr>
          </a:p>
          <a:p>
            <a:pPr>
              <a:lnSpc>
                <a:spcPct val="90000"/>
              </a:lnSpc>
            </a:pPr>
            <a:r>
              <a:rPr lang="en-US" altLang="zh-CN" sz="1600">
                <a:solidFill>
                  <a:schemeClr val="bg1"/>
                </a:solidFill>
              </a:rPr>
              <a:t>Condition 2:</a:t>
            </a:r>
            <a:endParaRPr lang="en-US" altLang="zh-CN" sz="1600">
              <a:solidFill>
                <a:schemeClr val="bg1"/>
              </a:solidFill>
            </a:endParaRPr>
          </a:p>
          <a:p>
            <a:pPr>
              <a:lnSpc>
                <a:spcPct val="90000"/>
              </a:lnSpc>
            </a:pPr>
            <a:r>
              <a:rPr lang="en-US" altLang="zh-CN" sz="1600">
                <a:solidFill>
                  <a:schemeClr val="bg1"/>
                </a:solidFill>
              </a:rPr>
              <a:t>χ</a:t>
            </a:r>
            <a:r>
              <a:rPr lang="en-US" altLang="en-US" sz="1600">
                <a:solidFill>
                  <a:schemeClr val="bg1"/>
                </a:solidFill>
              </a:rPr>
              <a:t>²</a:t>
            </a:r>
            <a:r>
              <a:rPr lang="en-US" altLang="zh-CN" sz="1600">
                <a:solidFill>
                  <a:schemeClr val="bg1"/>
                </a:solidFill>
              </a:rPr>
              <a:t> &lt; 1.0 and the number of bins used in the fit (binno) &gt; 40.</a:t>
            </a:r>
            <a:endParaRPr lang="en-US" altLang="zh-CN" sz="1600">
              <a:solidFill>
                <a:schemeClr val="bg1"/>
              </a:solidFill>
            </a:endParaRPr>
          </a:p>
          <a:p>
            <a:pPr>
              <a:lnSpc>
                <a:spcPct val="90000"/>
              </a:lnSpc>
            </a:pPr>
            <a:endParaRPr lang="en-US" altLang="zh-CN" sz="1600">
              <a:solidFill>
                <a:schemeClr val="bg1"/>
              </a:solidFill>
            </a:endParaRPr>
          </a:p>
          <a:p>
            <a:pPr>
              <a:lnSpc>
                <a:spcPct val="90000"/>
              </a:lnSpc>
            </a:pPr>
            <a:r>
              <a:rPr lang="en-US" altLang="zh-CN" sz="1600">
                <a:solidFill>
                  <a:schemeClr val="accent2"/>
                </a:solidFill>
              </a:rPr>
              <a:t>For edge layers (i ≤ 3 or i ≥ 28):</a:t>
            </a:r>
            <a:endParaRPr lang="en-US" altLang="zh-CN" sz="1600">
              <a:solidFill>
                <a:schemeClr val="accent2"/>
              </a:solidFill>
            </a:endParaRPr>
          </a:p>
          <a:p>
            <a:pPr>
              <a:lnSpc>
                <a:spcPct val="90000"/>
              </a:lnSpc>
            </a:pPr>
            <a:endParaRPr lang="en-US" altLang="zh-CN" sz="1600">
              <a:solidFill>
                <a:schemeClr val="bg1"/>
              </a:solidFill>
            </a:endParaRPr>
          </a:p>
          <a:p>
            <a:pPr>
              <a:lnSpc>
                <a:spcPct val="90000"/>
              </a:lnSpc>
            </a:pPr>
            <a:r>
              <a:rPr lang="en-US" altLang="zh-CN" sz="1600">
                <a:solidFill>
                  <a:schemeClr val="bg1"/>
                </a:solidFill>
              </a:rPr>
              <a:t>The criteria are slightly relaxed to account for boundary effects:</a:t>
            </a:r>
            <a:endParaRPr lang="en-US" altLang="zh-CN" sz="1600">
              <a:solidFill>
                <a:schemeClr val="bg1"/>
              </a:solidFill>
            </a:endParaRPr>
          </a:p>
          <a:p>
            <a:pPr>
              <a:lnSpc>
                <a:spcPct val="90000"/>
              </a:lnSpc>
            </a:pPr>
            <a:endParaRPr lang="en-US" altLang="zh-CN" sz="1600">
              <a:solidFill>
                <a:schemeClr val="bg1"/>
              </a:solidFill>
            </a:endParaRPr>
          </a:p>
          <a:p>
            <a:pPr>
              <a:lnSpc>
                <a:spcPct val="90000"/>
              </a:lnSpc>
            </a:pPr>
            <a:r>
              <a:rPr lang="en-US" altLang="zh-CN" sz="1600">
                <a:solidFill>
                  <a:schemeClr val="bg1"/>
                </a:solidFill>
              </a:rPr>
              <a:t>Condition 1:</a:t>
            </a:r>
            <a:endParaRPr lang="en-US" altLang="zh-CN" sz="1600">
              <a:solidFill>
                <a:schemeClr val="bg1"/>
              </a:solidFill>
            </a:endParaRPr>
          </a:p>
          <a:p>
            <a:pPr>
              <a:lnSpc>
                <a:spcPct val="90000"/>
              </a:lnSpc>
            </a:pPr>
            <a:r>
              <a:rPr lang="en-US" altLang="zh-CN" sz="1600">
                <a:solidFill>
                  <a:schemeClr val="bg1"/>
                </a:solidFill>
              </a:rPr>
              <a:t>Landau width (par0) &gt; 45,</a:t>
            </a:r>
            <a:endParaRPr lang="en-US" altLang="zh-CN" sz="1600">
              <a:solidFill>
                <a:schemeClr val="bg1"/>
              </a:solidFill>
            </a:endParaRPr>
          </a:p>
          <a:p>
            <a:pPr>
              <a:lnSpc>
                <a:spcPct val="90000"/>
              </a:lnSpc>
            </a:pPr>
            <a:r>
              <a:rPr lang="en-US" altLang="zh-CN" sz="1600">
                <a:solidFill>
                  <a:schemeClr val="bg1"/>
                </a:solidFill>
              </a:rPr>
              <a:t>χ</a:t>
            </a:r>
            <a:r>
              <a:rPr lang="en-US" altLang="en-US" sz="1600">
                <a:solidFill>
                  <a:schemeClr val="bg1"/>
                </a:solidFill>
              </a:rPr>
              <a:t>²</a:t>
            </a:r>
            <a:r>
              <a:rPr lang="en-US" altLang="zh-CN" sz="1600">
                <a:solidFill>
                  <a:schemeClr val="bg1"/>
                </a:solidFill>
              </a:rPr>
              <a:t> &lt; 0.85,</a:t>
            </a:r>
            <a:endParaRPr lang="en-US" altLang="zh-CN" sz="1600">
              <a:solidFill>
                <a:schemeClr val="bg1"/>
              </a:solidFill>
            </a:endParaRPr>
          </a:p>
          <a:p>
            <a:pPr>
              <a:lnSpc>
                <a:spcPct val="90000"/>
              </a:lnSpc>
            </a:pPr>
            <a:r>
              <a:rPr lang="en-US" altLang="zh-CN" sz="1600">
                <a:solidFill>
                  <a:schemeClr val="bg1"/>
                </a:solidFill>
              </a:rPr>
              <a:t>and Gaussian σ (par3) is between 45 and 250.</a:t>
            </a:r>
            <a:endParaRPr lang="en-US" altLang="zh-CN" sz="1600">
              <a:solidFill>
                <a:schemeClr val="bg1"/>
              </a:solidFill>
            </a:endParaRPr>
          </a:p>
          <a:p>
            <a:pPr>
              <a:lnSpc>
                <a:spcPct val="90000"/>
              </a:lnSpc>
            </a:pPr>
            <a:endParaRPr lang="en-US" altLang="zh-CN" sz="1600">
              <a:solidFill>
                <a:schemeClr val="bg1"/>
              </a:solidFill>
            </a:endParaRPr>
          </a:p>
          <a:p>
            <a:pPr>
              <a:lnSpc>
                <a:spcPct val="90000"/>
              </a:lnSpc>
            </a:pPr>
            <a:r>
              <a:rPr lang="en-US" altLang="zh-CN" sz="1600">
                <a:solidFill>
                  <a:schemeClr val="bg1"/>
                </a:solidFill>
              </a:rPr>
              <a:t>Condition 2:</a:t>
            </a:r>
            <a:endParaRPr lang="en-US" altLang="zh-CN" sz="1600">
              <a:solidFill>
                <a:schemeClr val="bg1"/>
              </a:solidFill>
            </a:endParaRPr>
          </a:p>
          <a:p>
            <a:pPr>
              <a:lnSpc>
                <a:spcPct val="90000"/>
              </a:lnSpc>
            </a:pPr>
            <a:r>
              <a:rPr lang="en-US" altLang="zh-CN" sz="1600">
                <a:solidFill>
                  <a:schemeClr val="bg1"/>
                </a:solidFill>
              </a:rPr>
              <a:t>χ</a:t>
            </a:r>
            <a:r>
              <a:rPr lang="en-US" altLang="en-US" sz="1600">
                <a:solidFill>
                  <a:schemeClr val="bg1"/>
                </a:solidFill>
              </a:rPr>
              <a:t>²</a:t>
            </a:r>
            <a:r>
              <a:rPr lang="en-US" altLang="zh-CN" sz="1600">
                <a:solidFill>
                  <a:schemeClr val="bg1"/>
                </a:solidFill>
              </a:rPr>
              <a:t> &lt; 0.8 and binno &gt; 35.</a:t>
            </a:r>
            <a:endParaRPr lang="en-US" altLang="zh-CN" sz="1600">
              <a:solidFill>
                <a:schemeClr val="bg1"/>
              </a:solidFill>
            </a:endParaRPr>
          </a:p>
        </p:txBody>
      </p:sp>
      <p:sp>
        <p:nvSpPr>
          <p:cNvPr id="12" name="文本框 11"/>
          <p:cNvSpPr txBox="1"/>
          <p:nvPr/>
        </p:nvSpPr>
        <p:spPr>
          <a:xfrm>
            <a:off x="285750" y="1473835"/>
            <a:ext cx="5593080" cy="3625850"/>
          </a:xfrm>
          <a:prstGeom prst="rect">
            <a:avLst/>
          </a:prstGeom>
          <a:noFill/>
        </p:spPr>
        <p:txBody>
          <a:bodyPr wrap="square" rtlCol="0" anchor="t">
            <a:noAutofit/>
          </a:bodyPr>
          <a:p>
            <a:pPr indent="0">
              <a:lnSpc>
                <a:spcPct val="80000"/>
              </a:lnSpc>
              <a:buFont typeface="Wingdings" panose="05000000000000000000" charset="0"/>
              <a:buNone/>
            </a:pPr>
            <a:r>
              <a:rPr lang="en-US" altLang="zh-CN" sz="2000">
                <a:solidFill>
                  <a:schemeClr val="bg1"/>
                </a:solidFill>
                <a:sym typeface="+mn-ea"/>
              </a:rPr>
              <a:t>layer_except_10_11_14_15_20_21_26_27</a:t>
            </a:r>
            <a:endParaRPr lang="en-US" altLang="zh-CN" sz="2000">
              <a:solidFill>
                <a:schemeClr val="bg1"/>
              </a:solidFill>
              <a:sym typeface="+mn-ea"/>
            </a:endParaRPr>
          </a:p>
          <a:p>
            <a:pPr indent="0">
              <a:lnSpc>
                <a:spcPct val="80000"/>
              </a:lnSpc>
              <a:buFont typeface="Wingdings" panose="05000000000000000000" charset="0"/>
              <a:buNone/>
            </a:pPr>
            <a:endParaRPr lang="en-US" altLang="zh-CN" sz="2000">
              <a:solidFill>
                <a:schemeClr val="bg1"/>
              </a:solidFill>
              <a:sym typeface="+mn-ea"/>
            </a:endParaRPr>
          </a:p>
          <a:p>
            <a:pPr indent="0">
              <a:lnSpc>
                <a:spcPct val="80000"/>
              </a:lnSpc>
              <a:buFont typeface="Wingdings" panose="05000000000000000000" charset="0"/>
              <a:buNone/>
            </a:pPr>
            <a:r>
              <a:rPr lang="en-US" altLang="zh-CN" sz="2000">
                <a:solidFill>
                  <a:schemeClr val="bg1"/>
                </a:solidFill>
                <a:sym typeface="+mn-ea"/>
              </a:rPr>
              <a:t>Data source</a:t>
            </a:r>
            <a:r>
              <a:rPr lang="zh-CN" altLang="en-US" sz="2000">
                <a:solidFill>
                  <a:schemeClr val="bg1"/>
                </a:solidFill>
                <a:sym typeface="+mn-ea"/>
              </a:rPr>
              <a:t>：</a:t>
            </a:r>
            <a:r>
              <a:rPr lang="en-US" altLang="zh-CN" sz="2000">
                <a:solidFill>
                  <a:schemeClr val="bg1"/>
                </a:solidFill>
                <a:sym typeface="+mn-ea"/>
              </a:rPr>
              <a:t>KEK P=5GeV e- </a:t>
            </a:r>
            <a:endParaRPr lang="en-US" altLang="zh-CN" sz="2000">
              <a:solidFill>
                <a:schemeClr val="bg1"/>
              </a:solidFill>
              <a:sym typeface="+mn-ea"/>
            </a:endParaRPr>
          </a:p>
          <a:p>
            <a:pPr indent="0">
              <a:lnSpc>
                <a:spcPct val="80000"/>
              </a:lnSpc>
              <a:buFont typeface="Wingdings" panose="05000000000000000000" charset="0"/>
              <a:buNone/>
            </a:pPr>
            <a:endParaRPr lang="en-US" altLang="zh-CN" sz="2000">
              <a:solidFill>
                <a:schemeClr val="bg1"/>
              </a:solidFill>
              <a:sym typeface="+mn-ea"/>
            </a:endParaRPr>
          </a:p>
          <a:p>
            <a:pPr indent="0">
              <a:buFont typeface="Wingdings" panose="05000000000000000000" charset="0"/>
              <a:buNone/>
            </a:pPr>
            <a:r>
              <a:rPr lang="en-US" altLang="zh-CN" sz="2000">
                <a:solidFill>
                  <a:schemeClr val="bg1"/>
                </a:solidFill>
                <a:sym typeface="+mn-ea"/>
              </a:rPr>
              <a:t>binNo: number of bins between 0.6*MPV and MPV</a:t>
            </a:r>
            <a:endParaRPr lang="en-US" altLang="zh-CN" sz="2000">
              <a:solidFill>
                <a:schemeClr val="bg1"/>
              </a:solidFill>
              <a:sym typeface="+mn-ea"/>
            </a:endParaRPr>
          </a:p>
          <a:p>
            <a:pPr indent="0">
              <a:buFont typeface="Wingdings" panose="05000000000000000000" charset="0"/>
              <a:buNone/>
            </a:pPr>
            <a:endParaRPr lang="en-US" altLang="zh-CN" sz="2000">
              <a:solidFill>
                <a:schemeClr val="bg1"/>
              </a:solidFill>
              <a:sym typeface="+mn-ea"/>
            </a:endParaRPr>
          </a:p>
          <a:p>
            <a:pPr indent="0">
              <a:buFont typeface="Wingdings" panose="05000000000000000000" charset="0"/>
              <a:buNone/>
            </a:pPr>
            <a:r>
              <a:rPr lang="en-US" altLang="zh-CN" sz="2000">
                <a:solidFill>
                  <a:schemeClr val="bg1"/>
                </a:solidFill>
                <a:sym typeface="+mn-ea"/>
              </a:rPr>
              <a:t>chi2: calculated within the same range (0.6*MPV to MPV)</a:t>
            </a:r>
            <a:endParaRPr lang="en-US" altLang="zh-CN" sz="2000">
              <a:solidFill>
                <a:schemeClr val="bg1"/>
              </a:solidFill>
              <a:sym typeface="+mn-ea"/>
            </a:endParaRPr>
          </a:p>
        </p:txBody>
      </p:sp>
      <p:pic>
        <p:nvPicPr>
          <p:cNvPr id="2" name="图片 1"/>
          <p:cNvPicPr>
            <a:picLocks noChangeAspect="1"/>
          </p:cNvPicPr>
          <p:nvPr/>
        </p:nvPicPr>
        <p:blipFill>
          <a:blip r:embed="rId3"/>
          <a:stretch>
            <a:fillRect/>
          </a:stretch>
        </p:blipFill>
        <p:spPr>
          <a:xfrm>
            <a:off x="440055" y="3904615"/>
            <a:ext cx="3671570" cy="2609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sp>
        <p:nvSpPr>
          <p:cNvPr id="2" name="文本框 1"/>
          <p:cNvSpPr txBox="1"/>
          <p:nvPr/>
        </p:nvSpPr>
        <p:spPr>
          <a:xfrm>
            <a:off x="688975" y="1121410"/>
            <a:ext cx="6096000" cy="2306955"/>
          </a:xfrm>
          <a:prstGeom prst="rect">
            <a:avLst/>
          </a:prstGeom>
          <a:noFill/>
        </p:spPr>
        <p:txBody>
          <a:bodyPr wrap="square" rtlCol="0" anchor="t">
            <a:spAutoFit/>
          </a:bodyPr>
          <a:p>
            <a:pPr indent="0">
              <a:lnSpc>
                <a:spcPct val="80000"/>
              </a:lnSpc>
              <a:buFont typeface="Wingdings" panose="05000000000000000000" charset="0"/>
              <a:buNone/>
            </a:pPr>
            <a:r>
              <a:rPr lang="en-US" altLang="zh-CN" sz="2000">
                <a:solidFill>
                  <a:schemeClr val="bg1"/>
                </a:solidFill>
                <a:sym typeface="+mn-ea"/>
              </a:rPr>
              <a:t>Totel channels:4608</a:t>
            </a:r>
            <a:endParaRPr lang="en-US" altLang="zh-CN" sz="2000">
              <a:solidFill>
                <a:schemeClr val="bg1"/>
              </a:solidFill>
              <a:sym typeface="+mn-ea"/>
            </a:endParaRPr>
          </a:p>
          <a:p>
            <a:pPr indent="0">
              <a:lnSpc>
                <a:spcPct val="80000"/>
              </a:lnSpc>
              <a:buFont typeface="Wingdings" panose="05000000000000000000" charset="0"/>
              <a:buNone/>
            </a:pPr>
            <a:endParaRPr lang="en-US" altLang="zh-CN" sz="2000">
              <a:solidFill>
                <a:schemeClr val="bg1"/>
              </a:solidFill>
              <a:sym typeface="+mn-ea"/>
            </a:endParaRPr>
          </a:p>
          <a:p>
            <a:pPr indent="0">
              <a:lnSpc>
                <a:spcPct val="80000"/>
              </a:lnSpc>
              <a:buFont typeface="Wingdings" panose="05000000000000000000" charset="0"/>
              <a:buNone/>
            </a:pPr>
            <a:r>
              <a:rPr lang="en-US" altLang="zh-CN" sz="2000">
                <a:solidFill>
                  <a:schemeClr val="bg1"/>
                </a:solidFill>
                <a:sym typeface="+mn-ea"/>
              </a:rPr>
              <a:t>Channels (statistics exceed 2200): 3304</a:t>
            </a:r>
            <a:endParaRPr lang="en-US" altLang="zh-CN" sz="2000">
              <a:solidFill>
                <a:schemeClr val="bg1"/>
              </a:solidFill>
              <a:sym typeface="+mn-ea"/>
            </a:endParaRPr>
          </a:p>
          <a:p>
            <a:pPr indent="0">
              <a:lnSpc>
                <a:spcPct val="80000"/>
              </a:lnSpc>
              <a:buFont typeface="Wingdings" panose="05000000000000000000" charset="0"/>
              <a:buNone/>
            </a:pPr>
            <a:endParaRPr lang="en-US" altLang="zh-CN" sz="2000">
              <a:solidFill>
                <a:schemeClr val="bg1"/>
              </a:solidFill>
              <a:sym typeface="+mn-ea"/>
            </a:endParaRPr>
          </a:p>
          <a:p>
            <a:pPr indent="0">
              <a:lnSpc>
                <a:spcPct val="80000"/>
              </a:lnSpc>
              <a:buFont typeface="Wingdings" panose="05000000000000000000" charset="0"/>
              <a:buNone/>
            </a:pPr>
            <a:r>
              <a:rPr lang="en-US" altLang="zh-CN" sz="2000">
                <a:solidFill>
                  <a:schemeClr val="bg1"/>
                </a:solidFill>
                <a:sym typeface="+mn-ea"/>
              </a:rPr>
              <a:t>Good channels:441</a:t>
            </a:r>
            <a:endParaRPr lang="en-US" altLang="zh-CN" sz="2000">
              <a:solidFill>
                <a:schemeClr val="bg1"/>
              </a:solidFill>
              <a:sym typeface="+mn-ea"/>
            </a:endParaRPr>
          </a:p>
          <a:p>
            <a:pPr indent="0">
              <a:lnSpc>
                <a:spcPct val="80000"/>
              </a:lnSpc>
              <a:buFont typeface="Wingdings" panose="05000000000000000000" charset="0"/>
              <a:buNone/>
            </a:pPr>
            <a:endParaRPr lang="en-US" altLang="zh-CN" sz="2000">
              <a:solidFill>
                <a:schemeClr val="bg1"/>
              </a:solidFill>
              <a:sym typeface="+mn-ea"/>
            </a:endParaRPr>
          </a:p>
          <a:p>
            <a:pPr indent="0">
              <a:lnSpc>
                <a:spcPct val="80000"/>
              </a:lnSpc>
              <a:buFont typeface="Wingdings" panose="05000000000000000000" charset="0"/>
              <a:buNone/>
            </a:pPr>
            <a:r>
              <a:rPr lang="en-US" altLang="zh-CN" sz="2000">
                <a:solidFill>
                  <a:schemeClr val="bg1"/>
                </a:solidFill>
                <a:sym typeface="+mn-ea"/>
              </a:rPr>
              <a:t>Good channels(15mm):309</a:t>
            </a:r>
            <a:endParaRPr lang="en-US" altLang="zh-CN" sz="2000">
              <a:solidFill>
                <a:schemeClr val="bg1"/>
              </a:solidFill>
              <a:sym typeface="+mn-ea"/>
            </a:endParaRPr>
          </a:p>
          <a:p>
            <a:pPr indent="0">
              <a:lnSpc>
                <a:spcPct val="80000"/>
              </a:lnSpc>
              <a:buFont typeface="Wingdings" panose="05000000000000000000" charset="0"/>
              <a:buNone/>
            </a:pPr>
            <a:endParaRPr lang="en-US" altLang="zh-CN" sz="2000">
              <a:solidFill>
                <a:schemeClr val="bg1"/>
              </a:solidFill>
              <a:sym typeface="+mn-ea"/>
            </a:endParaRPr>
          </a:p>
          <a:p>
            <a:pPr indent="0">
              <a:lnSpc>
                <a:spcPct val="80000"/>
              </a:lnSpc>
              <a:buFont typeface="Wingdings" panose="05000000000000000000" charset="0"/>
              <a:buNone/>
            </a:pPr>
            <a:r>
              <a:rPr lang="en-US" altLang="zh-CN" sz="2000">
                <a:solidFill>
                  <a:schemeClr val="bg1"/>
                </a:solidFill>
                <a:sym typeface="+mn-ea"/>
              </a:rPr>
              <a:t>Good channels(10mm):132</a:t>
            </a:r>
            <a:endParaRPr lang="en-US" altLang="zh-CN" sz="2000">
              <a:solidFill>
                <a:schemeClr val="bg1"/>
              </a:solidFill>
              <a:sym typeface="+mn-ea"/>
            </a:endParaRPr>
          </a:p>
        </p:txBody>
      </p:sp>
      <p:sp>
        <p:nvSpPr>
          <p:cNvPr id="4" name="文本框 3"/>
          <p:cNvSpPr txBox="1"/>
          <p:nvPr/>
        </p:nvSpPr>
        <p:spPr>
          <a:xfrm>
            <a:off x="770890" y="523240"/>
            <a:ext cx="6096000" cy="583565"/>
          </a:xfrm>
          <a:prstGeom prst="rect">
            <a:avLst/>
          </a:prstGeom>
          <a:noFill/>
        </p:spPr>
        <p:txBody>
          <a:bodyPr wrap="square" rtlCol="0" anchor="t">
            <a:spAutoFit/>
          </a:bodyPr>
          <a:p>
            <a:r>
              <a:rPr lang="en-US" altLang="zh-CN" sz="3200">
                <a:solidFill>
                  <a:schemeClr val="bg1"/>
                </a:solidFill>
                <a:sym typeface="+mn-ea"/>
              </a:rPr>
              <a:t>Selection Results</a:t>
            </a:r>
            <a:endParaRPr lang="en-US" altLang="zh-CN" sz="3200">
              <a:solidFill>
                <a:schemeClr val="bg1"/>
              </a:solidFill>
              <a:sym typeface="+mn-ea"/>
            </a:endParaRPr>
          </a:p>
        </p:txBody>
      </p:sp>
      <p:pic>
        <p:nvPicPr>
          <p:cNvPr id="6" name="图片 5"/>
          <p:cNvPicPr>
            <a:picLocks noChangeAspect="1"/>
          </p:cNvPicPr>
          <p:nvPr/>
        </p:nvPicPr>
        <p:blipFill>
          <a:blip r:embed="rId3"/>
          <a:stretch>
            <a:fillRect/>
          </a:stretch>
        </p:blipFill>
        <p:spPr>
          <a:xfrm>
            <a:off x="633730" y="3617595"/>
            <a:ext cx="4367530" cy="3103880"/>
          </a:xfrm>
          <a:prstGeom prst="rect">
            <a:avLst/>
          </a:prstGeom>
        </p:spPr>
      </p:pic>
      <p:pic>
        <p:nvPicPr>
          <p:cNvPr id="7" name="图片 6"/>
          <p:cNvPicPr>
            <a:picLocks noChangeAspect="1"/>
          </p:cNvPicPr>
          <p:nvPr/>
        </p:nvPicPr>
        <p:blipFill>
          <a:blip r:embed="rId4"/>
          <a:stretch>
            <a:fillRect/>
          </a:stretch>
        </p:blipFill>
        <p:spPr>
          <a:xfrm>
            <a:off x="6238240" y="3547745"/>
            <a:ext cx="3370580" cy="2869565"/>
          </a:xfrm>
          <a:prstGeom prst="rect">
            <a:avLst/>
          </a:prstGeom>
        </p:spPr>
      </p:pic>
      <p:pic>
        <p:nvPicPr>
          <p:cNvPr id="10" name="图片 9"/>
          <p:cNvPicPr>
            <a:picLocks noChangeAspect="1"/>
          </p:cNvPicPr>
          <p:nvPr/>
        </p:nvPicPr>
        <p:blipFill>
          <a:blip r:embed="rId5"/>
          <a:stretch>
            <a:fillRect/>
          </a:stretch>
        </p:blipFill>
        <p:spPr>
          <a:xfrm>
            <a:off x="6096000" y="1207770"/>
            <a:ext cx="5446395" cy="22205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sp>
        <p:nvSpPr>
          <p:cNvPr id="6" name="文本框 5"/>
          <p:cNvSpPr txBox="1"/>
          <p:nvPr/>
        </p:nvSpPr>
        <p:spPr>
          <a:xfrm>
            <a:off x="615950" y="426085"/>
            <a:ext cx="6096000" cy="583565"/>
          </a:xfrm>
          <a:prstGeom prst="rect">
            <a:avLst/>
          </a:prstGeom>
          <a:noFill/>
        </p:spPr>
        <p:txBody>
          <a:bodyPr wrap="square" rtlCol="0" anchor="t">
            <a:spAutoFit/>
          </a:bodyPr>
          <a:p>
            <a:r>
              <a:rPr lang="en-US" altLang="zh-CN" sz="3200">
                <a:solidFill>
                  <a:schemeClr val="bg1"/>
                </a:solidFill>
                <a:sym typeface="+mn-ea"/>
              </a:rPr>
              <a:t>Optimization direction</a:t>
            </a:r>
            <a:endParaRPr lang="en-US" altLang="zh-CN" sz="3200">
              <a:solidFill>
                <a:schemeClr val="bg1"/>
              </a:solidFill>
              <a:sym typeface="+mn-ea"/>
            </a:endParaRPr>
          </a:p>
        </p:txBody>
      </p:sp>
      <p:sp>
        <p:nvSpPr>
          <p:cNvPr id="7" name="文本框 6"/>
          <p:cNvSpPr txBox="1"/>
          <p:nvPr/>
        </p:nvSpPr>
        <p:spPr>
          <a:xfrm>
            <a:off x="817880" y="1274445"/>
            <a:ext cx="4034790" cy="398780"/>
          </a:xfrm>
          <a:prstGeom prst="rect">
            <a:avLst/>
          </a:prstGeom>
          <a:noFill/>
        </p:spPr>
        <p:txBody>
          <a:bodyPr wrap="square" rtlCol="0">
            <a:spAutoFit/>
          </a:bodyPr>
          <a:p>
            <a:r>
              <a:rPr lang="en-US" altLang="zh-CN" sz="2000">
                <a:solidFill>
                  <a:schemeClr val="bg1"/>
                </a:solidFill>
              </a:rPr>
              <a:t>1. HL_ratio probelem</a:t>
            </a:r>
            <a:endParaRPr lang="en-US" altLang="zh-CN" sz="2000">
              <a:solidFill>
                <a:schemeClr val="bg1"/>
              </a:solidFill>
            </a:endParaRPr>
          </a:p>
        </p:txBody>
      </p:sp>
      <p:pic>
        <p:nvPicPr>
          <p:cNvPr id="9" name="图片 8"/>
          <p:cNvPicPr>
            <a:picLocks noChangeAspect="1"/>
          </p:cNvPicPr>
          <p:nvPr/>
        </p:nvPicPr>
        <p:blipFill>
          <a:blip r:embed="rId3"/>
          <a:stretch>
            <a:fillRect/>
          </a:stretch>
        </p:blipFill>
        <p:spPr>
          <a:xfrm>
            <a:off x="972820" y="1673225"/>
            <a:ext cx="4302125" cy="1612265"/>
          </a:xfrm>
          <a:prstGeom prst="rect">
            <a:avLst/>
          </a:prstGeom>
        </p:spPr>
      </p:pic>
      <p:pic>
        <p:nvPicPr>
          <p:cNvPr id="10" name="图片 9"/>
          <p:cNvPicPr>
            <a:picLocks noChangeAspect="1"/>
          </p:cNvPicPr>
          <p:nvPr/>
        </p:nvPicPr>
        <p:blipFill>
          <a:blip r:embed="rId4"/>
          <a:stretch>
            <a:fillRect/>
          </a:stretch>
        </p:blipFill>
        <p:spPr>
          <a:xfrm>
            <a:off x="941705" y="3352165"/>
            <a:ext cx="4333240" cy="3301365"/>
          </a:xfrm>
          <a:prstGeom prst="rect">
            <a:avLst/>
          </a:prstGeom>
        </p:spPr>
      </p:pic>
      <p:sp>
        <p:nvSpPr>
          <p:cNvPr id="11" name="文本框 10"/>
          <p:cNvSpPr txBox="1"/>
          <p:nvPr/>
        </p:nvSpPr>
        <p:spPr>
          <a:xfrm>
            <a:off x="6386195" y="1335723"/>
            <a:ext cx="5080000" cy="337185"/>
          </a:xfrm>
          <a:prstGeom prst="rect">
            <a:avLst/>
          </a:prstGeom>
        </p:spPr>
        <p:txBody>
          <a:bodyPr>
            <a:spAutoFit/>
          </a:bodyPr>
          <a:p>
            <a:r>
              <a:rPr lang="en-US" altLang="zh-CN" sz="1600">
                <a:solidFill>
                  <a:schemeClr val="bg1"/>
                </a:solidFill>
              </a:rPr>
              <a:t>2.Oscillation issue</a:t>
            </a:r>
            <a:endParaRPr lang="en-US" altLang="zh-CN" sz="1600">
              <a:solidFill>
                <a:schemeClr val="bg1"/>
              </a:solidFill>
            </a:endParaRPr>
          </a:p>
        </p:txBody>
      </p:sp>
      <p:pic>
        <p:nvPicPr>
          <p:cNvPr id="12" name="图片 11"/>
          <p:cNvPicPr>
            <a:picLocks noChangeAspect="1"/>
          </p:cNvPicPr>
          <p:nvPr/>
        </p:nvPicPr>
        <p:blipFill>
          <a:blip r:embed="rId5"/>
          <a:stretch>
            <a:fillRect/>
          </a:stretch>
        </p:blipFill>
        <p:spPr>
          <a:xfrm>
            <a:off x="6527165" y="1807210"/>
            <a:ext cx="2718435" cy="2087880"/>
          </a:xfrm>
          <a:prstGeom prst="rect">
            <a:avLst/>
          </a:prstGeom>
        </p:spPr>
      </p:pic>
      <p:pic>
        <p:nvPicPr>
          <p:cNvPr id="13" name="图片 12"/>
          <p:cNvPicPr>
            <a:picLocks noChangeAspect="1"/>
          </p:cNvPicPr>
          <p:nvPr/>
        </p:nvPicPr>
        <p:blipFill>
          <a:blip r:embed="rId6"/>
          <a:stretch>
            <a:fillRect/>
          </a:stretch>
        </p:blipFill>
        <p:spPr>
          <a:xfrm>
            <a:off x="6527165" y="4151630"/>
            <a:ext cx="2717800" cy="20250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文本框 3"/>
          <p:cNvSpPr txBox="1"/>
          <p:nvPr/>
        </p:nvSpPr>
        <p:spPr>
          <a:xfrm>
            <a:off x="657860" y="1718945"/>
            <a:ext cx="8303895" cy="953135"/>
          </a:xfrm>
          <a:prstGeom prst="rect">
            <a:avLst/>
          </a:prstGeom>
          <a:noFill/>
        </p:spPr>
        <p:txBody>
          <a:bodyPr wrap="square" rtlCol="0">
            <a:spAutoFit/>
          </a:bodyPr>
          <a:p>
            <a:r>
              <a:rPr lang="en-US" altLang="zh-CN" sz="3200">
                <a:solidFill>
                  <a:schemeClr val="bg1"/>
                </a:solidFill>
              </a:rPr>
              <a:t> Summ</a:t>
            </a:r>
            <a:r>
              <a:rPr lang="en-US" altLang="zh-CN" sz="3200">
                <a:solidFill>
                  <a:schemeClr val="bg1"/>
                </a:solidFill>
              </a:rPr>
              <a:t>ary</a:t>
            </a:r>
            <a:endParaRPr lang="en-US" altLang="zh-CN" sz="3200">
              <a:solidFill>
                <a:schemeClr val="bg1"/>
              </a:solidFill>
            </a:endParaRPr>
          </a:p>
          <a:p>
            <a:pPr indent="0">
              <a:buFont typeface="Wingdings" panose="05000000000000000000" charset="0"/>
              <a:buNone/>
            </a:pPr>
            <a:r>
              <a:rPr lang="en-US" altLang="zh-CN" sz="2400">
                <a:solidFill>
                  <a:schemeClr val="bg1"/>
                </a:solidFill>
              </a:rPr>
              <a:t> </a:t>
            </a:r>
            <a:endParaRPr lang="en-US" altLang="zh-CN" sz="2400">
              <a:solidFill>
                <a:schemeClr val="bg1"/>
              </a:solidFill>
            </a:endParaRPr>
          </a:p>
        </p:txBody>
      </p:sp>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sp>
        <p:nvSpPr>
          <p:cNvPr id="2" name="文本框 1"/>
          <p:cNvSpPr txBox="1"/>
          <p:nvPr/>
        </p:nvSpPr>
        <p:spPr>
          <a:xfrm>
            <a:off x="657860" y="2569210"/>
            <a:ext cx="10175240" cy="2084070"/>
          </a:xfrm>
          <a:prstGeom prst="rect">
            <a:avLst/>
          </a:prstGeom>
          <a:noFill/>
        </p:spPr>
        <p:txBody>
          <a:bodyPr wrap="square" rtlCol="0" anchor="t">
            <a:spAutoFit/>
          </a:bodyPr>
          <a:p>
            <a:pPr marL="285750" indent="-285750">
              <a:lnSpc>
                <a:spcPct val="240000"/>
              </a:lnSpc>
              <a:buFont typeface="Arial" panose="020B0604020202020204" pitchFamily="34" charset="0"/>
              <a:buChar char="•"/>
            </a:pPr>
            <a:r>
              <a:rPr lang="en-US" altLang="zh-CN">
                <a:solidFill>
                  <a:schemeClr val="bg1"/>
                </a:solidFill>
              </a:rPr>
              <a:t>Due to the low signal-to-noise ratio at CEPC, the MPV calibration results are not very good.</a:t>
            </a:r>
            <a:endParaRPr lang="en-US" altLang="zh-CN">
              <a:solidFill>
                <a:schemeClr val="bg1"/>
              </a:solidFill>
            </a:endParaRPr>
          </a:p>
          <a:p>
            <a:pPr marL="285750" indent="-285750">
              <a:lnSpc>
                <a:spcPct val="240000"/>
              </a:lnSpc>
              <a:buFont typeface="Arial" panose="020B0604020202020204" pitchFamily="34" charset="0"/>
              <a:buChar char="•"/>
            </a:pPr>
            <a:r>
              <a:rPr lang="en-US" altLang="zh-CN">
                <a:solidFill>
                  <a:schemeClr val="bg1"/>
                </a:solidFill>
                <a:sym typeface="+mn-ea"/>
              </a:rPr>
              <a:t>Try to </a:t>
            </a:r>
            <a:r>
              <a:rPr lang="en-US" altLang="zh-CN">
                <a:solidFill>
                  <a:schemeClr val="bg1"/>
                </a:solidFill>
                <a:sym typeface="+mn-ea"/>
              </a:rPr>
              <a:t> use a digital or semi-digital approach.</a:t>
            </a:r>
            <a:endParaRPr lang="en-US" altLang="zh-CN">
              <a:solidFill>
                <a:schemeClr val="bg1"/>
              </a:solidFill>
            </a:endParaRPr>
          </a:p>
          <a:p>
            <a:pPr marL="285750" indent="-285750">
              <a:lnSpc>
                <a:spcPct val="240000"/>
              </a:lnSpc>
              <a:buFont typeface="Arial" panose="020B0604020202020204" pitchFamily="34" charset="0"/>
              <a:buChar char="•"/>
            </a:pPr>
            <a:endParaRPr lang="en-US" altLang="zh-CN">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文本框 3"/>
          <p:cNvSpPr txBox="1"/>
          <p:nvPr/>
        </p:nvSpPr>
        <p:spPr>
          <a:xfrm>
            <a:off x="440690" y="278765"/>
            <a:ext cx="8303895" cy="460375"/>
          </a:xfrm>
          <a:prstGeom prst="rect">
            <a:avLst/>
          </a:prstGeom>
          <a:noFill/>
        </p:spPr>
        <p:txBody>
          <a:bodyPr wrap="square" rtlCol="0">
            <a:spAutoFit/>
          </a:bodyPr>
          <a:p>
            <a:r>
              <a:rPr lang="en-US" altLang="zh-CN" sz="2400">
                <a:solidFill>
                  <a:schemeClr val="bg1"/>
                </a:solidFill>
              </a:rPr>
              <a:t>KEK Data </a:t>
            </a:r>
            <a:r>
              <a:rPr lang="en-US" altLang="zh-CN" sz="2400">
                <a:solidFill>
                  <a:schemeClr val="bg1"/>
                </a:solidFill>
              </a:rPr>
              <a:t>MPV_Calibration</a:t>
            </a:r>
            <a:endParaRPr lang="en-US" altLang="zh-CN" sz="2400">
              <a:solidFill>
                <a:schemeClr val="bg1"/>
              </a:solidFill>
            </a:endParaRPr>
          </a:p>
        </p:txBody>
      </p:sp>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pic>
        <p:nvPicPr>
          <p:cNvPr id="6" name="图片 5"/>
          <p:cNvPicPr>
            <a:picLocks noChangeAspect="1"/>
          </p:cNvPicPr>
          <p:nvPr/>
        </p:nvPicPr>
        <p:blipFill>
          <a:blip r:embed="rId3"/>
          <a:stretch>
            <a:fillRect/>
          </a:stretch>
        </p:blipFill>
        <p:spPr>
          <a:xfrm>
            <a:off x="1557020" y="1033145"/>
            <a:ext cx="7814310" cy="5715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文本框 3"/>
          <p:cNvSpPr txBox="1"/>
          <p:nvPr/>
        </p:nvSpPr>
        <p:spPr>
          <a:xfrm>
            <a:off x="440690" y="278765"/>
            <a:ext cx="8303895" cy="829945"/>
          </a:xfrm>
          <a:prstGeom prst="rect">
            <a:avLst/>
          </a:prstGeom>
          <a:noFill/>
        </p:spPr>
        <p:txBody>
          <a:bodyPr wrap="square" rtlCol="0">
            <a:spAutoFit/>
          </a:bodyPr>
          <a:p>
            <a:r>
              <a:rPr lang="en-US" altLang="zh-CN" sz="2400">
                <a:solidFill>
                  <a:schemeClr val="bg1"/>
                </a:solidFill>
              </a:rPr>
              <a:t>KEK Data </a:t>
            </a:r>
            <a:r>
              <a:rPr lang="en-US" altLang="zh-CN" sz="2400">
                <a:solidFill>
                  <a:schemeClr val="bg1"/>
                </a:solidFill>
                <a:sym typeface="+mn-ea"/>
              </a:rPr>
              <a:t>MPV_Calibration</a:t>
            </a:r>
            <a:endParaRPr lang="en-US" altLang="zh-CN" sz="2400">
              <a:solidFill>
                <a:schemeClr val="bg1"/>
              </a:solidFill>
            </a:endParaRPr>
          </a:p>
          <a:p>
            <a:endParaRPr lang="en-US" altLang="zh-CN" sz="2400">
              <a:solidFill>
                <a:schemeClr val="bg1"/>
              </a:solidFill>
            </a:endParaRPr>
          </a:p>
        </p:txBody>
      </p:sp>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pic>
        <p:nvPicPr>
          <p:cNvPr id="6" name="图片 5"/>
          <p:cNvPicPr>
            <a:picLocks noChangeAspect="1"/>
          </p:cNvPicPr>
          <p:nvPr/>
        </p:nvPicPr>
        <p:blipFill>
          <a:blip r:embed="rId3"/>
          <a:stretch>
            <a:fillRect/>
          </a:stretch>
        </p:blipFill>
        <p:spPr>
          <a:xfrm>
            <a:off x="1530350" y="1022350"/>
            <a:ext cx="7524750" cy="55359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文本框 3"/>
          <p:cNvSpPr txBox="1"/>
          <p:nvPr/>
        </p:nvSpPr>
        <p:spPr>
          <a:xfrm>
            <a:off x="440690" y="278765"/>
            <a:ext cx="8303895" cy="829945"/>
          </a:xfrm>
          <a:prstGeom prst="rect">
            <a:avLst/>
          </a:prstGeom>
          <a:noFill/>
        </p:spPr>
        <p:txBody>
          <a:bodyPr wrap="square" rtlCol="0">
            <a:spAutoFit/>
          </a:bodyPr>
          <a:p>
            <a:r>
              <a:rPr lang="en-US" altLang="zh-CN" sz="2400">
                <a:solidFill>
                  <a:schemeClr val="bg1"/>
                </a:solidFill>
              </a:rPr>
              <a:t>KEK Data </a:t>
            </a:r>
            <a:r>
              <a:rPr lang="en-US" altLang="zh-CN" sz="2400">
                <a:solidFill>
                  <a:schemeClr val="bg1"/>
                </a:solidFill>
                <a:sym typeface="+mn-ea"/>
              </a:rPr>
              <a:t>MPV_Calibration</a:t>
            </a:r>
            <a:endParaRPr lang="en-US" altLang="zh-CN" sz="2400">
              <a:solidFill>
                <a:schemeClr val="bg1"/>
              </a:solidFill>
            </a:endParaRPr>
          </a:p>
          <a:p>
            <a:endParaRPr lang="en-US" altLang="zh-CN" sz="2400">
              <a:solidFill>
                <a:schemeClr val="bg1"/>
              </a:solidFill>
            </a:endParaRPr>
          </a:p>
        </p:txBody>
      </p:sp>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pic>
        <p:nvPicPr>
          <p:cNvPr id="2" name="图片 1"/>
          <p:cNvPicPr>
            <a:picLocks noChangeAspect="1"/>
          </p:cNvPicPr>
          <p:nvPr/>
        </p:nvPicPr>
        <p:blipFill>
          <a:blip r:embed="rId3"/>
          <a:stretch>
            <a:fillRect/>
          </a:stretch>
        </p:blipFill>
        <p:spPr>
          <a:xfrm>
            <a:off x="1690370" y="933450"/>
            <a:ext cx="7770495" cy="57626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5.2.10"/>
</p:tagLst>
</file>

<file path=ppt/tags/tag10.xml><?xml version="1.0" encoding="utf-8"?>
<p:tagLst xmlns:p="http://schemas.openxmlformats.org/presentationml/2006/main">
  <p:tag name="PA" val="v5.2.10"/>
</p:tagLst>
</file>

<file path=ppt/tags/tag11.xml><?xml version="1.0" encoding="utf-8"?>
<p:tagLst xmlns:p="http://schemas.openxmlformats.org/presentationml/2006/main">
  <p:tag name="KSO_WM_DIAGRAM_VIRTUALLY_FRAME" val="{&quot;height&quot;:347.6,&quot;left&quot;:44.2,&quot;top&quot;:136.8,&quot;width&quot;:870.8}"/>
</p:tagLst>
</file>

<file path=ppt/tags/tag12.xml><?xml version="1.0" encoding="utf-8"?>
<p:tagLst xmlns:p="http://schemas.openxmlformats.org/presentationml/2006/main">
  <p:tag name="KSO_WM_DIAGRAM_VIRTUALLY_FRAME" val="{&quot;height&quot;:347.6,&quot;left&quot;:44.2,&quot;top&quot;:136.8,&quot;width&quot;:870.8}"/>
</p:tagLst>
</file>

<file path=ppt/tags/tag13.xml><?xml version="1.0" encoding="utf-8"?>
<p:tagLst xmlns:p="http://schemas.openxmlformats.org/presentationml/2006/main">
  <p:tag name="KSO_WM_DIAGRAM_VIRTUALLY_FRAME" val="{&quot;height&quot;:347.6,&quot;left&quot;:44.2,&quot;top&quot;:136.8,&quot;width&quot;:870.8}"/>
</p:tagLst>
</file>

<file path=ppt/tags/tag14.xml><?xml version="1.0" encoding="utf-8"?>
<p:tagLst xmlns:p="http://schemas.openxmlformats.org/presentationml/2006/main">
  <p:tag name="KSO_WM_DIAGRAM_VIRTUALLY_FRAME" val="{&quot;height&quot;:347.6,&quot;left&quot;:44.2,&quot;top&quot;:136.8,&quot;width&quot;:870.8}"/>
</p:tagLst>
</file>

<file path=ppt/tags/tag15.xml><?xml version="1.0" encoding="utf-8"?>
<p:tagLst xmlns:p="http://schemas.openxmlformats.org/presentationml/2006/main">
  <p:tag name="PA" val="v5.2.10"/>
</p:tagLst>
</file>

<file path=ppt/tags/tag16.xml><?xml version="1.0" encoding="utf-8"?>
<p:tagLst xmlns:p="http://schemas.openxmlformats.org/presentationml/2006/main">
  <p:tag name="KSO_WM_DIAGRAM_VIRTUALLY_FRAME" val="{&quot;height&quot;:347.6,&quot;left&quot;:44.2,&quot;top&quot;:136.8,&quot;width&quot;:870.8}"/>
</p:tagLst>
</file>

<file path=ppt/tags/tag17.xml><?xml version="1.0" encoding="utf-8"?>
<p:tagLst xmlns:p="http://schemas.openxmlformats.org/presentationml/2006/main">
  <p:tag name="KSO_WM_DIAGRAM_VIRTUALLY_FRAME" val="{&quot;height&quot;:347.6,&quot;left&quot;:44.2,&quot;top&quot;:136.8,&quot;width&quot;:870.8}"/>
</p:tagLst>
</file>

<file path=ppt/tags/tag18.xml><?xml version="1.0" encoding="utf-8"?>
<p:tagLst xmlns:p="http://schemas.openxmlformats.org/presentationml/2006/main">
  <p:tag name="KSO_WM_DIAGRAM_VIRTUALLY_FRAME" val="{&quot;height&quot;:347.6,&quot;left&quot;:44.2,&quot;top&quot;:136.8,&quot;width&quot;:870.8}"/>
</p:tagLst>
</file>

<file path=ppt/tags/tag19.xml><?xml version="1.0" encoding="utf-8"?>
<p:tagLst xmlns:p="http://schemas.openxmlformats.org/presentationml/2006/main">
  <p:tag name="KSO_WM_DIAGRAM_VIRTUALLY_FRAME" val="{&quot;height&quot;:347.6,&quot;left&quot;:44.2,&quot;top&quot;:136.8,&quot;width&quot;:870.8}"/>
</p:tagLst>
</file>

<file path=ppt/tags/tag2.xml><?xml version="1.0" encoding="utf-8"?>
<p:tagLst xmlns:p="http://schemas.openxmlformats.org/presentationml/2006/main">
  <p:tag name="PA" val="v5.2.10"/>
</p:tagLst>
</file>

<file path=ppt/tags/tag20.xml><?xml version="1.0" encoding="utf-8"?>
<p:tagLst xmlns:p="http://schemas.openxmlformats.org/presentationml/2006/main">
  <p:tag name="PA" val="v5.2.10"/>
</p:tagLst>
</file>

<file path=ppt/tags/tag21.xml><?xml version="1.0" encoding="utf-8"?>
<p:tagLst xmlns:p="http://schemas.openxmlformats.org/presentationml/2006/main">
  <p:tag name="KSO_WM_DIAGRAM_VIRTUALLY_FRAME" val="{&quot;height&quot;:347.6,&quot;left&quot;:44.2,&quot;top&quot;:136.8,&quot;width&quot;:870.8}"/>
</p:tagLst>
</file>

<file path=ppt/tags/tag22.xml><?xml version="1.0" encoding="utf-8"?>
<p:tagLst xmlns:p="http://schemas.openxmlformats.org/presentationml/2006/main">
  <p:tag name="KSO_WM_DIAGRAM_VIRTUALLY_FRAME" val="{&quot;height&quot;:347.6,&quot;left&quot;:44.2,&quot;top&quot;:136.8,&quot;width&quot;:870.8}"/>
</p:tagLst>
</file>

<file path=ppt/tags/tag23.xml><?xml version="1.0" encoding="utf-8"?>
<p:tagLst xmlns:p="http://schemas.openxmlformats.org/presentationml/2006/main">
  <p:tag name="PA" val="v5.2.10"/>
</p:tagLst>
</file>

<file path=ppt/tags/tag24.xml><?xml version="1.0" encoding="utf-8"?>
<p:tagLst xmlns:p="http://schemas.openxmlformats.org/presentationml/2006/main">
  <p:tag name="KSO_WM_DIAGRAM_VIRTUALLY_FRAME" val="{&quot;height&quot;:347.6,&quot;left&quot;:44.2,&quot;top&quot;:136.8,&quot;width&quot;:870.8}"/>
</p:tagLst>
</file>

<file path=ppt/tags/tag25.xml><?xml version="1.0" encoding="utf-8"?>
<p:tagLst xmlns:p="http://schemas.openxmlformats.org/presentationml/2006/main">
  <p:tag name="KSO_WM_DIAGRAM_VIRTUALLY_FRAME" val="{&quot;height&quot;:347.6,&quot;left&quot;:44.2,&quot;top&quot;:136.8,&quot;width&quot;:870.8}"/>
</p:tagLst>
</file>

<file path=ppt/tags/tag26.xml><?xml version="1.0" encoding="utf-8"?>
<p:tagLst xmlns:p="http://schemas.openxmlformats.org/presentationml/2006/main">
  <p:tag name="COMMONDATA" val="eyJoZGlkIjoiNDdiNTYwMTY1NWM5NjljZjUyN2I0YjkyZWMzZmJiM2IifQ=="/>
</p:tagLst>
</file>

<file path=ppt/tags/tag3.xml><?xml version="1.0" encoding="utf-8"?>
<p:tagLst xmlns:p="http://schemas.openxmlformats.org/presentationml/2006/main">
  <p:tag name="PA" val="v5.2.10"/>
</p:tagLst>
</file>

<file path=ppt/tags/tag4.xml><?xml version="1.0" encoding="utf-8"?>
<p:tagLst xmlns:p="http://schemas.openxmlformats.org/presentationml/2006/main">
  <p:tag name="PA" val="v5.2.10"/>
</p:tagLst>
</file>

<file path=ppt/tags/tag5.xml><?xml version="1.0" encoding="utf-8"?>
<p:tagLst xmlns:p="http://schemas.openxmlformats.org/presentationml/2006/main">
  <p:tag name="PA" val="v5.2.10"/>
</p:tagLst>
</file>

<file path=ppt/tags/tag6.xml><?xml version="1.0" encoding="utf-8"?>
<p:tagLst xmlns:p="http://schemas.openxmlformats.org/presentationml/2006/main">
  <p:tag name="PA" val="v5.2.10"/>
</p:tagLst>
</file>

<file path=ppt/tags/tag7.xml><?xml version="1.0" encoding="utf-8"?>
<p:tagLst xmlns:p="http://schemas.openxmlformats.org/presentationml/2006/main">
  <p:tag name="PA" val="v5.2.10"/>
</p:tagLst>
</file>

<file path=ppt/tags/tag8.xml><?xml version="1.0" encoding="utf-8"?>
<p:tagLst xmlns:p="http://schemas.openxmlformats.org/presentationml/2006/main">
  <p:tag name="PA" val="v5.2.10"/>
</p:tagLst>
</file>

<file path=ppt/tags/tag9.xml><?xml version="1.0" encoding="utf-8"?>
<p:tagLst xmlns:p="http://schemas.openxmlformats.org/presentationml/2006/main">
  <p:tag name="PA" val="v5.2.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1643</Words>
  <Application>WPS 演示</Application>
  <PresentationFormat>宽屏</PresentationFormat>
  <Paragraphs>146</Paragraphs>
  <Slides>13</Slides>
  <Notes>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vt:i4>
      </vt:variant>
    </vt:vector>
  </HeadingPairs>
  <TitlesOfParts>
    <vt:vector size="23" baseType="lpstr">
      <vt:lpstr>Arial</vt:lpstr>
      <vt:lpstr>宋体</vt:lpstr>
      <vt:lpstr>Wingdings</vt:lpstr>
      <vt:lpstr>微软雅黑</vt:lpstr>
      <vt:lpstr>Arial</vt:lpstr>
      <vt:lpstr>Wingdings</vt:lpstr>
      <vt:lpstr>Calibri</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Eris</cp:lastModifiedBy>
  <cp:revision>144</cp:revision>
  <dcterms:created xsi:type="dcterms:W3CDTF">2017-05-16T12:52:00Z</dcterms:created>
  <dcterms:modified xsi:type="dcterms:W3CDTF">2025-10-21T07:57:40Z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2052-12.1.0.23125</vt:lpwstr>
  </property>
  <property fmtid="{D5CDD505-2E9C-101B-9397-08002B2CF9AE}" pid="3" name="ICV">
    <vt:lpwstr>2DB443B2FDF84DE5BF5336A020D86A72_12</vt:lpwstr>
  </property>
</Properties>
</file>