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1" r:id="rId3"/>
    <p:sldId id="261" r:id="rId4"/>
    <p:sldId id="270" r:id="rId5"/>
    <p:sldId id="267" r:id="rId6"/>
    <p:sldId id="272" r:id="rId7"/>
    <p:sldId id="266" r:id="rId8"/>
    <p:sldId id="265" r:id="rId9"/>
    <p:sldId id="268" r:id="rId10"/>
    <p:sldId id="275" r:id="rId11"/>
    <p:sldId id="262" r:id="rId12"/>
    <p:sldId id="264" r:id="rId13"/>
    <p:sldId id="278" r:id="rId14"/>
    <p:sldId id="273" r:id="rId15"/>
    <p:sldId id="277" r:id="rId16"/>
    <p:sldId id="276" r:id="rId17"/>
    <p:sldId id="279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png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image" Target="../media/image46.png"/><Relationship Id="rId5" Type="http://schemas.openxmlformats.org/officeDocument/2006/relationships/tags" Target="../tags/tag6.xml"/><Relationship Id="rId4" Type="http://schemas.openxmlformats.org/officeDocument/2006/relationships/image" Target="../media/image45.png"/><Relationship Id="rId3" Type="http://schemas.openxmlformats.org/officeDocument/2006/relationships/tags" Target="../tags/tag5.xml"/><Relationship Id="rId2" Type="http://schemas.openxmlformats.org/officeDocument/2006/relationships/image" Target="../media/image44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48.png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9.png"/><Relationship Id="rId8" Type="http://schemas.openxmlformats.org/officeDocument/2006/relationships/image" Target="../media/image58.png"/><Relationship Id="rId7" Type="http://schemas.openxmlformats.org/officeDocument/2006/relationships/image" Target="../media/image57.png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65.png"/><Relationship Id="rId14" Type="http://schemas.openxmlformats.org/officeDocument/2006/relationships/image" Target="../media/image64.png"/><Relationship Id="rId13" Type="http://schemas.openxmlformats.org/officeDocument/2006/relationships/image" Target="../media/image63.png"/><Relationship Id="rId12" Type="http://schemas.openxmlformats.org/officeDocument/2006/relationships/image" Target="../media/image62.png"/><Relationship Id="rId11" Type="http://schemas.openxmlformats.org/officeDocument/2006/relationships/image" Target="../media/image61.png"/><Relationship Id="rId10" Type="http://schemas.openxmlformats.org/officeDocument/2006/relationships/image" Target="../media/image60.png"/><Relationship Id="rId1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73.png"/><Relationship Id="rId7" Type="http://schemas.openxmlformats.org/officeDocument/2006/relationships/image" Target="../media/image72.png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69695" y="367983"/>
            <a:ext cx="9144000" cy="2387600"/>
          </a:xfrm>
        </p:spPr>
        <p:txBody>
          <a:bodyPr/>
          <a:p>
            <a:r>
              <a:rPr lang="en-US" altLang="zh-CN" sz="4800"/>
              <a:t>5*5</a:t>
            </a:r>
            <a:r>
              <a:rPr lang="zh-CN" altLang="en-US" sz="4800"/>
              <a:t>矩阵快模拟性能</a:t>
            </a:r>
            <a:r>
              <a:rPr lang="zh-CN" altLang="en-US" sz="4800"/>
              <a:t>验证</a:t>
            </a:r>
            <a:endParaRPr lang="zh-CN" altLang="en-US" sz="48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pPr algn="r"/>
            <a:r>
              <a:rPr lang="en-US" altLang="zh-CN"/>
              <a:t>2026.1.13</a:t>
            </a:r>
            <a:endParaRPr lang="en-US" altLang="zh-C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123565"/>
            <a:ext cx="3284855" cy="24720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3735"/>
            <a:ext cx="3284855" cy="24498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28950" y="673735"/>
            <a:ext cx="3310890" cy="23799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123305" y="673735"/>
            <a:ext cx="3202305" cy="237807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7"/>
            </p:custDataLst>
          </p:nvPr>
        </p:nvSpPr>
        <p:spPr>
          <a:xfrm>
            <a:off x="8975090" y="1473835"/>
            <a:ext cx="28594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6*6</a:t>
            </a:r>
            <a:r>
              <a:rPr lang="zh-CN" altLang="en-US"/>
              <a:t>矩阵</a:t>
            </a:r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065520" y="3123565"/>
            <a:ext cx="3318510" cy="2471420"/>
          </a:xfrm>
          <a:prstGeom prst="rect">
            <a:avLst/>
          </a:prstGeom>
        </p:spPr>
      </p:pic>
      <p:sp>
        <p:nvSpPr>
          <p:cNvPr id="16" name="文本框 15"/>
          <p:cNvSpPr txBox="1"/>
          <p:nvPr>
            <p:custDataLst>
              <p:tags r:id="rId10"/>
            </p:custDataLst>
          </p:nvPr>
        </p:nvSpPr>
        <p:spPr>
          <a:xfrm>
            <a:off x="9012555" y="4175125"/>
            <a:ext cx="26365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5*5</a:t>
            </a:r>
            <a:r>
              <a:rPr lang="zh-CN" altLang="en-US"/>
              <a:t>矩阵</a:t>
            </a:r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028950" y="3124200"/>
            <a:ext cx="3210560" cy="2471420"/>
          </a:xfrm>
          <a:prstGeom prst="rect">
            <a:avLst/>
          </a:prstGeom>
        </p:spPr>
      </p:pic>
      <p:sp>
        <p:nvSpPr>
          <p:cNvPr id="18" name="标题 17"/>
          <p:cNvSpPr>
            <a:spLocks noGrp="1"/>
          </p:cNvSpPr>
          <p:nvPr>
            <p:ph type="title"/>
          </p:nvPr>
        </p:nvSpPr>
        <p:spPr>
          <a:xfrm>
            <a:off x="152400" y="111760"/>
            <a:ext cx="10515600" cy="683260"/>
          </a:xfrm>
        </p:spPr>
        <p:txBody>
          <a:bodyPr>
            <a:normAutofit/>
          </a:bodyPr>
          <a:p>
            <a:r>
              <a:rPr lang="en-US" altLang="zh-CN" sz="3200">
                <a:sym typeface="+mn-ea"/>
              </a:rPr>
              <a:t>llbar</a:t>
            </a:r>
            <a:r>
              <a:rPr lang="zh-CN" altLang="en-US" sz="3200">
                <a:sym typeface="+mn-ea"/>
              </a:rPr>
              <a:t>质量分辨</a:t>
            </a:r>
            <a:r>
              <a:rPr lang="en-US" altLang="zh-CN" sz="3200">
                <a:sym typeface="+mn-ea"/>
              </a:rPr>
              <a:t>p/pi</a:t>
            </a:r>
            <a:r>
              <a:rPr lang="zh-CN" altLang="en-US" sz="3200">
                <a:sym typeface="+mn-ea"/>
              </a:rPr>
              <a:t>动量分辨</a:t>
            </a:r>
            <a:endParaRPr lang="zh-CN" altLang="en-US" sz="3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10" y="579755"/>
            <a:ext cx="4558665" cy="47193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275" y="579755"/>
            <a:ext cx="4881245" cy="471932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28905" y="119380"/>
            <a:ext cx="70192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llbar</a:t>
            </a:r>
            <a:r>
              <a:rPr lang="zh-CN" altLang="en-US" sz="2400" b="1"/>
              <a:t>衰变道中质子与</a:t>
            </a:r>
            <a:r>
              <a:rPr lang="en-US" altLang="zh-CN" sz="2400" b="1"/>
              <a:t>pi</a:t>
            </a:r>
            <a:r>
              <a:rPr lang="zh-CN" altLang="en-US" sz="2400" b="1"/>
              <a:t>动量残差分布的对比</a:t>
            </a:r>
            <a:endParaRPr lang="zh-CN" altLang="en-US" sz="2400" b="1"/>
          </a:p>
        </p:txBody>
      </p:sp>
      <p:sp>
        <p:nvSpPr>
          <p:cNvPr id="3" name="文本框 2"/>
          <p:cNvSpPr txBox="1"/>
          <p:nvPr/>
        </p:nvSpPr>
        <p:spPr>
          <a:xfrm>
            <a:off x="190500" y="5511800"/>
            <a:ext cx="115817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对于</a:t>
            </a:r>
            <a:r>
              <a:rPr lang="en-US" altLang="zh-CN"/>
              <a:t>pi</a:t>
            </a:r>
            <a:r>
              <a:rPr lang="zh-CN" altLang="en-US"/>
              <a:t>的动量残差在</a:t>
            </a:r>
            <a:r>
              <a:rPr lang="en-US" altLang="zh-CN"/>
              <a:t>30mm</a:t>
            </a:r>
            <a:r>
              <a:rPr lang="zh-CN" altLang="en-US"/>
              <a:t>内分布基本一致，但是大于</a:t>
            </a:r>
            <a:r>
              <a:rPr lang="en-US" altLang="zh-CN"/>
              <a:t>30mm</a:t>
            </a:r>
            <a:r>
              <a:rPr lang="zh-CN" altLang="en-US"/>
              <a:t>有较大的偏差。对于质子在</a:t>
            </a:r>
            <a:r>
              <a:rPr lang="en-US" altLang="zh-CN"/>
              <a:t>97mm</a:t>
            </a:r>
            <a:r>
              <a:rPr lang="zh-CN" altLang="en-US"/>
              <a:t>内基本一致，但在大于</a:t>
            </a:r>
            <a:r>
              <a:rPr lang="en-US" altLang="zh-CN"/>
              <a:t>97mm</a:t>
            </a:r>
            <a:r>
              <a:rPr lang="zh-CN" altLang="en-US"/>
              <a:t>有较大</a:t>
            </a:r>
            <a:r>
              <a:rPr lang="zh-CN" altLang="en-US"/>
              <a:t>偏差。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090" y="704850"/>
            <a:ext cx="2241550" cy="16109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990" y="704850"/>
            <a:ext cx="2240280" cy="16103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245" y="704850"/>
            <a:ext cx="2242820" cy="16116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2850" y="704850"/>
            <a:ext cx="2243455" cy="16122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9140" y="706755"/>
            <a:ext cx="2240915" cy="16103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2554605"/>
            <a:ext cx="2250440" cy="16173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5990" y="2554605"/>
            <a:ext cx="2250440" cy="16173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6885" y="2554605"/>
            <a:ext cx="2202180" cy="15824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5080" y="2554605"/>
            <a:ext cx="2201545" cy="15824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49310" y="2554605"/>
            <a:ext cx="2202180" cy="15824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090" y="4265930"/>
            <a:ext cx="2256790" cy="162179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11705" y="4265930"/>
            <a:ext cx="2244725" cy="161353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86885" y="4328160"/>
            <a:ext cx="2310130" cy="166052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92850" y="4265930"/>
            <a:ext cx="2395855" cy="172212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49310" y="4265930"/>
            <a:ext cx="2293620" cy="164846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76200" y="97790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ym typeface="+mn-ea"/>
              </a:rPr>
              <a:t>pcov</a:t>
            </a:r>
            <a:r>
              <a:rPr lang="zh-CN" altLang="en-US" sz="2400" b="1">
                <a:sym typeface="+mn-ea"/>
              </a:rPr>
              <a:t>随产生位置变化</a:t>
            </a:r>
            <a:endParaRPr lang="zh-CN" altLang="en-US" sz="2400" b="1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7190" y="6168390"/>
            <a:ext cx="3173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dr, phi0, kappa,</a:t>
            </a:r>
            <a:r>
              <a:rPr lang="en-US" altLang="zh-CN" b="1">
                <a:sym typeface="+mn-ea"/>
              </a:rPr>
              <a:t> dz</a:t>
            </a:r>
            <a:r>
              <a:rPr lang="zh-CN" altLang="en-US" b="1">
                <a:sym typeface="+mn-ea"/>
              </a:rPr>
              <a:t>，</a:t>
            </a:r>
            <a:r>
              <a:rPr lang="en-US" altLang="zh-CN" b="1">
                <a:sym typeface="+mn-ea"/>
              </a:rPr>
              <a:t>tan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λ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808095" y="2303145"/>
            <a:ext cx="4064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5400"/>
              <a:t>back up</a:t>
            </a:r>
            <a:endParaRPr lang="en-US" altLang="zh-CN" sz="5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110490" y="168910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ym typeface="+mn-ea"/>
              </a:rPr>
              <a:t>kskpi</a:t>
            </a:r>
            <a:r>
              <a:rPr lang="zh-CN" altLang="en-US" sz="2400" b="1">
                <a:sym typeface="+mn-ea"/>
              </a:rPr>
              <a:t>衰变道</a:t>
            </a:r>
            <a:r>
              <a:rPr lang="en-US" altLang="zh-CN" sz="2400" b="1">
                <a:sym typeface="+mn-ea"/>
              </a:rPr>
              <a:t>5*5fast</a:t>
            </a:r>
            <a:r>
              <a:rPr lang="zh-CN" altLang="en-US" sz="2400" b="1">
                <a:sym typeface="+mn-ea"/>
              </a:rPr>
              <a:t>跟</a:t>
            </a:r>
            <a:r>
              <a:rPr lang="en-US" altLang="zh-CN" sz="2400" b="1">
                <a:sym typeface="+mn-ea"/>
              </a:rPr>
              <a:t>6*6fast</a:t>
            </a:r>
            <a:r>
              <a:rPr lang="zh-CN" altLang="en-US" sz="2400" b="1">
                <a:sym typeface="+mn-ea"/>
              </a:rPr>
              <a:t>对比</a:t>
            </a:r>
            <a:endParaRPr lang="zh-CN" altLang="en-US" sz="2400" b="1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490" y="629285"/>
            <a:ext cx="2819400" cy="28003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890" y="563880"/>
            <a:ext cx="2875915" cy="28568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700" y="629285"/>
            <a:ext cx="2905760" cy="2791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3549650"/>
            <a:ext cx="2851785" cy="27317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4665" y="3496945"/>
            <a:ext cx="2880360" cy="27863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5025" y="3496945"/>
            <a:ext cx="2874645" cy="27870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9525" y="629285"/>
            <a:ext cx="2838450" cy="27914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42705" y="3549650"/>
            <a:ext cx="2796540" cy="273113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110490" y="168910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ym typeface="+mn-ea"/>
              </a:rPr>
              <a:t>gampi0</a:t>
            </a:r>
            <a:r>
              <a:rPr lang="zh-CN" altLang="en-US" sz="2400" b="1">
                <a:sym typeface="+mn-ea"/>
              </a:rPr>
              <a:t>衰变道</a:t>
            </a:r>
            <a:r>
              <a:rPr lang="en-US" altLang="zh-CN" sz="2400" b="1">
                <a:sym typeface="+mn-ea"/>
              </a:rPr>
              <a:t>5*5fast</a:t>
            </a:r>
            <a:r>
              <a:rPr lang="zh-CN" altLang="en-US" sz="2400" b="1">
                <a:sym typeface="+mn-ea"/>
              </a:rPr>
              <a:t>跟</a:t>
            </a:r>
            <a:r>
              <a:rPr lang="en-US" altLang="zh-CN" sz="2400" b="1">
                <a:sym typeface="+mn-ea"/>
              </a:rPr>
              <a:t>6*6fast</a:t>
            </a:r>
            <a:r>
              <a:rPr lang="zh-CN" altLang="en-US" sz="2400" b="1">
                <a:sym typeface="+mn-ea"/>
              </a:rPr>
              <a:t>对比</a:t>
            </a:r>
            <a:endParaRPr lang="zh-CN" altLang="en-US" sz="2400" b="1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490" y="802005"/>
            <a:ext cx="3197860" cy="31946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350" y="802005"/>
            <a:ext cx="3312160" cy="31953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510" y="703580"/>
            <a:ext cx="3270885" cy="329374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2050" y="2574925"/>
            <a:ext cx="3736340" cy="25342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2574925"/>
            <a:ext cx="3735070" cy="25336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71145" y="5184140"/>
            <a:ext cx="12204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只有</a:t>
            </a:r>
            <a:r>
              <a:rPr lang="en-US" altLang="zh-CN"/>
              <a:t>P</a:t>
            </a:r>
            <a:r>
              <a:rPr lang="en-US" altLang="zh-CN"/>
              <a:t>i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4048760" y="5184140"/>
            <a:ext cx="23145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含各种带电</a:t>
            </a:r>
            <a:r>
              <a:rPr lang="zh-CN" altLang="en-US"/>
              <a:t>粒子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7895" y="2574925"/>
            <a:ext cx="3735070" cy="253301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839075" y="5184140"/>
            <a:ext cx="2277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llbar</a:t>
            </a:r>
            <a:r>
              <a:rPr lang="zh-CN" altLang="en-US"/>
              <a:t>衰变道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06730" y="31242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5*5</a:t>
            </a:r>
            <a:r>
              <a:rPr lang="zh-CN" altLang="en-US"/>
              <a:t>快模拟内存使用</a:t>
            </a:r>
            <a:r>
              <a:rPr lang="zh-CN" altLang="en-US"/>
              <a:t>统计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655" y="1117600"/>
            <a:ext cx="1933575" cy="1897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230" y="1117600"/>
            <a:ext cx="1924685" cy="18973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545" y="1120775"/>
            <a:ext cx="1779905" cy="17799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8770" y="1066800"/>
            <a:ext cx="1856105" cy="18421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35" y="3014980"/>
            <a:ext cx="1924050" cy="18815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6760" y="3014980"/>
            <a:ext cx="1885950" cy="1881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7165" y="2964180"/>
            <a:ext cx="1903730" cy="18815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5665" y="2900680"/>
            <a:ext cx="1918335" cy="18954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6705" y="2900680"/>
            <a:ext cx="1948815" cy="19259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80" y="4896485"/>
            <a:ext cx="1935480" cy="189801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26285" y="4896485"/>
            <a:ext cx="1945640" cy="192786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71925" y="4845685"/>
            <a:ext cx="1956435" cy="194881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28360" y="4845685"/>
            <a:ext cx="1946275" cy="194881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12100" y="4845685"/>
            <a:ext cx="1948815" cy="19488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32250" y="1113155"/>
            <a:ext cx="1910715" cy="19018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87655" y="164465"/>
            <a:ext cx="75863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5*5</a:t>
            </a:r>
            <a:r>
              <a:rPr lang="zh-CN" altLang="en-US" sz="2400" b="1"/>
              <a:t>矩阵抽取下全模拟跟快模拟的</a:t>
            </a:r>
            <a:r>
              <a:rPr lang="en-US" altLang="zh-CN" sz="2400" b="1"/>
              <a:t>5*5</a:t>
            </a:r>
            <a:r>
              <a:rPr lang="zh-CN" altLang="en-US" sz="2400" b="1"/>
              <a:t>误差矩阵对比</a:t>
            </a:r>
            <a:endParaRPr lang="zh-CN" altLang="en-US" sz="24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168910" y="689610"/>
          <a:ext cx="10421620" cy="458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1340"/>
                <a:gridCol w="1353185"/>
                <a:gridCol w="1115695"/>
                <a:gridCol w="1786890"/>
                <a:gridCol w="1788160"/>
                <a:gridCol w="1417955"/>
                <a:gridCol w="1128395"/>
              </a:tblGrid>
              <a:tr h="87058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gampi0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fast</a:t>
                      </a:r>
                      <a:r>
                        <a:rPr lang="zh-CN" altLang="en-US"/>
                        <a:t>（</a:t>
                      </a:r>
                      <a:r>
                        <a:rPr lang="en-US" altLang="zh-CN"/>
                        <a:t>5*5</a:t>
                      </a:r>
                      <a:r>
                        <a:rPr lang="zh-CN" altLang="en-US"/>
                        <a:t>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full</a:t>
                      </a:r>
                      <a:endParaRPr lang="en-US" altLang="zh-CN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rhopi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fast</a:t>
                      </a:r>
                      <a:r>
                        <a:rPr lang="zh-CN" altLang="en-US" sz="1800">
                          <a:sym typeface="+mn-ea"/>
                        </a:rPr>
                        <a:t>（</a:t>
                      </a:r>
                      <a:r>
                        <a:rPr lang="en-US" altLang="zh-CN" sz="1800">
                          <a:sym typeface="+mn-ea"/>
                        </a:rPr>
                        <a:t>6*6</a:t>
                      </a:r>
                      <a:r>
                        <a:rPr lang="zh-CN" altLang="en-US" sz="1800">
                          <a:sym typeface="+mn-ea"/>
                        </a:rPr>
                        <a:t>）</a:t>
                      </a:r>
                      <a:endParaRPr lang="zh-CN" altLang="en-US" sz="18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fast</a:t>
                      </a:r>
                      <a:r>
                        <a:rPr lang="zh-CN" altLang="en-US" sz="1800">
                          <a:sym typeface="+mn-ea"/>
                        </a:rPr>
                        <a:t>（</a:t>
                      </a:r>
                      <a:r>
                        <a:rPr lang="en-US" altLang="zh-CN" sz="1800">
                          <a:sym typeface="+mn-ea"/>
                        </a:rPr>
                        <a:t>5*5</a:t>
                      </a:r>
                      <a:r>
                        <a:rPr lang="zh-CN" altLang="en-US" sz="1800">
                          <a:sym typeface="+mn-ea"/>
                        </a:rPr>
                        <a:t>）</a:t>
                      </a:r>
                      <a:endParaRPr lang="zh-CN" altLang="en-US" sz="18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full</a:t>
                      </a:r>
                      <a:endParaRPr lang="en-US" altLang="zh-CN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766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all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100000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100000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all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100000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100000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100000</a:t>
                      </a:r>
                      <a:endParaRPr lang="en-US" altLang="zh-CN"/>
                    </a:p>
                  </a:txBody>
                  <a:tcPr/>
                </a:tc>
              </a:tr>
              <a:tr h="64008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emcCol</a:t>
                      </a:r>
                      <a:r>
                        <a:rPr lang="zh-CN" altLang="en-US"/>
                        <a:t>（</a:t>
                      </a:r>
                      <a:r>
                        <a:rPr lang="zh-CN" altLang="en-US"/>
                        <a:t>有效簇射）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80147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90162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goodtrk</a:t>
                      </a:r>
                      <a:r>
                        <a:rPr lang="zh-CN" altLang="en-US"/>
                        <a:t>（带</a:t>
                      </a:r>
                      <a:r>
                        <a:rPr lang="zh-CN" altLang="en-US"/>
                        <a:t>电）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79745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79894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78163</a:t>
                      </a:r>
                      <a:endParaRPr lang="en-US" altLang="zh-CN"/>
                    </a:p>
                  </a:txBody>
                  <a:tcPr/>
                </a:tc>
              </a:tr>
              <a:tr h="88265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goodgam</a:t>
                      </a:r>
                      <a:r>
                        <a:rPr lang="zh-CN" altLang="en-US"/>
                        <a:t>（光子数大于</a:t>
                      </a:r>
                      <a:r>
                        <a:rPr lang="en-US" altLang="zh-CN"/>
                        <a:t>3</a:t>
                      </a:r>
                      <a:r>
                        <a:rPr lang="zh-CN" altLang="en-US"/>
                        <a:t>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79724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84313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goodgam</a:t>
                      </a:r>
                      <a:r>
                        <a:rPr lang="zh-CN" altLang="en-US"/>
                        <a:t>（</a:t>
                      </a:r>
                      <a:r>
                        <a:rPr lang="zh-CN" altLang="en-US"/>
                        <a:t>中性）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65941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65955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72760</a:t>
                      </a:r>
                      <a:endParaRPr lang="en-US" altLang="zh-CN"/>
                    </a:p>
                  </a:txBody>
                  <a:tcPr/>
                </a:tc>
              </a:tr>
              <a:tr h="36703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4c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73850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77630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vtxfit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64571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64592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72453</a:t>
                      </a:r>
                      <a:endParaRPr lang="en-US" altLang="zh-CN"/>
                    </a:p>
                  </a:txBody>
                  <a:tcPr/>
                </a:tc>
              </a:tr>
              <a:tr h="36766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kmfit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73850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77630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4cloop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59248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59334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64223</a:t>
                      </a:r>
                      <a:endParaRPr lang="en-US" altLang="zh-CN"/>
                    </a:p>
                  </a:txBody>
                  <a:tcPr/>
                </a:tc>
              </a:tr>
              <a:tr h="39624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kmfit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59248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59334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64223</a:t>
                      </a:r>
                      <a:endParaRPr lang="en-US" altLang="zh-CN"/>
                    </a:p>
                  </a:txBody>
                  <a:tcPr/>
                </a:tc>
              </a:tr>
              <a:tr h="69024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sym typeface="+mn-ea"/>
                        </a:rPr>
                        <a:t>Efficiency</a:t>
                      </a: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</a:rPr>
                        <a:t>0.73850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</a:rPr>
                        <a:t>0.77630</a:t>
                      </a: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 b="1">
                          <a:solidFill>
                            <a:schemeClr val="tx1"/>
                          </a:solidFill>
                          <a:sym typeface="+mn-ea"/>
                        </a:rPr>
                        <a:t>Efficiency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0.59248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</a:rPr>
                        <a:t>0.59334</a:t>
                      </a: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</a:rPr>
                        <a:t>0.64223</a:t>
                      </a: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74295" y="59055"/>
            <a:ext cx="9324340" cy="7454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/>
              <a:t>中性粒子衰变道效率对比</a:t>
            </a:r>
            <a:endParaRPr lang="zh-CN" altLang="en-US" sz="2400" b="1"/>
          </a:p>
        </p:txBody>
      </p:sp>
      <p:sp>
        <p:nvSpPr>
          <p:cNvPr id="9" name="文本框 8"/>
          <p:cNvSpPr txBox="1"/>
          <p:nvPr/>
        </p:nvSpPr>
        <p:spPr>
          <a:xfrm>
            <a:off x="168910" y="5466715"/>
            <a:ext cx="108946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5*5</a:t>
            </a:r>
            <a:r>
              <a:rPr lang="zh-CN" altLang="en-US"/>
              <a:t>版本快模拟对与</a:t>
            </a:r>
            <a:r>
              <a:rPr lang="zh-CN" altLang="en-US"/>
              <a:t>含中性粒子衰变道全模拟跟快模拟效率对比，快模拟低于全模拟，但是差异在可控范围之内，与</a:t>
            </a:r>
            <a:r>
              <a:rPr lang="en-US" altLang="zh-CN"/>
              <a:t>6*6</a:t>
            </a:r>
            <a:r>
              <a:rPr lang="zh-CN" altLang="en-US"/>
              <a:t>版本</a:t>
            </a:r>
            <a:r>
              <a:rPr lang="zh-CN" altLang="en-US"/>
              <a:t>基本一致。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42240" y="11493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rhopi</a:t>
            </a:r>
            <a:r>
              <a:rPr lang="zh-CN" altLang="en-US" sz="2400" b="1"/>
              <a:t>衰变道</a:t>
            </a:r>
            <a:r>
              <a:rPr lang="zh-CN" altLang="en-US" sz="2400" b="1"/>
              <a:t>验证</a:t>
            </a:r>
            <a:endParaRPr lang="zh-CN" altLang="en-US" sz="2400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" y="676275"/>
            <a:ext cx="2726690" cy="26803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595" y="676275"/>
            <a:ext cx="2734945" cy="26803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4540" y="676275"/>
            <a:ext cx="2801620" cy="27641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835" y="3652520"/>
            <a:ext cx="2828290" cy="27628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9595" y="3652520"/>
            <a:ext cx="2828290" cy="27628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7885" y="3652520"/>
            <a:ext cx="2799715" cy="276288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890635" y="837565"/>
            <a:ext cx="308483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5*5</a:t>
            </a:r>
            <a:r>
              <a:rPr lang="zh-CN" altLang="en-US"/>
              <a:t>矩阵版本对衰变道关键粒子（</a:t>
            </a:r>
            <a:r>
              <a:rPr lang="en-US" altLang="zh-CN"/>
              <a:t>J/ψ</a:t>
            </a:r>
            <a:r>
              <a:rPr lang="zh-CN" altLang="en-US"/>
              <a:t>、</a:t>
            </a:r>
            <a:r>
              <a:rPr lang="en-US" altLang="zh-CN"/>
              <a:t>ρ</a:t>
            </a:r>
            <a:r>
              <a:rPr lang="zh-CN" altLang="en-US"/>
              <a:t>、</a:t>
            </a:r>
            <a:r>
              <a:rPr lang="en-US" altLang="zh-CN"/>
              <a:t>π</a:t>
            </a:r>
            <a:r>
              <a:rPr lang="en-US" altLang="en-US"/>
              <a:t>⁰</a:t>
            </a:r>
            <a:r>
              <a:rPr lang="zh-CN" altLang="en-US"/>
              <a:t>），三种粒子全模拟跟快模拟分布基本一致，仅在事件数统计效率上存在小幅系统性差异，最终可通过归一化处理修正。差异</a:t>
            </a:r>
            <a:r>
              <a:rPr lang="zh-CN" altLang="en-US">
                <a:sym typeface="+mn-ea"/>
              </a:rPr>
              <a:t>与</a:t>
            </a:r>
            <a:r>
              <a:rPr lang="en-US" altLang="zh-CN">
                <a:sym typeface="+mn-ea"/>
              </a:rPr>
              <a:t>6*6</a:t>
            </a:r>
            <a:r>
              <a:rPr lang="zh-CN" altLang="en-US">
                <a:sym typeface="+mn-ea"/>
              </a:rPr>
              <a:t>版本基本一致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580" y="887095"/>
            <a:ext cx="2926080" cy="28486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360" y="844550"/>
            <a:ext cx="2921000" cy="28911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060" y="844550"/>
            <a:ext cx="2948305" cy="28822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495" y="3742690"/>
            <a:ext cx="3016885" cy="28790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1360" y="3735705"/>
            <a:ext cx="2945130" cy="28860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3030" y="3785870"/>
            <a:ext cx="2988310" cy="28797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10490" y="168910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ym typeface="+mn-ea"/>
              </a:rPr>
              <a:t>rhopi</a:t>
            </a:r>
            <a:r>
              <a:rPr lang="zh-CN" altLang="en-US" sz="2400" b="1">
                <a:sym typeface="+mn-ea"/>
              </a:rPr>
              <a:t>衰变道</a:t>
            </a:r>
            <a:r>
              <a:rPr lang="en-US" altLang="zh-CN" sz="2400" b="1">
                <a:sym typeface="+mn-ea"/>
              </a:rPr>
              <a:t>5*5fast</a:t>
            </a:r>
            <a:r>
              <a:rPr lang="zh-CN" altLang="en-US" sz="2400" b="1">
                <a:sym typeface="+mn-ea"/>
              </a:rPr>
              <a:t>跟</a:t>
            </a:r>
            <a:r>
              <a:rPr lang="en-US" altLang="zh-CN" sz="2400" b="1">
                <a:sym typeface="+mn-ea"/>
              </a:rPr>
              <a:t>6*6fast</a:t>
            </a:r>
            <a:r>
              <a:rPr lang="zh-CN" altLang="en-US" sz="2400" b="1">
                <a:sym typeface="+mn-ea"/>
              </a:rPr>
              <a:t>对比</a:t>
            </a:r>
            <a:endParaRPr lang="zh-CN" altLang="en-US" sz="2400" b="1"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42240" y="11493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gampi0</a:t>
            </a:r>
            <a:r>
              <a:rPr lang="zh-CN" altLang="en-US" sz="2400" b="1"/>
              <a:t>衰变道</a:t>
            </a:r>
            <a:r>
              <a:rPr lang="zh-CN" altLang="en-US" sz="2400" b="1"/>
              <a:t>验证</a:t>
            </a:r>
            <a:endParaRPr lang="zh-CN" altLang="en-US" sz="2400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" y="623570"/>
            <a:ext cx="3463290" cy="33705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530" y="623570"/>
            <a:ext cx="3474085" cy="33705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9615" y="623570"/>
            <a:ext cx="3461385" cy="33699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24205" y="4632960"/>
            <a:ext cx="106324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5*5</a:t>
            </a:r>
            <a:r>
              <a:rPr lang="zh-CN" altLang="en-US"/>
              <a:t>矩阵版本下快模拟在</a:t>
            </a:r>
            <a:r>
              <a:rPr lang="en-US" altLang="zh-CN"/>
              <a:t> gampi0 </a:t>
            </a:r>
            <a:r>
              <a:rPr lang="zh-CN" altLang="en-US"/>
              <a:t>衰变道中对于</a:t>
            </a:r>
            <a:r>
              <a:rPr lang="en-US" altLang="zh-CN"/>
              <a:t>pi0</a:t>
            </a:r>
            <a:r>
              <a:rPr lang="zh-CN" altLang="en-US"/>
              <a:t>和</a:t>
            </a:r>
            <a:r>
              <a:rPr lang="en-US" altLang="zh-CN"/>
              <a:t>jpsi</a:t>
            </a:r>
            <a:r>
              <a:rPr lang="zh-CN" altLang="en-US"/>
              <a:t>质量以及</a:t>
            </a:r>
            <a:r>
              <a:rPr lang="en-US" altLang="zh-CN"/>
              <a:t>chisq</a:t>
            </a:r>
            <a:r>
              <a:rPr lang="zh-CN" altLang="en-US"/>
              <a:t>分布与全模拟基本一致。差异</a:t>
            </a:r>
            <a:r>
              <a:rPr lang="zh-CN" altLang="en-US">
                <a:sym typeface="+mn-ea"/>
              </a:rPr>
              <a:t>与</a:t>
            </a:r>
            <a:r>
              <a:rPr lang="en-US" altLang="zh-CN">
                <a:sym typeface="+mn-ea"/>
              </a:rPr>
              <a:t>6*6</a:t>
            </a:r>
            <a:r>
              <a:rPr lang="zh-CN" altLang="en-US">
                <a:sym typeface="+mn-ea"/>
              </a:rPr>
              <a:t>版本基本一致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693420" y="639445"/>
          <a:ext cx="10911840" cy="4801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8590"/>
                <a:gridCol w="1418590"/>
                <a:gridCol w="1242695"/>
                <a:gridCol w="1197610"/>
                <a:gridCol w="1437640"/>
                <a:gridCol w="1436370"/>
                <a:gridCol w="1524635"/>
                <a:gridCol w="1235710"/>
              </a:tblGrid>
              <a:tr h="69786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llbar</a:t>
                      </a:r>
                      <a:endParaRPr lang="en-US" altLang="zh-CN" sz="200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fast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（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6*6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）</a:t>
                      </a: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fast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（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5*5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）</a:t>
                      </a: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full</a:t>
                      </a:r>
                      <a:endParaRPr lang="en-US" altLang="zh-CN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kskpi</a:t>
                      </a:r>
                      <a:endParaRPr lang="en-US" altLang="zh-CN" sz="240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fast（6*6）</a:t>
                      </a:r>
                      <a:endParaRPr lang="en-US" altLang="zh-CN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sym typeface="+mn-ea"/>
                        </a:rPr>
                        <a:t>fast（5*5）</a:t>
                      </a:r>
                      <a:endParaRPr lang="en-US" altLang="zh-CN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full</a:t>
                      </a:r>
                      <a:endParaRPr lang="en-US" altLang="zh-CN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973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all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100000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100000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100000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all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100000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100000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100000</a:t>
                      </a:r>
                      <a:endParaRPr lang="en-US" altLang="zh-CN"/>
                    </a:p>
                  </a:txBody>
                  <a:tcPr/>
                </a:tc>
              </a:tr>
              <a:tr h="93853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lam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72177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72249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71479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k3pi</a:t>
                      </a:r>
                      <a:r>
                        <a:rPr lang="zh-CN" altLang="en-US"/>
                        <a:t>（</a:t>
                      </a:r>
                      <a:r>
                        <a:rPr lang="en-US" altLang="zh-CN"/>
                        <a:t>1</a:t>
                      </a:r>
                      <a:r>
                        <a:rPr lang="zh-CN" altLang="en-US"/>
                        <a:t>个</a:t>
                      </a:r>
                      <a:r>
                        <a:rPr lang="en-US" altLang="zh-CN"/>
                        <a:t>k</a:t>
                      </a:r>
                      <a:r>
                        <a:rPr lang="zh-CN" altLang="en-US"/>
                        <a:t>，三个</a:t>
                      </a:r>
                      <a:r>
                        <a:rPr lang="en-US" altLang="zh-CN"/>
                        <a:t>pi</a:t>
                      </a:r>
                      <a:r>
                        <a:rPr lang="zh-CN" altLang="en-US"/>
                        <a:t>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62819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62991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57831</a:t>
                      </a:r>
                      <a:endParaRPr lang="en-US" altLang="zh-CN"/>
                    </a:p>
                  </a:txBody>
                  <a:tcPr/>
                </a:tc>
              </a:tr>
              <a:tr h="4191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vtxfit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68675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67798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61670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goodtrk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62819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62991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57260</a:t>
                      </a:r>
                      <a:endParaRPr lang="en-US" altLang="zh-CN"/>
                    </a:p>
                  </a:txBody>
                  <a:tcPr/>
                </a:tc>
              </a:tr>
              <a:tr h="41973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2ndvtxfit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68331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67234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61481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vtxfit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61082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61082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56485</a:t>
                      </a:r>
                      <a:endParaRPr lang="en-US" altLang="zh-CN"/>
                    </a:p>
                  </a:txBody>
                  <a:tcPr/>
                </a:tc>
              </a:tr>
              <a:tr h="41910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2ndvtxfit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58093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57480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55880</a:t>
                      </a:r>
                      <a:endParaRPr lang="en-US" altLang="zh-CN"/>
                    </a:p>
                  </a:txBody>
                  <a:tcPr/>
                </a:tc>
              </a:tr>
              <a:tr h="45402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kmfit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47609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47490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53679</a:t>
                      </a:r>
                      <a:endParaRPr lang="en-US" altLang="zh-CN"/>
                    </a:p>
                  </a:txBody>
                  <a:tcPr/>
                </a:tc>
              </a:tr>
              <a:tr h="103314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sym typeface="+mn-ea"/>
                        </a:rPr>
                        <a:t>Efficiency</a:t>
                      </a: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</a:rPr>
                        <a:t>0.68331</a:t>
                      </a: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</a:rPr>
                        <a:t>0.67234</a:t>
                      </a: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</a:rPr>
                        <a:t>0.61481</a:t>
                      </a: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sym typeface="+mn-ea"/>
                        </a:rPr>
                        <a:t>Efficiency</a:t>
                      </a: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</a:rPr>
                        <a:t>0.47609</a:t>
                      </a: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</a:rPr>
                        <a:t>0.47490</a:t>
                      </a: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</a:rPr>
                        <a:t>0.53679</a:t>
                      </a: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130175" y="144145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ym typeface="+mn-ea"/>
              </a:rPr>
              <a:t>带电粒子衰变道效率</a:t>
            </a:r>
            <a:r>
              <a:rPr lang="zh-CN" altLang="en-US" sz="2400" b="1">
                <a:sym typeface="+mn-ea"/>
              </a:rPr>
              <a:t>对比</a:t>
            </a:r>
            <a:endParaRPr lang="zh-CN" altLang="en-US" sz="2400" b="1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02335" y="5466715"/>
            <a:ext cx="80511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5*5</a:t>
            </a:r>
            <a:r>
              <a:rPr lang="zh-CN" altLang="en-US"/>
              <a:t>版本快模拟对与带电粒子衰变道全模拟跟快模拟效率对比，快模拟低于全模拟，但是差异在可控范围之内，与</a:t>
            </a:r>
            <a:r>
              <a:rPr lang="en-US" altLang="zh-CN"/>
              <a:t>6*6</a:t>
            </a:r>
            <a:r>
              <a:rPr lang="zh-CN" altLang="en-US"/>
              <a:t>版本</a:t>
            </a:r>
            <a:r>
              <a:rPr lang="zh-CN" altLang="en-US"/>
              <a:t>基本一致。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89230" y="92710"/>
            <a:ext cx="55162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llbar</a:t>
            </a:r>
            <a:r>
              <a:rPr lang="zh-CN" altLang="en-US" sz="2400" b="1"/>
              <a:t>衰变道</a:t>
            </a:r>
            <a:r>
              <a:rPr lang="zh-CN" altLang="en-US" sz="2400" b="1"/>
              <a:t>验证</a:t>
            </a:r>
            <a:endParaRPr lang="zh-CN" altLang="en-US" sz="2400" b="1"/>
          </a:p>
        </p:txBody>
      </p:sp>
      <p:sp>
        <p:nvSpPr>
          <p:cNvPr id="11" name="文本框 10"/>
          <p:cNvSpPr txBox="1"/>
          <p:nvPr/>
        </p:nvSpPr>
        <p:spPr>
          <a:xfrm>
            <a:off x="8877935" y="2118995"/>
            <a:ext cx="303720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5*5</a:t>
            </a:r>
            <a:r>
              <a:rPr lang="zh-CN" altLang="en-US"/>
              <a:t>版本下快模拟准确复现了</a:t>
            </a:r>
            <a:r>
              <a:rPr lang="en-US" altLang="zh-CN"/>
              <a:t> Λ </a:t>
            </a:r>
            <a:r>
              <a:rPr lang="zh-CN" altLang="en-US"/>
              <a:t>粒子的产生质量、衰变长度分布，快模拟的</a:t>
            </a:r>
            <a:r>
              <a:rPr lang="en-US" altLang="zh-CN"/>
              <a:t> χ</a:t>
            </a:r>
            <a:r>
              <a:rPr lang="en-US" altLang="en-US"/>
              <a:t>²</a:t>
            </a:r>
            <a:r>
              <a:rPr lang="en-US" altLang="zh-CN"/>
              <a:t> </a:t>
            </a:r>
            <a:r>
              <a:rPr lang="zh-CN" altLang="en-US"/>
              <a:t>分布形状、峰值与全模拟基本一致，重建效果与全模拟相当，无太大差异。差异</a:t>
            </a:r>
            <a:r>
              <a:rPr lang="zh-CN" altLang="en-US">
                <a:sym typeface="+mn-ea"/>
              </a:rPr>
              <a:t>与</a:t>
            </a:r>
            <a:r>
              <a:rPr lang="en-US" altLang="zh-CN">
                <a:sym typeface="+mn-ea"/>
              </a:rPr>
              <a:t>6*6</a:t>
            </a:r>
            <a:r>
              <a:rPr lang="zh-CN" altLang="en-US">
                <a:sym typeface="+mn-ea"/>
              </a:rPr>
              <a:t>版本基本一致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80" y="591820"/>
            <a:ext cx="2804160" cy="26962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590" y="594360"/>
            <a:ext cx="2725420" cy="264414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070" y="594360"/>
            <a:ext cx="2684145" cy="26485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" y="3354705"/>
            <a:ext cx="2754630" cy="27432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0200" y="3354705"/>
            <a:ext cx="2790190" cy="276288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4070" y="3354705"/>
            <a:ext cx="2684780" cy="27317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245" y="1105535"/>
            <a:ext cx="2847975" cy="27813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220" y="1105535"/>
            <a:ext cx="2828925" cy="27819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095" y="1105535"/>
            <a:ext cx="2867660" cy="2763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45" y="3949065"/>
            <a:ext cx="2856865" cy="2781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9110" y="3949065"/>
            <a:ext cx="2819400" cy="27787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7095" y="3949065"/>
            <a:ext cx="2915285" cy="27813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10490" y="168910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ym typeface="+mn-ea"/>
              </a:rPr>
              <a:t>llbar</a:t>
            </a:r>
            <a:r>
              <a:rPr lang="zh-CN" altLang="en-US" sz="2400" b="1">
                <a:sym typeface="+mn-ea"/>
              </a:rPr>
              <a:t>衰变道</a:t>
            </a:r>
            <a:r>
              <a:rPr lang="en-US" altLang="zh-CN" sz="2400" b="1">
                <a:sym typeface="+mn-ea"/>
              </a:rPr>
              <a:t>5*5fast</a:t>
            </a:r>
            <a:r>
              <a:rPr lang="zh-CN" altLang="en-US" sz="2400" b="1">
                <a:sym typeface="+mn-ea"/>
              </a:rPr>
              <a:t>跟</a:t>
            </a:r>
            <a:r>
              <a:rPr lang="en-US" altLang="zh-CN" sz="2400" b="1">
                <a:sym typeface="+mn-ea"/>
              </a:rPr>
              <a:t>6*6fast</a:t>
            </a:r>
            <a:r>
              <a:rPr lang="zh-CN" altLang="en-US" sz="2400" b="1">
                <a:sym typeface="+mn-ea"/>
              </a:rPr>
              <a:t>对比</a:t>
            </a:r>
            <a:endParaRPr lang="zh-CN" altLang="en-US" sz="2400" b="1"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820*359"/>
  <p:tag name="TABLE_ENDDRAG_RECT" val="13*55*820*359"/>
</p:tagLst>
</file>

<file path=ppt/tags/tag10.xml><?xml version="1.0" encoding="utf-8"?>
<p:tagLst xmlns:p="http://schemas.openxmlformats.org/presentationml/2006/main">
  <p:tag name="KSO_WM_DIAGRAM_VIRTUALLY_FRAME" val="{&quot;height&quot;:478.45,&quot;left&quot;:230.2,&quot;top&quot;:53.05,&quot;width&quot;:701.65}"/>
</p:tagLst>
</file>

<file path=ppt/tags/tag2.xml><?xml version="1.0" encoding="utf-8"?>
<p:tagLst xmlns:p="http://schemas.openxmlformats.org/presentationml/2006/main">
  <p:tag name="KSO_WM_DIAGRAM_VIRTUALLY_FRAME" val="{&quot;height&quot;:529.7,&quot;left&quot;:11.2,&quot;top&quot;:9.05,&quot;width&quot;:700.1}"/>
</p:tagLst>
</file>

<file path=ppt/tags/tag3.xml><?xml version="1.0" encoding="utf-8"?>
<p:tagLst xmlns:p="http://schemas.openxmlformats.org/presentationml/2006/main">
  <p:tag name="KSO_WM_DIAGRAM_VIRTUALLY_FRAME" val="{&quot;height&quot;:529.7,&quot;left&quot;:11.2,&quot;top&quot;:9.05,&quot;width&quot;:700.1}"/>
</p:tagLst>
</file>

<file path=ppt/tags/tag4.xml><?xml version="1.0" encoding="utf-8"?>
<p:tagLst xmlns:p="http://schemas.openxmlformats.org/presentationml/2006/main">
  <p:tag name="TABLE_ENDDRAG_ORIGIN_RECT" val="859*378"/>
  <p:tag name="TABLE_ENDDRAG_RECT" val="54*50*859*378"/>
</p:tagLst>
</file>

<file path=ppt/tags/tag5.xml><?xml version="1.0" encoding="utf-8"?>
<p:tagLst xmlns:p="http://schemas.openxmlformats.org/presentationml/2006/main">
  <p:tag name="KSO_WM_DIAGRAM_VIRTUALLY_FRAME" val="{&quot;height&quot;:478.45,&quot;left&quot;:230.2,&quot;top&quot;:53.05,&quot;width&quot;:701.65}"/>
</p:tagLst>
</file>

<file path=ppt/tags/tag6.xml><?xml version="1.0" encoding="utf-8"?>
<p:tagLst xmlns:p="http://schemas.openxmlformats.org/presentationml/2006/main">
  <p:tag name="KSO_WM_DIAGRAM_VIRTUALLY_FRAME" val="{&quot;height&quot;:478.45,&quot;left&quot;:230.2,&quot;top&quot;:53.05,&quot;width&quot;:701.65}"/>
</p:tagLst>
</file>

<file path=ppt/tags/tag7.xml><?xml version="1.0" encoding="utf-8"?>
<p:tagLst xmlns:p="http://schemas.openxmlformats.org/presentationml/2006/main">
  <p:tag name="KSO_WM_DIAGRAM_VIRTUALLY_FRAME" val="{&quot;height&quot;:478.45,&quot;left&quot;:230.2,&quot;top&quot;:53.05,&quot;width&quot;:701.65}"/>
</p:tagLst>
</file>

<file path=ppt/tags/tag8.xml><?xml version="1.0" encoding="utf-8"?>
<p:tagLst xmlns:p="http://schemas.openxmlformats.org/presentationml/2006/main">
  <p:tag name="KSO_WM_DIAGRAM_VIRTUALLY_FRAME" val="{&quot;height&quot;:478.45,&quot;left&quot;:230.2,&quot;top&quot;:53.05,&quot;width&quot;:701.65}"/>
</p:tagLst>
</file>

<file path=ppt/tags/tag9.xml><?xml version="1.0" encoding="utf-8"?>
<p:tagLst xmlns:p="http://schemas.openxmlformats.org/presentationml/2006/main">
  <p:tag name="KSO_WM_DIAGRAM_VIRTUALLY_FRAME" val="{&quot;height&quot;:478.45,&quot;left&quot;:230.2,&quot;top&quot;:53.05,&quot;width&quot;:701.65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1414</Words>
  <Application>WPS 演示</Application>
  <PresentationFormat>宽屏</PresentationFormat>
  <Paragraphs>279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Calibri</vt:lpstr>
      <vt:lpstr>微软雅黑</vt:lpstr>
      <vt:lpstr>Arial Unicode MS</vt:lpstr>
      <vt:lpstr>WPS</vt:lpstr>
      <vt:lpstr>5*5矩阵快模拟性能验证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llbar质量分辨p/pi动量分辨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xiaoxia liang</dc:creator>
  <cp:lastModifiedBy>梁晓霞</cp:lastModifiedBy>
  <cp:revision>29</cp:revision>
  <dcterms:created xsi:type="dcterms:W3CDTF">2023-08-09T12:44:00Z</dcterms:created>
  <dcterms:modified xsi:type="dcterms:W3CDTF">2026-01-13T01:22:21Z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AAA838A7AACE43EBB49FF7F5286FF932_12</vt:lpwstr>
  </property>
</Properties>
</file>