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3"/>
    <p:sldId id="294" r:id="rId4"/>
    <p:sldId id="295" r:id="rId5"/>
    <p:sldId id="285" r:id="rId6"/>
    <p:sldId id="296" r:id="rId7"/>
    <p:sldId id="301" r:id="rId8"/>
    <p:sldId id="299" r:id="rId9"/>
  </p:sldIdLst>
  <p:sldSz cx="12192000" cy="6858000"/>
  <p:notesSz cx="6858000" cy="91440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微软雅黑" panose="020B0503020204020204" pitchFamily="34" charset="-122"/>
      <p:regular r:id="rId19"/>
    </p:embeddedFont>
    <p:embeddedFont>
      <p:font typeface="等线" panose="02010600030101010101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7" autoAdjust="0"/>
    <p:restoredTop sz="96192"/>
  </p:normalViewPr>
  <p:slideViewPr>
    <p:cSldViewPr snapToGrid="0">
      <p:cViewPr varScale="1">
        <p:scale>
          <a:sx n="122" d="100"/>
          <a:sy n="122" d="100"/>
        </p:scale>
        <p:origin x="5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howGuides="1">
      <p:cViewPr varScale="1">
        <p:scale>
          <a:sx n="93" d="100"/>
          <a:sy n="93" d="100"/>
        </p:scale>
        <p:origin x="4072" y="216"/>
      </p:cViewPr>
      <p:guideLst>
        <p:guide orient="horz" pos="2980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DEA69-0E58-0442-B173-5B63629D163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182DE-E181-5A43-93B3-6782BE54C30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E832E-D2E0-F244-A801-F4344EE1101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9464F-467B-E54F-BC98-B464F2D69D1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474" y="1122363"/>
            <a:ext cx="10243335" cy="1655762"/>
          </a:xfrm>
        </p:spPr>
        <p:txBody>
          <a:bodyPr anchor="b"/>
          <a:lstStyle>
            <a:lvl1pPr algn="ctr">
              <a:defRPr sz="4500" baseline="0">
                <a:latin typeface="Times" pitchFamily="2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tx1"/>
                </a:solidFill>
                <a:latin typeface="Times" pitchFamily="2" charset="0"/>
                <a:ea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41173" y="6250026"/>
            <a:ext cx="2743200" cy="365125"/>
          </a:xfrm>
        </p:spPr>
        <p:txBody>
          <a:bodyPr/>
          <a:lstStyle>
            <a:lvl1pPr>
              <a:defRPr b="1" i="1"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6092" y="41709"/>
            <a:ext cx="1304941" cy="12994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 baseline="0">
                <a:latin typeface="Arial Unicode MS" panose="020B0604020202020204" pitchFamily="34" charset="-128"/>
                <a:ea typeface="Lantinghei SC Extralight" panose="02000000000000000000" pitchFamily="2" charset="-122"/>
              </a:defRPr>
            </a:lvl1pPr>
            <a:lvl2pPr>
              <a:buClr>
                <a:srgbClr val="0000FF"/>
              </a:buClr>
              <a:defRPr baseline="0">
                <a:latin typeface="Arial Unicode MS" panose="020B0604020202020204" pitchFamily="34" charset="-128"/>
                <a:ea typeface="Lantinghei SC Extralight" panose="02000000000000000000" pitchFamily="2" charset="-122"/>
              </a:defRPr>
            </a:lvl2pPr>
            <a:lvl3pPr>
              <a:buClr>
                <a:srgbClr val="00B050"/>
              </a:buClr>
              <a:defRPr baseline="0">
                <a:latin typeface="Arial Unicode MS" panose="020B0604020202020204" pitchFamily="34" charset="-128"/>
                <a:ea typeface="Lantinghei SC Extralight" panose="02000000000000000000" pitchFamily="2" charset="-122"/>
              </a:defRPr>
            </a:lvl3pPr>
            <a:lvl4pPr>
              <a:defRPr baseline="0">
                <a:latin typeface="Arial Unicode MS" panose="020B0604020202020204" pitchFamily="34" charset="-128"/>
                <a:ea typeface="Lantinghei SC Extralight" panose="02000000000000000000" pitchFamily="2" charset="-122"/>
              </a:defRPr>
            </a:lvl4pPr>
            <a:lvl5pPr>
              <a:defRPr baseline="0">
                <a:latin typeface="Arial Unicode MS" panose="020B0604020202020204" pitchFamily="34" charset="-128"/>
                <a:ea typeface="Lantinghei SC Extralight" panose="02000000000000000000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4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404940"/>
            <a:ext cx="10515600" cy="202406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" pitchFamily="2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188722"/>
            <a:ext cx="5181600" cy="49882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188722"/>
            <a:ext cx="5181600" cy="49882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11017"/>
            <a:ext cx="10515600" cy="62061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134789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1958701"/>
            <a:ext cx="5157787" cy="40768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134789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1958701"/>
            <a:ext cx="5183188" cy="40768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4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3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7"/>
          <p:cNvCxnSpPr/>
          <p:nvPr userDrawn="1"/>
        </p:nvCxnSpPr>
        <p:spPr>
          <a:xfrm>
            <a:off x="336000" y="920727"/>
            <a:ext cx="1152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242849"/>
            <a:ext cx="10515600" cy="58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177817"/>
            <a:ext cx="10515600" cy="4742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41173" y="6250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1" baseline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fld id="{867664C0-B433-465C-80F4-8C7F16B4403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Times" pitchFamily="2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00000"/>
        </a:buClr>
        <a:buSzPct val="80000"/>
        <a:buFont typeface="系统字体常规体"/>
        <a:buChar char="◆"/>
        <a:defRPr sz="2400" kern="1200" baseline="0">
          <a:solidFill>
            <a:schemeClr val="tx1"/>
          </a:solidFill>
          <a:latin typeface="Arial Unicode MS" panose="020B0604020202020204" pitchFamily="34" charset="-128"/>
          <a:ea typeface="Lantinghei SC Extralight" panose="020000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系统字体常规体"/>
        <a:buChar char="■"/>
        <a:defRPr sz="2000" kern="1200" baseline="0">
          <a:solidFill>
            <a:schemeClr val="tx1"/>
          </a:solidFill>
          <a:latin typeface="Arial Unicode MS" panose="020B0604020202020204" pitchFamily="34" charset="-128"/>
          <a:ea typeface="Lantinghei SC Extralight" panose="020000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00FF"/>
        </a:buClr>
        <a:buSzPct val="80000"/>
        <a:buFont typeface="系统字体常规体"/>
        <a:buChar char="●"/>
        <a:defRPr sz="2000" kern="1200" baseline="0">
          <a:solidFill>
            <a:schemeClr val="tx1"/>
          </a:solidFill>
          <a:latin typeface="Arial Unicode MS" panose="020B0604020202020204" pitchFamily="34" charset="-128"/>
          <a:ea typeface="Lantinghei SC Extralight" panose="020000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 Unicode MS" panose="020B0604020202020204" pitchFamily="34" charset="-128"/>
          <a:ea typeface="Lantinghei SC Extralight" panose="020000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 Unicode MS" panose="020B0604020202020204" pitchFamily="34" charset="-128"/>
          <a:ea typeface="Lantinghei SC Extralight" panose="020000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/>
              <a:t>快模拟</a:t>
            </a:r>
            <a:r>
              <a:rPr kumimoji="1" lang="zh-CN" altLang="en-US"/>
              <a:t>进展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kumimoji="1" lang="en-US" altLang="zh-CN"/>
              <a:t>2025.12.30</a:t>
            </a:r>
            <a:endParaRPr kumimoji="1"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2905" y="1158240"/>
            <a:ext cx="10549255" cy="3527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ym typeface="+mn-ea"/>
              </a:rPr>
              <a:t>1.</a:t>
            </a:r>
            <a:r>
              <a:rPr lang="zh-CN" altLang="en-US" sz="2400" b="1">
                <a:sym typeface="+mn-ea"/>
              </a:rPr>
              <a:t>新匹配方式（</a:t>
            </a:r>
            <a:r>
              <a:rPr lang="en-US" altLang="zh-CN" sz="2400" b="1">
                <a:sym typeface="+mn-ea"/>
              </a:rPr>
              <a:t>10</a:t>
            </a:r>
            <a:r>
              <a:rPr lang="zh-CN" altLang="en-US" sz="2400" b="1">
                <a:sym typeface="+mn-ea"/>
              </a:rPr>
              <a:t>°以内寻找最大能量簇射）下光子的重建效率分析</a:t>
            </a:r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2.p</a:t>
            </a:r>
            <a:r>
              <a:rPr lang="zh-CN" altLang="en-US" sz="2400" b="1">
                <a:sym typeface="+mn-ea"/>
              </a:rPr>
              <a:t>，</a:t>
            </a:r>
            <a:r>
              <a:rPr lang="en-US" altLang="zh-CN" sz="2400" b="1">
                <a:sym typeface="+mn-ea"/>
              </a:rPr>
              <a:t>pi</a:t>
            </a:r>
            <a:r>
              <a:rPr lang="zh-CN" altLang="en-US" sz="2400" b="1">
                <a:sym typeface="+mn-ea"/>
              </a:rPr>
              <a:t>动量分辨（</a:t>
            </a:r>
            <a:r>
              <a:rPr lang="en-US" altLang="zh-CN" sz="2400" b="1">
                <a:sym typeface="+mn-ea"/>
              </a:rPr>
              <a:t>llbar</a:t>
            </a:r>
            <a:r>
              <a:rPr lang="zh-CN" altLang="en-US" sz="2400" b="1">
                <a:sym typeface="+mn-ea"/>
              </a:rPr>
              <a:t>质量分辨）（</a:t>
            </a:r>
            <a:r>
              <a:rPr lang="en-US" altLang="zh-CN" sz="2400" b="1">
                <a:sym typeface="+mn-ea"/>
              </a:rPr>
              <a:t>6*6</a:t>
            </a:r>
            <a:r>
              <a:rPr lang="zh-CN" altLang="en-US" sz="2400" b="1">
                <a:sym typeface="+mn-ea"/>
              </a:rPr>
              <a:t>矩阵）</a:t>
            </a:r>
            <a:endParaRPr lang="zh-CN" altLang="en-US" sz="24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15765" y="3676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内容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按照</a:t>
            </a:r>
            <a:r>
              <a:rPr lang="en-US" altLang="zh-CN"/>
              <a:t>cos</a:t>
            </a:r>
            <a:r>
              <a:rPr lang="zh-CN" altLang="en-US"/>
              <a:t>或</a:t>
            </a:r>
            <a:r>
              <a:rPr lang="zh-CN" altLang="en-US"/>
              <a:t>角度区分</a:t>
            </a:r>
            <a:r>
              <a:rPr lang="zh-CN" altLang="en-US"/>
              <a:t>桶部端盖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3385" y="995680"/>
            <a:ext cx="2849245" cy="2305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297815"/>
            <a:ext cx="3538855" cy="533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7571"/>
          <a:stretch>
            <a:fillRect/>
          </a:stretch>
        </p:blipFill>
        <p:spPr>
          <a:xfrm>
            <a:off x="180340" y="1181735"/>
            <a:ext cx="3188970" cy="2118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7497"/>
          <a:stretch>
            <a:fillRect/>
          </a:stretch>
        </p:blipFill>
        <p:spPr>
          <a:xfrm>
            <a:off x="3145790" y="1181735"/>
            <a:ext cx="3185795" cy="21183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5810" y="995680"/>
            <a:ext cx="1529715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 b="1"/>
              <a:t>Barrel</a:t>
            </a:r>
            <a:r>
              <a:rPr lang="zh-CN" altLang="en-US" sz="1000" b="1"/>
              <a:t>（</a:t>
            </a:r>
            <a:r>
              <a:rPr lang="en-US" altLang="zh-CN" sz="1000" b="1"/>
              <a:t>cosAbs&lt;0.8326</a:t>
            </a:r>
            <a:r>
              <a:rPr lang="zh-CN" altLang="en-US" sz="1000" b="1"/>
              <a:t>）</a:t>
            </a:r>
            <a:endParaRPr lang="zh-CN" altLang="en-US" sz="1000" b="1"/>
          </a:p>
        </p:txBody>
      </p:sp>
      <p:sp>
        <p:nvSpPr>
          <p:cNvPr id="15" name="文本框 14"/>
          <p:cNvSpPr txBox="1"/>
          <p:nvPr/>
        </p:nvSpPr>
        <p:spPr>
          <a:xfrm>
            <a:off x="3719830" y="995680"/>
            <a:ext cx="2240280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000" b="1"/>
              <a:t>Endcap</a:t>
            </a:r>
            <a:r>
              <a:rPr lang="zh-CN" altLang="en-US" sz="1000" b="1"/>
              <a:t>（</a:t>
            </a:r>
            <a:r>
              <a:rPr lang="en-US" altLang="zh-CN" sz="1000" b="1"/>
              <a:t>0.9445&gt;cosAbs&gt;0.8326</a:t>
            </a:r>
            <a:r>
              <a:rPr lang="zh-CN" altLang="en-US" sz="1000" b="1"/>
              <a:t>）</a:t>
            </a:r>
            <a:endParaRPr lang="zh-CN" altLang="en-US" sz="1000" b="1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995680"/>
            <a:ext cx="3206750" cy="23050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0" y="3256915"/>
            <a:ext cx="3013710" cy="2165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690" y="3300095"/>
            <a:ext cx="2952750" cy="21221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735" y="3300095"/>
            <a:ext cx="2954655" cy="21234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0380" y="3256915"/>
            <a:ext cx="2739390" cy="216725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99440" y="5518150"/>
            <a:ext cx="11198860" cy="1035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对于按照</a:t>
            </a:r>
            <a:r>
              <a:rPr lang="en-US" altLang="zh-CN"/>
              <a:t>cos</a:t>
            </a:r>
            <a:r>
              <a:rPr lang="zh-CN" altLang="en-US"/>
              <a:t>去划分桶部端盖来说，多出来的那部分由于效率低且占比较大，所以对于效率随能量变化中端盖部分的整体效率下降。因此</a:t>
            </a:r>
            <a:r>
              <a:rPr lang="zh-CN" altLang="en-US"/>
              <a:t>低于按照角度去</a:t>
            </a:r>
            <a:r>
              <a:rPr lang="zh-CN" altLang="en-US"/>
              <a:t>区分。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llbar</a:t>
            </a:r>
            <a:r>
              <a:rPr lang="zh-CN" altLang="en-US">
                <a:sym typeface="+mn-ea"/>
              </a:rPr>
              <a:t>质量分辨</a:t>
            </a:r>
            <a:r>
              <a:rPr lang="en-US" altLang="zh-CN">
                <a:sym typeface="+mn-ea"/>
              </a:rPr>
              <a:t>p/pi</a:t>
            </a:r>
            <a:r>
              <a:rPr lang="zh-CN" altLang="en-US">
                <a:sym typeface="+mn-ea"/>
              </a:rPr>
              <a:t>动量分辨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7795" y="3524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一百万样本</a:t>
            </a:r>
            <a:r>
              <a:rPr lang="en-US" altLang="zh-CN"/>
              <a:t>6*6</a:t>
            </a:r>
            <a:r>
              <a:rPr lang="zh-CN" altLang="en-US"/>
              <a:t>矩阵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3418840"/>
            <a:ext cx="3408045" cy="2449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40" y="3418840"/>
            <a:ext cx="3310890" cy="23799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660" y="3420745"/>
            <a:ext cx="3308350" cy="2378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" y="984885"/>
            <a:ext cx="3385820" cy="2433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140" y="1033145"/>
            <a:ext cx="3318510" cy="2385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660" y="984885"/>
            <a:ext cx="3307715" cy="24733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645" y="1851660"/>
            <a:ext cx="346710" cy="5924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en-US" altLang="zh-CN" sz="2000" b="1"/>
              <a:t>old</a:t>
            </a:r>
            <a:endParaRPr lang="en-US" altLang="zh-CN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80645" y="4347845"/>
            <a:ext cx="346710" cy="5924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en-US" altLang="zh-CN" sz="2000" b="1"/>
              <a:t>new</a:t>
            </a:r>
            <a:endParaRPr lang="en-US" altLang="zh-CN" sz="2000" b="1"/>
          </a:p>
        </p:txBody>
      </p:sp>
      <p:sp>
        <p:nvSpPr>
          <p:cNvPr id="13" name="文本框 12"/>
          <p:cNvSpPr txBox="1"/>
          <p:nvPr/>
        </p:nvSpPr>
        <p:spPr>
          <a:xfrm>
            <a:off x="8941435" y="2995930"/>
            <a:ext cx="3100070" cy="1289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更正</a:t>
            </a:r>
            <a:r>
              <a:rPr lang="zh-CN" altLang="en-US"/>
              <a:t>了效率跟分辨的抽取，使得快模拟中</a:t>
            </a:r>
            <a:r>
              <a:rPr lang="en-US" altLang="zh-CN"/>
              <a:t>llbar</a:t>
            </a:r>
            <a:r>
              <a:rPr lang="zh-CN" altLang="en-US"/>
              <a:t>质量分辨以及</a:t>
            </a:r>
            <a:r>
              <a:rPr lang="en-US" altLang="zh-CN"/>
              <a:t>p/pi</a:t>
            </a:r>
            <a:r>
              <a:rPr lang="zh-CN" altLang="en-US"/>
              <a:t>动量分辨</a:t>
            </a:r>
            <a:r>
              <a:rPr lang="zh-CN" altLang="en-US"/>
              <a:t>分布更集中。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5*5</a:t>
            </a:r>
            <a:r>
              <a:rPr lang="zh-CN" altLang="en-US"/>
              <a:t>矩阵</a:t>
            </a:r>
            <a:r>
              <a:rPr lang="zh-CN" altLang="en-US"/>
              <a:t>抽取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对带电粒子进行</a:t>
            </a:r>
            <a:r>
              <a:rPr lang="en-US" altLang="zh-CN"/>
              <a:t>5*5</a:t>
            </a:r>
            <a:r>
              <a:rPr lang="zh-CN" altLang="en-US"/>
              <a:t>矩阵的抽取，从三维</a:t>
            </a:r>
            <a:r>
              <a:rPr lang="en-US" altLang="zh-CN"/>
              <a:t>cos</a:t>
            </a:r>
            <a:r>
              <a:rPr lang="zh-CN" altLang="en-US"/>
              <a:t>，</a:t>
            </a:r>
            <a:r>
              <a:rPr lang="en-US" altLang="zh-CN"/>
              <a:t>phi</a:t>
            </a:r>
            <a:r>
              <a:rPr lang="zh-CN" altLang="en-US"/>
              <a:t>，</a:t>
            </a:r>
            <a:r>
              <a:rPr lang="en-US" altLang="zh-CN"/>
              <a:t>p</a:t>
            </a:r>
            <a:r>
              <a:rPr lang="zh-CN" altLang="en-US"/>
              <a:t>改为二维</a:t>
            </a:r>
            <a:r>
              <a:rPr lang="en-US" altLang="zh-CN"/>
              <a:t>cos</a:t>
            </a:r>
            <a:r>
              <a:rPr lang="zh-CN" altLang="en-US"/>
              <a:t>，</a:t>
            </a:r>
            <a:r>
              <a:rPr lang="en-US" altLang="zh-CN"/>
              <a:t>p</a:t>
            </a:r>
            <a:r>
              <a:rPr lang="zh-CN" altLang="en-US"/>
              <a:t>其中动量跟</a:t>
            </a:r>
            <a:r>
              <a:rPr lang="en-US" altLang="zh-CN"/>
              <a:t>cos</a:t>
            </a:r>
            <a:r>
              <a:rPr lang="zh-CN" altLang="en-US"/>
              <a:t>分</a:t>
            </a:r>
            <a:r>
              <a:rPr lang="en-US" altLang="zh-CN"/>
              <a:t>bin</a:t>
            </a:r>
            <a:r>
              <a:rPr lang="zh-CN" altLang="en-US"/>
              <a:t>按照如下所示：</a:t>
            </a:r>
            <a:endParaRPr lang="zh-CN" altLang="en-US"/>
          </a:p>
          <a:p>
            <a:pPr marL="0" indent="0">
              <a:buNone/>
            </a:pPr>
            <a:r>
              <a:rPr lang="en-US" altLang="zh-CN" sz="2000"/>
              <a:t>coss[] = {-0.93,-0.9,-0.85,-0.75,-0.6,-0.4,-0.2,0,0.2,0.4,0.6,0.75,0.85,0.9,0.93};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moms[] = {0.03,0.1,0.13,0.16,0.2,0.25,0.3,0.35,0.4,0.45,0.5,0.6,0.8,1.,1.2,1.4,1.6,2,2.5,3,3.5};</a:t>
            </a:r>
            <a:endParaRPr lang="en-US" altLang="zh-CN" sz="2000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pcov5*5</a:t>
            </a:r>
            <a:r>
              <a:rPr lang="zh-CN" altLang="en-US">
                <a:sym typeface="+mn-ea"/>
              </a:rPr>
              <a:t>随产生位置变化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31155" y="6278245"/>
            <a:ext cx="57950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Inter"/>
                <a:ea typeface="Inter"/>
                <a:sym typeface="+mn-ea"/>
              </a:rPr>
              <a:t>POCA</a:t>
            </a:r>
            <a:r>
              <a:rPr lang="zh-CN" altLang="en-US" sz="1600">
                <a:latin typeface="Inter"/>
                <a:ea typeface="Inter"/>
                <a:sym typeface="+mn-ea"/>
              </a:rPr>
              <a:t>点的协方差矩阵，轨迹拟合后、靠近束流中心处的误差</a:t>
            </a:r>
            <a:endParaRPr lang="zh-CN" altLang="en-US" sz="1600">
              <a:latin typeface="Inter"/>
              <a:ea typeface="Inter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890" y="5099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快模拟</a:t>
            </a:r>
            <a:r>
              <a:rPr lang="en-US" altLang="zh-CN"/>
              <a:t>5*5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1033780"/>
            <a:ext cx="2097405" cy="150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035685"/>
            <a:ext cx="2130425" cy="15316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75" y="1033780"/>
            <a:ext cx="2136140" cy="1535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305" y="1030605"/>
            <a:ext cx="2138045" cy="1536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350" y="1015365"/>
            <a:ext cx="2110740" cy="1517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" y="2650490"/>
            <a:ext cx="2112010" cy="15182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2654935"/>
            <a:ext cx="2157095" cy="15506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3050" y="2609215"/>
            <a:ext cx="2221230" cy="15963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4115" y="2609215"/>
            <a:ext cx="2170430" cy="15595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2470" y="2609215"/>
            <a:ext cx="2170430" cy="1559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5" y="4473575"/>
            <a:ext cx="2074545" cy="14909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000" y="4415790"/>
            <a:ext cx="2155190" cy="1549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7975" y="4364990"/>
            <a:ext cx="2224405" cy="15989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4280" y="4356100"/>
            <a:ext cx="2239010" cy="1609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0565" y="4356100"/>
            <a:ext cx="2239010" cy="1609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单粒子</a:t>
            </a:r>
            <a:r>
              <a:rPr lang="en-US" altLang="zh-CN"/>
              <a:t>PP</a:t>
            </a:r>
            <a:r>
              <a:rPr lang="zh-CN" altLang="en-US"/>
              <a:t>的</a:t>
            </a:r>
            <a:r>
              <a:rPr lang="en-US" altLang="zh-CN"/>
              <a:t>5*5</a:t>
            </a:r>
            <a:r>
              <a:rPr lang="zh-CN" altLang="en-US"/>
              <a:t>矩阵</a:t>
            </a:r>
            <a:r>
              <a:rPr lang="zh-CN" altLang="en-US"/>
              <a:t>对角元素对比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7664C0-B433-465C-80F4-8C7F16B4403A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30" y="1052830"/>
            <a:ext cx="2550795" cy="2446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420" y="1052830"/>
            <a:ext cx="2703830" cy="2594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285" y="1052830"/>
            <a:ext cx="2597150" cy="2513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3769995"/>
            <a:ext cx="2898140" cy="2757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80" y="3769995"/>
            <a:ext cx="2871470" cy="27571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65900" y="3745865"/>
            <a:ext cx="317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dr, phi0, kappa,</a:t>
            </a:r>
            <a:r>
              <a:rPr lang="en-US" altLang="zh-CN" b="1">
                <a:sym typeface="+mn-ea"/>
              </a:rPr>
              <a:t> dz</a:t>
            </a:r>
            <a:r>
              <a:rPr lang="zh-CN" altLang="en-US" b="1">
                <a:sym typeface="+mn-ea"/>
              </a:rPr>
              <a:t>，</a:t>
            </a:r>
            <a:r>
              <a:rPr lang="en-US" altLang="zh-CN" b="1">
                <a:sym typeface="+mn-ea"/>
              </a:rPr>
              <a:t>tan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λ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WU5MWM3OTg2MDkzYjVlNDU5NDZkOTk0Zjg5YzVmMW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0</TotalTime>
  <Words>623</Words>
  <Application>WPS 演示</Application>
  <PresentationFormat>宽屏</PresentationFormat>
  <Paragraphs>56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宋体</vt:lpstr>
      <vt:lpstr>Wingdings</vt:lpstr>
      <vt:lpstr>Arial Narrow</vt:lpstr>
      <vt:lpstr>Times</vt:lpstr>
      <vt:lpstr>Times New Roman</vt:lpstr>
      <vt:lpstr>微软雅黑</vt:lpstr>
      <vt:lpstr>系统字体常规体</vt:lpstr>
      <vt:lpstr>Segoe Print</vt:lpstr>
      <vt:lpstr>Arial Unicode MS</vt:lpstr>
      <vt:lpstr>Lantinghei SC Extralight</vt:lpstr>
      <vt:lpstr>Inter</vt:lpstr>
      <vt:lpstr>Arial Unicode MS</vt:lpstr>
      <vt:lpstr>等线</vt:lpstr>
      <vt:lpstr>Office 主题​​</vt:lpstr>
      <vt:lpstr>快模拟进展</vt:lpstr>
      <vt:lpstr>PowerPoint 演示文稿</vt:lpstr>
      <vt:lpstr>按照cos或角度区分桶部端盖</vt:lpstr>
      <vt:lpstr>llbar质量分辨p/pi动量分辨</vt:lpstr>
      <vt:lpstr>5*5矩阵抽取</vt:lpstr>
      <vt:lpstr>pcov5*5随产生位置变化</vt:lpstr>
      <vt:lpstr>单粒子PP的5*5矩阵对角元素对比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秦 小帅</dc:creator>
  <cp:lastModifiedBy>梁晓霞</cp:lastModifiedBy>
  <cp:revision>102</cp:revision>
  <dcterms:created xsi:type="dcterms:W3CDTF">2025-10-09T08:22:00Z</dcterms:created>
  <dcterms:modified xsi:type="dcterms:W3CDTF">2025-12-30T01:25:15Z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7CBF6268AFEB4D94B55858D56CB2BC23_13</vt:lpwstr>
  </property>
  <property fmtid="{D5CDD505-2E9C-101B-9397-08002B2CF9AE}" pid="3" name="KSOProductBuildVer">
    <vt:lpwstr>2052-12.1.0.24034</vt:lpwstr>
  </property>
</Properties>
</file>