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4" r:id="rId5"/>
    <p:sldId id="272" r:id="rId6"/>
    <p:sldId id="271" r:id="rId7"/>
    <p:sldId id="273" r:id="rId8"/>
    <p:sldId id="258" r:id="rId9"/>
    <p:sldId id="262" r:id="rId10"/>
    <p:sldId id="267" r:id="rId11"/>
    <p:sldId id="274" r:id="rId12"/>
    <p:sldId id="265" r:id="rId13"/>
    <p:sldId id="26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5.xml"/><Relationship Id="rId7" Type="http://schemas.openxmlformats.org/officeDocument/2006/relationships/image" Target="../media/image3.png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6.xml"/><Relationship Id="rId10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tags" Target="../tags/tag9.xml"/><Relationship Id="rId4" Type="http://schemas.openxmlformats.org/officeDocument/2006/relationships/image" Target="../media/image7.png"/><Relationship Id="rId3" Type="http://schemas.openxmlformats.org/officeDocument/2006/relationships/tags" Target="../tags/tag8.xml"/><Relationship Id="rId2" Type="http://schemas.openxmlformats.org/officeDocument/2006/relationships/image" Target="../media/image6.png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12.png"/><Relationship Id="rId7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tags" Target="../tags/tag13.xml"/><Relationship Id="rId4" Type="http://schemas.openxmlformats.org/officeDocument/2006/relationships/image" Target="../media/image10.png"/><Relationship Id="rId3" Type="http://schemas.openxmlformats.org/officeDocument/2006/relationships/tags" Target="../tags/tag12.xml"/><Relationship Id="rId2" Type="http://schemas.openxmlformats.org/officeDocument/2006/relationships/image" Target="../media/image9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6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15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14.png"/><Relationship Id="rId3" Type="http://schemas.openxmlformats.org/officeDocument/2006/relationships/tags" Target="../tags/tag18.xml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tags" Target="../tags/tag2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/>
        </p:nvGraphicFramePr>
        <p:xfrm>
          <a:off x="298450" y="1934845"/>
          <a:ext cx="11409045" cy="4392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50"/>
                <a:gridCol w="1411605"/>
                <a:gridCol w="1289685"/>
                <a:gridCol w="1062990"/>
                <a:gridCol w="1704451"/>
                <a:gridCol w="1766570"/>
                <a:gridCol w="1351280"/>
                <a:gridCol w="1075941"/>
              </a:tblGrid>
              <a:tr h="9023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gampi0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fast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method1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newfast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method0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rhopi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fast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（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sym typeface="+mn-ea"/>
                        </a:rPr>
                        <a:t>method1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sym typeface="+mn-ea"/>
                        </a:rPr>
                        <a:t>）</a:t>
                      </a:r>
                      <a:endParaRPr lang="zh-CN" altLang="en-US" sz="24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newfast</a:t>
                      </a:r>
                      <a:r>
                        <a:rPr lang="zh-CN" altLang="en-US" sz="1800"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ym typeface="+mn-ea"/>
                        </a:rPr>
                        <a:t>method0</a:t>
                      </a:r>
                      <a:r>
                        <a:rPr lang="zh-CN" altLang="en-US" sz="1800">
                          <a:sym typeface="+mn-ea"/>
                        </a:rPr>
                        <a:t>）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emcCol</a:t>
                      </a:r>
                      <a:r>
                        <a:rPr lang="zh-CN" altLang="en-US"/>
                        <a:t>（</a:t>
                      </a:r>
                      <a:r>
                        <a:rPr lang="zh-CN" altLang="en-US"/>
                        <a:t>有效簇射）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81919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80147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90162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goodtrk</a:t>
                      </a:r>
                      <a:r>
                        <a:rPr lang="zh-CN" altLang="en-US"/>
                        <a:t>（带</a:t>
                      </a:r>
                      <a:r>
                        <a:rPr lang="zh-CN" altLang="en-US"/>
                        <a:t>电）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79727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79745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78163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goodgam</a:t>
                      </a:r>
                      <a:r>
                        <a:rPr lang="zh-CN" altLang="en-US"/>
                        <a:t>（光子数大于</a:t>
                      </a:r>
                      <a:r>
                        <a:rPr lang="en-US" altLang="zh-CN"/>
                        <a:t>3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81198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79724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84313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goodgam</a:t>
                      </a:r>
                      <a:r>
                        <a:rPr lang="zh-CN" altLang="en-US"/>
                        <a:t>（</a:t>
                      </a:r>
                      <a:r>
                        <a:rPr lang="zh-CN" altLang="en-US"/>
                        <a:t>中性）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66916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65941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72760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4c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69850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73850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77630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65476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64571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72453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kmfit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69850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73850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77630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4cloop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57290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59248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64223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kmfit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57290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59248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64223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0.69850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0.73850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0.77630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0.57290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0.59248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0.64223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4295" y="59055"/>
            <a:ext cx="9324340" cy="745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/>
              <a:t>method0</a:t>
            </a:r>
            <a:r>
              <a:rPr lang="zh-CN" altLang="en-US" sz="2400" b="1"/>
              <a:t>和</a:t>
            </a:r>
            <a:r>
              <a:rPr lang="en-US" altLang="zh-CN" sz="2400" b="1"/>
              <a:t>method1</a:t>
            </a:r>
            <a:r>
              <a:rPr lang="zh-CN" altLang="en-US" sz="2400" b="1"/>
              <a:t>含中性粒子衰变道效率对比</a:t>
            </a:r>
            <a:endParaRPr lang="zh-CN" altLang="en-US" sz="2400" b="1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0" y="752475"/>
            <a:ext cx="11082020" cy="793750"/>
          </a:xfrm>
        </p:spPr>
        <p:txBody>
          <a:bodyPr>
            <a:normAutofit lnSpcReduction="10000"/>
          </a:bodyPr>
          <a:p>
            <a:r>
              <a:rPr lang="en-US" altLang="zh-CN" sz="2000"/>
              <a:t>method1</a:t>
            </a:r>
            <a:r>
              <a:rPr lang="zh-CN" altLang="en-US" sz="2000"/>
              <a:t>光子的匹配方式：根据动量差</a:t>
            </a:r>
            <a:r>
              <a:rPr lang="zh-CN" altLang="en-US" sz="2000"/>
              <a:t>最小</a:t>
            </a:r>
            <a:endParaRPr lang="zh-CN" altLang="en-US" sz="2000"/>
          </a:p>
          <a:p>
            <a:pPr algn="l">
              <a:buClrTx/>
              <a:buSzTx/>
            </a:pPr>
            <a:r>
              <a:rPr lang="en-US" altLang="zh-CN" sz="2000"/>
              <a:t>method0</a:t>
            </a:r>
            <a:r>
              <a:rPr lang="zh-CN" altLang="en-US" sz="2000"/>
              <a:t>光子的匹配方式：</a:t>
            </a:r>
            <a:r>
              <a:rPr lang="zh-CN" altLang="en-US" sz="2000">
                <a:sym typeface="+mn-ea"/>
              </a:rPr>
              <a:t>10度以内最高能量shower</a:t>
            </a:r>
            <a:endParaRPr lang="zh-CN" alt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55575" y="147955"/>
            <a:ext cx="7256780" cy="7569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ym typeface="+mn-ea"/>
              </a:rPr>
              <a:t>不同</a:t>
            </a:r>
            <a:r>
              <a:rPr lang="zh-CN" altLang="en-US" sz="2400" b="1"/>
              <a:t>匹配方法</a:t>
            </a:r>
            <a:r>
              <a:rPr lang="zh-CN" altLang="en-US" sz="2400" b="1"/>
              <a:t>重建效率对比</a:t>
            </a:r>
            <a:endParaRPr lang="zh-CN" altLang="en-US" sz="2400" b="1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43865" y="1049655"/>
            <a:ext cx="11082020" cy="1343025"/>
          </a:xfrm>
        </p:spPr>
        <p:txBody>
          <a:bodyPr/>
          <a:p>
            <a:r>
              <a:rPr lang="en-US" altLang="zh-CN" sz="2000"/>
              <a:t>method1</a:t>
            </a:r>
            <a:r>
              <a:rPr lang="zh-CN" altLang="en-US" sz="2000"/>
              <a:t>光子的匹配方式：根据动量差</a:t>
            </a:r>
            <a:r>
              <a:rPr lang="zh-CN" altLang="en-US" sz="2000"/>
              <a:t>最小</a:t>
            </a:r>
            <a:endParaRPr lang="zh-CN" altLang="en-US" sz="2000"/>
          </a:p>
          <a:p>
            <a:pPr algn="l">
              <a:buClrTx/>
              <a:buSzTx/>
            </a:pPr>
            <a:r>
              <a:rPr lang="en-US" altLang="zh-CN" sz="2000"/>
              <a:t>method0</a:t>
            </a:r>
            <a:r>
              <a:rPr lang="zh-CN" altLang="en-US" sz="2000"/>
              <a:t>光子的匹配方式：</a:t>
            </a:r>
            <a:r>
              <a:rPr lang="zh-CN" altLang="en-US" sz="2000">
                <a:sym typeface="+mn-ea"/>
              </a:rPr>
              <a:t>10度以内最高能量shower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195" y="2771775"/>
            <a:ext cx="11235690" cy="33267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6455" y="2315210"/>
            <a:ext cx="1183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method1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5208270" y="2315210"/>
            <a:ext cx="1183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method0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32255"/>
            <a:ext cx="3810000" cy="2477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" y="4285615"/>
            <a:ext cx="3618865" cy="23533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045" y="1532255"/>
            <a:ext cx="3931920" cy="25565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775" y="4285615"/>
            <a:ext cx="3539490" cy="23012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640" y="1452880"/>
            <a:ext cx="3931920" cy="25565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365" y="4285615"/>
            <a:ext cx="3778885" cy="24568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31775" y="131445"/>
            <a:ext cx="902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bin</a:t>
            </a:r>
            <a:r>
              <a:rPr lang="zh-CN" altLang="en-US" sz="2800" b="1"/>
              <a:t>区间</a:t>
            </a:r>
            <a:r>
              <a:rPr lang="en-US" altLang="zh-CN" sz="2800" b="1"/>
              <a:t>costheta[0.2</a:t>
            </a:r>
            <a:r>
              <a:rPr lang="zh-CN" altLang="en-US" sz="2800" b="1"/>
              <a:t>，</a:t>
            </a:r>
            <a:r>
              <a:rPr lang="en-US" altLang="zh-CN" sz="2800" b="1"/>
              <a:t>0.24]</a:t>
            </a:r>
            <a:r>
              <a:rPr lang="zh-CN" altLang="en-US" sz="2800" b="1"/>
              <a:t>全</a:t>
            </a:r>
            <a:r>
              <a:rPr lang="zh-CN" altLang="en-US" sz="2800" b="1"/>
              <a:t>重建</a:t>
            </a:r>
            <a:endParaRPr lang="zh-CN" altLang="en-US" sz="2800" b="1"/>
          </a:p>
        </p:txBody>
      </p:sp>
      <p:sp>
        <p:nvSpPr>
          <p:cNvPr id="12" name="文本框 11"/>
          <p:cNvSpPr txBox="1"/>
          <p:nvPr/>
        </p:nvSpPr>
        <p:spPr>
          <a:xfrm>
            <a:off x="904240" y="1024255"/>
            <a:ext cx="1427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[0.20,0.21]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5203190" y="1024255"/>
            <a:ext cx="1427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[0.21,0.22]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9130665" y="1024255"/>
            <a:ext cx="1427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[0.22,0.23]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231775" y="131445"/>
            <a:ext cx="9175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bin</a:t>
            </a:r>
            <a:r>
              <a:rPr lang="zh-CN" altLang="en-US" sz="2800" b="1"/>
              <a:t>区间</a:t>
            </a:r>
            <a:r>
              <a:rPr lang="en-US" altLang="zh-CN" sz="2800" b="1"/>
              <a:t>costheta[0.2</a:t>
            </a:r>
            <a:r>
              <a:rPr lang="zh-CN" altLang="en-US" sz="2800" b="1"/>
              <a:t>，</a:t>
            </a:r>
            <a:r>
              <a:rPr lang="en-US" altLang="zh-CN" sz="2800" b="1"/>
              <a:t>0.24]</a:t>
            </a:r>
            <a:r>
              <a:rPr lang="zh-CN" altLang="en-US" sz="2800" b="1"/>
              <a:t>快模拟</a:t>
            </a:r>
            <a:endParaRPr lang="zh-CN" altLang="en-US" sz="2800" b="1"/>
          </a:p>
        </p:txBody>
      </p:sp>
      <p:sp>
        <p:nvSpPr>
          <p:cNvPr id="12" name="文本框 11"/>
          <p:cNvSpPr txBox="1"/>
          <p:nvPr/>
        </p:nvSpPr>
        <p:spPr>
          <a:xfrm>
            <a:off x="904240" y="1024255"/>
            <a:ext cx="1427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[0.20,0.21]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5203190" y="1024255"/>
            <a:ext cx="1427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[0.21,0.22]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9130665" y="1024255"/>
            <a:ext cx="1427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[0.22,0.23]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" y="4187825"/>
            <a:ext cx="3689350" cy="2399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" y="1532255"/>
            <a:ext cx="3810000" cy="24771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935" y="1493520"/>
            <a:ext cx="3866515" cy="25139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345" y="4069715"/>
            <a:ext cx="3970020" cy="2581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825" y="4069715"/>
            <a:ext cx="3767455" cy="24860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2790" y="1497965"/>
            <a:ext cx="3793490" cy="2466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4224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gampi0</a:t>
            </a:r>
            <a:r>
              <a:rPr lang="zh-CN" altLang="en-US" sz="2400" b="1"/>
              <a:t>的</a:t>
            </a:r>
            <a:r>
              <a:rPr lang="en-US" altLang="zh-CN" sz="2400" b="1"/>
              <a:t>pi0</a:t>
            </a:r>
            <a:r>
              <a:rPr lang="zh-CN" altLang="en-US" sz="2400" b="1"/>
              <a:t>质量谱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1160" y="669925"/>
            <a:ext cx="3173730" cy="31064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4800" y="3870960"/>
            <a:ext cx="3173730" cy="29711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45660" y="669925"/>
            <a:ext cx="3167380" cy="31064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45660" y="3916045"/>
            <a:ext cx="2938780" cy="29203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1710" y="3916045"/>
            <a:ext cx="3034665" cy="294195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969510" y="11493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rhopi</a:t>
            </a:r>
            <a:r>
              <a:rPr lang="zh-CN" altLang="en-US" sz="2400" b="1"/>
              <a:t>的</a:t>
            </a:r>
            <a:r>
              <a:rPr lang="en-US" altLang="zh-CN" sz="2400" b="1"/>
              <a:t>pi0</a:t>
            </a:r>
            <a:r>
              <a:rPr lang="zh-CN" altLang="en-US" sz="2400" b="1"/>
              <a:t>质量谱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33400" y="2097405"/>
            <a:ext cx="3897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gamnuenue</a:t>
            </a:r>
            <a:r>
              <a:rPr lang="zh-CN" altLang="en-US" b="1"/>
              <a:t>衰变道中光子重建角分布</a:t>
            </a:r>
            <a:endParaRPr lang="zh-CN" altLang="en-US" b="1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00520" y="481330"/>
            <a:ext cx="3650615" cy="237299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897245" y="69850"/>
            <a:ext cx="629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2GeV</a:t>
            </a:r>
            <a:r>
              <a:rPr lang="zh-CN" altLang="en-US" b="1"/>
              <a:t>光子重建角度</a:t>
            </a:r>
            <a:r>
              <a:rPr lang="zh-CN" altLang="en-US" b="1"/>
              <a:t>残差跟真实角度的二维分布图（</a:t>
            </a:r>
            <a:r>
              <a:rPr lang="en-US" altLang="zh-CN" b="1"/>
              <a:t>full</a:t>
            </a:r>
            <a:r>
              <a:rPr lang="zh-CN" altLang="en-US" b="1"/>
              <a:t>）</a:t>
            </a:r>
            <a:endParaRPr lang="zh-CN" altLang="en-US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" y="2626995"/>
            <a:ext cx="4935220" cy="3547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00520" y="3908425"/>
            <a:ext cx="3743960" cy="243332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6055360" y="3475355"/>
            <a:ext cx="6294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2GeV</a:t>
            </a:r>
            <a:r>
              <a:rPr lang="zh-CN" altLang="en-US" b="1"/>
              <a:t>光子</a:t>
            </a:r>
            <a:r>
              <a:rPr lang="zh-CN" altLang="en-US" b="1">
                <a:sym typeface="+mn-ea"/>
              </a:rPr>
              <a:t>重建角度残差</a:t>
            </a:r>
            <a:r>
              <a:rPr lang="zh-CN" altLang="en-US" b="1"/>
              <a:t>跟真实角度的二维分布图（</a:t>
            </a:r>
            <a:r>
              <a:rPr lang="en-US" altLang="zh-CN" b="1"/>
              <a:t>fast</a:t>
            </a:r>
            <a:r>
              <a:rPr lang="zh-CN" altLang="en-US" b="1"/>
              <a:t>）</a:t>
            </a:r>
            <a:endParaRPr lang="zh-CN" altLang="en-US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010" y="4385628"/>
            <a:ext cx="3627120" cy="2350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81425" y="4365943"/>
            <a:ext cx="3771900" cy="2444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781425" y="1776095"/>
            <a:ext cx="3891915" cy="2522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5" y="1795145"/>
            <a:ext cx="3780155" cy="245046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976630" y="1407795"/>
            <a:ext cx="1274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δZ&gt;0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5030470" y="1407795"/>
            <a:ext cx="1274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δZ&lt;0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40005" y="126365"/>
            <a:ext cx="6671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重建角度残差</a:t>
            </a:r>
            <a:r>
              <a:rPr lang="zh-CN" altLang="en-US" sz="2400" b="1"/>
              <a:t>跟重建位置残差的二维</a:t>
            </a:r>
            <a:r>
              <a:rPr lang="zh-CN" altLang="en-US" sz="2400" b="1"/>
              <a:t>分布图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7553325" y="313055"/>
            <a:ext cx="4571365" cy="1697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ym typeface="+mn-ea"/>
              </a:rPr>
              <a:t>dxy</a:t>
            </a:r>
            <a:r>
              <a:rPr lang="zh-CN" altLang="en-US" sz="1600"/>
              <a:t>：击中位置相对于晶体中心的</a:t>
            </a:r>
            <a:r>
              <a:rPr lang="zh-CN" altLang="en-US" sz="1600"/>
              <a:t>偏移距离。</a:t>
            </a:r>
            <a:endParaRPr lang="zh-CN" altLang="en-US" sz="1600"/>
          </a:p>
          <a:p>
            <a:r>
              <a:rPr lang="en-US" altLang="zh-CN" sz="1600"/>
              <a:t>dxy=sqrt(</a:t>
            </a:r>
            <a:r>
              <a:rPr lang="en-US" altLang="zh-CN" sz="1600">
                <a:sym typeface="+mn-ea"/>
              </a:rPr>
              <a:t>δX*δX+δY*δY)</a:t>
            </a:r>
            <a:endParaRPr lang="zh-CN" altLang="en-US" sz="1600"/>
          </a:p>
          <a:p>
            <a:r>
              <a:rPr lang="en-US" altLang="zh-CN" sz="1600"/>
              <a:t>δX</a:t>
            </a:r>
            <a:r>
              <a:rPr lang="zh-CN" altLang="en-US" sz="1600"/>
              <a:t>：</a:t>
            </a:r>
            <a:r>
              <a:rPr lang="en-US" altLang="zh-CN" sz="1600"/>
              <a:t>X</a:t>
            </a:r>
            <a:r>
              <a:rPr lang="zh-CN" altLang="en-US" sz="1600"/>
              <a:t>方向</a:t>
            </a:r>
            <a:r>
              <a:rPr lang="zh-CN" altLang="en-US" sz="1600">
                <a:sym typeface="+mn-ea"/>
              </a:rPr>
              <a:t>重建位置残差</a:t>
            </a:r>
            <a:r>
              <a:rPr lang="zh-CN" altLang="en-US" sz="1600"/>
              <a:t>。</a:t>
            </a:r>
            <a:endParaRPr lang="zh-CN" altLang="en-US" sz="1600"/>
          </a:p>
          <a:p>
            <a:r>
              <a:rPr lang="en-US" altLang="zh-CN" sz="1600">
                <a:sym typeface="+mn-ea"/>
              </a:rPr>
              <a:t>δ</a:t>
            </a:r>
            <a:r>
              <a:rPr lang="en-US" altLang="zh-CN" sz="1600">
                <a:sym typeface="+mn-ea"/>
              </a:rPr>
              <a:t>Y</a:t>
            </a:r>
            <a:r>
              <a:rPr lang="zh-CN" altLang="en-US" sz="1600">
                <a:sym typeface="+mn-ea"/>
              </a:rPr>
              <a:t>：</a:t>
            </a:r>
            <a:r>
              <a:rPr lang="en-US" altLang="zh-CN" sz="1600">
                <a:sym typeface="+mn-ea"/>
              </a:rPr>
              <a:t>Y</a:t>
            </a:r>
            <a:r>
              <a:rPr lang="zh-CN" altLang="en-US" sz="1600">
                <a:sym typeface="+mn-ea"/>
              </a:rPr>
              <a:t>方向</a:t>
            </a:r>
            <a:r>
              <a:rPr lang="zh-CN" altLang="en-US" sz="1600">
                <a:sym typeface="+mn-ea"/>
              </a:rPr>
              <a:t>重建位置残差</a:t>
            </a:r>
            <a:r>
              <a:rPr lang="zh-CN" altLang="en-US" sz="1600">
                <a:sym typeface="+mn-ea"/>
              </a:rPr>
              <a:t>。</a:t>
            </a:r>
            <a:endParaRPr lang="zh-CN" altLang="en-US" sz="1600">
              <a:sym typeface="+mn-ea"/>
            </a:endParaRPr>
          </a:p>
          <a:p>
            <a:r>
              <a:rPr lang="en-US" altLang="zh-CN" sz="1600">
                <a:sym typeface="+mn-ea"/>
              </a:rPr>
              <a:t>δ</a:t>
            </a:r>
            <a:r>
              <a:rPr lang="en-US" altLang="zh-CN" sz="1600">
                <a:sym typeface="+mn-ea"/>
              </a:rPr>
              <a:t>Z</a:t>
            </a:r>
            <a:r>
              <a:rPr lang="zh-CN" altLang="en-US" sz="1600">
                <a:sym typeface="+mn-ea"/>
              </a:rPr>
              <a:t>：</a:t>
            </a:r>
            <a:r>
              <a:rPr lang="en-US" altLang="zh-CN" sz="1600">
                <a:sym typeface="+mn-ea"/>
              </a:rPr>
              <a:t>Z</a:t>
            </a:r>
            <a:r>
              <a:rPr lang="zh-CN" altLang="en-US" sz="1600">
                <a:sym typeface="+mn-ea"/>
              </a:rPr>
              <a:t>方向</a:t>
            </a:r>
            <a:r>
              <a:rPr lang="zh-CN" altLang="en-US" sz="1600">
                <a:sym typeface="+mn-ea"/>
              </a:rPr>
              <a:t>重建位置残差。</a:t>
            </a:r>
            <a:endParaRPr lang="zh-CN" altLang="en-US" sz="1600">
              <a:sym typeface="+mn-ea"/>
            </a:endParaRPr>
          </a:p>
          <a:p>
            <a:r>
              <a:rPr lang="en-US" altLang="zh-CN" sz="1600">
                <a:sym typeface="+mn-ea"/>
              </a:rPr>
              <a:t>δθ</a:t>
            </a:r>
            <a:r>
              <a:rPr lang="zh-CN" altLang="en-US" sz="1600"/>
              <a:t>：</a:t>
            </a:r>
            <a:r>
              <a:rPr lang="zh-CN" altLang="en-US" sz="1600">
                <a:sym typeface="+mn-ea"/>
              </a:rPr>
              <a:t>重建</a:t>
            </a:r>
            <a:r>
              <a:rPr lang="zh-CN" altLang="en-US" sz="1600">
                <a:sym typeface="+mn-ea"/>
              </a:rPr>
              <a:t>角度残差。</a:t>
            </a:r>
            <a:endParaRPr lang="zh-CN" altLang="en-US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8280" y="1488440"/>
            <a:ext cx="3816350" cy="2480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105" y="1488440"/>
            <a:ext cx="3816985" cy="248094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087120" y="831215"/>
            <a:ext cx="1274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δ</a:t>
            </a:r>
            <a:r>
              <a:rPr lang="en-US" altLang="zh-CN"/>
              <a:t>Z&gt;0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120640" y="831215"/>
            <a:ext cx="1274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δ</a:t>
            </a:r>
            <a:r>
              <a:rPr lang="en-US" altLang="zh-CN"/>
              <a:t>Z&lt;0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80815" y="4088765"/>
            <a:ext cx="3715385" cy="247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6830" y="4088765"/>
            <a:ext cx="3813810" cy="23806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005" y="126365"/>
            <a:ext cx="6671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重建角度残差</a:t>
            </a:r>
            <a:r>
              <a:rPr lang="zh-CN" altLang="en-US" sz="2400" b="1"/>
              <a:t>跟重建位置残差的二维</a:t>
            </a:r>
            <a:r>
              <a:rPr lang="zh-CN" altLang="en-US" sz="2400" b="1"/>
              <a:t>分布图</a:t>
            </a:r>
            <a:endParaRPr lang="zh-CN" altLang="en-US" sz="2400" b="1"/>
          </a:p>
        </p:txBody>
      </p:sp>
      <p:sp>
        <p:nvSpPr>
          <p:cNvPr id="11" name="文本框 10"/>
          <p:cNvSpPr txBox="1"/>
          <p:nvPr/>
        </p:nvSpPr>
        <p:spPr>
          <a:xfrm>
            <a:off x="7769225" y="313055"/>
            <a:ext cx="4571365" cy="1697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sym typeface="+mn-ea"/>
              </a:rPr>
              <a:t>d</a:t>
            </a:r>
            <a:r>
              <a:rPr lang="zh-CN" altLang="en-US" sz="1600"/>
              <a:t>：击中位置相对于晶体中心的</a:t>
            </a:r>
            <a:r>
              <a:rPr lang="zh-CN" altLang="en-US" sz="1600"/>
              <a:t>偏移距离。</a:t>
            </a:r>
            <a:endParaRPr lang="zh-CN" altLang="en-US" sz="1600"/>
          </a:p>
          <a:p>
            <a:r>
              <a:rPr lang="en-US" altLang="zh-CN" sz="1600"/>
              <a:t>d=sqrt(</a:t>
            </a:r>
            <a:r>
              <a:rPr lang="en-US" altLang="zh-CN" sz="1600">
                <a:sym typeface="+mn-ea"/>
              </a:rPr>
              <a:t>δX*δX+δY*δY+</a:t>
            </a:r>
            <a:r>
              <a:rPr lang="en-US" altLang="zh-CN" sz="1600">
                <a:sym typeface="+mn-ea"/>
              </a:rPr>
              <a:t>δZ*δZ</a:t>
            </a:r>
            <a:r>
              <a:rPr lang="en-US" altLang="zh-CN" sz="1600">
                <a:sym typeface="+mn-ea"/>
              </a:rPr>
              <a:t>)</a:t>
            </a:r>
            <a:endParaRPr lang="zh-CN" altLang="en-US" sz="1600"/>
          </a:p>
          <a:p>
            <a:r>
              <a:rPr lang="en-US" altLang="zh-CN" sz="1600"/>
              <a:t>δX</a:t>
            </a:r>
            <a:r>
              <a:rPr lang="zh-CN" altLang="en-US" sz="1600"/>
              <a:t>：</a:t>
            </a:r>
            <a:r>
              <a:rPr lang="en-US" altLang="zh-CN" sz="1600"/>
              <a:t>X</a:t>
            </a:r>
            <a:r>
              <a:rPr lang="zh-CN" altLang="en-US" sz="1600"/>
              <a:t>方向</a:t>
            </a:r>
            <a:r>
              <a:rPr lang="zh-CN" altLang="en-US" sz="1600">
                <a:sym typeface="+mn-ea"/>
              </a:rPr>
              <a:t>重建位置残差</a:t>
            </a:r>
            <a:r>
              <a:rPr lang="zh-CN" altLang="en-US" sz="1600"/>
              <a:t>。</a:t>
            </a:r>
            <a:endParaRPr lang="zh-CN" altLang="en-US" sz="1600"/>
          </a:p>
          <a:p>
            <a:r>
              <a:rPr lang="en-US" altLang="zh-CN" sz="1600">
                <a:sym typeface="+mn-ea"/>
              </a:rPr>
              <a:t>δ</a:t>
            </a:r>
            <a:r>
              <a:rPr lang="en-US" altLang="zh-CN" sz="1600">
                <a:sym typeface="+mn-ea"/>
              </a:rPr>
              <a:t>Y</a:t>
            </a:r>
            <a:r>
              <a:rPr lang="zh-CN" altLang="en-US" sz="1600">
                <a:sym typeface="+mn-ea"/>
              </a:rPr>
              <a:t>：</a:t>
            </a:r>
            <a:r>
              <a:rPr lang="en-US" altLang="zh-CN" sz="1600">
                <a:sym typeface="+mn-ea"/>
              </a:rPr>
              <a:t>Y</a:t>
            </a:r>
            <a:r>
              <a:rPr lang="zh-CN" altLang="en-US" sz="1600">
                <a:sym typeface="+mn-ea"/>
              </a:rPr>
              <a:t>方向</a:t>
            </a:r>
            <a:r>
              <a:rPr lang="zh-CN" altLang="en-US" sz="1600">
                <a:sym typeface="+mn-ea"/>
              </a:rPr>
              <a:t>重建位置残差</a:t>
            </a:r>
            <a:r>
              <a:rPr lang="zh-CN" altLang="en-US" sz="1600">
                <a:sym typeface="+mn-ea"/>
              </a:rPr>
              <a:t>。</a:t>
            </a:r>
            <a:endParaRPr lang="zh-CN" altLang="en-US" sz="1600">
              <a:sym typeface="+mn-ea"/>
            </a:endParaRPr>
          </a:p>
          <a:p>
            <a:r>
              <a:rPr lang="en-US" altLang="zh-CN" sz="1600">
                <a:sym typeface="+mn-ea"/>
              </a:rPr>
              <a:t>δ</a:t>
            </a:r>
            <a:r>
              <a:rPr lang="en-US" altLang="zh-CN" sz="1600">
                <a:sym typeface="+mn-ea"/>
              </a:rPr>
              <a:t>Z</a:t>
            </a:r>
            <a:r>
              <a:rPr lang="zh-CN" altLang="en-US" sz="1600">
                <a:sym typeface="+mn-ea"/>
              </a:rPr>
              <a:t>：</a:t>
            </a:r>
            <a:r>
              <a:rPr lang="en-US" altLang="zh-CN" sz="1600">
                <a:sym typeface="+mn-ea"/>
              </a:rPr>
              <a:t>Z</a:t>
            </a:r>
            <a:r>
              <a:rPr lang="zh-CN" altLang="en-US" sz="1600">
                <a:sym typeface="+mn-ea"/>
              </a:rPr>
              <a:t>方向</a:t>
            </a:r>
            <a:r>
              <a:rPr lang="zh-CN" altLang="en-US" sz="1600">
                <a:sym typeface="+mn-ea"/>
              </a:rPr>
              <a:t>重建位置残差。</a:t>
            </a:r>
            <a:endParaRPr lang="zh-CN" altLang="en-US" sz="1600">
              <a:sym typeface="+mn-ea"/>
            </a:endParaRPr>
          </a:p>
          <a:p>
            <a:r>
              <a:rPr lang="en-US" altLang="zh-CN" sz="1600">
                <a:sym typeface="+mn-ea"/>
              </a:rPr>
              <a:t>δθ</a:t>
            </a:r>
            <a:r>
              <a:rPr lang="zh-CN" altLang="en-US" sz="1600"/>
              <a:t>：</a:t>
            </a:r>
            <a:r>
              <a:rPr lang="zh-CN" altLang="en-US" sz="1600">
                <a:sym typeface="+mn-ea"/>
              </a:rPr>
              <a:t>重建</a:t>
            </a:r>
            <a:r>
              <a:rPr lang="zh-CN" altLang="en-US" sz="1600">
                <a:sym typeface="+mn-ea"/>
              </a:rPr>
              <a:t>角度残差。</a:t>
            </a:r>
            <a:endParaRPr lang="zh-CN" alt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7710" y="1403985"/>
            <a:ext cx="10515600" cy="4351338"/>
          </a:xfrm>
        </p:spPr>
        <p:txBody>
          <a:bodyPr/>
          <a:p>
            <a:r>
              <a:rPr lang="en-US" altLang="zh-CN" sz="1800">
                <a:sym typeface="+mn-ea"/>
              </a:rPr>
              <a:t>1.</a:t>
            </a:r>
            <a:r>
              <a:rPr lang="zh-CN" altLang="en-US" sz="1800">
                <a:sym typeface="+mn-ea"/>
              </a:rPr>
              <a:t>增加角度与动量</a:t>
            </a:r>
            <a:r>
              <a:rPr lang="zh-CN" altLang="en-US" sz="1800">
                <a:sym typeface="+mn-ea"/>
              </a:rPr>
              <a:t>的分</a:t>
            </a:r>
            <a:r>
              <a:rPr lang="en-US" altLang="zh-CN" sz="1800">
                <a:sym typeface="+mn-ea"/>
              </a:rPr>
              <a:t>bin</a:t>
            </a:r>
            <a:r>
              <a:rPr lang="zh-CN" altLang="en-US" sz="1800">
                <a:sym typeface="+mn-ea"/>
              </a:rPr>
              <a:t>。</a:t>
            </a:r>
            <a:endParaRPr lang="en-US" altLang="zh-CN" sz="1800"/>
          </a:p>
          <a:p>
            <a:r>
              <a:rPr lang="en-US" altLang="zh-CN" sz="1800"/>
              <a:t>2.</a:t>
            </a:r>
            <a:r>
              <a:rPr lang="zh-CN" altLang="en-US" sz="1800"/>
              <a:t>抽取时将</a:t>
            </a:r>
            <a:r>
              <a:rPr lang="zh-CN" altLang="en-US" sz="1800">
                <a:sym typeface="+mn-ea"/>
              </a:rPr>
              <a:t>重建位置</a:t>
            </a:r>
            <a:r>
              <a:rPr lang="zh-CN" altLang="en-US" sz="1800">
                <a:sym typeface="+mn-ea"/>
              </a:rPr>
              <a:t>残差跟重建角度残差</a:t>
            </a:r>
            <a:r>
              <a:rPr lang="zh-CN" altLang="en-US" sz="1800">
                <a:sym typeface="+mn-ea"/>
              </a:rPr>
              <a:t>做关联。</a:t>
            </a:r>
            <a:endParaRPr lang="en-US" altLang="zh-CN" sz="18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085" y="47371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方法</a:t>
            </a:r>
            <a:r>
              <a:rPr lang="zh-CN" altLang="en-US" sz="3600"/>
              <a:t>思考</a:t>
            </a:r>
            <a:endParaRPr lang="zh-CN" altLang="en-U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273810" y="1031875"/>
          <a:ext cx="8618855" cy="4084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650"/>
                <a:gridCol w="1329690"/>
                <a:gridCol w="1281430"/>
                <a:gridCol w="1536700"/>
                <a:gridCol w="1280795"/>
                <a:gridCol w="1672590"/>
              </a:tblGrid>
              <a:tr h="51244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llbar</a:t>
                      </a:r>
                      <a:endParaRPr lang="en-US" altLang="zh-CN" sz="20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fast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kskpi</a:t>
                      </a:r>
                      <a:endParaRPr lang="en-US" altLang="zh-CN" sz="24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fast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full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83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all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100000</a:t>
                      </a:r>
                      <a:endParaRPr lang="en-US" altLang="zh-CN"/>
                    </a:p>
                  </a:txBody>
                  <a:tcPr/>
                </a:tc>
              </a:tr>
              <a:tr h="7143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lam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72177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71479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k3pi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1</a:t>
                      </a:r>
                      <a:r>
                        <a:rPr lang="zh-CN" altLang="en-US"/>
                        <a:t>个</a:t>
                      </a:r>
                      <a:r>
                        <a:rPr lang="en-US" altLang="zh-CN"/>
                        <a:t>k</a:t>
                      </a:r>
                      <a:r>
                        <a:rPr lang="zh-CN" altLang="en-US"/>
                        <a:t>，三个</a:t>
                      </a:r>
                      <a:r>
                        <a:rPr lang="en-US" altLang="zh-CN"/>
                        <a:t>pi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62819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57831</a:t>
                      </a:r>
                      <a:endParaRPr lang="en-US" altLang="zh-CN"/>
                    </a:p>
                  </a:txBody>
                  <a:tcPr/>
                </a:tc>
              </a:tr>
              <a:tr h="4083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68675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61670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goodtrk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62819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57260</a:t>
                      </a:r>
                      <a:endParaRPr lang="en-US" altLang="zh-CN"/>
                    </a:p>
                  </a:txBody>
                  <a:tcPr/>
                </a:tc>
              </a:tr>
              <a:tr h="4083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2ndvtxfit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68331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61481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61082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56485</a:t>
                      </a:r>
                      <a:endParaRPr lang="en-US" altLang="zh-CN"/>
                    </a:p>
                  </a:txBody>
                  <a:tcPr/>
                </a:tc>
              </a:tr>
              <a:tr h="40830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2ndvtxfit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58093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55880</a:t>
                      </a:r>
                      <a:endParaRPr lang="en-US" altLang="zh-CN"/>
                    </a:p>
                  </a:txBody>
                  <a:tcPr/>
                </a:tc>
              </a:tr>
              <a:tr h="4425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kmfit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47609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53679</a:t>
                      </a:r>
                      <a:endParaRPr lang="en-US" altLang="zh-CN"/>
                    </a:p>
                  </a:txBody>
                  <a:tcPr/>
                </a:tc>
              </a:tr>
              <a:tr h="78232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0.68331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0.61481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sym typeface="+mn-ea"/>
                        </a:rPr>
                        <a:t>Efficiency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0.47609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</a:rPr>
                        <a:t>0.53679</a:t>
                      </a:r>
                      <a:endParaRPr lang="en-US" altLang="zh-CN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89230" y="92710"/>
            <a:ext cx="5516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method0</a:t>
            </a:r>
            <a:r>
              <a:rPr lang="zh-CN" altLang="en-US" sz="2400" b="1"/>
              <a:t>带电粒子衰变道效率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8382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llbar</a:t>
            </a:r>
            <a:r>
              <a:rPr lang="zh-CN" altLang="en-US" sz="2400" b="1"/>
              <a:t>的</a:t>
            </a:r>
            <a:r>
              <a:rPr lang="en-US" altLang="zh-CN" sz="2400" b="1"/>
              <a:t>chisq</a:t>
            </a:r>
            <a:r>
              <a:rPr lang="zh-CN" altLang="en-US" sz="2400" b="1"/>
              <a:t>分布</a:t>
            </a:r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815" y="672465"/>
            <a:ext cx="3041015" cy="2939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" y="3724910"/>
            <a:ext cx="3016885" cy="297116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9018270" y="3467735"/>
            <a:ext cx="3304540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zh-CN" altLang="en-US" sz="18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J/ψ </a:t>
            </a:r>
            <a:r>
              <a:rPr lang="zh-CN" altLang="en-US" sz="18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四体运动学拟合</a:t>
            </a:r>
            <a:endParaRPr lang="zh-CN" altLang="en-US" sz="1800" b="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765" y="673100"/>
            <a:ext cx="3007360" cy="29838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170" y="3922395"/>
            <a:ext cx="2941955" cy="28403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685" y="3922395"/>
            <a:ext cx="2806700" cy="277368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173470" y="4381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Kskpi</a:t>
            </a:r>
            <a:r>
              <a:rPr lang="zh-CN" altLang="en-US" sz="2400" b="1"/>
              <a:t>的</a:t>
            </a:r>
            <a:r>
              <a:rPr lang="en-US" altLang="zh-CN" sz="2400" b="1"/>
              <a:t>chisq</a:t>
            </a:r>
            <a:r>
              <a:rPr lang="zh-CN" altLang="en-US" sz="2400" b="1"/>
              <a:t>分布</a:t>
            </a:r>
            <a:endParaRPr lang="zh-CN" altLang="en-US" sz="2400" b="1"/>
          </a:p>
        </p:txBody>
      </p:sp>
      <p:sp>
        <p:nvSpPr>
          <p:cNvPr id="20" name="文本框 19"/>
          <p:cNvSpPr txBox="1"/>
          <p:nvPr/>
        </p:nvSpPr>
        <p:spPr>
          <a:xfrm>
            <a:off x="4718050" y="378460"/>
            <a:ext cx="1529080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Ks⁰</a:t>
            </a:r>
            <a:r>
              <a:rPr lang="zh-CN" altLang="en-US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顶点拟合</a:t>
            </a:r>
            <a:endParaRPr lang="zh-CN" altLang="en-US" b="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4565650" y="3484245"/>
            <a:ext cx="2373630" cy="3683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zh-CN" altLang="en-US" sz="1800" b="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J/ψ 三体运动学拟合</a:t>
            </a:r>
            <a:endParaRPr lang="zh-CN" altLang="en-US" sz="1800" b="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7730" y="2665095"/>
            <a:ext cx="10515600" cy="1325563"/>
          </a:xfrm>
        </p:spPr>
        <p:txBody>
          <a:bodyPr/>
          <a:p>
            <a:pPr algn="ctr"/>
            <a:r>
              <a:rPr lang="en-US" altLang="zh-CN" b="1"/>
              <a:t>back up</a:t>
            </a:r>
            <a:endParaRPr lang="en-US" altLang="zh-CN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529.7,&quot;left&quot;:11.2,&quot;top&quot;:9.05,&quot;width&quot;:700.1}"/>
</p:tagLst>
</file>

<file path=ppt/tags/tag10.xml><?xml version="1.0" encoding="utf-8"?>
<p:tagLst xmlns:p="http://schemas.openxmlformats.org/presentationml/2006/main">
  <p:tag name="KSO_WM_DIAGRAM_VIRTUALLY_FRAME" val="{&quot;height&quot;:493.85,&quot;left&quot;:464.35,&quot;top&quot;:5.5,&quot;width&quot;:508.1}"/>
</p:tagLst>
</file>

<file path=ppt/tags/tag11.xml><?xml version="1.0" encoding="utf-8"?>
<p:tagLst xmlns:p="http://schemas.openxmlformats.org/presentationml/2006/main">
  <p:tag name="KSO_WM_DIAGRAM_VIRTUALLY_FRAME" val="{&quot;height&quot;:429.15,&quot;left&quot;:0,&quot;top&quot;:110.85,&quot;width&quot;:604.2}"/>
</p:tagLst>
</file>

<file path=ppt/tags/tag12.xml><?xml version="1.0" encoding="utf-8"?>
<p:tagLst xmlns:p="http://schemas.openxmlformats.org/presentationml/2006/main">
  <p:tag name="KSO_WM_DIAGRAM_VIRTUALLY_FRAME" val="{&quot;height&quot;:429.15,&quot;left&quot;:0,&quot;top&quot;:110.85,&quot;width&quot;:604.2}"/>
</p:tagLst>
</file>

<file path=ppt/tags/tag13.xml><?xml version="1.0" encoding="utf-8"?>
<p:tagLst xmlns:p="http://schemas.openxmlformats.org/presentationml/2006/main">
  <p:tag name="KSO_WM_DIAGRAM_VIRTUALLY_FRAME" val="{&quot;height&quot;:429.15,&quot;left&quot;:0,&quot;top&quot;:110.85,&quot;width&quot;:604.2}"/>
</p:tagLst>
</file>

<file path=ppt/tags/tag14.xml><?xml version="1.0" encoding="utf-8"?>
<p:tagLst xmlns:p="http://schemas.openxmlformats.org/presentationml/2006/main">
  <p:tag name="KSO_WM_DIAGRAM_VIRTUALLY_FRAME" val="{&quot;height&quot;:429.15,&quot;left&quot;:0,&quot;top&quot;:110.85,&quot;width&quot;:604.2}"/>
</p:tagLst>
</file>

<file path=ppt/tags/tag15.xml><?xml version="1.0" encoding="utf-8"?>
<p:tagLst xmlns:p="http://schemas.openxmlformats.org/presentationml/2006/main">
  <p:tag name="KSO_WM_DIAGRAM_VIRTUALLY_FRAME" val="{&quot;height&quot;:429.15,&quot;left&quot;:0,&quot;top&quot;:110.85,&quot;width&quot;:604.2}"/>
</p:tagLst>
</file>

<file path=ppt/tags/tag16.xml><?xml version="1.0" encoding="utf-8"?>
<p:tagLst xmlns:p="http://schemas.openxmlformats.org/presentationml/2006/main">
  <p:tag name="KSO_WM_DIAGRAM_VIRTUALLY_FRAME" val="{&quot;height&quot;:429.15,&quot;left&quot;:0,&quot;top&quot;:110.85,&quot;width&quot;:604.2}"/>
</p:tagLst>
</file>

<file path=ppt/tags/tag17.xml><?xml version="1.0" encoding="utf-8"?>
<p:tagLst xmlns:p="http://schemas.openxmlformats.org/presentationml/2006/main">
  <p:tag name="KSO_WM_DIAGRAM_VIRTUALLY_FRAME" val="{&quot;height&quot;:517.65,&quot;left&quot;:0,&quot;top&quot;:4.65,&quot;width&quot;:903.65}"/>
</p:tagLst>
</file>

<file path=ppt/tags/tag18.xml><?xml version="1.0" encoding="utf-8"?>
<p:tagLst xmlns:p="http://schemas.openxmlformats.org/presentationml/2006/main">
  <p:tag name="KSO_WM_DIAGRAM_VIRTUALLY_FRAME" val="{&quot;height&quot;:517.65,&quot;left&quot;:0,&quot;top&quot;:4.65,&quot;width&quot;:903.65}"/>
</p:tagLst>
</file>

<file path=ppt/tags/tag19.xml><?xml version="1.0" encoding="utf-8"?>
<p:tagLst xmlns:p="http://schemas.openxmlformats.org/presentationml/2006/main">
  <p:tag name="KSO_WM_DIAGRAM_VIRTUALLY_FRAME" val="{&quot;height&quot;:517.65,&quot;left&quot;:0,&quot;top&quot;:4.65,&quot;width&quot;:903.65}"/>
</p:tagLst>
</file>

<file path=ppt/tags/tag2.xml><?xml version="1.0" encoding="utf-8"?>
<p:tagLst xmlns:p="http://schemas.openxmlformats.org/presentationml/2006/main">
  <p:tag name="KSO_WM_DIAGRAM_VIRTUALLY_FRAME" val="{&quot;height&quot;:529.7,&quot;left&quot;:11.2,&quot;top&quot;:9.05,&quot;width&quot;:700.1}"/>
</p:tagLst>
</file>

<file path=ppt/tags/tag20.xml><?xml version="1.0" encoding="utf-8"?>
<p:tagLst xmlns:p="http://schemas.openxmlformats.org/presentationml/2006/main">
  <p:tag name="KSO_WM_DIAGRAM_VIRTUALLY_FRAME" val="{&quot;height&quot;:517.65,&quot;left&quot;:0,&quot;top&quot;:4.65,&quot;width&quot;:903.65}"/>
</p:tagLst>
</file>

<file path=ppt/tags/tag21.xml><?xml version="1.0" encoding="utf-8"?>
<p:tagLst xmlns:p="http://schemas.openxmlformats.org/presentationml/2006/main">
  <p:tag name="KSO_WM_DIAGRAM_VIRTUALLY_FRAME" val="{&quot;height&quot;:517.65,&quot;left&quot;:0,&quot;top&quot;:4.65,&quot;width&quot;:903.65}"/>
</p:tagLst>
</file>

<file path=ppt/tags/tag22.xml><?xml version="1.0" encoding="utf-8"?>
<p:tagLst xmlns:p="http://schemas.openxmlformats.org/presentationml/2006/main">
  <p:tag name="KSO_WM_DIAGRAM_VIRTUALLY_FRAME" val="{&quot;height&quot;:517.65,&quot;left&quot;:0,&quot;top&quot;:4.65,&quot;width&quot;:903.65}"/>
</p:tagLst>
</file>

<file path=ppt/tags/tag23.xml><?xml version="1.0" encoding="utf-8"?>
<p:tagLst xmlns:p="http://schemas.openxmlformats.org/presentationml/2006/main">
  <p:tag name="TABLE_ENDDRAG_ORIGIN_RECT" val="893*332"/>
  <p:tag name="TABLE_ENDDRAG_RECT" val="0*77*893*332"/>
</p:tagLst>
</file>

<file path=ppt/tags/tag24.xml><?xml version="1.0" encoding="utf-8"?>
<p:tagLst xmlns:p="http://schemas.openxmlformats.org/presentationml/2006/main">
  <p:tag name="KSO_WM_DIAGRAM_VIRTUALLY_FRAME" val="{&quot;height&quot;:395.45,&quot;left&quot;:306.9,&quot;top&quot;:42.85,&quot;width&quot;:605.2}"/>
</p:tagLst>
</file>

<file path=ppt/tags/tag25.xml><?xml version="1.0" encoding="utf-8"?>
<p:tagLst xmlns:p="http://schemas.openxmlformats.org/presentationml/2006/main">
  <p:tag name="KSO_WM_DIAGRAM_VIRTUALLY_FRAME" val="{&quot;height&quot;:395.45,&quot;left&quot;:306.9,&quot;top&quot;:42.85,&quot;width&quot;:605.2}"/>
</p:tagLst>
</file>

<file path=ppt/tags/tag3.xml><?xml version="1.0" encoding="utf-8"?>
<p:tagLst xmlns:p="http://schemas.openxmlformats.org/presentationml/2006/main">
  <p:tag name="KSO_WM_DIAGRAM_VIRTUALLY_FRAME" val="{&quot;height&quot;:529.7,&quot;left&quot;:11.2,&quot;top&quot;:9.05,&quot;width&quot;:700.1}"/>
</p:tagLst>
</file>

<file path=ppt/tags/tag4.xml><?xml version="1.0" encoding="utf-8"?>
<p:tagLst xmlns:p="http://schemas.openxmlformats.org/presentationml/2006/main">
  <p:tag name="KSO_WM_DIAGRAM_VIRTUALLY_FRAME" val="{&quot;height&quot;:529.7,&quot;left&quot;:11.2,&quot;top&quot;:9.05,&quot;width&quot;:700.1}"/>
</p:tagLst>
</file>

<file path=ppt/tags/tag5.xml><?xml version="1.0" encoding="utf-8"?>
<p:tagLst xmlns:p="http://schemas.openxmlformats.org/presentationml/2006/main">
  <p:tag name="KSO_WM_DIAGRAM_VIRTUALLY_FRAME" val="{&quot;height&quot;:529.7,&quot;left&quot;:11.2,&quot;top&quot;:9.05,&quot;width&quot;:700.1}"/>
</p:tagLst>
</file>

<file path=ppt/tags/tag6.xml><?xml version="1.0" encoding="utf-8"?>
<p:tagLst xmlns:p="http://schemas.openxmlformats.org/presentationml/2006/main">
  <p:tag name="KSO_WM_DIAGRAM_VIRTUALLY_FRAME" val="{&quot;height&quot;:529.7,&quot;left&quot;:11.2,&quot;top&quot;:9.05,&quot;width&quot;:700.1}"/>
</p:tagLst>
</file>

<file path=ppt/tags/tag7.xml><?xml version="1.0" encoding="utf-8"?>
<p:tagLst xmlns:p="http://schemas.openxmlformats.org/presentationml/2006/main">
  <p:tag name="KSO_WM_DIAGRAM_VIRTUALLY_FRAME" val="{&quot;height&quot;:493.85,&quot;left&quot;:464.35,&quot;top&quot;:5.5,&quot;width&quot;:508.1}"/>
</p:tagLst>
</file>

<file path=ppt/tags/tag8.xml><?xml version="1.0" encoding="utf-8"?>
<p:tagLst xmlns:p="http://schemas.openxmlformats.org/presentationml/2006/main">
  <p:tag name="KSO_WM_DIAGRAM_VIRTUALLY_FRAME" val="{&quot;height&quot;:493.85,&quot;left&quot;:464.35,&quot;top&quot;:5.5,&quot;width&quot;:508.1}"/>
</p:tagLst>
</file>

<file path=ppt/tags/tag9.xml><?xml version="1.0" encoding="utf-8"?>
<p:tagLst xmlns:p="http://schemas.openxmlformats.org/presentationml/2006/main">
  <p:tag name="KSO_WM_DIAGRAM_VIRTUALLY_FRAME" val="{&quot;height&quot;:493.85,&quot;left&quot;:464.35,&quot;top&quot;:5.5,&quot;width&quot;:508.1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WPS 演示</Application>
  <PresentationFormat>宽屏</PresentationFormat>
  <Paragraphs>292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back up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xiaoxia liang</dc:creator>
  <cp:lastModifiedBy>梁晓霞</cp:lastModifiedBy>
  <cp:revision>28</cp:revision>
  <dcterms:created xsi:type="dcterms:W3CDTF">2023-08-09T12:44:00Z</dcterms:created>
  <dcterms:modified xsi:type="dcterms:W3CDTF">2025-12-16T06:13:45Z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5100BAD85E3A4298918AB9640AC41F34_12</vt:lpwstr>
  </property>
</Properties>
</file>