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63" r:id="rId4"/>
    <p:sldId id="261" r:id="rId5"/>
    <p:sldId id="265" r:id="rId6"/>
    <p:sldId id="260" r:id="rId7"/>
    <p:sldId id="257" r:id="rId8"/>
    <p:sldId id="259" r:id="rId9"/>
    <p:sldId id="264" r:id="rId10"/>
    <p:sldId id="262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0" userDrawn="1">
          <p15:clr>
            <a:srgbClr val="A4A3A4"/>
          </p15:clr>
        </p15:guide>
        <p15:guide id="2" pos="3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50"/>
        <p:guide pos="3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3.png"/><Relationship Id="rId3" Type="http://schemas.openxmlformats.org/officeDocument/2006/relationships/tags" Target="../tags/tag2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image" Target="../media/image6.png"/><Relationship Id="rId3" Type="http://schemas.openxmlformats.org/officeDocument/2006/relationships/tags" Target="../tags/tag8.xml"/><Relationship Id="rId2" Type="http://schemas.openxmlformats.org/officeDocument/2006/relationships/image" Target="../media/image5.png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351790" y="1839595"/>
            <a:ext cx="11577320" cy="20720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400"/>
              <a:t>更新了匹配方法，在新算法基础上重新分析样本（</a:t>
            </a:r>
            <a:r>
              <a:rPr lang="zh-CN" altLang="en-US"/>
              <a:t>新样本中包含单粒子样本的径迹</a:t>
            </a:r>
            <a:r>
              <a:rPr lang="en-US" altLang="zh-CN"/>
              <a:t>5</a:t>
            </a:r>
            <a:r>
              <a:rPr lang="zh-CN" altLang="en-US"/>
              <a:t>参数误差矩阵</a:t>
            </a:r>
            <a:r>
              <a:rPr lang="zh-CN" altLang="en-US" sz="2400"/>
              <a:t>），更新</a:t>
            </a:r>
            <a:r>
              <a:rPr lang="en-US" altLang="zh-CN" sz="2400"/>
              <a:t>pdf</a:t>
            </a:r>
            <a:endParaRPr lang="en-US" altLang="zh-CN" sz="2400"/>
          </a:p>
          <a:p>
            <a:r>
              <a:rPr kumimoji="1" lang="zh-CN" altLang="en-US" dirty="0">
                <a:sym typeface="+mn-ea"/>
              </a:rPr>
              <a:t>光子、带电粒子匹配方式</a:t>
            </a:r>
            <a:endParaRPr kumimoji="1" lang="en-US" altLang="zh-CN" dirty="0"/>
          </a:p>
          <a:p>
            <a:pPr lvl="3"/>
            <a:r>
              <a:rPr kumimoji="1" lang="zh-CN" altLang="en-US" dirty="0">
                <a:sym typeface="+mn-ea"/>
              </a:rPr>
              <a:t>光子匹配方式：</a:t>
            </a:r>
            <a:r>
              <a:rPr kumimoji="1" lang="en-US" altLang="zh-CN" dirty="0">
                <a:sym typeface="+mn-ea"/>
              </a:rPr>
              <a:t>10</a:t>
            </a:r>
            <a:r>
              <a:rPr kumimoji="1" lang="zh-CN" altLang="en-US" dirty="0">
                <a:sym typeface="+mn-ea"/>
              </a:rPr>
              <a:t>度以内最高能量</a:t>
            </a:r>
            <a:r>
              <a:rPr kumimoji="1" lang="en-US" altLang="zh-CN" dirty="0">
                <a:sym typeface="+mn-ea"/>
              </a:rPr>
              <a:t>shower</a:t>
            </a:r>
            <a:endParaRPr kumimoji="1" lang="en-US" altLang="zh-CN" dirty="0"/>
          </a:p>
          <a:p>
            <a:pPr lvl="3"/>
            <a:r>
              <a:rPr kumimoji="1" lang="zh-CN" altLang="en-US" dirty="0">
                <a:sym typeface="+mn-ea"/>
              </a:rPr>
              <a:t>带电粒子匹配方式：</a:t>
            </a:r>
            <a:r>
              <a:rPr lang="en-GB" altLang="zh-CN" dirty="0">
                <a:sym typeface="+mn-ea"/>
              </a:rPr>
              <a:t> Reconstruction</a:t>
            </a:r>
            <a:r>
              <a:rPr kumimoji="1" lang="en-US" altLang="zh-CN" dirty="0">
                <a:sym typeface="+mn-ea"/>
              </a:rPr>
              <a:t>/</a:t>
            </a:r>
            <a:r>
              <a:rPr kumimoji="1" lang="en-US" altLang="zh-CN" dirty="0" err="1">
                <a:sym typeface="+mn-ea"/>
              </a:rPr>
              <a:t>RecAlg</a:t>
            </a:r>
            <a:r>
              <a:rPr kumimoji="1" lang="en-US" altLang="zh-CN" dirty="0">
                <a:sym typeface="+mn-ea"/>
              </a:rPr>
              <a:t>/</a:t>
            </a:r>
            <a:r>
              <a:rPr kumimoji="1" lang="en-US" altLang="zh-CN" dirty="0" err="1">
                <a:sym typeface="+mn-ea"/>
              </a:rPr>
              <a:t>EventAssembler.cc</a:t>
            </a:r>
            <a:r>
              <a:rPr kumimoji="1" lang="en-US" altLang="zh-CN" dirty="0">
                <a:sym typeface="+mn-ea"/>
              </a:rPr>
              <a:t> </a:t>
            </a:r>
            <a:r>
              <a:rPr kumimoji="1" lang="zh-CN" altLang="en-US" dirty="0">
                <a:sym typeface="+mn-ea"/>
              </a:rPr>
              <a:t>基于击中的匹配</a:t>
            </a:r>
            <a:endParaRPr kumimoji="1" lang="en-US" altLang="zh-CN" dirty="0"/>
          </a:p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51790" y="3866515"/>
            <a:ext cx="10759440" cy="20205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对于新的匹配方法：光子的</a:t>
            </a:r>
            <a:r>
              <a:rPr lang="zh-CN" altLang="en-US"/>
              <a:t>重建效率有了</a:t>
            </a:r>
            <a:r>
              <a:rPr lang="zh-CN" altLang="en-US"/>
              <a:t>提升</a:t>
            </a:r>
            <a:endParaRPr lang="zh-CN" altLang="en-US"/>
          </a:p>
          <a:p>
            <a:r>
              <a:rPr lang="en-US" altLang="zh-CN"/>
              <a:t> </a:t>
            </a:r>
            <a:endParaRPr lang="en-US" altLang="zh-CN"/>
          </a:p>
          <a:p>
            <a:r>
              <a:rPr lang="en-US" altLang="zh-CN"/>
              <a:t>                                                              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3556000" y="285750"/>
            <a:ext cx="5283200" cy="10160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en-US" sz="3200" b="1"/>
              <a:t>内容</a:t>
            </a:r>
            <a:endParaRPr lang="zh-CN" altLang="en-US" sz="32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9730" y="3042285"/>
            <a:ext cx="10682605" cy="332486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53085" y="549275"/>
            <a:ext cx="80467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ym typeface="+mn-ea"/>
              </a:rPr>
              <a:t>光子匹配修复前后对比</a:t>
            </a:r>
            <a:endParaRPr lang="zh-CN" altLang="en-US" sz="2400" b="1"/>
          </a:p>
        </p:txBody>
      </p:sp>
      <p:sp>
        <p:nvSpPr>
          <p:cNvPr id="6" name="文本框 5"/>
          <p:cNvSpPr txBox="1"/>
          <p:nvPr/>
        </p:nvSpPr>
        <p:spPr>
          <a:xfrm>
            <a:off x="800100" y="1009650"/>
            <a:ext cx="103625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更新前的方法：采用最小动量差（由于动量赋值不对导致动量差计算有问题）、匹配后在后期事例筛选中要求好光子</a:t>
            </a:r>
            <a:r>
              <a:rPr lang="zh-CN" altLang="en-US"/>
              <a:t>条件。</a:t>
            </a:r>
            <a:endParaRPr lang="zh-CN" altLang="en-US"/>
          </a:p>
          <a:p>
            <a:r>
              <a:rPr lang="zh-CN" altLang="en-US"/>
              <a:t>更新后方法：先要求好光子条件，再挑选</a:t>
            </a:r>
            <a:r>
              <a:rPr lang="en-US" altLang="zh-CN"/>
              <a:t>10</a:t>
            </a:r>
            <a:r>
              <a:rPr lang="zh-CN" altLang="en-US"/>
              <a:t>°以内最高能</a:t>
            </a:r>
            <a:r>
              <a:rPr lang="en-US" altLang="zh-CN"/>
              <a:t>shower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/>
        </p:nvGraphicFramePr>
        <p:xfrm>
          <a:off x="298450" y="1365250"/>
          <a:ext cx="11409045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250"/>
                <a:gridCol w="1220204"/>
                <a:gridCol w="1079137"/>
                <a:gridCol w="1254809"/>
                <a:gridCol w="1914581"/>
                <a:gridCol w="1525053"/>
                <a:gridCol w="1376464"/>
                <a:gridCol w="1292274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gampi0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>
                          <a:solidFill>
                            <a:schemeClr val="tx1"/>
                          </a:solidFill>
                        </a:rPr>
                        <a:t>fast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</a:rPr>
                        <a:t>前）</a:t>
                      </a:r>
                      <a:endParaRPr lang="zh-CN" altLang="en-US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new</a:t>
                      </a:r>
                      <a:r>
                        <a:rPr lang="en-US" altLang="zh-CN"/>
                        <a:t>fast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>
                          <a:solidFill>
                            <a:schemeClr val="tx1"/>
                          </a:solidFill>
                        </a:rPr>
                        <a:t>full</a:t>
                      </a:r>
                      <a:endParaRPr lang="en-US" altLang="zh-CN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rhopi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fast(</a:t>
                      </a:r>
                      <a:r>
                        <a:rPr lang="zh-CN" altLang="en-US" sz="2400">
                          <a:solidFill>
                            <a:schemeClr val="tx1"/>
                          </a:solidFill>
                        </a:rPr>
                        <a:t>前</a:t>
                      </a: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new</a:t>
                      </a:r>
                      <a:r>
                        <a:rPr lang="en-US" altLang="zh-CN"/>
                        <a:t>fast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full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all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all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emcCol</a:t>
                      </a:r>
                      <a:r>
                        <a:rPr lang="zh-CN" altLang="en-US"/>
                        <a:t>（</a:t>
                      </a:r>
                      <a:r>
                        <a:rPr lang="zh-CN" altLang="en-US"/>
                        <a:t>有效簇射）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69555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80147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90162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goodtrk</a:t>
                      </a:r>
                      <a:r>
                        <a:rPr lang="zh-CN" altLang="en-US"/>
                        <a:t>（带</a:t>
                      </a:r>
                      <a:r>
                        <a:rPr lang="zh-CN" altLang="en-US"/>
                        <a:t>电）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79907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79745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78163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goodgam</a:t>
                      </a:r>
                      <a:r>
                        <a:rPr lang="zh-CN" altLang="en-US"/>
                        <a:t>（光子数大于</a:t>
                      </a:r>
                      <a:r>
                        <a:rPr lang="en-US" altLang="zh-CN"/>
                        <a:t>3</a:t>
                      </a:r>
                      <a:r>
                        <a:rPr lang="zh-CN" altLang="en-US"/>
                        <a:t>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69073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79724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84313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goodgam</a:t>
                      </a:r>
                      <a:r>
                        <a:rPr lang="zh-CN" altLang="en-US"/>
                        <a:t>（</a:t>
                      </a:r>
                      <a:r>
                        <a:rPr lang="zh-CN" altLang="en-US"/>
                        <a:t>中性）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60601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65941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72760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49521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73850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77630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vtxfit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59356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64571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72453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kmfit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49521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73850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77630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4cloop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47349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59248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64223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kmfit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47349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59248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64223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sym typeface="+mn-ea"/>
                        </a:rPr>
                        <a:t>Efficiency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0.49521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0.73850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0.77630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 b="1">
                          <a:solidFill>
                            <a:schemeClr val="tx1"/>
                          </a:solidFill>
                          <a:sym typeface="+mn-ea"/>
                        </a:rPr>
                        <a:t>Efficiency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0.47349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0.59248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0.64223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05105" y="142875"/>
            <a:ext cx="5838825" cy="10090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/>
              <a:t>更新前后衰变道的效率</a:t>
            </a:r>
            <a:r>
              <a:rPr lang="zh-CN" altLang="en-US" sz="2800" b="1"/>
              <a:t>对比</a:t>
            </a:r>
            <a:endParaRPr lang="zh-CN" altLang="en-US" sz="28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17855" y="2572385"/>
            <a:ext cx="4058285" cy="389001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919980" y="2572385"/>
            <a:ext cx="4085590" cy="3890010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617855" y="9753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/>
              <a:t>fast</a:t>
            </a:r>
            <a:endParaRPr lang="en-US" altLang="zh-CN" sz="2800" b="1"/>
          </a:p>
        </p:txBody>
      </p:sp>
      <p:sp>
        <p:nvSpPr>
          <p:cNvPr id="11" name="文本框 10"/>
          <p:cNvSpPr txBox="1"/>
          <p:nvPr>
            <p:custDataLst>
              <p:tags r:id="rId6"/>
            </p:custDataLst>
          </p:nvPr>
        </p:nvSpPr>
        <p:spPr>
          <a:xfrm>
            <a:off x="5414645" y="977900"/>
            <a:ext cx="4064000" cy="5168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 b="1"/>
              <a:t>full</a:t>
            </a:r>
            <a:endParaRPr lang="en-US" altLang="zh-CN" sz="2800" b="1"/>
          </a:p>
        </p:txBody>
      </p:sp>
      <p:sp>
        <p:nvSpPr>
          <p:cNvPr id="13" name="文本框 12"/>
          <p:cNvSpPr txBox="1"/>
          <p:nvPr/>
        </p:nvSpPr>
        <p:spPr>
          <a:xfrm>
            <a:off x="327025" y="188595"/>
            <a:ext cx="10706735" cy="5930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/>
              <a:t>gamnuenue</a:t>
            </a:r>
            <a:r>
              <a:rPr lang="zh-CN" altLang="en-US" sz="2400"/>
              <a:t>衰变道中快模拟与全模拟的重建效率和</a:t>
            </a:r>
            <a:r>
              <a:rPr lang="zh-CN" altLang="en-US" sz="2400"/>
              <a:t>能谱对比</a:t>
            </a:r>
            <a:endParaRPr lang="zh-CN" altLang="en-US" sz="2400"/>
          </a:p>
        </p:txBody>
      </p:sp>
      <p:sp>
        <p:nvSpPr>
          <p:cNvPr id="14" name="文本框 13"/>
          <p:cNvSpPr txBox="1"/>
          <p:nvPr>
            <p:custDataLst>
              <p:tags r:id="rId7"/>
            </p:custDataLst>
          </p:nvPr>
        </p:nvSpPr>
        <p:spPr>
          <a:xfrm>
            <a:off x="642620" y="181419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重建效率：</a:t>
            </a:r>
            <a:r>
              <a:rPr lang="en-US" altLang="zh-CN"/>
              <a:t>0.91486</a:t>
            </a:r>
            <a:endParaRPr lang="en-US" altLang="zh-CN"/>
          </a:p>
        </p:txBody>
      </p:sp>
      <p:sp>
        <p:nvSpPr>
          <p:cNvPr id="15" name="文本框 14"/>
          <p:cNvSpPr txBox="1"/>
          <p:nvPr>
            <p:custDataLst>
              <p:tags r:id="rId8"/>
            </p:custDataLst>
          </p:nvPr>
        </p:nvSpPr>
        <p:spPr>
          <a:xfrm>
            <a:off x="5414645" y="181419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重建效率：</a:t>
            </a:r>
            <a:r>
              <a:rPr lang="en-US" altLang="zh-CN"/>
              <a:t>0.92336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369185"/>
            <a:ext cx="10515600" cy="1325563"/>
          </a:xfrm>
        </p:spPr>
        <p:txBody>
          <a:bodyPr/>
          <a:p>
            <a:pPr algn="ctr"/>
            <a:r>
              <a:rPr lang="en-US" altLang="zh-CN" sz="5400" b="1"/>
              <a:t>back  up</a:t>
            </a:r>
            <a:endParaRPr lang="en-US" altLang="zh-CN" sz="54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55575" y="147955"/>
            <a:ext cx="7256780" cy="7569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400" b="1"/>
              <a:t>光子匹配修复</a:t>
            </a:r>
            <a:r>
              <a:rPr lang="zh-CN" altLang="en-US" sz="2400" b="1"/>
              <a:t>前后对比</a:t>
            </a:r>
            <a:endParaRPr lang="zh-CN" altLang="en-US" sz="2400" b="1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43865" y="1049655"/>
            <a:ext cx="11082020" cy="1343025"/>
          </a:xfrm>
        </p:spPr>
        <p:txBody>
          <a:bodyPr/>
          <a:p>
            <a:r>
              <a:rPr lang="zh-CN" altLang="en-US" sz="2000"/>
              <a:t>原算法中光子的匹配方式：根据动量差</a:t>
            </a:r>
            <a:r>
              <a:rPr lang="zh-CN" altLang="en-US" sz="2000"/>
              <a:t>最小</a:t>
            </a:r>
            <a:endParaRPr lang="zh-CN" altLang="en-US" sz="2000"/>
          </a:p>
          <a:p>
            <a:r>
              <a:rPr lang="en-US" altLang="zh-CN" sz="1200">
                <a:sym typeface="+mn-ea"/>
              </a:rPr>
              <a:t>mom_diff = pow((true_momentum.x-momentum.x),2) + pow((true_momentum.y-momentum.y),2) + pow((true_momentum.z-momentum.z),2);</a:t>
            </a:r>
            <a:endParaRPr lang="en-US" altLang="zh-CN" sz="1200"/>
          </a:p>
          <a:p>
            <a:pPr algn="l">
              <a:buClrTx/>
              <a:buSzTx/>
            </a:pPr>
            <a:r>
              <a:rPr lang="zh-CN" altLang="en-US" sz="2000"/>
              <a:t>新算法下光子的匹配方式：</a:t>
            </a:r>
            <a:r>
              <a:rPr lang="zh-CN" altLang="en-US" sz="2000">
                <a:sym typeface="+mn-ea"/>
              </a:rPr>
              <a:t>10度以内最高能量shower</a:t>
            </a:r>
            <a:endParaRPr lang="zh-CN" altLang="en-US" sz="20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195" y="2771775"/>
            <a:ext cx="11235690" cy="33267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/>
        </p:nvGraphicFramePr>
        <p:xfrm>
          <a:off x="177800" y="2006600"/>
          <a:ext cx="11395710" cy="403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074"/>
                <a:gridCol w="1390015"/>
                <a:gridCol w="1356692"/>
                <a:gridCol w="1095007"/>
                <a:gridCol w="1438209"/>
                <a:gridCol w="1297940"/>
                <a:gridCol w="2103120"/>
                <a:gridCol w="1185653"/>
              </a:tblGrid>
              <a:tr h="48831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gampi0</a:t>
                      </a:r>
                      <a:endParaRPr lang="en-US" altLang="zh-CN" sz="20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>
                          <a:solidFill>
                            <a:schemeClr val="tx1"/>
                          </a:solidFill>
                        </a:rPr>
                        <a:t>fast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lang="en-US" altLang="zh-CN" sz="2000">
                          <a:solidFill>
                            <a:schemeClr val="tx1"/>
                          </a:solidFill>
                        </a:rPr>
                        <a:t>old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</a:rPr>
                        <a:t>）</a:t>
                      </a:r>
                      <a:endParaRPr lang="zh-CN" altLang="en-US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>
                          <a:solidFill>
                            <a:schemeClr val="tx1"/>
                          </a:solidFill>
                          <a:sym typeface="+mn-ea"/>
                        </a:rPr>
                        <a:t>fast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  <a:sym typeface="+mn-ea"/>
                        </a:rPr>
                        <a:t>（</a:t>
                      </a:r>
                      <a:r>
                        <a:rPr lang="en-US" altLang="zh-CN" sz="2000">
                          <a:solidFill>
                            <a:schemeClr val="tx1"/>
                          </a:solidFill>
                          <a:sym typeface="+mn-ea"/>
                        </a:rPr>
                        <a:t>new</a:t>
                      </a:r>
                      <a:r>
                        <a:rPr lang="zh-CN" altLang="en-US" sz="2000">
                          <a:solidFill>
                            <a:schemeClr val="tx1"/>
                          </a:solidFill>
                          <a:sym typeface="+mn-ea"/>
                        </a:rPr>
                        <a:t>）</a:t>
                      </a:r>
                      <a:endParaRPr lang="zh-CN" altLang="en-US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>
                          <a:solidFill>
                            <a:schemeClr val="tx1"/>
                          </a:solidFill>
                        </a:rPr>
                        <a:t>full</a:t>
                      </a:r>
                      <a:endParaRPr lang="en-US" altLang="zh-CN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rhopi</a:t>
                      </a:r>
                      <a:endParaRPr lang="en-US" altLang="zh-CN" sz="240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fast(old)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  <a:sym typeface="+mn-ea"/>
                        </a:rPr>
                        <a:t>fast(new)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full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417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all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all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100000</a:t>
                      </a:r>
                      <a:endParaRPr lang="en-US" altLang="zh-CN"/>
                    </a:p>
                  </a:txBody>
                  <a:tcPr/>
                </a:tc>
              </a:tr>
              <a:tr h="38544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emcCol</a:t>
                      </a:r>
                      <a:r>
                        <a:rPr lang="zh-CN" altLang="en-US"/>
                        <a:t>（</a:t>
                      </a:r>
                      <a:r>
                        <a:rPr lang="zh-CN" altLang="en-US"/>
                        <a:t>有效簇射）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69555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84840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90162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goodtrk</a:t>
                      </a:r>
                      <a:r>
                        <a:rPr lang="zh-CN" altLang="en-US"/>
                        <a:t>（带</a:t>
                      </a:r>
                      <a:r>
                        <a:rPr lang="zh-CN" altLang="en-US"/>
                        <a:t>电）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79907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79782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78163</a:t>
                      </a:r>
                      <a:endParaRPr lang="en-US" altLang="zh-CN"/>
                    </a:p>
                  </a:txBody>
                  <a:tcPr/>
                </a:tc>
              </a:tr>
              <a:tr h="38544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goodgam</a:t>
                      </a:r>
                      <a:r>
                        <a:rPr lang="zh-CN" altLang="en-US"/>
                        <a:t>（光子数大于</a:t>
                      </a:r>
                      <a:r>
                        <a:rPr lang="en-US" altLang="zh-CN"/>
                        <a:t>3</a:t>
                      </a:r>
                      <a:r>
                        <a:rPr lang="zh-CN" altLang="en-US"/>
                        <a:t>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69073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84115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84313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goodgam</a:t>
                      </a:r>
                      <a:r>
                        <a:rPr lang="zh-CN" altLang="en-US"/>
                        <a:t>（</a:t>
                      </a:r>
                      <a:r>
                        <a:rPr lang="zh-CN" altLang="en-US"/>
                        <a:t>中性）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60601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68301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72760</a:t>
                      </a:r>
                      <a:endParaRPr lang="en-US" altLang="zh-CN"/>
                    </a:p>
                  </a:txBody>
                  <a:tcPr/>
                </a:tc>
              </a:tr>
              <a:tr h="3848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49521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71775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77630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vtxfit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59356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66889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72453</a:t>
                      </a:r>
                      <a:endParaRPr lang="en-US" altLang="zh-CN"/>
                    </a:p>
                  </a:txBody>
                  <a:tcPr/>
                </a:tc>
              </a:tr>
              <a:tr h="38417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kmfit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49521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71775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77630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4cloop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47349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58442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64223</a:t>
                      </a:r>
                      <a:endParaRPr lang="en-US" altLang="zh-CN"/>
                    </a:p>
                  </a:txBody>
                  <a:tcPr/>
                </a:tc>
              </a:tr>
              <a:tr h="32702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kmfit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47349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58442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64223</a:t>
                      </a:r>
                      <a:endParaRPr lang="en-US" altLang="zh-CN"/>
                    </a:p>
                  </a:txBody>
                  <a:tcPr/>
                </a:tc>
              </a:tr>
              <a:tr h="71564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sym typeface="+mn-ea"/>
                        </a:rPr>
                        <a:t>Efficiency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0.49521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0.71775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0.7763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Efficiency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0.47349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0.58442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</a:rPr>
                        <a:t>0.64223</a:t>
                      </a:r>
                      <a:endParaRPr lang="en-US" altLang="zh-CN" sz="2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365125" y="598805"/>
            <a:ext cx="5838825" cy="10090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/>
              <a:t>原算法下衰变道的效率计算</a:t>
            </a:r>
            <a:endParaRPr lang="zh-CN" altLang="en-US" sz="28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92125" y="2119630"/>
            <a:ext cx="3509010" cy="295465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353560" y="2163445"/>
            <a:ext cx="3501390" cy="2910840"/>
          </a:xfrm>
          <a:prstGeom prst="rect">
            <a:avLst/>
          </a:prstGeom>
        </p:spPr>
      </p:pic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563880" y="1095375"/>
            <a:ext cx="2614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fast</a:t>
            </a:r>
            <a:endParaRPr lang="en-US" altLang="zh-CN"/>
          </a:p>
        </p:txBody>
      </p:sp>
      <p:sp>
        <p:nvSpPr>
          <p:cNvPr id="6" name="文本框 5"/>
          <p:cNvSpPr txBox="1"/>
          <p:nvPr>
            <p:custDataLst>
              <p:tags r:id="rId6"/>
            </p:custDataLst>
          </p:nvPr>
        </p:nvSpPr>
        <p:spPr>
          <a:xfrm>
            <a:off x="4898390" y="1145540"/>
            <a:ext cx="1580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full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7854950" y="42767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gamnue</a:t>
            </a:r>
            <a:r>
              <a:rPr lang="zh-CN" altLang="en-US"/>
              <a:t>快模拟跟</a:t>
            </a:r>
            <a:r>
              <a:rPr lang="zh-CN" altLang="en-US"/>
              <a:t>全模拟能谱对比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563880" y="2413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ym typeface="+mn-ea"/>
              </a:rPr>
              <a:t>原算法下效率能谱对比</a:t>
            </a:r>
            <a:endParaRPr lang="zh-CN" alt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56580" y="991235"/>
            <a:ext cx="3731895" cy="23260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460" y="991870"/>
            <a:ext cx="3656330" cy="2325370"/>
          </a:xfrm>
          <a:prstGeom prst="rect">
            <a:avLst/>
          </a:prstGeom>
        </p:spPr>
      </p:pic>
      <p:pic>
        <p:nvPicPr>
          <p:cNvPr id="13" name="图片 12" descr="10787419811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844415" y="1781810"/>
            <a:ext cx="406400" cy="4064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807845" y="3371850"/>
            <a:ext cx="11836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KM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540" y="3978275"/>
            <a:ext cx="3715385" cy="266954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306695" y="4316095"/>
            <a:ext cx="5222875" cy="16071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以</a:t>
            </a:r>
            <a:r>
              <a:rPr lang="en-US" altLang="zh-CN"/>
              <a:t>2Gev</a:t>
            </a:r>
            <a:r>
              <a:rPr lang="zh-CN" altLang="en-US"/>
              <a:t>的</a:t>
            </a:r>
            <a:r>
              <a:rPr lang="en-US" altLang="zh-CN"/>
              <a:t>20000</a:t>
            </a:r>
            <a:r>
              <a:rPr lang="zh-CN" altLang="en-US"/>
              <a:t>样本的</a:t>
            </a:r>
            <a:r>
              <a:rPr lang="en-US" altLang="zh-CN"/>
              <a:t>KM</a:t>
            </a:r>
            <a:r>
              <a:rPr lang="zh-CN" altLang="en-US"/>
              <a:t>为例，会发现虽然效率得到了提高，但是多匹配上的那些</a:t>
            </a:r>
            <a:r>
              <a:rPr lang="en-US" altLang="zh-CN"/>
              <a:t>resP</a:t>
            </a:r>
            <a:r>
              <a:rPr lang="zh-CN" altLang="en-US"/>
              <a:t>质量不太好，混入了假</a:t>
            </a:r>
            <a:r>
              <a:rPr lang="zh-CN" altLang="en-US"/>
              <a:t>径迹。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48310" y="33401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带电粒子采用动量差</a:t>
            </a:r>
            <a:r>
              <a:rPr lang="zh-CN" altLang="en-US"/>
              <a:t>去匹配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432.05,&quot;left&quot;:48.65,&quot;top&quot;:76.8,&quot;width&quot;:697.7}"/>
</p:tagLst>
</file>

<file path=ppt/tags/tag10.xml><?xml version="1.0" encoding="utf-8"?>
<p:tagLst xmlns:p="http://schemas.openxmlformats.org/presentationml/2006/main">
  <p:tag name="KSO_WM_DIAGRAM_VIRTUALLY_FRAME" val="{&quot;height&quot;:476.4,&quot;left&quot;:33.25,&quot;top&quot;:63.6,&quot;width&quot;:707.3}"/>
</p:tagLst>
</file>

<file path=ppt/tags/tag2.xml><?xml version="1.0" encoding="utf-8"?>
<p:tagLst xmlns:p="http://schemas.openxmlformats.org/presentationml/2006/main">
  <p:tag name="KSO_WM_DIAGRAM_VIRTUALLY_FRAME" val="{&quot;height&quot;:432.05,&quot;left&quot;:48.65,&quot;top&quot;:76.8,&quot;width&quot;:697.7}"/>
</p:tagLst>
</file>

<file path=ppt/tags/tag3.xml><?xml version="1.0" encoding="utf-8"?>
<p:tagLst xmlns:p="http://schemas.openxmlformats.org/presentationml/2006/main">
  <p:tag name="KSO_WM_DIAGRAM_VIRTUALLY_FRAME" val="{&quot;height&quot;:432.05,&quot;left&quot;:48.65,&quot;top&quot;:76.8,&quot;width&quot;:697.7}"/>
</p:tagLst>
</file>

<file path=ppt/tags/tag4.xml><?xml version="1.0" encoding="utf-8"?>
<p:tagLst xmlns:p="http://schemas.openxmlformats.org/presentationml/2006/main">
  <p:tag name="KSO_WM_DIAGRAM_VIRTUALLY_FRAME" val="{&quot;height&quot;:432.05,&quot;left&quot;:48.65,&quot;top&quot;:76.8,&quot;width&quot;:697.7}"/>
</p:tagLst>
</file>

<file path=ppt/tags/tag5.xml><?xml version="1.0" encoding="utf-8"?>
<p:tagLst xmlns:p="http://schemas.openxmlformats.org/presentationml/2006/main">
  <p:tag name="KSO_WM_DIAGRAM_VIRTUALLY_FRAME" val="{&quot;height&quot;:432.05,&quot;left&quot;:48.65,&quot;top&quot;:76.8,&quot;width&quot;:697.7}"/>
</p:tagLst>
</file>

<file path=ppt/tags/tag6.xml><?xml version="1.0" encoding="utf-8"?>
<p:tagLst xmlns:p="http://schemas.openxmlformats.org/presentationml/2006/main">
  <p:tag name="KSO_WM_DIAGRAM_VIRTUALLY_FRAME" val="{&quot;height&quot;:432.05,&quot;left&quot;:48.65,&quot;top&quot;:76.8,&quot;width&quot;:697.7}"/>
</p:tagLst>
</file>

<file path=ppt/tags/tag7.xml><?xml version="1.0" encoding="utf-8"?>
<p:tagLst xmlns:p="http://schemas.openxmlformats.org/presentationml/2006/main">
  <p:tag name="KSO_WM_DIAGRAM_VIRTUALLY_FRAME" val="{&quot;height&quot;:476.4,&quot;left&quot;:33.25,&quot;top&quot;:63.6,&quot;width&quot;:707.3}"/>
</p:tagLst>
</file>

<file path=ppt/tags/tag8.xml><?xml version="1.0" encoding="utf-8"?>
<p:tagLst xmlns:p="http://schemas.openxmlformats.org/presentationml/2006/main">
  <p:tag name="KSO_WM_DIAGRAM_VIRTUALLY_FRAME" val="{&quot;height&quot;:476.4,&quot;left&quot;:33.25,&quot;top&quot;:63.6,&quot;width&quot;:707.3}"/>
</p:tagLst>
</file>

<file path=ppt/tags/tag9.xml><?xml version="1.0" encoding="utf-8"?>
<p:tagLst xmlns:p="http://schemas.openxmlformats.org/presentationml/2006/main">
  <p:tag name="KSO_WM_DIAGRAM_VIRTUALLY_FRAME" val="{&quot;height&quot;:476.4,&quot;left&quot;:33.25,&quot;top&quot;:63.6,&quot;width&quot;:707.3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1435</Words>
  <Application>WPS 演示</Application>
  <PresentationFormat>宽屏</PresentationFormat>
  <Paragraphs>295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back  up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xiaoxia liang</dc:creator>
  <cp:lastModifiedBy>梁晓霞</cp:lastModifiedBy>
  <cp:revision>17</cp:revision>
  <dcterms:created xsi:type="dcterms:W3CDTF">2023-08-09T12:44:00Z</dcterms:created>
  <dcterms:modified xsi:type="dcterms:W3CDTF">2025-12-04T01:53:05Z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3145E0726CE64E1FB70EB4DD2C1D2AD6_12</vt:lpwstr>
  </property>
</Properties>
</file>