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6" r:id="rId3"/>
    <p:sldId id="275" r:id="rId4"/>
    <p:sldId id="256" r:id="rId5"/>
    <p:sldId id="257" r:id="rId6"/>
    <p:sldId id="259" r:id="rId7"/>
    <p:sldId id="261" r:id="rId8"/>
    <p:sldId id="263" r:id="rId9"/>
    <p:sldId id="266" r:id="rId10"/>
    <p:sldId id="27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1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3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6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25730" y="170180"/>
                <a:ext cx="11928475" cy="65735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/>
                  <a:t>1.</a:t>
                </a:r>
                <a:r>
                  <a:rPr lang="zh-CN" altLang="en-US" sz="2000"/>
                  <a:t>产生带电粒子（</a:t>
                </a:r>
                <a:r>
                  <a:rPr lang="en-US" altLang="zh-CN" sz="2000"/>
                  <a:t>e+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e-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p+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p-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K+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K-</a:t>
                </a:r>
                <a:r>
                  <a:rPr lang="zh-CN" altLang="en-US" sz="2000"/>
                  <a:t>，</a:t>
                </a:r>
                <a14:m>
                  <m:oMath xmlns:m="http://schemas.openxmlformats.org/officeDocument/2006/math">
                    <m:r>
                      <a:rPr lang="zh-CN" altLang="en-US" sz="2000" b="1" spc="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𝝅</m:t>
                    </m:r>
                  </m:oMath>
                </a14:m>
                <a:r>
                  <a:rPr lang="en-US" altLang="zh-CN" sz="2000"/>
                  <a:t>+</a:t>
                </a:r>
                <a:r>
                  <a:rPr lang="zh-CN" altLang="en-US" sz="2000"/>
                  <a:t>，</a:t>
                </a:r>
                <a14:m>
                  <m:oMath xmlns:m="http://schemas.openxmlformats.org/officeDocument/2006/math">
                    <m:r>
                      <a:rPr lang="zh-CN" altLang="en-US" sz="2000" b="1" spc="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𝝅</m:t>
                    </m:r>
                  </m:oMath>
                </a14:m>
                <a:r>
                  <a:rPr lang="en-US" altLang="zh-CN" sz="2000"/>
                  <a:t>-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μ+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μ-</a:t>
                </a:r>
                <a:r>
                  <a:rPr lang="zh-CN" altLang="en-US" sz="2000"/>
                  <a:t>）以及中性粒子（</a:t>
                </a:r>
                <a:r>
                  <a:rPr lang="en-US" altLang="zh-CN" sz="2000"/>
                  <a:t>gamma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Kl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Nbar</a:t>
                </a:r>
                <a:r>
                  <a:rPr lang="zh-CN" altLang="en-US" sz="2000"/>
                  <a:t>）的蒙卡样本，重建分析得到分析文件，在一定条件筛选后抽取</a:t>
                </a:r>
                <a:r>
                  <a:rPr lang="en-US" altLang="zh-CN" sz="2000"/>
                  <a:t>pdf</a:t>
                </a:r>
                <a:r>
                  <a:rPr lang="zh-CN" altLang="en-US" sz="2000"/>
                  <a:t>。</a:t>
                </a:r>
              </a:p>
              <a:p>
                <a:pPr indent="0" fontAlgn="auto">
                  <a:lnSpc>
                    <a:spcPct val="150000"/>
                  </a:lnSpc>
                </a:pPr>
                <a:endParaRPr lang="zh-CN" altLang="en-US" sz="2000"/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/>
                  <a:t>2.</a:t>
                </a:r>
                <a:r>
                  <a:rPr lang="zh-CN" altLang="en-US" sz="2000"/>
                  <a:t>对于带电粒子：动量范围设置为</a:t>
                </a:r>
                <a:r>
                  <a:rPr lang="en-US" altLang="zh-CN" sz="2000"/>
                  <a:t>0-3.5GeV</a:t>
                </a:r>
                <a:r>
                  <a:rPr lang="zh-CN" altLang="en-US" sz="2000"/>
                  <a:t>均匀分</a:t>
                </a:r>
                <a:r>
                  <a:rPr lang="en-US" altLang="zh-CN" sz="2000"/>
                  <a:t>70</a:t>
                </a:r>
                <a:r>
                  <a:rPr lang="zh-CN" altLang="en-US" sz="2000"/>
                  <a:t>个</a:t>
                </a:r>
                <a:r>
                  <a:rPr lang="en-US" altLang="zh-CN" sz="2000"/>
                  <a:t>bin</a:t>
                </a:r>
                <a:r>
                  <a:rPr lang="zh-CN" altLang="en-US" sz="2000"/>
                  <a:t>（每个</a:t>
                </a:r>
                <a:r>
                  <a:rPr lang="en-US" altLang="zh-CN" sz="2000"/>
                  <a:t>bin2W</a:t>
                </a:r>
                <a:r>
                  <a:rPr lang="zh-CN" altLang="en-US" sz="2000"/>
                  <a:t>样本），角度范围为（</a:t>
                </a:r>
                <a:r>
                  <a:rPr lang="en-US" altLang="zh-CN" sz="2000"/>
                  <a:t>-1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1</a:t>
                </a:r>
                <a:r>
                  <a:rPr lang="zh-CN" altLang="en-US" sz="2000"/>
                  <a:t>）均匀分</a:t>
                </a:r>
                <a:r>
                  <a:rPr lang="en-US" altLang="zh-CN" sz="2000"/>
                  <a:t>80</a:t>
                </a:r>
                <a:r>
                  <a:rPr lang="zh-CN" altLang="en-US" sz="2000"/>
                  <a:t>个</a:t>
                </a:r>
                <a:r>
                  <a:rPr lang="en-US" altLang="zh-CN" sz="2000"/>
                  <a:t>bin</a:t>
                </a:r>
                <a:r>
                  <a:rPr lang="zh-CN" altLang="en-US" sz="2000"/>
                  <a:t>。</a:t>
                </a: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000"/>
                  <a:t>筛选条件：</a:t>
                </a: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/>
                  <a:t>step0CosRegion</a:t>
                </a:r>
                <a:r>
                  <a:rPr lang="zh-CN" altLang="en-US" sz="2000"/>
                  <a:t>：保留（</a:t>
                </a:r>
                <a:r>
                  <a:rPr lang="en-US" altLang="zh-CN" sz="2000"/>
                  <a:t>cos(theta)</a:t>
                </a:r>
                <a:r>
                  <a:rPr lang="zh-CN" altLang="en-US" sz="2000"/>
                  <a:t>在</a:t>
                </a:r>
                <a:r>
                  <a:rPr lang="en-US" altLang="zh-CN" sz="2000"/>
                  <a:t> [-0.93, 0.93]</a:t>
                </a:r>
                <a:r>
                  <a:rPr lang="zh-CN" altLang="en-US" sz="2000"/>
                  <a:t>）的粒子事件</a:t>
                </a: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/>
                  <a:t>step1ValidTrack</a:t>
                </a:r>
                <a:r>
                  <a:rPr lang="zh-CN" altLang="en-US" sz="2000"/>
                  <a:t>：仅保留</a:t>
                </a:r>
                <a:r>
                  <a:rPr lang="en-US" altLang="zh-CN" sz="2000"/>
                  <a:t> validTrk = 1 </a:t>
                </a:r>
                <a:r>
                  <a:rPr lang="zh-CN" altLang="en-US" sz="2000"/>
                  <a:t>的事件</a:t>
                </a: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/>
                  <a:t>step2GoodTrack</a:t>
                </a:r>
                <a:r>
                  <a:rPr lang="zh-CN" altLang="en-US" sz="2000"/>
                  <a:t>：保留</a:t>
                </a:r>
                <a:r>
                  <a:rPr lang="en-US" altLang="zh-CN" sz="2000">
                    <a:sym typeface="+mn-ea"/>
                  </a:rPr>
                  <a:t>validTrk = 1</a:t>
                </a:r>
                <a:r>
                  <a:rPr lang="zh-CN" altLang="en-US" sz="2000"/>
                  <a:t>且</a:t>
                </a:r>
                <a:r>
                  <a:rPr lang="en-US" altLang="zh-CN" sz="2000"/>
                  <a:t>fit = 1</a:t>
                </a:r>
                <a:r>
                  <a:rPr lang="zh-CN" altLang="en-US" sz="2000"/>
                  <a:t>的事件</a:t>
                </a: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/>
                  <a:t>step1ValidShower</a:t>
                </a:r>
                <a:r>
                  <a:rPr lang="zh-CN" altLang="en-US" sz="2000"/>
                  <a:t>：</a:t>
                </a:r>
                <a:r>
                  <a:rPr lang="zh-CN" altLang="en-US" sz="2000">
                    <a:sym typeface="+mn-ea"/>
                  </a:rPr>
                  <a:t>从原始数据中筛选出具有有效簇射信息的事件</a:t>
                </a: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/>
                  <a:t>step2GoodShower</a:t>
                </a:r>
                <a:r>
                  <a:rPr lang="zh-CN" altLang="en-US" sz="2000"/>
                  <a:t>：桶部簇射：仅保留能量</a:t>
                </a:r>
                <a:r>
                  <a:rPr lang="en-US" altLang="zh-CN" sz="2000"/>
                  <a:t>swe &gt; 0.025</a:t>
                </a:r>
                <a:r>
                  <a:rPr lang="zh-CN" altLang="en-US" sz="2000"/>
                  <a:t>的事件，端盖簇射：仅保留能量</a:t>
                </a:r>
                <a:r>
                  <a:rPr lang="en-US" altLang="zh-CN" sz="2000"/>
                  <a:t>swe &gt; 0.05</a:t>
                </a:r>
                <a:r>
                  <a:rPr lang="zh-CN" altLang="en-US" sz="2000"/>
                  <a:t>的事件</a:t>
                </a: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000"/>
                  <a:t>step3GoodCovs</a:t>
                </a:r>
                <a:r>
                  <a:rPr lang="zh-CN" altLang="en-US" sz="2000"/>
                  <a:t>：过滤掉协方差异常大的低质量数据</a:t>
                </a:r>
              </a:p>
              <a:p>
                <a:pPr indent="0" fontAlgn="auto">
                  <a:lnSpc>
                    <a:spcPct val="150000"/>
                  </a:lnSpc>
                </a:pPr>
                <a:endParaRPr lang="zh-CN" altLang="en-US" sz="2000">
                  <a:sym typeface="+mn-ea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" y="170180"/>
                <a:ext cx="11928475" cy="65735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2766060"/>
            <a:ext cx="12192000" cy="1325880"/>
          </a:xfrm>
        </p:spPr>
        <p:txBody>
          <a:bodyPr/>
          <a:lstStyle/>
          <a:p>
            <a:pPr algn="ctr"/>
            <a:r>
              <a:rPr lang="zh-CN" altLang="en-US" sz="5400"/>
              <a:t>中性粒子</a:t>
            </a:r>
            <a:r>
              <a:rPr lang="en-US" altLang="zh-CN" sz="5400"/>
              <a:t>Eff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" y="138430"/>
            <a:ext cx="10515600" cy="1047115"/>
          </a:xfrm>
        </p:spPr>
        <p:txBody>
          <a:bodyPr>
            <a:normAutofit/>
          </a:bodyPr>
          <a:lstStyle/>
          <a:p>
            <a:r>
              <a:rPr lang="en-US" altLang="zh-CN"/>
              <a:t>K</a:t>
            </a:r>
            <a:r>
              <a:rPr lang="en-US" altLang="zh-CN" baseline="-25000"/>
              <a:t>L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513205" y="284543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Gent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23230" y="284543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26550" y="2845435"/>
            <a:ext cx="203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Curv Eff2D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185"/>
            <a:ext cx="3957320" cy="3472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220" y="3476625"/>
            <a:ext cx="4219575" cy="3381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795" y="3313430"/>
            <a:ext cx="4180205" cy="3507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" y="138430"/>
            <a:ext cx="10515600" cy="1047115"/>
          </a:xfrm>
        </p:spPr>
        <p:txBody>
          <a:bodyPr>
            <a:normAutofit/>
          </a:bodyPr>
          <a:lstStyle/>
          <a:p>
            <a:r>
              <a:rPr lang="en-US" altLang="zh-CN" baseline="-25000"/>
              <a:t>Nbar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513205" y="284543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Gent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23230" y="284543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26550" y="2845435"/>
            <a:ext cx="203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Curv Eff2D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6625"/>
            <a:ext cx="3791585" cy="3381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585" y="3475990"/>
            <a:ext cx="4087495" cy="33820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665" y="3288030"/>
            <a:ext cx="4068445" cy="35693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" y="138430"/>
            <a:ext cx="10515600" cy="1047115"/>
          </a:xfrm>
        </p:spPr>
        <p:txBody>
          <a:bodyPr>
            <a:normAutofit/>
          </a:bodyPr>
          <a:lstStyle/>
          <a:p>
            <a:r>
              <a:rPr lang="en-US" altLang="zh-CN" baseline="-25000"/>
              <a:t>gamma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513205" y="284543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Gent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23230" y="284543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26550" y="2845435"/>
            <a:ext cx="203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Curv Eff2D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" y="3412490"/>
            <a:ext cx="3714115" cy="3445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610" y="3412490"/>
            <a:ext cx="4057015" cy="3445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625" y="3322320"/>
            <a:ext cx="4283710" cy="35363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730" y="170180"/>
            <a:ext cx="11928475" cy="6573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/>
              <a:t>3.</a:t>
            </a:r>
            <a:r>
              <a:rPr lang="zh-CN" altLang="en-US" sz="2000"/>
              <a:t>对于中性粒子（</a:t>
            </a:r>
            <a:r>
              <a:rPr lang="en-US" altLang="zh-CN" sz="2000"/>
              <a:t>K</a:t>
            </a:r>
            <a:r>
              <a:rPr lang="en-US" altLang="zh-CN" sz="2000" baseline="-25000"/>
              <a:t>L</a:t>
            </a:r>
            <a:r>
              <a:rPr lang="zh-CN" altLang="en-US" sz="2000"/>
              <a:t>和</a:t>
            </a:r>
            <a:r>
              <a:rPr lang="en-US" altLang="zh-CN" sz="2000"/>
              <a:t>Nbar</a:t>
            </a:r>
            <a:r>
              <a:rPr lang="zh-CN" altLang="en-US" sz="2000"/>
              <a:t>）：</a:t>
            </a:r>
            <a:r>
              <a:rPr lang="zh-CN" altLang="en-US" sz="2000">
                <a:sym typeface="+mn-ea"/>
              </a:rPr>
              <a:t>动量范围设置为</a:t>
            </a:r>
            <a:r>
              <a:rPr lang="en-US" altLang="zh-CN" sz="2000">
                <a:sym typeface="+mn-ea"/>
              </a:rPr>
              <a:t>0-3.5GeV</a:t>
            </a:r>
            <a:r>
              <a:rPr lang="zh-CN" altLang="en-US" sz="2000">
                <a:sym typeface="+mn-ea"/>
              </a:rPr>
              <a:t>均匀分</a:t>
            </a:r>
            <a:r>
              <a:rPr lang="en-US" altLang="zh-CN" sz="2000">
                <a:sym typeface="+mn-ea"/>
              </a:rPr>
              <a:t>70</a:t>
            </a:r>
            <a:r>
              <a:rPr lang="zh-CN" altLang="en-US" sz="2000">
                <a:sym typeface="+mn-ea"/>
              </a:rPr>
              <a:t>个</a:t>
            </a:r>
            <a:r>
              <a:rPr lang="en-US" altLang="zh-CN" sz="2000">
                <a:sym typeface="+mn-ea"/>
              </a:rPr>
              <a:t>bin</a:t>
            </a:r>
            <a:r>
              <a:rPr lang="zh-CN" altLang="en-US" sz="2000">
                <a:sym typeface="+mn-ea"/>
              </a:rPr>
              <a:t>（每个</a:t>
            </a:r>
            <a:r>
              <a:rPr lang="en-US" altLang="zh-CN" sz="2000">
                <a:sym typeface="+mn-ea"/>
              </a:rPr>
              <a:t>bin2W</a:t>
            </a:r>
            <a:r>
              <a:rPr lang="zh-CN" altLang="en-US" sz="2000">
                <a:sym typeface="+mn-ea"/>
              </a:rPr>
              <a:t>样本），角度范围为（</a:t>
            </a:r>
            <a:r>
              <a:rPr lang="en-US" altLang="zh-CN" sz="2000">
                <a:sym typeface="+mn-ea"/>
              </a:rPr>
              <a:t>-1</a:t>
            </a:r>
            <a:r>
              <a:rPr lang="zh-CN" altLang="en-US" sz="2000">
                <a:sym typeface="+mn-ea"/>
              </a:rPr>
              <a:t>，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）。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000"/>
              <a:t>step0CosRegion_Shower</a:t>
            </a:r>
            <a:r>
              <a:rPr lang="zh-CN" altLang="en-US" sz="2000"/>
              <a:t>：排除</a:t>
            </a:r>
            <a:r>
              <a:rPr lang="en-US" altLang="zh-CN" sz="2000"/>
              <a:t>|t_cos| &gt; 0.9445</a:t>
            </a:r>
            <a:r>
              <a:rPr lang="zh-CN" altLang="en-US" sz="2000"/>
              <a:t>的事件，保留极角相对适中的粒子事件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step1ValidShower</a:t>
            </a:r>
            <a:r>
              <a:rPr lang="zh-CN" altLang="en-US" sz="2000">
                <a:sym typeface="+mn-ea"/>
              </a:rPr>
              <a:t>：从原始数据中筛选出具有有效簇射信息的事件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step2GoodShower</a:t>
            </a:r>
            <a:r>
              <a:rPr lang="zh-CN" altLang="en-US" sz="2000">
                <a:sym typeface="+mn-ea"/>
              </a:rPr>
              <a:t>：桶部簇射：仅保留能量</a:t>
            </a:r>
            <a:r>
              <a:rPr lang="en-US" altLang="zh-CN" sz="2000">
                <a:sym typeface="+mn-ea"/>
              </a:rPr>
              <a:t>swe &gt; 0.025</a:t>
            </a:r>
            <a:r>
              <a:rPr lang="zh-CN" altLang="en-US" sz="2000">
                <a:sym typeface="+mn-ea"/>
              </a:rPr>
              <a:t>的事件，端盖簇射：仅保留能量</a:t>
            </a:r>
            <a:r>
              <a:rPr lang="en-US" altLang="zh-CN" sz="2000">
                <a:sym typeface="+mn-ea"/>
              </a:rPr>
              <a:t>swe &gt; 0.05</a:t>
            </a:r>
            <a:r>
              <a:rPr lang="zh-CN" altLang="en-US" sz="2000">
                <a:sym typeface="+mn-ea"/>
              </a:rPr>
              <a:t>的事件</a:t>
            </a:r>
          </a:p>
          <a:p>
            <a:pPr indent="0" fontAlgn="auto">
              <a:lnSpc>
                <a:spcPct val="150000"/>
              </a:lnSpc>
            </a:pP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/>
              <a:t>4.</a:t>
            </a:r>
            <a:r>
              <a:rPr lang="zh-CN" altLang="en-US" sz="2000"/>
              <a:t>对于</a:t>
            </a:r>
            <a:r>
              <a:rPr lang="en-US" altLang="zh-CN" sz="2000"/>
              <a:t>gamma</a:t>
            </a:r>
            <a:r>
              <a:rPr lang="zh-CN" altLang="en-US" sz="2000"/>
              <a:t>：</a:t>
            </a:r>
            <a:r>
              <a:rPr lang="zh-CN" altLang="en-US" sz="2000">
                <a:sym typeface="+mn-ea"/>
              </a:rPr>
              <a:t>动量范围设置为</a:t>
            </a:r>
            <a:r>
              <a:rPr lang="en-US" altLang="zh-CN" sz="2000">
                <a:sym typeface="+mn-ea"/>
              </a:rPr>
              <a:t>0-3.5GeV</a:t>
            </a:r>
            <a:r>
              <a:rPr lang="zh-CN" altLang="en-US" sz="2000">
                <a:sym typeface="+mn-ea"/>
              </a:rPr>
              <a:t>，不均匀分</a:t>
            </a:r>
            <a:r>
              <a:rPr lang="en-US" altLang="zh-CN" sz="2000">
                <a:sym typeface="+mn-ea"/>
              </a:rPr>
              <a:t>bin131</a:t>
            </a:r>
            <a:r>
              <a:rPr lang="zh-CN" altLang="en-US" sz="2000">
                <a:sym typeface="+mn-ea"/>
              </a:rPr>
              <a:t>个（每个</a:t>
            </a:r>
            <a:r>
              <a:rPr lang="en-US" altLang="zh-CN" sz="2000">
                <a:sym typeface="+mn-ea"/>
              </a:rPr>
              <a:t>bin2W</a:t>
            </a:r>
            <a:r>
              <a:rPr lang="zh-CN" altLang="en-US" sz="2000">
                <a:sym typeface="+mn-ea"/>
              </a:rPr>
              <a:t>样本）</a:t>
            </a:r>
            <a:r>
              <a:rPr lang="en-US" altLang="zh-CN" sz="2000">
                <a:sym typeface="+mn-ea"/>
              </a:rPr>
              <a:t>(0.03-0.1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28</a:t>
            </a:r>
            <a:r>
              <a:rPr lang="zh-CN" altLang="en-US" sz="2000">
                <a:sym typeface="+mn-ea"/>
              </a:rPr>
              <a:t>；</a:t>
            </a:r>
            <a:r>
              <a:rPr lang="en-US" altLang="zh-CN" sz="2000">
                <a:sym typeface="+mn-ea"/>
              </a:rPr>
              <a:t>0.1-0.15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10</a:t>
            </a:r>
            <a:r>
              <a:rPr lang="zh-CN" altLang="en-US" sz="2000">
                <a:sym typeface="+mn-ea"/>
              </a:rPr>
              <a:t>；</a:t>
            </a:r>
            <a:r>
              <a:rPr lang="en-US" altLang="zh-CN" sz="2000">
                <a:sym typeface="+mn-ea"/>
              </a:rPr>
              <a:t>0.15-0.25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10</a:t>
            </a:r>
            <a:r>
              <a:rPr lang="zh-CN" altLang="en-US" sz="2000">
                <a:sym typeface="+mn-ea"/>
              </a:rPr>
              <a:t>；</a:t>
            </a:r>
            <a:r>
              <a:rPr lang="en-US" altLang="zh-CN" sz="2000">
                <a:sym typeface="+mn-ea"/>
              </a:rPr>
              <a:t>0.25-0.85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30</a:t>
            </a:r>
            <a:r>
              <a:rPr lang="zh-CN" altLang="en-US" sz="2000">
                <a:sym typeface="+mn-ea"/>
              </a:rPr>
              <a:t>；</a:t>
            </a:r>
            <a:r>
              <a:rPr lang="en-US" altLang="zh-CN" sz="2000">
                <a:sym typeface="+mn-ea"/>
              </a:rPr>
              <a:t>0.85-3.5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53</a:t>
            </a:r>
            <a:r>
              <a:rPr lang="zh-CN" altLang="en-US" sz="2000">
                <a:sym typeface="+mn-ea"/>
              </a:rPr>
              <a:t>），角度范围为（</a:t>
            </a:r>
            <a:r>
              <a:rPr lang="en-US" altLang="zh-CN" sz="2000">
                <a:sym typeface="+mn-ea"/>
              </a:rPr>
              <a:t>-1</a:t>
            </a:r>
            <a:r>
              <a:rPr lang="zh-CN" altLang="en-US" sz="2000">
                <a:sym typeface="+mn-ea"/>
              </a:rPr>
              <a:t>，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）不均匀</a:t>
            </a:r>
            <a:r>
              <a:rPr lang="en-US" altLang="zh-CN" sz="2000">
                <a:sym typeface="+mn-ea"/>
              </a:rPr>
              <a:t>61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sym typeface="+mn-ea"/>
              </a:rPr>
              <a:t>{0,0.04,0.08,0.12,0.16,0.2,0.24,0.28,0.32,0.36,0.4,0.44,0.48,0.52,0.56,0.6,0.64,0.68,0.72,0.76,0.8,0.8025,0.805,0.8075,0.81,0.8125,0.815,0.8175,0.82,0.8225,0.825,0.8275,0.83,0.8325,0.835,0.8375,0.84,0.8425,0.845,0.8475,0.85,0.855,0.86,0.865,0.87,0.875,0.88,0.885,0.89,0.895,0.9,0.905,0.91,0.915,0.92,0.925,0.93,0.935,0.94,0.942,0.944,0.945}</a:t>
            </a:r>
          </a:p>
          <a:p>
            <a:pPr indent="0" fontAlgn="auto">
              <a:lnSpc>
                <a:spcPct val="150000"/>
              </a:lnSpc>
            </a:pPr>
            <a:endParaRPr lang="zh-CN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135" y="170180"/>
            <a:ext cx="11928475" cy="6573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>
              <a:sym typeface="+mn-ea"/>
            </a:endParaRPr>
          </a:p>
          <a:p>
            <a:r>
              <a:rPr lang="zh-CN" altLang="en-US" sz="2000">
                <a:sym typeface="+mn-ea"/>
              </a:rPr>
              <a:t>未经筛选的分析文件：</a:t>
            </a:r>
            <a:r>
              <a:rPr lang="en-US" altLang="zh-CN" sz="2000">
                <a:sym typeface="+mn-ea"/>
              </a:rPr>
              <a:t>/lzufs/user/liangxiaoxia/Fastupdate/Fullsimdata</a:t>
            </a:r>
          </a:p>
          <a:p>
            <a:endParaRPr lang="en-US" altLang="zh-CN" sz="2000">
              <a:sym typeface="+mn-ea"/>
            </a:endParaRPr>
          </a:p>
          <a:p>
            <a:r>
              <a:rPr lang="zh-CN" altLang="en-US" sz="2000">
                <a:sym typeface="+mn-ea"/>
              </a:rPr>
              <a:t>经筛选后的文件：</a:t>
            </a:r>
          </a:p>
          <a:p>
            <a:r>
              <a:rPr lang="en-US" altLang="zh-CN" sz="2000">
                <a:sym typeface="+mn-ea"/>
              </a:rPr>
              <a:t>step0CosRegion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/lzufs/user/liangxiaoxia/Fastupdate/preselect/selectStep0_cosRegion</a:t>
            </a:r>
            <a:endParaRPr lang="en-US" altLang="zh-CN" sz="2000"/>
          </a:p>
          <a:p>
            <a:r>
              <a:rPr lang="en-US" altLang="zh-CN" sz="2000">
                <a:sym typeface="+mn-ea"/>
              </a:rPr>
              <a:t>step1ValidTrack/lzufs/user/liangxiaoxia/Fastupdate/preselect/selectStep1_validTrack</a:t>
            </a:r>
          </a:p>
          <a:p>
            <a:r>
              <a:rPr lang="en-US" altLang="zh-CN" sz="2000">
                <a:sym typeface="+mn-ea"/>
              </a:rPr>
              <a:t>step2GoodTrack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/lzufs/user/liangxiaoxia/Fastupdate/preselect/selectStep2_goodTrack</a:t>
            </a:r>
          </a:p>
          <a:p>
            <a:r>
              <a:rPr lang="en-US" altLang="zh-CN" sz="2000">
                <a:sym typeface="+mn-ea"/>
              </a:rPr>
              <a:t>step1ValidShower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/lzufs/user/liangxiaoxia/Fastupdate/preselect/selectStep1_validShower</a:t>
            </a:r>
            <a:endParaRPr lang="en-US" altLang="zh-CN" sz="2000"/>
          </a:p>
          <a:p>
            <a:r>
              <a:rPr lang="en-US" altLang="zh-CN" sz="2000">
                <a:sym typeface="+mn-ea"/>
              </a:rPr>
              <a:t>step2GoodShower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/lzufs/user/liangxiaoxia/Fastupdate/preselect/selectStep2_goodShower</a:t>
            </a:r>
            <a:endParaRPr lang="en-US" altLang="zh-CN" sz="2000"/>
          </a:p>
          <a:p>
            <a:r>
              <a:rPr lang="en-US" altLang="zh-CN" sz="2000">
                <a:sym typeface="+mn-ea"/>
              </a:rPr>
              <a:t>step3GoodCovs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/lzufs/user/liangxiaoxia/Fastupdate/preselect/selectStep3_goodCovs</a:t>
            </a:r>
          </a:p>
          <a:p>
            <a:endParaRPr lang="en-US" altLang="zh-CN" sz="200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22680"/>
            <a:ext cx="12192000" cy="2387600"/>
          </a:xfrm>
        </p:spPr>
        <p:txBody>
          <a:bodyPr/>
          <a:lstStyle/>
          <a:p>
            <a:r>
              <a:rPr lang="zh-CN" altLang="en-US"/>
              <a:t>带电粒子</a:t>
            </a:r>
            <a:r>
              <a:rPr lang="en-US" altLang="zh-CN"/>
              <a:t>Eff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" y="151130"/>
            <a:ext cx="10515600" cy="433070"/>
          </a:xfrm>
        </p:spPr>
        <p:txBody>
          <a:bodyPr>
            <a:normAutofit fontScale="90000"/>
          </a:bodyPr>
          <a:lstStyle/>
          <a:p>
            <a:r>
              <a:rPr lang="en-US" altLang="zh-CN" sz="3555">
                <a:sym typeface="+mn-ea"/>
              </a:rPr>
              <a:t>e</a:t>
            </a:r>
            <a:r>
              <a:rPr lang="en-US" altLang="zh-CN" sz="3555" baseline="30000">
                <a:sym typeface="+mn-ea"/>
              </a:rPr>
              <a:t>-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4415790" cy="3195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85" y="583565"/>
            <a:ext cx="4208145" cy="3196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05560" y="0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Gent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78755" y="0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26550" y="0"/>
            <a:ext cx="203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Curv Eff2D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260" y="36525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ym typeface="+mn-ea"/>
              </a:rPr>
              <a:t>e</a:t>
            </a:r>
            <a:r>
              <a:rPr lang="en-US" altLang="zh-CN" sz="2800" baseline="30000">
                <a:sym typeface="+mn-ea"/>
              </a:rPr>
              <a:t>+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5745"/>
            <a:ext cx="4269740" cy="2801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465" y="4055745"/>
            <a:ext cx="4079240" cy="2801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175" y="583565"/>
            <a:ext cx="3989070" cy="3196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175" y="3881755"/>
            <a:ext cx="4011930" cy="29756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94310"/>
            <a:ext cx="10515600" cy="299720"/>
          </a:xfrm>
        </p:spPr>
        <p:txBody>
          <a:bodyPr>
            <a:normAutofit fontScale="90000"/>
          </a:bodyPr>
          <a:lstStyle/>
          <a:p>
            <a:r>
              <a:rPr lang="en-US" altLang="zh-CN" sz="2800"/>
              <a:t>K</a:t>
            </a:r>
            <a:r>
              <a:rPr lang="en-US" altLang="zh-CN" sz="2800" baseline="30000"/>
              <a:t>-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6505" y="0"/>
            <a:ext cx="1146175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/>
              <a:t>Gent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78780" y="0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48750" y="0"/>
            <a:ext cx="203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Curv Eff2D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030"/>
            <a:ext cx="4278630" cy="3084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85" y="583565"/>
            <a:ext cx="4262755" cy="2995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20" y="34290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ym typeface="+mn-ea"/>
              </a:rPr>
              <a:t>K</a:t>
            </a:r>
            <a:r>
              <a:rPr lang="en-US" altLang="zh-CN" sz="2400" baseline="30000">
                <a:sym typeface="+mn-ea"/>
              </a:rPr>
              <a:t>+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7145"/>
            <a:ext cx="4301490" cy="3018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490" y="3827145"/>
            <a:ext cx="4078605" cy="3018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460" y="494030"/>
            <a:ext cx="3794760" cy="3200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740" y="3789680"/>
            <a:ext cx="3672840" cy="3055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" y="240030"/>
            <a:ext cx="10515600" cy="255270"/>
          </a:xfrm>
        </p:spPr>
        <p:txBody>
          <a:bodyPr>
            <a:normAutofit fontScale="90000"/>
          </a:bodyPr>
          <a:lstStyle/>
          <a:p>
            <a:r>
              <a:rPr lang="en-US" altLang="zh-CN" sz="3110">
                <a:sym typeface="+mn-ea"/>
              </a:rPr>
              <a:t>μ</a:t>
            </a:r>
            <a:r>
              <a:rPr lang="en-US" altLang="zh-CN" sz="3110" baseline="30000">
                <a:sym typeface="+mn-ea"/>
              </a:rPr>
              <a:t>-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9700" y="-88265"/>
            <a:ext cx="1146175" cy="455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/>
              <a:t>Gent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9985" y="-8826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07805" y="-88265"/>
            <a:ext cx="203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Curv Eff2D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300"/>
            <a:ext cx="4208145" cy="2884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970" y="495300"/>
            <a:ext cx="4204970" cy="288480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77470" y="3379470"/>
            <a:ext cx="10515600" cy="351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>
                <a:sym typeface="+mn-ea"/>
              </a:rPr>
              <a:t>μ</a:t>
            </a:r>
            <a:r>
              <a:rPr lang="en-US" altLang="zh-CN" sz="2700" baseline="30000">
                <a:sym typeface="+mn-ea"/>
              </a:rPr>
              <a:t>+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85" y="3731260"/>
            <a:ext cx="4052570" cy="3126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59555" y="3731260"/>
            <a:ext cx="4086225" cy="31267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5780" y="368300"/>
            <a:ext cx="3992245" cy="3155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2275" y="3797300"/>
            <a:ext cx="4095115" cy="2994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70" y="20320"/>
            <a:ext cx="10515600" cy="402590"/>
          </a:xfrm>
        </p:spPr>
        <p:txBody>
          <a:bodyPr>
            <a:normAutofit fontScale="90000"/>
          </a:bodyPr>
          <a:lstStyle/>
          <a:p>
            <a:r>
              <a:rPr lang="en-US" altLang="zh-CN" sz="2800">
                <a:sym typeface="+mn-ea"/>
              </a:rPr>
              <a:t>p</a:t>
            </a:r>
            <a:r>
              <a:rPr lang="en-US" altLang="zh-CN" sz="2800" baseline="30000">
                <a:sym typeface="+mn-ea"/>
              </a:rPr>
              <a:t>-</a:t>
            </a:r>
            <a:endParaRPr lang="en-US" altLang="zh-CN" sz="2800" baseline="30000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24305" y="-16065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Gent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626735" y="-16065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30640" y="-160655"/>
            <a:ext cx="203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Curv Eff2D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2910"/>
            <a:ext cx="4177665" cy="2956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975" y="422910"/>
            <a:ext cx="3658235" cy="2956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3196590"/>
            <a:ext cx="6096000" cy="464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>
                <a:sym typeface="+mn-ea"/>
              </a:rPr>
              <a:t>p</a:t>
            </a:r>
            <a:r>
              <a:rPr lang="en-US" altLang="zh-CN" sz="2800" baseline="30000">
                <a:sym typeface="+mn-ea"/>
              </a:rPr>
              <a:t>+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5" y="3662045"/>
            <a:ext cx="4109720" cy="32023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99865" y="3660775"/>
            <a:ext cx="3982720" cy="3203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3210" y="342900"/>
            <a:ext cx="4243705" cy="31292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3210" y="3538855"/>
            <a:ext cx="4293235" cy="3208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77470" y="70485"/>
                <a:ext cx="10515600" cy="44132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b="1" spc="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𝝅</m:t>
                    </m:r>
                  </m:oMath>
                </a14:m>
                <a:r>
                  <a:rPr lang="en-US" altLang="zh-CN" sz="2800" spc="3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+mj-lt"/>
                    <a:ea typeface="+mj-ea"/>
                    <a:cs typeface="+mj-cs"/>
                  </a:rPr>
                  <a:t>-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470" y="70485"/>
                <a:ext cx="10515600" cy="441325"/>
              </a:xfrm>
              <a:blipFill rotWithShape="1">
                <a:blip r:embed="rId4"/>
                <a:stretch>
                  <a:fillRect t="-9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264920" y="-7175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Gent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205095" y="-71755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Pass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22360" y="-71755"/>
            <a:ext cx="2031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Curv Eff2D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0840"/>
            <a:ext cx="3999230" cy="3141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840" y="370205"/>
            <a:ext cx="4062095" cy="3142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-10160" y="3343910"/>
                <a:ext cx="609600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b="1" spc="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𝝅</m:t>
                      </m:r>
                      <m:r>
                        <a:rPr lang="en-US" altLang="zh-CN" sz="2800" b="1" spc="3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+</m:t>
                      </m:r>
                    </m:oMath>
                  </m:oMathPara>
                </a14:m>
                <a:endParaRPr lang="en-US" altLang="zh-CN" sz="2800" b="1" spc="3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+mj-lt"/>
                  <a:ea typeface="+mj-ea"/>
                  <a:cs typeface="+mj-cs"/>
                  <a:sym typeface="+mn-ea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" y="3343910"/>
                <a:ext cx="6096000" cy="521970"/>
              </a:xfrm>
              <a:prstGeom prst="rect">
                <a:avLst/>
              </a:prstGeom>
              <a:blipFill rotWithShape="1">
                <a:blip r:embed="rId7"/>
                <a:stretch>
                  <a:fillRect t="-8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32530"/>
            <a:ext cx="3999865" cy="31254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9230" y="3732530"/>
            <a:ext cx="4107815" cy="31254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1180" y="3512820"/>
            <a:ext cx="3901440" cy="32842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1505" y="437515"/>
            <a:ext cx="3780790" cy="29914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95,&quot;left&quot;:0.55,&quot;top&quot;:224.05,&quot;width&quot;:640.8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95,&quot;left&quot;:0.55,&quot;top&quot;:224.05,&quot;width&quot;:640.8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95,&quot;left&quot;:0.55,&quot;top&quot;:224.05,&quot;width&quot;:640.8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95,&quot;left&quot;:0.55,&quot;top&quot;:224.05,&quot;width&quot;:640.8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6.45,&quot;left&quot;:0.05,&quot;top&quot;:224.05,&quot;width&quot;:641.3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Macintosh PowerPoint</Application>
  <PresentationFormat>宽屏</PresentationFormat>
  <Paragraphs>66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WPS</vt:lpstr>
      <vt:lpstr>PowerPoint 演示文稿</vt:lpstr>
      <vt:lpstr>PowerPoint 演示文稿</vt:lpstr>
      <vt:lpstr>PowerPoint 演示文稿</vt:lpstr>
      <vt:lpstr>带电粒子Eff</vt:lpstr>
      <vt:lpstr>e-</vt:lpstr>
      <vt:lpstr>K-</vt:lpstr>
      <vt:lpstr>μ-</vt:lpstr>
      <vt:lpstr>p-</vt:lpstr>
      <vt:lpstr>π-</vt:lpstr>
      <vt:lpstr>中性粒子Eff</vt:lpstr>
      <vt:lpstr>KL</vt:lpstr>
      <vt:lpstr>Nbar</vt:lpstr>
      <vt:lpstr>gamma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秦 小帅</cp:lastModifiedBy>
  <cp:revision>39</cp:revision>
  <dcterms:created xsi:type="dcterms:W3CDTF">2023-08-09T12:44:00Z</dcterms:created>
  <dcterms:modified xsi:type="dcterms:W3CDTF">2025-10-20T09:27:38Z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