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6" r:id="rId4"/>
    <p:sldId id="267" r:id="rId5"/>
    <p:sldId id="268" r:id="rId6"/>
    <p:sldId id="263" r:id="rId7"/>
    <p:sldId id="259" r:id="rId8"/>
    <p:sldId id="260" r:id="rId9"/>
    <p:sldId id="261" r:id="rId10"/>
    <p:sldId id="262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2" autoAdjust="0"/>
    <p:restoredTop sz="94660"/>
  </p:normalViewPr>
  <p:slideViewPr>
    <p:cSldViewPr snapToGrid="0">
      <p:cViewPr varScale="1">
        <p:scale>
          <a:sx n="130" d="100"/>
          <a:sy n="130" d="100"/>
        </p:scale>
        <p:origin x="21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83D2E-7DBF-4066-9CEF-C9487C690D74}" type="datetimeFigureOut">
              <a:rPr lang="zh-CN" altLang="en-US" smtClean="0"/>
              <a:t>2025/10/10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844B0E-397D-4D61-914A-AC61AE8105D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3736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844B0E-397D-4D61-914A-AC61AE8105D1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94132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844B0E-397D-4D61-914A-AC61AE8105D1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93023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844B0E-397D-4D61-914A-AC61AE8105D1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4645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6DD7027-F99C-F8AC-D5B9-9825F6D176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C1C579F-1F01-9B65-6F4A-1FF7F19C08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3D08E49-EB01-6B32-D7DD-DD80363EE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1F85D-57A9-43ED-A975-6086E851B9A4}" type="datetime1">
              <a:rPr lang="zh-CN" altLang="en-US" smtClean="0"/>
              <a:t>2025/10/10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B4E6D96-0870-19AA-5F63-A55AA10D7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928B787-53F6-101E-DEBD-8E3B724A6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A16EB-E720-49AE-9B2D-ED383E47C1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407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A60462F-8DFF-02D5-1F2F-70AF25DD7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07BD612-9BA5-405C-C51C-2984ADE450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A2E999-C878-66BB-3A59-0ED444813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1A060-C443-46E7-B880-1E58DE8ADC98}" type="datetime1">
              <a:rPr lang="zh-CN" altLang="en-US" smtClean="0"/>
              <a:t>2025/10/10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EF0A56-020A-152F-1E7A-59C90B435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6D64059-E40C-98EC-1337-B475B4492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A16EB-E720-49AE-9B2D-ED383E47C1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2591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3D694CB-A2B1-3F26-F33B-259229DEA1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A3176D4-65CC-45D5-D9CA-766F14D5E0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2AF674A-77AC-0A1D-A893-F09D068C6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FA140-4AD9-4D69-9BAC-E639B9E1853E}" type="datetime1">
              <a:rPr lang="zh-CN" altLang="en-US" smtClean="0"/>
              <a:t>2025/10/10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11912B6-4C9D-123B-75AB-289F7044B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F3A99F8-0292-1A77-0C51-6981959A6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A16EB-E720-49AE-9B2D-ED383E47C1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7280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89E6A1-9D11-26E2-232F-5F7E7FED3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49BD6F5-3803-CE14-B6FC-77735ED828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F1E6A21-5295-896D-3E77-EC1ABFC98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2C24D-56DB-4A97-9B0D-9E7F14EE281C}" type="datetime1">
              <a:rPr lang="zh-CN" altLang="en-US" smtClean="0"/>
              <a:t>2025/10/10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FE950C7-7F7C-CEDB-D9FC-8BFD01E64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EE3DE02-143F-1490-68DD-5658F3483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A16EB-E720-49AE-9B2D-ED383E47C1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8548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930610-8E50-B76A-4AE7-BD1CBF147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158460F-A288-0CA5-5D3A-F5035DB63D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EEF652D-76B0-6EE8-DE90-872253D23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D50EB-63CC-49D9-AA71-BE8392B7210C}" type="datetime1">
              <a:rPr lang="zh-CN" altLang="en-US" smtClean="0"/>
              <a:t>2025/10/10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308D7BE-2AAE-287C-A161-EE375B6C8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4256355-7F10-C2FB-84EB-37747125C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A16EB-E720-49AE-9B2D-ED383E47C1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1812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743DE7-EB96-8204-85C8-987F0C2A7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EBA0EFE-ABE6-96A2-FFF4-B0E68523D0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7843956-C6AF-4F2D-2F59-BE54050EAA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39F6355-7963-B9B1-437C-7A1B2E699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03A63-5DFF-44B4-A577-D553A164E68F}" type="datetime1">
              <a:rPr lang="zh-CN" altLang="en-US" smtClean="0"/>
              <a:t>2025/10/10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8282987-C8B8-5ED5-E4EC-3DF0DE85F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4F694B8-9E35-E857-6CBA-031134291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A16EB-E720-49AE-9B2D-ED383E47C1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5144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9C551C0-A842-521D-0DE1-6070B6B89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963CCF7-3A74-FE62-9F36-ABE18D4248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90B58C4-0A34-0907-621E-855468AE90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B167B38-AF2A-507A-912D-96512875E3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9DC5BA4-7CDF-B18C-B007-04BF6CD4DA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1B450ABD-83F8-3105-DD0F-D991AFFD0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D65F5-0E78-49DF-98EE-50D1A9DEA1A8}" type="datetime1">
              <a:rPr lang="zh-CN" altLang="en-US" smtClean="0"/>
              <a:t>2025/10/10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655B5DE9-39D5-155D-5D9C-0AAAE601F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E2D61A68-AB55-CDAD-94CA-1EEF30708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A16EB-E720-49AE-9B2D-ED383E47C1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4418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0F7D33F-AAA8-33F4-2289-714058D3C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EA3F1143-9798-E728-4653-5BFF50F8A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8C24F-8EC1-46D5-AF56-A4CB323CF279}" type="datetime1">
              <a:rPr lang="zh-CN" altLang="en-US" smtClean="0"/>
              <a:t>2025/10/10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A369116-64AC-30B1-1E0A-3FCB4935E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8EC2A05-6ABE-F76E-167F-E88136C20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A16EB-E720-49AE-9B2D-ED383E47C1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2377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A8307B7C-3AD2-EFCE-2F1D-23AE5F602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80C55-7D79-4803-A760-28F87BF2AF7A}" type="datetime1">
              <a:rPr lang="zh-CN" altLang="en-US" smtClean="0"/>
              <a:t>2025/10/10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CFF191F-0933-9785-7E31-CE546DDC1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8689BA3-A7A1-338A-CC67-13D0445B6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A16EB-E720-49AE-9B2D-ED383E47C1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2583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8CA8275-CD11-9797-3A3B-FEE702F40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77822FB-E17A-82E6-DCE6-C18D949DA3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B1C60CA-FEAB-16A6-493F-29C2DBA5BE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FD9FF2D-F464-5FB9-8DA3-E5EFFF6F2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0B12F-AB13-427C-876E-479994FCBDDD}" type="datetime1">
              <a:rPr lang="zh-CN" altLang="en-US" smtClean="0"/>
              <a:t>2025/10/10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CFFCB55-8A21-6204-A557-BDBF90809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EF22833-01D4-D827-5A39-56AF80D0C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A16EB-E720-49AE-9B2D-ED383E47C1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1446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99798EF-CC15-6448-CF7D-4CEC16C95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703E609E-BBC0-E996-F5ED-EAB9B9C55A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0D0C66A-E3A1-418A-261E-D994D577F9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D504D7E-8002-9604-B4DF-E88DE33D3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13B5C-A099-414B-99B4-E54A8229FD6B}" type="datetime1">
              <a:rPr lang="zh-CN" altLang="en-US" smtClean="0"/>
              <a:t>2025/10/10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BC47D15-294B-6A15-4A33-C1C6BD007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5866EB1-3469-2AEC-A12F-B4A671750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A16EB-E720-49AE-9B2D-ED383E47C1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232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FCA18CD3-2AE9-C980-4B1A-0526C4CC0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AEA4C3F-BB8A-0A10-5DE7-C3F75630E9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B5B1BA2-3172-835C-CE7D-FA713527DE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83B95A-F150-4136-8F66-DE4827CCCEC6}" type="datetime1">
              <a:rPr lang="zh-CN" altLang="en-US" smtClean="0"/>
              <a:t>2025/10/10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6CB8B72-BACB-7A21-DC74-E412B04645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7303C0D-702C-0CF4-75CD-19C8F4B3C9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6A16EB-E720-49AE-9B2D-ED383E47C1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6027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5.jp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4889F450-6843-57B5-E998-A72451138D61}"/>
              </a:ext>
            </a:extLst>
          </p:cNvPr>
          <p:cNvSpPr/>
          <p:nvPr/>
        </p:nvSpPr>
        <p:spPr>
          <a:xfrm>
            <a:off x="0" y="14400"/>
            <a:ext cx="12192000" cy="30861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1A30023C-1907-1922-A51F-6F05D47F6B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7043" y="240621"/>
            <a:ext cx="9144000" cy="2387600"/>
          </a:xfrm>
        </p:spPr>
        <p:txBody>
          <a:bodyPr/>
          <a:lstStyle/>
          <a:p>
            <a:r>
              <a:rPr lang="en-US" altLang="zh-C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Multi-purpose for the SCEP detector array </a:t>
            </a:r>
            <a:endParaRPr lang="zh-CN" alt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75389A24-2E5C-555E-B45C-70E2E2AC54E7}"/>
              </a:ext>
            </a:extLst>
          </p:cNvPr>
          <p:cNvSpPr txBox="1"/>
          <p:nvPr/>
        </p:nvSpPr>
        <p:spPr>
          <a:xfrm>
            <a:off x="2620736" y="3502478"/>
            <a:ext cx="719273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Reporter: Beige Liu</a:t>
            </a:r>
          </a:p>
          <a:p>
            <a:pPr algn="ctr"/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Director: Qing Lin </a:t>
            </a:r>
          </a:p>
          <a:p>
            <a:pPr algn="ctr"/>
            <a:endParaRPr lang="en-US" altLang="zh-CN" b="1" dirty="0"/>
          </a:p>
          <a:p>
            <a:pPr algn="ctr"/>
            <a:endParaRPr lang="zh-CN" altLang="en-US" b="1" dirty="0"/>
          </a:p>
        </p:txBody>
      </p:sp>
      <p:sp>
        <p:nvSpPr>
          <p:cNvPr id="8" name="日期占位符 7">
            <a:extLst>
              <a:ext uri="{FF2B5EF4-FFF2-40B4-BE49-F238E27FC236}">
                <a16:creationId xmlns:a16="http://schemas.microsoft.com/office/drawing/2014/main" id="{C60F9BA0-6DA4-B63B-B03C-CF97A2C39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EEA62-CAB8-479C-BF39-EE9D86A8B5D4}" type="datetime1">
              <a:rPr lang="zh-CN" altLang="en-US" smtClean="0"/>
              <a:t>2025/10/10</a:t>
            </a:fld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344AD17-9484-938B-8BFA-779B47267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A16EB-E720-49AE-9B2D-ED383E47C14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58797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箭头: 五边形 1">
            <a:extLst>
              <a:ext uri="{FF2B5EF4-FFF2-40B4-BE49-F238E27FC236}">
                <a16:creationId xmlns:a16="http://schemas.microsoft.com/office/drawing/2014/main" id="{B5784D8C-A41E-BD0F-340F-ED6962F88165}"/>
              </a:ext>
            </a:extLst>
          </p:cNvPr>
          <p:cNvSpPr/>
          <p:nvPr/>
        </p:nvSpPr>
        <p:spPr>
          <a:xfrm>
            <a:off x="1" y="0"/>
            <a:ext cx="8997040" cy="811565"/>
          </a:xfrm>
          <a:prstGeom prst="homePlat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Extend: physics of ultra-high frequency GWs</a:t>
            </a:r>
            <a:endParaRPr lang="zh-CN" alt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5B3B6FF-5C10-E011-8AF1-8AE0AD0F71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223" y="1416358"/>
            <a:ext cx="3338371" cy="4921126"/>
          </a:xfrm>
          <a:prstGeom prst="rect">
            <a:avLst/>
          </a:prstGeom>
        </p:spPr>
      </p:pic>
      <p:sp>
        <p:nvSpPr>
          <p:cNvPr id="8" name="日期占位符 7">
            <a:extLst>
              <a:ext uri="{FF2B5EF4-FFF2-40B4-BE49-F238E27FC236}">
                <a16:creationId xmlns:a16="http://schemas.microsoft.com/office/drawing/2014/main" id="{EFE6FC6D-7CE5-2388-36F7-9E4A52A15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36B18-7A7B-468A-A347-66FC5FC7F5CA}" type="datetime1">
              <a:rPr lang="zh-CN" altLang="en-US" smtClean="0"/>
              <a:t>2025/10/10</a:t>
            </a:fld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046C41DE-BFB6-0131-CB6A-FD5AA6751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A16EB-E720-49AE-9B2D-ED383E47C14D}" type="slidenum">
              <a:rPr lang="zh-CN" altLang="en-US" smtClean="0"/>
              <a:t>10</a:t>
            </a:fld>
            <a:endParaRPr lang="zh-CN" altLang="en-US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E0B92D2F-E69F-AB28-B68E-DCF9CF0B84D4}"/>
              </a:ext>
            </a:extLst>
          </p:cNvPr>
          <p:cNvSpPr txBox="1"/>
          <p:nvPr/>
        </p:nvSpPr>
        <p:spPr>
          <a:xfrm>
            <a:off x="221226" y="1047026"/>
            <a:ext cx="5444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Non-Radial vibration GW radiation of the neutron star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AC514EF9-185F-F9C0-881A-7E15723E78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6594" y="1416358"/>
            <a:ext cx="4427553" cy="4394616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5015EFEE-1FF6-ECC6-7308-899D59278962}"/>
              </a:ext>
            </a:extLst>
          </p:cNvPr>
          <p:cNvSpPr/>
          <p:nvPr/>
        </p:nvSpPr>
        <p:spPr>
          <a:xfrm>
            <a:off x="7617542" y="1416358"/>
            <a:ext cx="1386815" cy="36570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D3CCAAA2-29D2-9E1E-73C3-327B11DC68A6}"/>
                  </a:ext>
                </a:extLst>
              </p:cNvPr>
              <p:cNvSpPr txBox="1"/>
              <p:nvPr/>
            </p:nvSpPr>
            <p:spPr>
              <a:xfrm>
                <a:off x="4058109" y="5921166"/>
                <a:ext cx="51192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D~10kPc(Within the galactic),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~10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−21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,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𝑘𝐻𝑧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D3CCAAA2-29D2-9E1E-73C3-327B11DC68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8109" y="5921166"/>
                <a:ext cx="5119287" cy="369332"/>
              </a:xfrm>
              <a:prstGeom prst="rect">
                <a:avLst/>
              </a:prstGeom>
              <a:blipFill>
                <a:blip r:embed="rId4"/>
                <a:stretch>
                  <a:fillRect l="-1073" t="-9836" b="-229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64891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5" name="组合 284">
            <a:extLst>
              <a:ext uri="{FF2B5EF4-FFF2-40B4-BE49-F238E27FC236}">
                <a16:creationId xmlns:a16="http://schemas.microsoft.com/office/drawing/2014/main" id="{453C0B53-6A3D-43DC-B141-D8627C29C019}"/>
              </a:ext>
            </a:extLst>
          </p:cNvPr>
          <p:cNvGrpSpPr/>
          <p:nvPr/>
        </p:nvGrpSpPr>
        <p:grpSpPr>
          <a:xfrm>
            <a:off x="176981" y="4450657"/>
            <a:ext cx="5735435" cy="2347607"/>
            <a:chOff x="176981" y="4450657"/>
            <a:chExt cx="5735435" cy="2347607"/>
          </a:xfrm>
        </p:grpSpPr>
        <p:sp>
          <p:nvSpPr>
            <p:cNvPr id="275" name="矩形 274">
              <a:extLst>
                <a:ext uri="{FF2B5EF4-FFF2-40B4-BE49-F238E27FC236}">
                  <a16:creationId xmlns:a16="http://schemas.microsoft.com/office/drawing/2014/main" id="{5E0F4947-8CCA-F168-FB43-7B30188A482A}"/>
                </a:ext>
              </a:extLst>
            </p:cNvPr>
            <p:cNvSpPr/>
            <p:nvPr/>
          </p:nvSpPr>
          <p:spPr>
            <a:xfrm>
              <a:off x="176981" y="4824671"/>
              <a:ext cx="4861129" cy="145813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74" name="平行四边形 273">
              <a:extLst>
                <a:ext uri="{FF2B5EF4-FFF2-40B4-BE49-F238E27FC236}">
                  <a16:creationId xmlns:a16="http://schemas.microsoft.com/office/drawing/2014/main" id="{125B2AA6-B250-AE08-00D8-D8140D9A52BD}"/>
                </a:ext>
              </a:extLst>
            </p:cNvPr>
            <p:cNvSpPr/>
            <p:nvPr/>
          </p:nvSpPr>
          <p:spPr>
            <a:xfrm>
              <a:off x="2461023" y="4656487"/>
              <a:ext cx="1163854" cy="1818055"/>
            </a:xfrm>
            <a:prstGeom prst="parallelogram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59" name="直接箭头连接符 258">
              <a:extLst>
                <a:ext uri="{FF2B5EF4-FFF2-40B4-BE49-F238E27FC236}">
                  <a16:creationId xmlns:a16="http://schemas.microsoft.com/office/drawing/2014/main" id="{289BA35C-3924-D05B-5A11-615FA53E7055}"/>
                </a:ext>
              </a:extLst>
            </p:cNvPr>
            <p:cNvCxnSpPr/>
            <p:nvPr/>
          </p:nvCxnSpPr>
          <p:spPr>
            <a:xfrm>
              <a:off x="953339" y="4656487"/>
              <a:ext cx="1288416" cy="1921294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直接箭头连接符 254">
              <a:extLst>
                <a:ext uri="{FF2B5EF4-FFF2-40B4-BE49-F238E27FC236}">
                  <a16:creationId xmlns:a16="http://schemas.microsoft.com/office/drawing/2014/main" id="{54AEB289-11FA-DC81-E583-9393866430E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22079" y="4551554"/>
              <a:ext cx="657546" cy="220320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7" name="文本框 256">
              <a:extLst>
                <a:ext uri="{FF2B5EF4-FFF2-40B4-BE49-F238E27FC236}">
                  <a16:creationId xmlns:a16="http://schemas.microsoft.com/office/drawing/2014/main" id="{D96D4BF2-3FD6-07C6-68B8-B790A0A6581A}"/>
                </a:ext>
              </a:extLst>
            </p:cNvPr>
            <p:cNvSpPr txBox="1"/>
            <p:nvPr/>
          </p:nvSpPr>
          <p:spPr>
            <a:xfrm>
              <a:off x="3443551" y="4450657"/>
              <a:ext cx="80182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monopole</a:t>
              </a:r>
              <a:endParaRPr lang="zh-CN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0" name="文本框 259">
              <a:extLst>
                <a:ext uri="{FF2B5EF4-FFF2-40B4-BE49-F238E27FC236}">
                  <a16:creationId xmlns:a16="http://schemas.microsoft.com/office/drawing/2014/main" id="{C81A4EEE-6F51-C1F1-3C8B-6FDB1FD7837D}"/>
                </a:ext>
              </a:extLst>
            </p:cNvPr>
            <p:cNvSpPr txBox="1"/>
            <p:nvPr/>
          </p:nvSpPr>
          <p:spPr>
            <a:xfrm>
              <a:off x="972773" y="4499190"/>
              <a:ext cx="44114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GW</a:t>
              </a:r>
              <a:endParaRPr lang="zh-CN" altLang="en-US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1" name="任意多边形: 形状 260">
              <a:extLst>
                <a:ext uri="{FF2B5EF4-FFF2-40B4-BE49-F238E27FC236}">
                  <a16:creationId xmlns:a16="http://schemas.microsoft.com/office/drawing/2014/main" id="{6D9A9CE7-D3F2-2C5C-AB8A-A14A1DE6B57F}"/>
                </a:ext>
              </a:extLst>
            </p:cNvPr>
            <p:cNvSpPr/>
            <p:nvPr/>
          </p:nvSpPr>
          <p:spPr>
            <a:xfrm rot="395300">
              <a:off x="1329759" y="5032848"/>
              <a:ext cx="54473" cy="326698"/>
            </a:xfrm>
            <a:custGeom>
              <a:avLst/>
              <a:gdLst>
                <a:gd name="connsiteX0" fmla="*/ 144043 w 427350"/>
                <a:gd name="connsiteY0" fmla="*/ 0 h 410400"/>
                <a:gd name="connsiteX1" fmla="*/ 424843 w 427350"/>
                <a:gd name="connsiteY1" fmla="*/ 57600 h 410400"/>
                <a:gd name="connsiteX2" fmla="*/ 43 w 427350"/>
                <a:gd name="connsiteY2" fmla="*/ 86400 h 410400"/>
                <a:gd name="connsiteX3" fmla="*/ 396043 w 427350"/>
                <a:gd name="connsiteY3" fmla="*/ 136800 h 410400"/>
                <a:gd name="connsiteX4" fmla="*/ 57643 w 427350"/>
                <a:gd name="connsiteY4" fmla="*/ 180000 h 410400"/>
                <a:gd name="connsiteX5" fmla="*/ 417643 w 427350"/>
                <a:gd name="connsiteY5" fmla="*/ 230400 h 410400"/>
                <a:gd name="connsiteX6" fmla="*/ 21643 w 427350"/>
                <a:gd name="connsiteY6" fmla="*/ 280800 h 410400"/>
                <a:gd name="connsiteX7" fmla="*/ 410443 w 427350"/>
                <a:gd name="connsiteY7" fmla="*/ 324000 h 410400"/>
                <a:gd name="connsiteX8" fmla="*/ 43243 w 427350"/>
                <a:gd name="connsiteY8" fmla="*/ 367200 h 410400"/>
                <a:gd name="connsiteX9" fmla="*/ 403243 w 427350"/>
                <a:gd name="connsiteY9" fmla="*/ 410400 h 41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7350" h="410400">
                  <a:moveTo>
                    <a:pt x="144043" y="0"/>
                  </a:moveTo>
                  <a:cubicBezTo>
                    <a:pt x="296443" y="21600"/>
                    <a:pt x="448843" y="43200"/>
                    <a:pt x="424843" y="57600"/>
                  </a:cubicBezTo>
                  <a:cubicBezTo>
                    <a:pt x="400843" y="72000"/>
                    <a:pt x="4843" y="73200"/>
                    <a:pt x="43" y="86400"/>
                  </a:cubicBezTo>
                  <a:cubicBezTo>
                    <a:pt x="-4757" y="99600"/>
                    <a:pt x="386443" y="121200"/>
                    <a:pt x="396043" y="136800"/>
                  </a:cubicBezTo>
                  <a:cubicBezTo>
                    <a:pt x="405643" y="152400"/>
                    <a:pt x="54043" y="164400"/>
                    <a:pt x="57643" y="180000"/>
                  </a:cubicBezTo>
                  <a:cubicBezTo>
                    <a:pt x="61243" y="195600"/>
                    <a:pt x="423643" y="213600"/>
                    <a:pt x="417643" y="230400"/>
                  </a:cubicBezTo>
                  <a:cubicBezTo>
                    <a:pt x="411643" y="247200"/>
                    <a:pt x="22843" y="265200"/>
                    <a:pt x="21643" y="280800"/>
                  </a:cubicBezTo>
                  <a:cubicBezTo>
                    <a:pt x="20443" y="296400"/>
                    <a:pt x="406843" y="309600"/>
                    <a:pt x="410443" y="324000"/>
                  </a:cubicBezTo>
                  <a:cubicBezTo>
                    <a:pt x="414043" y="338400"/>
                    <a:pt x="44443" y="352800"/>
                    <a:pt x="43243" y="367200"/>
                  </a:cubicBezTo>
                  <a:cubicBezTo>
                    <a:pt x="42043" y="381600"/>
                    <a:pt x="222643" y="396000"/>
                    <a:pt x="403243" y="410400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2" name="任意多边形: 形状 261">
              <a:extLst>
                <a:ext uri="{FF2B5EF4-FFF2-40B4-BE49-F238E27FC236}">
                  <a16:creationId xmlns:a16="http://schemas.microsoft.com/office/drawing/2014/main" id="{0369D0B4-3141-00D5-BDDA-604A9CCBCC31}"/>
                </a:ext>
              </a:extLst>
            </p:cNvPr>
            <p:cNvSpPr/>
            <p:nvPr/>
          </p:nvSpPr>
          <p:spPr>
            <a:xfrm rot="20095188">
              <a:off x="732985" y="5029143"/>
              <a:ext cx="54473" cy="326698"/>
            </a:xfrm>
            <a:custGeom>
              <a:avLst/>
              <a:gdLst>
                <a:gd name="connsiteX0" fmla="*/ 144043 w 427350"/>
                <a:gd name="connsiteY0" fmla="*/ 0 h 410400"/>
                <a:gd name="connsiteX1" fmla="*/ 424843 w 427350"/>
                <a:gd name="connsiteY1" fmla="*/ 57600 h 410400"/>
                <a:gd name="connsiteX2" fmla="*/ 43 w 427350"/>
                <a:gd name="connsiteY2" fmla="*/ 86400 h 410400"/>
                <a:gd name="connsiteX3" fmla="*/ 396043 w 427350"/>
                <a:gd name="connsiteY3" fmla="*/ 136800 h 410400"/>
                <a:gd name="connsiteX4" fmla="*/ 57643 w 427350"/>
                <a:gd name="connsiteY4" fmla="*/ 180000 h 410400"/>
                <a:gd name="connsiteX5" fmla="*/ 417643 w 427350"/>
                <a:gd name="connsiteY5" fmla="*/ 230400 h 410400"/>
                <a:gd name="connsiteX6" fmla="*/ 21643 w 427350"/>
                <a:gd name="connsiteY6" fmla="*/ 280800 h 410400"/>
                <a:gd name="connsiteX7" fmla="*/ 410443 w 427350"/>
                <a:gd name="connsiteY7" fmla="*/ 324000 h 410400"/>
                <a:gd name="connsiteX8" fmla="*/ 43243 w 427350"/>
                <a:gd name="connsiteY8" fmla="*/ 367200 h 410400"/>
                <a:gd name="connsiteX9" fmla="*/ 403243 w 427350"/>
                <a:gd name="connsiteY9" fmla="*/ 410400 h 41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7350" h="410400">
                  <a:moveTo>
                    <a:pt x="144043" y="0"/>
                  </a:moveTo>
                  <a:cubicBezTo>
                    <a:pt x="296443" y="21600"/>
                    <a:pt x="448843" y="43200"/>
                    <a:pt x="424843" y="57600"/>
                  </a:cubicBezTo>
                  <a:cubicBezTo>
                    <a:pt x="400843" y="72000"/>
                    <a:pt x="4843" y="73200"/>
                    <a:pt x="43" y="86400"/>
                  </a:cubicBezTo>
                  <a:cubicBezTo>
                    <a:pt x="-4757" y="99600"/>
                    <a:pt x="386443" y="121200"/>
                    <a:pt x="396043" y="136800"/>
                  </a:cubicBezTo>
                  <a:cubicBezTo>
                    <a:pt x="405643" y="152400"/>
                    <a:pt x="54043" y="164400"/>
                    <a:pt x="57643" y="180000"/>
                  </a:cubicBezTo>
                  <a:cubicBezTo>
                    <a:pt x="61243" y="195600"/>
                    <a:pt x="423643" y="213600"/>
                    <a:pt x="417643" y="230400"/>
                  </a:cubicBezTo>
                  <a:cubicBezTo>
                    <a:pt x="411643" y="247200"/>
                    <a:pt x="22843" y="265200"/>
                    <a:pt x="21643" y="280800"/>
                  </a:cubicBezTo>
                  <a:cubicBezTo>
                    <a:pt x="20443" y="296400"/>
                    <a:pt x="406843" y="309600"/>
                    <a:pt x="410443" y="324000"/>
                  </a:cubicBezTo>
                  <a:cubicBezTo>
                    <a:pt x="414043" y="338400"/>
                    <a:pt x="44443" y="352800"/>
                    <a:pt x="43243" y="367200"/>
                  </a:cubicBezTo>
                  <a:cubicBezTo>
                    <a:pt x="42043" y="381600"/>
                    <a:pt x="222643" y="396000"/>
                    <a:pt x="403243" y="410400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3" name="任意多边形: 形状 262">
              <a:extLst>
                <a:ext uri="{FF2B5EF4-FFF2-40B4-BE49-F238E27FC236}">
                  <a16:creationId xmlns:a16="http://schemas.microsoft.com/office/drawing/2014/main" id="{D02396BC-1F35-DB27-C72B-EC0E622C5946}"/>
                </a:ext>
              </a:extLst>
            </p:cNvPr>
            <p:cNvSpPr/>
            <p:nvPr/>
          </p:nvSpPr>
          <p:spPr>
            <a:xfrm rot="13153019">
              <a:off x="762232" y="5747936"/>
              <a:ext cx="54473" cy="326698"/>
            </a:xfrm>
            <a:custGeom>
              <a:avLst/>
              <a:gdLst>
                <a:gd name="connsiteX0" fmla="*/ 144043 w 427350"/>
                <a:gd name="connsiteY0" fmla="*/ 0 h 410400"/>
                <a:gd name="connsiteX1" fmla="*/ 424843 w 427350"/>
                <a:gd name="connsiteY1" fmla="*/ 57600 h 410400"/>
                <a:gd name="connsiteX2" fmla="*/ 43 w 427350"/>
                <a:gd name="connsiteY2" fmla="*/ 86400 h 410400"/>
                <a:gd name="connsiteX3" fmla="*/ 396043 w 427350"/>
                <a:gd name="connsiteY3" fmla="*/ 136800 h 410400"/>
                <a:gd name="connsiteX4" fmla="*/ 57643 w 427350"/>
                <a:gd name="connsiteY4" fmla="*/ 180000 h 410400"/>
                <a:gd name="connsiteX5" fmla="*/ 417643 w 427350"/>
                <a:gd name="connsiteY5" fmla="*/ 230400 h 410400"/>
                <a:gd name="connsiteX6" fmla="*/ 21643 w 427350"/>
                <a:gd name="connsiteY6" fmla="*/ 280800 h 410400"/>
                <a:gd name="connsiteX7" fmla="*/ 410443 w 427350"/>
                <a:gd name="connsiteY7" fmla="*/ 324000 h 410400"/>
                <a:gd name="connsiteX8" fmla="*/ 43243 w 427350"/>
                <a:gd name="connsiteY8" fmla="*/ 367200 h 410400"/>
                <a:gd name="connsiteX9" fmla="*/ 403243 w 427350"/>
                <a:gd name="connsiteY9" fmla="*/ 410400 h 41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7350" h="410400">
                  <a:moveTo>
                    <a:pt x="144043" y="0"/>
                  </a:moveTo>
                  <a:cubicBezTo>
                    <a:pt x="296443" y="21600"/>
                    <a:pt x="448843" y="43200"/>
                    <a:pt x="424843" y="57600"/>
                  </a:cubicBezTo>
                  <a:cubicBezTo>
                    <a:pt x="400843" y="72000"/>
                    <a:pt x="4843" y="73200"/>
                    <a:pt x="43" y="86400"/>
                  </a:cubicBezTo>
                  <a:cubicBezTo>
                    <a:pt x="-4757" y="99600"/>
                    <a:pt x="386443" y="121200"/>
                    <a:pt x="396043" y="136800"/>
                  </a:cubicBezTo>
                  <a:cubicBezTo>
                    <a:pt x="405643" y="152400"/>
                    <a:pt x="54043" y="164400"/>
                    <a:pt x="57643" y="180000"/>
                  </a:cubicBezTo>
                  <a:cubicBezTo>
                    <a:pt x="61243" y="195600"/>
                    <a:pt x="423643" y="213600"/>
                    <a:pt x="417643" y="230400"/>
                  </a:cubicBezTo>
                  <a:cubicBezTo>
                    <a:pt x="411643" y="247200"/>
                    <a:pt x="22843" y="265200"/>
                    <a:pt x="21643" y="280800"/>
                  </a:cubicBezTo>
                  <a:cubicBezTo>
                    <a:pt x="20443" y="296400"/>
                    <a:pt x="406843" y="309600"/>
                    <a:pt x="410443" y="324000"/>
                  </a:cubicBezTo>
                  <a:cubicBezTo>
                    <a:pt x="414043" y="338400"/>
                    <a:pt x="44443" y="352800"/>
                    <a:pt x="43243" y="367200"/>
                  </a:cubicBezTo>
                  <a:cubicBezTo>
                    <a:pt x="42043" y="381600"/>
                    <a:pt x="222643" y="396000"/>
                    <a:pt x="403243" y="410400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4" name="任意多边形: 形状 263">
              <a:extLst>
                <a:ext uri="{FF2B5EF4-FFF2-40B4-BE49-F238E27FC236}">
                  <a16:creationId xmlns:a16="http://schemas.microsoft.com/office/drawing/2014/main" id="{54DBC86F-B9E1-B064-1206-9173D7804D85}"/>
                </a:ext>
              </a:extLst>
            </p:cNvPr>
            <p:cNvSpPr/>
            <p:nvPr/>
          </p:nvSpPr>
          <p:spPr>
            <a:xfrm rot="8703670">
              <a:off x="1283960" y="5766651"/>
              <a:ext cx="54473" cy="326698"/>
            </a:xfrm>
            <a:custGeom>
              <a:avLst/>
              <a:gdLst>
                <a:gd name="connsiteX0" fmla="*/ 144043 w 427350"/>
                <a:gd name="connsiteY0" fmla="*/ 0 h 410400"/>
                <a:gd name="connsiteX1" fmla="*/ 424843 w 427350"/>
                <a:gd name="connsiteY1" fmla="*/ 57600 h 410400"/>
                <a:gd name="connsiteX2" fmla="*/ 43 w 427350"/>
                <a:gd name="connsiteY2" fmla="*/ 86400 h 410400"/>
                <a:gd name="connsiteX3" fmla="*/ 396043 w 427350"/>
                <a:gd name="connsiteY3" fmla="*/ 136800 h 410400"/>
                <a:gd name="connsiteX4" fmla="*/ 57643 w 427350"/>
                <a:gd name="connsiteY4" fmla="*/ 180000 h 410400"/>
                <a:gd name="connsiteX5" fmla="*/ 417643 w 427350"/>
                <a:gd name="connsiteY5" fmla="*/ 230400 h 410400"/>
                <a:gd name="connsiteX6" fmla="*/ 21643 w 427350"/>
                <a:gd name="connsiteY6" fmla="*/ 280800 h 410400"/>
                <a:gd name="connsiteX7" fmla="*/ 410443 w 427350"/>
                <a:gd name="connsiteY7" fmla="*/ 324000 h 410400"/>
                <a:gd name="connsiteX8" fmla="*/ 43243 w 427350"/>
                <a:gd name="connsiteY8" fmla="*/ 367200 h 410400"/>
                <a:gd name="connsiteX9" fmla="*/ 403243 w 427350"/>
                <a:gd name="connsiteY9" fmla="*/ 410400 h 41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7350" h="410400">
                  <a:moveTo>
                    <a:pt x="144043" y="0"/>
                  </a:moveTo>
                  <a:cubicBezTo>
                    <a:pt x="296443" y="21600"/>
                    <a:pt x="448843" y="43200"/>
                    <a:pt x="424843" y="57600"/>
                  </a:cubicBezTo>
                  <a:cubicBezTo>
                    <a:pt x="400843" y="72000"/>
                    <a:pt x="4843" y="73200"/>
                    <a:pt x="43" y="86400"/>
                  </a:cubicBezTo>
                  <a:cubicBezTo>
                    <a:pt x="-4757" y="99600"/>
                    <a:pt x="386443" y="121200"/>
                    <a:pt x="396043" y="136800"/>
                  </a:cubicBezTo>
                  <a:cubicBezTo>
                    <a:pt x="405643" y="152400"/>
                    <a:pt x="54043" y="164400"/>
                    <a:pt x="57643" y="180000"/>
                  </a:cubicBezTo>
                  <a:cubicBezTo>
                    <a:pt x="61243" y="195600"/>
                    <a:pt x="423643" y="213600"/>
                    <a:pt x="417643" y="230400"/>
                  </a:cubicBezTo>
                  <a:cubicBezTo>
                    <a:pt x="411643" y="247200"/>
                    <a:pt x="22843" y="265200"/>
                    <a:pt x="21643" y="280800"/>
                  </a:cubicBezTo>
                  <a:cubicBezTo>
                    <a:pt x="20443" y="296400"/>
                    <a:pt x="406843" y="309600"/>
                    <a:pt x="410443" y="324000"/>
                  </a:cubicBezTo>
                  <a:cubicBezTo>
                    <a:pt x="414043" y="338400"/>
                    <a:pt x="44443" y="352800"/>
                    <a:pt x="43243" y="367200"/>
                  </a:cubicBezTo>
                  <a:cubicBezTo>
                    <a:pt x="42043" y="381600"/>
                    <a:pt x="222643" y="396000"/>
                    <a:pt x="403243" y="410400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5" name="任意多边形: 形状 264">
              <a:extLst>
                <a:ext uri="{FF2B5EF4-FFF2-40B4-BE49-F238E27FC236}">
                  <a16:creationId xmlns:a16="http://schemas.microsoft.com/office/drawing/2014/main" id="{41D5F40D-4602-6D09-9C89-522C0541CEF2}"/>
                </a:ext>
              </a:extLst>
            </p:cNvPr>
            <p:cNvSpPr/>
            <p:nvPr/>
          </p:nvSpPr>
          <p:spPr>
            <a:xfrm rot="8703670">
              <a:off x="2298769" y="5016957"/>
              <a:ext cx="54473" cy="326698"/>
            </a:xfrm>
            <a:custGeom>
              <a:avLst/>
              <a:gdLst>
                <a:gd name="connsiteX0" fmla="*/ 144043 w 427350"/>
                <a:gd name="connsiteY0" fmla="*/ 0 h 410400"/>
                <a:gd name="connsiteX1" fmla="*/ 424843 w 427350"/>
                <a:gd name="connsiteY1" fmla="*/ 57600 h 410400"/>
                <a:gd name="connsiteX2" fmla="*/ 43 w 427350"/>
                <a:gd name="connsiteY2" fmla="*/ 86400 h 410400"/>
                <a:gd name="connsiteX3" fmla="*/ 396043 w 427350"/>
                <a:gd name="connsiteY3" fmla="*/ 136800 h 410400"/>
                <a:gd name="connsiteX4" fmla="*/ 57643 w 427350"/>
                <a:gd name="connsiteY4" fmla="*/ 180000 h 410400"/>
                <a:gd name="connsiteX5" fmla="*/ 417643 w 427350"/>
                <a:gd name="connsiteY5" fmla="*/ 230400 h 410400"/>
                <a:gd name="connsiteX6" fmla="*/ 21643 w 427350"/>
                <a:gd name="connsiteY6" fmla="*/ 280800 h 410400"/>
                <a:gd name="connsiteX7" fmla="*/ 410443 w 427350"/>
                <a:gd name="connsiteY7" fmla="*/ 324000 h 410400"/>
                <a:gd name="connsiteX8" fmla="*/ 43243 w 427350"/>
                <a:gd name="connsiteY8" fmla="*/ 367200 h 410400"/>
                <a:gd name="connsiteX9" fmla="*/ 403243 w 427350"/>
                <a:gd name="connsiteY9" fmla="*/ 410400 h 41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7350" h="410400">
                  <a:moveTo>
                    <a:pt x="144043" y="0"/>
                  </a:moveTo>
                  <a:cubicBezTo>
                    <a:pt x="296443" y="21600"/>
                    <a:pt x="448843" y="43200"/>
                    <a:pt x="424843" y="57600"/>
                  </a:cubicBezTo>
                  <a:cubicBezTo>
                    <a:pt x="400843" y="72000"/>
                    <a:pt x="4843" y="73200"/>
                    <a:pt x="43" y="86400"/>
                  </a:cubicBezTo>
                  <a:cubicBezTo>
                    <a:pt x="-4757" y="99600"/>
                    <a:pt x="386443" y="121200"/>
                    <a:pt x="396043" y="136800"/>
                  </a:cubicBezTo>
                  <a:cubicBezTo>
                    <a:pt x="405643" y="152400"/>
                    <a:pt x="54043" y="164400"/>
                    <a:pt x="57643" y="180000"/>
                  </a:cubicBezTo>
                  <a:cubicBezTo>
                    <a:pt x="61243" y="195600"/>
                    <a:pt x="423643" y="213600"/>
                    <a:pt x="417643" y="230400"/>
                  </a:cubicBezTo>
                  <a:cubicBezTo>
                    <a:pt x="411643" y="247200"/>
                    <a:pt x="22843" y="265200"/>
                    <a:pt x="21643" y="280800"/>
                  </a:cubicBezTo>
                  <a:cubicBezTo>
                    <a:pt x="20443" y="296400"/>
                    <a:pt x="406843" y="309600"/>
                    <a:pt x="410443" y="324000"/>
                  </a:cubicBezTo>
                  <a:cubicBezTo>
                    <a:pt x="414043" y="338400"/>
                    <a:pt x="44443" y="352800"/>
                    <a:pt x="43243" y="367200"/>
                  </a:cubicBezTo>
                  <a:cubicBezTo>
                    <a:pt x="42043" y="381600"/>
                    <a:pt x="222643" y="396000"/>
                    <a:pt x="403243" y="410400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6" name="任意多边形: 形状 265">
              <a:extLst>
                <a:ext uri="{FF2B5EF4-FFF2-40B4-BE49-F238E27FC236}">
                  <a16:creationId xmlns:a16="http://schemas.microsoft.com/office/drawing/2014/main" id="{19C2121A-8CFD-FF73-0E78-55B69A16DE8E}"/>
                </a:ext>
              </a:extLst>
            </p:cNvPr>
            <p:cNvSpPr/>
            <p:nvPr/>
          </p:nvSpPr>
          <p:spPr>
            <a:xfrm rot="12859600">
              <a:off x="2929721" y="5057491"/>
              <a:ext cx="54473" cy="326698"/>
            </a:xfrm>
            <a:custGeom>
              <a:avLst/>
              <a:gdLst>
                <a:gd name="connsiteX0" fmla="*/ 144043 w 427350"/>
                <a:gd name="connsiteY0" fmla="*/ 0 h 410400"/>
                <a:gd name="connsiteX1" fmla="*/ 424843 w 427350"/>
                <a:gd name="connsiteY1" fmla="*/ 57600 h 410400"/>
                <a:gd name="connsiteX2" fmla="*/ 43 w 427350"/>
                <a:gd name="connsiteY2" fmla="*/ 86400 h 410400"/>
                <a:gd name="connsiteX3" fmla="*/ 396043 w 427350"/>
                <a:gd name="connsiteY3" fmla="*/ 136800 h 410400"/>
                <a:gd name="connsiteX4" fmla="*/ 57643 w 427350"/>
                <a:gd name="connsiteY4" fmla="*/ 180000 h 410400"/>
                <a:gd name="connsiteX5" fmla="*/ 417643 w 427350"/>
                <a:gd name="connsiteY5" fmla="*/ 230400 h 410400"/>
                <a:gd name="connsiteX6" fmla="*/ 21643 w 427350"/>
                <a:gd name="connsiteY6" fmla="*/ 280800 h 410400"/>
                <a:gd name="connsiteX7" fmla="*/ 410443 w 427350"/>
                <a:gd name="connsiteY7" fmla="*/ 324000 h 410400"/>
                <a:gd name="connsiteX8" fmla="*/ 43243 w 427350"/>
                <a:gd name="connsiteY8" fmla="*/ 367200 h 410400"/>
                <a:gd name="connsiteX9" fmla="*/ 403243 w 427350"/>
                <a:gd name="connsiteY9" fmla="*/ 410400 h 41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7350" h="410400">
                  <a:moveTo>
                    <a:pt x="144043" y="0"/>
                  </a:moveTo>
                  <a:cubicBezTo>
                    <a:pt x="296443" y="21600"/>
                    <a:pt x="448843" y="43200"/>
                    <a:pt x="424843" y="57600"/>
                  </a:cubicBezTo>
                  <a:cubicBezTo>
                    <a:pt x="400843" y="72000"/>
                    <a:pt x="4843" y="73200"/>
                    <a:pt x="43" y="86400"/>
                  </a:cubicBezTo>
                  <a:cubicBezTo>
                    <a:pt x="-4757" y="99600"/>
                    <a:pt x="386443" y="121200"/>
                    <a:pt x="396043" y="136800"/>
                  </a:cubicBezTo>
                  <a:cubicBezTo>
                    <a:pt x="405643" y="152400"/>
                    <a:pt x="54043" y="164400"/>
                    <a:pt x="57643" y="180000"/>
                  </a:cubicBezTo>
                  <a:cubicBezTo>
                    <a:pt x="61243" y="195600"/>
                    <a:pt x="423643" y="213600"/>
                    <a:pt x="417643" y="230400"/>
                  </a:cubicBezTo>
                  <a:cubicBezTo>
                    <a:pt x="411643" y="247200"/>
                    <a:pt x="22843" y="265200"/>
                    <a:pt x="21643" y="280800"/>
                  </a:cubicBezTo>
                  <a:cubicBezTo>
                    <a:pt x="20443" y="296400"/>
                    <a:pt x="406843" y="309600"/>
                    <a:pt x="410443" y="324000"/>
                  </a:cubicBezTo>
                  <a:cubicBezTo>
                    <a:pt x="414043" y="338400"/>
                    <a:pt x="44443" y="352800"/>
                    <a:pt x="43243" y="367200"/>
                  </a:cubicBezTo>
                  <a:cubicBezTo>
                    <a:pt x="42043" y="381600"/>
                    <a:pt x="222643" y="396000"/>
                    <a:pt x="403243" y="410400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7" name="任意多边形: 形状 266">
              <a:extLst>
                <a:ext uri="{FF2B5EF4-FFF2-40B4-BE49-F238E27FC236}">
                  <a16:creationId xmlns:a16="http://schemas.microsoft.com/office/drawing/2014/main" id="{024048B1-B44F-5B56-2D9C-CCB26493DF6D}"/>
                </a:ext>
              </a:extLst>
            </p:cNvPr>
            <p:cNvSpPr/>
            <p:nvPr/>
          </p:nvSpPr>
          <p:spPr>
            <a:xfrm rot="12859600">
              <a:off x="2345366" y="5765900"/>
              <a:ext cx="54473" cy="326698"/>
            </a:xfrm>
            <a:custGeom>
              <a:avLst/>
              <a:gdLst>
                <a:gd name="connsiteX0" fmla="*/ 144043 w 427350"/>
                <a:gd name="connsiteY0" fmla="*/ 0 h 410400"/>
                <a:gd name="connsiteX1" fmla="*/ 424843 w 427350"/>
                <a:gd name="connsiteY1" fmla="*/ 57600 h 410400"/>
                <a:gd name="connsiteX2" fmla="*/ 43 w 427350"/>
                <a:gd name="connsiteY2" fmla="*/ 86400 h 410400"/>
                <a:gd name="connsiteX3" fmla="*/ 396043 w 427350"/>
                <a:gd name="connsiteY3" fmla="*/ 136800 h 410400"/>
                <a:gd name="connsiteX4" fmla="*/ 57643 w 427350"/>
                <a:gd name="connsiteY4" fmla="*/ 180000 h 410400"/>
                <a:gd name="connsiteX5" fmla="*/ 417643 w 427350"/>
                <a:gd name="connsiteY5" fmla="*/ 230400 h 410400"/>
                <a:gd name="connsiteX6" fmla="*/ 21643 w 427350"/>
                <a:gd name="connsiteY6" fmla="*/ 280800 h 410400"/>
                <a:gd name="connsiteX7" fmla="*/ 410443 w 427350"/>
                <a:gd name="connsiteY7" fmla="*/ 324000 h 410400"/>
                <a:gd name="connsiteX8" fmla="*/ 43243 w 427350"/>
                <a:gd name="connsiteY8" fmla="*/ 367200 h 410400"/>
                <a:gd name="connsiteX9" fmla="*/ 403243 w 427350"/>
                <a:gd name="connsiteY9" fmla="*/ 410400 h 41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7350" h="410400">
                  <a:moveTo>
                    <a:pt x="144043" y="0"/>
                  </a:moveTo>
                  <a:cubicBezTo>
                    <a:pt x="296443" y="21600"/>
                    <a:pt x="448843" y="43200"/>
                    <a:pt x="424843" y="57600"/>
                  </a:cubicBezTo>
                  <a:cubicBezTo>
                    <a:pt x="400843" y="72000"/>
                    <a:pt x="4843" y="73200"/>
                    <a:pt x="43" y="86400"/>
                  </a:cubicBezTo>
                  <a:cubicBezTo>
                    <a:pt x="-4757" y="99600"/>
                    <a:pt x="386443" y="121200"/>
                    <a:pt x="396043" y="136800"/>
                  </a:cubicBezTo>
                  <a:cubicBezTo>
                    <a:pt x="405643" y="152400"/>
                    <a:pt x="54043" y="164400"/>
                    <a:pt x="57643" y="180000"/>
                  </a:cubicBezTo>
                  <a:cubicBezTo>
                    <a:pt x="61243" y="195600"/>
                    <a:pt x="423643" y="213600"/>
                    <a:pt x="417643" y="230400"/>
                  </a:cubicBezTo>
                  <a:cubicBezTo>
                    <a:pt x="411643" y="247200"/>
                    <a:pt x="22843" y="265200"/>
                    <a:pt x="21643" y="280800"/>
                  </a:cubicBezTo>
                  <a:cubicBezTo>
                    <a:pt x="20443" y="296400"/>
                    <a:pt x="406843" y="309600"/>
                    <a:pt x="410443" y="324000"/>
                  </a:cubicBezTo>
                  <a:cubicBezTo>
                    <a:pt x="414043" y="338400"/>
                    <a:pt x="44443" y="352800"/>
                    <a:pt x="43243" y="367200"/>
                  </a:cubicBezTo>
                  <a:cubicBezTo>
                    <a:pt x="42043" y="381600"/>
                    <a:pt x="222643" y="396000"/>
                    <a:pt x="403243" y="410400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8" name="任意多边形: 形状 267">
              <a:extLst>
                <a:ext uri="{FF2B5EF4-FFF2-40B4-BE49-F238E27FC236}">
                  <a16:creationId xmlns:a16="http://schemas.microsoft.com/office/drawing/2014/main" id="{6E2745B7-62A5-2BA6-A3E7-FA4A1627252F}"/>
                </a:ext>
              </a:extLst>
            </p:cNvPr>
            <p:cNvSpPr/>
            <p:nvPr/>
          </p:nvSpPr>
          <p:spPr>
            <a:xfrm rot="8641967">
              <a:off x="2904837" y="5748171"/>
              <a:ext cx="54473" cy="326698"/>
            </a:xfrm>
            <a:custGeom>
              <a:avLst/>
              <a:gdLst>
                <a:gd name="connsiteX0" fmla="*/ 144043 w 427350"/>
                <a:gd name="connsiteY0" fmla="*/ 0 h 410400"/>
                <a:gd name="connsiteX1" fmla="*/ 424843 w 427350"/>
                <a:gd name="connsiteY1" fmla="*/ 57600 h 410400"/>
                <a:gd name="connsiteX2" fmla="*/ 43 w 427350"/>
                <a:gd name="connsiteY2" fmla="*/ 86400 h 410400"/>
                <a:gd name="connsiteX3" fmla="*/ 396043 w 427350"/>
                <a:gd name="connsiteY3" fmla="*/ 136800 h 410400"/>
                <a:gd name="connsiteX4" fmla="*/ 57643 w 427350"/>
                <a:gd name="connsiteY4" fmla="*/ 180000 h 410400"/>
                <a:gd name="connsiteX5" fmla="*/ 417643 w 427350"/>
                <a:gd name="connsiteY5" fmla="*/ 230400 h 410400"/>
                <a:gd name="connsiteX6" fmla="*/ 21643 w 427350"/>
                <a:gd name="connsiteY6" fmla="*/ 280800 h 410400"/>
                <a:gd name="connsiteX7" fmla="*/ 410443 w 427350"/>
                <a:gd name="connsiteY7" fmla="*/ 324000 h 410400"/>
                <a:gd name="connsiteX8" fmla="*/ 43243 w 427350"/>
                <a:gd name="connsiteY8" fmla="*/ 367200 h 410400"/>
                <a:gd name="connsiteX9" fmla="*/ 403243 w 427350"/>
                <a:gd name="connsiteY9" fmla="*/ 410400 h 41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7350" h="410400">
                  <a:moveTo>
                    <a:pt x="144043" y="0"/>
                  </a:moveTo>
                  <a:cubicBezTo>
                    <a:pt x="296443" y="21600"/>
                    <a:pt x="448843" y="43200"/>
                    <a:pt x="424843" y="57600"/>
                  </a:cubicBezTo>
                  <a:cubicBezTo>
                    <a:pt x="400843" y="72000"/>
                    <a:pt x="4843" y="73200"/>
                    <a:pt x="43" y="86400"/>
                  </a:cubicBezTo>
                  <a:cubicBezTo>
                    <a:pt x="-4757" y="99600"/>
                    <a:pt x="386443" y="121200"/>
                    <a:pt x="396043" y="136800"/>
                  </a:cubicBezTo>
                  <a:cubicBezTo>
                    <a:pt x="405643" y="152400"/>
                    <a:pt x="54043" y="164400"/>
                    <a:pt x="57643" y="180000"/>
                  </a:cubicBezTo>
                  <a:cubicBezTo>
                    <a:pt x="61243" y="195600"/>
                    <a:pt x="423643" y="213600"/>
                    <a:pt x="417643" y="230400"/>
                  </a:cubicBezTo>
                  <a:cubicBezTo>
                    <a:pt x="411643" y="247200"/>
                    <a:pt x="22843" y="265200"/>
                    <a:pt x="21643" y="280800"/>
                  </a:cubicBezTo>
                  <a:cubicBezTo>
                    <a:pt x="20443" y="296400"/>
                    <a:pt x="406843" y="309600"/>
                    <a:pt x="410443" y="324000"/>
                  </a:cubicBezTo>
                  <a:cubicBezTo>
                    <a:pt x="414043" y="338400"/>
                    <a:pt x="44443" y="352800"/>
                    <a:pt x="43243" y="367200"/>
                  </a:cubicBezTo>
                  <a:cubicBezTo>
                    <a:pt x="42043" y="381600"/>
                    <a:pt x="222643" y="396000"/>
                    <a:pt x="403243" y="410400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269" name="任意多边形: 形状 268">
              <a:extLst>
                <a:ext uri="{FF2B5EF4-FFF2-40B4-BE49-F238E27FC236}">
                  <a16:creationId xmlns:a16="http://schemas.microsoft.com/office/drawing/2014/main" id="{EEF31BD5-1C7E-04B2-E9A3-8CF9ABA59F08}"/>
                </a:ext>
              </a:extLst>
            </p:cNvPr>
            <p:cNvSpPr/>
            <p:nvPr/>
          </p:nvSpPr>
          <p:spPr>
            <a:xfrm rot="8341060">
              <a:off x="3944917" y="4984630"/>
              <a:ext cx="54473" cy="326698"/>
            </a:xfrm>
            <a:custGeom>
              <a:avLst/>
              <a:gdLst>
                <a:gd name="connsiteX0" fmla="*/ 144043 w 427350"/>
                <a:gd name="connsiteY0" fmla="*/ 0 h 410400"/>
                <a:gd name="connsiteX1" fmla="*/ 424843 w 427350"/>
                <a:gd name="connsiteY1" fmla="*/ 57600 h 410400"/>
                <a:gd name="connsiteX2" fmla="*/ 43 w 427350"/>
                <a:gd name="connsiteY2" fmla="*/ 86400 h 410400"/>
                <a:gd name="connsiteX3" fmla="*/ 396043 w 427350"/>
                <a:gd name="connsiteY3" fmla="*/ 136800 h 410400"/>
                <a:gd name="connsiteX4" fmla="*/ 57643 w 427350"/>
                <a:gd name="connsiteY4" fmla="*/ 180000 h 410400"/>
                <a:gd name="connsiteX5" fmla="*/ 417643 w 427350"/>
                <a:gd name="connsiteY5" fmla="*/ 230400 h 410400"/>
                <a:gd name="connsiteX6" fmla="*/ 21643 w 427350"/>
                <a:gd name="connsiteY6" fmla="*/ 280800 h 410400"/>
                <a:gd name="connsiteX7" fmla="*/ 410443 w 427350"/>
                <a:gd name="connsiteY7" fmla="*/ 324000 h 410400"/>
                <a:gd name="connsiteX8" fmla="*/ 43243 w 427350"/>
                <a:gd name="connsiteY8" fmla="*/ 367200 h 410400"/>
                <a:gd name="connsiteX9" fmla="*/ 403243 w 427350"/>
                <a:gd name="connsiteY9" fmla="*/ 410400 h 41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7350" h="410400">
                  <a:moveTo>
                    <a:pt x="144043" y="0"/>
                  </a:moveTo>
                  <a:cubicBezTo>
                    <a:pt x="296443" y="21600"/>
                    <a:pt x="448843" y="43200"/>
                    <a:pt x="424843" y="57600"/>
                  </a:cubicBezTo>
                  <a:cubicBezTo>
                    <a:pt x="400843" y="72000"/>
                    <a:pt x="4843" y="73200"/>
                    <a:pt x="43" y="86400"/>
                  </a:cubicBezTo>
                  <a:cubicBezTo>
                    <a:pt x="-4757" y="99600"/>
                    <a:pt x="386443" y="121200"/>
                    <a:pt x="396043" y="136800"/>
                  </a:cubicBezTo>
                  <a:cubicBezTo>
                    <a:pt x="405643" y="152400"/>
                    <a:pt x="54043" y="164400"/>
                    <a:pt x="57643" y="180000"/>
                  </a:cubicBezTo>
                  <a:cubicBezTo>
                    <a:pt x="61243" y="195600"/>
                    <a:pt x="423643" y="213600"/>
                    <a:pt x="417643" y="230400"/>
                  </a:cubicBezTo>
                  <a:cubicBezTo>
                    <a:pt x="411643" y="247200"/>
                    <a:pt x="22843" y="265200"/>
                    <a:pt x="21643" y="280800"/>
                  </a:cubicBezTo>
                  <a:cubicBezTo>
                    <a:pt x="20443" y="296400"/>
                    <a:pt x="406843" y="309600"/>
                    <a:pt x="410443" y="324000"/>
                  </a:cubicBezTo>
                  <a:cubicBezTo>
                    <a:pt x="414043" y="338400"/>
                    <a:pt x="44443" y="352800"/>
                    <a:pt x="43243" y="367200"/>
                  </a:cubicBezTo>
                  <a:cubicBezTo>
                    <a:pt x="42043" y="381600"/>
                    <a:pt x="222643" y="396000"/>
                    <a:pt x="403243" y="410400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0" name="任意多边形: 形状 269">
              <a:extLst>
                <a:ext uri="{FF2B5EF4-FFF2-40B4-BE49-F238E27FC236}">
                  <a16:creationId xmlns:a16="http://schemas.microsoft.com/office/drawing/2014/main" id="{058B33EC-006A-F4A3-FADD-BB2707EBBE47}"/>
                </a:ext>
              </a:extLst>
            </p:cNvPr>
            <p:cNvSpPr/>
            <p:nvPr/>
          </p:nvSpPr>
          <p:spPr>
            <a:xfrm rot="12430551">
              <a:off x="4556282" y="4984628"/>
              <a:ext cx="54473" cy="326698"/>
            </a:xfrm>
            <a:custGeom>
              <a:avLst/>
              <a:gdLst>
                <a:gd name="connsiteX0" fmla="*/ 144043 w 427350"/>
                <a:gd name="connsiteY0" fmla="*/ 0 h 410400"/>
                <a:gd name="connsiteX1" fmla="*/ 424843 w 427350"/>
                <a:gd name="connsiteY1" fmla="*/ 57600 h 410400"/>
                <a:gd name="connsiteX2" fmla="*/ 43 w 427350"/>
                <a:gd name="connsiteY2" fmla="*/ 86400 h 410400"/>
                <a:gd name="connsiteX3" fmla="*/ 396043 w 427350"/>
                <a:gd name="connsiteY3" fmla="*/ 136800 h 410400"/>
                <a:gd name="connsiteX4" fmla="*/ 57643 w 427350"/>
                <a:gd name="connsiteY4" fmla="*/ 180000 h 410400"/>
                <a:gd name="connsiteX5" fmla="*/ 417643 w 427350"/>
                <a:gd name="connsiteY5" fmla="*/ 230400 h 410400"/>
                <a:gd name="connsiteX6" fmla="*/ 21643 w 427350"/>
                <a:gd name="connsiteY6" fmla="*/ 280800 h 410400"/>
                <a:gd name="connsiteX7" fmla="*/ 410443 w 427350"/>
                <a:gd name="connsiteY7" fmla="*/ 324000 h 410400"/>
                <a:gd name="connsiteX8" fmla="*/ 43243 w 427350"/>
                <a:gd name="connsiteY8" fmla="*/ 367200 h 410400"/>
                <a:gd name="connsiteX9" fmla="*/ 403243 w 427350"/>
                <a:gd name="connsiteY9" fmla="*/ 410400 h 41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7350" h="410400">
                  <a:moveTo>
                    <a:pt x="144043" y="0"/>
                  </a:moveTo>
                  <a:cubicBezTo>
                    <a:pt x="296443" y="21600"/>
                    <a:pt x="448843" y="43200"/>
                    <a:pt x="424843" y="57600"/>
                  </a:cubicBezTo>
                  <a:cubicBezTo>
                    <a:pt x="400843" y="72000"/>
                    <a:pt x="4843" y="73200"/>
                    <a:pt x="43" y="86400"/>
                  </a:cubicBezTo>
                  <a:cubicBezTo>
                    <a:pt x="-4757" y="99600"/>
                    <a:pt x="386443" y="121200"/>
                    <a:pt x="396043" y="136800"/>
                  </a:cubicBezTo>
                  <a:cubicBezTo>
                    <a:pt x="405643" y="152400"/>
                    <a:pt x="54043" y="164400"/>
                    <a:pt x="57643" y="180000"/>
                  </a:cubicBezTo>
                  <a:cubicBezTo>
                    <a:pt x="61243" y="195600"/>
                    <a:pt x="423643" y="213600"/>
                    <a:pt x="417643" y="230400"/>
                  </a:cubicBezTo>
                  <a:cubicBezTo>
                    <a:pt x="411643" y="247200"/>
                    <a:pt x="22843" y="265200"/>
                    <a:pt x="21643" y="280800"/>
                  </a:cubicBezTo>
                  <a:cubicBezTo>
                    <a:pt x="20443" y="296400"/>
                    <a:pt x="406843" y="309600"/>
                    <a:pt x="410443" y="324000"/>
                  </a:cubicBezTo>
                  <a:cubicBezTo>
                    <a:pt x="414043" y="338400"/>
                    <a:pt x="44443" y="352800"/>
                    <a:pt x="43243" y="367200"/>
                  </a:cubicBezTo>
                  <a:cubicBezTo>
                    <a:pt x="42043" y="381600"/>
                    <a:pt x="222643" y="396000"/>
                    <a:pt x="403243" y="410400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1" name="任意多边形: 形状 270">
              <a:extLst>
                <a:ext uri="{FF2B5EF4-FFF2-40B4-BE49-F238E27FC236}">
                  <a16:creationId xmlns:a16="http://schemas.microsoft.com/office/drawing/2014/main" id="{A4CD4881-183E-421A-E749-B7C87E8B952E}"/>
                </a:ext>
              </a:extLst>
            </p:cNvPr>
            <p:cNvSpPr/>
            <p:nvPr/>
          </p:nvSpPr>
          <p:spPr>
            <a:xfrm rot="12430551">
              <a:off x="3924482" y="5780631"/>
              <a:ext cx="54473" cy="326698"/>
            </a:xfrm>
            <a:custGeom>
              <a:avLst/>
              <a:gdLst>
                <a:gd name="connsiteX0" fmla="*/ 144043 w 427350"/>
                <a:gd name="connsiteY0" fmla="*/ 0 h 410400"/>
                <a:gd name="connsiteX1" fmla="*/ 424843 w 427350"/>
                <a:gd name="connsiteY1" fmla="*/ 57600 h 410400"/>
                <a:gd name="connsiteX2" fmla="*/ 43 w 427350"/>
                <a:gd name="connsiteY2" fmla="*/ 86400 h 410400"/>
                <a:gd name="connsiteX3" fmla="*/ 396043 w 427350"/>
                <a:gd name="connsiteY3" fmla="*/ 136800 h 410400"/>
                <a:gd name="connsiteX4" fmla="*/ 57643 w 427350"/>
                <a:gd name="connsiteY4" fmla="*/ 180000 h 410400"/>
                <a:gd name="connsiteX5" fmla="*/ 417643 w 427350"/>
                <a:gd name="connsiteY5" fmla="*/ 230400 h 410400"/>
                <a:gd name="connsiteX6" fmla="*/ 21643 w 427350"/>
                <a:gd name="connsiteY6" fmla="*/ 280800 h 410400"/>
                <a:gd name="connsiteX7" fmla="*/ 410443 w 427350"/>
                <a:gd name="connsiteY7" fmla="*/ 324000 h 410400"/>
                <a:gd name="connsiteX8" fmla="*/ 43243 w 427350"/>
                <a:gd name="connsiteY8" fmla="*/ 367200 h 410400"/>
                <a:gd name="connsiteX9" fmla="*/ 403243 w 427350"/>
                <a:gd name="connsiteY9" fmla="*/ 410400 h 41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7350" h="410400">
                  <a:moveTo>
                    <a:pt x="144043" y="0"/>
                  </a:moveTo>
                  <a:cubicBezTo>
                    <a:pt x="296443" y="21600"/>
                    <a:pt x="448843" y="43200"/>
                    <a:pt x="424843" y="57600"/>
                  </a:cubicBezTo>
                  <a:cubicBezTo>
                    <a:pt x="400843" y="72000"/>
                    <a:pt x="4843" y="73200"/>
                    <a:pt x="43" y="86400"/>
                  </a:cubicBezTo>
                  <a:cubicBezTo>
                    <a:pt x="-4757" y="99600"/>
                    <a:pt x="386443" y="121200"/>
                    <a:pt x="396043" y="136800"/>
                  </a:cubicBezTo>
                  <a:cubicBezTo>
                    <a:pt x="405643" y="152400"/>
                    <a:pt x="54043" y="164400"/>
                    <a:pt x="57643" y="180000"/>
                  </a:cubicBezTo>
                  <a:cubicBezTo>
                    <a:pt x="61243" y="195600"/>
                    <a:pt x="423643" y="213600"/>
                    <a:pt x="417643" y="230400"/>
                  </a:cubicBezTo>
                  <a:cubicBezTo>
                    <a:pt x="411643" y="247200"/>
                    <a:pt x="22843" y="265200"/>
                    <a:pt x="21643" y="280800"/>
                  </a:cubicBezTo>
                  <a:cubicBezTo>
                    <a:pt x="20443" y="296400"/>
                    <a:pt x="406843" y="309600"/>
                    <a:pt x="410443" y="324000"/>
                  </a:cubicBezTo>
                  <a:cubicBezTo>
                    <a:pt x="414043" y="338400"/>
                    <a:pt x="44443" y="352800"/>
                    <a:pt x="43243" y="367200"/>
                  </a:cubicBezTo>
                  <a:cubicBezTo>
                    <a:pt x="42043" y="381600"/>
                    <a:pt x="222643" y="396000"/>
                    <a:pt x="403243" y="410400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2" name="任意多边形: 形状 271">
              <a:extLst>
                <a:ext uri="{FF2B5EF4-FFF2-40B4-BE49-F238E27FC236}">
                  <a16:creationId xmlns:a16="http://schemas.microsoft.com/office/drawing/2014/main" id="{FB769212-86E6-16B6-0B00-1D308ECBE48E}"/>
                </a:ext>
              </a:extLst>
            </p:cNvPr>
            <p:cNvSpPr/>
            <p:nvPr/>
          </p:nvSpPr>
          <p:spPr>
            <a:xfrm rot="8461542">
              <a:off x="4471284" y="5716609"/>
              <a:ext cx="54473" cy="326698"/>
            </a:xfrm>
            <a:custGeom>
              <a:avLst/>
              <a:gdLst>
                <a:gd name="connsiteX0" fmla="*/ 144043 w 427350"/>
                <a:gd name="connsiteY0" fmla="*/ 0 h 410400"/>
                <a:gd name="connsiteX1" fmla="*/ 424843 w 427350"/>
                <a:gd name="connsiteY1" fmla="*/ 57600 h 410400"/>
                <a:gd name="connsiteX2" fmla="*/ 43 w 427350"/>
                <a:gd name="connsiteY2" fmla="*/ 86400 h 410400"/>
                <a:gd name="connsiteX3" fmla="*/ 396043 w 427350"/>
                <a:gd name="connsiteY3" fmla="*/ 136800 h 410400"/>
                <a:gd name="connsiteX4" fmla="*/ 57643 w 427350"/>
                <a:gd name="connsiteY4" fmla="*/ 180000 h 410400"/>
                <a:gd name="connsiteX5" fmla="*/ 417643 w 427350"/>
                <a:gd name="connsiteY5" fmla="*/ 230400 h 410400"/>
                <a:gd name="connsiteX6" fmla="*/ 21643 w 427350"/>
                <a:gd name="connsiteY6" fmla="*/ 280800 h 410400"/>
                <a:gd name="connsiteX7" fmla="*/ 410443 w 427350"/>
                <a:gd name="connsiteY7" fmla="*/ 324000 h 410400"/>
                <a:gd name="connsiteX8" fmla="*/ 43243 w 427350"/>
                <a:gd name="connsiteY8" fmla="*/ 367200 h 410400"/>
                <a:gd name="connsiteX9" fmla="*/ 403243 w 427350"/>
                <a:gd name="connsiteY9" fmla="*/ 410400 h 41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7350" h="410400">
                  <a:moveTo>
                    <a:pt x="144043" y="0"/>
                  </a:moveTo>
                  <a:cubicBezTo>
                    <a:pt x="296443" y="21600"/>
                    <a:pt x="448843" y="43200"/>
                    <a:pt x="424843" y="57600"/>
                  </a:cubicBezTo>
                  <a:cubicBezTo>
                    <a:pt x="400843" y="72000"/>
                    <a:pt x="4843" y="73200"/>
                    <a:pt x="43" y="86400"/>
                  </a:cubicBezTo>
                  <a:cubicBezTo>
                    <a:pt x="-4757" y="99600"/>
                    <a:pt x="386443" y="121200"/>
                    <a:pt x="396043" y="136800"/>
                  </a:cubicBezTo>
                  <a:cubicBezTo>
                    <a:pt x="405643" y="152400"/>
                    <a:pt x="54043" y="164400"/>
                    <a:pt x="57643" y="180000"/>
                  </a:cubicBezTo>
                  <a:cubicBezTo>
                    <a:pt x="61243" y="195600"/>
                    <a:pt x="423643" y="213600"/>
                    <a:pt x="417643" y="230400"/>
                  </a:cubicBezTo>
                  <a:cubicBezTo>
                    <a:pt x="411643" y="247200"/>
                    <a:pt x="22843" y="265200"/>
                    <a:pt x="21643" y="280800"/>
                  </a:cubicBezTo>
                  <a:cubicBezTo>
                    <a:pt x="20443" y="296400"/>
                    <a:pt x="406843" y="309600"/>
                    <a:pt x="410443" y="324000"/>
                  </a:cubicBezTo>
                  <a:cubicBezTo>
                    <a:pt x="414043" y="338400"/>
                    <a:pt x="44443" y="352800"/>
                    <a:pt x="43243" y="367200"/>
                  </a:cubicBezTo>
                  <a:cubicBezTo>
                    <a:pt x="42043" y="381600"/>
                    <a:pt x="222643" y="396000"/>
                    <a:pt x="403243" y="410400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6" name="任意多边形: 形状 275">
              <a:extLst>
                <a:ext uri="{FF2B5EF4-FFF2-40B4-BE49-F238E27FC236}">
                  <a16:creationId xmlns:a16="http://schemas.microsoft.com/office/drawing/2014/main" id="{0CAD8208-B848-3C5F-5F1A-5011CF7EAA33}"/>
                </a:ext>
              </a:extLst>
            </p:cNvPr>
            <p:cNvSpPr/>
            <p:nvPr/>
          </p:nvSpPr>
          <p:spPr>
            <a:xfrm rot="12707633" flipH="1">
              <a:off x="3177600" y="4772284"/>
              <a:ext cx="45719" cy="326698"/>
            </a:xfrm>
            <a:custGeom>
              <a:avLst/>
              <a:gdLst>
                <a:gd name="connsiteX0" fmla="*/ 144043 w 427350"/>
                <a:gd name="connsiteY0" fmla="*/ 0 h 410400"/>
                <a:gd name="connsiteX1" fmla="*/ 424843 w 427350"/>
                <a:gd name="connsiteY1" fmla="*/ 57600 h 410400"/>
                <a:gd name="connsiteX2" fmla="*/ 43 w 427350"/>
                <a:gd name="connsiteY2" fmla="*/ 86400 h 410400"/>
                <a:gd name="connsiteX3" fmla="*/ 396043 w 427350"/>
                <a:gd name="connsiteY3" fmla="*/ 136800 h 410400"/>
                <a:gd name="connsiteX4" fmla="*/ 57643 w 427350"/>
                <a:gd name="connsiteY4" fmla="*/ 180000 h 410400"/>
                <a:gd name="connsiteX5" fmla="*/ 417643 w 427350"/>
                <a:gd name="connsiteY5" fmla="*/ 230400 h 410400"/>
                <a:gd name="connsiteX6" fmla="*/ 21643 w 427350"/>
                <a:gd name="connsiteY6" fmla="*/ 280800 h 410400"/>
                <a:gd name="connsiteX7" fmla="*/ 410443 w 427350"/>
                <a:gd name="connsiteY7" fmla="*/ 324000 h 410400"/>
                <a:gd name="connsiteX8" fmla="*/ 43243 w 427350"/>
                <a:gd name="connsiteY8" fmla="*/ 367200 h 410400"/>
                <a:gd name="connsiteX9" fmla="*/ 403243 w 427350"/>
                <a:gd name="connsiteY9" fmla="*/ 410400 h 41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7350" h="410400">
                  <a:moveTo>
                    <a:pt x="144043" y="0"/>
                  </a:moveTo>
                  <a:cubicBezTo>
                    <a:pt x="296443" y="21600"/>
                    <a:pt x="448843" y="43200"/>
                    <a:pt x="424843" y="57600"/>
                  </a:cubicBezTo>
                  <a:cubicBezTo>
                    <a:pt x="400843" y="72000"/>
                    <a:pt x="4843" y="73200"/>
                    <a:pt x="43" y="86400"/>
                  </a:cubicBezTo>
                  <a:cubicBezTo>
                    <a:pt x="-4757" y="99600"/>
                    <a:pt x="386443" y="121200"/>
                    <a:pt x="396043" y="136800"/>
                  </a:cubicBezTo>
                  <a:cubicBezTo>
                    <a:pt x="405643" y="152400"/>
                    <a:pt x="54043" y="164400"/>
                    <a:pt x="57643" y="180000"/>
                  </a:cubicBezTo>
                  <a:cubicBezTo>
                    <a:pt x="61243" y="195600"/>
                    <a:pt x="423643" y="213600"/>
                    <a:pt x="417643" y="230400"/>
                  </a:cubicBezTo>
                  <a:cubicBezTo>
                    <a:pt x="411643" y="247200"/>
                    <a:pt x="22843" y="265200"/>
                    <a:pt x="21643" y="280800"/>
                  </a:cubicBezTo>
                  <a:cubicBezTo>
                    <a:pt x="20443" y="296400"/>
                    <a:pt x="406843" y="309600"/>
                    <a:pt x="410443" y="324000"/>
                  </a:cubicBezTo>
                  <a:cubicBezTo>
                    <a:pt x="414043" y="338400"/>
                    <a:pt x="44443" y="352800"/>
                    <a:pt x="43243" y="367200"/>
                  </a:cubicBezTo>
                  <a:cubicBezTo>
                    <a:pt x="42043" y="381600"/>
                    <a:pt x="222643" y="396000"/>
                    <a:pt x="403243" y="410400"/>
                  </a:cubicBezTo>
                </a:path>
              </a:pathLst>
            </a:custGeom>
            <a:noFill/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7" name="任意多边形: 形状 276">
              <a:extLst>
                <a:ext uri="{FF2B5EF4-FFF2-40B4-BE49-F238E27FC236}">
                  <a16:creationId xmlns:a16="http://schemas.microsoft.com/office/drawing/2014/main" id="{2607F162-F27D-9004-D7E2-A02DDA290A2D}"/>
                </a:ext>
              </a:extLst>
            </p:cNvPr>
            <p:cNvSpPr/>
            <p:nvPr/>
          </p:nvSpPr>
          <p:spPr>
            <a:xfrm rot="11007075" flipH="1">
              <a:off x="3020090" y="5874423"/>
              <a:ext cx="45719" cy="326698"/>
            </a:xfrm>
            <a:custGeom>
              <a:avLst/>
              <a:gdLst>
                <a:gd name="connsiteX0" fmla="*/ 144043 w 427350"/>
                <a:gd name="connsiteY0" fmla="*/ 0 h 410400"/>
                <a:gd name="connsiteX1" fmla="*/ 424843 w 427350"/>
                <a:gd name="connsiteY1" fmla="*/ 57600 h 410400"/>
                <a:gd name="connsiteX2" fmla="*/ 43 w 427350"/>
                <a:gd name="connsiteY2" fmla="*/ 86400 h 410400"/>
                <a:gd name="connsiteX3" fmla="*/ 396043 w 427350"/>
                <a:gd name="connsiteY3" fmla="*/ 136800 h 410400"/>
                <a:gd name="connsiteX4" fmla="*/ 57643 w 427350"/>
                <a:gd name="connsiteY4" fmla="*/ 180000 h 410400"/>
                <a:gd name="connsiteX5" fmla="*/ 417643 w 427350"/>
                <a:gd name="connsiteY5" fmla="*/ 230400 h 410400"/>
                <a:gd name="connsiteX6" fmla="*/ 21643 w 427350"/>
                <a:gd name="connsiteY6" fmla="*/ 280800 h 410400"/>
                <a:gd name="connsiteX7" fmla="*/ 410443 w 427350"/>
                <a:gd name="connsiteY7" fmla="*/ 324000 h 410400"/>
                <a:gd name="connsiteX8" fmla="*/ 43243 w 427350"/>
                <a:gd name="connsiteY8" fmla="*/ 367200 h 410400"/>
                <a:gd name="connsiteX9" fmla="*/ 403243 w 427350"/>
                <a:gd name="connsiteY9" fmla="*/ 410400 h 41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7350" h="410400">
                  <a:moveTo>
                    <a:pt x="144043" y="0"/>
                  </a:moveTo>
                  <a:cubicBezTo>
                    <a:pt x="296443" y="21600"/>
                    <a:pt x="448843" y="43200"/>
                    <a:pt x="424843" y="57600"/>
                  </a:cubicBezTo>
                  <a:cubicBezTo>
                    <a:pt x="400843" y="72000"/>
                    <a:pt x="4843" y="73200"/>
                    <a:pt x="43" y="86400"/>
                  </a:cubicBezTo>
                  <a:cubicBezTo>
                    <a:pt x="-4757" y="99600"/>
                    <a:pt x="386443" y="121200"/>
                    <a:pt x="396043" y="136800"/>
                  </a:cubicBezTo>
                  <a:cubicBezTo>
                    <a:pt x="405643" y="152400"/>
                    <a:pt x="54043" y="164400"/>
                    <a:pt x="57643" y="180000"/>
                  </a:cubicBezTo>
                  <a:cubicBezTo>
                    <a:pt x="61243" y="195600"/>
                    <a:pt x="423643" y="213600"/>
                    <a:pt x="417643" y="230400"/>
                  </a:cubicBezTo>
                  <a:cubicBezTo>
                    <a:pt x="411643" y="247200"/>
                    <a:pt x="22843" y="265200"/>
                    <a:pt x="21643" y="280800"/>
                  </a:cubicBezTo>
                  <a:cubicBezTo>
                    <a:pt x="20443" y="296400"/>
                    <a:pt x="406843" y="309600"/>
                    <a:pt x="410443" y="324000"/>
                  </a:cubicBezTo>
                  <a:cubicBezTo>
                    <a:pt x="414043" y="338400"/>
                    <a:pt x="44443" y="352800"/>
                    <a:pt x="43243" y="367200"/>
                  </a:cubicBezTo>
                  <a:cubicBezTo>
                    <a:pt x="42043" y="381600"/>
                    <a:pt x="222643" y="396000"/>
                    <a:pt x="403243" y="410400"/>
                  </a:cubicBezTo>
                </a:path>
              </a:pathLst>
            </a:custGeom>
            <a:noFill/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8" name="任意多边形: 形状 277">
              <a:extLst>
                <a:ext uri="{FF2B5EF4-FFF2-40B4-BE49-F238E27FC236}">
                  <a16:creationId xmlns:a16="http://schemas.microsoft.com/office/drawing/2014/main" id="{D47FA3FA-E8EF-F6E8-2AC1-3B64D0A0F696}"/>
                </a:ext>
              </a:extLst>
            </p:cNvPr>
            <p:cNvSpPr/>
            <p:nvPr/>
          </p:nvSpPr>
          <p:spPr>
            <a:xfrm rot="16200000">
              <a:off x="4304256" y="6272904"/>
              <a:ext cx="54473" cy="326698"/>
            </a:xfrm>
            <a:custGeom>
              <a:avLst/>
              <a:gdLst>
                <a:gd name="connsiteX0" fmla="*/ 144043 w 427350"/>
                <a:gd name="connsiteY0" fmla="*/ 0 h 410400"/>
                <a:gd name="connsiteX1" fmla="*/ 424843 w 427350"/>
                <a:gd name="connsiteY1" fmla="*/ 57600 h 410400"/>
                <a:gd name="connsiteX2" fmla="*/ 43 w 427350"/>
                <a:gd name="connsiteY2" fmla="*/ 86400 h 410400"/>
                <a:gd name="connsiteX3" fmla="*/ 396043 w 427350"/>
                <a:gd name="connsiteY3" fmla="*/ 136800 h 410400"/>
                <a:gd name="connsiteX4" fmla="*/ 57643 w 427350"/>
                <a:gd name="connsiteY4" fmla="*/ 180000 h 410400"/>
                <a:gd name="connsiteX5" fmla="*/ 417643 w 427350"/>
                <a:gd name="connsiteY5" fmla="*/ 230400 h 410400"/>
                <a:gd name="connsiteX6" fmla="*/ 21643 w 427350"/>
                <a:gd name="connsiteY6" fmla="*/ 280800 h 410400"/>
                <a:gd name="connsiteX7" fmla="*/ 410443 w 427350"/>
                <a:gd name="connsiteY7" fmla="*/ 324000 h 410400"/>
                <a:gd name="connsiteX8" fmla="*/ 43243 w 427350"/>
                <a:gd name="connsiteY8" fmla="*/ 367200 h 410400"/>
                <a:gd name="connsiteX9" fmla="*/ 403243 w 427350"/>
                <a:gd name="connsiteY9" fmla="*/ 410400 h 41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7350" h="410400">
                  <a:moveTo>
                    <a:pt x="144043" y="0"/>
                  </a:moveTo>
                  <a:cubicBezTo>
                    <a:pt x="296443" y="21600"/>
                    <a:pt x="448843" y="43200"/>
                    <a:pt x="424843" y="57600"/>
                  </a:cubicBezTo>
                  <a:cubicBezTo>
                    <a:pt x="400843" y="72000"/>
                    <a:pt x="4843" y="73200"/>
                    <a:pt x="43" y="86400"/>
                  </a:cubicBezTo>
                  <a:cubicBezTo>
                    <a:pt x="-4757" y="99600"/>
                    <a:pt x="386443" y="121200"/>
                    <a:pt x="396043" y="136800"/>
                  </a:cubicBezTo>
                  <a:cubicBezTo>
                    <a:pt x="405643" y="152400"/>
                    <a:pt x="54043" y="164400"/>
                    <a:pt x="57643" y="180000"/>
                  </a:cubicBezTo>
                  <a:cubicBezTo>
                    <a:pt x="61243" y="195600"/>
                    <a:pt x="423643" y="213600"/>
                    <a:pt x="417643" y="230400"/>
                  </a:cubicBezTo>
                  <a:cubicBezTo>
                    <a:pt x="411643" y="247200"/>
                    <a:pt x="22843" y="265200"/>
                    <a:pt x="21643" y="280800"/>
                  </a:cubicBezTo>
                  <a:cubicBezTo>
                    <a:pt x="20443" y="296400"/>
                    <a:pt x="406843" y="309600"/>
                    <a:pt x="410443" y="324000"/>
                  </a:cubicBezTo>
                  <a:cubicBezTo>
                    <a:pt x="414043" y="338400"/>
                    <a:pt x="44443" y="352800"/>
                    <a:pt x="43243" y="367200"/>
                  </a:cubicBezTo>
                  <a:cubicBezTo>
                    <a:pt x="42043" y="381600"/>
                    <a:pt x="222643" y="396000"/>
                    <a:pt x="403243" y="410400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9" name="文本框 278">
              <a:extLst>
                <a:ext uri="{FF2B5EF4-FFF2-40B4-BE49-F238E27FC236}">
                  <a16:creationId xmlns:a16="http://schemas.microsoft.com/office/drawing/2014/main" id="{13933B19-8547-E040-5165-DC3D0918AAF5}"/>
                </a:ext>
              </a:extLst>
            </p:cNvPr>
            <p:cNvSpPr txBox="1"/>
            <p:nvPr/>
          </p:nvSpPr>
          <p:spPr>
            <a:xfrm>
              <a:off x="4501917" y="6302500"/>
              <a:ext cx="84510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1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GW signals</a:t>
              </a:r>
              <a:endParaRPr lang="zh-CN" altLang="en-US" sz="1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0" name="任意多边形: 形状 279">
              <a:extLst>
                <a:ext uri="{FF2B5EF4-FFF2-40B4-BE49-F238E27FC236}">
                  <a16:creationId xmlns:a16="http://schemas.microsoft.com/office/drawing/2014/main" id="{E472101C-AFE7-E347-5DB2-A8225756DD41}"/>
                </a:ext>
              </a:extLst>
            </p:cNvPr>
            <p:cNvSpPr/>
            <p:nvPr/>
          </p:nvSpPr>
          <p:spPr>
            <a:xfrm rot="10800000" flipH="1">
              <a:off x="3277229" y="4833228"/>
              <a:ext cx="45719" cy="326698"/>
            </a:xfrm>
            <a:custGeom>
              <a:avLst/>
              <a:gdLst>
                <a:gd name="connsiteX0" fmla="*/ 144043 w 427350"/>
                <a:gd name="connsiteY0" fmla="*/ 0 h 410400"/>
                <a:gd name="connsiteX1" fmla="*/ 424843 w 427350"/>
                <a:gd name="connsiteY1" fmla="*/ 57600 h 410400"/>
                <a:gd name="connsiteX2" fmla="*/ 43 w 427350"/>
                <a:gd name="connsiteY2" fmla="*/ 86400 h 410400"/>
                <a:gd name="connsiteX3" fmla="*/ 396043 w 427350"/>
                <a:gd name="connsiteY3" fmla="*/ 136800 h 410400"/>
                <a:gd name="connsiteX4" fmla="*/ 57643 w 427350"/>
                <a:gd name="connsiteY4" fmla="*/ 180000 h 410400"/>
                <a:gd name="connsiteX5" fmla="*/ 417643 w 427350"/>
                <a:gd name="connsiteY5" fmla="*/ 230400 h 410400"/>
                <a:gd name="connsiteX6" fmla="*/ 21643 w 427350"/>
                <a:gd name="connsiteY6" fmla="*/ 280800 h 410400"/>
                <a:gd name="connsiteX7" fmla="*/ 410443 w 427350"/>
                <a:gd name="connsiteY7" fmla="*/ 324000 h 410400"/>
                <a:gd name="connsiteX8" fmla="*/ 43243 w 427350"/>
                <a:gd name="connsiteY8" fmla="*/ 367200 h 410400"/>
                <a:gd name="connsiteX9" fmla="*/ 403243 w 427350"/>
                <a:gd name="connsiteY9" fmla="*/ 410400 h 41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7350" h="410400">
                  <a:moveTo>
                    <a:pt x="144043" y="0"/>
                  </a:moveTo>
                  <a:cubicBezTo>
                    <a:pt x="296443" y="21600"/>
                    <a:pt x="448843" y="43200"/>
                    <a:pt x="424843" y="57600"/>
                  </a:cubicBezTo>
                  <a:cubicBezTo>
                    <a:pt x="400843" y="72000"/>
                    <a:pt x="4843" y="73200"/>
                    <a:pt x="43" y="86400"/>
                  </a:cubicBezTo>
                  <a:cubicBezTo>
                    <a:pt x="-4757" y="99600"/>
                    <a:pt x="386443" y="121200"/>
                    <a:pt x="396043" y="136800"/>
                  </a:cubicBezTo>
                  <a:cubicBezTo>
                    <a:pt x="405643" y="152400"/>
                    <a:pt x="54043" y="164400"/>
                    <a:pt x="57643" y="180000"/>
                  </a:cubicBezTo>
                  <a:cubicBezTo>
                    <a:pt x="61243" y="195600"/>
                    <a:pt x="423643" y="213600"/>
                    <a:pt x="417643" y="230400"/>
                  </a:cubicBezTo>
                  <a:cubicBezTo>
                    <a:pt x="411643" y="247200"/>
                    <a:pt x="22843" y="265200"/>
                    <a:pt x="21643" y="280800"/>
                  </a:cubicBezTo>
                  <a:cubicBezTo>
                    <a:pt x="20443" y="296400"/>
                    <a:pt x="406843" y="309600"/>
                    <a:pt x="410443" y="324000"/>
                  </a:cubicBezTo>
                  <a:cubicBezTo>
                    <a:pt x="414043" y="338400"/>
                    <a:pt x="44443" y="352800"/>
                    <a:pt x="43243" y="367200"/>
                  </a:cubicBezTo>
                  <a:cubicBezTo>
                    <a:pt x="42043" y="381600"/>
                    <a:pt x="222643" y="396000"/>
                    <a:pt x="403243" y="410400"/>
                  </a:cubicBezTo>
                </a:path>
              </a:pathLst>
            </a:custGeom>
            <a:noFill/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1" name="任意多边形: 形状 280">
              <a:extLst>
                <a:ext uri="{FF2B5EF4-FFF2-40B4-BE49-F238E27FC236}">
                  <a16:creationId xmlns:a16="http://schemas.microsoft.com/office/drawing/2014/main" id="{7B080960-F580-1F63-AE22-A8886670D998}"/>
                </a:ext>
              </a:extLst>
            </p:cNvPr>
            <p:cNvSpPr/>
            <p:nvPr/>
          </p:nvSpPr>
          <p:spPr>
            <a:xfrm rot="12384916" flipH="1">
              <a:off x="2839214" y="5851622"/>
              <a:ext cx="45719" cy="326698"/>
            </a:xfrm>
            <a:custGeom>
              <a:avLst/>
              <a:gdLst>
                <a:gd name="connsiteX0" fmla="*/ 144043 w 427350"/>
                <a:gd name="connsiteY0" fmla="*/ 0 h 410400"/>
                <a:gd name="connsiteX1" fmla="*/ 424843 w 427350"/>
                <a:gd name="connsiteY1" fmla="*/ 57600 h 410400"/>
                <a:gd name="connsiteX2" fmla="*/ 43 w 427350"/>
                <a:gd name="connsiteY2" fmla="*/ 86400 h 410400"/>
                <a:gd name="connsiteX3" fmla="*/ 396043 w 427350"/>
                <a:gd name="connsiteY3" fmla="*/ 136800 h 410400"/>
                <a:gd name="connsiteX4" fmla="*/ 57643 w 427350"/>
                <a:gd name="connsiteY4" fmla="*/ 180000 h 410400"/>
                <a:gd name="connsiteX5" fmla="*/ 417643 w 427350"/>
                <a:gd name="connsiteY5" fmla="*/ 230400 h 410400"/>
                <a:gd name="connsiteX6" fmla="*/ 21643 w 427350"/>
                <a:gd name="connsiteY6" fmla="*/ 280800 h 410400"/>
                <a:gd name="connsiteX7" fmla="*/ 410443 w 427350"/>
                <a:gd name="connsiteY7" fmla="*/ 324000 h 410400"/>
                <a:gd name="connsiteX8" fmla="*/ 43243 w 427350"/>
                <a:gd name="connsiteY8" fmla="*/ 367200 h 410400"/>
                <a:gd name="connsiteX9" fmla="*/ 403243 w 427350"/>
                <a:gd name="connsiteY9" fmla="*/ 410400 h 41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7350" h="410400">
                  <a:moveTo>
                    <a:pt x="144043" y="0"/>
                  </a:moveTo>
                  <a:cubicBezTo>
                    <a:pt x="296443" y="21600"/>
                    <a:pt x="448843" y="43200"/>
                    <a:pt x="424843" y="57600"/>
                  </a:cubicBezTo>
                  <a:cubicBezTo>
                    <a:pt x="400843" y="72000"/>
                    <a:pt x="4843" y="73200"/>
                    <a:pt x="43" y="86400"/>
                  </a:cubicBezTo>
                  <a:cubicBezTo>
                    <a:pt x="-4757" y="99600"/>
                    <a:pt x="386443" y="121200"/>
                    <a:pt x="396043" y="136800"/>
                  </a:cubicBezTo>
                  <a:cubicBezTo>
                    <a:pt x="405643" y="152400"/>
                    <a:pt x="54043" y="164400"/>
                    <a:pt x="57643" y="180000"/>
                  </a:cubicBezTo>
                  <a:cubicBezTo>
                    <a:pt x="61243" y="195600"/>
                    <a:pt x="423643" y="213600"/>
                    <a:pt x="417643" y="230400"/>
                  </a:cubicBezTo>
                  <a:cubicBezTo>
                    <a:pt x="411643" y="247200"/>
                    <a:pt x="22843" y="265200"/>
                    <a:pt x="21643" y="280800"/>
                  </a:cubicBezTo>
                  <a:cubicBezTo>
                    <a:pt x="20443" y="296400"/>
                    <a:pt x="406843" y="309600"/>
                    <a:pt x="410443" y="324000"/>
                  </a:cubicBezTo>
                  <a:cubicBezTo>
                    <a:pt x="414043" y="338400"/>
                    <a:pt x="44443" y="352800"/>
                    <a:pt x="43243" y="367200"/>
                  </a:cubicBezTo>
                  <a:cubicBezTo>
                    <a:pt x="42043" y="381600"/>
                    <a:pt x="222643" y="396000"/>
                    <a:pt x="403243" y="410400"/>
                  </a:cubicBezTo>
                </a:path>
              </a:pathLst>
            </a:custGeom>
            <a:noFill/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2" name="任意多边形: 形状 281">
              <a:extLst>
                <a:ext uri="{FF2B5EF4-FFF2-40B4-BE49-F238E27FC236}">
                  <a16:creationId xmlns:a16="http://schemas.microsoft.com/office/drawing/2014/main" id="{45FE57B3-75D4-4CAF-6308-DCB6BAA20635}"/>
                </a:ext>
              </a:extLst>
            </p:cNvPr>
            <p:cNvSpPr/>
            <p:nvPr/>
          </p:nvSpPr>
          <p:spPr>
            <a:xfrm rot="5400000" flipH="1">
              <a:off x="4315709" y="6504110"/>
              <a:ext cx="45719" cy="326698"/>
            </a:xfrm>
            <a:custGeom>
              <a:avLst/>
              <a:gdLst>
                <a:gd name="connsiteX0" fmla="*/ 144043 w 427350"/>
                <a:gd name="connsiteY0" fmla="*/ 0 h 410400"/>
                <a:gd name="connsiteX1" fmla="*/ 424843 w 427350"/>
                <a:gd name="connsiteY1" fmla="*/ 57600 h 410400"/>
                <a:gd name="connsiteX2" fmla="*/ 43 w 427350"/>
                <a:gd name="connsiteY2" fmla="*/ 86400 h 410400"/>
                <a:gd name="connsiteX3" fmla="*/ 396043 w 427350"/>
                <a:gd name="connsiteY3" fmla="*/ 136800 h 410400"/>
                <a:gd name="connsiteX4" fmla="*/ 57643 w 427350"/>
                <a:gd name="connsiteY4" fmla="*/ 180000 h 410400"/>
                <a:gd name="connsiteX5" fmla="*/ 417643 w 427350"/>
                <a:gd name="connsiteY5" fmla="*/ 230400 h 410400"/>
                <a:gd name="connsiteX6" fmla="*/ 21643 w 427350"/>
                <a:gd name="connsiteY6" fmla="*/ 280800 h 410400"/>
                <a:gd name="connsiteX7" fmla="*/ 410443 w 427350"/>
                <a:gd name="connsiteY7" fmla="*/ 324000 h 410400"/>
                <a:gd name="connsiteX8" fmla="*/ 43243 w 427350"/>
                <a:gd name="connsiteY8" fmla="*/ 367200 h 410400"/>
                <a:gd name="connsiteX9" fmla="*/ 403243 w 427350"/>
                <a:gd name="connsiteY9" fmla="*/ 410400 h 41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7350" h="410400">
                  <a:moveTo>
                    <a:pt x="144043" y="0"/>
                  </a:moveTo>
                  <a:cubicBezTo>
                    <a:pt x="296443" y="21600"/>
                    <a:pt x="448843" y="43200"/>
                    <a:pt x="424843" y="57600"/>
                  </a:cubicBezTo>
                  <a:cubicBezTo>
                    <a:pt x="400843" y="72000"/>
                    <a:pt x="4843" y="73200"/>
                    <a:pt x="43" y="86400"/>
                  </a:cubicBezTo>
                  <a:cubicBezTo>
                    <a:pt x="-4757" y="99600"/>
                    <a:pt x="386443" y="121200"/>
                    <a:pt x="396043" y="136800"/>
                  </a:cubicBezTo>
                  <a:cubicBezTo>
                    <a:pt x="405643" y="152400"/>
                    <a:pt x="54043" y="164400"/>
                    <a:pt x="57643" y="180000"/>
                  </a:cubicBezTo>
                  <a:cubicBezTo>
                    <a:pt x="61243" y="195600"/>
                    <a:pt x="423643" y="213600"/>
                    <a:pt x="417643" y="230400"/>
                  </a:cubicBezTo>
                  <a:cubicBezTo>
                    <a:pt x="411643" y="247200"/>
                    <a:pt x="22843" y="265200"/>
                    <a:pt x="21643" y="280800"/>
                  </a:cubicBezTo>
                  <a:cubicBezTo>
                    <a:pt x="20443" y="296400"/>
                    <a:pt x="406843" y="309600"/>
                    <a:pt x="410443" y="324000"/>
                  </a:cubicBezTo>
                  <a:cubicBezTo>
                    <a:pt x="414043" y="338400"/>
                    <a:pt x="44443" y="352800"/>
                    <a:pt x="43243" y="367200"/>
                  </a:cubicBezTo>
                  <a:cubicBezTo>
                    <a:pt x="42043" y="381600"/>
                    <a:pt x="222643" y="396000"/>
                    <a:pt x="403243" y="410400"/>
                  </a:cubicBezTo>
                </a:path>
              </a:pathLst>
            </a:custGeom>
            <a:noFill/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4" name="文本框 283">
              <a:extLst>
                <a:ext uri="{FF2B5EF4-FFF2-40B4-BE49-F238E27FC236}">
                  <a16:creationId xmlns:a16="http://schemas.microsoft.com/office/drawing/2014/main" id="{929708C1-2CAC-E028-7DB8-5B226C0707A5}"/>
                </a:ext>
              </a:extLst>
            </p:cNvPr>
            <p:cNvSpPr txBox="1"/>
            <p:nvPr/>
          </p:nvSpPr>
          <p:spPr>
            <a:xfrm>
              <a:off x="4494842" y="6536654"/>
              <a:ext cx="1417574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Monopole signals</a:t>
              </a:r>
              <a:endParaRPr lang="zh-CN" altLang="en-US" sz="11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6" name="组合 175">
            <a:extLst>
              <a:ext uri="{FF2B5EF4-FFF2-40B4-BE49-F238E27FC236}">
                <a16:creationId xmlns:a16="http://schemas.microsoft.com/office/drawing/2014/main" id="{FF7DDBBE-77EB-B51B-26C0-5DA76D93BC00}"/>
              </a:ext>
            </a:extLst>
          </p:cNvPr>
          <p:cNvGrpSpPr/>
          <p:nvPr/>
        </p:nvGrpSpPr>
        <p:grpSpPr>
          <a:xfrm>
            <a:off x="108297" y="892054"/>
            <a:ext cx="5166799" cy="3446885"/>
            <a:chOff x="631331" y="295990"/>
            <a:chExt cx="7035446" cy="5810657"/>
          </a:xfrm>
        </p:grpSpPr>
        <p:grpSp>
          <p:nvGrpSpPr>
            <p:cNvPr id="166" name="组合 165">
              <a:extLst>
                <a:ext uri="{FF2B5EF4-FFF2-40B4-BE49-F238E27FC236}">
                  <a16:creationId xmlns:a16="http://schemas.microsoft.com/office/drawing/2014/main" id="{44525057-CD56-9F9A-FAF1-CDC41AF3FD2C}"/>
                </a:ext>
              </a:extLst>
            </p:cNvPr>
            <p:cNvGrpSpPr/>
            <p:nvPr/>
          </p:nvGrpSpPr>
          <p:grpSpPr>
            <a:xfrm>
              <a:off x="631331" y="1102180"/>
              <a:ext cx="7027117" cy="5004467"/>
              <a:chOff x="2272352" y="734785"/>
              <a:chExt cx="7027118" cy="5004461"/>
            </a:xfrm>
          </p:grpSpPr>
          <p:grpSp>
            <p:nvGrpSpPr>
              <p:cNvPr id="158" name="组合 157">
                <a:extLst>
                  <a:ext uri="{FF2B5EF4-FFF2-40B4-BE49-F238E27FC236}">
                    <a16:creationId xmlns:a16="http://schemas.microsoft.com/office/drawing/2014/main" id="{26BC68EB-03BA-8485-108E-EDD14DF04055}"/>
                  </a:ext>
                </a:extLst>
              </p:cNvPr>
              <p:cNvGrpSpPr/>
              <p:nvPr/>
            </p:nvGrpSpPr>
            <p:grpSpPr>
              <a:xfrm>
                <a:off x="2272352" y="734785"/>
                <a:ext cx="7027118" cy="5004461"/>
                <a:chOff x="2272352" y="524507"/>
                <a:chExt cx="7886796" cy="5187773"/>
              </a:xfrm>
            </p:grpSpPr>
            <p:sp>
              <p:nvSpPr>
                <p:cNvPr id="149" name="矩形 148">
                  <a:extLst>
                    <a:ext uri="{FF2B5EF4-FFF2-40B4-BE49-F238E27FC236}">
                      <a16:creationId xmlns:a16="http://schemas.microsoft.com/office/drawing/2014/main" id="{D55FA98C-5A1A-A8E3-EBBD-232EA3DD0683}"/>
                    </a:ext>
                  </a:extLst>
                </p:cNvPr>
                <p:cNvSpPr/>
                <p:nvPr/>
              </p:nvSpPr>
              <p:spPr>
                <a:xfrm>
                  <a:off x="9405257" y="3776070"/>
                  <a:ext cx="188565" cy="148033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84" name="组合 83">
                  <a:extLst>
                    <a:ext uri="{FF2B5EF4-FFF2-40B4-BE49-F238E27FC236}">
                      <a16:creationId xmlns:a16="http://schemas.microsoft.com/office/drawing/2014/main" id="{65F3D775-E2A0-B402-99E9-378337CABB72}"/>
                    </a:ext>
                  </a:extLst>
                </p:cNvPr>
                <p:cNvGrpSpPr/>
                <p:nvPr/>
              </p:nvGrpSpPr>
              <p:grpSpPr>
                <a:xfrm>
                  <a:off x="2552721" y="524507"/>
                  <a:ext cx="5488584" cy="5187773"/>
                  <a:chOff x="2869521" y="1186907"/>
                  <a:chExt cx="5488584" cy="5187773"/>
                </a:xfrm>
              </p:grpSpPr>
              <p:sp>
                <p:nvSpPr>
                  <p:cNvPr id="83" name="椭圆 82">
                    <a:extLst>
                      <a:ext uri="{FF2B5EF4-FFF2-40B4-BE49-F238E27FC236}">
                        <a16:creationId xmlns:a16="http://schemas.microsoft.com/office/drawing/2014/main" id="{2A84EA9D-CE7D-870B-DDC8-28FE40E70BEE}"/>
                      </a:ext>
                    </a:extLst>
                  </p:cNvPr>
                  <p:cNvSpPr/>
                  <p:nvPr/>
                </p:nvSpPr>
                <p:spPr>
                  <a:xfrm>
                    <a:off x="2869521" y="4843215"/>
                    <a:ext cx="4296000" cy="1278203"/>
                  </a:xfrm>
                  <a:prstGeom prst="ellipse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28575"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grpSp>
                <p:nvGrpSpPr>
                  <p:cNvPr id="39" name="组合 38">
                    <a:extLst>
                      <a:ext uri="{FF2B5EF4-FFF2-40B4-BE49-F238E27FC236}">
                        <a16:creationId xmlns:a16="http://schemas.microsoft.com/office/drawing/2014/main" id="{8A6424AA-D054-1E0D-9443-BF1B46E1AB41}"/>
                      </a:ext>
                    </a:extLst>
                  </p:cNvPr>
                  <p:cNvGrpSpPr/>
                  <p:nvPr/>
                </p:nvGrpSpPr>
                <p:grpSpPr>
                  <a:xfrm>
                    <a:off x="2869521" y="1186907"/>
                    <a:ext cx="4296000" cy="4631925"/>
                    <a:chOff x="1800000" y="1440000"/>
                    <a:chExt cx="1800000" cy="2035114"/>
                  </a:xfrm>
                </p:grpSpPr>
                <p:sp>
                  <p:nvSpPr>
                    <p:cNvPr id="2" name="椭圆 1">
                      <a:extLst>
                        <a:ext uri="{FF2B5EF4-FFF2-40B4-BE49-F238E27FC236}">
                          <a16:creationId xmlns:a16="http://schemas.microsoft.com/office/drawing/2014/main" id="{3F3A45D6-C77D-D743-BFB7-310787E15D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00000" y="1440000"/>
                      <a:ext cx="1800000" cy="561600"/>
                    </a:xfrm>
                    <a:prstGeom prst="ellipse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 w="28575"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dirty="0"/>
                    </a:p>
                  </p:txBody>
                </p:sp>
                <p:sp>
                  <p:nvSpPr>
                    <p:cNvPr id="3" name="椭圆 2">
                      <a:extLst>
                        <a:ext uri="{FF2B5EF4-FFF2-40B4-BE49-F238E27FC236}">
                          <a16:creationId xmlns:a16="http://schemas.microsoft.com/office/drawing/2014/main" id="{7F9C405E-417E-2CD0-F2D0-2D03A6CCCD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027400" y="1555800"/>
                      <a:ext cx="1345200" cy="33000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28575"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dirty="0"/>
                    </a:p>
                  </p:txBody>
                </p:sp>
                <p:sp>
                  <p:nvSpPr>
                    <p:cNvPr id="5" name="椭圆 4">
                      <a:extLst>
                        <a:ext uri="{FF2B5EF4-FFF2-40B4-BE49-F238E27FC236}">
                          <a16:creationId xmlns:a16="http://schemas.microsoft.com/office/drawing/2014/main" id="{B6533B4B-A5AA-E9C7-4C3A-1EFD0948EFE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027400" y="3145114"/>
                      <a:ext cx="1345200" cy="33000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28575">
                      <a:prstDash val="sysDash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cxnSp>
                  <p:nvCxnSpPr>
                    <p:cNvPr id="7" name="直接连接符 6">
                      <a:extLst>
                        <a:ext uri="{FF2B5EF4-FFF2-40B4-BE49-F238E27FC236}">
                          <a16:creationId xmlns:a16="http://schemas.microsoft.com/office/drawing/2014/main" id="{5D7184EE-876B-1D21-56F8-8B0ED049AC30}"/>
                        </a:ext>
                      </a:extLst>
                    </p:cNvPr>
                    <p:cNvCxnSpPr>
                      <a:cxnSpLocks/>
                      <a:stCxn id="2" idx="2"/>
                    </p:cNvCxnSpPr>
                    <p:nvPr/>
                  </p:nvCxnSpPr>
                  <p:spPr>
                    <a:xfrm>
                      <a:off x="1800000" y="1720800"/>
                      <a:ext cx="0" cy="1589314"/>
                    </a:xfrm>
                    <a:prstGeom prst="line">
                      <a:avLst/>
                    </a:prstGeom>
                    <a:ln w="28575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" name="直接连接符 7">
                      <a:extLst>
                        <a:ext uri="{FF2B5EF4-FFF2-40B4-BE49-F238E27FC236}">
                          <a16:creationId xmlns:a16="http://schemas.microsoft.com/office/drawing/2014/main" id="{5174B283-7D92-B0C3-A39E-5E7F0BA180A2}"/>
                        </a:ext>
                      </a:extLst>
                    </p:cNvPr>
                    <p:cNvCxnSpPr>
                      <a:cxnSpLocks/>
                      <a:stCxn id="2" idx="6"/>
                    </p:cNvCxnSpPr>
                    <p:nvPr/>
                  </p:nvCxnSpPr>
                  <p:spPr>
                    <a:xfrm>
                      <a:off x="3600000" y="1720800"/>
                      <a:ext cx="0" cy="1589314"/>
                    </a:xfrm>
                    <a:prstGeom prst="line">
                      <a:avLst/>
                    </a:prstGeom>
                    <a:ln w="28575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" name="直接连接符 13">
                      <a:extLst>
                        <a:ext uri="{FF2B5EF4-FFF2-40B4-BE49-F238E27FC236}">
                          <a16:creationId xmlns:a16="http://schemas.microsoft.com/office/drawing/2014/main" id="{DF818447-189A-2B70-E7B5-6619BACE8F8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027400" y="1720800"/>
                      <a:ext cx="0" cy="1589314"/>
                    </a:xfrm>
                    <a:prstGeom prst="line">
                      <a:avLst/>
                    </a:prstGeom>
                    <a:ln w="28575">
                      <a:prstDash val="sysDash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" name="直接连接符 14">
                      <a:extLst>
                        <a:ext uri="{FF2B5EF4-FFF2-40B4-BE49-F238E27FC236}">
                          <a16:creationId xmlns:a16="http://schemas.microsoft.com/office/drawing/2014/main" id="{D9FE9397-4245-A642-D944-EDD8882BD04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3372600" y="1720800"/>
                      <a:ext cx="0" cy="1589314"/>
                    </a:xfrm>
                    <a:prstGeom prst="line">
                      <a:avLst/>
                    </a:prstGeom>
                    <a:ln w="28575">
                      <a:prstDash val="sysDash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47" name="直接箭头连接符 46">
                    <a:extLst>
                      <a:ext uri="{FF2B5EF4-FFF2-40B4-BE49-F238E27FC236}">
                        <a16:creationId xmlns:a16="http://schemas.microsoft.com/office/drawing/2014/main" id="{6215573F-E932-2756-BA6F-506EF123FD6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5058343" y="2939140"/>
                    <a:ext cx="0" cy="1671069"/>
                  </a:xfrm>
                  <a:prstGeom prst="straightConnector1">
                    <a:avLst/>
                  </a:prstGeom>
                  <a:ln w="38100">
                    <a:solidFill>
                      <a:srgbClr val="00B0F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51" name="文本框 50">
                        <a:extLst>
                          <a:ext uri="{FF2B5EF4-FFF2-40B4-BE49-F238E27FC236}">
                            <a16:creationId xmlns:a16="http://schemas.microsoft.com/office/drawing/2014/main" id="{8E707F4F-C064-99B9-E815-3D856D056A17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3862937" y="2613017"/>
                        <a:ext cx="892287" cy="574291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b="1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1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𝑩</m:t>
                                  </m:r>
                                </m:e>
                                <m:sub>
                                  <m:r>
                                    <a:rPr lang="en-US" altLang="zh-CN" b="1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  <m:r>
                                <a:rPr lang="en-US" altLang="zh-CN" b="1" i="0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~</m:t>
                              </m:r>
                              <m:r>
                                <a:rPr lang="en-US" altLang="zh-CN" b="1" i="0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𝟏𝐓</m:t>
                              </m:r>
                            </m:oMath>
                          </m:oMathPara>
                        </a14:m>
                        <a:endParaRPr lang="en-US" altLang="zh-CN" b="1" dirty="0">
                          <a:solidFill>
                            <a:srgbClr val="00B0F0"/>
                          </a:solidFill>
                        </a:endParaRPr>
                      </a:p>
                      <a:p>
                        <a:endParaRPr lang="zh-CN" altLang="en-US" dirty="0"/>
                      </a:p>
                    </p:txBody>
                  </p:sp>
                </mc:Choice>
                <mc:Fallback xmlns="">
                  <p:sp>
                    <p:nvSpPr>
                      <p:cNvPr id="51" name="文本框 50">
                        <a:extLst>
                          <a:ext uri="{FF2B5EF4-FFF2-40B4-BE49-F238E27FC236}">
                            <a16:creationId xmlns:a16="http://schemas.microsoft.com/office/drawing/2014/main" id="{8E707F4F-C064-99B9-E815-3D856D056A17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862937" y="2613017"/>
                        <a:ext cx="892287" cy="574291"/>
                      </a:xfrm>
                      <a:prstGeom prst="rect">
                        <a:avLst/>
                      </a:prstGeom>
                      <a:blipFill>
                        <a:blip r:embed="rId3"/>
                        <a:stretch>
                          <a:fillRect l="-10744" r="-10744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zh-CN" alt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cxnSp>
                <p:nvCxnSpPr>
                  <p:cNvPr id="53" name="直接箭头连接符 52">
                    <a:extLst>
                      <a:ext uri="{FF2B5EF4-FFF2-40B4-BE49-F238E27FC236}">
                        <a16:creationId xmlns:a16="http://schemas.microsoft.com/office/drawing/2014/main" id="{C2095F17-AC1E-AB46-4841-E430B03A122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5055086" y="5104964"/>
                    <a:ext cx="0" cy="1269716"/>
                  </a:xfrm>
                  <a:prstGeom prst="straightConnector1">
                    <a:avLst/>
                  </a:prstGeom>
                  <a:ln>
                    <a:solidFill>
                      <a:schemeClr val="accent6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4" name="文本框 53">
                    <a:extLst>
                      <a:ext uri="{FF2B5EF4-FFF2-40B4-BE49-F238E27FC236}">
                        <a16:creationId xmlns:a16="http://schemas.microsoft.com/office/drawing/2014/main" id="{AA2CB275-4A81-BB50-6CEB-76FE0E5E20BF}"/>
                      </a:ext>
                    </a:extLst>
                  </p:cNvPr>
                  <p:cNvSpPr txBox="1"/>
                  <p:nvPr/>
                </p:nvSpPr>
                <p:spPr>
                  <a:xfrm>
                    <a:off x="5074119" y="5272552"/>
                    <a:ext cx="717244" cy="47449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zh-CN" b="1" dirty="0">
                        <a:solidFill>
                          <a:srgbClr val="92D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GW</a:t>
                    </a:r>
                    <a:endParaRPr lang="zh-CN" altLang="en-US" b="1" dirty="0">
                      <a:solidFill>
                        <a:srgbClr val="92D05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56" name="任意多边形: 形状 55">
                    <a:extLst>
                      <a:ext uri="{FF2B5EF4-FFF2-40B4-BE49-F238E27FC236}">
                        <a16:creationId xmlns:a16="http://schemas.microsoft.com/office/drawing/2014/main" id="{9D54FA97-0D58-0EFE-A3A8-0BBE9B9EA49A}"/>
                      </a:ext>
                    </a:extLst>
                  </p:cNvPr>
                  <p:cNvSpPr/>
                  <p:nvPr/>
                </p:nvSpPr>
                <p:spPr>
                  <a:xfrm>
                    <a:off x="6933815" y="1824466"/>
                    <a:ext cx="228174" cy="3683534"/>
                  </a:xfrm>
                  <a:custGeom>
                    <a:avLst/>
                    <a:gdLst>
                      <a:gd name="connsiteX0" fmla="*/ 89807 w 89807"/>
                      <a:gd name="connsiteY0" fmla="*/ 0 h 1094014"/>
                      <a:gd name="connsiteX1" fmla="*/ 0 w 89807"/>
                      <a:gd name="connsiteY1" fmla="*/ 604157 h 1094014"/>
                      <a:gd name="connsiteX2" fmla="*/ 89807 w 89807"/>
                      <a:gd name="connsiteY2" fmla="*/ 1094014 h 1094014"/>
                      <a:gd name="connsiteX3" fmla="*/ 89807 w 89807"/>
                      <a:gd name="connsiteY3" fmla="*/ 1094014 h 10940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9807" h="1094014">
                        <a:moveTo>
                          <a:pt x="89807" y="0"/>
                        </a:moveTo>
                        <a:cubicBezTo>
                          <a:pt x="44903" y="210910"/>
                          <a:pt x="0" y="421821"/>
                          <a:pt x="0" y="604157"/>
                        </a:cubicBezTo>
                        <a:cubicBezTo>
                          <a:pt x="0" y="786493"/>
                          <a:pt x="89807" y="1094014"/>
                          <a:pt x="89807" y="1094014"/>
                        </a:cubicBezTo>
                        <a:lnTo>
                          <a:pt x="89807" y="1094014"/>
                        </a:lnTo>
                      </a:path>
                    </a:pathLst>
                  </a:custGeom>
                  <a:noFill/>
                  <a:ln w="28575"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7" name="任意多边形: 形状 56">
                    <a:extLst>
                      <a:ext uri="{FF2B5EF4-FFF2-40B4-BE49-F238E27FC236}">
                        <a16:creationId xmlns:a16="http://schemas.microsoft.com/office/drawing/2014/main" id="{DF2B5140-A21C-A91A-1397-8E2712AE1DED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875953" y="1910436"/>
                    <a:ext cx="245099" cy="3532853"/>
                  </a:xfrm>
                  <a:custGeom>
                    <a:avLst/>
                    <a:gdLst>
                      <a:gd name="connsiteX0" fmla="*/ 89807 w 89807"/>
                      <a:gd name="connsiteY0" fmla="*/ 0 h 1094014"/>
                      <a:gd name="connsiteX1" fmla="*/ 0 w 89807"/>
                      <a:gd name="connsiteY1" fmla="*/ 604157 h 1094014"/>
                      <a:gd name="connsiteX2" fmla="*/ 89807 w 89807"/>
                      <a:gd name="connsiteY2" fmla="*/ 1094014 h 1094014"/>
                      <a:gd name="connsiteX3" fmla="*/ 89807 w 89807"/>
                      <a:gd name="connsiteY3" fmla="*/ 1094014 h 10940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9807" h="1094014">
                        <a:moveTo>
                          <a:pt x="89807" y="0"/>
                        </a:moveTo>
                        <a:cubicBezTo>
                          <a:pt x="44903" y="210910"/>
                          <a:pt x="0" y="421821"/>
                          <a:pt x="0" y="604157"/>
                        </a:cubicBezTo>
                        <a:cubicBezTo>
                          <a:pt x="0" y="786493"/>
                          <a:pt x="89807" y="1094014"/>
                          <a:pt x="89807" y="1094014"/>
                        </a:cubicBezTo>
                        <a:lnTo>
                          <a:pt x="89807" y="1094014"/>
                        </a:lnTo>
                      </a:path>
                    </a:pathLst>
                  </a:custGeom>
                  <a:noFill/>
                  <a:ln w="28575"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dirty="0"/>
                  </a:p>
                </p:txBody>
              </p:sp>
              <p:sp>
                <p:nvSpPr>
                  <p:cNvPr id="58" name="任意多边形: 形状 57">
                    <a:extLst>
                      <a:ext uri="{FF2B5EF4-FFF2-40B4-BE49-F238E27FC236}">
                        <a16:creationId xmlns:a16="http://schemas.microsoft.com/office/drawing/2014/main" id="{C9BB9521-4CB4-5892-1CAD-F9C0AE050D7E}"/>
                      </a:ext>
                    </a:extLst>
                  </p:cNvPr>
                  <p:cNvSpPr/>
                  <p:nvPr/>
                </p:nvSpPr>
                <p:spPr>
                  <a:xfrm>
                    <a:off x="6422317" y="1910436"/>
                    <a:ext cx="196944" cy="3532853"/>
                  </a:xfrm>
                  <a:custGeom>
                    <a:avLst/>
                    <a:gdLst>
                      <a:gd name="connsiteX0" fmla="*/ 89807 w 89807"/>
                      <a:gd name="connsiteY0" fmla="*/ 0 h 1094014"/>
                      <a:gd name="connsiteX1" fmla="*/ 0 w 89807"/>
                      <a:gd name="connsiteY1" fmla="*/ 604157 h 1094014"/>
                      <a:gd name="connsiteX2" fmla="*/ 89807 w 89807"/>
                      <a:gd name="connsiteY2" fmla="*/ 1094014 h 1094014"/>
                      <a:gd name="connsiteX3" fmla="*/ 89807 w 89807"/>
                      <a:gd name="connsiteY3" fmla="*/ 1094014 h 10940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9807" h="1094014">
                        <a:moveTo>
                          <a:pt x="89807" y="0"/>
                        </a:moveTo>
                        <a:cubicBezTo>
                          <a:pt x="44903" y="210910"/>
                          <a:pt x="0" y="421821"/>
                          <a:pt x="0" y="604157"/>
                        </a:cubicBezTo>
                        <a:cubicBezTo>
                          <a:pt x="0" y="786493"/>
                          <a:pt x="89807" y="1094014"/>
                          <a:pt x="89807" y="1094014"/>
                        </a:cubicBezTo>
                        <a:lnTo>
                          <a:pt x="89807" y="1094014"/>
                        </a:lnTo>
                      </a:path>
                    </a:pathLst>
                  </a:custGeom>
                  <a:noFill/>
                  <a:ln w="28575"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9" name="任意多边形: 形状 58">
                    <a:extLst>
                      <a:ext uri="{FF2B5EF4-FFF2-40B4-BE49-F238E27FC236}">
                        <a16:creationId xmlns:a16="http://schemas.microsoft.com/office/drawing/2014/main" id="{37129DE9-4F1B-AF93-A48B-76E3A86E7287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3423915" y="1870007"/>
                    <a:ext cx="196943" cy="3573282"/>
                  </a:xfrm>
                  <a:custGeom>
                    <a:avLst/>
                    <a:gdLst>
                      <a:gd name="connsiteX0" fmla="*/ 89807 w 89807"/>
                      <a:gd name="connsiteY0" fmla="*/ 0 h 1094014"/>
                      <a:gd name="connsiteX1" fmla="*/ 0 w 89807"/>
                      <a:gd name="connsiteY1" fmla="*/ 604157 h 1094014"/>
                      <a:gd name="connsiteX2" fmla="*/ 89807 w 89807"/>
                      <a:gd name="connsiteY2" fmla="*/ 1094014 h 1094014"/>
                      <a:gd name="connsiteX3" fmla="*/ 89807 w 89807"/>
                      <a:gd name="connsiteY3" fmla="*/ 1094014 h 10940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9807" h="1094014">
                        <a:moveTo>
                          <a:pt x="89807" y="0"/>
                        </a:moveTo>
                        <a:cubicBezTo>
                          <a:pt x="44903" y="210910"/>
                          <a:pt x="0" y="421821"/>
                          <a:pt x="0" y="604157"/>
                        </a:cubicBezTo>
                        <a:cubicBezTo>
                          <a:pt x="0" y="786493"/>
                          <a:pt x="89807" y="1094014"/>
                          <a:pt x="89807" y="1094014"/>
                        </a:cubicBezTo>
                        <a:lnTo>
                          <a:pt x="89807" y="1094014"/>
                        </a:lnTo>
                      </a:path>
                    </a:pathLst>
                  </a:custGeom>
                  <a:noFill/>
                  <a:ln w="28575"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grpSp>
                <p:nvGrpSpPr>
                  <p:cNvPr id="69" name="组合 68">
                    <a:extLst>
                      <a:ext uri="{FF2B5EF4-FFF2-40B4-BE49-F238E27FC236}">
                        <a16:creationId xmlns:a16="http://schemas.microsoft.com/office/drawing/2014/main" id="{EF59E416-CB55-04B7-55C8-4BA6E7104B9A}"/>
                      </a:ext>
                    </a:extLst>
                  </p:cNvPr>
                  <p:cNvGrpSpPr/>
                  <p:nvPr/>
                </p:nvGrpSpPr>
                <p:grpSpPr>
                  <a:xfrm>
                    <a:off x="4477135" y="3260934"/>
                    <a:ext cx="86279" cy="649252"/>
                    <a:chOff x="8297419" y="3095807"/>
                    <a:chExt cx="303479" cy="873253"/>
                  </a:xfrm>
                </p:grpSpPr>
                <p:sp>
                  <p:nvSpPr>
                    <p:cNvPr id="64" name="任意多边形: 形状 63">
                      <a:extLst>
                        <a:ext uri="{FF2B5EF4-FFF2-40B4-BE49-F238E27FC236}">
                          <a16:creationId xmlns:a16="http://schemas.microsoft.com/office/drawing/2014/main" id="{E0CC7188-C731-6967-48C5-B395AEFB8C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297419" y="3133860"/>
                      <a:ext cx="303479" cy="835200"/>
                    </a:xfrm>
                    <a:custGeom>
                      <a:avLst/>
                      <a:gdLst>
                        <a:gd name="connsiteX0" fmla="*/ 144043 w 427350"/>
                        <a:gd name="connsiteY0" fmla="*/ 0 h 410400"/>
                        <a:gd name="connsiteX1" fmla="*/ 424843 w 427350"/>
                        <a:gd name="connsiteY1" fmla="*/ 57600 h 410400"/>
                        <a:gd name="connsiteX2" fmla="*/ 43 w 427350"/>
                        <a:gd name="connsiteY2" fmla="*/ 86400 h 410400"/>
                        <a:gd name="connsiteX3" fmla="*/ 396043 w 427350"/>
                        <a:gd name="connsiteY3" fmla="*/ 136800 h 410400"/>
                        <a:gd name="connsiteX4" fmla="*/ 57643 w 427350"/>
                        <a:gd name="connsiteY4" fmla="*/ 180000 h 410400"/>
                        <a:gd name="connsiteX5" fmla="*/ 417643 w 427350"/>
                        <a:gd name="connsiteY5" fmla="*/ 230400 h 410400"/>
                        <a:gd name="connsiteX6" fmla="*/ 21643 w 427350"/>
                        <a:gd name="connsiteY6" fmla="*/ 280800 h 410400"/>
                        <a:gd name="connsiteX7" fmla="*/ 410443 w 427350"/>
                        <a:gd name="connsiteY7" fmla="*/ 324000 h 410400"/>
                        <a:gd name="connsiteX8" fmla="*/ 43243 w 427350"/>
                        <a:gd name="connsiteY8" fmla="*/ 367200 h 410400"/>
                        <a:gd name="connsiteX9" fmla="*/ 403243 w 427350"/>
                        <a:gd name="connsiteY9" fmla="*/ 410400 h 410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27350" h="410400">
                          <a:moveTo>
                            <a:pt x="144043" y="0"/>
                          </a:moveTo>
                          <a:cubicBezTo>
                            <a:pt x="296443" y="21600"/>
                            <a:pt x="448843" y="43200"/>
                            <a:pt x="424843" y="57600"/>
                          </a:cubicBezTo>
                          <a:cubicBezTo>
                            <a:pt x="400843" y="72000"/>
                            <a:pt x="4843" y="73200"/>
                            <a:pt x="43" y="86400"/>
                          </a:cubicBezTo>
                          <a:cubicBezTo>
                            <a:pt x="-4757" y="99600"/>
                            <a:pt x="386443" y="121200"/>
                            <a:pt x="396043" y="136800"/>
                          </a:cubicBezTo>
                          <a:cubicBezTo>
                            <a:pt x="405643" y="152400"/>
                            <a:pt x="54043" y="164400"/>
                            <a:pt x="57643" y="180000"/>
                          </a:cubicBezTo>
                          <a:cubicBezTo>
                            <a:pt x="61243" y="195600"/>
                            <a:pt x="423643" y="213600"/>
                            <a:pt x="417643" y="230400"/>
                          </a:cubicBezTo>
                          <a:cubicBezTo>
                            <a:pt x="411643" y="247200"/>
                            <a:pt x="22843" y="265200"/>
                            <a:pt x="21643" y="280800"/>
                          </a:cubicBezTo>
                          <a:cubicBezTo>
                            <a:pt x="20443" y="296400"/>
                            <a:pt x="406843" y="309600"/>
                            <a:pt x="410443" y="324000"/>
                          </a:cubicBezTo>
                          <a:cubicBezTo>
                            <a:pt x="414043" y="338400"/>
                            <a:pt x="44443" y="352800"/>
                            <a:pt x="43243" y="367200"/>
                          </a:cubicBezTo>
                          <a:cubicBezTo>
                            <a:pt x="42043" y="381600"/>
                            <a:pt x="222643" y="396000"/>
                            <a:pt x="403243" y="410400"/>
                          </a:cubicBezTo>
                        </a:path>
                      </a:pathLst>
                    </a:custGeom>
                    <a:noFill/>
                    <a:ln>
                      <a:solidFill>
                        <a:srgbClr val="92D050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cxnSp>
                  <p:nvCxnSpPr>
                    <p:cNvPr id="68" name="直接箭头连接符 67">
                      <a:extLst>
                        <a:ext uri="{FF2B5EF4-FFF2-40B4-BE49-F238E27FC236}">
                          <a16:creationId xmlns:a16="http://schemas.microsoft.com/office/drawing/2014/main" id="{2FBF1712-1EB6-4284-C0AF-C030FBACDA48}"/>
                        </a:ext>
                      </a:extLst>
                    </p:cNvPr>
                    <p:cNvCxnSpPr>
                      <a:stCxn id="64" idx="0"/>
                    </p:cNvCxnSpPr>
                    <p:nvPr/>
                  </p:nvCxnSpPr>
                  <p:spPr>
                    <a:xfrm flipH="1" flipV="1">
                      <a:off x="8297419" y="3095807"/>
                      <a:ext cx="102291" cy="38053"/>
                    </a:xfrm>
                    <a:prstGeom prst="straightConnector1">
                      <a:avLst/>
                    </a:prstGeom>
                    <a:ln>
                      <a:solidFill>
                        <a:srgbClr val="92D050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70" name="组合 69">
                    <a:extLst>
                      <a:ext uri="{FF2B5EF4-FFF2-40B4-BE49-F238E27FC236}">
                        <a16:creationId xmlns:a16="http://schemas.microsoft.com/office/drawing/2014/main" id="{0A6BE1C3-CBFC-1DEE-E15F-5C80611A4758}"/>
                      </a:ext>
                    </a:extLst>
                  </p:cNvPr>
                  <p:cNvGrpSpPr/>
                  <p:nvPr/>
                </p:nvGrpSpPr>
                <p:grpSpPr>
                  <a:xfrm>
                    <a:off x="4828786" y="3244799"/>
                    <a:ext cx="86279" cy="649252"/>
                    <a:chOff x="8297419" y="3095807"/>
                    <a:chExt cx="303479" cy="873253"/>
                  </a:xfrm>
                </p:grpSpPr>
                <p:sp>
                  <p:nvSpPr>
                    <p:cNvPr id="71" name="任意多边形: 形状 70">
                      <a:extLst>
                        <a:ext uri="{FF2B5EF4-FFF2-40B4-BE49-F238E27FC236}">
                          <a16:creationId xmlns:a16="http://schemas.microsoft.com/office/drawing/2014/main" id="{F404693E-1737-4CF4-219C-19F7534D324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297419" y="3133860"/>
                      <a:ext cx="303479" cy="835200"/>
                    </a:xfrm>
                    <a:custGeom>
                      <a:avLst/>
                      <a:gdLst>
                        <a:gd name="connsiteX0" fmla="*/ 144043 w 427350"/>
                        <a:gd name="connsiteY0" fmla="*/ 0 h 410400"/>
                        <a:gd name="connsiteX1" fmla="*/ 424843 w 427350"/>
                        <a:gd name="connsiteY1" fmla="*/ 57600 h 410400"/>
                        <a:gd name="connsiteX2" fmla="*/ 43 w 427350"/>
                        <a:gd name="connsiteY2" fmla="*/ 86400 h 410400"/>
                        <a:gd name="connsiteX3" fmla="*/ 396043 w 427350"/>
                        <a:gd name="connsiteY3" fmla="*/ 136800 h 410400"/>
                        <a:gd name="connsiteX4" fmla="*/ 57643 w 427350"/>
                        <a:gd name="connsiteY4" fmla="*/ 180000 h 410400"/>
                        <a:gd name="connsiteX5" fmla="*/ 417643 w 427350"/>
                        <a:gd name="connsiteY5" fmla="*/ 230400 h 410400"/>
                        <a:gd name="connsiteX6" fmla="*/ 21643 w 427350"/>
                        <a:gd name="connsiteY6" fmla="*/ 280800 h 410400"/>
                        <a:gd name="connsiteX7" fmla="*/ 410443 w 427350"/>
                        <a:gd name="connsiteY7" fmla="*/ 324000 h 410400"/>
                        <a:gd name="connsiteX8" fmla="*/ 43243 w 427350"/>
                        <a:gd name="connsiteY8" fmla="*/ 367200 h 410400"/>
                        <a:gd name="connsiteX9" fmla="*/ 403243 w 427350"/>
                        <a:gd name="connsiteY9" fmla="*/ 410400 h 410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27350" h="410400">
                          <a:moveTo>
                            <a:pt x="144043" y="0"/>
                          </a:moveTo>
                          <a:cubicBezTo>
                            <a:pt x="296443" y="21600"/>
                            <a:pt x="448843" y="43200"/>
                            <a:pt x="424843" y="57600"/>
                          </a:cubicBezTo>
                          <a:cubicBezTo>
                            <a:pt x="400843" y="72000"/>
                            <a:pt x="4843" y="73200"/>
                            <a:pt x="43" y="86400"/>
                          </a:cubicBezTo>
                          <a:cubicBezTo>
                            <a:pt x="-4757" y="99600"/>
                            <a:pt x="386443" y="121200"/>
                            <a:pt x="396043" y="136800"/>
                          </a:cubicBezTo>
                          <a:cubicBezTo>
                            <a:pt x="405643" y="152400"/>
                            <a:pt x="54043" y="164400"/>
                            <a:pt x="57643" y="180000"/>
                          </a:cubicBezTo>
                          <a:cubicBezTo>
                            <a:pt x="61243" y="195600"/>
                            <a:pt x="423643" y="213600"/>
                            <a:pt x="417643" y="230400"/>
                          </a:cubicBezTo>
                          <a:cubicBezTo>
                            <a:pt x="411643" y="247200"/>
                            <a:pt x="22843" y="265200"/>
                            <a:pt x="21643" y="280800"/>
                          </a:cubicBezTo>
                          <a:cubicBezTo>
                            <a:pt x="20443" y="296400"/>
                            <a:pt x="406843" y="309600"/>
                            <a:pt x="410443" y="324000"/>
                          </a:cubicBezTo>
                          <a:cubicBezTo>
                            <a:pt x="414043" y="338400"/>
                            <a:pt x="44443" y="352800"/>
                            <a:pt x="43243" y="367200"/>
                          </a:cubicBezTo>
                          <a:cubicBezTo>
                            <a:pt x="42043" y="381600"/>
                            <a:pt x="222643" y="396000"/>
                            <a:pt x="403243" y="410400"/>
                          </a:cubicBezTo>
                        </a:path>
                      </a:pathLst>
                    </a:custGeom>
                    <a:noFill/>
                    <a:ln>
                      <a:solidFill>
                        <a:srgbClr val="92D050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cxnSp>
                  <p:nvCxnSpPr>
                    <p:cNvPr id="72" name="直接箭头连接符 71">
                      <a:extLst>
                        <a:ext uri="{FF2B5EF4-FFF2-40B4-BE49-F238E27FC236}">
                          <a16:creationId xmlns:a16="http://schemas.microsoft.com/office/drawing/2014/main" id="{AFD85D14-F92C-660E-3921-CF814D773091}"/>
                        </a:ext>
                      </a:extLst>
                    </p:cNvPr>
                    <p:cNvCxnSpPr>
                      <a:stCxn id="71" idx="0"/>
                    </p:cNvCxnSpPr>
                    <p:nvPr/>
                  </p:nvCxnSpPr>
                  <p:spPr>
                    <a:xfrm flipH="1" flipV="1">
                      <a:off x="8297419" y="3095807"/>
                      <a:ext cx="102291" cy="38053"/>
                    </a:xfrm>
                    <a:prstGeom prst="straightConnector1">
                      <a:avLst/>
                    </a:prstGeom>
                    <a:ln>
                      <a:solidFill>
                        <a:srgbClr val="92D050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73" name="组合 72">
                    <a:extLst>
                      <a:ext uri="{FF2B5EF4-FFF2-40B4-BE49-F238E27FC236}">
                        <a16:creationId xmlns:a16="http://schemas.microsoft.com/office/drawing/2014/main" id="{63391E78-6453-98FB-6723-AD52927F1A47}"/>
                      </a:ext>
                    </a:extLst>
                  </p:cNvPr>
                  <p:cNvGrpSpPr/>
                  <p:nvPr/>
                </p:nvGrpSpPr>
                <p:grpSpPr>
                  <a:xfrm>
                    <a:off x="5167925" y="3244799"/>
                    <a:ext cx="86279" cy="649253"/>
                    <a:chOff x="8297419" y="3095806"/>
                    <a:chExt cx="303479" cy="873254"/>
                  </a:xfrm>
                </p:grpSpPr>
                <p:sp>
                  <p:nvSpPr>
                    <p:cNvPr id="74" name="任意多边形: 形状 73">
                      <a:extLst>
                        <a:ext uri="{FF2B5EF4-FFF2-40B4-BE49-F238E27FC236}">
                          <a16:creationId xmlns:a16="http://schemas.microsoft.com/office/drawing/2014/main" id="{245FD029-90D8-1117-EDA6-DD08D6F06C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297419" y="3133859"/>
                      <a:ext cx="303479" cy="835201"/>
                    </a:xfrm>
                    <a:custGeom>
                      <a:avLst/>
                      <a:gdLst>
                        <a:gd name="connsiteX0" fmla="*/ 144043 w 427350"/>
                        <a:gd name="connsiteY0" fmla="*/ 0 h 410400"/>
                        <a:gd name="connsiteX1" fmla="*/ 424843 w 427350"/>
                        <a:gd name="connsiteY1" fmla="*/ 57600 h 410400"/>
                        <a:gd name="connsiteX2" fmla="*/ 43 w 427350"/>
                        <a:gd name="connsiteY2" fmla="*/ 86400 h 410400"/>
                        <a:gd name="connsiteX3" fmla="*/ 396043 w 427350"/>
                        <a:gd name="connsiteY3" fmla="*/ 136800 h 410400"/>
                        <a:gd name="connsiteX4" fmla="*/ 57643 w 427350"/>
                        <a:gd name="connsiteY4" fmla="*/ 180000 h 410400"/>
                        <a:gd name="connsiteX5" fmla="*/ 417643 w 427350"/>
                        <a:gd name="connsiteY5" fmla="*/ 230400 h 410400"/>
                        <a:gd name="connsiteX6" fmla="*/ 21643 w 427350"/>
                        <a:gd name="connsiteY6" fmla="*/ 280800 h 410400"/>
                        <a:gd name="connsiteX7" fmla="*/ 410443 w 427350"/>
                        <a:gd name="connsiteY7" fmla="*/ 324000 h 410400"/>
                        <a:gd name="connsiteX8" fmla="*/ 43243 w 427350"/>
                        <a:gd name="connsiteY8" fmla="*/ 367200 h 410400"/>
                        <a:gd name="connsiteX9" fmla="*/ 403243 w 427350"/>
                        <a:gd name="connsiteY9" fmla="*/ 410400 h 410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27350" h="410400">
                          <a:moveTo>
                            <a:pt x="144043" y="0"/>
                          </a:moveTo>
                          <a:cubicBezTo>
                            <a:pt x="296443" y="21600"/>
                            <a:pt x="448843" y="43200"/>
                            <a:pt x="424843" y="57600"/>
                          </a:cubicBezTo>
                          <a:cubicBezTo>
                            <a:pt x="400843" y="72000"/>
                            <a:pt x="4843" y="73200"/>
                            <a:pt x="43" y="86400"/>
                          </a:cubicBezTo>
                          <a:cubicBezTo>
                            <a:pt x="-4757" y="99600"/>
                            <a:pt x="386443" y="121200"/>
                            <a:pt x="396043" y="136800"/>
                          </a:cubicBezTo>
                          <a:cubicBezTo>
                            <a:pt x="405643" y="152400"/>
                            <a:pt x="54043" y="164400"/>
                            <a:pt x="57643" y="180000"/>
                          </a:cubicBezTo>
                          <a:cubicBezTo>
                            <a:pt x="61243" y="195600"/>
                            <a:pt x="423643" y="213600"/>
                            <a:pt x="417643" y="230400"/>
                          </a:cubicBezTo>
                          <a:cubicBezTo>
                            <a:pt x="411643" y="247200"/>
                            <a:pt x="22843" y="265200"/>
                            <a:pt x="21643" y="280800"/>
                          </a:cubicBezTo>
                          <a:cubicBezTo>
                            <a:pt x="20443" y="296400"/>
                            <a:pt x="406843" y="309600"/>
                            <a:pt x="410443" y="324000"/>
                          </a:cubicBezTo>
                          <a:cubicBezTo>
                            <a:pt x="414043" y="338400"/>
                            <a:pt x="44443" y="352800"/>
                            <a:pt x="43243" y="367200"/>
                          </a:cubicBezTo>
                          <a:cubicBezTo>
                            <a:pt x="42043" y="381600"/>
                            <a:pt x="222643" y="396000"/>
                            <a:pt x="403243" y="410400"/>
                          </a:cubicBezTo>
                        </a:path>
                      </a:pathLst>
                    </a:custGeom>
                    <a:noFill/>
                    <a:ln>
                      <a:solidFill>
                        <a:srgbClr val="92D050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cxnSp>
                  <p:nvCxnSpPr>
                    <p:cNvPr id="75" name="直接箭头连接符 74">
                      <a:extLst>
                        <a:ext uri="{FF2B5EF4-FFF2-40B4-BE49-F238E27FC236}">
                          <a16:creationId xmlns:a16="http://schemas.microsoft.com/office/drawing/2014/main" id="{953C75FD-A2F8-0647-8C4F-80F9FE23A9AF}"/>
                        </a:ext>
                      </a:extLst>
                    </p:cNvPr>
                    <p:cNvCxnSpPr>
                      <a:cxnSpLocks/>
                      <a:stCxn id="74" idx="0"/>
                    </p:cNvCxnSpPr>
                    <p:nvPr/>
                  </p:nvCxnSpPr>
                  <p:spPr>
                    <a:xfrm flipH="1" flipV="1">
                      <a:off x="8297419" y="3095807"/>
                      <a:ext cx="102291" cy="38053"/>
                    </a:xfrm>
                    <a:prstGeom prst="straightConnector1">
                      <a:avLst/>
                    </a:prstGeom>
                    <a:ln>
                      <a:solidFill>
                        <a:srgbClr val="92D050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76" name="组合 75">
                    <a:extLst>
                      <a:ext uri="{FF2B5EF4-FFF2-40B4-BE49-F238E27FC236}">
                        <a16:creationId xmlns:a16="http://schemas.microsoft.com/office/drawing/2014/main" id="{D132313B-4293-02E4-350E-1817333C91FF}"/>
                      </a:ext>
                    </a:extLst>
                  </p:cNvPr>
                  <p:cNvGrpSpPr/>
                  <p:nvPr/>
                </p:nvGrpSpPr>
                <p:grpSpPr>
                  <a:xfrm>
                    <a:off x="5491506" y="3260934"/>
                    <a:ext cx="86279" cy="649252"/>
                    <a:chOff x="8297419" y="3095807"/>
                    <a:chExt cx="303480" cy="873253"/>
                  </a:xfrm>
                </p:grpSpPr>
                <p:sp>
                  <p:nvSpPr>
                    <p:cNvPr id="77" name="任意多边形: 形状 76">
                      <a:extLst>
                        <a:ext uri="{FF2B5EF4-FFF2-40B4-BE49-F238E27FC236}">
                          <a16:creationId xmlns:a16="http://schemas.microsoft.com/office/drawing/2014/main" id="{DF61A444-CE43-4D8F-2D01-3925CB0D8B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297419" y="3133860"/>
                      <a:ext cx="303480" cy="835200"/>
                    </a:xfrm>
                    <a:custGeom>
                      <a:avLst/>
                      <a:gdLst>
                        <a:gd name="connsiteX0" fmla="*/ 144043 w 427350"/>
                        <a:gd name="connsiteY0" fmla="*/ 0 h 410400"/>
                        <a:gd name="connsiteX1" fmla="*/ 424843 w 427350"/>
                        <a:gd name="connsiteY1" fmla="*/ 57600 h 410400"/>
                        <a:gd name="connsiteX2" fmla="*/ 43 w 427350"/>
                        <a:gd name="connsiteY2" fmla="*/ 86400 h 410400"/>
                        <a:gd name="connsiteX3" fmla="*/ 396043 w 427350"/>
                        <a:gd name="connsiteY3" fmla="*/ 136800 h 410400"/>
                        <a:gd name="connsiteX4" fmla="*/ 57643 w 427350"/>
                        <a:gd name="connsiteY4" fmla="*/ 180000 h 410400"/>
                        <a:gd name="connsiteX5" fmla="*/ 417643 w 427350"/>
                        <a:gd name="connsiteY5" fmla="*/ 230400 h 410400"/>
                        <a:gd name="connsiteX6" fmla="*/ 21643 w 427350"/>
                        <a:gd name="connsiteY6" fmla="*/ 280800 h 410400"/>
                        <a:gd name="connsiteX7" fmla="*/ 410443 w 427350"/>
                        <a:gd name="connsiteY7" fmla="*/ 324000 h 410400"/>
                        <a:gd name="connsiteX8" fmla="*/ 43243 w 427350"/>
                        <a:gd name="connsiteY8" fmla="*/ 367200 h 410400"/>
                        <a:gd name="connsiteX9" fmla="*/ 403243 w 427350"/>
                        <a:gd name="connsiteY9" fmla="*/ 410400 h 410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27350" h="410400">
                          <a:moveTo>
                            <a:pt x="144043" y="0"/>
                          </a:moveTo>
                          <a:cubicBezTo>
                            <a:pt x="296443" y="21600"/>
                            <a:pt x="448843" y="43200"/>
                            <a:pt x="424843" y="57600"/>
                          </a:cubicBezTo>
                          <a:cubicBezTo>
                            <a:pt x="400843" y="72000"/>
                            <a:pt x="4843" y="73200"/>
                            <a:pt x="43" y="86400"/>
                          </a:cubicBezTo>
                          <a:cubicBezTo>
                            <a:pt x="-4757" y="99600"/>
                            <a:pt x="386443" y="121200"/>
                            <a:pt x="396043" y="136800"/>
                          </a:cubicBezTo>
                          <a:cubicBezTo>
                            <a:pt x="405643" y="152400"/>
                            <a:pt x="54043" y="164400"/>
                            <a:pt x="57643" y="180000"/>
                          </a:cubicBezTo>
                          <a:cubicBezTo>
                            <a:pt x="61243" y="195600"/>
                            <a:pt x="423643" y="213600"/>
                            <a:pt x="417643" y="230400"/>
                          </a:cubicBezTo>
                          <a:cubicBezTo>
                            <a:pt x="411643" y="247200"/>
                            <a:pt x="22843" y="265200"/>
                            <a:pt x="21643" y="280800"/>
                          </a:cubicBezTo>
                          <a:cubicBezTo>
                            <a:pt x="20443" y="296400"/>
                            <a:pt x="406843" y="309600"/>
                            <a:pt x="410443" y="324000"/>
                          </a:cubicBezTo>
                          <a:cubicBezTo>
                            <a:pt x="414043" y="338400"/>
                            <a:pt x="44443" y="352800"/>
                            <a:pt x="43243" y="367200"/>
                          </a:cubicBezTo>
                          <a:cubicBezTo>
                            <a:pt x="42043" y="381600"/>
                            <a:pt x="222643" y="396000"/>
                            <a:pt x="403243" y="410400"/>
                          </a:cubicBezTo>
                        </a:path>
                      </a:pathLst>
                    </a:custGeom>
                    <a:noFill/>
                    <a:ln>
                      <a:solidFill>
                        <a:srgbClr val="92D050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cxnSp>
                  <p:nvCxnSpPr>
                    <p:cNvPr id="78" name="直接箭头连接符 77">
                      <a:extLst>
                        <a:ext uri="{FF2B5EF4-FFF2-40B4-BE49-F238E27FC236}">
                          <a16:creationId xmlns:a16="http://schemas.microsoft.com/office/drawing/2014/main" id="{114187A3-4AA2-7A16-65F6-B257FAE7CF49}"/>
                        </a:ext>
                      </a:extLst>
                    </p:cNvPr>
                    <p:cNvCxnSpPr>
                      <a:cxnSpLocks/>
                      <a:stCxn id="77" idx="0"/>
                    </p:cNvCxnSpPr>
                    <p:nvPr/>
                  </p:nvCxnSpPr>
                  <p:spPr>
                    <a:xfrm flipH="1" flipV="1">
                      <a:off x="8297419" y="3095807"/>
                      <a:ext cx="102291" cy="38053"/>
                    </a:xfrm>
                    <a:prstGeom prst="straightConnector1">
                      <a:avLst/>
                    </a:prstGeom>
                    <a:ln>
                      <a:solidFill>
                        <a:srgbClr val="92D050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79" name="文本框 78">
                        <a:extLst>
                          <a:ext uri="{FF2B5EF4-FFF2-40B4-BE49-F238E27FC236}">
                            <a16:creationId xmlns:a16="http://schemas.microsoft.com/office/drawing/2014/main" id="{9257BD68-4D13-AB55-6DBD-C429FF002BF7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4101810" y="4099628"/>
                        <a:ext cx="2029612" cy="596101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b="1" i="1" smtClean="0">
                                      <a:solidFill>
                                        <a:srgbClr val="92D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1" i="1" smtClean="0">
                                      <a:solidFill>
                                        <a:srgbClr val="92D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𝜹</m:t>
                                  </m:r>
                                  <m:r>
                                    <a:rPr lang="en-US" altLang="zh-CN" b="1" i="1" smtClean="0">
                                      <a:solidFill>
                                        <a:srgbClr val="92D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𝑩</m:t>
                                  </m:r>
                                </m:e>
                                <m:sub>
                                  <m:r>
                                    <a:rPr lang="en-US" altLang="zh-CN" b="1" i="1" smtClean="0">
                                      <a:solidFill>
                                        <a:srgbClr val="92D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𝒈𝒘</m:t>
                                  </m:r>
                                </m:sub>
                              </m:sSub>
                              <m:r>
                                <a:rPr lang="en-US" altLang="zh-CN" b="1" i="1" smtClean="0">
                                  <a:solidFill>
                                    <a:srgbClr val="92D050"/>
                                  </a:solidFill>
                                  <a:latin typeface="Cambria Math" panose="02040503050406030204" pitchFamily="18" charset="0"/>
                                </a:rPr>
                                <m:t>~</m:t>
                              </m:r>
                              <m:r>
                                <a:rPr lang="en-US" altLang="zh-CN" b="1" i="1" smtClean="0">
                                  <a:solidFill>
                                    <a:srgbClr val="92D050"/>
                                  </a:solidFill>
                                  <a:latin typeface="Cambria Math" panose="02040503050406030204" pitchFamily="18" charset="0"/>
                                </a:rPr>
                                <m:t>𝑸𝒉</m:t>
                              </m:r>
                              <m:sSub>
                                <m:sSubPr>
                                  <m:ctrlPr>
                                    <a:rPr lang="en-US" altLang="zh-CN" b="1" i="1" smtClean="0">
                                      <a:solidFill>
                                        <a:srgbClr val="92D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1" i="1" smtClean="0">
                                      <a:solidFill>
                                        <a:srgbClr val="92D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𝑩</m:t>
                                  </m:r>
                                </m:e>
                                <m:sub>
                                  <m:r>
                                    <a:rPr lang="en-US" altLang="zh-CN" b="1" i="1" smtClean="0">
                                      <a:solidFill>
                                        <a:srgbClr val="92D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  <m:r>
                                <a:rPr lang="en-US" altLang="zh-CN" b="1" i="1" smtClean="0">
                                  <a:solidFill>
                                    <a:srgbClr val="92D05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m:oMathPara>
                        </a14:m>
                        <a:endParaRPr lang="zh-CN" altLang="en-US" b="1" dirty="0"/>
                      </a:p>
                    </p:txBody>
                  </p:sp>
                </mc:Choice>
                <mc:Fallback xmlns="">
                  <p:sp>
                    <p:nvSpPr>
                      <p:cNvPr id="79" name="文本框 78">
                        <a:extLst>
                          <a:ext uri="{FF2B5EF4-FFF2-40B4-BE49-F238E27FC236}">
                            <a16:creationId xmlns:a16="http://schemas.microsoft.com/office/drawing/2014/main" id="{9257BD68-4D13-AB55-6DBD-C429FF002BF7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101810" y="4099628"/>
                        <a:ext cx="2029612" cy="596101"/>
                      </a:xfrm>
                      <a:prstGeom prst="rect">
                        <a:avLst/>
                      </a:prstGeom>
                      <a:blipFill>
                        <a:blip r:embed="rId4"/>
                        <a:stretch>
                          <a:fillRect r="-9174" b="-23214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zh-CN" alt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80" name="文本框 79">
                        <a:extLst>
                          <a:ext uri="{FF2B5EF4-FFF2-40B4-BE49-F238E27FC236}">
                            <a16:creationId xmlns:a16="http://schemas.microsoft.com/office/drawing/2014/main" id="{818C58CD-7BDA-BA84-F81E-BBD93461BEFE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7169398" y="2025895"/>
                        <a:ext cx="1188707" cy="47449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altLang="zh-CN" b="1" i="1" smtClean="0">
                                  <a:solidFill>
                                    <a:srgbClr val="92D050"/>
                                  </a:solidFill>
                                  <a:latin typeface="Cambria Math" panose="02040503050406030204" pitchFamily="18" charset="0"/>
                                </a:rPr>
                                <m:t>𝜹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altLang="zh-CN" b="1" i="1" smtClean="0">
                                      <a:solidFill>
                                        <a:srgbClr val="92D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b="1" i="1" smtClean="0">
                                      <a:solidFill>
                                        <a:srgbClr val="92D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</m:acc>
                              <m:r>
                                <a:rPr lang="en-US" altLang="zh-CN" b="1" i="1" smtClean="0">
                                  <a:solidFill>
                                    <a:srgbClr val="92D050"/>
                                  </a:solidFill>
                                  <a:latin typeface="Cambria Math" panose="02040503050406030204" pitchFamily="18" charset="0"/>
                                </a:rPr>
                                <m:t>~</m:t>
                              </m:r>
                              <m:r>
                                <a:rPr lang="en-US" altLang="zh-CN" b="1" i="1" smtClean="0">
                                  <a:solidFill>
                                    <a:srgbClr val="92D050"/>
                                  </a:solidFill>
                                  <a:latin typeface="Cambria Math" panose="02040503050406030204" pitchFamily="18" charset="0"/>
                                </a:rPr>
                                <m:t>𝑸𝒉</m:t>
                              </m:r>
                            </m:oMath>
                          </m:oMathPara>
                        </a14:m>
                        <a:endParaRPr lang="zh-CN" altLang="en-US" b="1" dirty="0">
                          <a:solidFill>
                            <a:srgbClr val="92D050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80" name="文本框 79">
                        <a:extLst>
                          <a:ext uri="{FF2B5EF4-FFF2-40B4-BE49-F238E27FC236}">
                            <a16:creationId xmlns:a16="http://schemas.microsoft.com/office/drawing/2014/main" id="{818C58CD-7BDA-BA84-F81E-BBD93461BEFE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7169398" y="2025895"/>
                        <a:ext cx="1188707" cy="474494"/>
                      </a:xfrm>
                      <a:prstGeom prst="rect">
                        <a:avLst/>
                      </a:prstGeom>
                      <a:blipFill>
                        <a:blip r:embed="rId5"/>
                        <a:stretch>
                          <a:fillRect b="-11667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zh-CN" alt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grpSp>
              <p:nvGrpSpPr>
                <p:cNvPr id="97" name="组合 96">
                  <a:extLst>
                    <a:ext uri="{FF2B5EF4-FFF2-40B4-BE49-F238E27FC236}">
                      <a16:creationId xmlns:a16="http://schemas.microsoft.com/office/drawing/2014/main" id="{0B69939E-876D-1AD0-887E-E6470C03177E}"/>
                    </a:ext>
                  </a:extLst>
                </p:cNvPr>
                <p:cNvGrpSpPr/>
                <p:nvPr/>
              </p:nvGrpSpPr>
              <p:grpSpPr>
                <a:xfrm>
                  <a:off x="2272352" y="1802710"/>
                  <a:ext cx="531900" cy="2361320"/>
                  <a:chOff x="2272352" y="1802710"/>
                  <a:chExt cx="531900" cy="2361320"/>
                </a:xfrm>
              </p:grpSpPr>
              <p:cxnSp>
                <p:nvCxnSpPr>
                  <p:cNvPr id="88" name="直接箭头连接符 87">
                    <a:extLst>
                      <a:ext uri="{FF2B5EF4-FFF2-40B4-BE49-F238E27FC236}">
                        <a16:creationId xmlns:a16="http://schemas.microsoft.com/office/drawing/2014/main" id="{DA124143-2DCC-0699-CB80-D17AAD9A6256}"/>
                      </a:ext>
                    </a:extLst>
                  </p:cNvPr>
                  <p:cNvCxnSpPr/>
                  <p:nvPr/>
                </p:nvCxnSpPr>
                <p:spPr>
                  <a:xfrm>
                    <a:off x="2272352" y="1802710"/>
                    <a:ext cx="410400" cy="0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accent6"/>
                  </a:lnRef>
                  <a:fillRef idx="0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" name="直接箭头连接符 88">
                    <a:extLst>
                      <a:ext uri="{FF2B5EF4-FFF2-40B4-BE49-F238E27FC236}">
                        <a16:creationId xmlns:a16="http://schemas.microsoft.com/office/drawing/2014/main" id="{CA9BD5D2-A100-EF83-D70B-C13FD925842B}"/>
                      </a:ext>
                    </a:extLst>
                  </p:cNvPr>
                  <p:cNvCxnSpPr/>
                  <p:nvPr/>
                </p:nvCxnSpPr>
                <p:spPr>
                  <a:xfrm>
                    <a:off x="2326673" y="2196238"/>
                    <a:ext cx="410400" cy="0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accent6"/>
                  </a:lnRef>
                  <a:fillRef idx="0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0" name="直接箭头连接符 89">
                    <a:extLst>
                      <a:ext uri="{FF2B5EF4-FFF2-40B4-BE49-F238E27FC236}">
                        <a16:creationId xmlns:a16="http://schemas.microsoft.com/office/drawing/2014/main" id="{2BDB3C2E-6FDE-9D9F-C7FA-4D771AA25E86}"/>
                      </a:ext>
                    </a:extLst>
                  </p:cNvPr>
                  <p:cNvCxnSpPr/>
                  <p:nvPr/>
                </p:nvCxnSpPr>
                <p:spPr>
                  <a:xfrm>
                    <a:off x="2347521" y="2456553"/>
                    <a:ext cx="410400" cy="0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accent6"/>
                  </a:lnRef>
                  <a:fillRef idx="0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1" name="直接箭头连接符 90">
                    <a:extLst>
                      <a:ext uri="{FF2B5EF4-FFF2-40B4-BE49-F238E27FC236}">
                        <a16:creationId xmlns:a16="http://schemas.microsoft.com/office/drawing/2014/main" id="{1F8853BF-1673-5706-6A28-641CE9184CD3}"/>
                      </a:ext>
                    </a:extLst>
                  </p:cNvPr>
                  <p:cNvCxnSpPr/>
                  <p:nvPr/>
                </p:nvCxnSpPr>
                <p:spPr>
                  <a:xfrm>
                    <a:off x="2393852" y="2709020"/>
                    <a:ext cx="410400" cy="0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accent6"/>
                  </a:lnRef>
                  <a:fillRef idx="0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" name="直接箭头连接符 91">
                    <a:extLst>
                      <a:ext uri="{FF2B5EF4-FFF2-40B4-BE49-F238E27FC236}">
                        <a16:creationId xmlns:a16="http://schemas.microsoft.com/office/drawing/2014/main" id="{C233A399-EBB5-D805-FA99-8937EEFCB4F1}"/>
                      </a:ext>
                    </a:extLst>
                  </p:cNvPr>
                  <p:cNvCxnSpPr/>
                  <p:nvPr/>
                </p:nvCxnSpPr>
                <p:spPr>
                  <a:xfrm>
                    <a:off x="2393852" y="2981110"/>
                    <a:ext cx="410400" cy="0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accent6"/>
                  </a:lnRef>
                  <a:fillRef idx="0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3" name="直接箭头连接符 92">
                    <a:extLst>
                      <a:ext uri="{FF2B5EF4-FFF2-40B4-BE49-F238E27FC236}">
                        <a16:creationId xmlns:a16="http://schemas.microsoft.com/office/drawing/2014/main" id="{A0511DF5-E9EF-9202-E286-BD4793ACDC0C}"/>
                      </a:ext>
                    </a:extLst>
                  </p:cNvPr>
                  <p:cNvCxnSpPr/>
                  <p:nvPr/>
                </p:nvCxnSpPr>
                <p:spPr>
                  <a:xfrm>
                    <a:off x="2353952" y="3233161"/>
                    <a:ext cx="410400" cy="0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accent6"/>
                  </a:lnRef>
                  <a:fillRef idx="0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" name="直接箭头连接符 93">
                    <a:extLst>
                      <a:ext uri="{FF2B5EF4-FFF2-40B4-BE49-F238E27FC236}">
                        <a16:creationId xmlns:a16="http://schemas.microsoft.com/office/drawing/2014/main" id="{282D7AC0-3476-E1E2-67CC-F9137AEB0636}"/>
                      </a:ext>
                    </a:extLst>
                  </p:cNvPr>
                  <p:cNvCxnSpPr/>
                  <p:nvPr/>
                </p:nvCxnSpPr>
                <p:spPr>
                  <a:xfrm>
                    <a:off x="2326673" y="3525692"/>
                    <a:ext cx="410400" cy="0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accent6"/>
                  </a:lnRef>
                  <a:fillRef idx="0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" name="直接箭头连接符 94">
                    <a:extLst>
                      <a:ext uri="{FF2B5EF4-FFF2-40B4-BE49-F238E27FC236}">
                        <a16:creationId xmlns:a16="http://schemas.microsoft.com/office/drawing/2014/main" id="{EF6CD15A-2C2A-3637-A68F-4893F801BF5A}"/>
                      </a:ext>
                    </a:extLst>
                  </p:cNvPr>
                  <p:cNvCxnSpPr/>
                  <p:nvPr/>
                </p:nvCxnSpPr>
                <p:spPr>
                  <a:xfrm>
                    <a:off x="2297404" y="3809238"/>
                    <a:ext cx="410400" cy="0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accent6"/>
                  </a:lnRef>
                  <a:fillRef idx="0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6" name="直接箭头连接符 95">
                    <a:extLst>
                      <a:ext uri="{FF2B5EF4-FFF2-40B4-BE49-F238E27FC236}">
                        <a16:creationId xmlns:a16="http://schemas.microsoft.com/office/drawing/2014/main" id="{ABB01B06-D857-1767-1B91-A78B576008DC}"/>
                      </a:ext>
                    </a:extLst>
                  </p:cNvPr>
                  <p:cNvCxnSpPr/>
                  <p:nvPr/>
                </p:nvCxnSpPr>
                <p:spPr>
                  <a:xfrm>
                    <a:off x="2272352" y="4164030"/>
                    <a:ext cx="410400" cy="0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accent6"/>
                  </a:lnRef>
                  <a:fillRef idx="0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98" name="组合 97">
                  <a:extLst>
                    <a:ext uri="{FF2B5EF4-FFF2-40B4-BE49-F238E27FC236}">
                      <a16:creationId xmlns:a16="http://schemas.microsoft.com/office/drawing/2014/main" id="{C89DF798-04CC-8A63-0A8F-FF6AF6F64B51}"/>
                    </a:ext>
                  </a:extLst>
                </p:cNvPr>
                <p:cNvGrpSpPr/>
                <p:nvPr/>
              </p:nvGrpSpPr>
              <p:grpSpPr>
                <a:xfrm rot="10800000">
                  <a:off x="6615085" y="1833802"/>
                  <a:ext cx="531900" cy="2361320"/>
                  <a:chOff x="2272352" y="1802710"/>
                  <a:chExt cx="531900" cy="2361320"/>
                </a:xfrm>
              </p:grpSpPr>
              <p:cxnSp>
                <p:nvCxnSpPr>
                  <p:cNvPr id="99" name="直接箭头连接符 98">
                    <a:extLst>
                      <a:ext uri="{FF2B5EF4-FFF2-40B4-BE49-F238E27FC236}">
                        <a16:creationId xmlns:a16="http://schemas.microsoft.com/office/drawing/2014/main" id="{97446D7C-5D82-D6DE-C536-72AF09C48800}"/>
                      </a:ext>
                    </a:extLst>
                  </p:cNvPr>
                  <p:cNvCxnSpPr/>
                  <p:nvPr/>
                </p:nvCxnSpPr>
                <p:spPr>
                  <a:xfrm>
                    <a:off x="2272352" y="1802710"/>
                    <a:ext cx="410400" cy="0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accent6"/>
                  </a:lnRef>
                  <a:fillRef idx="0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0" name="直接箭头连接符 99">
                    <a:extLst>
                      <a:ext uri="{FF2B5EF4-FFF2-40B4-BE49-F238E27FC236}">
                        <a16:creationId xmlns:a16="http://schemas.microsoft.com/office/drawing/2014/main" id="{42217035-729A-14DB-2F8D-C980005F58EA}"/>
                      </a:ext>
                    </a:extLst>
                  </p:cNvPr>
                  <p:cNvCxnSpPr/>
                  <p:nvPr/>
                </p:nvCxnSpPr>
                <p:spPr>
                  <a:xfrm>
                    <a:off x="2326673" y="2196238"/>
                    <a:ext cx="410400" cy="0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accent6"/>
                  </a:lnRef>
                  <a:fillRef idx="0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1" name="直接箭头连接符 100">
                    <a:extLst>
                      <a:ext uri="{FF2B5EF4-FFF2-40B4-BE49-F238E27FC236}">
                        <a16:creationId xmlns:a16="http://schemas.microsoft.com/office/drawing/2014/main" id="{C4823C24-7C64-82F8-7C4F-76AE85CE603A}"/>
                      </a:ext>
                    </a:extLst>
                  </p:cNvPr>
                  <p:cNvCxnSpPr/>
                  <p:nvPr/>
                </p:nvCxnSpPr>
                <p:spPr>
                  <a:xfrm>
                    <a:off x="2347521" y="2456553"/>
                    <a:ext cx="410400" cy="0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accent6"/>
                  </a:lnRef>
                  <a:fillRef idx="0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2" name="直接箭头连接符 101">
                    <a:extLst>
                      <a:ext uri="{FF2B5EF4-FFF2-40B4-BE49-F238E27FC236}">
                        <a16:creationId xmlns:a16="http://schemas.microsoft.com/office/drawing/2014/main" id="{45F3772C-D5AD-6717-26A8-B3F3D76B3A3D}"/>
                      </a:ext>
                    </a:extLst>
                  </p:cNvPr>
                  <p:cNvCxnSpPr/>
                  <p:nvPr/>
                </p:nvCxnSpPr>
                <p:spPr>
                  <a:xfrm>
                    <a:off x="2393852" y="2709020"/>
                    <a:ext cx="410400" cy="0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accent6"/>
                  </a:lnRef>
                  <a:fillRef idx="0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3" name="直接箭头连接符 102">
                    <a:extLst>
                      <a:ext uri="{FF2B5EF4-FFF2-40B4-BE49-F238E27FC236}">
                        <a16:creationId xmlns:a16="http://schemas.microsoft.com/office/drawing/2014/main" id="{FBE8A68F-1196-5216-9E23-C9559D0D4FAA}"/>
                      </a:ext>
                    </a:extLst>
                  </p:cNvPr>
                  <p:cNvCxnSpPr/>
                  <p:nvPr/>
                </p:nvCxnSpPr>
                <p:spPr>
                  <a:xfrm>
                    <a:off x="2393852" y="2981110"/>
                    <a:ext cx="410400" cy="0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accent6"/>
                  </a:lnRef>
                  <a:fillRef idx="0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4" name="直接箭头连接符 103">
                    <a:extLst>
                      <a:ext uri="{FF2B5EF4-FFF2-40B4-BE49-F238E27FC236}">
                        <a16:creationId xmlns:a16="http://schemas.microsoft.com/office/drawing/2014/main" id="{8A59FB90-91FF-F7EE-0F19-224348757147}"/>
                      </a:ext>
                    </a:extLst>
                  </p:cNvPr>
                  <p:cNvCxnSpPr/>
                  <p:nvPr/>
                </p:nvCxnSpPr>
                <p:spPr>
                  <a:xfrm>
                    <a:off x="2353952" y="3233161"/>
                    <a:ext cx="410400" cy="0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accent6"/>
                  </a:lnRef>
                  <a:fillRef idx="0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5" name="直接箭头连接符 104">
                    <a:extLst>
                      <a:ext uri="{FF2B5EF4-FFF2-40B4-BE49-F238E27FC236}">
                        <a16:creationId xmlns:a16="http://schemas.microsoft.com/office/drawing/2014/main" id="{D3418A18-EB18-FA55-1486-AD3FBDEB8553}"/>
                      </a:ext>
                    </a:extLst>
                  </p:cNvPr>
                  <p:cNvCxnSpPr/>
                  <p:nvPr/>
                </p:nvCxnSpPr>
                <p:spPr>
                  <a:xfrm>
                    <a:off x="2326673" y="3525692"/>
                    <a:ext cx="410400" cy="0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accent6"/>
                  </a:lnRef>
                  <a:fillRef idx="0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6" name="直接箭头连接符 105">
                    <a:extLst>
                      <a:ext uri="{FF2B5EF4-FFF2-40B4-BE49-F238E27FC236}">
                        <a16:creationId xmlns:a16="http://schemas.microsoft.com/office/drawing/2014/main" id="{C9113475-0C3E-82BF-7C01-72921EADBF20}"/>
                      </a:ext>
                    </a:extLst>
                  </p:cNvPr>
                  <p:cNvCxnSpPr/>
                  <p:nvPr/>
                </p:nvCxnSpPr>
                <p:spPr>
                  <a:xfrm>
                    <a:off x="2297404" y="3809238"/>
                    <a:ext cx="410400" cy="0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accent6"/>
                  </a:lnRef>
                  <a:fillRef idx="0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7" name="直接箭头连接符 106">
                    <a:extLst>
                      <a:ext uri="{FF2B5EF4-FFF2-40B4-BE49-F238E27FC236}">
                        <a16:creationId xmlns:a16="http://schemas.microsoft.com/office/drawing/2014/main" id="{DD5B851A-258A-A5DD-0B6A-2A8FA3C1A7A7}"/>
                      </a:ext>
                    </a:extLst>
                  </p:cNvPr>
                  <p:cNvCxnSpPr/>
                  <p:nvPr/>
                </p:nvCxnSpPr>
                <p:spPr>
                  <a:xfrm>
                    <a:off x="2272352" y="4164030"/>
                    <a:ext cx="410400" cy="0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accent6"/>
                  </a:lnRef>
                  <a:fillRef idx="0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tx1"/>
                  </a:fontRef>
                </p:style>
              </p:cxn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8" name="文本框 107">
                      <a:extLst>
                        <a:ext uri="{FF2B5EF4-FFF2-40B4-BE49-F238E27FC236}">
                          <a16:creationId xmlns:a16="http://schemas.microsoft.com/office/drawing/2014/main" id="{BD6CDB17-639B-ECC9-F0AB-342E3FE578B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004936" y="2518992"/>
                      <a:ext cx="3154212" cy="48248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altLang="zh-CN" b="1" dirty="0">
                          <a:solidFill>
                            <a:srgbClr val="92D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GW strain </a:t>
                      </a:r>
                      <a:r>
                        <a:rPr lang="en-US" altLang="zh-CN" b="1" i="1" dirty="0">
                          <a:solidFill>
                            <a:srgbClr val="92D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h~</a:t>
                      </a:r>
                      <a14:m>
                        <m:oMath xmlns:m="http://schemas.openxmlformats.org/officeDocument/2006/math">
                          <m:r>
                            <a:rPr lang="en-US" altLang="zh-CN" b="1" i="1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  <m:sSup>
                            <m:sSupPr>
                              <m:ctrlPr>
                                <a:rPr lang="en-US" altLang="zh-CN" b="1" i="1" smtClean="0">
                                  <a:solidFill>
                                    <a:srgbClr val="92D05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1" i="1" smtClean="0">
                                  <a:solidFill>
                                    <a:srgbClr val="92D05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</m:e>
                            <m:sup>
                              <m:r>
                                <a:rPr lang="en-US" altLang="zh-CN" b="1" i="1" smtClean="0">
                                  <a:solidFill>
                                    <a:srgbClr val="92D05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altLang="zh-CN" b="1" i="1" smtClean="0">
                                  <a:solidFill>
                                    <a:srgbClr val="92D05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𝟐𝟏</m:t>
                              </m:r>
                            </m:sup>
                          </m:sSup>
                        </m:oMath>
                      </a14:m>
                      <a:endParaRPr lang="zh-CN" altLang="en-US" b="1" i="1" dirty="0">
                        <a:solidFill>
                          <a:srgbClr val="92D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08" name="文本框 107">
                      <a:extLst>
                        <a:ext uri="{FF2B5EF4-FFF2-40B4-BE49-F238E27FC236}">
                          <a16:creationId xmlns:a16="http://schemas.microsoft.com/office/drawing/2014/main" id="{BD6CDB17-639B-ECC9-F0AB-342E3FE578B2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004936" y="2518992"/>
                      <a:ext cx="3154212" cy="482485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 l="-2098" t="-6452" b="-24194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grpSp>
              <p:nvGrpSpPr>
                <p:cNvPr id="142" name="组合 141">
                  <a:extLst>
                    <a:ext uri="{FF2B5EF4-FFF2-40B4-BE49-F238E27FC236}">
                      <a16:creationId xmlns:a16="http://schemas.microsoft.com/office/drawing/2014/main" id="{87F1B23A-AA27-44AF-0554-4B52CFB08A4F}"/>
                    </a:ext>
                  </a:extLst>
                </p:cNvPr>
                <p:cNvGrpSpPr/>
                <p:nvPr/>
              </p:nvGrpSpPr>
              <p:grpSpPr>
                <a:xfrm>
                  <a:off x="3755103" y="2715613"/>
                  <a:ext cx="6082945" cy="1383007"/>
                  <a:chOff x="3715200" y="2822400"/>
                  <a:chExt cx="4860592" cy="1227171"/>
                </a:xfrm>
              </p:grpSpPr>
              <p:sp>
                <p:nvSpPr>
                  <p:cNvPr id="113" name="椭圆 112">
                    <a:extLst>
                      <a:ext uri="{FF2B5EF4-FFF2-40B4-BE49-F238E27FC236}">
                        <a16:creationId xmlns:a16="http://schemas.microsoft.com/office/drawing/2014/main" id="{EFC2FDE3-97AE-D5FC-84D2-9C74D381B194}"/>
                      </a:ext>
                    </a:extLst>
                  </p:cNvPr>
                  <p:cNvSpPr/>
                  <p:nvPr/>
                </p:nvSpPr>
                <p:spPr>
                  <a:xfrm>
                    <a:off x="3715201" y="2822400"/>
                    <a:ext cx="1487377" cy="284534"/>
                  </a:xfrm>
                  <a:prstGeom prst="ellipse">
                    <a:avLst/>
                  </a:prstGeom>
                  <a:noFill/>
                  <a:ln w="38100"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dirty="0"/>
                  </a:p>
                </p:txBody>
              </p:sp>
              <p:cxnSp>
                <p:nvCxnSpPr>
                  <p:cNvPr id="116" name="连接符: 肘形 115">
                    <a:extLst>
                      <a:ext uri="{FF2B5EF4-FFF2-40B4-BE49-F238E27FC236}">
                        <a16:creationId xmlns:a16="http://schemas.microsoft.com/office/drawing/2014/main" id="{AE450F04-6984-52B1-88EE-4143802E4080}"/>
                      </a:ext>
                    </a:extLst>
                  </p:cNvPr>
                  <p:cNvCxnSpPr>
                    <a:cxnSpLocks/>
                    <a:stCxn id="113" idx="2"/>
                    <a:endCxn id="135" idx="2"/>
                  </p:cNvCxnSpPr>
                  <p:nvPr/>
                </p:nvCxnSpPr>
                <p:spPr>
                  <a:xfrm rot="10800000" flipH="1" flipV="1">
                    <a:off x="3715200" y="2964667"/>
                    <a:ext cx="4305034" cy="1013772"/>
                  </a:xfrm>
                  <a:prstGeom prst="bentConnector3">
                    <a:avLst>
                      <a:gd name="adj1" fmla="val -303"/>
                    </a:avLst>
                  </a:prstGeom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8" name="直接连接符 117">
                    <a:extLst>
                      <a:ext uri="{FF2B5EF4-FFF2-40B4-BE49-F238E27FC236}">
                        <a16:creationId xmlns:a16="http://schemas.microsoft.com/office/drawing/2014/main" id="{57CAD2E8-C449-13A5-FA09-D4772F8D48A6}"/>
                      </a:ext>
                    </a:extLst>
                  </p:cNvPr>
                  <p:cNvCxnSpPr>
                    <a:cxnSpLocks/>
                    <a:stCxn id="113" idx="6"/>
                  </p:cNvCxnSpPr>
                  <p:nvPr/>
                </p:nvCxnSpPr>
                <p:spPr>
                  <a:xfrm flipH="1">
                    <a:off x="5194478" y="2964669"/>
                    <a:ext cx="8099" cy="667345"/>
                  </a:xfrm>
                  <a:prstGeom prst="line">
                    <a:avLst/>
                  </a:prstGeom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9" name="直接连接符 118">
                    <a:extLst>
                      <a:ext uri="{FF2B5EF4-FFF2-40B4-BE49-F238E27FC236}">
                        <a16:creationId xmlns:a16="http://schemas.microsoft.com/office/drawing/2014/main" id="{3D43C02B-8029-8394-8C5C-468A4CFFBFD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5194478" y="3572876"/>
                    <a:ext cx="3121522" cy="42964"/>
                  </a:xfrm>
                  <a:prstGeom prst="line">
                    <a:avLst/>
                  </a:prstGeom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41" name="组合 140">
                    <a:extLst>
                      <a:ext uri="{FF2B5EF4-FFF2-40B4-BE49-F238E27FC236}">
                        <a16:creationId xmlns:a16="http://schemas.microsoft.com/office/drawing/2014/main" id="{6ED87CCB-9516-67DD-6C8E-FA44E2961D17}"/>
                      </a:ext>
                    </a:extLst>
                  </p:cNvPr>
                  <p:cNvGrpSpPr/>
                  <p:nvPr/>
                </p:nvGrpSpPr>
                <p:grpSpPr>
                  <a:xfrm>
                    <a:off x="8009164" y="3572876"/>
                    <a:ext cx="566628" cy="476695"/>
                    <a:chOff x="8009164" y="3572876"/>
                    <a:chExt cx="566628" cy="476695"/>
                  </a:xfrm>
                </p:grpSpPr>
                <p:sp>
                  <p:nvSpPr>
                    <p:cNvPr id="130" name="椭圆 129">
                      <a:extLst>
                        <a:ext uri="{FF2B5EF4-FFF2-40B4-BE49-F238E27FC236}">
                          <a16:creationId xmlns:a16="http://schemas.microsoft.com/office/drawing/2014/main" id="{091FEDB2-10EB-265F-15DE-3E7AF9E1AB3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09164" y="3572876"/>
                      <a:ext cx="555558" cy="142263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accent2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31" name="椭圆 130">
                      <a:extLst>
                        <a:ext uri="{FF2B5EF4-FFF2-40B4-BE49-F238E27FC236}">
                          <a16:creationId xmlns:a16="http://schemas.microsoft.com/office/drawing/2014/main" id="{FC0515D9-24BF-312E-071B-1ACEA7CAAD9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14699" y="3632013"/>
                      <a:ext cx="555558" cy="142263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accent2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32" name="椭圆 131">
                      <a:extLst>
                        <a:ext uri="{FF2B5EF4-FFF2-40B4-BE49-F238E27FC236}">
                          <a16:creationId xmlns:a16="http://schemas.microsoft.com/office/drawing/2014/main" id="{51814AB6-CA22-059D-469B-940B6B3E91D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14699" y="3704229"/>
                      <a:ext cx="555558" cy="142263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accent2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33" name="椭圆 132">
                      <a:extLst>
                        <a:ext uri="{FF2B5EF4-FFF2-40B4-BE49-F238E27FC236}">
                          <a16:creationId xmlns:a16="http://schemas.microsoft.com/office/drawing/2014/main" id="{C50A4845-017F-074B-BBAD-C34B95A498F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20234" y="3763366"/>
                      <a:ext cx="555558" cy="142263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accent2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34" name="椭圆 133">
                      <a:extLst>
                        <a:ext uri="{FF2B5EF4-FFF2-40B4-BE49-F238E27FC236}">
                          <a16:creationId xmlns:a16="http://schemas.microsoft.com/office/drawing/2014/main" id="{0EC37D86-A310-0CF5-4437-A1C2A88A4DB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14699" y="3848171"/>
                      <a:ext cx="555558" cy="142263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accent2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35" name="椭圆 134">
                      <a:extLst>
                        <a:ext uri="{FF2B5EF4-FFF2-40B4-BE49-F238E27FC236}">
                          <a16:creationId xmlns:a16="http://schemas.microsoft.com/office/drawing/2014/main" id="{DF308A4F-1D0E-BD45-D986-E1D7B6DEA1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20234" y="3907308"/>
                      <a:ext cx="555558" cy="142263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accent2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</p:grpSp>
            </p:grpSp>
            <p:cxnSp>
              <p:nvCxnSpPr>
                <p:cNvPr id="151" name="直接箭头连接符 150">
                  <a:extLst>
                    <a:ext uri="{FF2B5EF4-FFF2-40B4-BE49-F238E27FC236}">
                      <a16:creationId xmlns:a16="http://schemas.microsoft.com/office/drawing/2014/main" id="{A660712B-BB40-11E0-29A7-4C9D68CD954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282543" y="4018455"/>
                  <a:ext cx="802931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53" name="文本框 152">
                      <a:extLst>
                        <a:ext uri="{FF2B5EF4-FFF2-40B4-BE49-F238E27FC236}">
                          <a16:creationId xmlns:a16="http://schemas.microsoft.com/office/drawing/2014/main" id="{0E75D85E-EEA6-C5A1-6791-41C9A9CAFA0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760420" y="4026826"/>
                      <a:ext cx="574260" cy="39190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altLang="zh-CN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𝑔𝑤</m:t>
                                </m:r>
                              </m:sub>
                            </m:sSub>
                          </m:oMath>
                        </m:oMathPara>
                      </a14:m>
                      <a:endParaRPr lang="zh-CN" altLang="en-US" dirty="0"/>
                    </a:p>
                  </p:txBody>
                </p:sp>
              </mc:Choice>
              <mc:Fallback xmlns="">
                <p:sp>
                  <p:nvSpPr>
                    <p:cNvPr id="153" name="文本框 152">
                      <a:extLst>
                        <a:ext uri="{FF2B5EF4-FFF2-40B4-BE49-F238E27FC236}">
                          <a16:creationId xmlns:a16="http://schemas.microsoft.com/office/drawing/2014/main" id="{0E75D85E-EEA6-C5A1-6791-41C9A9CAFA06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760420" y="4026826"/>
                      <a:ext cx="574260" cy="391902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 b="-340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55" name="直接箭头连接符 154">
                  <a:extLst>
                    <a:ext uri="{FF2B5EF4-FFF2-40B4-BE49-F238E27FC236}">
                      <a16:creationId xmlns:a16="http://schemas.microsoft.com/office/drawing/2014/main" id="{F5663224-A0C6-8E7E-5FD1-48EAFD2F0BC0}"/>
                    </a:ext>
                  </a:extLst>
                </p:cNvPr>
                <p:cNvCxnSpPr/>
                <p:nvPr/>
              </p:nvCxnSpPr>
              <p:spPr>
                <a:xfrm flipV="1">
                  <a:off x="9331779" y="3247786"/>
                  <a:ext cx="0" cy="974991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6" name="直接箭头连接符 155">
                  <a:extLst>
                    <a:ext uri="{FF2B5EF4-FFF2-40B4-BE49-F238E27FC236}">
                      <a16:creationId xmlns:a16="http://schemas.microsoft.com/office/drawing/2014/main" id="{14B05C90-BD09-4531-98EE-A2DCD7E33427}"/>
                    </a:ext>
                  </a:extLst>
                </p:cNvPr>
                <p:cNvCxnSpPr/>
                <p:nvPr/>
              </p:nvCxnSpPr>
              <p:spPr>
                <a:xfrm flipV="1">
                  <a:off x="9656415" y="3247785"/>
                  <a:ext cx="0" cy="974991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直接箭头连接符 156">
                  <a:extLst>
                    <a:ext uri="{FF2B5EF4-FFF2-40B4-BE49-F238E27FC236}">
                      <a16:creationId xmlns:a16="http://schemas.microsoft.com/office/drawing/2014/main" id="{C5A51402-0157-9996-C994-8460918F8E77}"/>
                    </a:ext>
                  </a:extLst>
                </p:cNvPr>
                <p:cNvCxnSpPr/>
                <p:nvPr/>
              </p:nvCxnSpPr>
              <p:spPr>
                <a:xfrm flipV="1">
                  <a:off x="9510202" y="3362590"/>
                  <a:ext cx="0" cy="974991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62" name="直接箭头连接符 161">
                <a:extLst>
                  <a:ext uri="{FF2B5EF4-FFF2-40B4-BE49-F238E27FC236}">
                    <a16:creationId xmlns:a16="http://schemas.microsoft.com/office/drawing/2014/main" id="{1ADCA7FF-B948-4A8B-3357-DCCD613562A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73245" y="1827521"/>
                <a:ext cx="451859" cy="0"/>
              </a:xfrm>
              <a:prstGeom prst="straightConnector1">
                <a:avLst/>
              </a:prstGeom>
              <a:ln w="28575">
                <a:solidFill>
                  <a:schemeClr val="accent1">
                    <a:lumMod val="60000"/>
                    <a:lumOff val="4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4" name="文本框 163">
                    <a:extLst>
                      <a:ext uri="{FF2B5EF4-FFF2-40B4-BE49-F238E27FC236}">
                        <a16:creationId xmlns:a16="http://schemas.microsoft.com/office/drawing/2014/main" id="{85BE040A-3669-EC06-138A-EB1C8BFF4FC1}"/>
                      </a:ext>
                    </a:extLst>
                  </p:cNvPr>
                  <p:cNvSpPr txBox="1"/>
                  <p:nvPr/>
                </p:nvSpPr>
                <p:spPr>
                  <a:xfrm>
                    <a:off x="4120421" y="1155719"/>
                    <a:ext cx="460318" cy="36933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b="1" i="1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1" i="1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𝑰</m:t>
                              </m:r>
                            </m:e>
                            <m:sub>
                              <m:r>
                                <a:rPr lang="en-US" altLang="zh-CN" b="1" i="1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b="1" dirty="0"/>
                  </a:p>
                </p:txBody>
              </p:sp>
            </mc:Choice>
            <mc:Fallback xmlns="">
              <p:sp>
                <p:nvSpPr>
                  <p:cNvPr id="164" name="文本框 163">
                    <a:extLst>
                      <a:ext uri="{FF2B5EF4-FFF2-40B4-BE49-F238E27FC236}">
                        <a16:creationId xmlns:a16="http://schemas.microsoft.com/office/drawing/2014/main" id="{85BE040A-3669-EC06-138A-EB1C8BFF4FC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20421" y="1155719"/>
                    <a:ext cx="460318" cy="369333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r="-3571" b="-66667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68" name="文本框 167">
              <a:extLst>
                <a:ext uri="{FF2B5EF4-FFF2-40B4-BE49-F238E27FC236}">
                  <a16:creationId xmlns:a16="http://schemas.microsoft.com/office/drawing/2014/main" id="{5896FE01-F6FB-DDFB-AE77-9C8EEFF23948}"/>
                </a:ext>
              </a:extLst>
            </p:cNvPr>
            <p:cNvSpPr txBox="1"/>
            <p:nvPr/>
          </p:nvSpPr>
          <p:spPr>
            <a:xfrm>
              <a:off x="1778408" y="295990"/>
              <a:ext cx="2465827" cy="7336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Magnet</a:t>
              </a:r>
              <a:endPara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69" name="直接箭头连接符 168">
              <a:extLst>
                <a:ext uri="{FF2B5EF4-FFF2-40B4-BE49-F238E27FC236}">
                  <a16:creationId xmlns:a16="http://schemas.microsoft.com/office/drawing/2014/main" id="{D2AF39D2-0B12-4C39-1EE9-A2514380232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90108" y="1220645"/>
              <a:ext cx="438903" cy="0"/>
            </a:xfrm>
            <a:prstGeom prst="straightConnector1">
              <a:avLst/>
            </a:prstGeom>
            <a:ln w="28575">
              <a:solidFill>
                <a:schemeClr val="accent1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5" name="文本框 174">
              <a:extLst>
                <a:ext uri="{FF2B5EF4-FFF2-40B4-BE49-F238E27FC236}">
                  <a16:creationId xmlns:a16="http://schemas.microsoft.com/office/drawing/2014/main" id="{6BE6B23D-F9C4-8202-A0AC-93AFB60DC53E}"/>
                </a:ext>
              </a:extLst>
            </p:cNvPr>
            <p:cNvSpPr txBox="1"/>
            <p:nvPr/>
          </p:nvSpPr>
          <p:spPr>
            <a:xfrm>
              <a:off x="6488249" y="4674130"/>
              <a:ext cx="11785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solidFill>
                    <a:srgbClr val="0070C0"/>
                  </a:solidFill>
                </a:rPr>
                <a:t>Rb atoms</a:t>
              </a:r>
              <a:endParaRPr lang="zh-CN" altLang="en-US" b="1" dirty="0">
                <a:solidFill>
                  <a:srgbClr val="0070C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7" name="文本框 176">
                <a:extLst>
                  <a:ext uri="{FF2B5EF4-FFF2-40B4-BE49-F238E27FC236}">
                    <a16:creationId xmlns:a16="http://schemas.microsoft.com/office/drawing/2014/main" id="{BB29C6F1-DE9E-16FD-9F49-E70E13BBA8F8}"/>
                  </a:ext>
                </a:extLst>
              </p:cNvPr>
              <p:cNvSpPr txBox="1"/>
              <p:nvPr/>
            </p:nvSpPr>
            <p:spPr>
              <a:xfrm>
                <a:off x="5101055" y="919290"/>
                <a:ext cx="6712401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GW changes the geometry of the magnet, and then perturbant magnet induces perturbant magnetic fields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geometric perturbant can be enhanced by resonance between GW and the eigenmodes of the magnets by a factor of 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altLang="zh-CN">
                        <a:latin typeface="Cambria Math" panose="02040503050406030204" pitchFamily="18" charset="0"/>
                      </a:rPr>
                      <m:t>~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</m:sSup>
                  </m:oMath>
                </a14:m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perturbant magnetic field can be read out by Rb magnetometer coupling to pick-up coils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Sensitivity increases with large number of detector modules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zh-CN" altLang="en-US" dirty="0"/>
              </a:p>
            </p:txBody>
          </p:sp>
        </mc:Choice>
        <mc:Fallback xmlns="">
          <p:sp>
            <p:nvSpPr>
              <p:cNvPr id="177" name="文本框 176">
                <a:extLst>
                  <a:ext uri="{FF2B5EF4-FFF2-40B4-BE49-F238E27FC236}">
                    <a16:creationId xmlns:a16="http://schemas.microsoft.com/office/drawing/2014/main" id="{BB29C6F1-DE9E-16FD-9F49-E70E13BBA8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1055" y="919290"/>
                <a:ext cx="6712401" cy="2308324"/>
              </a:xfrm>
              <a:prstGeom prst="rect">
                <a:avLst/>
              </a:prstGeom>
              <a:blipFill>
                <a:blip r:embed="rId9"/>
                <a:stretch>
                  <a:fillRect l="-636" t="-1587" r="-1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9" name="箭头: 五边形 178">
            <a:extLst>
              <a:ext uri="{FF2B5EF4-FFF2-40B4-BE49-F238E27FC236}">
                <a16:creationId xmlns:a16="http://schemas.microsoft.com/office/drawing/2014/main" id="{4FD0BB76-A2B2-7563-06AF-AA4D4356F602}"/>
              </a:ext>
            </a:extLst>
          </p:cNvPr>
          <p:cNvSpPr/>
          <p:nvPr/>
        </p:nvSpPr>
        <p:spPr>
          <a:xfrm>
            <a:off x="1" y="0"/>
            <a:ext cx="8997040" cy="811565"/>
          </a:xfrm>
          <a:prstGeom prst="homePlat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The effects when GW coupling to magnets</a:t>
            </a:r>
            <a:endParaRPr lang="zh-CN" alt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53" name="组合 252">
            <a:extLst>
              <a:ext uri="{FF2B5EF4-FFF2-40B4-BE49-F238E27FC236}">
                <a16:creationId xmlns:a16="http://schemas.microsoft.com/office/drawing/2014/main" id="{4C44113E-CA19-783E-985F-AF22324DE710}"/>
              </a:ext>
            </a:extLst>
          </p:cNvPr>
          <p:cNvGrpSpPr/>
          <p:nvPr/>
        </p:nvGrpSpPr>
        <p:grpSpPr>
          <a:xfrm>
            <a:off x="108297" y="4218504"/>
            <a:ext cx="7258519" cy="2064303"/>
            <a:chOff x="51619" y="4889575"/>
            <a:chExt cx="6921428" cy="1673174"/>
          </a:xfrm>
        </p:grpSpPr>
        <p:grpSp>
          <p:nvGrpSpPr>
            <p:cNvPr id="249" name="组合 248">
              <a:extLst>
                <a:ext uri="{FF2B5EF4-FFF2-40B4-BE49-F238E27FC236}">
                  <a16:creationId xmlns:a16="http://schemas.microsoft.com/office/drawing/2014/main" id="{DD66D0FF-003C-E70C-B37A-299199FAAC98}"/>
                </a:ext>
              </a:extLst>
            </p:cNvPr>
            <p:cNvGrpSpPr/>
            <p:nvPr/>
          </p:nvGrpSpPr>
          <p:grpSpPr>
            <a:xfrm>
              <a:off x="251460" y="5356830"/>
              <a:ext cx="6721587" cy="1205919"/>
              <a:chOff x="410813" y="5290962"/>
              <a:chExt cx="6721587" cy="1205919"/>
            </a:xfrm>
          </p:grpSpPr>
          <p:grpSp>
            <p:nvGrpSpPr>
              <p:cNvPr id="224" name="组合 223">
                <a:extLst>
                  <a:ext uri="{FF2B5EF4-FFF2-40B4-BE49-F238E27FC236}">
                    <a16:creationId xmlns:a16="http://schemas.microsoft.com/office/drawing/2014/main" id="{566C0456-ACEC-5724-4052-B27BF84A8BFB}"/>
                  </a:ext>
                </a:extLst>
              </p:cNvPr>
              <p:cNvGrpSpPr/>
              <p:nvPr/>
            </p:nvGrpSpPr>
            <p:grpSpPr>
              <a:xfrm>
                <a:off x="410813" y="5324026"/>
                <a:ext cx="4419649" cy="1118184"/>
                <a:chOff x="7052136" y="4737942"/>
                <a:chExt cx="4419649" cy="1118184"/>
              </a:xfrm>
            </p:grpSpPr>
            <p:grpSp>
              <p:nvGrpSpPr>
                <p:cNvPr id="4" name="组合 3">
                  <a:extLst>
                    <a:ext uri="{FF2B5EF4-FFF2-40B4-BE49-F238E27FC236}">
                      <a16:creationId xmlns:a16="http://schemas.microsoft.com/office/drawing/2014/main" id="{8E5014F6-0D92-3FDD-DA0B-A5A96B54AE39}"/>
                    </a:ext>
                  </a:extLst>
                </p:cNvPr>
                <p:cNvGrpSpPr/>
                <p:nvPr/>
              </p:nvGrpSpPr>
              <p:grpSpPr>
                <a:xfrm>
                  <a:off x="7052136" y="4737942"/>
                  <a:ext cx="1374107" cy="1108831"/>
                  <a:chOff x="1241272" y="1865267"/>
                  <a:chExt cx="1374107" cy="1108831"/>
                </a:xfrm>
              </p:grpSpPr>
              <p:grpSp>
                <p:nvGrpSpPr>
                  <p:cNvPr id="6" name="组合 5">
                    <a:extLst>
                      <a:ext uri="{FF2B5EF4-FFF2-40B4-BE49-F238E27FC236}">
                        <a16:creationId xmlns:a16="http://schemas.microsoft.com/office/drawing/2014/main" id="{3246D5A8-DE6C-87DD-F7A4-E70D597CE4E2}"/>
                      </a:ext>
                    </a:extLst>
                  </p:cNvPr>
                  <p:cNvGrpSpPr/>
                  <p:nvPr/>
                </p:nvGrpSpPr>
                <p:grpSpPr>
                  <a:xfrm>
                    <a:off x="1241272" y="1865267"/>
                    <a:ext cx="609649" cy="304526"/>
                    <a:chOff x="5746905" y="3879871"/>
                    <a:chExt cx="576806" cy="561577"/>
                  </a:xfrm>
                </p:grpSpPr>
                <p:sp>
                  <p:nvSpPr>
                    <p:cNvPr id="50" name="椭圆 49">
                      <a:extLst>
                        <a:ext uri="{FF2B5EF4-FFF2-40B4-BE49-F238E27FC236}">
                          <a16:creationId xmlns:a16="http://schemas.microsoft.com/office/drawing/2014/main" id="{AAA4A935-63B4-67FA-8A24-0D8AA015846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46905" y="3879871"/>
                      <a:ext cx="576806" cy="124795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accent2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52" name="椭圆 51">
                      <a:extLst>
                        <a:ext uri="{FF2B5EF4-FFF2-40B4-BE49-F238E27FC236}">
                          <a16:creationId xmlns:a16="http://schemas.microsoft.com/office/drawing/2014/main" id="{271BE09E-C3EE-A4BF-EA68-4CAF05BFCD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46905" y="4004666"/>
                      <a:ext cx="576806" cy="124795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accent2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55" name="椭圆 54">
                      <a:extLst>
                        <a:ext uri="{FF2B5EF4-FFF2-40B4-BE49-F238E27FC236}">
                          <a16:creationId xmlns:a16="http://schemas.microsoft.com/office/drawing/2014/main" id="{08A0F78A-69EB-1643-EE2C-0ED3B5EAA9B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46905" y="4129461"/>
                      <a:ext cx="576806" cy="124795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accent2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60" name="椭圆 59">
                      <a:extLst>
                        <a:ext uri="{FF2B5EF4-FFF2-40B4-BE49-F238E27FC236}">
                          <a16:creationId xmlns:a16="http://schemas.microsoft.com/office/drawing/2014/main" id="{465343DE-2197-A859-9AD7-1C78A82B37A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46905" y="4254256"/>
                      <a:ext cx="576806" cy="124795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accent2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61" name="椭圆 60">
                      <a:extLst>
                        <a:ext uri="{FF2B5EF4-FFF2-40B4-BE49-F238E27FC236}">
                          <a16:creationId xmlns:a16="http://schemas.microsoft.com/office/drawing/2014/main" id="{CAA3A375-BFCE-A251-929C-18FE93FE4A1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46905" y="3942268"/>
                      <a:ext cx="576806" cy="124795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accent2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62" name="椭圆 61">
                      <a:extLst>
                        <a:ext uri="{FF2B5EF4-FFF2-40B4-BE49-F238E27FC236}">
                          <a16:creationId xmlns:a16="http://schemas.microsoft.com/office/drawing/2014/main" id="{F526BCBE-286F-0F06-0316-B0D80E514D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46905" y="4067063"/>
                      <a:ext cx="576806" cy="124795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accent2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63" name="椭圆 62">
                      <a:extLst>
                        <a:ext uri="{FF2B5EF4-FFF2-40B4-BE49-F238E27FC236}">
                          <a16:creationId xmlns:a16="http://schemas.microsoft.com/office/drawing/2014/main" id="{F8A3F72D-BAC9-E7AD-7E0F-652195EFC07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46905" y="4191858"/>
                      <a:ext cx="576806" cy="124795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accent2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65" name="椭圆 64">
                      <a:extLst>
                        <a:ext uri="{FF2B5EF4-FFF2-40B4-BE49-F238E27FC236}">
                          <a16:creationId xmlns:a16="http://schemas.microsoft.com/office/drawing/2014/main" id="{C2D70F5A-C350-DEF5-572D-C3F826A4DF3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46905" y="4316653"/>
                      <a:ext cx="576806" cy="124795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accent2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</p:grpSp>
              <p:grpSp>
                <p:nvGrpSpPr>
                  <p:cNvPr id="9" name="组合 8">
                    <a:extLst>
                      <a:ext uri="{FF2B5EF4-FFF2-40B4-BE49-F238E27FC236}">
                        <a16:creationId xmlns:a16="http://schemas.microsoft.com/office/drawing/2014/main" id="{E3A9F1C5-67A5-ADA0-63E5-0BC81D95A052}"/>
                      </a:ext>
                    </a:extLst>
                  </p:cNvPr>
                  <p:cNvGrpSpPr/>
                  <p:nvPr/>
                </p:nvGrpSpPr>
                <p:grpSpPr>
                  <a:xfrm>
                    <a:off x="2005730" y="1865267"/>
                    <a:ext cx="609649" cy="304526"/>
                    <a:chOff x="5746905" y="3879871"/>
                    <a:chExt cx="576806" cy="561577"/>
                  </a:xfrm>
                </p:grpSpPr>
                <p:sp>
                  <p:nvSpPr>
                    <p:cNvPr id="41" name="椭圆 40">
                      <a:extLst>
                        <a:ext uri="{FF2B5EF4-FFF2-40B4-BE49-F238E27FC236}">
                          <a16:creationId xmlns:a16="http://schemas.microsoft.com/office/drawing/2014/main" id="{B6F7D63D-3247-603D-C1F6-C4C9B3A9F7F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46905" y="3879871"/>
                      <a:ext cx="576806" cy="124795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accent2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42" name="椭圆 41">
                      <a:extLst>
                        <a:ext uri="{FF2B5EF4-FFF2-40B4-BE49-F238E27FC236}">
                          <a16:creationId xmlns:a16="http://schemas.microsoft.com/office/drawing/2014/main" id="{4CDA79AC-415C-6C72-F7C4-B215791DD94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46905" y="4004666"/>
                      <a:ext cx="576806" cy="124795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accent2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43" name="椭圆 42">
                      <a:extLst>
                        <a:ext uri="{FF2B5EF4-FFF2-40B4-BE49-F238E27FC236}">
                          <a16:creationId xmlns:a16="http://schemas.microsoft.com/office/drawing/2014/main" id="{1A4279A1-E036-3AF1-303F-92B1B7DCB9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46905" y="4129461"/>
                      <a:ext cx="576806" cy="124795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accent2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44" name="椭圆 43">
                      <a:extLst>
                        <a:ext uri="{FF2B5EF4-FFF2-40B4-BE49-F238E27FC236}">
                          <a16:creationId xmlns:a16="http://schemas.microsoft.com/office/drawing/2014/main" id="{ADE2C6F0-BAD6-29D8-CDC7-C9E3B34B3B0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46905" y="4254256"/>
                      <a:ext cx="576806" cy="124795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accent2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45" name="椭圆 44">
                      <a:extLst>
                        <a:ext uri="{FF2B5EF4-FFF2-40B4-BE49-F238E27FC236}">
                          <a16:creationId xmlns:a16="http://schemas.microsoft.com/office/drawing/2014/main" id="{5B62976D-0D6B-C11E-9253-72E1A282BB3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46905" y="3942268"/>
                      <a:ext cx="576806" cy="124795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accent2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46" name="椭圆 45">
                      <a:extLst>
                        <a:ext uri="{FF2B5EF4-FFF2-40B4-BE49-F238E27FC236}">
                          <a16:creationId xmlns:a16="http://schemas.microsoft.com/office/drawing/2014/main" id="{AB9EB0B9-7622-12BC-4576-47C38C1AE12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46905" y="4067063"/>
                      <a:ext cx="576806" cy="124795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accent2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48" name="椭圆 47">
                      <a:extLst>
                        <a:ext uri="{FF2B5EF4-FFF2-40B4-BE49-F238E27FC236}">
                          <a16:creationId xmlns:a16="http://schemas.microsoft.com/office/drawing/2014/main" id="{4C0BF1DB-B557-97D6-225E-A4C7DB9956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46905" y="4191858"/>
                      <a:ext cx="576806" cy="124795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accent2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49" name="椭圆 48">
                      <a:extLst>
                        <a:ext uri="{FF2B5EF4-FFF2-40B4-BE49-F238E27FC236}">
                          <a16:creationId xmlns:a16="http://schemas.microsoft.com/office/drawing/2014/main" id="{169F54C1-9008-8DB6-9AE3-E8ACBE942CF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46905" y="4316653"/>
                      <a:ext cx="576806" cy="124795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accent2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</p:grpSp>
              <p:grpSp>
                <p:nvGrpSpPr>
                  <p:cNvPr id="10" name="组合 9">
                    <a:extLst>
                      <a:ext uri="{FF2B5EF4-FFF2-40B4-BE49-F238E27FC236}">
                        <a16:creationId xmlns:a16="http://schemas.microsoft.com/office/drawing/2014/main" id="{AC68AD82-8236-F259-8FA9-005095EE9326}"/>
                      </a:ext>
                    </a:extLst>
                  </p:cNvPr>
                  <p:cNvGrpSpPr/>
                  <p:nvPr/>
                </p:nvGrpSpPr>
                <p:grpSpPr>
                  <a:xfrm>
                    <a:off x="1241272" y="2669572"/>
                    <a:ext cx="609649" cy="304526"/>
                    <a:chOff x="5746905" y="3879871"/>
                    <a:chExt cx="576806" cy="561577"/>
                  </a:xfrm>
                </p:grpSpPr>
                <p:sp>
                  <p:nvSpPr>
                    <p:cNvPr id="32" name="椭圆 31">
                      <a:extLst>
                        <a:ext uri="{FF2B5EF4-FFF2-40B4-BE49-F238E27FC236}">
                          <a16:creationId xmlns:a16="http://schemas.microsoft.com/office/drawing/2014/main" id="{70B61135-7BAE-2347-876B-FF5035DC67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46905" y="3879871"/>
                      <a:ext cx="576806" cy="124795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accent2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33" name="椭圆 32">
                      <a:extLst>
                        <a:ext uri="{FF2B5EF4-FFF2-40B4-BE49-F238E27FC236}">
                          <a16:creationId xmlns:a16="http://schemas.microsoft.com/office/drawing/2014/main" id="{E896BB9C-DE89-4894-693A-FA90818695B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46905" y="4004666"/>
                      <a:ext cx="576806" cy="124795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accent2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34" name="椭圆 33">
                      <a:extLst>
                        <a:ext uri="{FF2B5EF4-FFF2-40B4-BE49-F238E27FC236}">
                          <a16:creationId xmlns:a16="http://schemas.microsoft.com/office/drawing/2014/main" id="{2B27B602-A4E5-2C24-A489-B50AE047A7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46905" y="4129461"/>
                      <a:ext cx="576806" cy="124795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accent2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35" name="椭圆 34">
                      <a:extLst>
                        <a:ext uri="{FF2B5EF4-FFF2-40B4-BE49-F238E27FC236}">
                          <a16:creationId xmlns:a16="http://schemas.microsoft.com/office/drawing/2014/main" id="{7202DDF9-27BB-CD71-F72A-EB2E0D548A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46905" y="4254256"/>
                      <a:ext cx="576806" cy="124795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accent2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36" name="椭圆 35">
                      <a:extLst>
                        <a:ext uri="{FF2B5EF4-FFF2-40B4-BE49-F238E27FC236}">
                          <a16:creationId xmlns:a16="http://schemas.microsoft.com/office/drawing/2014/main" id="{A6731F82-3382-234A-9958-CCCBE72C29F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46905" y="3942268"/>
                      <a:ext cx="576806" cy="124795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accent2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37" name="椭圆 36">
                      <a:extLst>
                        <a:ext uri="{FF2B5EF4-FFF2-40B4-BE49-F238E27FC236}">
                          <a16:creationId xmlns:a16="http://schemas.microsoft.com/office/drawing/2014/main" id="{4EE0E9DD-A9F0-B603-6477-65AD6DC86F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46905" y="4067063"/>
                      <a:ext cx="576806" cy="124795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accent2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38" name="椭圆 37">
                      <a:extLst>
                        <a:ext uri="{FF2B5EF4-FFF2-40B4-BE49-F238E27FC236}">
                          <a16:creationId xmlns:a16="http://schemas.microsoft.com/office/drawing/2014/main" id="{5232D6BE-F2B5-4761-CA5F-584AD8520EC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46905" y="4191858"/>
                      <a:ext cx="576806" cy="124795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accent2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40" name="椭圆 39">
                      <a:extLst>
                        <a:ext uri="{FF2B5EF4-FFF2-40B4-BE49-F238E27FC236}">
                          <a16:creationId xmlns:a16="http://schemas.microsoft.com/office/drawing/2014/main" id="{E09F677B-5497-E633-4344-ABD8BC2F353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46905" y="4316653"/>
                      <a:ext cx="576806" cy="124795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accent2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</p:grpSp>
              <p:grpSp>
                <p:nvGrpSpPr>
                  <p:cNvPr id="11" name="组合 10">
                    <a:extLst>
                      <a:ext uri="{FF2B5EF4-FFF2-40B4-BE49-F238E27FC236}">
                        <a16:creationId xmlns:a16="http://schemas.microsoft.com/office/drawing/2014/main" id="{2AA7FB74-0FA3-5D45-7B6D-37776BD19DEF}"/>
                      </a:ext>
                    </a:extLst>
                  </p:cNvPr>
                  <p:cNvGrpSpPr/>
                  <p:nvPr/>
                </p:nvGrpSpPr>
                <p:grpSpPr>
                  <a:xfrm>
                    <a:off x="2005730" y="2669572"/>
                    <a:ext cx="609649" cy="304526"/>
                    <a:chOff x="5746905" y="3879871"/>
                    <a:chExt cx="576806" cy="561577"/>
                  </a:xfrm>
                </p:grpSpPr>
                <p:sp>
                  <p:nvSpPr>
                    <p:cNvPr id="24" name="椭圆 23">
                      <a:extLst>
                        <a:ext uri="{FF2B5EF4-FFF2-40B4-BE49-F238E27FC236}">
                          <a16:creationId xmlns:a16="http://schemas.microsoft.com/office/drawing/2014/main" id="{33D120CA-FFF9-3D53-0AA0-CB6E8B21FD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46905" y="3879871"/>
                      <a:ext cx="576806" cy="124795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accent2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25" name="椭圆 24">
                      <a:extLst>
                        <a:ext uri="{FF2B5EF4-FFF2-40B4-BE49-F238E27FC236}">
                          <a16:creationId xmlns:a16="http://schemas.microsoft.com/office/drawing/2014/main" id="{54B0BD72-9CC4-C988-D7E3-C8F381B4C23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46905" y="4004666"/>
                      <a:ext cx="576806" cy="124795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accent2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26" name="椭圆 25">
                      <a:extLst>
                        <a:ext uri="{FF2B5EF4-FFF2-40B4-BE49-F238E27FC236}">
                          <a16:creationId xmlns:a16="http://schemas.microsoft.com/office/drawing/2014/main" id="{598DBC77-E9E9-DE0F-6E11-22688920503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46905" y="4129461"/>
                      <a:ext cx="576806" cy="124795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accent2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27" name="椭圆 26">
                      <a:extLst>
                        <a:ext uri="{FF2B5EF4-FFF2-40B4-BE49-F238E27FC236}">
                          <a16:creationId xmlns:a16="http://schemas.microsoft.com/office/drawing/2014/main" id="{6157B441-E762-3A2B-D3DB-420DDEB09DB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46905" y="4254256"/>
                      <a:ext cx="576806" cy="124795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accent2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28" name="椭圆 27">
                      <a:extLst>
                        <a:ext uri="{FF2B5EF4-FFF2-40B4-BE49-F238E27FC236}">
                          <a16:creationId xmlns:a16="http://schemas.microsoft.com/office/drawing/2014/main" id="{8E9D6685-46E0-B9E2-84E9-C0CD6CDAF62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46905" y="3942268"/>
                      <a:ext cx="576806" cy="124795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accent2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29" name="椭圆 28">
                      <a:extLst>
                        <a:ext uri="{FF2B5EF4-FFF2-40B4-BE49-F238E27FC236}">
                          <a16:creationId xmlns:a16="http://schemas.microsoft.com/office/drawing/2014/main" id="{8AD5B394-511A-DA6B-0668-3BB3001A0CC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46905" y="4067063"/>
                      <a:ext cx="576806" cy="124795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accent2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30" name="椭圆 29">
                      <a:extLst>
                        <a:ext uri="{FF2B5EF4-FFF2-40B4-BE49-F238E27FC236}">
                          <a16:creationId xmlns:a16="http://schemas.microsoft.com/office/drawing/2014/main" id="{901F61E3-4D9E-41E1-E16C-DAF64B324F3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46905" y="4191858"/>
                      <a:ext cx="576806" cy="124795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accent2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31" name="椭圆 30">
                      <a:extLst>
                        <a:ext uri="{FF2B5EF4-FFF2-40B4-BE49-F238E27FC236}">
                          <a16:creationId xmlns:a16="http://schemas.microsoft.com/office/drawing/2014/main" id="{657D5EA5-3B8B-1B14-F4A8-A2A8B1F9DD6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46905" y="4316653"/>
                      <a:ext cx="576806" cy="124795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accent2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</p:grpSp>
              <p:grpSp>
                <p:nvGrpSpPr>
                  <p:cNvPr id="12" name="组合 11">
                    <a:extLst>
                      <a:ext uri="{FF2B5EF4-FFF2-40B4-BE49-F238E27FC236}">
                        <a16:creationId xmlns:a16="http://schemas.microsoft.com/office/drawing/2014/main" id="{CA99E535-0945-D619-381E-F34D666125B4}"/>
                      </a:ext>
                    </a:extLst>
                  </p:cNvPr>
                  <p:cNvGrpSpPr/>
                  <p:nvPr/>
                </p:nvGrpSpPr>
                <p:grpSpPr>
                  <a:xfrm>
                    <a:off x="1482213" y="2186247"/>
                    <a:ext cx="995516" cy="130955"/>
                    <a:chOff x="1482213" y="2169793"/>
                    <a:chExt cx="995516" cy="130955"/>
                  </a:xfrm>
                </p:grpSpPr>
                <p:sp>
                  <p:nvSpPr>
                    <p:cNvPr id="22" name="椭圆 21">
                      <a:extLst>
                        <a:ext uri="{FF2B5EF4-FFF2-40B4-BE49-F238E27FC236}">
                          <a16:creationId xmlns:a16="http://schemas.microsoft.com/office/drawing/2014/main" id="{100F5B84-C7F0-15F6-6AD7-16C3FA8285B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482213" y="2169793"/>
                      <a:ext cx="995516" cy="130955"/>
                    </a:xfrm>
                    <a:prstGeom prst="ellipse">
                      <a:avLst/>
                    </a:prstGeom>
                    <a:solidFill>
                      <a:schemeClr val="accent1">
                        <a:lumMod val="40000"/>
                        <a:lumOff val="60000"/>
                      </a:schemeClr>
                    </a:solidFill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23" name="椭圆 22">
                      <a:extLst>
                        <a:ext uri="{FF2B5EF4-FFF2-40B4-BE49-F238E27FC236}">
                          <a16:creationId xmlns:a16="http://schemas.microsoft.com/office/drawing/2014/main" id="{AF4B0300-F5BA-D4FD-4919-387A7711C7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637044" y="2197510"/>
                      <a:ext cx="673510" cy="73792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</p:grpSp>
              <p:grpSp>
                <p:nvGrpSpPr>
                  <p:cNvPr id="13" name="组合 12">
                    <a:extLst>
                      <a:ext uri="{FF2B5EF4-FFF2-40B4-BE49-F238E27FC236}">
                        <a16:creationId xmlns:a16="http://schemas.microsoft.com/office/drawing/2014/main" id="{F42D0C7F-C24B-D006-FA05-CA580AFB29C4}"/>
                      </a:ext>
                    </a:extLst>
                  </p:cNvPr>
                  <p:cNvGrpSpPr/>
                  <p:nvPr/>
                </p:nvGrpSpPr>
                <p:grpSpPr>
                  <a:xfrm>
                    <a:off x="1476041" y="2587176"/>
                    <a:ext cx="995516" cy="130955"/>
                    <a:chOff x="1482213" y="2169793"/>
                    <a:chExt cx="995516" cy="130955"/>
                  </a:xfrm>
                </p:grpSpPr>
                <p:sp>
                  <p:nvSpPr>
                    <p:cNvPr id="20" name="椭圆 19">
                      <a:extLst>
                        <a:ext uri="{FF2B5EF4-FFF2-40B4-BE49-F238E27FC236}">
                          <a16:creationId xmlns:a16="http://schemas.microsoft.com/office/drawing/2014/main" id="{4A420B2E-32E0-4A31-21C1-580D6892FAF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482213" y="2169793"/>
                      <a:ext cx="995516" cy="130955"/>
                    </a:xfrm>
                    <a:prstGeom prst="ellipse">
                      <a:avLst/>
                    </a:prstGeom>
                    <a:solidFill>
                      <a:schemeClr val="accent1">
                        <a:lumMod val="40000"/>
                        <a:lumOff val="60000"/>
                      </a:schemeClr>
                    </a:solidFill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21" name="椭圆 20">
                      <a:extLst>
                        <a:ext uri="{FF2B5EF4-FFF2-40B4-BE49-F238E27FC236}">
                          <a16:creationId xmlns:a16="http://schemas.microsoft.com/office/drawing/2014/main" id="{78BED014-6809-1784-8A49-E4298C42C03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637044" y="2197510"/>
                      <a:ext cx="673510" cy="73792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  <a:prstDash val="sysDash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</p:grpSp>
              <p:cxnSp>
                <p:nvCxnSpPr>
                  <p:cNvPr id="16" name="直接连接符 15">
                    <a:extLst>
                      <a:ext uri="{FF2B5EF4-FFF2-40B4-BE49-F238E27FC236}">
                        <a16:creationId xmlns:a16="http://schemas.microsoft.com/office/drawing/2014/main" id="{C9EA4559-696A-5CC0-5C71-A3AD9D412BAD}"/>
                      </a:ext>
                    </a:extLst>
                  </p:cNvPr>
                  <p:cNvCxnSpPr>
                    <a:cxnSpLocks/>
                    <a:stCxn id="22" idx="2"/>
                    <a:endCxn id="20" idx="2"/>
                  </p:cNvCxnSpPr>
                  <p:nvPr/>
                </p:nvCxnSpPr>
                <p:spPr>
                  <a:xfrm flipH="1">
                    <a:off x="1476041" y="2251725"/>
                    <a:ext cx="6172" cy="400929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" name="直接连接符 16">
                    <a:extLst>
                      <a:ext uri="{FF2B5EF4-FFF2-40B4-BE49-F238E27FC236}">
                        <a16:creationId xmlns:a16="http://schemas.microsoft.com/office/drawing/2014/main" id="{0659E43A-2BBF-88CE-2C40-BE01567A3951}"/>
                      </a:ext>
                    </a:extLst>
                  </p:cNvPr>
                  <p:cNvCxnSpPr>
                    <a:cxnSpLocks/>
                    <a:endCxn id="20" idx="6"/>
                  </p:cNvCxnSpPr>
                  <p:nvPr/>
                </p:nvCxnSpPr>
                <p:spPr>
                  <a:xfrm>
                    <a:off x="2470328" y="2227040"/>
                    <a:ext cx="1229" cy="425614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" name="直接连接符 17">
                    <a:extLst>
                      <a:ext uri="{FF2B5EF4-FFF2-40B4-BE49-F238E27FC236}">
                        <a16:creationId xmlns:a16="http://schemas.microsoft.com/office/drawing/2014/main" id="{E05F235D-A5DC-0839-0FCB-0A3A5BD3785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1637044" y="2234699"/>
                    <a:ext cx="6172" cy="400929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" name="直接连接符 18">
                    <a:extLst>
                      <a:ext uri="{FF2B5EF4-FFF2-40B4-BE49-F238E27FC236}">
                        <a16:creationId xmlns:a16="http://schemas.microsoft.com/office/drawing/2014/main" id="{0BF22549-143E-999E-ED3B-828452E21AF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2298210" y="2261338"/>
                    <a:ext cx="6172" cy="400929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6" name="组合 65">
                  <a:extLst>
                    <a:ext uri="{FF2B5EF4-FFF2-40B4-BE49-F238E27FC236}">
                      <a16:creationId xmlns:a16="http://schemas.microsoft.com/office/drawing/2014/main" id="{F5DF22ED-B7B9-9196-FD34-96D26B5E4FC2}"/>
                    </a:ext>
                  </a:extLst>
                </p:cNvPr>
                <p:cNvGrpSpPr/>
                <p:nvPr/>
              </p:nvGrpSpPr>
              <p:grpSpPr>
                <a:xfrm>
                  <a:off x="8581052" y="4747295"/>
                  <a:ext cx="1374107" cy="1108831"/>
                  <a:chOff x="1241272" y="1865267"/>
                  <a:chExt cx="1374107" cy="1108831"/>
                </a:xfrm>
              </p:grpSpPr>
              <p:grpSp>
                <p:nvGrpSpPr>
                  <p:cNvPr id="67" name="组合 66">
                    <a:extLst>
                      <a:ext uri="{FF2B5EF4-FFF2-40B4-BE49-F238E27FC236}">
                        <a16:creationId xmlns:a16="http://schemas.microsoft.com/office/drawing/2014/main" id="{A216A166-5F50-36C0-8FB6-A68E1ED50198}"/>
                      </a:ext>
                    </a:extLst>
                  </p:cNvPr>
                  <p:cNvGrpSpPr/>
                  <p:nvPr/>
                </p:nvGrpSpPr>
                <p:grpSpPr>
                  <a:xfrm>
                    <a:off x="1241272" y="1865267"/>
                    <a:ext cx="609649" cy="304526"/>
                    <a:chOff x="5746905" y="3879871"/>
                    <a:chExt cx="576806" cy="561577"/>
                  </a:xfrm>
                </p:grpSpPr>
                <p:sp>
                  <p:nvSpPr>
                    <p:cNvPr id="160" name="椭圆 159">
                      <a:extLst>
                        <a:ext uri="{FF2B5EF4-FFF2-40B4-BE49-F238E27FC236}">
                          <a16:creationId xmlns:a16="http://schemas.microsoft.com/office/drawing/2014/main" id="{85ADACD4-B001-D7B2-5DEE-4C859D3947D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46905" y="3879871"/>
                      <a:ext cx="576806" cy="124795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accent2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61" name="椭圆 160">
                      <a:extLst>
                        <a:ext uri="{FF2B5EF4-FFF2-40B4-BE49-F238E27FC236}">
                          <a16:creationId xmlns:a16="http://schemas.microsoft.com/office/drawing/2014/main" id="{FE79FFD2-4DB1-CA30-23C6-A3F2A22CB22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46905" y="4004666"/>
                      <a:ext cx="576806" cy="124795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accent2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63" name="椭圆 162">
                      <a:extLst>
                        <a:ext uri="{FF2B5EF4-FFF2-40B4-BE49-F238E27FC236}">
                          <a16:creationId xmlns:a16="http://schemas.microsoft.com/office/drawing/2014/main" id="{21AE4C76-B2EE-92FD-2021-C0FC4FE472B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46905" y="4129461"/>
                      <a:ext cx="576806" cy="124795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accent2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65" name="椭圆 164">
                      <a:extLst>
                        <a:ext uri="{FF2B5EF4-FFF2-40B4-BE49-F238E27FC236}">
                          <a16:creationId xmlns:a16="http://schemas.microsoft.com/office/drawing/2014/main" id="{D514C81E-5AF3-F81C-B1C3-B33DB4B4E8F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46905" y="4254256"/>
                      <a:ext cx="576806" cy="124795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accent2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67" name="椭圆 166">
                      <a:extLst>
                        <a:ext uri="{FF2B5EF4-FFF2-40B4-BE49-F238E27FC236}">
                          <a16:creationId xmlns:a16="http://schemas.microsoft.com/office/drawing/2014/main" id="{9233FC34-2CB8-1C70-F830-7BCE1FC89EA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46905" y="3942268"/>
                      <a:ext cx="576806" cy="124795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accent2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70" name="椭圆 169">
                      <a:extLst>
                        <a:ext uri="{FF2B5EF4-FFF2-40B4-BE49-F238E27FC236}">
                          <a16:creationId xmlns:a16="http://schemas.microsoft.com/office/drawing/2014/main" id="{6189E73B-F16A-603C-5F12-03B4A829BE6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46905" y="4067063"/>
                      <a:ext cx="576806" cy="124795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accent2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71" name="椭圆 170">
                      <a:extLst>
                        <a:ext uri="{FF2B5EF4-FFF2-40B4-BE49-F238E27FC236}">
                          <a16:creationId xmlns:a16="http://schemas.microsoft.com/office/drawing/2014/main" id="{43C074D0-74B7-406A-4779-0D7531B057F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46905" y="4191858"/>
                      <a:ext cx="576806" cy="124795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accent2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72" name="椭圆 171">
                      <a:extLst>
                        <a:ext uri="{FF2B5EF4-FFF2-40B4-BE49-F238E27FC236}">
                          <a16:creationId xmlns:a16="http://schemas.microsoft.com/office/drawing/2014/main" id="{03563F56-B8C9-145C-06D1-96CA7F9E80F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46905" y="4316653"/>
                      <a:ext cx="576806" cy="124795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accent2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</p:grpSp>
              <p:grpSp>
                <p:nvGrpSpPr>
                  <p:cNvPr id="81" name="组合 80">
                    <a:extLst>
                      <a:ext uri="{FF2B5EF4-FFF2-40B4-BE49-F238E27FC236}">
                        <a16:creationId xmlns:a16="http://schemas.microsoft.com/office/drawing/2014/main" id="{EACDF417-1092-FF0B-270A-793D0FC904DA}"/>
                      </a:ext>
                    </a:extLst>
                  </p:cNvPr>
                  <p:cNvGrpSpPr/>
                  <p:nvPr/>
                </p:nvGrpSpPr>
                <p:grpSpPr>
                  <a:xfrm>
                    <a:off x="2005730" y="1865267"/>
                    <a:ext cx="609649" cy="304526"/>
                    <a:chOff x="5746905" y="3879871"/>
                    <a:chExt cx="576806" cy="561577"/>
                  </a:xfrm>
                </p:grpSpPr>
                <p:sp>
                  <p:nvSpPr>
                    <p:cNvPr id="145" name="椭圆 144">
                      <a:extLst>
                        <a:ext uri="{FF2B5EF4-FFF2-40B4-BE49-F238E27FC236}">
                          <a16:creationId xmlns:a16="http://schemas.microsoft.com/office/drawing/2014/main" id="{6101F867-1709-DD68-004D-D0F784EEADB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46905" y="3879871"/>
                      <a:ext cx="576806" cy="124795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accent2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46" name="椭圆 145">
                      <a:extLst>
                        <a:ext uri="{FF2B5EF4-FFF2-40B4-BE49-F238E27FC236}">
                          <a16:creationId xmlns:a16="http://schemas.microsoft.com/office/drawing/2014/main" id="{D2EBAC87-FD34-BEDA-C0E5-259906E2F0C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46905" y="4004666"/>
                      <a:ext cx="576806" cy="124795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accent2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47" name="椭圆 146">
                      <a:extLst>
                        <a:ext uri="{FF2B5EF4-FFF2-40B4-BE49-F238E27FC236}">
                          <a16:creationId xmlns:a16="http://schemas.microsoft.com/office/drawing/2014/main" id="{E31F0911-D132-67BB-DAA9-0C393C497B8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46905" y="4129461"/>
                      <a:ext cx="576806" cy="124795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accent2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48" name="椭圆 147">
                      <a:extLst>
                        <a:ext uri="{FF2B5EF4-FFF2-40B4-BE49-F238E27FC236}">
                          <a16:creationId xmlns:a16="http://schemas.microsoft.com/office/drawing/2014/main" id="{D791616A-1F03-A10E-99A9-DA10325FC3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46905" y="4254256"/>
                      <a:ext cx="576806" cy="124795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accent2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50" name="椭圆 149">
                      <a:extLst>
                        <a:ext uri="{FF2B5EF4-FFF2-40B4-BE49-F238E27FC236}">
                          <a16:creationId xmlns:a16="http://schemas.microsoft.com/office/drawing/2014/main" id="{A34FBBB7-A8E4-38DF-8B5D-C3E0F8D9886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46905" y="3942268"/>
                      <a:ext cx="576806" cy="124795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accent2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52" name="椭圆 151">
                      <a:extLst>
                        <a:ext uri="{FF2B5EF4-FFF2-40B4-BE49-F238E27FC236}">
                          <a16:creationId xmlns:a16="http://schemas.microsoft.com/office/drawing/2014/main" id="{62F597A8-CFC6-4EC4-6334-1E9ED867123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46905" y="4067063"/>
                      <a:ext cx="576806" cy="124795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accent2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54" name="椭圆 153">
                      <a:extLst>
                        <a:ext uri="{FF2B5EF4-FFF2-40B4-BE49-F238E27FC236}">
                          <a16:creationId xmlns:a16="http://schemas.microsoft.com/office/drawing/2014/main" id="{DB1E6BAF-EA1E-DAA3-D605-8F505466E1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46905" y="4191858"/>
                      <a:ext cx="576806" cy="124795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accent2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59" name="椭圆 158">
                      <a:extLst>
                        <a:ext uri="{FF2B5EF4-FFF2-40B4-BE49-F238E27FC236}">
                          <a16:creationId xmlns:a16="http://schemas.microsoft.com/office/drawing/2014/main" id="{CC0A159B-A8F7-AD92-744B-F29F54A4993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46905" y="4316653"/>
                      <a:ext cx="576806" cy="124795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accent2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</p:grpSp>
              <p:grpSp>
                <p:nvGrpSpPr>
                  <p:cNvPr id="82" name="组合 81">
                    <a:extLst>
                      <a:ext uri="{FF2B5EF4-FFF2-40B4-BE49-F238E27FC236}">
                        <a16:creationId xmlns:a16="http://schemas.microsoft.com/office/drawing/2014/main" id="{053F3FC1-36FB-D3CC-B69A-5E75CE2D9D9F}"/>
                      </a:ext>
                    </a:extLst>
                  </p:cNvPr>
                  <p:cNvGrpSpPr/>
                  <p:nvPr/>
                </p:nvGrpSpPr>
                <p:grpSpPr>
                  <a:xfrm>
                    <a:off x="1241272" y="2669572"/>
                    <a:ext cx="609649" cy="304526"/>
                    <a:chOff x="5746905" y="3879871"/>
                    <a:chExt cx="576806" cy="561577"/>
                  </a:xfrm>
                </p:grpSpPr>
                <p:sp>
                  <p:nvSpPr>
                    <p:cNvPr id="129" name="椭圆 128">
                      <a:extLst>
                        <a:ext uri="{FF2B5EF4-FFF2-40B4-BE49-F238E27FC236}">
                          <a16:creationId xmlns:a16="http://schemas.microsoft.com/office/drawing/2014/main" id="{7E4D8FE8-6E37-2B5D-EEC6-F368EAA9F98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46905" y="3879871"/>
                      <a:ext cx="576806" cy="124795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accent2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36" name="椭圆 135">
                      <a:extLst>
                        <a:ext uri="{FF2B5EF4-FFF2-40B4-BE49-F238E27FC236}">
                          <a16:creationId xmlns:a16="http://schemas.microsoft.com/office/drawing/2014/main" id="{F307A467-2AE6-0EC2-A147-FFA2E3C7C3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46905" y="4004666"/>
                      <a:ext cx="576806" cy="124795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accent2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37" name="椭圆 136">
                      <a:extLst>
                        <a:ext uri="{FF2B5EF4-FFF2-40B4-BE49-F238E27FC236}">
                          <a16:creationId xmlns:a16="http://schemas.microsoft.com/office/drawing/2014/main" id="{AA61F5A7-27CE-F644-C33E-2F2442EDE56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46905" y="4129461"/>
                      <a:ext cx="576806" cy="124795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accent2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38" name="椭圆 137">
                      <a:extLst>
                        <a:ext uri="{FF2B5EF4-FFF2-40B4-BE49-F238E27FC236}">
                          <a16:creationId xmlns:a16="http://schemas.microsoft.com/office/drawing/2014/main" id="{DABFB85B-D0DD-FCA2-C813-75EF44F874F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46905" y="4254256"/>
                      <a:ext cx="576806" cy="124795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accent2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39" name="椭圆 138">
                      <a:extLst>
                        <a:ext uri="{FF2B5EF4-FFF2-40B4-BE49-F238E27FC236}">
                          <a16:creationId xmlns:a16="http://schemas.microsoft.com/office/drawing/2014/main" id="{1780D811-F32A-5942-E8D5-2FA41E6F9CC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46905" y="3942268"/>
                      <a:ext cx="576806" cy="124795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accent2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40" name="椭圆 139">
                      <a:extLst>
                        <a:ext uri="{FF2B5EF4-FFF2-40B4-BE49-F238E27FC236}">
                          <a16:creationId xmlns:a16="http://schemas.microsoft.com/office/drawing/2014/main" id="{90F39E19-13B9-FE40-7394-9C9D2AFBF05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46905" y="4067063"/>
                      <a:ext cx="576806" cy="124795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accent2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43" name="椭圆 142">
                      <a:extLst>
                        <a:ext uri="{FF2B5EF4-FFF2-40B4-BE49-F238E27FC236}">
                          <a16:creationId xmlns:a16="http://schemas.microsoft.com/office/drawing/2014/main" id="{BC51FE3B-DE5D-16B1-9274-6D91CC4A03F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46905" y="4191858"/>
                      <a:ext cx="576806" cy="124795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accent2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44" name="椭圆 143">
                      <a:extLst>
                        <a:ext uri="{FF2B5EF4-FFF2-40B4-BE49-F238E27FC236}">
                          <a16:creationId xmlns:a16="http://schemas.microsoft.com/office/drawing/2014/main" id="{9A6E8453-293A-E70C-6058-AABD7004383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46905" y="4316653"/>
                      <a:ext cx="576806" cy="124795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accent2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</p:grpSp>
              <p:grpSp>
                <p:nvGrpSpPr>
                  <p:cNvPr id="85" name="组合 84">
                    <a:extLst>
                      <a:ext uri="{FF2B5EF4-FFF2-40B4-BE49-F238E27FC236}">
                        <a16:creationId xmlns:a16="http://schemas.microsoft.com/office/drawing/2014/main" id="{84B10142-B210-D13A-9488-0DBD1473DD29}"/>
                      </a:ext>
                    </a:extLst>
                  </p:cNvPr>
                  <p:cNvGrpSpPr/>
                  <p:nvPr/>
                </p:nvGrpSpPr>
                <p:grpSpPr>
                  <a:xfrm>
                    <a:off x="2005730" y="2669572"/>
                    <a:ext cx="609649" cy="304526"/>
                    <a:chOff x="5746905" y="3879871"/>
                    <a:chExt cx="576806" cy="561577"/>
                  </a:xfrm>
                </p:grpSpPr>
                <p:sp>
                  <p:nvSpPr>
                    <p:cNvPr id="121" name="椭圆 120">
                      <a:extLst>
                        <a:ext uri="{FF2B5EF4-FFF2-40B4-BE49-F238E27FC236}">
                          <a16:creationId xmlns:a16="http://schemas.microsoft.com/office/drawing/2014/main" id="{A5ACB97F-F4CE-3500-D03C-55077BDC950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46905" y="3879871"/>
                      <a:ext cx="576806" cy="124795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accent2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22" name="椭圆 121">
                      <a:extLst>
                        <a:ext uri="{FF2B5EF4-FFF2-40B4-BE49-F238E27FC236}">
                          <a16:creationId xmlns:a16="http://schemas.microsoft.com/office/drawing/2014/main" id="{DC775BF5-53C5-DB44-11A5-7FDD8D9898C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46905" y="4004666"/>
                      <a:ext cx="576806" cy="124795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accent2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23" name="椭圆 122">
                      <a:extLst>
                        <a:ext uri="{FF2B5EF4-FFF2-40B4-BE49-F238E27FC236}">
                          <a16:creationId xmlns:a16="http://schemas.microsoft.com/office/drawing/2014/main" id="{30143328-F476-32F7-E7AE-E0D17799121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46905" y="4129461"/>
                      <a:ext cx="576806" cy="124795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accent2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24" name="椭圆 123">
                      <a:extLst>
                        <a:ext uri="{FF2B5EF4-FFF2-40B4-BE49-F238E27FC236}">
                          <a16:creationId xmlns:a16="http://schemas.microsoft.com/office/drawing/2014/main" id="{EB923FE2-BEE2-D1D8-915A-279EEE04A2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46905" y="4254256"/>
                      <a:ext cx="576806" cy="124795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accent2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25" name="椭圆 124">
                      <a:extLst>
                        <a:ext uri="{FF2B5EF4-FFF2-40B4-BE49-F238E27FC236}">
                          <a16:creationId xmlns:a16="http://schemas.microsoft.com/office/drawing/2014/main" id="{C9EA5DAC-D667-6C3B-60AD-4AE013B322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46905" y="3942268"/>
                      <a:ext cx="576806" cy="124795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accent2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26" name="椭圆 125">
                      <a:extLst>
                        <a:ext uri="{FF2B5EF4-FFF2-40B4-BE49-F238E27FC236}">
                          <a16:creationId xmlns:a16="http://schemas.microsoft.com/office/drawing/2014/main" id="{1B2CE8FB-C01F-F8E5-B512-A17D47F7E2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46905" y="4067063"/>
                      <a:ext cx="576806" cy="124795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accent2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27" name="椭圆 126">
                      <a:extLst>
                        <a:ext uri="{FF2B5EF4-FFF2-40B4-BE49-F238E27FC236}">
                          <a16:creationId xmlns:a16="http://schemas.microsoft.com/office/drawing/2014/main" id="{6B0342B6-B68D-9923-405C-4383A8086D8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46905" y="4191858"/>
                      <a:ext cx="576806" cy="124795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accent2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28" name="椭圆 127">
                      <a:extLst>
                        <a:ext uri="{FF2B5EF4-FFF2-40B4-BE49-F238E27FC236}">
                          <a16:creationId xmlns:a16="http://schemas.microsoft.com/office/drawing/2014/main" id="{615DA6AF-9C26-1447-6EE0-FB514DE065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46905" y="4316653"/>
                      <a:ext cx="576806" cy="124795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accent2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</p:grpSp>
              <p:grpSp>
                <p:nvGrpSpPr>
                  <p:cNvPr id="86" name="组合 85">
                    <a:extLst>
                      <a:ext uri="{FF2B5EF4-FFF2-40B4-BE49-F238E27FC236}">
                        <a16:creationId xmlns:a16="http://schemas.microsoft.com/office/drawing/2014/main" id="{C0AEF891-2E05-9517-29B3-960A1C8E41EE}"/>
                      </a:ext>
                    </a:extLst>
                  </p:cNvPr>
                  <p:cNvGrpSpPr/>
                  <p:nvPr/>
                </p:nvGrpSpPr>
                <p:grpSpPr>
                  <a:xfrm>
                    <a:off x="1482213" y="2186247"/>
                    <a:ext cx="995516" cy="130955"/>
                    <a:chOff x="1482213" y="2169793"/>
                    <a:chExt cx="995516" cy="130955"/>
                  </a:xfrm>
                </p:grpSpPr>
                <p:sp>
                  <p:nvSpPr>
                    <p:cNvPr id="117" name="椭圆 116">
                      <a:extLst>
                        <a:ext uri="{FF2B5EF4-FFF2-40B4-BE49-F238E27FC236}">
                          <a16:creationId xmlns:a16="http://schemas.microsoft.com/office/drawing/2014/main" id="{DC421689-0FB1-A7E4-18E0-77233793B43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482213" y="2169793"/>
                      <a:ext cx="995516" cy="130955"/>
                    </a:xfrm>
                    <a:prstGeom prst="ellipse">
                      <a:avLst/>
                    </a:prstGeom>
                    <a:solidFill>
                      <a:schemeClr val="accent1">
                        <a:lumMod val="40000"/>
                        <a:lumOff val="60000"/>
                      </a:schemeClr>
                    </a:solidFill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20" name="椭圆 119">
                      <a:extLst>
                        <a:ext uri="{FF2B5EF4-FFF2-40B4-BE49-F238E27FC236}">
                          <a16:creationId xmlns:a16="http://schemas.microsoft.com/office/drawing/2014/main" id="{9F336327-78DC-DF82-B723-6F71993E22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637044" y="2197510"/>
                      <a:ext cx="673510" cy="73792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</p:grpSp>
              <p:grpSp>
                <p:nvGrpSpPr>
                  <p:cNvPr id="87" name="组合 86">
                    <a:extLst>
                      <a:ext uri="{FF2B5EF4-FFF2-40B4-BE49-F238E27FC236}">
                        <a16:creationId xmlns:a16="http://schemas.microsoft.com/office/drawing/2014/main" id="{EB5085A9-A176-97FA-779A-D1D6D1400007}"/>
                      </a:ext>
                    </a:extLst>
                  </p:cNvPr>
                  <p:cNvGrpSpPr/>
                  <p:nvPr/>
                </p:nvGrpSpPr>
                <p:grpSpPr>
                  <a:xfrm>
                    <a:off x="1476041" y="2587176"/>
                    <a:ext cx="995516" cy="130955"/>
                    <a:chOff x="1482213" y="2169793"/>
                    <a:chExt cx="995516" cy="130955"/>
                  </a:xfrm>
                </p:grpSpPr>
                <p:sp>
                  <p:nvSpPr>
                    <p:cNvPr id="114" name="椭圆 113">
                      <a:extLst>
                        <a:ext uri="{FF2B5EF4-FFF2-40B4-BE49-F238E27FC236}">
                          <a16:creationId xmlns:a16="http://schemas.microsoft.com/office/drawing/2014/main" id="{ED9422DC-D8EA-E4D2-F28F-DE0C518A128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482213" y="2169793"/>
                      <a:ext cx="995516" cy="130955"/>
                    </a:xfrm>
                    <a:prstGeom prst="ellipse">
                      <a:avLst/>
                    </a:prstGeom>
                    <a:solidFill>
                      <a:schemeClr val="accent1">
                        <a:lumMod val="40000"/>
                        <a:lumOff val="60000"/>
                      </a:schemeClr>
                    </a:solidFill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15" name="椭圆 114">
                      <a:extLst>
                        <a:ext uri="{FF2B5EF4-FFF2-40B4-BE49-F238E27FC236}">
                          <a16:creationId xmlns:a16="http://schemas.microsoft.com/office/drawing/2014/main" id="{89EA2B30-7615-696F-6205-A265EF91D70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637044" y="2197510"/>
                      <a:ext cx="673510" cy="73792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  <a:prstDash val="sysDash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</p:grpSp>
              <p:cxnSp>
                <p:nvCxnSpPr>
                  <p:cNvPr id="109" name="直接连接符 108">
                    <a:extLst>
                      <a:ext uri="{FF2B5EF4-FFF2-40B4-BE49-F238E27FC236}">
                        <a16:creationId xmlns:a16="http://schemas.microsoft.com/office/drawing/2014/main" id="{4EBDE9B9-750C-24B9-BA87-286CA9442A7B}"/>
                      </a:ext>
                    </a:extLst>
                  </p:cNvPr>
                  <p:cNvCxnSpPr>
                    <a:cxnSpLocks/>
                    <a:stCxn id="117" idx="2"/>
                    <a:endCxn id="114" idx="2"/>
                  </p:cNvCxnSpPr>
                  <p:nvPr/>
                </p:nvCxnSpPr>
                <p:spPr>
                  <a:xfrm flipH="1">
                    <a:off x="1476041" y="2251725"/>
                    <a:ext cx="6172" cy="400929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0" name="直接连接符 109">
                    <a:extLst>
                      <a:ext uri="{FF2B5EF4-FFF2-40B4-BE49-F238E27FC236}">
                        <a16:creationId xmlns:a16="http://schemas.microsoft.com/office/drawing/2014/main" id="{BF86C4BD-B7C1-FA61-E6F0-5E23A217A08E}"/>
                      </a:ext>
                    </a:extLst>
                  </p:cNvPr>
                  <p:cNvCxnSpPr>
                    <a:cxnSpLocks/>
                    <a:endCxn id="114" idx="6"/>
                  </p:cNvCxnSpPr>
                  <p:nvPr/>
                </p:nvCxnSpPr>
                <p:spPr>
                  <a:xfrm>
                    <a:off x="2470328" y="2227040"/>
                    <a:ext cx="1229" cy="425614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1" name="直接连接符 110">
                    <a:extLst>
                      <a:ext uri="{FF2B5EF4-FFF2-40B4-BE49-F238E27FC236}">
                        <a16:creationId xmlns:a16="http://schemas.microsoft.com/office/drawing/2014/main" id="{9EB189D9-2B17-A941-E006-C9C614A2B75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1637044" y="2234699"/>
                    <a:ext cx="6172" cy="400929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2" name="直接连接符 111">
                    <a:extLst>
                      <a:ext uri="{FF2B5EF4-FFF2-40B4-BE49-F238E27FC236}">
                        <a16:creationId xmlns:a16="http://schemas.microsoft.com/office/drawing/2014/main" id="{841BE850-5D9D-C3FC-E9B8-43478FD8509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2298210" y="2261338"/>
                    <a:ext cx="6172" cy="400929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73" name="组合 172">
                  <a:extLst>
                    <a:ext uri="{FF2B5EF4-FFF2-40B4-BE49-F238E27FC236}">
                      <a16:creationId xmlns:a16="http://schemas.microsoft.com/office/drawing/2014/main" id="{E3CD52C8-CFD4-5B5B-9AA7-6E98ABD34781}"/>
                    </a:ext>
                  </a:extLst>
                </p:cNvPr>
                <p:cNvGrpSpPr/>
                <p:nvPr/>
              </p:nvGrpSpPr>
              <p:grpSpPr>
                <a:xfrm>
                  <a:off x="10097678" y="4737942"/>
                  <a:ext cx="1374107" cy="1108831"/>
                  <a:chOff x="1241272" y="1865267"/>
                  <a:chExt cx="1374107" cy="1108831"/>
                </a:xfrm>
              </p:grpSpPr>
              <p:grpSp>
                <p:nvGrpSpPr>
                  <p:cNvPr id="174" name="组合 173">
                    <a:extLst>
                      <a:ext uri="{FF2B5EF4-FFF2-40B4-BE49-F238E27FC236}">
                        <a16:creationId xmlns:a16="http://schemas.microsoft.com/office/drawing/2014/main" id="{FE75E880-4D01-D50A-0E71-3FBDD5A5880D}"/>
                      </a:ext>
                    </a:extLst>
                  </p:cNvPr>
                  <p:cNvGrpSpPr/>
                  <p:nvPr/>
                </p:nvGrpSpPr>
                <p:grpSpPr>
                  <a:xfrm>
                    <a:off x="1241272" y="1865267"/>
                    <a:ext cx="609649" cy="304526"/>
                    <a:chOff x="5746905" y="3879871"/>
                    <a:chExt cx="576806" cy="561577"/>
                  </a:xfrm>
                </p:grpSpPr>
                <p:sp>
                  <p:nvSpPr>
                    <p:cNvPr id="216" name="椭圆 215">
                      <a:extLst>
                        <a:ext uri="{FF2B5EF4-FFF2-40B4-BE49-F238E27FC236}">
                          <a16:creationId xmlns:a16="http://schemas.microsoft.com/office/drawing/2014/main" id="{63E9A91C-F530-0C4B-6EEE-D0D47D2B74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46905" y="3879871"/>
                      <a:ext cx="576806" cy="124795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accent2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217" name="椭圆 216">
                      <a:extLst>
                        <a:ext uri="{FF2B5EF4-FFF2-40B4-BE49-F238E27FC236}">
                          <a16:creationId xmlns:a16="http://schemas.microsoft.com/office/drawing/2014/main" id="{77700507-E2A4-EEAD-16A9-0F369E17968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46905" y="4004666"/>
                      <a:ext cx="576806" cy="124795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accent2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218" name="椭圆 217">
                      <a:extLst>
                        <a:ext uri="{FF2B5EF4-FFF2-40B4-BE49-F238E27FC236}">
                          <a16:creationId xmlns:a16="http://schemas.microsoft.com/office/drawing/2014/main" id="{36A0AFB9-134B-D869-087E-2B77A791FF3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46905" y="4129461"/>
                      <a:ext cx="576806" cy="124795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accent2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219" name="椭圆 218">
                      <a:extLst>
                        <a:ext uri="{FF2B5EF4-FFF2-40B4-BE49-F238E27FC236}">
                          <a16:creationId xmlns:a16="http://schemas.microsoft.com/office/drawing/2014/main" id="{3D5B1ADB-CD0E-6302-3160-EB88C168026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46905" y="4254256"/>
                      <a:ext cx="576806" cy="124795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accent2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220" name="椭圆 219">
                      <a:extLst>
                        <a:ext uri="{FF2B5EF4-FFF2-40B4-BE49-F238E27FC236}">
                          <a16:creationId xmlns:a16="http://schemas.microsoft.com/office/drawing/2014/main" id="{FB268D16-2C82-77BA-D642-A5C7F84B4F6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46905" y="3942268"/>
                      <a:ext cx="576806" cy="124795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accent2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221" name="椭圆 220">
                      <a:extLst>
                        <a:ext uri="{FF2B5EF4-FFF2-40B4-BE49-F238E27FC236}">
                          <a16:creationId xmlns:a16="http://schemas.microsoft.com/office/drawing/2014/main" id="{A774F3E4-23BB-9709-1586-BD884F09118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46905" y="4067063"/>
                      <a:ext cx="576806" cy="124795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accent2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222" name="椭圆 221">
                      <a:extLst>
                        <a:ext uri="{FF2B5EF4-FFF2-40B4-BE49-F238E27FC236}">
                          <a16:creationId xmlns:a16="http://schemas.microsoft.com/office/drawing/2014/main" id="{6E22B799-BAE2-C35D-7E42-915B2C5533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46905" y="4191858"/>
                      <a:ext cx="576806" cy="124795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accent2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223" name="椭圆 222">
                      <a:extLst>
                        <a:ext uri="{FF2B5EF4-FFF2-40B4-BE49-F238E27FC236}">
                          <a16:creationId xmlns:a16="http://schemas.microsoft.com/office/drawing/2014/main" id="{37B2F896-5A37-7DC5-B50D-532B784AA4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46905" y="4316653"/>
                      <a:ext cx="576806" cy="124795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accent2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</p:grpSp>
              <p:grpSp>
                <p:nvGrpSpPr>
                  <p:cNvPr id="178" name="组合 177">
                    <a:extLst>
                      <a:ext uri="{FF2B5EF4-FFF2-40B4-BE49-F238E27FC236}">
                        <a16:creationId xmlns:a16="http://schemas.microsoft.com/office/drawing/2014/main" id="{9CC7B3AA-A053-2514-0316-48571D804DE3}"/>
                      </a:ext>
                    </a:extLst>
                  </p:cNvPr>
                  <p:cNvGrpSpPr/>
                  <p:nvPr/>
                </p:nvGrpSpPr>
                <p:grpSpPr>
                  <a:xfrm>
                    <a:off x="2005730" y="1865267"/>
                    <a:ext cx="609649" cy="304526"/>
                    <a:chOff x="5746905" y="3879871"/>
                    <a:chExt cx="576806" cy="561577"/>
                  </a:xfrm>
                </p:grpSpPr>
                <p:sp>
                  <p:nvSpPr>
                    <p:cNvPr id="208" name="椭圆 207">
                      <a:extLst>
                        <a:ext uri="{FF2B5EF4-FFF2-40B4-BE49-F238E27FC236}">
                          <a16:creationId xmlns:a16="http://schemas.microsoft.com/office/drawing/2014/main" id="{AD2A5C6A-410A-934D-F7DF-DD1D9891E5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46905" y="3879871"/>
                      <a:ext cx="576806" cy="124795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accent2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209" name="椭圆 208">
                      <a:extLst>
                        <a:ext uri="{FF2B5EF4-FFF2-40B4-BE49-F238E27FC236}">
                          <a16:creationId xmlns:a16="http://schemas.microsoft.com/office/drawing/2014/main" id="{A1D810B6-7B39-9570-AE36-3B122306DC2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46905" y="4004666"/>
                      <a:ext cx="576806" cy="124795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accent2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210" name="椭圆 209">
                      <a:extLst>
                        <a:ext uri="{FF2B5EF4-FFF2-40B4-BE49-F238E27FC236}">
                          <a16:creationId xmlns:a16="http://schemas.microsoft.com/office/drawing/2014/main" id="{4AEA2ED6-6874-5070-F52E-05960DAB53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46905" y="4129461"/>
                      <a:ext cx="576806" cy="124795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accent2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211" name="椭圆 210">
                      <a:extLst>
                        <a:ext uri="{FF2B5EF4-FFF2-40B4-BE49-F238E27FC236}">
                          <a16:creationId xmlns:a16="http://schemas.microsoft.com/office/drawing/2014/main" id="{E995EB9F-6D2D-F48A-0FEA-B2D92BE81F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46905" y="4254256"/>
                      <a:ext cx="576806" cy="124795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accent2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212" name="椭圆 211">
                      <a:extLst>
                        <a:ext uri="{FF2B5EF4-FFF2-40B4-BE49-F238E27FC236}">
                          <a16:creationId xmlns:a16="http://schemas.microsoft.com/office/drawing/2014/main" id="{93A0B662-3038-6510-1E0B-BDAB9137E03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46905" y="3942268"/>
                      <a:ext cx="576806" cy="124795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accent2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213" name="椭圆 212">
                      <a:extLst>
                        <a:ext uri="{FF2B5EF4-FFF2-40B4-BE49-F238E27FC236}">
                          <a16:creationId xmlns:a16="http://schemas.microsoft.com/office/drawing/2014/main" id="{AF136A9E-9488-A9B7-3636-5E6ED9448A7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46905" y="4067063"/>
                      <a:ext cx="576806" cy="124795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accent2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214" name="椭圆 213">
                      <a:extLst>
                        <a:ext uri="{FF2B5EF4-FFF2-40B4-BE49-F238E27FC236}">
                          <a16:creationId xmlns:a16="http://schemas.microsoft.com/office/drawing/2014/main" id="{BDBE8AD0-B530-F6A9-E7FF-8C21427B8D6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46905" y="4191858"/>
                      <a:ext cx="576806" cy="124795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accent2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215" name="椭圆 214">
                      <a:extLst>
                        <a:ext uri="{FF2B5EF4-FFF2-40B4-BE49-F238E27FC236}">
                          <a16:creationId xmlns:a16="http://schemas.microsoft.com/office/drawing/2014/main" id="{FCB0A933-5664-9480-7A11-145ABBB5C7C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46905" y="4316653"/>
                      <a:ext cx="576806" cy="124795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accent2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</p:grpSp>
              <p:grpSp>
                <p:nvGrpSpPr>
                  <p:cNvPr id="180" name="组合 179">
                    <a:extLst>
                      <a:ext uri="{FF2B5EF4-FFF2-40B4-BE49-F238E27FC236}">
                        <a16:creationId xmlns:a16="http://schemas.microsoft.com/office/drawing/2014/main" id="{671564F8-B2F7-D0F2-D2F9-7689318E8B1C}"/>
                      </a:ext>
                    </a:extLst>
                  </p:cNvPr>
                  <p:cNvGrpSpPr/>
                  <p:nvPr/>
                </p:nvGrpSpPr>
                <p:grpSpPr>
                  <a:xfrm>
                    <a:off x="1241272" y="2669572"/>
                    <a:ext cx="609649" cy="304526"/>
                    <a:chOff x="5746905" y="3879871"/>
                    <a:chExt cx="576806" cy="561577"/>
                  </a:xfrm>
                </p:grpSpPr>
                <p:sp>
                  <p:nvSpPr>
                    <p:cNvPr id="200" name="椭圆 199">
                      <a:extLst>
                        <a:ext uri="{FF2B5EF4-FFF2-40B4-BE49-F238E27FC236}">
                          <a16:creationId xmlns:a16="http://schemas.microsoft.com/office/drawing/2014/main" id="{6C3DCFAB-B098-788A-7C53-D876CA00CC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46905" y="3879871"/>
                      <a:ext cx="576806" cy="124795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accent2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201" name="椭圆 200">
                      <a:extLst>
                        <a:ext uri="{FF2B5EF4-FFF2-40B4-BE49-F238E27FC236}">
                          <a16:creationId xmlns:a16="http://schemas.microsoft.com/office/drawing/2014/main" id="{30E4B5CA-F511-BB19-A060-E53388BCAE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46905" y="4004666"/>
                      <a:ext cx="576806" cy="124795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accent2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202" name="椭圆 201">
                      <a:extLst>
                        <a:ext uri="{FF2B5EF4-FFF2-40B4-BE49-F238E27FC236}">
                          <a16:creationId xmlns:a16="http://schemas.microsoft.com/office/drawing/2014/main" id="{856A23F2-4A96-2643-6D0F-92BB17C49D5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46905" y="4129461"/>
                      <a:ext cx="576806" cy="124795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accent2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203" name="椭圆 202">
                      <a:extLst>
                        <a:ext uri="{FF2B5EF4-FFF2-40B4-BE49-F238E27FC236}">
                          <a16:creationId xmlns:a16="http://schemas.microsoft.com/office/drawing/2014/main" id="{88BC1ED7-2EAA-EE8B-DB29-766E66F7726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46905" y="4254256"/>
                      <a:ext cx="576806" cy="124795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accent2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204" name="椭圆 203">
                      <a:extLst>
                        <a:ext uri="{FF2B5EF4-FFF2-40B4-BE49-F238E27FC236}">
                          <a16:creationId xmlns:a16="http://schemas.microsoft.com/office/drawing/2014/main" id="{6115C434-92F9-5E81-EAC5-4FA14170488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46905" y="3942268"/>
                      <a:ext cx="576806" cy="124795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accent2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205" name="椭圆 204">
                      <a:extLst>
                        <a:ext uri="{FF2B5EF4-FFF2-40B4-BE49-F238E27FC236}">
                          <a16:creationId xmlns:a16="http://schemas.microsoft.com/office/drawing/2014/main" id="{4DA07F54-2C46-F49B-A601-B98488BA36F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46905" y="4067063"/>
                      <a:ext cx="576806" cy="124795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accent2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206" name="椭圆 205">
                      <a:extLst>
                        <a:ext uri="{FF2B5EF4-FFF2-40B4-BE49-F238E27FC236}">
                          <a16:creationId xmlns:a16="http://schemas.microsoft.com/office/drawing/2014/main" id="{16E651DA-0C8B-0581-9022-E66D362A359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46905" y="4191858"/>
                      <a:ext cx="576806" cy="124795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accent2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207" name="椭圆 206">
                      <a:extLst>
                        <a:ext uri="{FF2B5EF4-FFF2-40B4-BE49-F238E27FC236}">
                          <a16:creationId xmlns:a16="http://schemas.microsoft.com/office/drawing/2014/main" id="{D4250753-5C2B-807D-3A84-29F66A46D2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46905" y="4316653"/>
                      <a:ext cx="576806" cy="124795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accent2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</p:grpSp>
              <p:grpSp>
                <p:nvGrpSpPr>
                  <p:cNvPr id="181" name="组合 180">
                    <a:extLst>
                      <a:ext uri="{FF2B5EF4-FFF2-40B4-BE49-F238E27FC236}">
                        <a16:creationId xmlns:a16="http://schemas.microsoft.com/office/drawing/2014/main" id="{7B8E66BC-8A32-EF19-3E57-6A7274FB2F49}"/>
                      </a:ext>
                    </a:extLst>
                  </p:cNvPr>
                  <p:cNvGrpSpPr/>
                  <p:nvPr/>
                </p:nvGrpSpPr>
                <p:grpSpPr>
                  <a:xfrm>
                    <a:off x="2005730" y="2669572"/>
                    <a:ext cx="609649" cy="304526"/>
                    <a:chOff x="5746905" y="3879871"/>
                    <a:chExt cx="576806" cy="561577"/>
                  </a:xfrm>
                </p:grpSpPr>
                <p:sp>
                  <p:nvSpPr>
                    <p:cNvPr id="192" name="椭圆 191">
                      <a:extLst>
                        <a:ext uri="{FF2B5EF4-FFF2-40B4-BE49-F238E27FC236}">
                          <a16:creationId xmlns:a16="http://schemas.microsoft.com/office/drawing/2014/main" id="{FE45F7EF-B063-4C52-3104-11126291794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46905" y="3879871"/>
                      <a:ext cx="576806" cy="124795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accent2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93" name="椭圆 192">
                      <a:extLst>
                        <a:ext uri="{FF2B5EF4-FFF2-40B4-BE49-F238E27FC236}">
                          <a16:creationId xmlns:a16="http://schemas.microsoft.com/office/drawing/2014/main" id="{FD5E2C0A-5CEB-D1E0-9375-068D0C615E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46905" y="4004666"/>
                      <a:ext cx="576806" cy="124795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accent2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94" name="椭圆 193">
                      <a:extLst>
                        <a:ext uri="{FF2B5EF4-FFF2-40B4-BE49-F238E27FC236}">
                          <a16:creationId xmlns:a16="http://schemas.microsoft.com/office/drawing/2014/main" id="{75A22B3E-E126-EC92-3270-C76BDB0F1A3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46905" y="4129461"/>
                      <a:ext cx="576806" cy="124795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accent2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95" name="椭圆 194">
                      <a:extLst>
                        <a:ext uri="{FF2B5EF4-FFF2-40B4-BE49-F238E27FC236}">
                          <a16:creationId xmlns:a16="http://schemas.microsoft.com/office/drawing/2014/main" id="{B64BFC38-73E6-81E6-48F0-6E543A2E31C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46905" y="4254256"/>
                      <a:ext cx="576806" cy="124795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accent2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96" name="椭圆 195">
                      <a:extLst>
                        <a:ext uri="{FF2B5EF4-FFF2-40B4-BE49-F238E27FC236}">
                          <a16:creationId xmlns:a16="http://schemas.microsoft.com/office/drawing/2014/main" id="{A29BB385-8521-FAE8-636A-7501F07EEA5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46905" y="3942268"/>
                      <a:ext cx="576806" cy="124795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accent2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97" name="椭圆 196">
                      <a:extLst>
                        <a:ext uri="{FF2B5EF4-FFF2-40B4-BE49-F238E27FC236}">
                          <a16:creationId xmlns:a16="http://schemas.microsoft.com/office/drawing/2014/main" id="{DFACC49E-E402-B381-F1C4-706CA69509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46905" y="4067063"/>
                      <a:ext cx="576806" cy="124795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accent2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98" name="椭圆 197">
                      <a:extLst>
                        <a:ext uri="{FF2B5EF4-FFF2-40B4-BE49-F238E27FC236}">
                          <a16:creationId xmlns:a16="http://schemas.microsoft.com/office/drawing/2014/main" id="{5DE4E196-7B34-C420-6A8E-20915B4189B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46905" y="4191858"/>
                      <a:ext cx="576806" cy="124795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accent2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99" name="椭圆 198">
                      <a:extLst>
                        <a:ext uri="{FF2B5EF4-FFF2-40B4-BE49-F238E27FC236}">
                          <a16:creationId xmlns:a16="http://schemas.microsoft.com/office/drawing/2014/main" id="{7EF0D019-8B0F-C157-2944-671A2F4880A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46905" y="4316653"/>
                      <a:ext cx="576806" cy="124795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accent2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</p:grpSp>
              <p:grpSp>
                <p:nvGrpSpPr>
                  <p:cNvPr id="182" name="组合 181">
                    <a:extLst>
                      <a:ext uri="{FF2B5EF4-FFF2-40B4-BE49-F238E27FC236}">
                        <a16:creationId xmlns:a16="http://schemas.microsoft.com/office/drawing/2014/main" id="{F8F98345-538F-5B5B-518D-6E7539FE9F60}"/>
                      </a:ext>
                    </a:extLst>
                  </p:cNvPr>
                  <p:cNvGrpSpPr/>
                  <p:nvPr/>
                </p:nvGrpSpPr>
                <p:grpSpPr>
                  <a:xfrm>
                    <a:off x="1482213" y="2186247"/>
                    <a:ext cx="995516" cy="130955"/>
                    <a:chOff x="1482213" y="2169793"/>
                    <a:chExt cx="995516" cy="130955"/>
                  </a:xfrm>
                </p:grpSpPr>
                <p:sp>
                  <p:nvSpPr>
                    <p:cNvPr id="190" name="椭圆 189">
                      <a:extLst>
                        <a:ext uri="{FF2B5EF4-FFF2-40B4-BE49-F238E27FC236}">
                          <a16:creationId xmlns:a16="http://schemas.microsoft.com/office/drawing/2014/main" id="{30E60DF2-F704-0CA5-0205-9D7D376E60E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482213" y="2169793"/>
                      <a:ext cx="995516" cy="130955"/>
                    </a:xfrm>
                    <a:prstGeom prst="ellipse">
                      <a:avLst/>
                    </a:prstGeom>
                    <a:solidFill>
                      <a:schemeClr val="accent1">
                        <a:lumMod val="40000"/>
                        <a:lumOff val="60000"/>
                      </a:schemeClr>
                    </a:solidFill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91" name="椭圆 190">
                      <a:extLst>
                        <a:ext uri="{FF2B5EF4-FFF2-40B4-BE49-F238E27FC236}">
                          <a16:creationId xmlns:a16="http://schemas.microsoft.com/office/drawing/2014/main" id="{FA80E83B-EA56-09BA-92E3-629B2FC8D5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637044" y="2197510"/>
                      <a:ext cx="673510" cy="73792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</p:grpSp>
              <p:grpSp>
                <p:nvGrpSpPr>
                  <p:cNvPr id="183" name="组合 182">
                    <a:extLst>
                      <a:ext uri="{FF2B5EF4-FFF2-40B4-BE49-F238E27FC236}">
                        <a16:creationId xmlns:a16="http://schemas.microsoft.com/office/drawing/2014/main" id="{E6CEAA0C-EF46-AF75-4217-F6E336EE0BCD}"/>
                      </a:ext>
                    </a:extLst>
                  </p:cNvPr>
                  <p:cNvGrpSpPr/>
                  <p:nvPr/>
                </p:nvGrpSpPr>
                <p:grpSpPr>
                  <a:xfrm>
                    <a:off x="1476041" y="2587176"/>
                    <a:ext cx="995516" cy="130955"/>
                    <a:chOff x="1482213" y="2169793"/>
                    <a:chExt cx="995516" cy="130955"/>
                  </a:xfrm>
                </p:grpSpPr>
                <p:sp>
                  <p:nvSpPr>
                    <p:cNvPr id="188" name="椭圆 187">
                      <a:extLst>
                        <a:ext uri="{FF2B5EF4-FFF2-40B4-BE49-F238E27FC236}">
                          <a16:creationId xmlns:a16="http://schemas.microsoft.com/office/drawing/2014/main" id="{305244E3-14A0-FC69-D854-5EDAC04C4C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482213" y="2169793"/>
                      <a:ext cx="995516" cy="130955"/>
                    </a:xfrm>
                    <a:prstGeom prst="ellipse">
                      <a:avLst/>
                    </a:prstGeom>
                    <a:solidFill>
                      <a:schemeClr val="accent1">
                        <a:lumMod val="40000"/>
                        <a:lumOff val="60000"/>
                      </a:schemeClr>
                    </a:solidFill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89" name="椭圆 188">
                      <a:extLst>
                        <a:ext uri="{FF2B5EF4-FFF2-40B4-BE49-F238E27FC236}">
                          <a16:creationId xmlns:a16="http://schemas.microsoft.com/office/drawing/2014/main" id="{2EC6A802-2B19-0D3A-7977-B6640DBBEC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637044" y="2197510"/>
                      <a:ext cx="673510" cy="73792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  <a:prstDash val="sysDash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</p:grpSp>
              <p:cxnSp>
                <p:nvCxnSpPr>
                  <p:cNvPr id="184" name="直接连接符 183">
                    <a:extLst>
                      <a:ext uri="{FF2B5EF4-FFF2-40B4-BE49-F238E27FC236}">
                        <a16:creationId xmlns:a16="http://schemas.microsoft.com/office/drawing/2014/main" id="{344B3F06-EF21-7081-67C1-5F71C38BE92F}"/>
                      </a:ext>
                    </a:extLst>
                  </p:cNvPr>
                  <p:cNvCxnSpPr>
                    <a:cxnSpLocks/>
                    <a:stCxn id="190" idx="2"/>
                    <a:endCxn id="188" idx="2"/>
                  </p:cNvCxnSpPr>
                  <p:nvPr/>
                </p:nvCxnSpPr>
                <p:spPr>
                  <a:xfrm flipH="1">
                    <a:off x="1476041" y="2251725"/>
                    <a:ext cx="6172" cy="400929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5" name="直接连接符 184">
                    <a:extLst>
                      <a:ext uri="{FF2B5EF4-FFF2-40B4-BE49-F238E27FC236}">
                        <a16:creationId xmlns:a16="http://schemas.microsoft.com/office/drawing/2014/main" id="{FA888AA7-A221-9766-B6BE-9D7970545336}"/>
                      </a:ext>
                    </a:extLst>
                  </p:cNvPr>
                  <p:cNvCxnSpPr>
                    <a:cxnSpLocks/>
                    <a:endCxn id="188" idx="6"/>
                  </p:cNvCxnSpPr>
                  <p:nvPr/>
                </p:nvCxnSpPr>
                <p:spPr>
                  <a:xfrm>
                    <a:off x="2470328" y="2227040"/>
                    <a:ext cx="1229" cy="425614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6" name="直接连接符 185">
                    <a:extLst>
                      <a:ext uri="{FF2B5EF4-FFF2-40B4-BE49-F238E27FC236}">
                        <a16:creationId xmlns:a16="http://schemas.microsoft.com/office/drawing/2014/main" id="{E9B626C8-ED6C-9281-D802-96D235D8F38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1637044" y="2234699"/>
                    <a:ext cx="6172" cy="400929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7" name="直接连接符 186">
                    <a:extLst>
                      <a:ext uri="{FF2B5EF4-FFF2-40B4-BE49-F238E27FC236}">
                        <a16:creationId xmlns:a16="http://schemas.microsoft.com/office/drawing/2014/main" id="{AC42A164-8AA6-3A4E-2388-F4371786041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2298210" y="2261338"/>
                    <a:ext cx="6172" cy="400929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32" name="组合 231">
                <a:extLst>
                  <a:ext uri="{FF2B5EF4-FFF2-40B4-BE49-F238E27FC236}">
                    <a16:creationId xmlns:a16="http://schemas.microsoft.com/office/drawing/2014/main" id="{56566543-C3B7-517C-51C4-F1B15B47A86D}"/>
                  </a:ext>
                </a:extLst>
              </p:cNvPr>
              <p:cNvGrpSpPr/>
              <p:nvPr/>
            </p:nvGrpSpPr>
            <p:grpSpPr>
              <a:xfrm>
                <a:off x="4865055" y="5290962"/>
                <a:ext cx="1383712" cy="1205919"/>
                <a:chOff x="4886497" y="5257800"/>
                <a:chExt cx="1383712" cy="1205919"/>
              </a:xfrm>
            </p:grpSpPr>
            <p:sp>
              <p:nvSpPr>
                <p:cNvPr id="225" name="文本框 224">
                  <a:extLst>
                    <a:ext uri="{FF2B5EF4-FFF2-40B4-BE49-F238E27FC236}">
                      <a16:creationId xmlns:a16="http://schemas.microsoft.com/office/drawing/2014/main" id="{1E0AEF3B-3590-7489-D8DF-EA9C2196E7CE}"/>
                    </a:ext>
                  </a:extLst>
                </p:cNvPr>
                <p:cNvSpPr txBox="1"/>
                <p:nvPr/>
              </p:nvSpPr>
              <p:spPr>
                <a:xfrm>
                  <a:off x="4933284" y="5257800"/>
                  <a:ext cx="127470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Coil layer 1</a:t>
                  </a:r>
                  <a:endPara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26" name="文本框 225">
                  <a:extLst>
                    <a:ext uri="{FF2B5EF4-FFF2-40B4-BE49-F238E27FC236}">
                      <a16:creationId xmlns:a16="http://schemas.microsoft.com/office/drawing/2014/main" id="{91DB3546-5B6C-0159-B4E5-338CB720055E}"/>
                    </a:ext>
                  </a:extLst>
                </p:cNvPr>
                <p:cNvSpPr txBox="1"/>
                <p:nvPr/>
              </p:nvSpPr>
              <p:spPr>
                <a:xfrm>
                  <a:off x="4886497" y="5675252"/>
                  <a:ext cx="138371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magnet layer</a:t>
                  </a:r>
                  <a:endPara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29" name="文本框 228">
                  <a:extLst>
                    <a:ext uri="{FF2B5EF4-FFF2-40B4-BE49-F238E27FC236}">
                      <a16:creationId xmlns:a16="http://schemas.microsoft.com/office/drawing/2014/main" id="{CD6EF30B-5B05-89CB-81F8-FA7311A317A5}"/>
                    </a:ext>
                  </a:extLst>
                </p:cNvPr>
                <p:cNvSpPr txBox="1"/>
                <p:nvPr/>
              </p:nvSpPr>
              <p:spPr>
                <a:xfrm>
                  <a:off x="4933284" y="6094387"/>
                  <a:ext cx="127470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Coil layer 2</a:t>
                  </a:r>
                  <a:endPara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cxnSp>
            <p:nvCxnSpPr>
              <p:cNvPr id="234" name="直接箭头连接符 233">
                <a:extLst>
                  <a:ext uri="{FF2B5EF4-FFF2-40B4-BE49-F238E27FC236}">
                    <a16:creationId xmlns:a16="http://schemas.microsoft.com/office/drawing/2014/main" id="{B16A6668-AA6F-C861-9755-89B94D7D106E}"/>
                  </a:ext>
                </a:extLst>
              </p:cNvPr>
              <p:cNvCxnSpPr/>
              <p:nvPr/>
            </p:nvCxnSpPr>
            <p:spPr>
              <a:xfrm>
                <a:off x="6194323" y="5346290"/>
                <a:ext cx="0" cy="339509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5" name="文本框 234">
                <a:extLst>
                  <a:ext uri="{FF2B5EF4-FFF2-40B4-BE49-F238E27FC236}">
                    <a16:creationId xmlns:a16="http://schemas.microsoft.com/office/drawing/2014/main" id="{38B6539C-661C-AD79-1FDA-88ADA83CC670}"/>
                  </a:ext>
                </a:extLst>
              </p:cNvPr>
              <p:cNvSpPr txBox="1"/>
              <p:nvPr/>
            </p:nvSpPr>
            <p:spPr>
              <a:xfrm>
                <a:off x="6202037" y="5315022"/>
                <a:ext cx="8226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~10cm</a:t>
                </a:r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6" name="文本框 235">
                <a:extLst>
                  <a:ext uri="{FF2B5EF4-FFF2-40B4-BE49-F238E27FC236}">
                    <a16:creationId xmlns:a16="http://schemas.microsoft.com/office/drawing/2014/main" id="{7EE5385C-C06F-C65B-F6FE-91E828FAF375}"/>
                  </a:ext>
                </a:extLst>
              </p:cNvPr>
              <p:cNvSpPr txBox="1"/>
              <p:nvPr/>
            </p:nvSpPr>
            <p:spPr>
              <a:xfrm>
                <a:off x="6194323" y="5736780"/>
                <a:ext cx="9380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~100cm</a:t>
                </a:r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237" name="直接箭头连接符 236">
                <a:extLst>
                  <a:ext uri="{FF2B5EF4-FFF2-40B4-BE49-F238E27FC236}">
                    <a16:creationId xmlns:a16="http://schemas.microsoft.com/office/drawing/2014/main" id="{262F8B26-2DD1-ABF6-DAA6-FC3B9019AC1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02037" y="5741193"/>
                <a:ext cx="0" cy="337394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直接箭头连接符 237">
                <a:extLst>
                  <a:ext uri="{FF2B5EF4-FFF2-40B4-BE49-F238E27FC236}">
                    <a16:creationId xmlns:a16="http://schemas.microsoft.com/office/drawing/2014/main" id="{21B3379B-DD61-0480-278D-AC0A80A89C9A}"/>
                  </a:ext>
                </a:extLst>
              </p:cNvPr>
              <p:cNvCxnSpPr/>
              <p:nvPr/>
            </p:nvCxnSpPr>
            <p:spPr>
              <a:xfrm>
                <a:off x="6202037" y="6094387"/>
                <a:ext cx="0" cy="339509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9" name="文本框 238">
                <a:extLst>
                  <a:ext uri="{FF2B5EF4-FFF2-40B4-BE49-F238E27FC236}">
                    <a16:creationId xmlns:a16="http://schemas.microsoft.com/office/drawing/2014/main" id="{B3EE89CF-EA33-9FCA-1467-F0C8EB8C40A6}"/>
                  </a:ext>
                </a:extLst>
              </p:cNvPr>
              <p:cNvSpPr txBox="1"/>
              <p:nvPr/>
            </p:nvSpPr>
            <p:spPr>
              <a:xfrm>
                <a:off x="6202037" y="6113112"/>
                <a:ext cx="8226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~10cm</a:t>
                </a:r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52" name="文本框 251">
              <a:extLst>
                <a:ext uri="{FF2B5EF4-FFF2-40B4-BE49-F238E27FC236}">
                  <a16:creationId xmlns:a16="http://schemas.microsoft.com/office/drawing/2014/main" id="{B98D9929-9138-2D35-854D-B5F8CDCA6BA0}"/>
                </a:ext>
              </a:extLst>
            </p:cNvPr>
            <p:cNvSpPr txBox="1"/>
            <p:nvPr/>
          </p:nvSpPr>
          <p:spPr>
            <a:xfrm>
              <a:off x="51619" y="4889575"/>
              <a:ext cx="4926849" cy="2993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Monopoles &amp; GWs multi-purpose detection array:</a:t>
              </a:r>
              <a:endParaRPr lang="zh-CN" altLang="en-US" b="1" dirty="0"/>
            </a:p>
          </p:txBody>
        </p:sp>
      </p:grpSp>
      <p:grpSp>
        <p:nvGrpSpPr>
          <p:cNvPr id="287" name="组合 286">
            <a:extLst>
              <a:ext uri="{FF2B5EF4-FFF2-40B4-BE49-F238E27FC236}">
                <a16:creationId xmlns:a16="http://schemas.microsoft.com/office/drawing/2014/main" id="{7FA2B781-1B17-5A0D-FEB4-D15A903F978B}"/>
              </a:ext>
            </a:extLst>
          </p:cNvPr>
          <p:cNvGrpSpPr/>
          <p:nvPr/>
        </p:nvGrpSpPr>
        <p:grpSpPr>
          <a:xfrm>
            <a:off x="7080964" y="3080899"/>
            <a:ext cx="4732492" cy="3645335"/>
            <a:chOff x="7159152" y="3785265"/>
            <a:chExt cx="4732492" cy="3021640"/>
          </a:xfrm>
        </p:grpSpPr>
        <p:sp>
          <p:nvSpPr>
            <p:cNvPr id="273" name="文本框 272">
              <a:extLst>
                <a:ext uri="{FF2B5EF4-FFF2-40B4-BE49-F238E27FC236}">
                  <a16:creationId xmlns:a16="http://schemas.microsoft.com/office/drawing/2014/main" id="{1FA446F9-F1BA-64B8-4EBA-8E3B3654A001}"/>
                </a:ext>
              </a:extLst>
            </p:cNvPr>
            <p:cNvSpPr txBox="1"/>
            <p:nvPr/>
          </p:nvSpPr>
          <p:spPr>
            <a:xfrm>
              <a:off x="7159152" y="3785265"/>
              <a:ext cx="473249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Monopole events</a:t>
              </a:r>
              <a:r>
                <a: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triggered by 2 or 3  the coils </a:t>
              </a:r>
            </a:p>
            <a:p>
              <a:r>
                <a:rPr lang="en-US" altLang="zh-CN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GW events</a:t>
              </a:r>
              <a:r>
                <a: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triggered by </a:t>
              </a:r>
              <a:r>
                <a:rPr lang="en-US" altLang="zh-CN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all the coils in the array  </a:t>
              </a:r>
              <a:endPara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6" name="文本框 285">
              <a:extLst>
                <a:ext uri="{FF2B5EF4-FFF2-40B4-BE49-F238E27FC236}">
                  <a16:creationId xmlns:a16="http://schemas.microsoft.com/office/drawing/2014/main" id="{CEBD70D8-AC6D-2DEC-88EA-B5CD12C8FE75}"/>
                </a:ext>
              </a:extLst>
            </p:cNvPr>
            <p:cNvSpPr txBox="1"/>
            <p:nvPr/>
          </p:nvSpPr>
          <p:spPr>
            <a:xfrm>
              <a:off x="7310906" y="6160574"/>
              <a:ext cx="388439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Problem to solve: </a:t>
              </a:r>
            </a:p>
            <a:p>
              <a:r>
                <a: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extra noises introduced by the magnets?</a:t>
              </a:r>
              <a:endPara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97" name="日期占位符 296">
            <a:extLst>
              <a:ext uri="{FF2B5EF4-FFF2-40B4-BE49-F238E27FC236}">
                <a16:creationId xmlns:a16="http://schemas.microsoft.com/office/drawing/2014/main" id="{9051B732-C183-522B-DBA9-01903BE1C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363B7-69B0-482E-8F3F-89F370E95C09}" type="datetime1">
              <a:rPr lang="zh-CN" altLang="en-US" smtClean="0"/>
              <a:t>2025/10/10</a:t>
            </a:fld>
            <a:endParaRPr lang="zh-CN" altLang="en-US"/>
          </a:p>
        </p:txBody>
      </p:sp>
      <p:sp>
        <p:nvSpPr>
          <p:cNvPr id="298" name="灯片编号占位符 297">
            <a:extLst>
              <a:ext uri="{FF2B5EF4-FFF2-40B4-BE49-F238E27FC236}">
                <a16:creationId xmlns:a16="http://schemas.microsoft.com/office/drawing/2014/main" id="{032BBF78-D7EF-E115-3018-CF0D299CD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A16EB-E720-49AE-9B2D-ED383E47C14D}" type="slidenum">
              <a:rPr lang="zh-CN" altLang="en-US" smtClean="0"/>
              <a:t>2</a:t>
            </a:fld>
            <a:endParaRPr lang="zh-CN" altLang="en-US"/>
          </a:p>
        </p:txBody>
      </p:sp>
      <p:pic>
        <p:nvPicPr>
          <p:cNvPr id="240" name="图片 239">
            <a:extLst>
              <a:ext uri="{FF2B5EF4-FFF2-40B4-BE49-F238E27FC236}">
                <a16:creationId xmlns:a16="http://schemas.microsoft.com/office/drawing/2014/main" id="{AD55F437-F1A2-93E4-A93F-14FD756D14F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61958" y="3661504"/>
            <a:ext cx="4405776" cy="2326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208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箭头: 五边形 3">
            <a:extLst>
              <a:ext uri="{FF2B5EF4-FFF2-40B4-BE49-F238E27FC236}">
                <a16:creationId xmlns:a16="http://schemas.microsoft.com/office/drawing/2014/main" id="{301E01F3-65D6-057E-8961-55EB48B72B12}"/>
              </a:ext>
            </a:extLst>
          </p:cNvPr>
          <p:cNvSpPr/>
          <p:nvPr/>
        </p:nvSpPr>
        <p:spPr>
          <a:xfrm>
            <a:off x="1" y="0"/>
            <a:ext cx="8997040" cy="811565"/>
          </a:xfrm>
          <a:prstGeom prst="homePlat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Theoretical framework</a:t>
            </a:r>
            <a:endParaRPr lang="zh-CN" alt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E70295D7-589F-BE50-825D-5CF323B57707}"/>
              </a:ext>
            </a:extLst>
          </p:cNvPr>
          <p:cNvGrpSpPr/>
          <p:nvPr/>
        </p:nvGrpSpPr>
        <p:grpSpPr>
          <a:xfrm>
            <a:off x="250722" y="1061879"/>
            <a:ext cx="11345986" cy="811567"/>
            <a:chOff x="309716" y="1533827"/>
            <a:chExt cx="11345986" cy="811567"/>
          </a:xfrm>
        </p:grpSpPr>
        <p:sp>
          <p:nvSpPr>
            <p:cNvPr id="5" name="矩形: 圆角 4">
              <a:extLst>
                <a:ext uri="{FF2B5EF4-FFF2-40B4-BE49-F238E27FC236}">
                  <a16:creationId xmlns:a16="http://schemas.microsoft.com/office/drawing/2014/main" id="{62FEE15D-5AE2-B5E3-12F8-3B8353E52753}"/>
                </a:ext>
              </a:extLst>
            </p:cNvPr>
            <p:cNvSpPr/>
            <p:nvPr/>
          </p:nvSpPr>
          <p:spPr>
            <a:xfrm>
              <a:off x="309716" y="1533829"/>
              <a:ext cx="2440858" cy="811565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Eigenmodes solution  </a:t>
              </a:r>
              <a:endPara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矩形: 圆角 5">
              <a:extLst>
                <a:ext uri="{FF2B5EF4-FFF2-40B4-BE49-F238E27FC236}">
                  <a16:creationId xmlns:a16="http://schemas.microsoft.com/office/drawing/2014/main" id="{25E225C9-6044-5687-AC51-72A1214BFF6B}"/>
                </a:ext>
              </a:extLst>
            </p:cNvPr>
            <p:cNvSpPr/>
            <p:nvPr/>
          </p:nvSpPr>
          <p:spPr>
            <a:xfrm>
              <a:off x="3278092" y="1533828"/>
              <a:ext cx="2440858" cy="811565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GW Coupling  </a:t>
              </a:r>
              <a:endPara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矩形: 圆角 6">
              <a:extLst>
                <a:ext uri="{FF2B5EF4-FFF2-40B4-BE49-F238E27FC236}">
                  <a16:creationId xmlns:a16="http://schemas.microsoft.com/office/drawing/2014/main" id="{47529A61-7D7A-69FC-4A25-741E5739A368}"/>
                </a:ext>
              </a:extLst>
            </p:cNvPr>
            <p:cNvSpPr/>
            <p:nvPr/>
          </p:nvSpPr>
          <p:spPr>
            <a:xfrm>
              <a:off x="6246468" y="1533827"/>
              <a:ext cx="2440858" cy="811565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Magnetic field calculation   </a:t>
              </a:r>
              <a:endPara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矩形: 圆角 7">
              <a:extLst>
                <a:ext uri="{FF2B5EF4-FFF2-40B4-BE49-F238E27FC236}">
                  <a16:creationId xmlns:a16="http://schemas.microsoft.com/office/drawing/2014/main" id="{0D1B149E-2D9E-9E0C-2A83-A8BA434DFE86}"/>
                </a:ext>
              </a:extLst>
            </p:cNvPr>
            <p:cNvSpPr/>
            <p:nvPr/>
          </p:nvSpPr>
          <p:spPr>
            <a:xfrm>
              <a:off x="9214844" y="1533827"/>
              <a:ext cx="2440858" cy="811565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Detector simulation</a:t>
              </a:r>
              <a:endPara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箭头: 右 8">
              <a:extLst>
                <a:ext uri="{FF2B5EF4-FFF2-40B4-BE49-F238E27FC236}">
                  <a16:creationId xmlns:a16="http://schemas.microsoft.com/office/drawing/2014/main" id="{C619CF11-CFFD-7F19-376F-087ED22C7CE3}"/>
                </a:ext>
              </a:extLst>
            </p:cNvPr>
            <p:cNvSpPr/>
            <p:nvPr/>
          </p:nvSpPr>
          <p:spPr>
            <a:xfrm>
              <a:off x="2750574" y="1791929"/>
              <a:ext cx="527518" cy="287594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箭头: 右 9">
              <a:extLst>
                <a:ext uri="{FF2B5EF4-FFF2-40B4-BE49-F238E27FC236}">
                  <a16:creationId xmlns:a16="http://schemas.microsoft.com/office/drawing/2014/main" id="{2EB77D51-58FE-2672-75ED-4A82878221B7}"/>
                </a:ext>
              </a:extLst>
            </p:cNvPr>
            <p:cNvSpPr/>
            <p:nvPr/>
          </p:nvSpPr>
          <p:spPr>
            <a:xfrm>
              <a:off x="5718950" y="1769807"/>
              <a:ext cx="527518" cy="287594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箭头: 右 10">
              <a:extLst>
                <a:ext uri="{FF2B5EF4-FFF2-40B4-BE49-F238E27FC236}">
                  <a16:creationId xmlns:a16="http://schemas.microsoft.com/office/drawing/2014/main" id="{160065F1-A962-26D8-3F17-2F4159B6876C}"/>
                </a:ext>
              </a:extLst>
            </p:cNvPr>
            <p:cNvSpPr/>
            <p:nvPr/>
          </p:nvSpPr>
          <p:spPr>
            <a:xfrm>
              <a:off x="8687326" y="1769807"/>
              <a:ext cx="527518" cy="287594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3" name="图片 12">
            <a:extLst>
              <a:ext uri="{FF2B5EF4-FFF2-40B4-BE49-F238E27FC236}">
                <a16:creationId xmlns:a16="http://schemas.microsoft.com/office/drawing/2014/main" id="{D75E6750-FC5F-BB9A-DC0F-5FD397AA92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2710" y="2333857"/>
            <a:ext cx="4663290" cy="560841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36632AC1-C76F-8501-5B18-8926B80F2168}"/>
              </a:ext>
            </a:extLst>
          </p:cNvPr>
          <p:cNvSpPr txBox="1"/>
          <p:nvPr/>
        </p:nvSpPr>
        <p:spPr>
          <a:xfrm>
            <a:off x="250722" y="2001399"/>
            <a:ext cx="61648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Equations of vibration eigenmodes:</a:t>
            </a:r>
          </a:p>
          <a:p>
            <a:pPr marL="342900" indent="-342900">
              <a:buAutoNum type="arabicPeriod"/>
            </a:pPr>
            <a:endParaRPr lang="zh-CN" altLang="en-US" dirty="0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9FE16A35-ED71-A6ED-A55E-439460C356BA}"/>
              </a:ext>
            </a:extLst>
          </p:cNvPr>
          <p:cNvSpPr/>
          <p:nvPr/>
        </p:nvSpPr>
        <p:spPr>
          <a:xfrm>
            <a:off x="4992329" y="2426110"/>
            <a:ext cx="862781" cy="3605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9F6DE94F-506A-8847-EEB7-550BA5B00F82}"/>
                  </a:ext>
                </a:extLst>
              </p:cNvPr>
              <p:cNvSpPr txBox="1"/>
              <p:nvPr/>
            </p:nvSpPr>
            <p:spPr>
              <a:xfrm>
                <a:off x="5336468" y="2426110"/>
                <a:ext cx="59450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are the Lame coefficients,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the density of the materials</a:t>
                </a:r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9F6DE94F-506A-8847-EEB7-550BA5B00F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6468" y="2426110"/>
                <a:ext cx="5945089" cy="369332"/>
              </a:xfrm>
              <a:prstGeom prst="rect">
                <a:avLst/>
              </a:prstGeom>
              <a:blipFill>
                <a:blip r:embed="rId3"/>
                <a:stretch>
                  <a:fillRect t="-11475" r="-205" b="-229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文本框 19">
            <a:extLst>
              <a:ext uri="{FF2B5EF4-FFF2-40B4-BE49-F238E27FC236}">
                <a16:creationId xmlns:a16="http://schemas.microsoft.com/office/drawing/2014/main" id="{C5CC85BD-BDCA-5C0D-C1C2-90417CCB31CD}"/>
              </a:ext>
            </a:extLst>
          </p:cNvPr>
          <p:cNvSpPr txBox="1"/>
          <p:nvPr/>
        </p:nvSpPr>
        <p:spPr>
          <a:xfrm>
            <a:off x="250721" y="3165221"/>
            <a:ext cx="71677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 Helmholtz decomposition to solve in coaxial cylinder geometry: 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F4D88D28-FDB9-A4F2-7256-E37623C4DA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528" y="3552084"/>
            <a:ext cx="9352381" cy="20571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CAC1AC0C-116A-650C-D74A-908878E36738}"/>
                  </a:ext>
                </a:extLst>
              </p:cNvPr>
              <p:cNvSpPr txBox="1"/>
              <p:nvPr/>
            </p:nvSpPr>
            <p:spPr>
              <a:xfrm>
                <a:off x="6584940" y="3220153"/>
                <a:ext cx="188551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m:rPr>
                          <m:sty m:val="p"/>
                        </m:rP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∇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∇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CAC1AC0C-116A-650C-D74A-908878E367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4940" y="3220153"/>
                <a:ext cx="1885516" cy="276999"/>
              </a:xfrm>
              <a:prstGeom prst="rect">
                <a:avLst/>
              </a:prstGeom>
              <a:blipFill>
                <a:blip r:embed="rId5"/>
                <a:stretch>
                  <a:fillRect l="-1290" b="-239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文本框 22">
            <a:extLst>
              <a:ext uri="{FF2B5EF4-FFF2-40B4-BE49-F238E27FC236}">
                <a16:creationId xmlns:a16="http://schemas.microsoft.com/office/drawing/2014/main" id="{0B04DED8-E011-F2BE-9F1C-3C41C830DA64}"/>
              </a:ext>
            </a:extLst>
          </p:cNvPr>
          <p:cNvSpPr txBox="1"/>
          <p:nvPr/>
        </p:nvSpPr>
        <p:spPr>
          <a:xfrm>
            <a:off x="284445" y="5703543"/>
            <a:ext cx="7036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Here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m,n,p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represent to angular, radial and longitudinal index of the mode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日期占位符 26">
            <a:extLst>
              <a:ext uri="{FF2B5EF4-FFF2-40B4-BE49-F238E27FC236}">
                <a16:creationId xmlns:a16="http://schemas.microsoft.com/office/drawing/2014/main" id="{FAA231E7-E9EB-0496-9F80-D6A6D7620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2EE47-373D-47C2-AD31-DD75F9EBF7C3}" type="datetime1">
              <a:rPr lang="zh-CN" altLang="en-US" smtClean="0"/>
              <a:t>2025/10/10</a:t>
            </a:fld>
            <a:endParaRPr lang="zh-CN" altLang="en-US"/>
          </a:p>
        </p:txBody>
      </p:sp>
      <p:sp>
        <p:nvSpPr>
          <p:cNvPr id="28" name="灯片编号占位符 27">
            <a:extLst>
              <a:ext uri="{FF2B5EF4-FFF2-40B4-BE49-F238E27FC236}">
                <a16:creationId xmlns:a16="http://schemas.microsoft.com/office/drawing/2014/main" id="{5AE77C58-84CE-6ABD-4E7F-1A3B28328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A16EB-E720-49AE-9B2D-ED383E47C14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21999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79A6D9-FE91-2842-7431-69DFD41069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箭头: 五边形 3">
            <a:extLst>
              <a:ext uri="{FF2B5EF4-FFF2-40B4-BE49-F238E27FC236}">
                <a16:creationId xmlns:a16="http://schemas.microsoft.com/office/drawing/2014/main" id="{409D3E9F-1E6F-4160-4096-C8A76C9A07CF}"/>
              </a:ext>
            </a:extLst>
          </p:cNvPr>
          <p:cNvSpPr/>
          <p:nvPr/>
        </p:nvSpPr>
        <p:spPr>
          <a:xfrm>
            <a:off x="1" y="0"/>
            <a:ext cx="8997040" cy="811565"/>
          </a:xfrm>
          <a:prstGeom prst="homePlat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Theoretical framework</a:t>
            </a:r>
            <a:endParaRPr lang="zh-CN" alt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483CEF60-E2BF-01F4-9285-02648A38E4AF}"/>
              </a:ext>
            </a:extLst>
          </p:cNvPr>
          <p:cNvSpPr txBox="1"/>
          <p:nvPr/>
        </p:nvSpPr>
        <p:spPr>
          <a:xfrm>
            <a:off x="250722" y="2001399"/>
            <a:ext cx="98224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coupling of the eigenmodes with the GWs can be calculated using perturbant theory</a:t>
            </a:r>
            <a:r>
              <a:rPr lang="en-US" altLang="zh-CN" dirty="0"/>
              <a:t>:</a:t>
            </a:r>
          </a:p>
          <a:p>
            <a:pPr marL="342900" indent="-342900">
              <a:buAutoNum type="arabicPeriod"/>
            </a:pPr>
            <a:endParaRPr lang="zh-CN" altLang="en-US" dirty="0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F27D4224-5389-4E13-9B58-9FDA5E740701}"/>
              </a:ext>
            </a:extLst>
          </p:cNvPr>
          <p:cNvSpPr/>
          <p:nvPr/>
        </p:nvSpPr>
        <p:spPr>
          <a:xfrm>
            <a:off x="4992329" y="2426110"/>
            <a:ext cx="862781" cy="3605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70E4D06-9901-B286-9E3C-A08C55504B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3091" y="2381860"/>
            <a:ext cx="5295238" cy="94285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C51391C9-791F-C3F9-157F-1DBBFA1923C7}"/>
                  </a:ext>
                </a:extLst>
              </p:cNvPr>
              <p:cNvSpPr txBox="1"/>
              <p:nvPr/>
            </p:nvSpPr>
            <p:spPr>
              <a:xfrm>
                <a:off x="777422" y="3366655"/>
                <a:ext cx="9384217" cy="45416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altLang="zh-CN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Here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𝑚𝑛𝑝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p>
                    </m:sSub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𝜂</m:t>
                            </m:r>
                          </m:sub>
                        </m:sSub>
                      </m:den>
                    </m:f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∫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Sup>
                          <m:sSub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sSubSup>
                              <m:sSubSup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  <m:sup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p>
                            </m:sSubSup>
                            <m:sSup>
                              <m:sSup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p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𝑚𝑛𝑝</m:t>
                            </m:r>
                          </m:sub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]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𝑑𝑉</m:t>
                    </m:r>
                  </m:oMath>
                </a14:m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the coupling efficiency </a:t>
                </a:r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C51391C9-791F-C3F9-157F-1DBBFA1923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422" y="3366655"/>
                <a:ext cx="9384217" cy="454163"/>
              </a:xfrm>
              <a:prstGeom prst="rect">
                <a:avLst/>
              </a:prstGeom>
              <a:blipFill>
                <a:blip r:embed="rId3"/>
                <a:stretch>
                  <a:fillRect l="-1559" t="-5333" b="-1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组合 33">
            <a:extLst>
              <a:ext uri="{FF2B5EF4-FFF2-40B4-BE49-F238E27FC236}">
                <a16:creationId xmlns:a16="http://schemas.microsoft.com/office/drawing/2014/main" id="{62B9E120-6672-83B3-AC92-FB8E916E78C2}"/>
              </a:ext>
            </a:extLst>
          </p:cNvPr>
          <p:cNvGrpSpPr/>
          <p:nvPr/>
        </p:nvGrpSpPr>
        <p:grpSpPr>
          <a:xfrm>
            <a:off x="250722" y="1061879"/>
            <a:ext cx="11345986" cy="811567"/>
            <a:chOff x="309716" y="1533827"/>
            <a:chExt cx="11345986" cy="811567"/>
          </a:xfrm>
        </p:grpSpPr>
        <p:sp>
          <p:nvSpPr>
            <p:cNvPr id="35" name="矩形: 圆角 34">
              <a:extLst>
                <a:ext uri="{FF2B5EF4-FFF2-40B4-BE49-F238E27FC236}">
                  <a16:creationId xmlns:a16="http://schemas.microsoft.com/office/drawing/2014/main" id="{CEB61A96-DC55-D408-2649-018D7EF1179E}"/>
                </a:ext>
              </a:extLst>
            </p:cNvPr>
            <p:cNvSpPr/>
            <p:nvPr/>
          </p:nvSpPr>
          <p:spPr>
            <a:xfrm>
              <a:off x="309716" y="1533829"/>
              <a:ext cx="2440858" cy="811565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Eigenmodes solution  </a:t>
              </a:r>
              <a:endParaRPr lang="zh-CN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矩形: 圆角 35">
              <a:extLst>
                <a:ext uri="{FF2B5EF4-FFF2-40B4-BE49-F238E27FC236}">
                  <a16:creationId xmlns:a16="http://schemas.microsoft.com/office/drawing/2014/main" id="{8ECB0937-925B-9C39-A7FD-C0CACA632CAC}"/>
                </a:ext>
              </a:extLst>
            </p:cNvPr>
            <p:cNvSpPr/>
            <p:nvPr/>
          </p:nvSpPr>
          <p:spPr>
            <a:xfrm>
              <a:off x="3278092" y="1533828"/>
              <a:ext cx="2440858" cy="811565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GW Coupling  </a:t>
              </a:r>
              <a:endPara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矩形: 圆角 36">
              <a:extLst>
                <a:ext uri="{FF2B5EF4-FFF2-40B4-BE49-F238E27FC236}">
                  <a16:creationId xmlns:a16="http://schemas.microsoft.com/office/drawing/2014/main" id="{22260A4C-B370-86F4-4999-2B87D2A1A018}"/>
                </a:ext>
              </a:extLst>
            </p:cNvPr>
            <p:cNvSpPr/>
            <p:nvPr/>
          </p:nvSpPr>
          <p:spPr>
            <a:xfrm>
              <a:off x="6246468" y="1533827"/>
              <a:ext cx="2440858" cy="811565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Magnetic field calculation   </a:t>
              </a:r>
              <a:endPara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矩形: 圆角 37">
              <a:extLst>
                <a:ext uri="{FF2B5EF4-FFF2-40B4-BE49-F238E27FC236}">
                  <a16:creationId xmlns:a16="http://schemas.microsoft.com/office/drawing/2014/main" id="{82C76CA0-5EC5-D736-0430-A47E8B51B944}"/>
                </a:ext>
              </a:extLst>
            </p:cNvPr>
            <p:cNvSpPr/>
            <p:nvPr/>
          </p:nvSpPr>
          <p:spPr>
            <a:xfrm>
              <a:off x="9214844" y="1533827"/>
              <a:ext cx="2440858" cy="811565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Detector simulation</a:t>
              </a:r>
              <a:endPara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箭头: 右 38">
              <a:extLst>
                <a:ext uri="{FF2B5EF4-FFF2-40B4-BE49-F238E27FC236}">
                  <a16:creationId xmlns:a16="http://schemas.microsoft.com/office/drawing/2014/main" id="{AA1DD7DC-CAF4-C7E3-CFA8-F017AA9600DC}"/>
                </a:ext>
              </a:extLst>
            </p:cNvPr>
            <p:cNvSpPr/>
            <p:nvPr/>
          </p:nvSpPr>
          <p:spPr>
            <a:xfrm>
              <a:off x="2750574" y="1791929"/>
              <a:ext cx="527518" cy="287594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箭头: 右 39">
              <a:extLst>
                <a:ext uri="{FF2B5EF4-FFF2-40B4-BE49-F238E27FC236}">
                  <a16:creationId xmlns:a16="http://schemas.microsoft.com/office/drawing/2014/main" id="{9E51BAD5-AC7C-8361-6EA6-286CA59E4DF1}"/>
                </a:ext>
              </a:extLst>
            </p:cNvPr>
            <p:cNvSpPr/>
            <p:nvPr/>
          </p:nvSpPr>
          <p:spPr>
            <a:xfrm>
              <a:off x="5718950" y="1769807"/>
              <a:ext cx="527518" cy="287594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箭头: 右 40">
              <a:extLst>
                <a:ext uri="{FF2B5EF4-FFF2-40B4-BE49-F238E27FC236}">
                  <a16:creationId xmlns:a16="http://schemas.microsoft.com/office/drawing/2014/main" id="{FE12D984-B0D4-A015-3812-30755793709A}"/>
                </a:ext>
              </a:extLst>
            </p:cNvPr>
            <p:cNvSpPr/>
            <p:nvPr/>
          </p:nvSpPr>
          <p:spPr>
            <a:xfrm>
              <a:off x="8687326" y="1769807"/>
              <a:ext cx="527518" cy="287594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5" name="日期占位符 44">
            <a:extLst>
              <a:ext uri="{FF2B5EF4-FFF2-40B4-BE49-F238E27FC236}">
                <a16:creationId xmlns:a16="http://schemas.microsoft.com/office/drawing/2014/main" id="{FAE46702-C2B2-2F41-8207-C6C2543E6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57AA3-8D3E-4456-9F32-432FB3514B80}" type="datetime1">
              <a:rPr lang="zh-CN" altLang="en-US" smtClean="0"/>
              <a:t>2025/10/10</a:t>
            </a:fld>
            <a:endParaRPr lang="zh-CN" altLang="en-US"/>
          </a:p>
        </p:txBody>
      </p:sp>
      <p:sp>
        <p:nvSpPr>
          <p:cNvPr id="46" name="灯片编号占位符 45">
            <a:extLst>
              <a:ext uri="{FF2B5EF4-FFF2-40B4-BE49-F238E27FC236}">
                <a16:creationId xmlns:a16="http://schemas.microsoft.com/office/drawing/2014/main" id="{9F2624FF-32CE-324A-F1F5-C0657DC6C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A16EB-E720-49AE-9B2D-ED383E47C14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72895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F81E23-0F9F-F85F-6A51-124CE40E7D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箭头: 五边形 3">
            <a:extLst>
              <a:ext uri="{FF2B5EF4-FFF2-40B4-BE49-F238E27FC236}">
                <a16:creationId xmlns:a16="http://schemas.microsoft.com/office/drawing/2014/main" id="{4DD0FF16-18D7-A540-4531-D3985E6EAF3C}"/>
              </a:ext>
            </a:extLst>
          </p:cNvPr>
          <p:cNvSpPr/>
          <p:nvPr/>
        </p:nvSpPr>
        <p:spPr>
          <a:xfrm>
            <a:off x="1" y="0"/>
            <a:ext cx="8997040" cy="811565"/>
          </a:xfrm>
          <a:prstGeom prst="homePlat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Theoretical framework</a:t>
            </a:r>
            <a:endParaRPr lang="zh-CN" alt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B096F5FE-0205-EE5C-51D7-D04E2DF52C1D}"/>
              </a:ext>
            </a:extLst>
          </p:cNvPr>
          <p:cNvSpPr/>
          <p:nvPr/>
        </p:nvSpPr>
        <p:spPr>
          <a:xfrm>
            <a:off x="4992329" y="2426110"/>
            <a:ext cx="862781" cy="3605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F90C41E0-5417-076F-68C3-91CF406F78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188" y="2655332"/>
            <a:ext cx="8904762" cy="1095238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FA70DDB9-718B-F378-9159-0F138C5357C2}"/>
              </a:ext>
            </a:extLst>
          </p:cNvPr>
          <p:cNvSpPr txBox="1"/>
          <p:nvPr/>
        </p:nvSpPr>
        <p:spPr>
          <a:xfrm>
            <a:off x="457200" y="2286000"/>
            <a:ext cx="5287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total flux in the pick-up coils can be calculated as</a:t>
            </a:r>
            <a:r>
              <a:rPr lang="en-US" altLang="zh-CN" dirty="0"/>
              <a:t>: </a:t>
            </a:r>
            <a:endParaRPr lang="zh-CN" altLang="en-US" dirty="0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514BE535-2A31-37C6-6DDA-631BB87B7557}"/>
              </a:ext>
            </a:extLst>
          </p:cNvPr>
          <p:cNvSpPr/>
          <p:nvPr/>
        </p:nvSpPr>
        <p:spPr>
          <a:xfrm>
            <a:off x="2536722" y="2587000"/>
            <a:ext cx="5058696" cy="96177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1087DE1A-0970-68B9-6909-21DC5DFAB86C}"/>
              </a:ext>
            </a:extLst>
          </p:cNvPr>
          <p:cNvGrpSpPr/>
          <p:nvPr/>
        </p:nvGrpSpPr>
        <p:grpSpPr>
          <a:xfrm>
            <a:off x="3132125" y="2655332"/>
            <a:ext cx="4726740" cy="1713581"/>
            <a:chOff x="2313589" y="1075511"/>
            <a:chExt cx="4726740" cy="1713581"/>
          </a:xfrm>
        </p:grpSpPr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3BA7D47F-1202-179F-2464-58814747B0CB}"/>
                </a:ext>
              </a:extLst>
            </p:cNvPr>
            <p:cNvSpPr/>
            <p:nvPr/>
          </p:nvSpPr>
          <p:spPr>
            <a:xfrm>
              <a:off x="3679723" y="1075511"/>
              <a:ext cx="2416277" cy="81156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1" name="直接箭头连接符 20">
              <a:extLst>
                <a:ext uri="{FF2B5EF4-FFF2-40B4-BE49-F238E27FC236}">
                  <a16:creationId xmlns:a16="http://schemas.microsoft.com/office/drawing/2014/main" id="{0CAD424E-0B3A-8BFE-88D0-A4E227169908}"/>
                </a:ext>
              </a:extLst>
            </p:cNvPr>
            <p:cNvCxnSpPr>
              <a:cxnSpLocks/>
              <a:endCxn id="22" idx="1"/>
            </p:cNvCxnSpPr>
            <p:nvPr/>
          </p:nvCxnSpPr>
          <p:spPr>
            <a:xfrm>
              <a:off x="4520381" y="1887076"/>
              <a:ext cx="631289" cy="440259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48131F38-8E35-740A-A50A-EB0DD956E13D}"/>
                </a:ext>
              </a:extLst>
            </p:cNvPr>
            <p:cNvSpPr txBox="1"/>
            <p:nvPr/>
          </p:nvSpPr>
          <p:spPr>
            <a:xfrm>
              <a:off x="5151670" y="2142669"/>
              <a:ext cx="18886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Biot</a:t>
              </a:r>
              <a:r>
                <a: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-Savart’s Law</a:t>
              </a:r>
              <a:endPara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3" name="直接箭头连接符 22">
              <a:extLst>
                <a:ext uri="{FF2B5EF4-FFF2-40B4-BE49-F238E27FC236}">
                  <a16:creationId xmlns:a16="http://schemas.microsoft.com/office/drawing/2014/main" id="{EB7717FE-42BC-4ADD-3384-BCDE87DB3C0C}"/>
                </a:ext>
              </a:extLst>
            </p:cNvPr>
            <p:cNvCxnSpPr>
              <a:cxnSpLocks/>
            </p:cNvCxnSpPr>
            <p:nvPr/>
          </p:nvCxnSpPr>
          <p:spPr>
            <a:xfrm>
              <a:off x="2517422" y="1958003"/>
              <a:ext cx="601862" cy="553998"/>
            </a:xfrm>
            <a:prstGeom prst="straightConnector1">
              <a:avLst/>
            </a:prstGeom>
            <a:ln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文本框 23">
                  <a:extLst>
                    <a:ext uri="{FF2B5EF4-FFF2-40B4-BE49-F238E27FC236}">
                      <a16:creationId xmlns:a16="http://schemas.microsoft.com/office/drawing/2014/main" id="{E983BD7C-7887-34C0-31D7-0A5D52B38BE8}"/>
                    </a:ext>
                  </a:extLst>
                </p:cNvPr>
                <p:cNvSpPr txBox="1"/>
                <p:nvPr/>
              </p:nvSpPr>
              <p:spPr>
                <a:xfrm>
                  <a:off x="2313589" y="2419760"/>
                  <a:ext cx="218091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General gain factor </a:t>
                  </a:r>
                  <a14:m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𝐺</m:t>
                      </m:r>
                    </m:oMath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24" name="文本框 23">
                  <a:extLst>
                    <a:ext uri="{FF2B5EF4-FFF2-40B4-BE49-F238E27FC236}">
                      <a16:creationId xmlns:a16="http://schemas.microsoft.com/office/drawing/2014/main" id="{E983BD7C-7887-34C0-31D7-0A5D52B38BE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13589" y="2419760"/>
                  <a:ext cx="2180918" cy="369332"/>
                </a:xfrm>
                <a:prstGeom prst="rect">
                  <a:avLst/>
                </a:prstGeom>
                <a:blipFill>
                  <a:blip r:embed="rId3"/>
                  <a:stretch>
                    <a:fillRect l="-2514" t="-9836" b="-22951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3093ED8E-46AC-0E2D-9907-FEFFB90AA2C6}"/>
              </a:ext>
            </a:extLst>
          </p:cNvPr>
          <p:cNvGrpSpPr/>
          <p:nvPr/>
        </p:nvGrpSpPr>
        <p:grpSpPr>
          <a:xfrm>
            <a:off x="250722" y="1061879"/>
            <a:ext cx="11345986" cy="811567"/>
            <a:chOff x="309716" y="1533827"/>
            <a:chExt cx="11345986" cy="811567"/>
          </a:xfrm>
        </p:grpSpPr>
        <p:sp>
          <p:nvSpPr>
            <p:cNvPr id="26" name="矩形: 圆角 25">
              <a:extLst>
                <a:ext uri="{FF2B5EF4-FFF2-40B4-BE49-F238E27FC236}">
                  <a16:creationId xmlns:a16="http://schemas.microsoft.com/office/drawing/2014/main" id="{6A0EF512-C098-8BFF-107B-AA6BB878D36C}"/>
                </a:ext>
              </a:extLst>
            </p:cNvPr>
            <p:cNvSpPr/>
            <p:nvPr/>
          </p:nvSpPr>
          <p:spPr>
            <a:xfrm>
              <a:off x="309716" y="1533829"/>
              <a:ext cx="2440858" cy="811565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Eigenmodes solution  </a:t>
              </a:r>
              <a:endParaRPr lang="zh-CN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矩形: 圆角 26">
              <a:extLst>
                <a:ext uri="{FF2B5EF4-FFF2-40B4-BE49-F238E27FC236}">
                  <a16:creationId xmlns:a16="http://schemas.microsoft.com/office/drawing/2014/main" id="{1DF0FE9D-51C5-0977-67F0-1B9E4517DDCD}"/>
                </a:ext>
              </a:extLst>
            </p:cNvPr>
            <p:cNvSpPr/>
            <p:nvPr/>
          </p:nvSpPr>
          <p:spPr>
            <a:xfrm>
              <a:off x="3278092" y="1533828"/>
              <a:ext cx="2440858" cy="811565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GW Coupling  </a:t>
              </a:r>
              <a:endPara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矩形: 圆角 27">
              <a:extLst>
                <a:ext uri="{FF2B5EF4-FFF2-40B4-BE49-F238E27FC236}">
                  <a16:creationId xmlns:a16="http://schemas.microsoft.com/office/drawing/2014/main" id="{7A44C145-A662-A7EB-DB67-D2E6B0A14E22}"/>
                </a:ext>
              </a:extLst>
            </p:cNvPr>
            <p:cNvSpPr/>
            <p:nvPr/>
          </p:nvSpPr>
          <p:spPr>
            <a:xfrm>
              <a:off x="6246468" y="1533827"/>
              <a:ext cx="2440858" cy="811565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Magnetic field calculation   </a:t>
              </a:r>
              <a:endPara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矩形: 圆角 28">
              <a:extLst>
                <a:ext uri="{FF2B5EF4-FFF2-40B4-BE49-F238E27FC236}">
                  <a16:creationId xmlns:a16="http://schemas.microsoft.com/office/drawing/2014/main" id="{044BDB2B-EDA3-AE4A-AE58-29E52C3445C7}"/>
                </a:ext>
              </a:extLst>
            </p:cNvPr>
            <p:cNvSpPr/>
            <p:nvPr/>
          </p:nvSpPr>
          <p:spPr>
            <a:xfrm>
              <a:off x="9214844" y="1533827"/>
              <a:ext cx="2440858" cy="811565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Detector simulation</a:t>
              </a:r>
              <a:endPara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箭头: 右 29">
              <a:extLst>
                <a:ext uri="{FF2B5EF4-FFF2-40B4-BE49-F238E27FC236}">
                  <a16:creationId xmlns:a16="http://schemas.microsoft.com/office/drawing/2014/main" id="{1575826B-BF97-9DA1-3656-B19292B78885}"/>
                </a:ext>
              </a:extLst>
            </p:cNvPr>
            <p:cNvSpPr/>
            <p:nvPr/>
          </p:nvSpPr>
          <p:spPr>
            <a:xfrm>
              <a:off x="2750574" y="1791929"/>
              <a:ext cx="527518" cy="287594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箭头: 右 30">
              <a:extLst>
                <a:ext uri="{FF2B5EF4-FFF2-40B4-BE49-F238E27FC236}">
                  <a16:creationId xmlns:a16="http://schemas.microsoft.com/office/drawing/2014/main" id="{A0F9B282-4578-43A1-415F-BD6BF2873096}"/>
                </a:ext>
              </a:extLst>
            </p:cNvPr>
            <p:cNvSpPr/>
            <p:nvPr/>
          </p:nvSpPr>
          <p:spPr>
            <a:xfrm>
              <a:off x="5718950" y="1769807"/>
              <a:ext cx="527518" cy="287594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箭头: 右 31">
              <a:extLst>
                <a:ext uri="{FF2B5EF4-FFF2-40B4-BE49-F238E27FC236}">
                  <a16:creationId xmlns:a16="http://schemas.microsoft.com/office/drawing/2014/main" id="{7E62B37C-CAD1-2CC4-1816-BAF698D57F35}"/>
                </a:ext>
              </a:extLst>
            </p:cNvPr>
            <p:cNvSpPr/>
            <p:nvPr/>
          </p:nvSpPr>
          <p:spPr>
            <a:xfrm>
              <a:off x="8687326" y="1769807"/>
              <a:ext cx="527518" cy="287594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59AB0F13-1F71-7DC1-3069-B4C9265855B6}"/>
              </a:ext>
            </a:extLst>
          </p:cNvPr>
          <p:cNvGrpSpPr/>
          <p:nvPr/>
        </p:nvGrpSpPr>
        <p:grpSpPr>
          <a:xfrm>
            <a:off x="8536863" y="3202951"/>
            <a:ext cx="3164548" cy="3410897"/>
            <a:chOff x="4624047" y="2612525"/>
            <a:chExt cx="3164548" cy="3410897"/>
          </a:xfrm>
        </p:grpSpPr>
        <p:grpSp>
          <p:nvGrpSpPr>
            <p:cNvPr id="34" name="组合 33">
              <a:extLst>
                <a:ext uri="{FF2B5EF4-FFF2-40B4-BE49-F238E27FC236}">
                  <a16:creationId xmlns:a16="http://schemas.microsoft.com/office/drawing/2014/main" id="{9F742E36-9C12-CDEE-69E3-914E0AABA9D9}"/>
                </a:ext>
              </a:extLst>
            </p:cNvPr>
            <p:cNvGrpSpPr/>
            <p:nvPr/>
          </p:nvGrpSpPr>
          <p:grpSpPr>
            <a:xfrm>
              <a:off x="4624047" y="2941906"/>
              <a:ext cx="2545327" cy="3081516"/>
              <a:chOff x="5271624" y="3797353"/>
              <a:chExt cx="1418985" cy="1654518"/>
            </a:xfrm>
          </p:grpSpPr>
          <p:cxnSp>
            <p:nvCxnSpPr>
              <p:cNvPr id="39" name="直接箭头连接符 38">
                <a:extLst>
                  <a:ext uri="{FF2B5EF4-FFF2-40B4-BE49-F238E27FC236}">
                    <a16:creationId xmlns:a16="http://schemas.microsoft.com/office/drawing/2014/main" id="{ED5E2E14-842C-1450-DBD4-0DD8F339145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01414" y="3819118"/>
                <a:ext cx="150669" cy="0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grpSp>
            <p:nvGrpSpPr>
              <p:cNvPr id="40" name="组合 39">
                <a:extLst>
                  <a:ext uri="{FF2B5EF4-FFF2-40B4-BE49-F238E27FC236}">
                    <a16:creationId xmlns:a16="http://schemas.microsoft.com/office/drawing/2014/main" id="{8A7B4D6E-BFDA-DA2F-7E17-54A2EDE8633D}"/>
                  </a:ext>
                </a:extLst>
              </p:cNvPr>
              <p:cNvGrpSpPr/>
              <p:nvPr/>
            </p:nvGrpSpPr>
            <p:grpSpPr>
              <a:xfrm>
                <a:off x="5280719" y="4126513"/>
                <a:ext cx="1409890" cy="1325358"/>
                <a:chOff x="5280719" y="4126513"/>
                <a:chExt cx="1409890" cy="1325358"/>
              </a:xfrm>
            </p:grpSpPr>
            <p:cxnSp>
              <p:nvCxnSpPr>
                <p:cNvPr id="47" name="直接箭头连接符 46">
                  <a:extLst>
                    <a:ext uri="{FF2B5EF4-FFF2-40B4-BE49-F238E27FC236}">
                      <a16:creationId xmlns:a16="http://schemas.microsoft.com/office/drawing/2014/main" id="{6AC1A546-1DB1-D7B8-D215-0FCE76805EA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434781" y="4225295"/>
                  <a:ext cx="597309" cy="0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6"/>
                </a:lnRef>
                <a:fillRef idx="0">
                  <a:schemeClr val="accent6"/>
                </a:fillRef>
                <a:effectRef idx="0">
                  <a:schemeClr val="accent6"/>
                </a:effectRef>
                <a:fontRef idx="minor">
                  <a:schemeClr val="tx1"/>
                </a:fontRef>
              </p:style>
            </p:cxnSp>
            <p:grpSp>
              <p:nvGrpSpPr>
                <p:cNvPr id="48" name="组合 47">
                  <a:extLst>
                    <a:ext uri="{FF2B5EF4-FFF2-40B4-BE49-F238E27FC236}">
                      <a16:creationId xmlns:a16="http://schemas.microsoft.com/office/drawing/2014/main" id="{B55DAE3D-9269-CB40-224A-1D3C71FFE962}"/>
                    </a:ext>
                  </a:extLst>
                </p:cNvPr>
                <p:cNvGrpSpPr/>
                <p:nvPr/>
              </p:nvGrpSpPr>
              <p:grpSpPr>
                <a:xfrm>
                  <a:off x="5280719" y="5122968"/>
                  <a:ext cx="1409890" cy="328903"/>
                  <a:chOff x="291204" y="1516049"/>
                  <a:chExt cx="3564017" cy="994916"/>
                </a:xfrm>
              </p:grpSpPr>
              <p:sp>
                <p:nvSpPr>
                  <p:cNvPr id="54" name="椭圆 53">
                    <a:extLst>
                      <a:ext uri="{FF2B5EF4-FFF2-40B4-BE49-F238E27FC236}">
                        <a16:creationId xmlns:a16="http://schemas.microsoft.com/office/drawing/2014/main" id="{D275DB27-7B46-78F9-4B6E-512282DA1449}"/>
                      </a:ext>
                    </a:extLst>
                  </p:cNvPr>
                  <p:cNvSpPr/>
                  <p:nvPr/>
                </p:nvSpPr>
                <p:spPr>
                  <a:xfrm>
                    <a:off x="291204" y="1516049"/>
                    <a:ext cx="3564017" cy="994916"/>
                  </a:xfrm>
                  <a:prstGeom prst="ellipse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28575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dirty="0"/>
                  </a:p>
                </p:txBody>
              </p:sp>
              <p:sp>
                <p:nvSpPr>
                  <p:cNvPr id="55" name="椭圆 54">
                    <a:extLst>
                      <a:ext uri="{FF2B5EF4-FFF2-40B4-BE49-F238E27FC236}">
                        <a16:creationId xmlns:a16="http://schemas.microsoft.com/office/drawing/2014/main" id="{9EC5BD00-7700-23ED-C7F8-D7BEFA5EE9DE}"/>
                      </a:ext>
                    </a:extLst>
                  </p:cNvPr>
                  <p:cNvSpPr/>
                  <p:nvPr/>
                </p:nvSpPr>
                <p:spPr>
                  <a:xfrm>
                    <a:off x="741458" y="1721197"/>
                    <a:ext cx="2663509" cy="584620"/>
                  </a:xfrm>
                  <a:prstGeom prst="ellipse">
                    <a:avLst/>
                  </a:prstGeom>
                  <a:solidFill>
                    <a:schemeClr val="bg1"/>
                  </a:solidFill>
                  <a:ln w="28575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dirty="0"/>
                  </a:p>
                </p:txBody>
              </p:sp>
            </p:grpSp>
            <p:cxnSp>
              <p:nvCxnSpPr>
                <p:cNvPr id="49" name="直接连接符 48">
                  <a:extLst>
                    <a:ext uri="{FF2B5EF4-FFF2-40B4-BE49-F238E27FC236}">
                      <a16:creationId xmlns:a16="http://schemas.microsoft.com/office/drawing/2014/main" id="{E2459127-1F8B-46DE-BE9E-920AA81E3D20}"/>
                    </a:ext>
                  </a:extLst>
                </p:cNvPr>
                <p:cNvCxnSpPr>
                  <a:cxnSpLocks/>
                  <a:endCxn id="55" idx="2"/>
                </p:cNvCxnSpPr>
                <p:nvPr/>
              </p:nvCxnSpPr>
              <p:spPr>
                <a:xfrm flipH="1">
                  <a:off x="5458835" y="4260000"/>
                  <a:ext cx="13370" cy="1027420"/>
                </a:xfrm>
                <a:prstGeom prst="line">
                  <a:avLst/>
                </a:prstGeom>
                <a:ln w="28575">
                  <a:solidFill>
                    <a:schemeClr val="bg2">
                      <a:lumMod val="90000"/>
                    </a:schemeClr>
                  </a:solidFill>
                  <a:prstDash val="sys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grpSp>
              <p:nvGrpSpPr>
                <p:cNvPr id="50" name="组合 49">
                  <a:extLst>
                    <a:ext uri="{FF2B5EF4-FFF2-40B4-BE49-F238E27FC236}">
                      <a16:creationId xmlns:a16="http://schemas.microsoft.com/office/drawing/2014/main" id="{931F15EE-3735-C4E1-19C1-B5CB5227DCB4}"/>
                    </a:ext>
                  </a:extLst>
                </p:cNvPr>
                <p:cNvGrpSpPr/>
                <p:nvPr/>
              </p:nvGrpSpPr>
              <p:grpSpPr>
                <a:xfrm>
                  <a:off x="5280719" y="4126513"/>
                  <a:ext cx="1409890" cy="1160906"/>
                  <a:chOff x="291204" y="1516049"/>
                  <a:chExt cx="3564017" cy="3511689"/>
                </a:xfrm>
              </p:grpSpPr>
              <p:cxnSp>
                <p:nvCxnSpPr>
                  <p:cNvPr id="51" name="直接连接符 50">
                    <a:extLst>
                      <a:ext uri="{FF2B5EF4-FFF2-40B4-BE49-F238E27FC236}">
                        <a16:creationId xmlns:a16="http://schemas.microsoft.com/office/drawing/2014/main" id="{947950E8-B0A1-09A3-6A16-9DC92E28C8F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04967" y="2013506"/>
                    <a:ext cx="0" cy="3014232"/>
                  </a:xfrm>
                  <a:prstGeom prst="line">
                    <a:avLst/>
                  </a:prstGeom>
                  <a:ln w="28575">
                    <a:solidFill>
                      <a:schemeClr val="bg2">
                        <a:lumMod val="9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2" name="椭圆 51">
                    <a:extLst>
                      <a:ext uri="{FF2B5EF4-FFF2-40B4-BE49-F238E27FC236}">
                        <a16:creationId xmlns:a16="http://schemas.microsoft.com/office/drawing/2014/main" id="{01A5FF68-E0CF-0A58-FFFB-BC532FFD62EB}"/>
                      </a:ext>
                    </a:extLst>
                  </p:cNvPr>
                  <p:cNvSpPr/>
                  <p:nvPr/>
                </p:nvSpPr>
                <p:spPr>
                  <a:xfrm>
                    <a:off x="291204" y="1516049"/>
                    <a:ext cx="3564017" cy="994916"/>
                  </a:xfrm>
                  <a:prstGeom prst="ellipse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28575">
                    <a:solidFill>
                      <a:schemeClr val="accent1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dirty="0"/>
                  </a:p>
                </p:txBody>
              </p:sp>
              <p:sp>
                <p:nvSpPr>
                  <p:cNvPr id="53" name="椭圆 52">
                    <a:extLst>
                      <a:ext uri="{FF2B5EF4-FFF2-40B4-BE49-F238E27FC236}">
                        <a16:creationId xmlns:a16="http://schemas.microsoft.com/office/drawing/2014/main" id="{ADE7A05D-81F6-D168-B811-3776B99F1908}"/>
                      </a:ext>
                    </a:extLst>
                  </p:cNvPr>
                  <p:cNvSpPr/>
                  <p:nvPr/>
                </p:nvSpPr>
                <p:spPr>
                  <a:xfrm>
                    <a:off x="741458" y="1721197"/>
                    <a:ext cx="2663509" cy="584620"/>
                  </a:xfrm>
                  <a:prstGeom prst="ellipse">
                    <a:avLst/>
                  </a:prstGeom>
                  <a:solidFill>
                    <a:schemeClr val="bg1"/>
                  </a:solidFill>
                  <a:ln w="28575">
                    <a:solidFill>
                      <a:schemeClr val="accent1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dirty="0"/>
                  </a:p>
                </p:txBody>
              </p:sp>
            </p:grpSp>
          </p:grpSp>
          <p:cxnSp>
            <p:nvCxnSpPr>
              <p:cNvPr id="41" name="直接连接符 40">
                <a:extLst>
                  <a:ext uri="{FF2B5EF4-FFF2-40B4-BE49-F238E27FC236}">
                    <a16:creationId xmlns:a16="http://schemas.microsoft.com/office/drawing/2014/main" id="{1E69FC12-DC01-7E3D-F212-6A80C33FFFBA}"/>
                  </a:ext>
                </a:extLst>
              </p:cNvPr>
              <p:cNvCxnSpPr>
                <a:cxnSpLocks/>
                <a:stCxn id="52" idx="2"/>
                <a:endCxn id="54" idx="2"/>
              </p:cNvCxnSpPr>
              <p:nvPr/>
            </p:nvCxnSpPr>
            <p:spPr>
              <a:xfrm>
                <a:off x="5280719" y="4290965"/>
                <a:ext cx="0" cy="996455"/>
              </a:xfrm>
              <a:prstGeom prst="line">
                <a:avLst/>
              </a:prstGeom>
              <a:ln w="28575">
                <a:solidFill>
                  <a:schemeClr val="bg2">
                    <a:lumMod val="50000"/>
                  </a:schemeClr>
                </a:solidFill>
                <a:prstDash val="soli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2" name="直接连接符 41">
                <a:extLst>
                  <a:ext uri="{FF2B5EF4-FFF2-40B4-BE49-F238E27FC236}">
                    <a16:creationId xmlns:a16="http://schemas.microsoft.com/office/drawing/2014/main" id="{97463EA6-6A21-27F5-42D0-D527406DF02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90609" y="4275482"/>
                <a:ext cx="0" cy="996455"/>
              </a:xfrm>
              <a:prstGeom prst="line">
                <a:avLst/>
              </a:prstGeom>
              <a:ln w="28575">
                <a:solidFill>
                  <a:schemeClr val="bg2">
                    <a:lumMod val="90000"/>
                  </a:schemeClr>
                </a:solidFill>
                <a:prstDash val="soli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3" name="直接箭头连接符 42">
                <a:extLst>
                  <a:ext uri="{FF2B5EF4-FFF2-40B4-BE49-F238E27FC236}">
                    <a16:creationId xmlns:a16="http://schemas.microsoft.com/office/drawing/2014/main" id="{7A9EE757-9C86-8268-6A67-1489B8E4417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271625" y="3797353"/>
                <a:ext cx="965684" cy="900008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直接箭头连接符 43">
                <a:extLst>
                  <a:ext uri="{FF2B5EF4-FFF2-40B4-BE49-F238E27FC236}">
                    <a16:creationId xmlns:a16="http://schemas.microsoft.com/office/drawing/2014/main" id="{4771E694-D039-44AF-D8DB-C36FE9A8B17B}"/>
                  </a:ext>
                </a:extLst>
              </p:cNvPr>
              <p:cNvCxnSpPr>
                <a:cxnSpLocks/>
                <a:stCxn id="46" idx="1"/>
              </p:cNvCxnSpPr>
              <p:nvPr/>
            </p:nvCxnSpPr>
            <p:spPr>
              <a:xfrm flipV="1">
                <a:off x="5586979" y="3819118"/>
                <a:ext cx="753556" cy="918018"/>
              </a:xfrm>
              <a:prstGeom prst="straightConnector1">
                <a:avLst/>
              </a:prstGeom>
              <a:ln w="28575"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箭头连接符 44">
                <a:extLst>
                  <a:ext uri="{FF2B5EF4-FFF2-40B4-BE49-F238E27FC236}">
                    <a16:creationId xmlns:a16="http://schemas.microsoft.com/office/drawing/2014/main" id="{5212D696-EEC6-D59C-1CF1-4E47C3BB1CC6}"/>
                  </a:ext>
                </a:extLst>
              </p:cNvPr>
              <p:cNvCxnSpPr>
                <a:cxnSpLocks/>
                <a:endCxn id="46" idx="1"/>
              </p:cNvCxnSpPr>
              <p:nvPr/>
            </p:nvCxnSpPr>
            <p:spPr>
              <a:xfrm>
                <a:off x="5285109" y="4686814"/>
                <a:ext cx="301870" cy="50322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sp>
            <p:nvSpPr>
              <p:cNvPr id="46" name="任意多边形: 形状 45">
                <a:extLst>
                  <a:ext uri="{FF2B5EF4-FFF2-40B4-BE49-F238E27FC236}">
                    <a16:creationId xmlns:a16="http://schemas.microsoft.com/office/drawing/2014/main" id="{22714FAB-F19A-CEA7-9605-E00EB4710CD2}"/>
                  </a:ext>
                </a:extLst>
              </p:cNvPr>
              <p:cNvSpPr/>
              <p:nvPr/>
            </p:nvSpPr>
            <p:spPr>
              <a:xfrm rot="10800000">
                <a:off x="5271624" y="4290962"/>
                <a:ext cx="315355" cy="996455"/>
              </a:xfrm>
              <a:custGeom>
                <a:avLst/>
                <a:gdLst>
                  <a:gd name="connsiteX0" fmla="*/ 89807 w 89807"/>
                  <a:gd name="connsiteY0" fmla="*/ 0 h 1094014"/>
                  <a:gd name="connsiteX1" fmla="*/ 0 w 89807"/>
                  <a:gd name="connsiteY1" fmla="*/ 604157 h 1094014"/>
                  <a:gd name="connsiteX2" fmla="*/ 89807 w 89807"/>
                  <a:gd name="connsiteY2" fmla="*/ 1094014 h 1094014"/>
                  <a:gd name="connsiteX3" fmla="*/ 89807 w 89807"/>
                  <a:gd name="connsiteY3" fmla="*/ 1094014 h 1094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807" h="1094014">
                    <a:moveTo>
                      <a:pt x="89807" y="0"/>
                    </a:moveTo>
                    <a:cubicBezTo>
                      <a:pt x="44903" y="210910"/>
                      <a:pt x="0" y="421821"/>
                      <a:pt x="0" y="604157"/>
                    </a:cubicBezTo>
                    <a:cubicBezTo>
                      <a:pt x="0" y="786493"/>
                      <a:pt x="89807" y="1094014"/>
                      <a:pt x="89807" y="1094014"/>
                    </a:cubicBezTo>
                    <a:lnTo>
                      <a:pt x="89807" y="1094014"/>
                    </a:lnTo>
                  </a:path>
                </a:pathLst>
              </a:custGeom>
              <a:noFill/>
              <a:ln w="28575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文本框 34">
                  <a:extLst>
                    <a:ext uri="{FF2B5EF4-FFF2-40B4-BE49-F238E27FC236}">
                      <a16:creationId xmlns:a16="http://schemas.microsoft.com/office/drawing/2014/main" id="{A86D0DCA-1E3E-B29D-9924-7030EF6FEE5E}"/>
                    </a:ext>
                  </a:extLst>
                </p:cNvPr>
                <p:cNvSpPr txBox="1"/>
                <p:nvPr/>
              </p:nvSpPr>
              <p:spPr>
                <a:xfrm>
                  <a:off x="4667065" y="4702293"/>
                  <a:ext cx="804131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en-US" altLang="zh-CN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altLang="zh-CN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~ </m:t>
                        </m:r>
                        <m:r>
                          <a:rPr lang="en-US" altLang="zh-CN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𝑄h</m:t>
                        </m:r>
                      </m:oMath>
                    </m:oMathPara>
                  </a14:m>
                  <a:endParaRPr lang="zh-CN" altLang="en-US" dirty="0">
                    <a:solidFill>
                      <a:srgbClr val="92D050"/>
                    </a:solidFill>
                  </a:endParaRPr>
                </a:p>
              </p:txBody>
            </p:sp>
          </mc:Choice>
          <mc:Fallback xmlns="">
            <p:sp>
              <p:nvSpPr>
                <p:cNvPr id="35" name="文本框 34">
                  <a:extLst>
                    <a:ext uri="{FF2B5EF4-FFF2-40B4-BE49-F238E27FC236}">
                      <a16:creationId xmlns:a16="http://schemas.microsoft.com/office/drawing/2014/main" id="{A86D0DCA-1E3E-B29D-9924-7030EF6FEE5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67065" y="4702293"/>
                  <a:ext cx="804131" cy="276999"/>
                </a:xfrm>
                <a:prstGeom prst="rect">
                  <a:avLst/>
                </a:prstGeom>
                <a:blipFill>
                  <a:blip r:embed="rId4"/>
                  <a:stretch>
                    <a:fillRect l="-6061" t="-2174" r="-9091" b="-30435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文本框 35">
                  <a:extLst>
                    <a:ext uri="{FF2B5EF4-FFF2-40B4-BE49-F238E27FC236}">
                      <a16:creationId xmlns:a16="http://schemas.microsoft.com/office/drawing/2014/main" id="{DFC92F22-04C8-BC29-137E-382F4C769FFD}"/>
                    </a:ext>
                  </a:extLst>
                </p:cNvPr>
                <p:cNvSpPr txBox="1"/>
                <p:nvPr/>
              </p:nvSpPr>
              <p:spPr>
                <a:xfrm>
                  <a:off x="6095999" y="2612525"/>
                  <a:ext cx="70288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en-US" altLang="zh-CN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altLang="zh-CN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′~ </m:t>
                        </m:r>
                        <m:r>
                          <a:rPr lang="en-US" altLang="zh-CN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oMath>
                    </m:oMathPara>
                  </a14:m>
                  <a:endParaRPr lang="zh-CN" altLang="en-US" dirty="0">
                    <a:solidFill>
                      <a:srgbClr val="92D050"/>
                    </a:solidFill>
                  </a:endParaRPr>
                </a:p>
              </p:txBody>
            </p:sp>
          </mc:Choice>
          <mc:Fallback xmlns="">
            <p:sp>
              <p:nvSpPr>
                <p:cNvPr id="36" name="文本框 35">
                  <a:extLst>
                    <a:ext uri="{FF2B5EF4-FFF2-40B4-BE49-F238E27FC236}">
                      <a16:creationId xmlns:a16="http://schemas.microsoft.com/office/drawing/2014/main" id="{DFC92F22-04C8-BC29-137E-382F4C769FF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95999" y="2612525"/>
                  <a:ext cx="702885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7826" t="-2174" r="-7826" b="-8696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文本框 36">
                  <a:extLst>
                    <a:ext uri="{FF2B5EF4-FFF2-40B4-BE49-F238E27FC236}">
                      <a16:creationId xmlns:a16="http://schemas.microsoft.com/office/drawing/2014/main" id="{73703460-0B7A-466A-A0EC-C848A188EA41}"/>
                    </a:ext>
                  </a:extLst>
                </p:cNvPr>
                <p:cNvSpPr txBox="1"/>
                <p:nvPr/>
              </p:nvSpPr>
              <p:spPr>
                <a:xfrm>
                  <a:off x="4665575" y="2984803"/>
                  <a:ext cx="135338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zh-CN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  <m:sSub>
                          <m:sSubPr>
                            <m:ctrlPr>
                              <a:rPr lang="en-US" altLang="zh-CN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zh-CN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 </m:t>
                        </m:r>
                        <m:r>
                          <a:rPr lang="en-US" altLang="zh-CN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altLang="zh-CN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altLang="zh-CN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zh-CN" altLang="en-US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37" name="文本框 36">
                  <a:extLst>
                    <a:ext uri="{FF2B5EF4-FFF2-40B4-BE49-F238E27FC236}">
                      <a16:creationId xmlns:a16="http://schemas.microsoft.com/office/drawing/2014/main" id="{73703460-0B7A-466A-A0EC-C848A188EA4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65575" y="2984803"/>
                  <a:ext cx="1353383" cy="276999"/>
                </a:xfrm>
                <a:prstGeom prst="rect">
                  <a:avLst/>
                </a:prstGeom>
                <a:blipFill>
                  <a:blip r:embed="rId6"/>
                  <a:stretch>
                    <a:fillRect t="-2174" r="-4054" b="-1304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文本框 37">
                  <a:extLst>
                    <a:ext uri="{FF2B5EF4-FFF2-40B4-BE49-F238E27FC236}">
                      <a16:creationId xmlns:a16="http://schemas.microsoft.com/office/drawing/2014/main" id="{00B15977-1447-5D68-B5B0-43AD97E9EAD1}"/>
                    </a:ext>
                  </a:extLst>
                </p:cNvPr>
                <p:cNvSpPr txBox="1"/>
                <p:nvPr/>
              </p:nvSpPr>
              <p:spPr>
                <a:xfrm>
                  <a:off x="5904868" y="4351984"/>
                  <a:ext cx="1883727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CN" alt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𝜉</m:t>
                        </m:r>
                        <m:r>
                          <a:rPr lang="en-US" altLang="zh-CN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altLang="zh-CN" b="0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  <m:sSub>
                          <m:sSubPr>
                            <m:ctrlPr>
                              <a:rPr lang="en-US" altLang="zh-CN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zh-CN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en-US" altLang="zh-CN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altLang="zh-CN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en-US" altLang="zh-CN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altLang="zh-CN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zh-CN" altLang="en-US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38" name="文本框 37">
                  <a:extLst>
                    <a:ext uri="{FF2B5EF4-FFF2-40B4-BE49-F238E27FC236}">
                      <a16:creationId xmlns:a16="http://schemas.microsoft.com/office/drawing/2014/main" id="{00B15977-1447-5D68-B5B0-43AD97E9EAD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04868" y="4351984"/>
                  <a:ext cx="1883727" cy="276999"/>
                </a:xfrm>
                <a:prstGeom prst="rect">
                  <a:avLst/>
                </a:prstGeom>
                <a:blipFill>
                  <a:blip r:embed="rId7"/>
                  <a:stretch>
                    <a:fillRect l="-3883" t="-4444" r="-3236" b="-35556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3" name="日期占位符 62">
            <a:extLst>
              <a:ext uri="{FF2B5EF4-FFF2-40B4-BE49-F238E27FC236}">
                <a16:creationId xmlns:a16="http://schemas.microsoft.com/office/drawing/2014/main" id="{7BC26F02-352E-2E60-13BA-6AC9146B2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AE6BE-450D-4A2D-B5C5-7AA992EF6661}" type="datetime1">
              <a:rPr lang="zh-CN" altLang="en-US" smtClean="0"/>
              <a:t>2025/10/10</a:t>
            </a:fld>
            <a:endParaRPr lang="zh-CN" altLang="en-US"/>
          </a:p>
        </p:txBody>
      </p:sp>
      <p:sp>
        <p:nvSpPr>
          <p:cNvPr id="64" name="灯片编号占位符 63">
            <a:extLst>
              <a:ext uri="{FF2B5EF4-FFF2-40B4-BE49-F238E27FC236}">
                <a16:creationId xmlns:a16="http://schemas.microsoft.com/office/drawing/2014/main" id="{1AA912AF-088A-4C03-6749-FDDBA322D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A16EB-E720-49AE-9B2D-ED383E47C14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4842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22DB99-270E-44B7-C35E-4616BF0686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箭头: 五边形 1">
            <a:extLst>
              <a:ext uri="{FF2B5EF4-FFF2-40B4-BE49-F238E27FC236}">
                <a16:creationId xmlns:a16="http://schemas.microsoft.com/office/drawing/2014/main" id="{FD6C25F8-7955-7BAE-0710-FC4E7DE637EE}"/>
              </a:ext>
            </a:extLst>
          </p:cNvPr>
          <p:cNvSpPr/>
          <p:nvPr/>
        </p:nvSpPr>
        <p:spPr>
          <a:xfrm>
            <a:off x="1" y="0"/>
            <a:ext cx="8997040" cy="811565"/>
          </a:xfrm>
          <a:prstGeom prst="homePlat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Show Case of mode 210</a:t>
            </a:r>
            <a:endParaRPr lang="zh-CN" alt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表格 2">
                <a:extLst>
                  <a:ext uri="{FF2B5EF4-FFF2-40B4-BE49-F238E27FC236}">
                    <a16:creationId xmlns:a16="http://schemas.microsoft.com/office/drawing/2014/main" id="{DE6E63CD-84AD-67E6-F4DF-7F445BBA07B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51231564"/>
                  </p:ext>
                </p:extLst>
              </p:nvPr>
            </p:nvGraphicFramePr>
            <p:xfrm>
              <a:off x="199105" y="1293888"/>
              <a:ext cx="8128002" cy="7427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54667">
                      <a:extLst>
                        <a:ext uri="{9D8B030D-6E8A-4147-A177-3AD203B41FA5}">
                          <a16:colId xmlns:a16="http://schemas.microsoft.com/office/drawing/2014/main" val="3515812837"/>
                        </a:ext>
                      </a:extLst>
                    </a:gridCol>
                    <a:gridCol w="1354667">
                      <a:extLst>
                        <a:ext uri="{9D8B030D-6E8A-4147-A177-3AD203B41FA5}">
                          <a16:colId xmlns:a16="http://schemas.microsoft.com/office/drawing/2014/main" val="1654877039"/>
                        </a:ext>
                      </a:extLst>
                    </a:gridCol>
                    <a:gridCol w="1354667">
                      <a:extLst>
                        <a:ext uri="{9D8B030D-6E8A-4147-A177-3AD203B41FA5}">
                          <a16:colId xmlns:a16="http://schemas.microsoft.com/office/drawing/2014/main" val="2758016601"/>
                        </a:ext>
                      </a:extLst>
                    </a:gridCol>
                    <a:gridCol w="1354667">
                      <a:extLst>
                        <a:ext uri="{9D8B030D-6E8A-4147-A177-3AD203B41FA5}">
                          <a16:colId xmlns:a16="http://schemas.microsoft.com/office/drawing/2014/main" val="2078126000"/>
                        </a:ext>
                      </a:extLst>
                    </a:gridCol>
                    <a:gridCol w="1354667">
                      <a:extLst>
                        <a:ext uri="{9D8B030D-6E8A-4147-A177-3AD203B41FA5}">
                          <a16:colId xmlns:a16="http://schemas.microsoft.com/office/drawing/2014/main" val="633916599"/>
                        </a:ext>
                      </a:extLst>
                    </a:gridCol>
                    <a:gridCol w="1354667">
                      <a:extLst>
                        <a:ext uri="{9D8B030D-6E8A-4147-A177-3AD203B41FA5}">
                          <a16:colId xmlns:a16="http://schemas.microsoft.com/office/drawing/2014/main" val="413791328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1" i="1" smtClean="0">
                                        <a:latin typeface="Cambria Math" panose="02040503050406030204" pitchFamily="18" charset="0"/>
                                      </a:rPr>
                                      <m:t>𝑸</m:t>
                                    </m:r>
                                  </m:e>
                                  <m:sub>
                                    <m:r>
                                      <a:rPr lang="en-US" altLang="zh-CN" b="1" i="1" smtClean="0">
                                        <a:latin typeface="Cambria Math" panose="02040503050406030204" pitchFamily="18" charset="0"/>
                                      </a:rPr>
                                      <m:t>𝒎𝒆𝒄𝒉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1" i="1" smtClean="0"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  <m:sub>
                                  <m:r>
                                    <a:rPr lang="en-US" altLang="zh-CN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 dirty="0"/>
                            <a:t>(m)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1" i="1" smtClean="0"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  <m:sub>
                                  <m:r>
                                    <a:rPr lang="en-US" altLang="zh-CN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 dirty="0"/>
                            <a:t>(m)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1" i="1" smtClean="0">
                                    <a:latin typeface="Cambria Math" panose="02040503050406030204" pitchFamily="18" charset="0"/>
                                  </a:rPr>
                                  <m:t>𝝀</m:t>
                                </m:r>
                                <m:r>
                                  <a:rPr lang="en-US" altLang="zh-CN" b="1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zh-CN" b="1" i="1" smtClean="0">
                                    <a:latin typeface="Cambria Math" panose="02040503050406030204" pitchFamily="18" charset="0"/>
                                  </a:rPr>
                                  <m:t>𝑮𝑷𝒂</m:t>
                                </m:r>
                                <m:r>
                                  <a:rPr lang="en-US" altLang="zh-CN" b="1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1" i="1" smtClean="0">
                                    <a:latin typeface="Cambria Math" panose="02040503050406030204" pitchFamily="18" charset="0"/>
                                  </a:rPr>
                                  <m:t>𝝁</m:t>
                                </m:r>
                                <m:r>
                                  <a:rPr lang="en-US" altLang="zh-CN" b="1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zh-CN" b="1" i="1" smtClean="0">
                                    <a:latin typeface="Cambria Math" panose="02040503050406030204" pitchFamily="18" charset="0"/>
                                  </a:rPr>
                                  <m:t>𝑮𝑷𝒂</m:t>
                                </m:r>
                                <m:r>
                                  <a:rPr lang="en-US" altLang="zh-CN" b="1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1" i="1" smtClean="0">
                                    <a:latin typeface="Cambria Math" panose="02040503050406030204" pitchFamily="18" charset="0"/>
                                  </a:rPr>
                                  <m:t>𝝆</m:t>
                                </m:r>
                                <m:r>
                                  <a:rPr lang="en-US" altLang="zh-CN" b="1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zh-CN" b="1" i="1" smtClean="0">
                                    <a:latin typeface="Cambria Math" panose="02040503050406030204" pitchFamily="18" charset="0"/>
                                  </a:rPr>
                                  <m:t>𝒈</m:t>
                                </m:r>
                                <m:r>
                                  <a:rPr lang="en-US" altLang="zh-CN" b="1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altLang="zh-CN" b="1" i="1" smtClean="0">
                                    <a:latin typeface="Cambria Math" panose="02040503050406030204" pitchFamily="18" charset="0"/>
                                  </a:rPr>
                                  <m:t>𝒄</m:t>
                                </m:r>
                                <m:sSup>
                                  <m:sSupPr>
                                    <m:ctrlPr>
                                      <a:rPr lang="en-US" altLang="zh-CN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b="1" i="1" smtClean="0">
                                        <a:latin typeface="Cambria Math" panose="02040503050406030204" pitchFamily="18" charset="0"/>
                                      </a:rPr>
                                      <m:t>𝒎</m:t>
                                    </m:r>
                                  </m:e>
                                  <m:sup>
                                    <m:r>
                                      <a:rPr lang="en-US" altLang="zh-CN" b="1" i="1" smtClean="0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p>
                                </m:sSup>
                                <m:r>
                                  <a:rPr lang="en-US" altLang="zh-CN" b="1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2140328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</a:t>
                          </a:r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0.15</a:t>
                          </a:r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90.8</a:t>
                          </a:r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77.4</a:t>
                          </a:r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7.96</a:t>
                          </a:r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784656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表格 2">
                <a:extLst>
                  <a:ext uri="{FF2B5EF4-FFF2-40B4-BE49-F238E27FC236}">
                    <a16:creationId xmlns:a16="http://schemas.microsoft.com/office/drawing/2014/main" id="{DE6E63CD-84AD-67E6-F4DF-7F445BBA07B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51231564"/>
                  </p:ext>
                </p:extLst>
              </p:nvPr>
            </p:nvGraphicFramePr>
            <p:xfrm>
              <a:off x="199105" y="1293888"/>
              <a:ext cx="8128002" cy="7427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54667">
                      <a:extLst>
                        <a:ext uri="{9D8B030D-6E8A-4147-A177-3AD203B41FA5}">
                          <a16:colId xmlns:a16="http://schemas.microsoft.com/office/drawing/2014/main" val="3515812837"/>
                        </a:ext>
                      </a:extLst>
                    </a:gridCol>
                    <a:gridCol w="1354667">
                      <a:extLst>
                        <a:ext uri="{9D8B030D-6E8A-4147-A177-3AD203B41FA5}">
                          <a16:colId xmlns:a16="http://schemas.microsoft.com/office/drawing/2014/main" val="1654877039"/>
                        </a:ext>
                      </a:extLst>
                    </a:gridCol>
                    <a:gridCol w="1354667">
                      <a:extLst>
                        <a:ext uri="{9D8B030D-6E8A-4147-A177-3AD203B41FA5}">
                          <a16:colId xmlns:a16="http://schemas.microsoft.com/office/drawing/2014/main" val="2758016601"/>
                        </a:ext>
                      </a:extLst>
                    </a:gridCol>
                    <a:gridCol w="1354667">
                      <a:extLst>
                        <a:ext uri="{9D8B030D-6E8A-4147-A177-3AD203B41FA5}">
                          <a16:colId xmlns:a16="http://schemas.microsoft.com/office/drawing/2014/main" val="2078126000"/>
                        </a:ext>
                      </a:extLst>
                    </a:gridCol>
                    <a:gridCol w="1354667">
                      <a:extLst>
                        <a:ext uri="{9D8B030D-6E8A-4147-A177-3AD203B41FA5}">
                          <a16:colId xmlns:a16="http://schemas.microsoft.com/office/drawing/2014/main" val="633916599"/>
                        </a:ext>
                      </a:extLst>
                    </a:gridCol>
                    <a:gridCol w="1354667">
                      <a:extLst>
                        <a:ext uri="{9D8B030D-6E8A-4147-A177-3AD203B41FA5}">
                          <a16:colId xmlns:a16="http://schemas.microsoft.com/office/drawing/2014/main" val="4137913285"/>
                        </a:ext>
                      </a:extLst>
                    </a:gridCol>
                  </a:tblGrid>
                  <a:tr h="37192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450" t="-8065" r="-503153" b="-1209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8065" r="-400897" b="-1209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200901" t="-8065" r="-302703" b="-1209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300901" t="-8065" r="-202703" b="-1209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399103" t="-8065" r="-101794" b="-1209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501351" t="-8065" r="-2252" b="-12096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2140328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450" t="-109836" r="-503153" b="-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</a:t>
                          </a:r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0.15</a:t>
                          </a:r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90.8</a:t>
                          </a:r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77.4</a:t>
                          </a:r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7.96</a:t>
                          </a:r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784656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9" name="文本框 18">
            <a:extLst>
              <a:ext uri="{FF2B5EF4-FFF2-40B4-BE49-F238E27FC236}">
                <a16:creationId xmlns:a16="http://schemas.microsoft.com/office/drawing/2014/main" id="{CCD979C3-A290-2861-9C4D-7CBE226BC133}"/>
              </a:ext>
            </a:extLst>
          </p:cNvPr>
          <p:cNvSpPr txBox="1"/>
          <p:nvPr/>
        </p:nvSpPr>
        <p:spPr>
          <a:xfrm>
            <a:off x="103239" y="868060"/>
            <a:ext cx="3647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Benchmark settings: stainless steel 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767EEC2-832C-8F7C-390F-413F22C868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106" y="2151322"/>
            <a:ext cx="3417084" cy="2737768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8FC4496F-282C-3C54-2E82-E5E53441D1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7547" y="2232057"/>
            <a:ext cx="5025798" cy="2576298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B1885407-2DB7-C9C3-23BD-411003E4ED19}"/>
              </a:ext>
            </a:extLst>
          </p:cNvPr>
          <p:cNvSpPr txBox="1"/>
          <p:nvPr/>
        </p:nvSpPr>
        <p:spPr>
          <a:xfrm>
            <a:off x="8430345" y="1342102"/>
            <a:ext cx="33650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eigen frequency of mode 210 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this set up is 42.3kHz 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A68FFF6E-075D-F558-94D8-54F1AEF32833}"/>
                  </a:ext>
                </a:extLst>
              </p:cNvPr>
              <p:cNvSpPr txBox="1"/>
              <p:nvPr/>
            </p:nvSpPr>
            <p:spPr>
              <a:xfrm>
                <a:off x="199105" y="5467684"/>
                <a:ext cx="9171937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AutoNum type="arabicPeriod"/>
                </a:pP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Mode 210 have two angular patterns: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=0,1</m:t>
                    </m:r>
                  </m:oMath>
                </a14:m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AutoNum type="arabicPeriod"/>
                </a:pP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distribution of the two type of mode 210s are similar to ×/+ polarized GWs</a:t>
                </a:r>
              </a:p>
              <a:p>
                <a:pPr marL="342900" indent="-342900">
                  <a:buAutoNum type="arabicPeriod"/>
                </a:pP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coupling efficiency is near 95% at vertical incidence for each polarized GW</a:t>
                </a:r>
              </a:p>
              <a:p>
                <a:endParaRPr lang="en-US" altLang="zh-CN" dirty="0"/>
              </a:p>
            </p:txBody>
          </p:sp>
        </mc:Choice>
        <mc:Fallback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A68FFF6E-075D-F558-94D8-54F1AEF32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105" y="5467684"/>
                <a:ext cx="9171937" cy="1200329"/>
              </a:xfrm>
              <a:prstGeom prst="rect">
                <a:avLst/>
              </a:prstGeom>
              <a:blipFill>
                <a:blip r:embed="rId5"/>
                <a:stretch>
                  <a:fillRect l="-465" t="-30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图片 12">
            <a:extLst>
              <a:ext uri="{FF2B5EF4-FFF2-40B4-BE49-F238E27FC236}">
                <a16:creationId xmlns:a16="http://schemas.microsoft.com/office/drawing/2014/main" id="{FCE518E1-7EAC-CC46-B861-40A19AE530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50391" y="2151322"/>
            <a:ext cx="3516169" cy="28105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4B39E693-A880-B0BD-7F2F-6A8AC4117497}"/>
                  </a:ext>
                </a:extLst>
              </p:cNvPr>
              <p:cNvSpPr txBox="1"/>
              <p:nvPr/>
            </p:nvSpPr>
            <p:spPr>
              <a:xfrm>
                <a:off x="103687" y="4837729"/>
                <a:ext cx="346441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=0:</m:t>
                      </m:r>
                    </m:oMath>
                  </m:oMathPara>
                </a14:m>
                <a:endParaRPr lang="en-US" altLang="zh-CN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only</m:t>
                      </m:r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coupled</m:t>
                      </m:r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to</m:t>
                      </m:r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polarized</m:t>
                      </m:r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GWs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4B39E693-A880-B0BD-7F2F-6A8AC41174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87" y="4837729"/>
                <a:ext cx="3464410" cy="646331"/>
              </a:xfrm>
              <a:prstGeom prst="rect">
                <a:avLst/>
              </a:prstGeom>
              <a:blipFill>
                <a:blip r:embed="rId7"/>
                <a:stretch>
                  <a:fillRect b="-660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BF689E35-4581-3E3A-C560-CDAA7D92057C}"/>
                  </a:ext>
                </a:extLst>
              </p:cNvPr>
              <p:cNvSpPr txBox="1"/>
              <p:nvPr/>
            </p:nvSpPr>
            <p:spPr>
              <a:xfrm>
                <a:off x="3685123" y="4821353"/>
                <a:ext cx="347242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=1:</m:t>
                      </m:r>
                    </m:oMath>
                  </m:oMathPara>
                </a14:m>
                <a:endParaRPr lang="en-US" altLang="zh-CN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only</m:t>
                      </m:r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coupled</m:t>
                      </m:r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to</m:t>
                      </m:r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polarized</m:t>
                      </m:r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GWs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BF689E35-4581-3E3A-C560-CDAA7D9205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5123" y="4821353"/>
                <a:ext cx="3472424" cy="646331"/>
              </a:xfrm>
              <a:prstGeom prst="rect">
                <a:avLst/>
              </a:prstGeom>
              <a:blipFill>
                <a:blip r:embed="rId8"/>
                <a:stretch>
                  <a:fillRect b="-660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日期占位符 27">
            <a:extLst>
              <a:ext uri="{FF2B5EF4-FFF2-40B4-BE49-F238E27FC236}">
                <a16:creationId xmlns:a16="http://schemas.microsoft.com/office/drawing/2014/main" id="{1F6B014C-9451-CF94-892A-D1BE83291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AD427-B5CE-40E9-AE13-B492FC538316}" type="datetime1">
              <a:rPr lang="zh-CN" altLang="en-US" smtClean="0"/>
              <a:t>2025/10/10</a:t>
            </a:fld>
            <a:endParaRPr lang="zh-CN" altLang="en-US"/>
          </a:p>
        </p:txBody>
      </p:sp>
      <p:sp>
        <p:nvSpPr>
          <p:cNvPr id="29" name="灯片编号占位符 28">
            <a:extLst>
              <a:ext uri="{FF2B5EF4-FFF2-40B4-BE49-F238E27FC236}">
                <a16:creationId xmlns:a16="http://schemas.microsoft.com/office/drawing/2014/main" id="{A376C484-2C6E-C08E-83EB-4C2DBD16E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A16EB-E720-49AE-9B2D-ED383E47C14D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8342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C68314-85EE-3EF2-7060-EA30C01468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55A36283-4C4D-A46D-8DF1-B9226F36AB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54" t="6601" r="1054" b="-6601"/>
          <a:stretch>
            <a:fillRect/>
          </a:stretch>
        </p:blipFill>
        <p:spPr>
          <a:xfrm>
            <a:off x="3376714" y="1076521"/>
            <a:ext cx="4416869" cy="2970948"/>
          </a:xfrm>
          <a:prstGeom prst="rect">
            <a:avLst/>
          </a:prstGeom>
        </p:spPr>
      </p:pic>
      <p:pic>
        <p:nvPicPr>
          <p:cNvPr id="51" name="图片 50">
            <a:extLst>
              <a:ext uri="{FF2B5EF4-FFF2-40B4-BE49-F238E27FC236}">
                <a16:creationId xmlns:a16="http://schemas.microsoft.com/office/drawing/2014/main" id="{0C5876BF-E107-5230-7705-E2F333D461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1241" y="780784"/>
            <a:ext cx="4534692" cy="2714287"/>
          </a:xfrm>
          <a:prstGeom prst="rect">
            <a:avLst/>
          </a:prstGeom>
        </p:spPr>
      </p:pic>
      <p:sp>
        <p:nvSpPr>
          <p:cNvPr id="2" name="箭头: 五边形 1">
            <a:extLst>
              <a:ext uri="{FF2B5EF4-FFF2-40B4-BE49-F238E27FC236}">
                <a16:creationId xmlns:a16="http://schemas.microsoft.com/office/drawing/2014/main" id="{A9F817D5-05A5-F469-382E-FD6C4D427441}"/>
              </a:ext>
            </a:extLst>
          </p:cNvPr>
          <p:cNvSpPr/>
          <p:nvPr/>
        </p:nvSpPr>
        <p:spPr>
          <a:xfrm>
            <a:off x="1" y="0"/>
            <a:ext cx="8997040" cy="811565"/>
          </a:xfrm>
          <a:prstGeom prst="homePlat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Show Case of mode 210</a:t>
            </a:r>
            <a:endParaRPr lang="zh-CN" alt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DE05BDE1-20BC-D6C0-5A75-4B6F36D91752}"/>
              </a:ext>
            </a:extLst>
          </p:cNvPr>
          <p:cNvGrpSpPr/>
          <p:nvPr/>
        </p:nvGrpSpPr>
        <p:grpSpPr>
          <a:xfrm>
            <a:off x="7843029" y="3611333"/>
            <a:ext cx="3509414" cy="3097578"/>
            <a:chOff x="4624047" y="2612525"/>
            <a:chExt cx="3164548" cy="3410897"/>
          </a:xfrm>
        </p:grpSpPr>
        <p:grpSp>
          <p:nvGrpSpPr>
            <p:cNvPr id="27" name="组合 26">
              <a:extLst>
                <a:ext uri="{FF2B5EF4-FFF2-40B4-BE49-F238E27FC236}">
                  <a16:creationId xmlns:a16="http://schemas.microsoft.com/office/drawing/2014/main" id="{F10E709F-0381-EFB7-8216-8FD03ABC1FA8}"/>
                </a:ext>
              </a:extLst>
            </p:cNvPr>
            <p:cNvGrpSpPr/>
            <p:nvPr/>
          </p:nvGrpSpPr>
          <p:grpSpPr>
            <a:xfrm>
              <a:off x="4624047" y="2941904"/>
              <a:ext cx="2545327" cy="3081518"/>
              <a:chOff x="5271624" y="3797352"/>
              <a:chExt cx="1418985" cy="1654519"/>
            </a:xfrm>
          </p:grpSpPr>
          <p:cxnSp>
            <p:nvCxnSpPr>
              <p:cNvPr id="32" name="直接箭头连接符 31">
                <a:extLst>
                  <a:ext uri="{FF2B5EF4-FFF2-40B4-BE49-F238E27FC236}">
                    <a16:creationId xmlns:a16="http://schemas.microsoft.com/office/drawing/2014/main" id="{3C3F9C8B-22C1-EA60-05CC-658B827E9F8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201414" y="3797352"/>
                <a:ext cx="275185" cy="21766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grpSp>
            <p:nvGrpSpPr>
              <p:cNvPr id="33" name="组合 32">
                <a:extLst>
                  <a:ext uri="{FF2B5EF4-FFF2-40B4-BE49-F238E27FC236}">
                    <a16:creationId xmlns:a16="http://schemas.microsoft.com/office/drawing/2014/main" id="{18C813B5-D24E-2FFA-7EAA-07990D418F28}"/>
                  </a:ext>
                </a:extLst>
              </p:cNvPr>
              <p:cNvGrpSpPr/>
              <p:nvPr/>
            </p:nvGrpSpPr>
            <p:grpSpPr>
              <a:xfrm>
                <a:off x="5280719" y="4126513"/>
                <a:ext cx="1409890" cy="1325358"/>
                <a:chOff x="5280719" y="4126513"/>
                <a:chExt cx="1409890" cy="1325358"/>
              </a:xfrm>
            </p:grpSpPr>
            <p:cxnSp>
              <p:nvCxnSpPr>
                <p:cNvPr id="40" name="直接箭头连接符 39">
                  <a:extLst>
                    <a:ext uri="{FF2B5EF4-FFF2-40B4-BE49-F238E27FC236}">
                      <a16:creationId xmlns:a16="http://schemas.microsoft.com/office/drawing/2014/main" id="{1F1F587E-08C9-81B5-355D-BF9EAC46EDB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434781" y="4225295"/>
                  <a:ext cx="597309" cy="0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6"/>
                </a:lnRef>
                <a:fillRef idx="0">
                  <a:schemeClr val="accent6"/>
                </a:fillRef>
                <a:effectRef idx="0">
                  <a:schemeClr val="accent6"/>
                </a:effectRef>
                <a:fontRef idx="minor">
                  <a:schemeClr val="tx1"/>
                </a:fontRef>
              </p:style>
            </p:cxnSp>
            <p:grpSp>
              <p:nvGrpSpPr>
                <p:cNvPr id="41" name="组合 40">
                  <a:extLst>
                    <a:ext uri="{FF2B5EF4-FFF2-40B4-BE49-F238E27FC236}">
                      <a16:creationId xmlns:a16="http://schemas.microsoft.com/office/drawing/2014/main" id="{36477E84-8B31-561F-64D8-9159C9BAEC36}"/>
                    </a:ext>
                  </a:extLst>
                </p:cNvPr>
                <p:cNvGrpSpPr/>
                <p:nvPr/>
              </p:nvGrpSpPr>
              <p:grpSpPr>
                <a:xfrm>
                  <a:off x="5280719" y="5122968"/>
                  <a:ext cx="1409890" cy="328903"/>
                  <a:chOff x="291204" y="1516049"/>
                  <a:chExt cx="3564017" cy="994916"/>
                </a:xfrm>
              </p:grpSpPr>
              <p:sp>
                <p:nvSpPr>
                  <p:cNvPr id="47" name="椭圆 46">
                    <a:extLst>
                      <a:ext uri="{FF2B5EF4-FFF2-40B4-BE49-F238E27FC236}">
                        <a16:creationId xmlns:a16="http://schemas.microsoft.com/office/drawing/2014/main" id="{4443C1DC-0BDD-AAB5-6468-20EFAEDF9C87}"/>
                      </a:ext>
                    </a:extLst>
                  </p:cNvPr>
                  <p:cNvSpPr/>
                  <p:nvPr/>
                </p:nvSpPr>
                <p:spPr>
                  <a:xfrm>
                    <a:off x="291204" y="1516049"/>
                    <a:ext cx="3564017" cy="994916"/>
                  </a:xfrm>
                  <a:prstGeom prst="ellipse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28575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dirty="0"/>
                  </a:p>
                </p:txBody>
              </p:sp>
              <p:sp>
                <p:nvSpPr>
                  <p:cNvPr id="48" name="椭圆 47">
                    <a:extLst>
                      <a:ext uri="{FF2B5EF4-FFF2-40B4-BE49-F238E27FC236}">
                        <a16:creationId xmlns:a16="http://schemas.microsoft.com/office/drawing/2014/main" id="{0353864E-10A8-065E-00FF-578C40EA41FE}"/>
                      </a:ext>
                    </a:extLst>
                  </p:cNvPr>
                  <p:cNvSpPr/>
                  <p:nvPr/>
                </p:nvSpPr>
                <p:spPr>
                  <a:xfrm>
                    <a:off x="741458" y="1721197"/>
                    <a:ext cx="2663509" cy="584620"/>
                  </a:xfrm>
                  <a:prstGeom prst="ellipse">
                    <a:avLst/>
                  </a:prstGeom>
                  <a:solidFill>
                    <a:schemeClr val="bg1"/>
                  </a:solidFill>
                  <a:ln w="28575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dirty="0"/>
                  </a:p>
                </p:txBody>
              </p:sp>
            </p:grpSp>
            <p:cxnSp>
              <p:nvCxnSpPr>
                <p:cNvPr id="42" name="直接连接符 41">
                  <a:extLst>
                    <a:ext uri="{FF2B5EF4-FFF2-40B4-BE49-F238E27FC236}">
                      <a16:creationId xmlns:a16="http://schemas.microsoft.com/office/drawing/2014/main" id="{8769E91F-B472-1B8C-D894-E61C2CCCCB70}"/>
                    </a:ext>
                  </a:extLst>
                </p:cNvPr>
                <p:cNvCxnSpPr>
                  <a:cxnSpLocks/>
                  <a:endCxn id="48" idx="2"/>
                </p:cNvCxnSpPr>
                <p:nvPr/>
              </p:nvCxnSpPr>
              <p:spPr>
                <a:xfrm flipH="1">
                  <a:off x="5458835" y="4260000"/>
                  <a:ext cx="13370" cy="1027420"/>
                </a:xfrm>
                <a:prstGeom prst="line">
                  <a:avLst/>
                </a:prstGeom>
                <a:ln w="28575">
                  <a:solidFill>
                    <a:schemeClr val="bg2">
                      <a:lumMod val="90000"/>
                    </a:schemeClr>
                  </a:solidFill>
                  <a:prstDash val="sys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grpSp>
              <p:nvGrpSpPr>
                <p:cNvPr id="43" name="组合 42">
                  <a:extLst>
                    <a:ext uri="{FF2B5EF4-FFF2-40B4-BE49-F238E27FC236}">
                      <a16:creationId xmlns:a16="http://schemas.microsoft.com/office/drawing/2014/main" id="{2DD8F07E-5B56-FF71-52B2-56589E1385A7}"/>
                    </a:ext>
                  </a:extLst>
                </p:cNvPr>
                <p:cNvGrpSpPr/>
                <p:nvPr/>
              </p:nvGrpSpPr>
              <p:grpSpPr>
                <a:xfrm>
                  <a:off x="5280719" y="4126513"/>
                  <a:ext cx="1409890" cy="1160906"/>
                  <a:chOff x="291204" y="1516049"/>
                  <a:chExt cx="3564017" cy="3511689"/>
                </a:xfrm>
              </p:grpSpPr>
              <p:cxnSp>
                <p:nvCxnSpPr>
                  <p:cNvPr id="44" name="直接连接符 43">
                    <a:extLst>
                      <a:ext uri="{FF2B5EF4-FFF2-40B4-BE49-F238E27FC236}">
                        <a16:creationId xmlns:a16="http://schemas.microsoft.com/office/drawing/2014/main" id="{6C3D88AF-8531-40E5-0491-91C941EA902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04967" y="2013506"/>
                    <a:ext cx="0" cy="3014232"/>
                  </a:xfrm>
                  <a:prstGeom prst="line">
                    <a:avLst/>
                  </a:prstGeom>
                  <a:ln w="28575">
                    <a:solidFill>
                      <a:schemeClr val="bg2">
                        <a:lumMod val="9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5" name="椭圆 44">
                    <a:extLst>
                      <a:ext uri="{FF2B5EF4-FFF2-40B4-BE49-F238E27FC236}">
                        <a16:creationId xmlns:a16="http://schemas.microsoft.com/office/drawing/2014/main" id="{CFF73495-3D39-4C2E-DE6B-FD0037F1FD1F}"/>
                      </a:ext>
                    </a:extLst>
                  </p:cNvPr>
                  <p:cNvSpPr/>
                  <p:nvPr/>
                </p:nvSpPr>
                <p:spPr>
                  <a:xfrm>
                    <a:off x="291204" y="1516049"/>
                    <a:ext cx="3564017" cy="994916"/>
                  </a:xfrm>
                  <a:prstGeom prst="ellipse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28575">
                    <a:solidFill>
                      <a:schemeClr val="accent1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dirty="0"/>
                  </a:p>
                </p:txBody>
              </p:sp>
              <p:sp>
                <p:nvSpPr>
                  <p:cNvPr id="46" name="椭圆 45">
                    <a:extLst>
                      <a:ext uri="{FF2B5EF4-FFF2-40B4-BE49-F238E27FC236}">
                        <a16:creationId xmlns:a16="http://schemas.microsoft.com/office/drawing/2014/main" id="{4D14050A-61CE-8803-77C4-5370D5F0ABF9}"/>
                      </a:ext>
                    </a:extLst>
                  </p:cNvPr>
                  <p:cNvSpPr/>
                  <p:nvPr/>
                </p:nvSpPr>
                <p:spPr>
                  <a:xfrm>
                    <a:off x="741458" y="1721197"/>
                    <a:ext cx="2663509" cy="584620"/>
                  </a:xfrm>
                  <a:prstGeom prst="ellipse">
                    <a:avLst/>
                  </a:prstGeom>
                  <a:solidFill>
                    <a:schemeClr val="bg1"/>
                  </a:solidFill>
                  <a:ln w="28575">
                    <a:solidFill>
                      <a:schemeClr val="accent1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dirty="0"/>
                  </a:p>
                </p:txBody>
              </p:sp>
            </p:grpSp>
          </p:grpSp>
          <p:cxnSp>
            <p:nvCxnSpPr>
              <p:cNvPr id="34" name="直接连接符 33">
                <a:extLst>
                  <a:ext uri="{FF2B5EF4-FFF2-40B4-BE49-F238E27FC236}">
                    <a16:creationId xmlns:a16="http://schemas.microsoft.com/office/drawing/2014/main" id="{B7938898-EC59-1573-0176-19924F9FC321}"/>
                  </a:ext>
                </a:extLst>
              </p:cNvPr>
              <p:cNvCxnSpPr>
                <a:cxnSpLocks/>
                <a:stCxn id="45" idx="2"/>
                <a:endCxn id="47" idx="2"/>
              </p:cNvCxnSpPr>
              <p:nvPr/>
            </p:nvCxnSpPr>
            <p:spPr>
              <a:xfrm>
                <a:off x="5280719" y="4290965"/>
                <a:ext cx="0" cy="996455"/>
              </a:xfrm>
              <a:prstGeom prst="line">
                <a:avLst/>
              </a:prstGeom>
              <a:ln w="28575">
                <a:solidFill>
                  <a:schemeClr val="bg2">
                    <a:lumMod val="50000"/>
                  </a:schemeClr>
                </a:solidFill>
                <a:prstDash val="soli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>
                <a:extLst>
                  <a:ext uri="{FF2B5EF4-FFF2-40B4-BE49-F238E27FC236}">
                    <a16:creationId xmlns:a16="http://schemas.microsoft.com/office/drawing/2014/main" id="{0F79513F-D3C3-D3BE-55C2-2000711EBA0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90609" y="4275482"/>
                <a:ext cx="0" cy="996455"/>
              </a:xfrm>
              <a:prstGeom prst="line">
                <a:avLst/>
              </a:prstGeom>
              <a:ln w="28575">
                <a:solidFill>
                  <a:schemeClr val="bg2">
                    <a:lumMod val="90000"/>
                  </a:schemeClr>
                </a:solidFill>
                <a:prstDash val="soli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6" name="直接箭头连接符 35">
                <a:extLst>
                  <a:ext uri="{FF2B5EF4-FFF2-40B4-BE49-F238E27FC236}">
                    <a16:creationId xmlns:a16="http://schemas.microsoft.com/office/drawing/2014/main" id="{973F8A62-42BD-489C-80CE-06414ECD620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271625" y="3797353"/>
                <a:ext cx="965684" cy="900008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接箭头连接符 36">
                <a:extLst>
                  <a:ext uri="{FF2B5EF4-FFF2-40B4-BE49-F238E27FC236}">
                    <a16:creationId xmlns:a16="http://schemas.microsoft.com/office/drawing/2014/main" id="{A12A435E-7319-73C0-B07A-49D3F0E0F060}"/>
                  </a:ext>
                </a:extLst>
              </p:cNvPr>
              <p:cNvCxnSpPr>
                <a:cxnSpLocks/>
                <a:stCxn id="39" idx="1"/>
              </p:cNvCxnSpPr>
              <p:nvPr/>
            </p:nvCxnSpPr>
            <p:spPr>
              <a:xfrm flipV="1">
                <a:off x="5769913" y="3797352"/>
                <a:ext cx="706685" cy="939784"/>
              </a:xfrm>
              <a:prstGeom prst="straightConnector1">
                <a:avLst/>
              </a:prstGeom>
              <a:ln w="28575"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箭头连接符 37">
                <a:extLst>
                  <a:ext uri="{FF2B5EF4-FFF2-40B4-BE49-F238E27FC236}">
                    <a16:creationId xmlns:a16="http://schemas.microsoft.com/office/drawing/2014/main" id="{A7AE234A-9AA6-0055-7CCF-0D7F6E3551B8}"/>
                  </a:ext>
                </a:extLst>
              </p:cNvPr>
              <p:cNvCxnSpPr>
                <a:cxnSpLocks/>
                <a:endCxn id="39" idx="1"/>
              </p:cNvCxnSpPr>
              <p:nvPr/>
            </p:nvCxnSpPr>
            <p:spPr>
              <a:xfrm>
                <a:off x="5285109" y="4686814"/>
                <a:ext cx="484804" cy="50323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sp>
            <p:nvSpPr>
              <p:cNvPr id="39" name="任意多边形: 形状 38">
                <a:extLst>
                  <a:ext uri="{FF2B5EF4-FFF2-40B4-BE49-F238E27FC236}">
                    <a16:creationId xmlns:a16="http://schemas.microsoft.com/office/drawing/2014/main" id="{741BF267-2463-0E37-A87F-B9363C943001}"/>
                  </a:ext>
                </a:extLst>
              </p:cNvPr>
              <p:cNvSpPr/>
              <p:nvPr/>
            </p:nvSpPr>
            <p:spPr>
              <a:xfrm rot="10800000">
                <a:off x="5271624" y="4290963"/>
                <a:ext cx="498289" cy="996455"/>
              </a:xfrm>
              <a:custGeom>
                <a:avLst/>
                <a:gdLst>
                  <a:gd name="connsiteX0" fmla="*/ 89807 w 89807"/>
                  <a:gd name="connsiteY0" fmla="*/ 0 h 1094014"/>
                  <a:gd name="connsiteX1" fmla="*/ 0 w 89807"/>
                  <a:gd name="connsiteY1" fmla="*/ 604157 h 1094014"/>
                  <a:gd name="connsiteX2" fmla="*/ 89807 w 89807"/>
                  <a:gd name="connsiteY2" fmla="*/ 1094014 h 1094014"/>
                  <a:gd name="connsiteX3" fmla="*/ 89807 w 89807"/>
                  <a:gd name="connsiteY3" fmla="*/ 1094014 h 1094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807" h="1094014">
                    <a:moveTo>
                      <a:pt x="89807" y="0"/>
                    </a:moveTo>
                    <a:cubicBezTo>
                      <a:pt x="44903" y="210910"/>
                      <a:pt x="0" y="421821"/>
                      <a:pt x="0" y="604157"/>
                    </a:cubicBezTo>
                    <a:cubicBezTo>
                      <a:pt x="0" y="786493"/>
                      <a:pt x="89807" y="1094014"/>
                      <a:pt x="89807" y="1094014"/>
                    </a:cubicBezTo>
                    <a:lnTo>
                      <a:pt x="89807" y="1094014"/>
                    </a:lnTo>
                  </a:path>
                </a:pathLst>
              </a:custGeom>
              <a:noFill/>
              <a:ln w="28575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文本框 27">
                  <a:extLst>
                    <a:ext uri="{FF2B5EF4-FFF2-40B4-BE49-F238E27FC236}">
                      <a16:creationId xmlns:a16="http://schemas.microsoft.com/office/drawing/2014/main" id="{24658012-269E-EB80-D6D3-1FE31A7554BD}"/>
                    </a:ext>
                  </a:extLst>
                </p:cNvPr>
                <p:cNvSpPr txBox="1"/>
                <p:nvPr/>
              </p:nvSpPr>
              <p:spPr>
                <a:xfrm>
                  <a:off x="4667065" y="4702293"/>
                  <a:ext cx="804131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en-US" altLang="zh-CN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altLang="zh-CN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~ </m:t>
                        </m:r>
                        <m:r>
                          <a:rPr lang="en-US" altLang="zh-CN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𝑄h</m:t>
                        </m:r>
                      </m:oMath>
                    </m:oMathPara>
                  </a14:m>
                  <a:endParaRPr lang="zh-CN" altLang="en-US" dirty="0">
                    <a:solidFill>
                      <a:srgbClr val="92D050"/>
                    </a:solidFill>
                  </a:endParaRPr>
                </a:p>
              </p:txBody>
            </p:sp>
          </mc:Choice>
          <mc:Fallback xmlns="">
            <p:sp>
              <p:nvSpPr>
                <p:cNvPr id="28" name="文本框 27">
                  <a:extLst>
                    <a:ext uri="{FF2B5EF4-FFF2-40B4-BE49-F238E27FC236}">
                      <a16:creationId xmlns:a16="http://schemas.microsoft.com/office/drawing/2014/main" id="{24658012-269E-EB80-D6D3-1FE31A7554B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67065" y="4702293"/>
                  <a:ext cx="804131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680" t="-2439" r="-3401" b="-43902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文本框 28">
                  <a:extLst>
                    <a:ext uri="{FF2B5EF4-FFF2-40B4-BE49-F238E27FC236}">
                      <a16:creationId xmlns:a16="http://schemas.microsoft.com/office/drawing/2014/main" id="{8754DAAD-4798-9ECC-1440-A2C2B5368B04}"/>
                    </a:ext>
                  </a:extLst>
                </p:cNvPr>
                <p:cNvSpPr txBox="1"/>
                <p:nvPr/>
              </p:nvSpPr>
              <p:spPr>
                <a:xfrm>
                  <a:off x="6095999" y="2612525"/>
                  <a:ext cx="70288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en-US" altLang="zh-CN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altLang="zh-CN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′~ </m:t>
                        </m:r>
                        <m:r>
                          <a:rPr lang="en-US" altLang="zh-CN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oMath>
                    </m:oMathPara>
                  </a14:m>
                  <a:endParaRPr lang="zh-CN" altLang="en-US" dirty="0">
                    <a:solidFill>
                      <a:srgbClr val="92D050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文本框 28">
                  <a:extLst>
                    <a:ext uri="{FF2B5EF4-FFF2-40B4-BE49-F238E27FC236}">
                      <a16:creationId xmlns:a16="http://schemas.microsoft.com/office/drawing/2014/main" id="{8754DAAD-4798-9ECC-1440-A2C2B5368B0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95999" y="2612525"/>
                  <a:ext cx="702885" cy="276999"/>
                </a:xfrm>
                <a:prstGeom prst="rect">
                  <a:avLst/>
                </a:prstGeom>
                <a:blipFill>
                  <a:blip r:embed="rId6"/>
                  <a:stretch>
                    <a:fillRect l="-2344" t="-2381" r="-1563" b="-1904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文本框 29">
                  <a:extLst>
                    <a:ext uri="{FF2B5EF4-FFF2-40B4-BE49-F238E27FC236}">
                      <a16:creationId xmlns:a16="http://schemas.microsoft.com/office/drawing/2014/main" id="{3DC5252D-2C2B-65AF-0D17-53F39D5F695B}"/>
                    </a:ext>
                  </a:extLst>
                </p:cNvPr>
                <p:cNvSpPr txBox="1"/>
                <p:nvPr/>
              </p:nvSpPr>
              <p:spPr>
                <a:xfrm>
                  <a:off x="4663432" y="3220796"/>
                  <a:ext cx="127650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zh-CN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altLang="zh-CN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altLang="zh-CN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 </m:t>
                        </m:r>
                        <m:r>
                          <a:rPr lang="en-US" altLang="zh-CN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altLang="zh-CN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altLang="zh-CN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zh-CN" altLang="en-US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30" name="文本框 29">
                  <a:extLst>
                    <a:ext uri="{FF2B5EF4-FFF2-40B4-BE49-F238E27FC236}">
                      <a16:creationId xmlns:a16="http://schemas.microsoft.com/office/drawing/2014/main" id="{3DC5252D-2C2B-65AF-0D17-53F39D5F695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63432" y="3220796"/>
                  <a:ext cx="1276503" cy="276999"/>
                </a:xfrm>
                <a:prstGeom prst="rect">
                  <a:avLst/>
                </a:prstGeom>
                <a:blipFill>
                  <a:blip r:embed="rId7"/>
                  <a:stretch>
                    <a:fillRect t="-4878" b="-21951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文本框 30">
                  <a:extLst>
                    <a:ext uri="{FF2B5EF4-FFF2-40B4-BE49-F238E27FC236}">
                      <a16:creationId xmlns:a16="http://schemas.microsoft.com/office/drawing/2014/main" id="{DEDA9156-AC0D-CD7B-CA57-8663DB9D0F20}"/>
                    </a:ext>
                  </a:extLst>
                </p:cNvPr>
                <p:cNvSpPr txBox="1"/>
                <p:nvPr/>
              </p:nvSpPr>
              <p:spPr>
                <a:xfrm>
                  <a:off x="5904868" y="4351984"/>
                  <a:ext cx="1883727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CN" alt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𝜉</m:t>
                        </m:r>
                        <m:r>
                          <a:rPr lang="en-US" altLang="zh-CN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altLang="zh-CN" b="0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altLang="zh-CN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altLang="zh-CN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en-US" altLang="zh-CN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altLang="zh-CN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en-US" altLang="zh-CN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altLang="zh-CN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zh-CN" altLang="en-US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31" name="文本框 30">
                  <a:extLst>
                    <a:ext uri="{FF2B5EF4-FFF2-40B4-BE49-F238E27FC236}">
                      <a16:creationId xmlns:a16="http://schemas.microsoft.com/office/drawing/2014/main" id="{DEDA9156-AC0D-CD7B-CA57-8663DB9D0F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04868" y="4351984"/>
                  <a:ext cx="1883727" cy="276999"/>
                </a:xfrm>
                <a:prstGeom prst="rect">
                  <a:avLst/>
                </a:prstGeom>
                <a:blipFill>
                  <a:blip r:embed="rId8"/>
                  <a:stretch>
                    <a:fillRect t="-4878" b="-4878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文本框 49">
                <a:extLst>
                  <a:ext uri="{FF2B5EF4-FFF2-40B4-BE49-F238E27FC236}">
                    <a16:creationId xmlns:a16="http://schemas.microsoft.com/office/drawing/2014/main" id="{BF2ECA49-547F-ABC4-5056-2611645B0F8B}"/>
                  </a:ext>
                </a:extLst>
              </p:cNvPr>
              <p:cNvSpPr txBox="1"/>
              <p:nvPr/>
            </p:nvSpPr>
            <p:spPr>
              <a:xfrm>
                <a:off x="289923" y="4862344"/>
                <a:ext cx="5912272" cy="1504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General gain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 three cases: 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Off-resonant:</a:t>
                </a:r>
                <a14:m>
                  <m:oMath xmlns:m="http://schemas.openxmlformats.org/officeDocument/2006/math">
                    <m:r>
                      <a:rPr lang="en-US" altLang="zh-CN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l-GR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ξ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𝑙𝑜𝑤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Wingdings" panose="05000000000000000000" pitchFamily="2" charset="2"/>
                          </a:rPr>
                          <m:t>𝐺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~0.1</a:t>
                </a:r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Resonant:</a:t>
                </a:r>
                <a14:m>
                  <m:oMath xmlns:m="http://schemas.openxmlformats.org/officeDocument/2006/math">
                    <m:r>
                      <a:rPr lang="en-US" altLang="zh-CN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l-GR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𝜉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h𝑖𝑔h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d>
                    <m:r>
                      <m:rPr>
                        <m:nor/>
                      </m:rPr>
                      <a:rPr lang="en-US" altLang="zh-CN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 </m:t>
                    </m:r>
                    <m:r>
                      <m:rPr>
                        <m:nor/>
                      </m:rPr>
                      <a:rPr lang="en-US" altLang="zh-CN" dirty="0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 </m:t>
                    </m:r>
                    <m:sSup>
                      <m:sSupPr>
                        <m:ctrlPr>
                          <a:rPr lang="en-US" altLang="zh-CN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Wingdings" panose="05000000000000000000" pitchFamily="2" charset="2"/>
                          </a:rPr>
                          <m:t>𝐺</m:t>
                        </m:r>
                      </m:e>
                      <m:sup>
                        <m:r>
                          <a:rPr lang="en-US" altLang="zh-CN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p>
                    </m:sSup>
                    <m:r>
                      <m:rPr>
                        <m:nor/>
                      </m:rPr>
                      <a:rPr lang="en-US" altLang="zh-CN" dirty="0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~</m:t>
                    </m:r>
                    <m:sSup>
                      <m:sSup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Wingdings" panose="05000000000000000000" pitchFamily="2" charset="2"/>
                          </a:rPr>
                          <m:t>10</m:t>
                        </m:r>
                      </m:e>
                      <m:sup>
                        <m:r>
                          <a:rPr lang="en-US" altLang="zh-CN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Wingdings" panose="05000000000000000000" pitchFamily="2" charset="2"/>
                          </a:rPr>
                          <m:t>5</m:t>
                        </m:r>
                      </m:sup>
                    </m:sSup>
                  </m:oMath>
                </a14:m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Pick-up displacement only: </a:t>
                </a:r>
                <a14:m>
                  <m:oMath xmlns:m="http://schemas.openxmlformats.org/officeDocument/2006/math">
                    <m:r>
                      <a:rPr lang="en-US" altLang="zh-CN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l-GR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ξ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𝛿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m:rPr>
                        <m:nor/>
                      </m:rPr>
                      <a:rPr lang="en-US" altLang="zh-CN" dirty="0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 </m:t>
                    </m:r>
                    <m:sSup>
                      <m:sSupPr>
                        <m:ctrlPr>
                          <a:rPr lang="en-US" altLang="zh-CN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Wingdings" panose="05000000000000000000" pitchFamily="2" charset="2"/>
                          </a:rPr>
                          <m:t>𝐺</m:t>
                        </m:r>
                      </m:e>
                      <m:sup>
                        <m:r>
                          <a:rPr lang="en-US" altLang="zh-CN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p>
                    </m:sSup>
                    <m:r>
                      <m:rPr>
                        <m:nor/>
                      </m:rPr>
                      <a:rPr lang="en-US" altLang="zh-CN" dirty="0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~</m:t>
                    </m:r>
                    <m:r>
                      <m:rPr>
                        <m:nor/>
                      </m:rPr>
                      <a:rPr lang="en-US" altLang="zh-CN" b="0" i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5</m:t>
                    </m:r>
                  </m:oMath>
                </a14:m>
                <a:endParaRPr lang="en-US" altLang="zh-CN" dirty="0"/>
              </a:p>
              <a:p>
                <a:pPr marL="342900" indent="-342900">
                  <a:buFont typeface="+mj-lt"/>
                  <a:buAutoNum type="arabicPeriod"/>
                </a:pPr>
                <a:endParaRPr lang="zh-CN" altLang="en-US" dirty="0"/>
              </a:p>
            </p:txBody>
          </p:sp>
        </mc:Choice>
        <mc:Fallback xmlns="">
          <p:sp>
            <p:nvSpPr>
              <p:cNvPr id="50" name="文本框 49">
                <a:extLst>
                  <a:ext uri="{FF2B5EF4-FFF2-40B4-BE49-F238E27FC236}">
                    <a16:creationId xmlns:a16="http://schemas.microsoft.com/office/drawing/2014/main" id="{BF2ECA49-547F-ABC4-5056-2611645B0F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923" y="4862344"/>
                <a:ext cx="5912272" cy="1504066"/>
              </a:xfrm>
              <a:prstGeom prst="rect">
                <a:avLst/>
              </a:prstGeom>
              <a:blipFill>
                <a:blip r:embed="rId9"/>
                <a:stretch>
                  <a:fillRect l="-929" t="-243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文本框 51">
            <a:extLst>
              <a:ext uri="{FF2B5EF4-FFF2-40B4-BE49-F238E27FC236}">
                <a16:creationId xmlns:a16="http://schemas.microsoft.com/office/drawing/2014/main" id="{4E25E161-37F4-E361-EA4F-7799C0BC64A9}"/>
              </a:ext>
            </a:extLst>
          </p:cNvPr>
          <p:cNvSpPr txBox="1"/>
          <p:nvPr/>
        </p:nvSpPr>
        <p:spPr>
          <a:xfrm>
            <a:off x="289923" y="4312425"/>
            <a:ext cx="5806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 polarized GWs excite different distributed MFs 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文本框 52">
            <a:extLst>
              <a:ext uri="{FF2B5EF4-FFF2-40B4-BE49-F238E27FC236}">
                <a16:creationId xmlns:a16="http://schemas.microsoft.com/office/drawing/2014/main" id="{9698362F-E3FC-FE16-7CC2-F3CEDB7520BC}"/>
              </a:ext>
            </a:extLst>
          </p:cNvPr>
          <p:cNvSpPr txBox="1"/>
          <p:nvPr/>
        </p:nvSpPr>
        <p:spPr>
          <a:xfrm>
            <a:off x="4849410" y="843567"/>
            <a:ext cx="1289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polarized 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日期占位符 65">
            <a:extLst>
              <a:ext uri="{FF2B5EF4-FFF2-40B4-BE49-F238E27FC236}">
                <a16:creationId xmlns:a16="http://schemas.microsoft.com/office/drawing/2014/main" id="{B6510239-2E1A-6020-54BF-DCCACA92A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17239-2260-436A-B958-21BDC1EAAD6A}" type="datetime1">
              <a:rPr lang="zh-CN" altLang="en-US" smtClean="0"/>
              <a:t>2025/10/12</a:t>
            </a:fld>
            <a:endParaRPr lang="zh-CN" altLang="en-US"/>
          </a:p>
        </p:txBody>
      </p:sp>
      <p:sp>
        <p:nvSpPr>
          <p:cNvPr id="67" name="灯片编号占位符 66">
            <a:extLst>
              <a:ext uri="{FF2B5EF4-FFF2-40B4-BE49-F238E27FC236}">
                <a16:creationId xmlns:a16="http://schemas.microsoft.com/office/drawing/2014/main" id="{8A5690A0-2308-F5DE-1448-2DC349E70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A16EB-E720-49AE-9B2D-ED383E47C14D}" type="slidenum">
              <a:rPr lang="zh-CN" altLang="en-US" smtClean="0"/>
              <a:t>7</a:t>
            </a:fld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4A66EB8-C288-1CB1-142C-DFA671FC535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58" t="7834" r="14094" b="-7834"/>
          <a:stretch>
            <a:fillRect/>
          </a:stretch>
        </p:blipFill>
        <p:spPr>
          <a:xfrm>
            <a:off x="46067" y="1123368"/>
            <a:ext cx="3830881" cy="2972389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F22A8AF1-A75E-B558-0A2A-2F88D7E216E1}"/>
              </a:ext>
            </a:extLst>
          </p:cNvPr>
          <p:cNvSpPr txBox="1"/>
          <p:nvPr/>
        </p:nvSpPr>
        <p:spPr>
          <a:xfrm>
            <a:off x="1477686" y="825526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× polarized 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3120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4B3E22-9E21-AA13-81CE-4E60E909CD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箭头: 五边形 1">
            <a:extLst>
              <a:ext uri="{FF2B5EF4-FFF2-40B4-BE49-F238E27FC236}">
                <a16:creationId xmlns:a16="http://schemas.microsoft.com/office/drawing/2014/main" id="{6D72DCF6-34FF-9371-B85D-7F5D9787DAF3}"/>
              </a:ext>
            </a:extLst>
          </p:cNvPr>
          <p:cNvSpPr/>
          <p:nvPr/>
        </p:nvSpPr>
        <p:spPr>
          <a:xfrm>
            <a:off x="1" y="0"/>
            <a:ext cx="8997040" cy="811565"/>
          </a:xfrm>
          <a:prstGeom prst="homePlat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Noise &amp; Sensitivity</a:t>
            </a:r>
            <a:endParaRPr lang="zh-CN" alt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034F0BA-7CFD-3575-6667-CF08F72BCE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4055" y="811565"/>
            <a:ext cx="4672787" cy="268981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表格 5">
                <a:extLst>
                  <a:ext uri="{FF2B5EF4-FFF2-40B4-BE49-F238E27FC236}">
                    <a16:creationId xmlns:a16="http://schemas.microsoft.com/office/drawing/2014/main" id="{1B4A2918-7986-B868-2E7C-C9894E94F94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31765128"/>
                  </p:ext>
                </p:extLst>
              </p:nvPr>
            </p:nvGraphicFramePr>
            <p:xfrm>
              <a:off x="87411" y="3576130"/>
              <a:ext cx="11976769" cy="303569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562942">
                      <a:extLst>
                        <a:ext uri="{9D8B030D-6E8A-4147-A177-3AD203B41FA5}">
                          <a16:colId xmlns:a16="http://schemas.microsoft.com/office/drawing/2014/main" val="632396263"/>
                        </a:ext>
                      </a:extLst>
                    </a:gridCol>
                    <a:gridCol w="4959932">
                      <a:extLst>
                        <a:ext uri="{9D8B030D-6E8A-4147-A177-3AD203B41FA5}">
                          <a16:colId xmlns:a16="http://schemas.microsoft.com/office/drawing/2014/main" val="3039945665"/>
                        </a:ext>
                      </a:extLst>
                    </a:gridCol>
                    <a:gridCol w="3453895">
                      <a:extLst>
                        <a:ext uri="{9D8B030D-6E8A-4147-A177-3AD203B41FA5}">
                          <a16:colId xmlns:a16="http://schemas.microsoft.com/office/drawing/2014/main" val="2078025510"/>
                        </a:ext>
                      </a:extLst>
                    </a:gridCol>
                  </a:tblGrid>
                  <a:tr h="514735"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Noise source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Estimation Formula 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Flux</a:t>
                          </a:r>
                          <a:r>
                            <a:rPr lang="en-US" altLang="zh-CN" baseline="0" dirty="0"/>
                            <a:t> noise in the coil</a:t>
                          </a:r>
                          <a:r>
                            <a:rPr lang="en-US" altLang="zh-CN" dirty="0"/>
                            <a:t> @</a:t>
                          </a:r>
                          <a:r>
                            <a:rPr lang="en-US" altLang="zh-CN" baseline="0" dirty="0"/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1" i="1" smtClean="0">
                                      <a:latin typeface="Cambria Math" panose="02040503050406030204" pitchFamily="18" charset="0"/>
                                    </a:rPr>
                                    <m:t>𝝎</m:t>
                                  </m:r>
                                </m:e>
                                <m:sub>
                                  <m:r>
                                    <a:rPr lang="en-US" altLang="zh-CN" b="1" i="1" smtClean="0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oMath>
                          </a14:m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71245972"/>
                      </a:ext>
                    </a:extLst>
                  </a:tr>
                  <a:tr h="587099">
                    <a:tc>
                      <a:txBody>
                        <a:bodyPr/>
                        <a:lstStyle/>
                        <a:p>
                          <a:r>
                            <a:rPr lang="en-US" altLang="zh-CN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Coil Thermal Noise</a:t>
                          </a:r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coil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</m:d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  <m:sSub>
                                      <m:sSubPr>
                                        <m:ctrlP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sub>
                                    </m:s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𝑇𝑅</m:t>
                                    </m:r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)/</m:t>
                                    </m:r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16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600" b="1" i="1" smtClean="0">
                                        <a:latin typeface="Cambria Math" panose="02040503050406030204" pitchFamily="18" charset="0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lang="en-US" altLang="zh-CN" sz="1600" b="1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altLang="zh-CN" sz="1600" b="1" i="1" smtClean="0">
                                        <a:latin typeface="Cambria Math" panose="02040503050406030204" pitchFamily="18" charset="0"/>
                                      </a:rPr>
                                      <m:t>𝟐𝟖</m:t>
                                    </m:r>
                                  </m:sup>
                                </m:sSup>
                                <m:r>
                                  <a:rPr lang="en-US" altLang="zh-CN" sz="1600" b="1" i="1" smtClean="0"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en-US" altLang="zh-CN" sz="1600" b="1" i="1" smtClean="0">
                                    <a:latin typeface="Cambria Math" panose="02040503050406030204" pitchFamily="18" charset="0"/>
                                  </a:rPr>
                                  <m:t>𝑾</m:t>
                                </m:r>
                                <m:sSup>
                                  <m:sSupPr>
                                    <m:ctrlPr>
                                      <a:rPr lang="en-US" altLang="zh-CN" sz="16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600" b="1" i="1" smtClean="0">
                                        <a:latin typeface="Cambria Math" panose="02040503050406030204" pitchFamily="18" charset="0"/>
                                      </a:rPr>
                                      <m:t>𝒃</m:t>
                                    </m:r>
                                  </m:e>
                                  <m:sup>
                                    <m:r>
                                      <a:rPr lang="en-US" altLang="zh-CN" sz="1600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US" altLang="zh-CN" sz="1600" b="1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altLang="zh-CN" sz="1600" b="1" i="1" smtClean="0">
                                    <a:latin typeface="Cambria Math" panose="02040503050406030204" pitchFamily="18" charset="0"/>
                                  </a:rPr>
                                  <m:t>𝑯𝒛</m:t>
                                </m:r>
                                <m:r>
                                  <a:rPr lang="en-US" altLang="zh-CN" sz="1600" b="1" i="1" smtClean="0"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zh-CN" alt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35445936"/>
                      </a:ext>
                    </a:extLst>
                  </a:tr>
                  <a:tr h="658498">
                    <a:tc>
                      <a:txBody>
                        <a:bodyPr/>
                        <a:lstStyle/>
                        <a:p>
                          <a:r>
                            <a:rPr lang="en-US" altLang="zh-CN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Mechanical Noise</a:t>
                          </a:r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𝑚𝑒𝑐h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</m:d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  <m:f>
                                  <m:f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  <m:sSub>
                                      <m:sSubPr>
                                        <m:ctrlP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𝜔</m:t>
                                        </m:r>
                                      </m:e>
                                      <m:sub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𝑀𝑄</m:t>
                                    </m:r>
                                  </m:den>
                                </m:f>
                                <m:f>
                                  <m:f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altLang="zh-CN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Sup>
                                              <m:sSubSupPr>
                                                <m:ctrlPr>
                                                  <a:rPr lang="en-US" altLang="zh-CN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r>
                                                  <a:rPr lang="en-US" altLang="zh-CN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𝜔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zh-CN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0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en-US" altLang="zh-CN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p>
                                            </m:sSubSup>
                                            <m:r>
                                              <a:rPr lang="en-US" altLang="zh-CN" b="0" i="1" smtClean="0"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sSup>
                                              <m:sSupPr>
                                                <m:ctrlPr>
                                                  <a:rPr lang="en-US" altLang="zh-CN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US" altLang="zh-CN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𝜔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US" altLang="zh-CN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p>
                                            </m:sSup>
                                            <m:r>
                                              <a:rPr lang="en-US" altLang="zh-CN" b="0" i="1" smtClean="0">
                                                <a:latin typeface="Cambria Math" panose="02040503050406030204" pitchFamily="18" charset="0"/>
                                              </a:rPr>
                                              <m:t> </m:t>
                                            </m:r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+(</m:t>
                                    </m:r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  <m:sSub>
                                      <m:sSubPr>
                                        <m:ctrlP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𝜔</m:t>
                                        </m:r>
                                      </m:e>
                                      <m:sub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/</m:t>
                                    </m:r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altLang="zh-CN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b="1" i="1" smtClean="0">
                                        <a:latin typeface="Cambria Math" panose="02040503050406030204" pitchFamily="18" charset="0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lang="en-US" altLang="zh-CN" b="1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altLang="zh-CN" b="1" i="1" smtClean="0">
                                        <a:latin typeface="Cambria Math" panose="02040503050406030204" pitchFamily="18" charset="0"/>
                                      </a:rPr>
                                      <m:t>𝟑𝟒</m:t>
                                    </m:r>
                                  </m:sup>
                                </m:sSup>
                                <m:r>
                                  <a:rPr lang="en-US" altLang="zh-CN" sz="1800" b="1" i="1" smtClean="0"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en-US" altLang="zh-CN" sz="1800" b="1" i="1" smtClean="0">
                                    <a:latin typeface="Cambria Math" panose="02040503050406030204" pitchFamily="18" charset="0"/>
                                  </a:rPr>
                                  <m:t>𝑾</m:t>
                                </m:r>
                                <m:sSup>
                                  <m:sSupPr>
                                    <m:ctrlPr>
                                      <a:rPr lang="en-US" altLang="zh-CN" sz="1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b="1" i="1" smtClean="0">
                                        <a:latin typeface="Cambria Math" panose="02040503050406030204" pitchFamily="18" charset="0"/>
                                      </a:rPr>
                                      <m:t>𝒃</m:t>
                                    </m:r>
                                  </m:e>
                                  <m:sup>
                                    <m:r>
                                      <a:rPr lang="en-US" altLang="zh-CN" sz="1800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US" altLang="zh-CN" sz="1800" b="1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altLang="zh-CN" sz="1800" b="1" i="1" smtClean="0">
                                    <a:latin typeface="Cambria Math" panose="02040503050406030204" pitchFamily="18" charset="0"/>
                                  </a:rPr>
                                  <m:t>𝑯𝒛</m:t>
                                </m:r>
                                <m:r>
                                  <a:rPr lang="en-US" altLang="zh-CN" sz="1800" b="1" i="1" smtClean="0"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89225241"/>
                      </a:ext>
                    </a:extLst>
                  </a:tr>
                  <a:tr h="742748">
                    <a:tc>
                      <a:txBody>
                        <a:bodyPr/>
                        <a:lstStyle/>
                        <a:p>
                          <a:r>
                            <a:rPr lang="en-US" altLang="zh-CN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Seismic Noise</a:t>
                          </a:r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𝑆</m:t>
                                        </m:r>
                                      </m:e>
                                      <m:sub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𝑠𝑒𝑖𝑠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</m:e>
                                    </m:d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=10</m:t>
                                    </m:r>
                                  </m:e>
                                  <m:sup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−14</m:t>
                                    </m:r>
                                  </m:sup>
                                </m:sSup>
                                <m:f>
                                  <m:f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  <m:sSup>
                                      <m:sSupPr>
                                        <m:ctrlP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e>
                                      <m:sup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𝐻𝑧</m:t>
                                    </m:r>
                                  </m:den>
                                </m:f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b="0" i="0" smtClean="0">
                                    <a:latin typeface="Cambria Math" panose="02040503050406030204" pitchFamily="18" charset="0"/>
                                  </a:rPr>
                                  <m:t>min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⁡[1,</m:t>
                                </m:r>
                                <m:sSup>
                                  <m:sSup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altLang="zh-CN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altLang="zh-CN" b="0" i="1" smtClean="0">
                                                <a:latin typeface="Cambria Math" panose="02040503050406030204" pitchFamily="18" charset="0"/>
                                              </a:rPr>
                                              <m:t>10</m:t>
                                            </m:r>
                                            <m:r>
                                              <a:rPr lang="en-US" altLang="zh-CN" b="0" i="1" smtClean="0">
                                                <a:latin typeface="Cambria Math" panose="02040503050406030204" pitchFamily="18" charset="0"/>
                                              </a:rPr>
                                              <m:t>𝐻𝑧</m:t>
                                            </m:r>
                                          </m:num>
                                          <m:den>
                                            <m:r>
                                              <a:rPr lang="en-US" altLang="zh-CN" b="0" i="1" smtClean="0">
                                                <a:latin typeface="Cambria Math" panose="02040503050406030204" pitchFamily="18" charset="0"/>
                                              </a:rPr>
                                              <m:t>𝜔</m:t>
                                            </m:r>
                                            <m:r>
                                              <a:rPr lang="en-US" altLang="zh-CN" b="0" i="1" smtClean="0">
                                                <a:latin typeface="Cambria Math" panose="02040503050406030204" pitchFamily="18" charset="0"/>
                                              </a:rPr>
                                              <m:t>/2</m:t>
                                            </m:r>
                                            <m:r>
                                              <a:rPr lang="en-US" altLang="zh-CN" b="0" i="1" smtClean="0">
                                                <a:latin typeface="Cambria Math" panose="02040503050406030204" pitchFamily="18" charset="0"/>
                                              </a:rPr>
                                              <m:t>𝜋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  <m:sup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p>
                                </m:sSup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b="1" i="1" smtClean="0">
                                        <a:latin typeface="Cambria Math" panose="02040503050406030204" pitchFamily="18" charset="0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lang="en-US" altLang="zh-CN" b="1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altLang="zh-CN" b="1" i="1" smtClean="0">
                                        <a:latin typeface="Cambria Math" panose="02040503050406030204" pitchFamily="18" charset="0"/>
                                      </a:rPr>
                                      <m:t>𝟑𝟎</m:t>
                                    </m:r>
                                  </m:sup>
                                </m:sSup>
                                <m:r>
                                  <a:rPr lang="en-US" altLang="zh-CN" sz="1800" b="1" i="1" smtClean="0"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en-US" altLang="zh-CN" sz="1800" b="1" i="1" smtClean="0">
                                    <a:latin typeface="Cambria Math" panose="02040503050406030204" pitchFamily="18" charset="0"/>
                                  </a:rPr>
                                  <m:t>𝑾</m:t>
                                </m:r>
                                <m:sSup>
                                  <m:sSupPr>
                                    <m:ctrlPr>
                                      <a:rPr lang="en-US" altLang="zh-CN" sz="1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b="1" i="1" smtClean="0">
                                        <a:latin typeface="Cambria Math" panose="02040503050406030204" pitchFamily="18" charset="0"/>
                                      </a:rPr>
                                      <m:t>𝒃</m:t>
                                    </m:r>
                                  </m:e>
                                  <m:sup>
                                    <m:r>
                                      <a:rPr lang="en-US" altLang="zh-CN" sz="1800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US" altLang="zh-CN" sz="1800" b="1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altLang="zh-CN" sz="1800" b="1" i="1" smtClean="0">
                                    <a:latin typeface="Cambria Math" panose="02040503050406030204" pitchFamily="18" charset="0"/>
                                  </a:rPr>
                                  <m:t>𝑯𝒛</m:t>
                                </m:r>
                                <m:r>
                                  <a:rPr lang="en-US" altLang="zh-CN" sz="1800" b="1" i="1" smtClean="0"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34861756"/>
                      </a:ext>
                    </a:extLst>
                  </a:tr>
                  <a:tr h="498571">
                    <a:tc>
                      <a:txBody>
                        <a:bodyPr/>
                        <a:lstStyle/>
                        <a:p>
                          <a:r>
                            <a:rPr lang="en-US" altLang="zh-CN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Reduced Seismic Noise</a:t>
                          </a:r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𝑆</m:t>
                                        </m:r>
                                      </m:e>
                                      <m:sub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𝑟𝑠𝑒𝑖𝑠</m:t>
                                        </m:r>
                                      </m:sub>
                                    </m:s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= </m:t>
                                    </m:r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𝑠𝑒𝑖𝑠</m:t>
                                    </m:r>
                                  </m:sub>
                                </m:s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2/</m:t>
                                        </m:r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𝜔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b="1" i="1" smtClean="0">
                                        <a:latin typeface="Cambria Math" panose="02040503050406030204" pitchFamily="18" charset="0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lang="en-US" altLang="zh-CN" b="1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altLang="zh-CN" b="1" i="1" smtClean="0">
                                        <a:latin typeface="Cambria Math" panose="02040503050406030204" pitchFamily="18" charset="0"/>
                                      </a:rPr>
                                      <m:t>𝟒𝟎</m:t>
                                    </m:r>
                                  </m:sup>
                                </m:sSup>
                                <m:r>
                                  <a:rPr lang="en-US" altLang="zh-CN" sz="1800" b="1" i="1" smtClean="0"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en-US" altLang="zh-CN" sz="1800" b="1" i="1" smtClean="0">
                                    <a:latin typeface="Cambria Math" panose="02040503050406030204" pitchFamily="18" charset="0"/>
                                  </a:rPr>
                                  <m:t>𝑾</m:t>
                                </m:r>
                                <m:sSup>
                                  <m:sSupPr>
                                    <m:ctrlPr>
                                      <a:rPr lang="en-US" altLang="zh-CN" sz="1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b="1" i="1" smtClean="0">
                                        <a:latin typeface="Cambria Math" panose="02040503050406030204" pitchFamily="18" charset="0"/>
                                      </a:rPr>
                                      <m:t>𝒃</m:t>
                                    </m:r>
                                  </m:e>
                                  <m:sup>
                                    <m:r>
                                      <a:rPr lang="en-US" altLang="zh-CN" sz="1800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US" altLang="zh-CN" sz="1800" b="1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altLang="zh-CN" sz="1800" b="1" i="1" smtClean="0">
                                    <a:latin typeface="Cambria Math" panose="02040503050406030204" pitchFamily="18" charset="0"/>
                                  </a:rPr>
                                  <m:t>𝑯𝒛</m:t>
                                </m:r>
                                <m:r>
                                  <a:rPr lang="en-US" altLang="zh-CN" sz="1800" b="1" i="1" smtClean="0"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2165867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表格 5">
                <a:extLst>
                  <a:ext uri="{FF2B5EF4-FFF2-40B4-BE49-F238E27FC236}">
                    <a16:creationId xmlns:a16="http://schemas.microsoft.com/office/drawing/2014/main" id="{1B4A2918-7986-B868-2E7C-C9894E94F94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31765128"/>
                  </p:ext>
                </p:extLst>
              </p:nvPr>
            </p:nvGraphicFramePr>
            <p:xfrm>
              <a:off x="87411" y="3576130"/>
              <a:ext cx="11976769" cy="303569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562942">
                      <a:extLst>
                        <a:ext uri="{9D8B030D-6E8A-4147-A177-3AD203B41FA5}">
                          <a16:colId xmlns:a16="http://schemas.microsoft.com/office/drawing/2014/main" val="632396263"/>
                        </a:ext>
                      </a:extLst>
                    </a:gridCol>
                    <a:gridCol w="4959932">
                      <a:extLst>
                        <a:ext uri="{9D8B030D-6E8A-4147-A177-3AD203B41FA5}">
                          <a16:colId xmlns:a16="http://schemas.microsoft.com/office/drawing/2014/main" val="3039945665"/>
                        </a:ext>
                      </a:extLst>
                    </a:gridCol>
                    <a:gridCol w="3453895">
                      <a:extLst>
                        <a:ext uri="{9D8B030D-6E8A-4147-A177-3AD203B41FA5}">
                          <a16:colId xmlns:a16="http://schemas.microsoft.com/office/drawing/2014/main" val="2078025510"/>
                        </a:ext>
                      </a:extLst>
                    </a:gridCol>
                  </a:tblGrid>
                  <a:tr h="514735"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Noise source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Estimation Formula 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246914" t="-5882" r="-705" b="-48941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71245972"/>
                      </a:ext>
                    </a:extLst>
                  </a:tr>
                  <a:tr h="587099">
                    <a:tc>
                      <a:txBody>
                        <a:bodyPr/>
                        <a:lstStyle/>
                        <a:p>
                          <a:r>
                            <a:rPr lang="en-US" altLang="zh-CN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Coil Thermal Noise</a:t>
                          </a:r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71990" t="-93750" r="-70147" b="-33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246914" t="-93750" r="-705" b="-33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35445936"/>
                      </a:ext>
                    </a:extLst>
                  </a:tr>
                  <a:tr h="674497">
                    <a:tc>
                      <a:txBody>
                        <a:bodyPr/>
                        <a:lstStyle/>
                        <a:p>
                          <a:r>
                            <a:rPr lang="en-US" altLang="zh-CN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Mechanical Noise</a:t>
                          </a:r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71990" t="-167568" r="-70147" b="-1882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246914" t="-167568" r="-705" b="-18828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89225241"/>
                      </a:ext>
                    </a:extLst>
                  </a:tr>
                  <a:tr h="760794">
                    <a:tc>
                      <a:txBody>
                        <a:bodyPr/>
                        <a:lstStyle/>
                        <a:p>
                          <a:r>
                            <a:rPr lang="en-US" altLang="zh-CN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Seismic Noise</a:t>
                          </a:r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71990" t="-237600" r="-70147" b="-672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246914" t="-237600" r="-705" b="-672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34861756"/>
                      </a:ext>
                    </a:extLst>
                  </a:tr>
                  <a:tr h="498571">
                    <a:tc>
                      <a:txBody>
                        <a:bodyPr/>
                        <a:lstStyle/>
                        <a:p>
                          <a:r>
                            <a:rPr lang="en-US" altLang="zh-CN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Reduced Seismic Noise</a:t>
                          </a:r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71990" t="-514634" r="-70147" b="-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246914" t="-514634" r="-705" b="-24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21658678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382" name="组合 381">
            <a:extLst>
              <a:ext uri="{FF2B5EF4-FFF2-40B4-BE49-F238E27FC236}">
                <a16:creationId xmlns:a16="http://schemas.microsoft.com/office/drawing/2014/main" id="{1A7D2E29-7DDB-E13E-F5D6-9F17E4C8EEB9}"/>
              </a:ext>
            </a:extLst>
          </p:cNvPr>
          <p:cNvGrpSpPr/>
          <p:nvPr/>
        </p:nvGrpSpPr>
        <p:grpSpPr>
          <a:xfrm>
            <a:off x="167885" y="1073353"/>
            <a:ext cx="5348304" cy="2426614"/>
            <a:chOff x="5986123" y="4246154"/>
            <a:chExt cx="5348304" cy="2426614"/>
          </a:xfrm>
        </p:grpSpPr>
        <p:grpSp>
          <p:nvGrpSpPr>
            <p:cNvPr id="380" name="组合 379">
              <a:extLst>
                <a:ext uri="{FF2B5EF4-FFF2-40B4-BE49-F238E27FC236}">
                  <a16:creationId xmlns:a16="http://schemas.microsoft.com/office/drawing/2014/main" id="{80336C36-967F-C9BF-3E31-675A664C2010}"/>
                </a:ext>
              </a:extLst>
            </p:cNvPr>
            <p:cNvGrpSpPr/>
            <p:nvPr/>
          </p:nvGrpSpPr>
          <p:grpSpPr>
            <a:xfrm>
              <a:off x="5997973" y="5608050"/>
              <a:ext cx="5336454" cy="1064718"/>
              <a:chOff x="5997973" y="5608050"/>
              <a:chExt cx="5336454" cy="1064718"/>
            </a:xfrm>
          </p:grpSpPr>
          <p:sp>
            <p:nvSpPr>
              <p:cNvPr id="371" name="平行四边形 370">
                <a:extLst>
                  <a:ext uri="{FF2B5EF4-FFF2-40B4-BE49-F238E27FC236}">
                    <a16:creationId xmlns:a16="http://schemas.microsoft.com/office/drawing/2014/main" id="{7D3F6EAC-6FB6-EFDF-C9A4-DC3E9779BDC3}"/>
                  </a:ext>
                </a:extLst>
              </p:cNvPr>
              <p:cNvSpPr/>
              <p:nvPr/>
            </p:nvSpPr>
            <p:spPr>
              <a:xfrm>
                <a:off x="5997973" y="5608050"/>
                <a:ext cx="5336454" cy="645529"/>
              </a:xfrm>
              <a:prstGeom prst="parallelogram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375" name="组合 374">
                <a:extLst>
                  <a:ext uri="{FF2B5EF4-FFF2-40B4-BE49-F238E27FC236}">
                    <a16:creationId xmlns:a16="http://schemas.microsoft.com/office/drawing/2014/main" id="{0235EBBE-A663-D1C6-A69C-19E5F6972946}"/>
                  </a:ext>
                </a:extLst>
              </p:cNvPr>
              <p:cNvGrpSpPr/>
              <p:nvPr/>
            </p:nvGrpSpPr>
            <p:grpSpPr>
              <a:xfrm>
                <a:off x="7475344" y="6194626"/>
                <a:ext cx="2360986" cy="230471"/>
                <a:chOff x="7833869" y="6259516"/>
                <a:chExt cx="1636075" cy="155424"/>
              </a:xfrm>
            </p:grpSpPr>
            <p:sp>
              <p:nvSpPr>
                <p:cNvPr id="372" name="任意多边形: 形状 371">
                  <a:extLst>
                    <a:ext uri="{FF2B5EF4-FFF2-40B4-BE49-F238E27FC236}">
                      <a16:creationId xmlns:a16="http://schemas.microsoft.com/office/drawing/2014/main" id="{3ED8782E-55B5-A58E-C949-6B2BE554413D}"/>
                    </a:ext>
                  </a:extLst>
                </p:cNvPr>
                <p:cNvSpPr/>
                <p:nvPr/>
              </p:nvSpPr>
              <p:spPr>
                <a:xfrm rot="16771564">
                  <a:off x="8704148" y="5649145"/>
                  <a:ext cx="99571" cy="1432020"/>
                </a:xfrm>
                <a:custGeom>
                  <a:avLst/>
                  <a:gdLst>
                    <a:gd name="connsiteX0" fmla="*/ 144043 w 427350"/>
                    <a:gd name="connsiteY0" fmla="*/ 0 h 410400"/>
                    <a:gd name="connsiteX1" fmla="*/ 424843 w 427350"/>
                    <a:gd name="connsiteY1" fmla="*/ 57600 h 410400"/>
                    <a:gd name="connsiteX2" fmla="*/ 43 w 427350"/>
                    <a:gd name="connsiteY2" fmla="*/ 86400 h 410400"/>
                    <a:gd name="connsiteX3" fmla="*/ 396043 w 427350"/>
                    <a:gd name="connsiteY3" fmla="*/ 136800 h 410400"/>
                    <a:gd name="connsiteX4" fmla="*/ 57643 w 427350"/>
                    <a:gd name="connsiteY4" fmla="*/ 180000 h 410400"/>
                    <a:gd name="connsiteX5" fmla="*/ 417643 w 427350"/>
                    <a:gd name="connsiteY5" fmla="*/ 230400 h 410400"/>
                    <a:gd name="connsiteX6" fmla="*/ 21643 w 427350"/>
                    <a:gd name="connsiteY6" fmla="*/ 280800 h 410400"/>
                    <a:gd name="connsiteX7" fmla="*/ 410443 w 427350"/>
                    <a:gd name="connsiteY7" fmla="*/ 324000 h 410400"/>
                    <a:gd name="connsiteX8" fmla="*/ 43243 w 427350"/>
                    <a:gd name="connsiteY8" fmla="*/ 367200 h 410400"/>
                    <a:gd name="connsiteX9" fmla="*/ 403243 w 427350"/>
                    <a:gd name="connsiteY9" fmla="*/ 410400 h 410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27350" h="410400">
                      <a:moveTo>
                        <a:pt x="144043" y="0"/>
                      </a:moveTo>
                      <a:cubicBezTo>
                        <a:pt x="296443" y="21600"/>
                        <a:pt x="448843" y="43200"/>
                        <a:pt x="424843" y="57600"/>
                      </a:cubicBezTo>
                      <a:cubicBezTo>
                        <a:pt x="400843" y="72000"/>
                        <a:pt x="4843" y="73200"/>
                        <a:pt x="43" y="86400"/>
                      </a:cubicBezTo>
                      <a:cubicBezTo>
                        <a:pt x="-4757" y="99600"/>
                        <a:pt x="386443" y="121200"/>
                        <a:pt x="396043" y="136800"/>
                      </a:cubicBezTo>
                      <a:cubicBezTo>
                        <a:pt x="405643" y="152400"/>
                        <a:pt x="54043" y="164400"/>
                        <a:pt x="57643" y="180000"/>
                      </a:cubicBezTo>
                      <a:cubicBezTo>
                        <a:pt x="61243" y="195600"/>
                        <a:pt x="423643" y="213600"/>
                        <a:pt x="417643" y="230400"/>
                      </a:cubicBezTo>
                      <a:cubicBezTo>
                        <a:pt x="411643" y="247200"/>
                        <a:pt x="22843" y="265200"/>
                        <a:pt x="21643" y="280800"/>
                      </a:cubicBezTo>
                      <a:cubicBezTo>
                        <a:pt x="20443" y="296400"/>
                        <a:pt x="406843" y="309600"/>
                        <a:pt x="410443" y="324000"/>
                      </a:cubicBezTo>
                      <a:cubicBezTo>
                        <a:pt x="414043" y="338400"/>
                        <a:pt x="44443" y="352800"/>
                        <a:pt x="43243" y="367200"/>
                      </a:cubicBezTo>
                      <a:cubicBezTo>
                        <a:pt x="42043" y="381600"/>
                        <a:pt x="222643" y="396000"/>
                        <a:pt x="403243" y="410400"/>
                      </a:cubicBezTo>
                    </a:path>
                  </a:pathLst>
                </a:custGeom>
                <a:noFill/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cxnSp>
              <p:nvCxnSpPr>
                <p:cNvPr id="374" name="直接箭头连接符 373">
                  <a:extLst>
                    <a:ext uri="{FF2B5EF4-FFF2-40B4-BE49-F238E27FC236}">
                      <a16:creationId xmlns:a16="http://schemas.microsoft.com/office/drawing/2014/main" id="{69D173D5-ECC4-8B84-7F3E-BB465ACF8BF4}"/>
                    </a:ext>
                  </a:extLst>
                </p:cNvPr>
                <p:cNvCxnSpPr>
                  <a:cxnSpLocks/>
                  <a:stCxn id="372" idx="0"/>
                </p:cNvCxnSpPr>
                <p:nvPr/>
              </p:nvCxnSpPr>
              <p:spPr>
                <a:xfrm flipH="1" flipV="1">
                  <a:off x="7833869" y="6259516"/>
                  <a:ext cx="211243" cy="3143"/>
                </a:xfrm>
                <a:prstGeom prst="straightConnector1">
                  <a:avLst/>
                </a:prstGeom>
                <a:ln>
                  <a:solidFill>
                    <a:schemeClr val="accent6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77" name="文本框 376">
                <a:extLst>
                  <a:ext uri="{FF2B5EF4-FFF2-40B4-BE49-F238E27FC236}">
                    <a16:creationId xmlns:a16="http://schemas.microsoft.com/office/drawing/2014/main" id="{23862B39-E14D-4A24-D918-4B294DCE1088}"/>
                  </a:ext>
                </a:extLst>
              </p:cNvPr>
              <p:cNvSpPr txBox="1"/>
              <p:nvPr/>
            </p:nvSpPr>
            <p:spPr>
              <a:xfrm>
                <a:off x="10097884" y="5675803"/>
                <a:ext cx="8386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i="1" dirty="0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ground</a:t>
                </a:r>
                <a:endParaRPr lang="zh-CN" altLang="en-US" i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8" name="文本框 377">
                <a:extLst>
                  <a:ext uri="{FF2B5EF4-FFF2-40B4-BE49-F238E27FC236}">
                    <a16:creationId xmlns:a16="http://schemas.microsoft.com/office/drawing/2014/main" id="{05B98C2B-65D3-F5EE-6F9B-8486FF3BCC51}"/>
                  </a:ext>
                </a:extLst>
              </p:cNvPr>
              <p:cNvSpPr txBox="1"/>
              <p:nvPr/>
            </p:nvSpPr>
            <p:spPr>
              <a:xfrm>
                <a:off x="9756751" y="6334214"/>
                <a:ext cx="136768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600" dirty="0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Seismic Noise</a:t>
                </a:r>
                <a:endParaRPr lang="zh-CN" altLang="en-US" sz="1600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79" name="组合 378">
              <a:extLst>
                <a:ext uri="{FF2B5EF4-FFF2-40B4-BE49-F238E27FC236}">
                  <a16:creationId xmlns:a16="http://schemas.microsoft.com/office/drawing/2014/main" id="{B9B8B500-7354-5135-C0E4-58237EA43F40}"/>
                </a:ext>
              </a:extLst>
            </p:cNvPr>
            <p:cNvGrpSpPr/>
            <p:nvPr/>
          </p:nvGrpSpPr>
          <p:grpSpPr>
            <a:xfrm>
              <a:off x="7879997" y="4667278"/>
              <a:ext cx="2970417" cy="843820"/>
              <a:chOff x="7879997" y="4667278"/>
              <a:chExt cx="2970417" cy="843820"/>
            </a:xfrm>
          </p:grpSpPr>
          <p:grpSp>
            <p:nvGrpSpPr>
              <p:cNvPr id="341" name="组合 340">
                <a:extLst>
                  <a:ext uri="{FF2B5EF4-FFF2-40B4-BE49-F238E27FC236}">
                    <a16:creationId xmlns:a16="http://schemas.microsoft.com/office/drawing/2014/main" id="{A4A3B956-539A-68B3-3A01-2A9298B7A662}"/>
                  </a:ext>
                </a:extLst>
              </p:cNvPr>
              <p:cNvGrpSpPr/>
              <p:nvPr/>
            </p:nvGrpSpPr>
            <p:grpSpPr>
              <a:xfrm>
                <a:off x="8175266" y="4942666"/>
                <a:ext cx="2675148" cy="568432"/>
                <a:chOff x="1425718" y="2871631"/>
                <a:chExt cx="4610205" cy="1076469"/>
              </a:xfrm>
            </p:grpSpPr>
            <p:sp>
              <p:nvSpPr>
                <p:cNvPr id="342" name="矩形 341">
                  <a:extLst>
                    <a:ext uri="{FF2B5EF4-FFF2-40B4-BE49-F238E27FC236}">
                      <a16:creationId xmlns:a16="http://schemas.microsoft.com/office/drawing/2014/main" id="{15F6B1A4-C057-9342-A0CC-1BB37C3E623E}"/>
                    </a:ext>
                  </a:extLst>
                </p:cNvPr>
                <p:cNvSpPr/>
                <p:nvPr/>
              </p:nvSpPr>
              <p:spPr>
                <a:xfrm>
                  <a:off x="5707626" y="3575437"/>
                  <a:ext cx="185389" cy="9198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43" name="椭圆 342">
                  <a:extLst>
                    <a:ext uri="{FF2B5EF4-FFF2-40B4-BE49-F238E27FC236}">
                      <a16:creationId xmlns:a16="http://schemas.microsoft.com/office/drawing/2014/main" id="{DA16C39D-F710-AA8C-B654-9D5AA58BCAEC}"/>
                    </a:ext>
                  </a:extLst>
                </p:cNvPr>
                <p:cNvSpPr/>
                <p:nvPr/>
              </p:nvSpPr>
              <p:spPr>
                <a:xfrm>
                  <a:off x="1425719" y="2871631"/>
                  <a:ext cx="1410757" cy="212820"/>
                </a:xfrm>
                <a:prstGeom prst="ellipse">
                  <a:avLst/>
                </a:prstGeom>
                <a:noFill/>
                <a:ln w="38100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cxnSp>
              <p:nvCxnSpPr>
                <p:cNvPr id="344" name="连接符: 肘形 343">
                  <a:extLst>
                    <a:ext uri="{FF2B5EF4-FFF2-40B4-BE49-F238E27FC236}">
                      <a16:creationId xmlns:a16="http://schemas.microsoft.com/office/drawing/2014/main" id="{47516BC7-D6FD-51BC-6538-8D13A27BEF0A}"/>
                    </a:ext>
                  </a:extLst>
                </p:cNvPr>
                <p:cNvCxnSpPr>
                  <a:cxnSpLocks/>
                  <a:stCxn id="343" idx="2"/>
                </p:cNvCxnSpPr>
                <p:nvPr/>
              </p:nvCxnSpPr>
              <p:spPr>
                <a:xfrm rot="10800000" flipH="1" flipV="1">
                  <a:off x="1425718" y="2978041"/>
                  <a:ext cx="4083266" cy="758262"/>
                </a:xfrm>
                <a:prstGeom prst="bentConnector3">
                  <a:avLst>
                    <a:gd name="adj1" fmla="val -303"/>
                  </a:avLst>
                </a:prstGeom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345" name="直接连接符 344">
                  <a:extLst>
                    <a:ext uri="{FF2B5EF4-FFF2-40B4-BE49-F238E27FC236}">
                      <a16:creationId xmlns:a16="http://schemas.microsoft.com/office/drawing/2014/main" id="{3BA1AE9B-7E54-A3AD-D019-51FA250C61EB}"/>
                    </a:ext>
                  </a:extLst>
                </p:cNvPr>
                <p:cNvCxnSpPr>
                  <a:cxnSpLocks/>
                  <a:stCxn id="343" idx="6"/>
                </p:cNvCxnSpPr>
                <p:nvPr/>
              </p:nvCxnSpPr>
              <p:spPr>
                <a:xfrm flipH="1">
                  <a:off x="2828793" y="2978043"/>
                  <a:ext cx="7682" cy="499148"/>
                </a:xfrm>
                <a:prstGeom prst="line">
                  <a:avLst/>
                </a:prstGeom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346" name="直接连接符 345">
                  <a:extLst>
                    <a:ext uri="{FF2B5EF4-FFF2-40B4-BE49-F238E27FC236}">
                      <a16:creationId xmlns:a16="http://schemas.microsoft.com/office/drawing/2014/main" id="{170AD0A9-F1CA-258C-5F09-F38558D8C82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828793" y="3432958"/>
                  <a:ext cx="2960721" cy="32135"/>
                </a:xfrm>
                <a:prstGeom prst="line">
                  <a:avLst/>
                </a:prstGeom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347" name="直接箭头连接符 346">
                  <a:extLst>
                    <a:ext uri="{FF2B5EF4-FFF2-40B4-BE49-F238E27FC236}">
                      <a16:creationId xmlns:a16="http://schemas.microsoft.com/office/drawing/2014/main" id="{FB7ED723-DE8E-7AF1-F648-A277426130E6}"/>
                    </a:ext>
                  </a:extLst>
                </p:cNvPr>
                <p:cNvCxnSpPr/>
                <p:nvPr/>
              </p:nvCxnSpPr>
              <p:spPr>
                <a:xfrm flipV="1">
                  <a:off x="5652226" y="3224824"/>
                  <a:ext cx="0" cy="647083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8" name="直接箭头连接符 347">
                  <a:extLst>
                    <a:ext uri="{FF2B5EF4-FFF2-40B4-BE49-F238E27FC236}">
                      <a16:creationId xmlns:a16="http://schemas.microsoft.com/office/drawing/2014/main" id="{1E2D95AC-C946-286D-1AED-FA1FF0D6A5F9}"/>
                    </a:ext>
                  </a:extLst>
                </p:cNvPr>
                <p:cNvCxnSpPr/>
                <p:nvPr/>
              </p:nvCxnSpPr>
              <p:spPr>
                <a:xfrm flipV="1">
                  <a:off x="5898265" y="3224823"/>
                  <a:ext cx="0" cy="647083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9" name="直接箭头连接符 348">
                  <a:extLst>
                    <a:ext uri="{FF2B5EF4-FFF2-40B4-BE49-F238E27FC236}">
                      <a16:creationId xmlns:a16="http://schemas.microsoft.com/office/drawing/2014/main" id="{41BEFA13-0FBB-CBB8-E20C-709F4D863762}"/>
                    </a:ext>
                  </a:extLst>
                </p:cNvPr>
                <p:cNvCxnSpPr/>
                <p:nvPr/>
              </p:nvCxnSpPr>
              <p:spPr>
                <a:xfrm flipV="1">
                  <a:off x="5787451" y="3301017"/>
                  <a:ext cx="0" cy="647083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50" name="椭圆 349">
                  <a:extLst>
                    <a:ext uri="{FF2B5EF4-FFF2-40B4-BE49-F238E27FC236}">
                      <a16:creationId xmlns:a16="http://schemas.microsoft.com/office/drawing/2014/main" id="{4C89A3B3-9D12-E3C1-672D-F4D3462E856F}"/>
                    </a:ext>
                  </a:extLst>
                </p:cNvPr>
                <p:cNvSpPr/>
                <p:nvPr/>
              </p:nvSpPr>
              <p:spPr>
                <a:xfrm>
                  <a:off x="5503734" y="3477190"/>
                  <a:ext cx="526939" cy="106407"/>
                </a:xfrm>
                <a:prstGeom prst="ellipse">
                  <a:avLst/>
                </a:prstGeom>
                <a:noFill/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51" name="椭圆 350">
                  <a:extLst>
                    <a:ext uri="{FF2B5EF4-FFF2-40B4-BE49-F238E27FC236}">
                      <a16:creationId xmlns:a16="http://schemas.microsoft.com/office/drawing/2014/main" id="{7A380162-9ECE-06DA-70EA-B0C0C14F8EB9}"/>
                    </a:ext>
                  </a:extLst>
                </p:cNvPr>
                <p:cNvSpPr/>
                <p:nvPr/>
              </p:nvSpPr>
              <p:spPr>
                <a:xfrm>
                  <a:off x="5508984" y="3575437"/>
                  <a:ext cx="526939" cy="106407"/>
                </a:xfrm>
                <a:prstGeom prst="ellipse">
                  <a:avLst/>
                </a:prstGeom>
                <a:noFill/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52" name="椭圆 351">
                  <a:extLst>
                    <a:ext uri="{FF2B5EF4-FFF2-40B4-BE49-F238E27FC236}">
                      <a16:creationId xmlns:a16="http://schemas.microsoft.com/office/drawing/2014/main" id="{3176E972-2034-0140-6D10-7B45D627A9B2}"/>
                    </a:ext>
                  </a:extLst>
                </p:cNvPr>
                <p:cNvSpPr/>
                <p:nvPr/>
              </p:nvSpPr>
              <p:spPr>
                <a:xfrm>
                  <a:off x="5508984" y="3637193"/>
                  <a:ext cx="526939" cy="106407"/>
                </a:xfrm>
                <a:prstGeom prst="ellipse">
                  <a:avLst/>
                </a:prstGeom>
                <a:noFill/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53" name="椭圆 352">
                  <a:extLst>
                    <a:ext uri="{FF2B5EF4-FFF2-40B4-BE49-F238E27FC236}">
                      <a16:creationId xmlns:a16="http://schemas.microsoft.com/office/drawing/2014/main" id="{DC5F8194-0C6D-29DD-3173-A4182FFFD7EF}"/>
                    </a:ext>
                  </a:extLst>
                </p:cNvPr>
                <p:cNvSpPr/>
                <p:nvPr/>
              </p:nvSpPr>
              <p:spPr>
                <a:xfrm>
                  <a:off x="5508983" y="3688943"/>
                  <a:ext cx="526939" cy="106407"/>
                </a:xfrm>
                <a:prstGeom prst="ellipse">
                  <a:avLst/>
                </a:prstGeom>
                <a:noFill/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54" name="椭圆 353">
                  <a:extLst>
                    <a:ext uri="{FF2B5EF4-FFF2-40B4-BE49-F238E27FC236}">
                      <a16:creationId xmlns:a16="http://schemas.microsoft.com/office/drawing/2014/main" id="{B5CE09E9-AC87-7149-BA58-2D4A2D092C03}"/>
                    </a:ext>
                  </a:extLst>
                </p:cNvPr>
                <p:cNvSpPr/>
                <p:nvPr/>
              </p:nvSpPr>
              <p:spPr>
                <a:xfrm>
                  <a:off x="5498484" y="3420854"/>
                  <a:ext cx="526939" cy="106407"/>
                </a:xfrm>
                <a:prstGeom prst="ellipse">
                  <a:avLst/>
                </a:prstGeom>
                <a:noFill/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55" name="椭圆 354">
                  <a:extLst>
                    <a:ext uri="{FF2B5EF4-FFF2-40B4-BE49-F238E27FC236}">
                      <a16:creationId xmlns:a16="http://schemas.microsoft.com/office/drawing/2014/main" id="{9BAEFDCC-DCEE-5823-AD20-494454C63C41}"/>
                    </a:ext>
                  </a:extLst>
                </p:cNvPr>
                <p:cNvSpPr/>
                <p:nvPr/>
              </p:nvSpPr>
              <p:spPr>
                <a:xfrm>
                  <a:off x="5503734" y="3519101"/>
                  <a:ext cx="526939" cy="106407"/>
                </a:xfrm>
                <a:prstGeom prst="ellipse">
                  <a:avLst/>
                </a:prstGeom>
                <a:noFill/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365" name="文本框 364">
                <a:extLst>
                  <a:ext uri="{FF2B5EF4-FFF2-40B4-BE49-F238E27FC236}">
                    <a16:creationId xmlns:a16="http://schemas.microsoft.com/office/drawing/2014/main" id="{033B4465-73E7-163F-7AD9-2618706754AB}"/>
                  </a:ext>
                </a:extLst>
              </p:cNvPr>
              <p:cNvSpPr txBox="1"/>
              <p:nvPr/>
            </p:nvSpPr>
            <p:spPr>
              <a:xfrm>
                <a:off x="7879997" y="4667278"/>
                <a:ext cx="231314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dirty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Coil thermal noise</a:t>
                </a:r>
                <a:endParaRPr lang="zh-CN" altLang="en-US" sz="1400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81" name="组合 380">
              <a:extLst>
                <a:ext uri="{FF2B5EF4-FFF2-40B4-BE49-F238E27FC236}">
                  <a16:creationId xmlns:a16="http://schemas.microsoft.com/office/drawing/2014/main" id="{CF581310-D6CC-588A-EE89-12F0401E0579}"/>
                </a:ext>
              </a:extLst>
            </p:cNvPr>
            <p:cNvGrpSpPr/>
            <p:nvPr/>
          </p:nvGrpSpPr>
          <p:grpSpPr>
            <a:xfrm>
              <a:off x="5986123" y="4246154"/>
              <a:ext cx="3790854" cy="1918672"/>
              <a:chOff x="5986123" y="4246154"/>
              <a:chExt cx="3790854" cy="1918672"/>
            </a:xfrm>
          </p:grpSpPr>
          <p:grpSp>
            <p:nvGrpSpPr>
              <p:cNvPr id="318" name="组合 317">
                <a:extLst>
                  <a:ext uri="{FF2B5EF4-FFF2-40B4-BE49-F238E27FC236}">
                    <a16:creationId xmlns:a16="http://schemas.microsoft.com/office/drawing/2014/main" id="{0C46B2C3-3D2A-9984-386A-8B99CA7C6803}"/>
                  </a:ext>
                </a:extLst>
              </p:cNvPr>
              <p:cNvGrpSpPr/>
              <p:nvPr/>
            </p:nvGrpSpPr>
            <p:grpSpPr>
              <a:xfrm>
                <a:off x="7431083" y="4246154"/>
                <a:ext cx="2317602" cy="1918672"/>
                <a:chOff x="5280719" y="4126513"/>
                <a:chExt cx="1409890" cy="1325358"/>
              </a:xfrm>
            </p:grpSpPr>
            <p:grpSp>
              <p:nvGrpSpPr>
                <p:cNvPr id="324" name="组合 323">
                  <a:extLst>
                    <a:ext uri="{FF2B5EF4-FFF2-40B4-BE49-F238E27FC236}">
                      <a16:creationId xmlns:a16="http://schemas.microsoft.com/office/drawing/2014/main" id="{9657BE9C-24B2-CAEA-780E-AF555832645E}"/>
                    </a:ext>
                  </a:extLst>
                </p:cNvPr>
                <p:cNvGrpSpPr/>
                <p:nvPr/>
              </p:nvGrpSpPr>
              <p:grpSpPr>
                <a:xfrm>
                  <a:off x="5280719" y="4126513"/>
                  <a:ext cx="1409890" cy="1325358"/>
                  <a:chOff x="5280719" y="4126513"/>
                  <a:chExt cx="1409890" cy="1325358"/>
                </a:xfrm>
              </p:grpSpPr>
              <p:cxnSp>
                <p:nvCxnSpPr>
                  <p:cNvPr id="331" name="直接箭头连接符 330">
                    <a:extLst>
                      <a:ext uri="{FF2B5EF4-FFF2-40B4-BE49-F238E27FC236}">
                        <a16:creationId xmlns:a16="http://schemas.microsoft.com/office/drawing/2014/main" id="{C88E2809-8631-FB46-5E81-18E7BC71388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434781" y="4225295"/>
                    <a:ext cx="597309" cy="0"/>
                  </a:xfrm>
                  <a:prstGeom prst="straightConnector1">
                    <a:avLst/>
                  </a:prstGeom>
                  <a:ln>
                    <a:solidFill>
                      <a:srgbClr val="FF0000"/>
                    </a:solidFill>
                    <a:tailEnd type="triangle"/>
                  </a:ln>
                </p:spPr>
                <p:style>
                  <a:lnRef idx="1">
                    <a:schemeClr val="accent6"/>
                  </a:lnRef>
                  <a:fillRef idx="0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332" name="组合 331">
                    <a:extLst>
                      <a:ext uri="{FF2B5EF4-FFF2-40B4-BE49-F238E27FC236}">
                        <a16:creationId xmlns:a16="http://schemas.microsoft.com/office/drawing/2014/main" id="{B4853447-057F-178E-7610-861D0990CECA}"/>
                      </a:ext>
                    </a:extLst>
                  </p:cNvPr>
                  <p:cNvGrpSpPr/>
                  <p:nvPr/>
                </p:nvGrpSpPr>
                <p:grpSpPr>
                  <a:xfrm>
                    <a:off x="5280719" y="5122968"/>
                    <a:ext cx="1409890" cy="328903"/>
                    <a:chOff x="291204" y="1516049"/>
                    <a:chExt cx="3564017" cy="994916"/>
                  </a:xfrm>
                </p:grpSpPr>
                <p:sp>
                  <p:nvSpPr>
                    <p:cNvPr id="338" name="椭圆 337">
                      <a:extLst>
                        <a:ext uri="{FF2B5EF4-FFF2-40B4-BE49-F238E27FC236}">
                          <a16:creationId xmlns:a16="http://schemas.microsoft.com/office/drawing/2014/main" id="{97188E67-1F48-01BD-2614-CB33CDC887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1204" y="1516049"/>
                      <a:ext cx="3564017" cy="994916"/>
                    </a:xfrm>
                    <a:prstGeom prst="ellipse">
                      <a:avLst/>
                    </a:prstGeom>
                    <a:solidFill>
                      <a:schemeClr val="bg2"/>
                    </a:solidFill>
                    <a:ln w="28575">
                      <a:solidFill>
                        <a:schemeClr val="bg2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dirty="0"/>
                    </a:p>
                  </p:txBody>
                </p:sp>
                <p:sp>
                  <p:nvSpPr>
                    <p:cNvPr id="339" name="椭圆 338">
                      <a:extLst>
                        <a:ext uri="{FF2B5EF4-FFF2-40B4-BE49-F238E27FC236}">
                          <a16:creationId xmlns:a16="http://schemas.microsoft.com/office/drawing/2014/main" id="{5FA141E9-412A-D76D-19AD-A82C33505A7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41458" y="1721197"/>
                      <a:ext cx="2663509" cy="58462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2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dirty="0"/>
                    </a:p>
                  </p:txBody>
                </p:sp>
              </p:grpSp>
              <p:cxnSp>
                <p:nvCxnSpPr>
                  <p:cNvPr id="333" name="直接连接符 332">
                    <a:extLst>
                      <a:ext uri="{FF2B5EF4-FFF2-40B4-BE49-F238E27FC236}">
                        <a16:creationId xmlns:a16="http://schemas.microsoft.com/office/drawing/2014/main" id="{FDC72A6E-4B39-CDAE-3047-B603C66D51CA}"/>
                      </a:ext>
                    </a:extLst>
                  </p:cNvPr>
                  <p:cNvCxnSpPr>
                    <a:cxnSpLocks/>
                    <a:endCxn id="339" idx="2"/>
                  </p:cNvCxnSpPr>
                  <p:nvPr/>
                </p:nvCxnSpPr>
                <p:spPr>
                  <a:xfrm flipH="1">
                    <a:off x="5458835" y="4260000"/>
                    <a:ext cx="13370" cy="1027420"/>
                  </a:xfrm>
                  <a:prstGeom prst="line">
                    <a:avLst/>
                  </a:prstGeom>
                  <a:ln w="28575">
                    <a:solidFill>
                      <a:schemeClr val="bg2">
                        <a:lumMod val="9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334" name="组合 333">
                    <a:extLst>
                      <a:ext uri="{FF2B5EF4-FFF2-40B4-BE49-F238E27FC236}">
                        <a16:creationId xmlns:a16="http://schemas.microsoft.com/office/drawing/2014/main" id="{7B698455-AB64-7654-EA9C-B465928E14FF}"/>
                      </a:ext>
                    </a:extLst>
                  </p:cNvPr>
                  <p:cNvGrpSpPr/>
                  <p:nvPr/>
                </p:nvGrpSpPr>
                <p:grpSpPr>
                  <a:xfrm>
                    <a:off x="5280719" y="4126513"/>
                    <a:ext cx="1409890" cy="1160906"/>
                    <a:chOff x="291204" y="1516049"/>
                    <a:chExt cx="3564017" cy="3511689"/>
                  </a:xfrm>
                </p:grpSpPr>
                <p:cxnSp>
                  <p:nvCxnSpPr>
                    <p:cNvPr id="335" name="直接连接符 334">
                      <a:extLst>
                        <a:ext uri="{FF2B5EF4-FFF2-40B4-BE49-F238E27FC236}">
                          <a16:creationId xmlns:a16="http://schemas.microsoft.com/office/drawing/2014/main" id="{0FDB9524-3C94-E905-3EF5-18B2AF99F93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3404967" y="2013506"/>
                      <a:ext cx="0" cy="3014232"/>
                    </a:xfrm>
                    <a:prstGeom prst="line">
                      <a:avLst/>
                    </a:prstGeom>
                    <a:ln w="28575">
                      <a:solidFill>
                        <a:schemeClr val="bg2">
                          <a:lumMod val="90000"/>
                        </a:schemeClr>
                      </a:solidFill>
                      <a:prstDash val="sysDash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336" name="椭圆 335">
                      <a:extLst>
                        <a:ext uri="{FF2B5EF4-FFF2-40B4-BE49-F238E27FC236}">
                          <a16:creationId xmlns:a16="http://schemas.microsoft.com/office/drawing/2014/main" id="{35C76A25-530A-2900-9A45-6AB77FD7CC1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1204" y="1516049"/>
                      <a:ext cx="3564017" cy="994916"/>
                    </a:xfrm>
                    <a:prstGeom prst="ellipse">
                      <a:avLst/>
                    </a:prstGeom>
                    <a:solidFill>
                      <a:schemeClr val="bg2"/>
                    </a:solidFill>
                    <a:ln w="28575">
                      <a:solidFill>
                        <a:schemeClr val="bg2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dirty="0"/>
                    </a:p>
                  </p:txBody>
                </p:sp>
                <p:sp>
                  <p:nvSpPr>
                    <p:cNvPr id="337" name="椭圆 336">
                      <a:extLst>
                        <a:ext uri="{FF2B5EF4-FFF2-40B4-BE49-F238E27FC236}">
                          <a16:creationId xmlns:a16="http://schemas.microsoft.com/office/drawing/2014/main" id="{022D33FB-B70E-4163-5DAE-407B4C70E17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41458" y="1721197"/>
                      <a:ext cx="2663509" cy="58462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2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dirty="0"/>
                    </a:p>
                  </p:txBody>
                </p:sp>
              </p:grpSp>
            </p:grpSp>
            <p:cxnSp>
              <p:nvCxnSpPr>
                <p:cNvPr id="325" name="直接连接符 324">
                  <a:extLst>
                    <a:ext uri="{FF2B5EF4-FFF2-40B4-BE49-F238E27FC236}">
                      <a16:creationId xmlns:a16="http://schemas.microsoft.com/office/drawing/2014/main" id="{C444A51E-3F13-4477-880B-6AA3806C39AA}"/>
                    </a:ext>
                  </a:extLst>
                </p:cNvPr>
                <p:cNvCxnSpPr>
                  <a:cxnSpLocks/>
                  <a:stCxn id="336" idx="2"/>
                  <a:endCxn id="338" idx="2"/>
                </p:cNvCxnSpPr>
                <p:nvPr/>
              </p:nvCxnSpPr>
              <p:spPr>
                <a:xfrm>
                  <a:off x="5280719" y="4290965"/>
                  <a:ext cx="0" cy="996455"/>
                </a:xfrm>
                <a:prstGeom prst="line">
                  <a:avLst/>
                </a:prstGeom>
                <a:ln w="28575">
                  <a:solidFill>
                    <a:schemeClr val="bg2">
                      <a:lumMod val="50000"/>
                    </a:schemeClr>
                  </a:solidFill>
                  <a:prstDash val="soli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26" name="直接连接符 325">
                  <a:extLst>
                    <a:ext uri="{FF2B5EF4-FFF2-40B4-BE49-F238E27FC236}">
                      <a16:creationId xmlns:a16="http://schemas.microsoft.com/office/drawing/2014/main" id="{283DC881-C6D8-1546-2472-8805CE7B505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690609" y="4275482"/>
                  <a:ext cx="0" cy="996455"/>
                </a:xfrm>
                <a:prstGeom prst="line">
                  <a:avLst/>
                </a:prstGeom>
                <a:ln w="28575">
                  <a:solidFill>
                    <a:schemeClr val="bg2">
                      <a:lumMod val="50000"/>
                    </a:schemeClr>
                  </a:solidFill>
                  <a:prstDash val="soli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63" name="任意多边形: 形状 362">
                <a:extLst>
                  <a:ext uri="{FF2B5EF4-FFF2-40B4-BE49-F238E27FC236}">
                    <a16:creationId xmlns:a16="http://schemas.microsoft.com/office/drawing/2014/main" id="{F0908C8D-B1AC-C260-D002-46F60D2ADC5A}"/>
                  </a:ext>
                </a:extLst>
              </p:cNvPr>
              <p:cNvSpPr/>
              <p:nvPr/>
            </p:nvSpPr>
            <p:spPr>
              <a:xfrm rot="16036261">
                <a:off x="8587981" y="4866966"/>
                <a:ext cx="65390" cy="412119"/>
              </a:xfrm>
              <a:custGeom>
                <a:avLst/>
                <a:gdLst>
                  <a:gd name="connsiteX0" fmla="*/ 144043 w 427350"/>
                  <a:gd name="connsiteY0" fmla="*/ 0 h 410400"/>
                  <a:gd name="connsiteX1" fmla="*/ 424843 w 427350"/>
                  <a:gd name="connsiteY1" fmla="*/ 57600 h 410400"/>
                  <a:gd name="connsiteX2" fmla="*/ 43 w 427350"/>
                  <a:gd name="connsiteY2" fmla="*/ 86400 h 410400"/>
                  <a:gd name="connsiteX3" fmla="*/ 396043 w 427350"/>
                  <a:gd name="connsiteY3" fmla="*/ 136800 h 410400"/>
                  <a:gd name="connsiteX4" fmla="*/ 57643 w 427350"/>
                  <a:gd name="connsiteY4" fmla="*/ 180000 h 410400"/>
                  <a:gd name="connsiteX5" fmla="*/ 417643 w 427350"/>
                  <a:gd name="connsiteY5" fmla="*/ 230400 h 410400"/>
                  <a:gd name="connsiteX6" fmla="*/ 21643 w 427350"/>
                  <a:gd name="connsiteY6" fmla="*/ 280800 h 410400"/>
                  <a:gd name="connsiteX7" fmla="*/ 410443 w 427350"/>
                  <a:gd name="connsiteY7" fmla="*/ 324000 h 410400"/>
                  <a:gd name="connsiteX8" fmla="*/ 43243 w 427350"/>
                  <a:gd name="connsiteY8" fmla="*/ 367200 h 410400"/>
                  <a:gd name="connsiteX9" fmla="*/ 403243 w 427350"/>
                  <a:gd name="connsiteY9" fmla="*/ 410400 h 410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27350" h="410400">
                    <a:moveTo>
                      <a:pt x="144043" y="0"/>
                    </a:moveTo>
                    <a:cubicBezTo>
                      <a:pt x="296443" y="21600"/>
                      <a:pt x="448843" y="43200"/>
                      <a:pt x="424843" y="57600"/>
                    </a:cubicBezTo>
                    <a:cubicBezTo>
                      <a:pt x="400843" y="72000"/>
                      <a:pt x="4843" y="73200"/>
                      <a:pt x="43" y="86400"/>
                    </a:cubicBezTo>
                    <a:cubicBezTo>
                      <a:pt x="-4757" y="99600"/>
                      <a:pt x="386443" y="121200"/>
                      <a:pt x="396043" y="136800"/>
                    </a:cubicBezTo>
                    <a:cubicBezTo>
                      <a:pt x="405643" y="152400"/>
                      <a:pt x="54043" y="164400"/>
                      <a:pt x="57643" y="180000"/>
                    </a:cubicBezTo>
                    <a:cubicBezTo>
                      <a:pt x="61243" y="195600"/>
                      <a:pt x="423643" y="213600"/>
                      <a:pt x="417643" y="230400"/>
                    </a:cubicBezTo>
                    <a:cubicBezTo>
                      <a:pt x="411643" y="247200"/>
                      <a:pt x="22843" y="265200"/>
                      <a:pt x="21643" y="280800"/>
                    </a:cubicBezTo>
                    <a:cubicBezTo>
                      <a:pt x="20443" y="296400"/>
                      <a:pt x="406843" y="309600"/>
                      <a:pt x="410443" y="324000"/>
                    </a:cubicBezTo>
                    <a:cubicBezTo>
                      <a:pt x="414043" y="338400"/>
                      <a:pt x="44443" y="352800"/>
                      <a:pt x="43243" y="367200"/>
                    </a:cubicBezTo>
                    <a:cubicBezTo>
                      <a:pt x="42043" y="381600"/>
                      <a:pt x="222643" y="396000"/>
                      <a:pt x="403243" y="410400"/>
                    </a:cubicBezTo>
                  </a:path>
                </a:pathLst>
              </a:cu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4" name="任意多边形: 形状 363">
                <a:extLst>
                  <a:ext uri="{FF2B5EF4-FFF2-40B4-BE49-F238E27FC236}">
                    <a16:creationId xmlns:a16="http://schemas.microsoft.com/office/drawing/2014/main" id="{A3A6A05C-2A8C-2310-6A42-E1FA4652762F}"/>
                  </a:ext>
                </a:extLst>
              </p:cNvPr>
              <p:cNvSpPr/>
              <p:nvPr/>
            </p:nvSpPr>
            <p:spPr>
              <a:xfrm rot="16036261">
                <a:off x="8382551" y="4746475"/>
                <a:ext cx="65390" cy="412119"/>
              </a:xfrm>
              <a:custGeom>
                <a:avLst/>
                <a:gdLst>
                  <a:gd name="connsiteX0" fmla="*/ 144043 w 427350"/>
                  <a:gd name="connsiteY0" fmla="*/ 0 h 410400"/>
                  <a:gd name="connsiteX1" fmla="*/ 424843 w 427350"/>
                  <a:gd name="connsiteY1" fmla="*/ 57600 h 410400"/>
                  <a:gd name="connsiteX2" fmla="*/ 43 w 427350"/>
                  <a:gd name="connsiteY2" fmla="*/ 86400 h 410400"/>
                  <a:gd name="connsiteX3" fmla="*/ 396043 w 427350"/>
                  <a:gd name="connsiteY3" fmla="*/ 136800 h 410400"/>
                  <a:gd name="connsiteX4" fmla="*/ 57643 w 427350"/>
                  <a:gd name="connsiteY4" fmla="*/ 180000 h 410400"/>
                  <a:gd name="connsiteX5" fmla="*/ 417643 w 427350"/>
                  <a:gd name="connsiteY5" fmla="*/ 230400 h 410400"/>
                  <a:gd name="connsiteX6" fmla="*/ 21643 w 427350"/>
                  <a:gd name="connsiteY6" fmla="*/ 280800 h 410400"/>
                  <a:gd name="connsiteX7" fmla="*/ 410443 w 427350"/>
                  <a:gd name="connsiteY7" fmla="*/ 324000 h 410400"/>
                  <a:gd name="connsiteX8" fmla="*/ 43243 w 427350"/>
                  <a:gd name="connsiteY8" fmla="*/ 367200 h 410400"/>
                  <a:gd name="connsiteX9" fmla="*/ 403243 w 427350"/>
                  <a:gd name="connsiteY9" fmla="*/ 410400 h 410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27350" h="410400">
                    <a:moveTo>
                      <a:pt x="144043" y="0"/>
                    </a:moveTo>
                    <a:cubicBezTo>
                      <a:pt x="296443" y="21600"/>
                      <a:pt x="448843" y="43200"/>
                      <a:pt x="424843" y="57600"/>
                    </a:cubicBezTo>
                    <a:cubicBezTo>
                      <a:pt x="400843" y="72000"/>
                      <a:pt x="4843" y="73200"/>
                      <a:pt x="43" y="86400"/>
                    </a:cubicBezTo>
                    <a:cubicBezTo>
                      <a:pt x="-4757" y="99600"/>
                      <a:pt x="386443" y="121200"/>
                      <a:pt x="396043" y="136800"/>
                    </a:cubicBezTo>
                    <a:cubicBezTo>
                      <a:pt x="405643" y="152400"/>
                      <a:pt x="54043" y="164400"/>
                      <a:pt x="57643" y="180000"/>
                    </a:cubicBezTo>
                    <a:cubicBezTo>
                      <a:pt x="61243" y="195600"/>
                      <a:pt x="423643" y="213600"/>
                      <a:pt x="417643" y="230400"/>
                    </a:cubicBezTo>
                    <a:cubicBezTo>
                      <a:pt x="411643" y="247200"/>
                      <a:pt x="22843" y="265200"/>
                      <a:pt x="21643" y="280800"/>
                    </a:cubicBezTo>
                    <a:cubicBezTo>
                      <a:pt x="20443" y="296400"/>
                      <a:pt x="406843" y="309600"/>
                      <a:pt x="410443" y="324000"/>
                    </a:cubicBezTo>
                    <a:cubicBezTo>
                      <a:pt x="414043" y="338400"/>
                      <a:pt x="44443" y="352800"/>
                      <a:pt x="43243" y="367200"/>
                    </a:cubicBezTo>
                    <a:cubicBezTo>
                      <a:pt x="42043" y="381600"/>
                      <a:pt x="222643" y="396000"/>
                      <a:pt x="403243" y="410400"/>
                    </a:cubicBezTo>
                  </a:path>
                </a:pathLst>
              </a:cu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6" name="任意多边形: 形状 365">
                <a:extLst>
                  <a:ext uri="{FF2B5EF4-FFF2-40B4-BE49-F238E27FC236}">
                    <a16:creationId xmlns:a16="http://schemas.microsoft.com/office/drawing/2014/main" id="{6E0660BE-3E81-CB9C-4AE6-EC1231772651}"/>
                  </a:ext>
                </a:extLst>
              </p:cNvPr>
              <p:cNvSpPr/>
              <p:nvPr/>
            </p:nvSpPr>
            <p:spPr>
              <a:xfrm>
                <a:off x="7398386" y="4494735"/>
                <a:ext cx="99571" cy="1432020"/>
              </a:xfrm>
              <a:custGeom>
                <a:avLst/>
                <a:gdLst>
                  <a:gd name="connsiteX0" fmla="*/ 144043 w 427350"/>
                  <a:gd name="connsiteY0" fmla="*/ 0 h 410400"/>
                  <a:gd name="connsiteX1" fmla="*/ 424843 w 427350"/>
                  <a:gd name="connsiteY1" fmla="*/ 57600 h 410400"/>
                  <a:gd name="connsiteX2" fmla="*/ 43 w 427350"/>
                  <a:gd name="connsiteY2" fmla="*/ 86400 h 410400"/>
                  <a:gd name="connsiteX3" fmla="*/ 396043 w 427350"/>
                  <a:gd name="connsiteY3" fmla="*/ 136800 h 410400"/>
                  <a:gd name="connsiteX4" fmla="*/ 57643 w 427350"/>
                  <a:gd name="connsiteY4" fmla="*/ 180000 h 410400"/>
                  <a:gd name="connsiteX5" fmla="*/ 417643 w 427350"/>
                  <a:gd name="connsiteY5" fmla="*/ 230400 h 410400"/>
                  <a:gd name="connsiteX6" fmla="*/ 21643 w 427350"/>
                  <a:gd name="connsiteY6" fmla="*/ 280800 h 410400"/>
                  <a:gd name="connsiteX7" fmla="*/ 410443 w 427350"/>
                  <a:gd name="connsiteY7" fmla="*/ 324000 h 410400"/>
                  <a:gd name="connsiteX8" fmla="*/ 43243 w 427350"/>
                  <a:gd name="connsiteY8" fmla="*/ 367200 h 410400"/>
                  <a:gd name="connsiteX9" fmla="*/ 403243 w 427350"/>
                  <a:gd name="connsiteY9" fmla="*/ 410400 h 410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27350" h="410400">
                    <a:moveTo>
                      <a:pt x="144043" y="0"/>
                    </a:moveTo>
                    <a:cubicBezTo>
                      <a:pt x="296443" y="21600"/>
                      <a:pt x="448843" y="43200"/>
                      <a:pt x="424843" y="57600"/>
                    </a:cubicBezTo>
                    <a:cubicBezTo>
                      <a:pt x="400843" y="72000"/>
                      <a:pt x="4843" y="73200"/>
                      <a:pt x="43" y="86400"/>
                    </a:cubicBezTo>
                    <a:cubicBezTo>
                      <a:pt x="-4757" y="99600"/>
                      <a:pt x="386443" y="121200"/>
                      <a:pt x="396043" y="136800"/>
                    </a:cubicBezTo>
                    <a:cubicBezTo>
                      <a:pt x="405643" y="152400"/>
                      <a:pt x="54043" y="164400"/>
                      <a:pt x="57643" y="180000"/>
                    </a:cubicBezTo>
                    <a:cubicBezTo>
                      <a:pt x="61243" y="195600"/>
                      <a:pt x="423643" y="213600"/>
                      <a:pt x="417643" y="230400"/>
                    </a:cubicBezTo>
                    <a:cubicBezTo>
                      <a:pt x="411643" y="247200"/>
                      <a:pt x="22843" y="265200"/>
                      <a:pt x="21643" y="280800"/>
                    </a:cubicBezTo>
                    <a:cubicBezTo>
                      <a:pt x="20443" y="296400"/>
                      <a:pt x="406843" y="309600"/>
                      <a:pt x="410443" y="324000"/>
                    </a:cubicBezTo>
                    <a:cubicBezTo>
                      <a:pt x="414043" y="338400"/>
                      <a:pt x="44443" y="352800"/>
                      <a:pt x="43243" y="367200"/>
                    </a:cubicBezTo>
                    <a:cubicBezTo>
                      <a:pt x="42043" y="381600"/>
                      <a:pt x="222643" y="396000"/>
                      <a:pt x="403243" y="410400"/>
                    </a:cubicBezTo>
                  </a:path>
                </a:pathLst>
              </a:cu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7" name="任意多边形: 形状 366">
                <a:extLst>
                  <a:ext uri="{FF2B5EF4-FFF2-40B4-BE49-F238E27FC236}">
                    <a16:creationId xmlns:a16="http://schemas.microsoft.com/office/drawing/2014/main" id="{BA47E3E0-55D0-C78F-37E3-DA985CD5E98B}"/>
                  </a:ext>
                </a:extLst>
              </p:cNvPr>
              <p:cNvSpPr/>
              <p:nvPr/>
            </p:nvSpPr>
            <p:spPr>
              <a:xfrm>
                <a:off x="7677713" y="4558665"/>
                <a:ext cx="99571" cy="1432020"/>
              </a:xfrm>
              <a:custGeom>
                <a:avLst/>
                <a:gdLst>
                  <a:gd name="connsiteX0" fmla="*/ 144043 w 427350"/>
                  <a:gd name="connsiteY0" fmla="*/ 0 h 410400"/>
                  <a:gd name="connsiteX1" fmla="*/ 424843 w 427350"/>
                  <a:gd name="connsiteY1" fmla="*/ 57600 h 410400"/>
                  <a:gd name="connsiteX2" fmla="*/ 43 w 427350"/>
                  <a:gd name="connsiteY2" fmla="*/ 86400 h 410400"/>
                  <a:gd name="connsiteX3" fmla="*/ 396043 w 427350"/>
                  <a:gd name="connsiteY3" fmla="*/ 136800 h 410400"/>
                  <a:gd name="connsiteX4" fmla="*/ 57643 w 427350"/>
                  <a:gd name="connsiteY4" fmla="*/ 180000 h 410400"/>
                  <a:gd name="connsiteX5" fmla="*/ 417643 w 427350"/>
                  <a:gd name="connsiteY5" fmla="*/ 230400 h 410400"/>
                  <a:gd name="connsiteX6" fmla="*/ 21643 w 427350"/>
                  <a:gd name="connsiteY6" fmla="*/ 280800 h 410400"/>
                  <a:gd name="connsiteX7" fmla="*/ 410443 w 427350"/>
                  <a:gd name="connsiteY7" fmla="*/ 324000 h 410400"/>
                  <a:gd name="connsiteX8" fmla="*/ 43243 w 427350"/>
                  <a:gd name="connsiteY8" fmla="*/ 367200 h 410400"/>
                  <a:gd name="connsiteX9" fmla="*/ 403243 w 427350"/>
                  <a:gd name="connsiteY9" fmla="*/ 410400 h 410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27350" h="410400">
                    <a:moveTo>
                      <a:pt x="144043" y="0"/>
                    </a:moveTo>
                    <a:cubicBezTo>
                      <a:pt x="296443" y="21600"/>
                      <a:pt x="448843" y="43200"/>
                      <a:pt x="424843" y="57600"/>
                    </a:cubicBezTo>
                    <a:cubicBezTo>
                      <a:pt x="400843" y="72000"/>
                      <a:pt x="4843" y="73200"/>
                      <a:pt x="43" y="86400"/>
                    </a:cubicBezTo>
                    <a:cubicBezTo>
                      <a:pt x="-4757" y="99600"/>
                      <a:pt x="386443" y="121200"/>
                      <a:pt x="396043" y="136800"/>
                    </a:cubicBezTo>
                    <a:cubicBezTo>
                      <a:pt x="405643" y="152400"/>
                      <a:pt x="54043" y="164400"/>
                      <a:pt x="57643" y="180000"/>
                    </a:cubicBezTo>
                    <a:cubicBezTo>
                      <a:pt x="61243" y="195600"/>
                      <a:pt x="423643" y="213600"/>
                      <a:pt x="417643" y="230400"/>
                    </a:cubicBezTo>
                    <a:cubicBezTo>
                      <a:pt x="411643" y="247200"/>
                      <a:pt x="22843" y="265200"/>
                      <a:pt x="21643" y="280800"/>
                    </a:cubicBezTo>
                    <a:cubicBezTo>
                      <a:pt x="20443" y="296400"/>
                      <a:pt x="406843" y="309600"/>
                      <a:pt x="410443" y="324000"/>
                    </a:cubicBezTo>
                    <a:cubicBezTo>
                      <a:pt x="414043" y="338400"/>
                      <a:pt x="44443" y="352800"/>
                      <a:pt x="43243" y="367200"/>
                    </a:cubicBezTo>
                    <a:cubicBezTo>
                      <a:pt x="42043" y="381600"/>
                      <a:pt x="222643" y="396000"/>
                      <a:pt x="403243" y="410400"/>
                    </a:cubicBezTo>
                  </a:path>
                </a:pathLst>
              </a:custGeom>
              <a:noFill/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8" name="任意多边形: 形状 367">
                <a:extLst>
                  <a:ext uri="{FF2B5EF4-FFF2-40B4-BE49-F238E27FC236}">
                    <a16:creationId xmlns:a16="http://schemas.microsoft.com/office/drawing/2014/main" id="{D8F5DCF5-3EC1-6A62-3ABC-9F1D14CFECEF}"/>
                  </a:ext>
                </a:extLst>
              </p:cNvPr>
              <p:cNvSpPr/>
              <p:nvPr/>
            </p:nvSpPr>
            <p:spPr>
              <a:xfrm>
                <a:off x="9394738" y="4546423"/>
                <a:ext cx="99571" cy="1432020"/>
              </a:xfrm>
              <a:custGeom>
                <a:avLst/>
                <a:gdLst>
                  <a:gd name="connsiteX0" fmla="*/ 144043 w 427350"/>
                  <a:gd name="connsiteY0" fmla="*/ 0 h 410400"/>
                  <a:gd name="connsiteX1" fmla="*/ 424843 w 427350"/>
                  <a:gd name="connsiteY1" fmla="*/ 57600 h 410400"/>
                  <a:gd name="connsiteX2" fmla="*/ 43 w 427350"/>
                  <a:gd name="connsiteY2" fmla="*/ 86400 h 410400"/>
                  <a:gd name="connsiteX3" fmla="*/ 396043 w 427350"/>
                  <a:gd name="connsiteY3" fmla="*/ 136800 h 410400"/>
                  <a:gd name="connsiteX4" fmla="*/ 57643 w 427350"/>
                  <a:gd name="connsiteY4" fmla="*/ 180000 h 410400"/>
                  <a:gd name="connsiteX5" fmla="*/ 417643 w 427350"/>
                  <a:gd name="connsiteY5" fmla="*/ 230400 h 410400"/>
                  <a:gd name="connsiteX6" fmla="*/ 21643 w 427350"/>
                  <a:gd name="connsiteY6" fmla="*/ 280800 h 410400"/>
                  <a:gd name="connsiteX7" fmla="*/ 410443 w 427350"/>
                  <a:gd name="connsiteY7" fmla="*/ 324000 h 410400"/>
                  <a:gd name="connsiteX8" fmla="*/ 43243 w 427350"/>
                  <a:gd name="connsiteY8" fmla="*/ 367200 h 410400"/>
                  <a:gd name="connsiteX9" fmla="*/ 403243 w 427350"/>
                  <a:gd name="connsiteY9" fmla="*/ 410400 h 410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27350" h="410400">
                    <a:moveTo>
                      <a:pt x="144043" y="0"/>
                    </a:moveTo>
                    <a:cubicBezTo>
                      <a:pt x="296443" y="21600"/>
                      <a:pt x="448843" y="43200"/>
                      <a:pt x="424843" y="57600"/>
                    </a:cubicBezTo>
                    <a:cubicBezTo>
                      <a:pt x="400843" y="72000"/>
                      <a:pt x="4843" y="73200"/>
                      <a:pt x="43" y="86400"/>
                    </a:cubicBezTo>
                    <a:cubicBezTo>
                      <a:pt x="-4757" y="99600"/>
                      <a:pt x="386443" y="121200"/>
                      <a:pt x="396043" y="136800"/>
                    </a:cubicBezTo>
                    <a:cubicBezTo>
                      <a:pt x="405643" y="152400"/>
                      <a:pt x="54043" y="164400"/>
                      <a:pt x="57643" y="180000"/>
                    </a:cubicBezTo>
                    <a:cubicBezTo>
                      <a:pt x="61243" y="195600"/>
                      <a:pt x="423643" y="213600"/>
                      <a:pt x="417643" y="230400"/>
                    </a:cubicBezTo>
                    <a:cubicBezTo>
                      <a:pt x="411643" y="247200"/>
                      <a:pt x="22843" y="265200"/>
                      <a:pt x="21643" y="280800"/>
                    </a:cubicBezTo>
                    <a:cubicBezTo>
                      <a:pt x="20443" y="296400"/>
                      <a:pt x="406843" y="309600"/>
                      <a:pt x="410443" y="324000"/>
                    </a:cubicBezTo>
                    <a:cubicBezTo>
                      <a:pt x="414043" y="338400"/>
                      <a:pt x="44443" y="352800"/>
                      <a:pt x="43243" y="367200"/>
                    </a:cubicBezTo>
                    <a:cubicBezTo>
                      <a:pt x="42043" y="381600"/>
                      <a:pt x="222643" y="396000"/>
                      <a:pt x="403243" y="410400"/>
                    </a:cubicBezTo>
                  </a:path>
                </a:pathLst>
              </a:cu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9" name="任意多边形: 形状 368">
                <a:extLst>
                  <a:ext uri="{FF2B5EF4-FFF2-40B4-BE49-F238E27FC236}">
                    <a16:creationId xmlns:a16="http://schemas.microsoft.com/office/drawing/2014/main" id="{9895DDBE-FC45-918F-34FA-73C0F46BE0DA}"/>
                  </a:ext>
                </a:extLst>
              </p:cNvPr>
              <p:cNvSpPr/>
              <p:nvPr/>
            </p:nvSpPr>
            <p:spPr>
              <a:xfrm>
                <a:off x="9677406" y="4516675"/>
                <a:ext cx="99571" cy="1432020"/>
              </a:xfrm>
              <a:custGeom>
                <a:avLst/>
                <a:gdLst>
                  <a:gd name="connsiteX0" fmla="*/ 144043 w 427350"/>
                  <a:gd name="connsiteY0" fmla="*/ 0 h 410400"/>
                  <a:gd name="connsiteX1" fmla="*/ 424843 w 427350"/>
                  <a:gd name="connsiteY1" fmla="*/ 57600 h 410400"/>
                  <a:gd name="connsiteX2" fmla="*/ 43 w 427350"/>
                  <a:gd name="connsiteY2" fmla="*/ 86400 h 410400"/>
                  <a:gd name="connsiteX3" fmla="*/ 396043 w 427350"/>
                  <a:gd name="connsiteY3" fmla="*/ 136800 h 410400"/>
                  <a:gd name="connsiteX4" fmla="*/ 57643 w 427350"/>
                  <a:gd name="connsiteY4" fmla="*/ 180000 h 410400"/>
                  <a:gd name="connsiteX5" fmla="*/ 417643 w 427350"/>
                  <a:gd name="connsiteY5" fmla="*/ 230400 h 410400"/>
                  <a:gd name="connsiteX6" fmla="*/ 21643 w 427350"/>
                  <a:gd name="connsiteY6" fmla="*/ 280800 h 410400"/>
                  <a:gd name="connsiteX7" fmla="*/ 410443 w 427350"/>
                  <a:gd name="connsiteY7" fmla="*/ 324000 h 410400"/>
                  <a:gd name="connsiteX8" fmla="*/ 43243 w 427350"/>
                  <a:gd name="connsiteY8" fmla="*/ 367200 h 410400"/>
                  <a:gd name="connsiteX9" fmla="*/ 403243 w 427350"/>
                  <a:gd name="connsiteY9" fmla="*/ 410400 h 410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27350" h="410400">
                    <a:moveTo>
                      <a:pt x="144043" y="0"/>
                    </a:moveTo>
                    <a:cubicBezTo>
                      <a:pt x="296443" y="21600"/>
                      <a:pt x="448843" y="43200"/>
                      <a:pt x="424843" y="57600"/>
                    </a:cubicBezTo>
                    <a:cubicBezTo>
                      <a:pt x="400843" y="72000"/>
                      <a:pt x="4843" y="73200"/>
                      <a:pt x="43" y="86400"/>
                    </a:cubicBezTo>
                    <a:cubicBezTo>
                      <a:pt x="-4757" y="99600"/>
                      <a:pt x="386443" y="121200"/>
                      <a:pt x="396043" y="136800"/>
                    </a:cubicBezTo>
                    <a:cubicBezTo>
                      <a:pt x="405643" y="152400"/>
                      <a:pt x="54043" y="164400"/>
                      <a:pt x="57643" y="180000"/>
                    </a:cubicBezTo>
                    <a:cubicBezTo>
                      <a:pt x="61243" y="195600"/>
                      <a:pt x="423643" y="213600"/>
                      <a:pt x="417643" y="230400"/>
                    </a:cubicBezTo>
                    <a:cubicBezTo>
                      <a:pt x="411643" y="247200"/>
                      <a:pt x="22843" y="265200"/>
                      <a:pt x="21643" y="280800"/>
                    </a:cubicBezTo>
                    <a:cubicBezTo>
                      <a:pt x="20443" y="296400"/>
                      <a:pt x="406843" y="309600"/>
                      <a:pt x="410443" y="324000"/>
                    </a:cubicBezTo>
                    <a:cubicBezTo>
                      <a:pt x="414043" y="338400"/>
                      <a:pt x="44443" y="352800"/>
                      <a:pt x="43243" y="367200"/>
                    </a:cubicBezTo>
                    <a:cubicBezTo>
                      <a:pt x="42043" y="381600"/>
                      <a:pt x="222643" y="396000"/>
                      <a:pt x="403243" y="410400"/>
                    </a:cubicBezTo>
                  </a:path>
                </a:pathLst>
              </a:cu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70" name="文本框 369">
                <a:extLst>
                  <a:ext uri="{FF2B5EF4-FFF2-40B4-BE49-F238E27FC236}">
                    <a16:creationId xmlns:a16="http://schemas.microsoft.com/office/drawing/2014/main" id="{700FA75B-4CC0-0D72-B386-D013523C25FE}"/>
                  </a:ext>
                </a:extLst>
              </p:cNvPr>
              <p:cNvSpPr txBox="1"/>
              <p:nvPr/>
            </p:nvSpPr>
            <p:spPr>
              <a:xfrm>
                <a:off x="5986123" y="4891200"/>
                <a:ext cx="154882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Mechanical Noise</a:t>
                </a:r>
                <a:endPara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385" name="组合 384">
            <a:extLst>
              <a:ext uri="{FF2B5EF4-FFF2-40B4-BE49-F238E27FC236}">
                <a16:creationId xmlns:a16="http://schemas.microsoft.com/office/drawing/2014/main" id="{F8A8D739-82E1-9172-32D6-FACA406485BB}"/>
              </a:ext>
            </a:extLst>
          </p:cNvPr>
          <p:cNvGrpSpPr/>
          <p:nvPr/>
        </p:nvGrpSpPr>
        <p:grpSpPr>
          <a:xfrm rot="2460691">
            <a:off x="2638049" y="2019354"/>
            <a:ext cx="460821" cy="159159"/>
            <a:chOff x="9668159" y="4773359"/>
            <a:chExt cx="683175" cy="191871"/>
          </a:xfrm>
        </p:grpSpPr>
        <p:sp>
          <p:nvSpPr>
            <p:cNvPr id="383" name="任意多边形: 形状 382">
              <a:extLst>
                <a:ext uri="{FF2B5EF4-FFF2-40B4-BE49-F238E27FC236}">
                  <a16:creationId xmlns:a16="http://schemas.microsoft.com/office/drawing/2014/main" id="{422CCFB7-83B8-A3FB-1C38-84D7A71392E1}"/>
                </a:ext>
              </a:extLst>
            </p:cNvPr>
            <p:cNvSpPr/>
            <p:nvPr/>
          </p:nvSpPr>
          <p:spPr>
            <a:xfrm rot="16771564">
              <a:off x="9949984" y="4563881"/>
              <a:ext cx="191871" cy="610828"/>
            </a:xfrm>
            <a:custGeom>
              <a:avLst/>
              <a:gdLst>
                <a:gd name="connsiteX0" fmla="*/ 144043 w 427350"/>
                <a:gd name="connsiteY0" fmla="*/ 0 h 410400"/>
                <a:gd name="connsiteX1" fmla="*/ 424843 w 427350"/>
                <a:gd name="connsiteY1" fmla="*/ 57600 h 410400"/>
                <a:gd name="connsiteX2" fmla="*/ 43 w 427350"/>
                <a:gd name="connsiteY2" fmla="*/ 86400 h 410400"/>
                <a:gd name="connsiteX3" fmla="*/ 396043 w 427350"/>
                <a:gd name="connsiteY3" fmla="*/ 136800 h 410400"/>
                <a:gd name="connsiteX4" fmla="*/ 57643 w 427350"/>
                <a:gd name="connsiteY4" fmla="*/ 180000 h 410400"/>
                <a:gd name="connsiteX5" fmla="*/ 417643 w 427350"/>
                <a:gd name="connsiteY5" fmla="*/ 230400 h 410400"/>
                <a:gd name="connsiteX6" fmla="*/ 21643 w 427350"/>
                <a:gd name="connsiteY6" fmla="*/ 280800 h 410400"/>
                <a:gd name="connsiteX7" fmla="*/ 410443 w 427350"/>
                <a:gd name="connsiteY7" fmla="*/ 324000 h 410400"/>
                <a:gd name="connsiteX8" fmla="*/ 43243 w 427350"/>
                <a:gd name="connsiteY8" fmla="*/ 367200 h 410400"/>
                <a:gd name="connsiteX9" fmla="*/ 403243 w 427350"/>
                <a:gd name="connsiteY9" fmla="*/ 410400 h 41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7350" h="410400">
                  <a:moveTo>
                    <a:pt x="144043" y="0"/>
                  </a:moveTo>
                  <a:cubicBezTo>
                    <a:pt x="296443" y="21600"/>
                    <a:pt x="448843" y="43200"/>
                    <a:pt x="424843" y="57600"/>
                  </a:cubicBezTo>
                  <a:cubicBezTo>
                    <a:pt x="400843" y="72000"/>
                    <a:pt x="4843" y="73200"/>
                    <a:pt x="43" y="86400"/>
                  </a:cubicBezTo>
                  <a:cubicBezTo>
                    <a:pt x="-4757" y="99600"/>
                    <a:pt x="386443" y="121200"/>
                    <a:pt x="396043" y="136800"/>
                  </a:cubicBezTo>
                  <a:cubicBezTo>
                    <a:pt x="405643" y="152400"/>
                    <a:pt x="54043" y="164400"/>
                    <a:pt x="57643" y="180000"/>
                  </a:cubicBezTo>
                  <a:cubicBezTo>
                    <a:pt x="61243" y="195600"/>
                    <a:pt x="423643" y="213600"/>
                    <a:pt x="417643" y="230400"/>
                  </a:cubicBezTo>
                  <a:cubicBezTo>
                    <a:pt x="411643" y="247200"/>
                    <a:pt x="22843" y="265200"/>
                    <a:pt x="21643" y="280800"/>
                  </a:cubicBezTo>
                  <a:cubicBezTo>
                    <a:pt x="20443" y="296400"/>
                    <a:pt x="406843" y="309600"/>
                    <a:pt x="410443" y="324000"/>
                  </a:cubicBezTo>
                  <a:cubicBezTo>
                    <a:pt x="414043" y="338400"/>
                    <a:pt x="44443" y="352800"/>
                    <a:pt x="43243" y="367200"/>
                  </a:cubicBezTo>
                  <a:cubicBezTo>
                    <a:pt x="42043" y="381600"/>
                    <a:pt x="222643" y="396000"/>
                    <a:pt x="403243" y="410400"/>
                  </a:cubicBezTo>
                </a:path>
              </a:pathLst>
            </a:cu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cxnSp>
          <p:nvCxnSpPr>
            <p:cNvPr id="384" name="直接箭头连接符 383">
              <a:extLst>
                <a:ext uri="{FF2B5EF4-FFF2-40B4-BE49-F238E27FC236}">
                  <a16:creationId xmlns:a16="http://schemas.microsoft.com/office/drawing/2014/main" id="{C3E9642C-9239-A1EF-21AE-912478E55BA3}"/>
                </a:ext>
              </a:extLst>
            </p:cNvPr>
            <p:cNvCxnSpPr>
              <a:cxnSpLocks/>
              <a:stCxn id="383" idx="0"/>
              <a:endCxn id="363" idx="2"/>
            </p:cNvCxnSpPr>
            <p:nvPr/>
          </p:nvCxnSpPr>
          <p:spPr>
            <a:xfrm rot="19139309" flipH="1" flipV="1">
              <a:off x="9668159" y="4864789"/>
              <a:ext cx="76874" cy="11723"/>
            </a:xfrm>
            <a:prstGeom prst="straightConnector1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8" name="文本框 387">
            <a:extLst>
              <a:ext uri="{FF2B5EF4-FFF2-40B4-BE49-F238E27FC236}">
                <a16:creationId xmlns:a16="http://schemas.microsoft.com/office/drawing/2014/main" id="{36CD8E4C-3D77-D965-A0E9-366A5228E043}"/>
              </a:ext>
            </a:extLst>
          </p:cNvPr>
          <p:cNvSpPr txBox="1"/>
          <p:nvPr/>
        </p:nvSpPr>
        <p:spPr>
          <a:xfrm>
            <a:off x="2034766" y="2198369"/>
            <a:ext cx="159851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Environmental EM noise</a:t>
            </a:r>
            <a:endParaRPr lang="zh-CN" altLang="en-US" sz="1100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3" name="日期占位符 392">
            <a:extLst>
              <a:ext uri="{FF2B5EF4-FFF2-40B4-BE49-F238E27FC236}">
                <a16:creationId xmlns:a16="http://schemas.microsoft.com/office/drawing/2014/main" id="{73908740-386B-43E2-2FF2-921CD4A50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226F1-B43B-42B3-9D7A-5168245E926A}" type="datetime1">
              <a:rPr lang="zh-CN" altLang="en-US" smtClean="0"/>
              <a:t>2025/10/10</a:t>
            </a:fld>
            <a:endParaRPr lang="zh-CN" altLang="en-US"/>
          </a:p>
        </p:txBody>
      </p:sp>
      <p:sp>
        <p:nvSpPr>
          <p:cNvPr id="394" name="灯片编号占位符 393">
            <a:extLst>
              <a:ext uri="{FF2B5EF4-FFF2-40B4-BE49-F238E27FC236}">
                <a16:creationId xmlns:a16="http://schemas.microsoft.com/office/drawing/2014/main" id="{0CCD52F3-AEA0-1001-3CA1-216382A98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A16EB-E720-49AE-9B2D-ED383E47C14D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38652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箭头: 五边形 1">
            <a:extLst>
              <a:ext uri="{FF2B5EF4-FFF2-40B4-BE49-F238E27FC236}">
                <a16:creationId xmlns:a16="http://schemas.microsoft.com/office/drawing/2014/main" id="{2B1154AE-A44F-39E4-509A-A723E72C26E4}"/>
              </a:ext>
            </a:extLst>
          </p:cNvPr>
          <p:cNvSpPr/>
          <p:nvPr/>
        </p:nvSpPr>
        <p:spPr>
          <a:xfrm>
            <a:off x="1" y="0"/>
            <a:ext cx="8997040" cy="811565"/>
          </a:xfrm>
          <a:prstGeom prst="homePlat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Noise &amp; Sensitivity</a:t>
            </a:r>
            <a:endParaRPr lang="zh-CN" alt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9082949-03C9-19B8-7FD4-5BA4A7C2B5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739" y="2919689"/>
            <a:ext cx="5857143" cy="3761905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871FA792-7B87-006B-9D64-511339F8BA03}"/>
              </a:ext>
            </a:extLst>
          </p:cNvPr>
          <p:cNvSpPr txBox="1"/>
          <p:nvPr/>
        </p:nvSpPr>
        <p:spPr>
          <a:xfrm>
            <a:off x="188739" y="1018422"/>
            <a:ext cx="5755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Preliminary sensitivity for mode 210 at resonant frequency:</a:t>
            </a:r>
            <a:r>
              <a:rPr lang="en-US" altLang="zh-CN" dirty="0"/>
              <a:t> 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01696934-6EB8-A2CA-0DD7-B1F4764E9083}"/>
                  </a:ext>
                </a:extLst>
              </p:cNvPr>
              <p:cNvSpPr txBox="1"/>
              <p:nvPr/>
            </p:nvSpPr>
            <p:spPr>
              <a:xfrm>
                <a:off x="7117511" y="1303808"/>
                <a:ext cx="4198009" cy="14773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~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the overall gain-factor </a:t>
                </a:r>
              </a:p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the strength of static magnetic field</a:t>
                </a:r>
              </a:p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3.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the number of modules in the array</a:t>
                </a:r>
              </a:p>
              <a:p>
                <a:endParaRPr lang="en-US" altLang="zh-CN" dirty="0"/>
              </a:p>
              <a:p>
                <a:r>
                  <a:rPr lang="en-US" altLang="zh-CN" dirty="0"/>
                  <a:t>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01696934-6EB8-A2CA-0DD7-B1F4764E90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7511" y="1303808"/>
                <a:ext cx="4198009" cy="1477328"/>
              </a:xfrm>
              <a:prstGeom prst="rect">
                <a:avLst/>
              </a:prstGeom>
              <a:blipFill>
                <a:blip r:embed="rId3"/>
                <a:stretch>
                  <a:fillRect l="-1308" t="-2479" r="-5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本框 8">
            <a:extLst>
              <a:ext uri="{FF2B5EF4-FFF2-40B4-BE49-F238E27FC236}">
                <a16:creationId xmlns:a16="http://schemas.microsoft.com/office/drawing/2014/main" id="{92D57150-CB5A-EF84-2105-C37CBAA526E0}"/>
              </a:ext>
            </a:extLst>
          </p:cNvPr>
          <p:cNvSpPr txBox="1"/>
          <p:nvPr/>
        </p:nvSpPr>
        <p:spPr>
          <a:xfrm>
            <a:off x="188739" y="2398292"/>
            <a:ext cx="51042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Preliminary sensitivity for different frequency GWs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we only consider mode 210  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C678F203-E5DB-34C3-C01C-BF91DBA48CBD}"/>
              </a:ext>
            </a:extLst>
          </p:cNvPr>
          <p:cNvSpPr/>
          <p:nvPr/>
        </p:nvSpPr>
        <p:spPr>
          <a:xfrm>
            <a:off x="1004208" y="3306537"/>
            <a:ext cx="2350182" cy="1787978"/>
          </a:xfrm>
          <a:prstGeom prst="rect">
            <a:avLst/>
          </a:prstGeom>
          <a:noFill/>
          <a:ln w="19050"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332233EA-DA48-0226-40A7-2F3EDD047D7B}"/>
                  </a:ext>
                </a:extLst>
              </p:cNvPr>
              <p:cNvSpPr txBox="1"/>
              <p:nvPr/>
            </p:nvSpPr>
            <p:spPr>
              <a:xfrm>
                <a:off x="5171544" y="2871292"/>
                <a:ext cx="36660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off-resonant region, we set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d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~5</m:t>
                    </m:r>
                  </m:oMath>
                </a14:m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332233EA-DA48-0226-40A7-2F3EDD047D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1544" y="2871292"/>
                <a:ext cx="3666068" cy="369332"/>
              </a:xfrm>
              <a:prstGeom prst="rect">
                <a:avLst/>
              </a:prstGeom>
              <a:blipFill>
                <a:blip r:embed="rId4"/>
                <a:stretch>
                  <a:fillRect l="-1329"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3A0B3C06-4250-334D-E5D2-90A49DECAA9A}"/>
              </a:ext>
            </a:extLst>
          </p:cNvPr>
          <p:cNvCxnSpPr>
            <a:cxnSpLocks/>
            <a:endCxn id="11" idx="1"/>
          </p:cNvCxnSpPr>
          <p:nvPr/>
        </p:nvCxnSpPr>
        <p:spPr>
          <a:xfrm flipV="1">
            <a:off x="3347054" y="3055958"/>
            <a:ext cx="1824490" cy="4674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>
            <a:extLst>
              <a:ext uri="{FF2B5EF4-FFF2-40B4-BE49-F238E27FC236}">
                <a16:creationId xmlns:a16="http://schemas.microsoft.com/office/drawing/2014/main" id="{4217A561-CCDB-0610-2BEB-E47AFFFA1850}"/>
              </a:ext>
            </a:extLst>
          </p:cNvPr>
          <p:cNvSpPr txBox="1"/>
          <p:nvPr/>
        </p:nvSpPr>
        <p:spPr>
          <a:xfrm>
            <a:off x="6425290" y="4746344"/>
            <a:ext cx="41828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optimize: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Consider more eigenmodes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Gain factor optimization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Better reconstruction method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Coil optimization etc..</a:t>
            </a:r>
          </a:p>
          <a:p>
            <a:r>
              <a:rPr lang="en-US" altLang="zh-CN" dirty="0"/>
              <a:t> 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C3493345-88B5-5C4F-8B42-DC8ADAFD03A2}"/>
                  </a:ext>
                </a:extLst>
              </p:cNvPr>
              <p:cNvSpPr txBox="1"/>
              <p:nvPr/>
            </p:nvSpPr>
            <p:spPr>
              <a:xfrm>
                <a:off x="256455" y="1456100"/>
                <a:ext cx="6625212" cy="6884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𝑛𝑜𝑖𝑠𝑒</m:t>
                          </m:r>
                        </m:sup>
                      </m:sSubSup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  <m:sSubSup>
                            <m:sSub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𝑛𝑜𝑖𝑠𝑒</m:t>
                              </m:r>
                            </m:sub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b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lit/>
                            </m:r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</m:rad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𝑠𝑖𝑔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)/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h</m:t>
                          </m:r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~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√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~1.6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−17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b="0" i="0" smtClean="0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[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</m:rad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C3493345-88B5-5C4F-8B42-DC8ADAFD03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455" y="1456100"/>
                <a:ext cx="6625212" cy="68845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4E30F984-7110-0A30-658D-542E70E044C7}"/>
                  </a:ext>
                </a:extLst>
              </p:cNvPr>
              <p:cNvSpPr txBox="1"/>
              <p:nvPr/>
            </p:nvSpPr>
            <p:spPr>
              <a:xfrm>
                <a:off x="7235628" y="3897743"/>
                <a:ext cx="2798395" cy="8735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𝑆𝑁𝑅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𝑆</m:t>
                                          </m:r>
                                        </m:e>
                                        <m:sub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</m:e>
                                      </m:d>
                                    </m:num>
                                    <m:den>
                                      <m:sSubSup>
                                        <m:sSubSupPr>
                                          <m:ctrlP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𝑆</m:t>
                                          </m:r>
                                        </m:e>
                                        <m:sub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</m:sub>
                                        <m:sup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𝑛𝑜𝑖𝑠𝑒</m:t>
                                          </m:r>
                                        </m:sup>
                                      </m:sSubSup>
                                      <m:d>
                                        <m:dPr>
                                          <m:ctrlP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</m:e>
                                      </m:d>
                                    </m:den>
                                  </m:f>
                                </m:e>
                              </m:d>
                            </m:e>
                          </m:nary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𝑑𝑓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4E30F984-7110-0A30-658D-542E70E044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5628" y="3897743"/>
                <a:ext cx="2798395" cy="87357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文本框 13">
            <a:extLst>
              <a:ext uri="{FF2B5EF4-FFF2-40B4-BE49-F238E27FC236}">
                <a16:creationId xmlns:a16="http://schemas.microsoft.com/office/drawing/2014/main" id="{1664CDEF-53E1-21CC-F1DE-33719A657147}"/>
              </a:ext>
            </a:extLst>
          </p:cNvPr>
          <p:cNvSpPr txBox="1"/>
          <p:nvPr/>
        </p:nvSpPr>
        <p:spPr>
          <a:xfrm>
            <a:off x="6425290" y="3458045"/>
            <a:ext cx="3773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a certain type of GW,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SNR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is: 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日期占位符 19">
            <a:extLst>
              <a:ext uri="{FF2B5EF4-FFF2-40B4-BE49-F238E27FC236}">
                <a16:creationId xmlns:a16="http://schemas.microsoft.com/office/drawing/2014/main" id="{FD3C41C6-5853-A8D4-402E-DCE815042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0B9DD-EF00-44EA-8CC0-1E460A2708AD}" type="datetime1">
              <a:rPr lang="zh-CN" altLang="en-US" smtClean="0"/>
              <a:t>2025/10/10</a:t>
            </a:fld>
            <a:endParaRPr lang="zh-CN" altLang="en-US"/>
          </a:p>
        </p:txBody>
      </p:sp>
      <p:sp>
        <p:nvSpPr>
          <p:cNvPr id="21" name="灯片编号占位符 20">
            <a:extLst>
              <a:ext uri="{FF2B5EF4-FFF2-40B4-BE49-F238E27FC236}">
                <a16:creationId xmlns:a16="http://schemas.microsoft.com/office/drawing/2014/main" id="{1FBC9AAD-DF94-6A95-1D5C-B07CB0EFA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A16EB-E720-49AE-9B2D-ED383E47C14D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31047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6146</TotalTime>
  <Words>794</Words>
  <Application>Microsoft Office PowerPoint</Application>
  <PresentationFormat>宽屏</PresentationFormat>
  <Paragraphs>162</Paragraphs>
  <Slides>10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6" baseType="lpstr">
      <vt:lpstr>等线</vt:lpstr>
      <vt:lpstr>等线 Light</vt:lpstr>
      <vt:lpstr>Arial</vt:lpstr>
      <vt:lpstr>Cambria Math</vt:lpstr>
      <vt:lpstr>Times New Roman</vt:lpstr>
      <vt:lpstr>Office 主题​​</vt:lpstr>
      <vt:lpstr>Multi-purpose for the SCEP detector array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贝戈 刘</dc:creator>
  <cp:lastModifiedBy>贝戈 刘</cp:lastModifiedBy>
  <cp:revision>8</cp:revision>
  <dcterms:created xsi:type="dcterms:W3CDTF">2025-10-06T01:03:24Z</dcterms:created>
  <dcterms:modified xsi:type="dcterms:W3CDTF">2025-10-12T08:35:54Z</dcterms:modified>
</cp:coreProperties>
</file>