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5FD9D-8534-4BB9-A0AB-975A6580522F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F1CC-669B-4942-9874-EEE8EC822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76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F1CC-669B-4942-9874-EEE8EC82205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1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F1CC-669B-4942-9874-EEE8EC82205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7B917-5FBE-C1F3-5AA6-353FCD0EE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95682A-DCBB-FC3F-3509-B896ECB94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E752C8-AA5B-7153-0471-CC329C9B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D30DAE-F3F7-9ED1-FF23-A3D6D60B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3217A2-EE3B-1F1B-2058-220854E0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68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F3ABD-290E-B4FF-064D-F2587E93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10FAAC-01EF-013F-5204-4948C4C5B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E5D1FD-7E12-9EF5-31EA-81352589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085DF5-BF60-0612-4236-CF5F5B86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DEAD2-8CAD-684E-2650-3435E147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6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1F7777-266E-B8F3-A97F-B4F1AB44A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5A92D5-A9D9-DE6B-8D95-5DA8C569B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FBAC41-55EF-3F1C-0F15-4FE6B9C9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4E28AA-D2BC-C82F-2FDA-652819A7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046BD8-9180-5FE8-C1E8-88A484C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4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F1C65-6368-85C6-D6AC-A2C6149C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E41304-5611-89B5-2471-BD52E641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0D3B8-E88D-62C7-34DA-81656BF1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3AD8F-B06F-E845-0893-11C7433E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FC0145-0FF8-5C83-A9E9-1781EB94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5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76844-92FC-A195-DEF6-03F0F461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6D082E-8A77-7AA6-D908-7A820E1F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1812B7-8F1E-71D4-E3BE-9B341A30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C60C31-61A9-0F35-D35F-C25D2988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6B03A8-A788-38C4-6C5E-1350F25F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4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D324F-60A8-C587-CA42-E40B3C31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41837-F58E-5EBE-363F-CC50D9CF6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948C56-D1AC-54AF-980C-0ED9C397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78EBB5-6736-A99A-AE0A-CB989F2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85BDCF-EDB6-ABB3-554F-703BED97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E06240-96C5-C2D9-DDBF-E8782EB1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4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ED7FE-9775-4657-2AE2-6F045524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03D707-4161-C2BC-233B-EF276FC3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9D1516-EC82-FE3E-8104-787D63DCA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FF255B-F84F-9988-75F0-6D3D4A83F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7EF38C-47FB-0E8F-B608-647530E65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E1FCF9-F444-CCE5-7EF3-EC8C60F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C86B4F-9B4E-3413-B644-02E46EC9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2F709C-8D43-D703-5023-3F0DB1FC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28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97265-EB01-E618-58FF-0937EA03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FAD5BF-9B79-26F8-DD3A-CBF2DF1F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91274A-E6BC-4FF3-EAC6-169D95AD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A1DBB0-9399-001A-80A0-256B1AC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5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A3EDB2-8FDA-5FE5-E56B-A2110DAD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1C510B-980A-ADF6-A725-DB9E812F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525B6A-BE06-81C8-0367-31D7F9B7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6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5CEA8B-5459-47BB-6CFC-94F4E328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704FCE-BB47-2A08-02EF-25A74345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9C782E-09FF-73FD-9288-8FBD9CBF7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B42125-09E9-9C69-E70C-40F1AC49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A5B075-DA41-F1D2-5000-E254AE44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5D5149-6A19-010F-1D59-57499029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D61B87-2587-58DA-5598-027D04A7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C5A19F-59D4-D061-CA3F-372FE49D3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B06D53-12DD-7E12-FFF5-6CFA8489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317630-A101-3B09-C947-9EEC90FD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A47533-E411-EF12-FB81-AB32DCDE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7D22D1-8E64-88D1-E87F-E84A8773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55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3249C5F-559E-003D-80EE-FC82E53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DA329A-14E1-32B2-591C-F5682D37C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EC8F61-54C5-489E-11FD-878DADEFA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1CCA-FB3B-4600-8BAE-19C9EB449A96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C9A591-EFD7-A8DC-E5ED-4C9E0797A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33E30A-104B-EE98-2000-032942C01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69F5-3DAA-4451-A09F-EA611B9DD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2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948BB6D-E032-D121-C5B4-C258D5DCCF7B}"/>
              </a:ext>
            </a:extLst>
          </p:cNvPr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C77FA01-5928-EEF2-868C-03DBF1FF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013" y="-293482"/>
            <a:ext cx="9144000" cy="2387600"/>
          </a:xfrm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Magnetometer Status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44F530-F346-3FEE-8C28-63CCB4017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/>
              <a:t>Reporter: Beige Liu</a:t>
            </a:r>
          </a:p>
          <a:p>
            <a:r>
              <a:rPr lang="en-US" altLang="zh-CN" b="1" dirty="0"/>
              <a:t>Director: Qing Lin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3764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5DBF9535-50D6-B1B5-52AE-20EF6592BFB3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1. SCEP</a:t>
            </a:r>
            <a:r>
              <a:rPr lang="zh-CN" altLang="en-US" b="1" dirty="0"/>
              <a:t>实验对磁力仪系统的部分要求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D22F8F-43BB-B1E1-D69D-47D138E7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" y="1476396"/>
            <a:ext cx="5477699" cy="36134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3A31392-437B-F789-6FBB-F8171EB72723}"/>
              </a:ext>
            </a:extLst>
          </p:cNvPr>
          <p:cNvSpPr txBox="1"/>
          <p:nvPr/>
        </p:nvSpPr>
        <p:spPr>
          <a:xfrm>
            <a:off x="210393" y="1132885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初版线圈</a:t>
            </a:r>
            <a:r>
              <a:rPr lang="en-US" altLang="zh-CN" dirty="0"/>
              <a:t>(V2)</a:t>
            </a:r>
            <a:r>
              <a:rPr lang="zh-CN" altLang="en-US" dirty="0"/>
              <a:t>信噪比与磁力仪噪声水平的关系：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6CEE88-D7BF-39E2-6598-39B194537DD6}"/>
              </a:ext>
            </a:extLst>
          </p:cNvPr>
          <p:cNvSpPr txBox="1"/>
          <p:nvPr/>
        </p:nvSpPr>
        <p:spPr>
          <a:xfrm>
            <a:off x="210393" y="5263450"/>
            <a:ext cx="598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需求</a:t>
            </a:r>
            <a:r>
              <a:rPr lang="en-US" altLang="zh-CN" dirty="0"/>
              <a:t>: </a:t>
            </a:r>
          </a:p>
          <a:p>
            <a:pPr marL="342900" indent="-342900">
              <a:buAutoNum type="arabicPeriod"/>
            </a:pPr>
            <a:r>
              <a:rPr lang="zh-CN" altLang="en-US" dirty="0"/>
              <a:t>灵敏度达到</a:t>
            </a:r>
            <a:r>
              <a:rPr lang="en-US" altLang="zh-CN" dirty="0"/>
              <a:t>&lt;50fT/sqrt(Hz)</a:t>
            </a:r>
          </a:p>
          <a:p>
            <a:pPr marL="342900" indent="-342900">
              <a:buAutoNum type="arabicPeriod"/>
            </a:pPr>
            <a:r>
              <a:rPr lang="zh-CN" altLang="en-US" dirty="0"/>
              <a:t>需要长时间稳定运行</a:t>
            </a:r>
            <a:r>
              <a:rPr lang="en-US" altLang="zh-CN" dirty="0"/>
              <a:t>,</a:t>
            </a:r>
            <a:r>
              <a:rPr lang="zh-CN" altLang="en-US" dirty="0"/>
              <a:t>噪声水平稳定</a:t>
            </a:r>
          </a:p>
        </p:txBody>
      </p:sp>
    </p:spTree>
    <p:extLst>
      <p:ext uri="{BB962C8B-B14F-4D97-AF65-F5344CB8AC3E}">
        <p14:creationId xmlns:p14="http://schemas.microsoft.com/office/powerpoint/2010/main" val="368046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363E5130-AF36-6825-C6E6-4D402A70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288" y="158599"/>
            <a:ext cx="3387210" cy="2083155"/>
          </a:xfrm>
          <a:prstGeom prst="rect">
            <a:avLst/>
          </a:prstGeom>
        </p:spPr>
      </p:pic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B968311C-5F17-BF00-1CF1-081BEE5B4F9D}"/>
              </a:ext>
            </a:extLst>
          </p:cNvPr>
          <p:cNvSpPr/>
          <p:nvPr/>
        </p:nvSpPr>
        <p:spPr>
          <a:xfrm>
            <a:off x="0" y="0"/>
            <a:ext cx="4343400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磁力仪灵敏度差可能原因排查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A23BE70-277C-7607-DE85-E688AAA6C83C}"/>
              </a:ext>
            </a:extLst>
          </p:cNvPr>
          <p:cNvGrpSpPr/>
          <p:nvPr/>
        </p:nvGrpSpPr>
        <p:grpSpPr>
          <a:xfrm>
            <a:off x="195416" y="1084007"/>
            <a:ext cx="11126427" cy="5689778"/>
            <a:chOff x="1043448" y="907026"/>
            <a:chExt cx="11126427" cy="5689778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CD632698-1E46-CA8C-941E-C0DF66ACE215}"/>
                </a:ext>
              </a:extLst>
            </p:cNvPr>
            <p:cNvGrpSpPr/>
            <p:nvPr/>
          </p:nvGrpSpPr>
          <p:grpSpPr>
            <a:xfrm>
              <a:off x="1043448" y="907026"/>
              <a:ext cx="4413454" cy="5689778"/>
              <a:chOff x="1043448" y="907026"/>
              <a:chExt cx="4413454" cy="5689778"/>
            </a:xfrm>
          </p:grpSpPr>
          <p:sp>
            <p:nvSpPr>
              <p:cNvPr id="3" name="左大括号 2">
                <a:extLst>
                  <a:ext uri="{FF2B5EF4-FFF2-40B4-BE49-F238E27FC236}">
                    <a16:creationId xmlns:a16="http://schemas.microsoft.com/office/drawing/2014/main" id="{07E56002-BDA2-61F6-D7E6-77A307F0F8D2}"/>
                  </a:ext>
                </a:extLst>
              </p:cNvPr>
              <p:cNvSpPr/>
              <p:nvPr/>
            </p:nvSpPr>
            <p:spPr>
              <a:xfrm>
                <a:off x="1043448" y="2278625"/>
                <a:ext cx="508819" cy="2721077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3024683-516F-925A-A15E-04605AD6FD85}"/>
                  </a:ext>
                </a:extLst>
              </p:cNvPr>
              <p:cNvSpPr/>
              <p:nvPr/>
            </p:nvSpPr>
            <p:spPr>
              <a:xfrm>
                <a:off x="1552267" y="2002093"/>
                <a:ext cx="1463778" cy="55306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信号强度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A6B0842-4FC9-5F97-B66C-D9BA5C31CCF3}"/>
                  </a:ext>
                </a:extLst>
              </p:cNvPr>
              <p:cNvSpPr/>
              <p:nvPr/>
            </p:nvSpPr>
            <p:spPr>
              <a:xfrm>
                <a:off x="1552267" y="4723171"/>
                <a:ext cx="1463778" cy="55306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噪声水平</a:t>
                </a:r>
              </a:p>
            </p:txBody>
          </p:sp>
          <p:sp>
            <p:nvSpPr>
              <p:cNvPr id="7" name="左大括号 6">
                <a:extLst>
                  <a:ext uri="{FF2B5EF4-FFF2-40B4-BE49-F238E27FC236}">
                    <a16:creationId xmlns:a16="http://schemas.microsoft.com/office/drawing/2014/main" id="{50CCFF6B-1D2D-868A-C70A-D1BC72B1316A}"/>
                  </a:ext>
                </a:extLst>
              </p:cNvPr>
              <p:cNvSpPr/>
              <p:nvPr/>
            </p:nvSpPr>
            <p:spPr>
              <a:xfrm>
                <a:off x="3016045" y="962332"/>
                <a:ext cx="508819" cy="2632586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2C8423F-CA28-07CC-6BD9-F0E224586C48}"/>
                  </a:ext>
                </a:extLst>
              </p:cNvPr>
              <p:cNvSpPr/>
              <p:nvPr/>
            </p:nvSpPr>
            <p:spPr>
              <a:xfrm>
                <a:off x="3524863" y="907026"/>
                <a:ext cx="1932039" cy="37608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probe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失谐不够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C899872-59F0-B35E-5BA1-5536AAD7BECB}"/>
                  </a:ext>
                </a:extLst>
              </p:cNvPr>
              <p:cNvSpPr/>
              <p:nvPr/>
            </p:nvSpPr>
            <p:spPr>
              <a:xfrm>
                <a:off x="3524864" y="1454561"/>
                <a:ext cx="1932038" cy="37608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Pump</a:t>
                </a:r>
                <a:r>
                  <a:rPr lang="zh-CN" altLang="en-US" dirty="0"/>
                  <a:t>不充分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0E0DF0F-0911-DDF9-4D7E-7BDC701578C6}"/>
                  </a:ext>
                </a:extLst>
              </p:cNvPr>
              <p:cNvSpPr/>
              <p:nvPr/>
            </p:nvSpPr>
            <p:spPr>
              <a:xfrm>
                <a:off x="3524864" y="2062928"/>
                <a:ext cx="1932038" cy="37608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加热室保温不够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EE41E3E-B4CA-618C-D941-B5CC483A799D}"/>
                  </a:ext>
                </a:extLst>
              </p:cNvPr>
              <p:cNvSpPr/>
              <p:nvPr/>
            </p:nvSpPr>
            <p:spPr>
              <a:xfrm>
                <a:off x="3524863" y="2797382"/>
                <a:ext cx="1932038" cy="37608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铷泡性能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BE13C9-9BAB-E741-8B01-576891626540}"/>
                  </a:ext>
                </a:extLst>
              </p:cNvPr>
              <p:cNvSpPr txBox="1"/>
              <p:nvPr/>
            </p:nvSpPr>
            <p:spPr>
              <a:xfrm>
                <a:off x="3682487" y="6073584"/>
                <a:ext cx="538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/>
                  <a:t>…</a:t>
                </a:r>
                <a:r>
                  <a:rPr lang="zh-CN" altLang="en-US" dirty="0"/>
                  <a:t> </a:t>
                </a:r>
              </a:p>
            </p:txBody>
          </p:sp>
          <p:sp>
            <p:nvSpPr>
              <p:cNvPr id="13" name="左大括号 12">
                <a:extLst>
                  <a:ext uri="{FF2B5EF4-FFF2-40B4-BE49-F238E27FC236}">
                    <a16:creationId xmlns:a16="http://schemas.microsoft.com/office/drawing/2014/main" id="{A5570837-E270-A86C-160F-83398DCFF42E}"/>
                  </a:ext>
                </a:extLst>
              </p:cNvPr>
              <p:cNvSpPr/>
              <p:nvPr/>
            </p:nvSpPr>
            <p:spPr>
              <a:xfrm>
                <a:off x="3016045" y="3764231"/>
                <a:ext cx="508819" cy="2632586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38F06CE-6688-F27E-A159-6DC9D60E2F0E}"/>
                  </a:ext>
                </a:extLst>
              </p:cNvPr>
              <p:cNvSpPr/>
              <p:nvPr/>
            </p:nvSpPr>
            <p:spPr>
              <a:xfrm>
                <a:off x="3524863" y="3738422"/>
                <a:ext cx="1932039" cy="37608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激光器功率噪声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C60A04B-F0B4-E7B1-81AA-43E2D500A3B2}"/>
                  </a:ext>
                </a:extLst>
              </p:cNvPr>
              <p:cNvSpPr/>
              <p:nvPr/>
            </p:nvSpPr>
            <p:spPr>
              <a:xfrm>
                <a:off x="3524863" y="4347086"/>
                <a:ext cx="1932038" cy="37608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环境磁场噪声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D953B79-34BB-069C-E96D-77B01C976B6F}"/>
                  </a:ext>
                </a:extLst>
              </p:cNvPr>
              <p:cNvSpPr/>
              <p:nvPr/>
            </p:nvSpPr>
            <p:spPr>
              <a:xfrm>
                <a:off x="3524863" y="4955751"/>
                <a:ext cx="1932038" cy="37608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加热室白噪声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29E584D-F256-FFD9-4371-348FDA5D96C0}"/>
                  </a:ext>
                </a:extLst>
              </p:cNvPr>
              <p:cNvSpPr/>
              <p:nvPr/>
            </p:nvSpPr>
            <p:spPr>
              <a:xfrm>
                <a:off x="3524863" y="5564416"/>
                <a:ext cx="1932038" cy="37608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后端电子学噪声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08648F0-A3D5-4374-4D15-C48587FEF418}"/>
                </a:ext>
              </a:extLst>
            </p:cNvPr>
            <p:cNvGrpSpPr/>
            <p:nvPr/>
          </p:nvGrpSpPr>
          <p:grpSpPr>
            <a:xfrm>
              <a:off x="5456901" y="1642604"/>
              <a:ext cx="6712974" cy="4883931"/>
              <a:chOff x="5358581" y="1058916"/>
              <a:chExt cx="6712974" cy="4883931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AB2BB507-3BF7-124C-8C90-28B03DA8D9F2}"/>
                  </a:ext>
                </a:extLst>
              </p:cNvPr>
              <p:cNvGrpSpPr/>
              <p:nvPr/>
            </p:nvGrpSpPr>
            <p:grpSpPr>
              <a:xfrm>
                <a:off x="5358582" y="1058916"/>
                <a:ext cx="6712973" cy="4084877"/>
                <a:chOff x="5358582" y="1058916"/>
                <a:chExt cx="6712973" cy="4084877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3854A22-137C-D23C-7899-36587A416A13}"/>
                    </a:ext>
                  </a:extLst>
                </p:cNvPr>
                <p:cNvSpPr txBox="1"/>
                <p:nvPr/>
              </p:nvSpPr>
              <p:spPr>
                <a:xfrm>
                  <a:off x="5899355" y="4220463"/>
                  <a:ext cx="612058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/>
                    <a:t>光路长度对噪声影响排查</a:t>
                  </a:r>
                  <a:r>
                    <a:rPr lang="en-US" altLang="zh-CN" dirty="0"/>
                    <a:t>:  </a:t>
                  </a:r>
                  <a:r>
                    <a:rPr lang="zh-CN" altLang="en-US" dirty="0"/>
                    <a:t>尽可能缩减原有光路长度</a:t>
                  </a:r>
                  <a:r>
                    <a:rPr lang="en-US" altLang="zh-CN" dirty="0"/>
                    <a:t>(pump</a:t>
                  </a:r>
                  <a:r>
                    <a:rPr lang="zh-CN" altLang="en-US" dirty="0"/>
                    <a:t>缩减约</a:t>
                  </a:r>
                  <a:r>
                    <a:rPr lang="en-US" altLang="zh-CN" dirty="0"/>
                    <a:t>30%,probe</a:t>
                  </a:r>
                  <a:r>
                    <a:rPr lang="zh-CN" altLang="en-US" dirty="0"/>
                    <a:t>缩减约</a:t>
                  </a:r>
                  <a:r>
                    <a:rPr lang="en-US" altLang="zh-CN" dirty="0"/>
                    <a:t>20%),</a:t>
                  </a:r>
                  <a:r>
                    <a:rPr lang="zh-CN" altLang="en-US" dirty="0"/>
                    <a:t>灵敏度未发现明显提升</a:t>
                  </a:r>
                </a:p>
              </p:txBody>
            </p: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8A8EAF-7016-F733-F51C-5F3A67325027}"/>
                    </a:ext>
                  </a:extLst>
                </p:cNvPr>
                <p:cNvGrpSpPr/>
                <p:nvPr/>
              </p:nvGrpSpPr>
              <p:grpSpPr>
                <a:xfrm>
                  <a:off x="5358582" y="1058916"/>
                  <a:ext cx="6712973" cy="3379093"/>
                  <a:chOff x="5358582" y="1058916"/>
                  <a:chExt cx="6712973" cy="3379093"/>
                </a:xfrm>
              </p:grpSpPr>
              <p:grpSp>
                <p:nvGrpSpPr>
                  <p:cNvPr id="44" name="组合 43">
                    <a:extLst>
                      <a:ext uri="{FF2B5EF4-FFF2-40B4-BE49-F238E27FC236}">
                        <a16:creationId xmlns:a16="http://schemas.microsoft.com/office/drawing/2014/main" id="{D6C1A71C-2909-3361-5CC8-501A8FDA3333}"/>
                      </a:ext>
                    </a:extLst>
                  </p:cNvPr>
                  <p:cNvGrpSpPr/>
                  <p:nvPr/>
                </p:nvGrpSpPr>
                <p:grpSpPr>
                  <a:xfrm>
                    <a:off x="5358582" y="1058916"/>
                    <a:ext cx="6712973" cy="2859167"/>
                    <a:chOff x="5358582" y="1058916"/>
                    <a:chExt cx="6712973" cy="2859167"/>
                  </a:xfrm>
                </p:grpSpPr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82290154-B14A-1311-472E-F34DAC4893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99355" y="3271752"/>
                      <a:ext cx="5887065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/>
                        <a:t>在加热室中额外加入气凝胶进行保温</a:t>
                      </a:r>
                      <a:r>
                        <a:rPr lang="en-US" altLang="zh-CN" dirty="0"/>
                        <a:t>,</a:t>
                      </a:r>
                      <a:r>
                        <a:rPr lang="zh-CN" altLang="en-US" dirty="0"/>
                        <a:t>并额外安装</a:t>
                      </a:r>
                      <a:r>
                        <a:rPr lang="en-US" altLang="zh-CN" dirty="0"/>
                        <a:t>pt100</a:t>
                      </a:r>
                      <a:r>
                        <a:rPr lang="zh-CN" altLang="en-US" dirty="0"/>
                        <a:t>进行温度测量</a:t>
                      </a:r>
                      <a:r>
                        <a:rPr lang="en-US" altLang="zh-CN" dirty="0"/>
                        <a:t>,</a:t>
                      </a:r>
                      <a:r>
                        <a:rPr lang="zh-CN" altLang="en-US" dirty="0"/>
                        <a:t>灵敏度略微提升</a:t>
                      </a:r>
                      <a:r>
                        <a:rPr lang="en-US" altLang="zh-CN" dirty="0"/>
                        <a:t>(~300fT</a:t>
                      </a:r>
                      <a:r>
                        <a:rPr lang="zh-CN" altLang="en-US" dirty="0"/>
                        <a:t>提升到</a:t>
                      </a:r>
                      <a:r>
                        <a:rPr lang="en-US" altLang="zh-CN" dirty="0"/>
                        <a:t>280fT)</a:t>
                      </a:r>
                      <a:endParaRPr lang="zh-CN" altLang="en-US" dirty="0"/>
                    </a:p>
                  </p:txBody>
                </p:sp>
                <p:grpSp>
                  <p:nvGrpSpPr>
                    <p:cNvPr id="43" name="组合 42">
                      <a:extLst>
                        <a:ext uri="{FF2B5EF4-FFF2-40B4-BE49-F238E27FC236}">
                          <a16:creationId xmlns:a16="http://schemas.microsoft.com/office/drawing/2014/main" id="{D09B1B4A-8826-6F76-1A83-DC24C1AFB8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58582" y="1058916"/>
                      <a:ext cx="6712973" cy="2422422"/>
                      <a:chOff x="5358582" y="1058916"/>
                      <a:chExt cx="6712973" cy="2422422"/>
                    </a:xfrm>
                  </p:grpSpPr>
                  <p:cxnSp>
                    <p:nvCxnSpPr>
                      <p:cNvPr id="24" name="直接箭头连接符 23">
                        <a:extLst>
                          <a:ext uri="{FF2B5EF4-FFF2-40B4-BE49-F238E27FC236}">
                            <a16:creationId xmlns:a16="http://schemas.microsoft.com/office/drawing/2014/main" id="{7B451245-70D3-11AA-6007-C34590D53590}"/>
                          </a:ext>
                        </a:extLst>
                      </p:cNvPr>
                      <p:cNvCxnSpPr>
                        <a:cxnSpLocks/>
                        <a:stCxn id="10" idx="3"/>
                      </p:cNvCxnSpPr>
                      <p:nvPr/>
                    </p:nvCxnSpPr>
                    <p:spPr>
                      <a:xfrm>
                        <a:off x="5358582" y="1667283"/>
                        <a:ext cx="639093" cy="1814055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2" name="组合 41">
                        <a:extLst>
                          <a:ext uri="{FF2B5EF4-FFF2-40B4-BE49-F238E27FC236}">
                            <a16:creationId xmlns:a16="http://schemas.microsoft.com/office/drawing/2014/main" id="{B2F8301E-AB30-CD94-91F0-002FDC34F4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58582" y="1058916"/>
                        <a:ext cx="6712973" cy="2026113"/>
                        <a:chOff x="5358582" y="1058916"/>
                        <a:chExt cx="6712973" cy="2026113"/>
                      </a:xfrm>
                    </p:grpSpPr>
                    <p:sp>
                      <p:nvSpPr>
                        <p:cNvPr id="22" name="文本框 21">
                          <a:extLst>
                            <a:ext uri="{FF2B5EF4-FFF2-40B4-BE49-F238E27FC236}">
                              <a16:creationId xmlns:a16="http://schemas.microsoft.com/office/drawing/2014/main" id="{8019C83E-39C0-E15F-6BDA-A31D08C2F7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32987" y="1330703"/>
                          <a:ext cx="6238568" cy="17543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zh-CN" altLang="en-US" dirty="0"/>
                            <a:t>光路透光性排查</a:t>
                          </a:r>
                          <a:r>
                            <a:rPr lang="en-US" altLang="zh-CN" dirty="0"/>
                            <a:t>: </a:t>
                          </a:r>
                          <a:r>
                            <a:rPr lang="zh-CN" altLang="en-US" dirty="0"/>
                            <a:t>调整光路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zh-CN" altLang="en-US" dirty="0"/>
                            <a:t>将铷泡拿开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zh-CN" altLang="en-US" dirty="0"/>
                            <a:t>用手持光功率计测量</a:t>
                          </a:r>
                          <a:r>
                            <a:rPr lang="en-US" altLang="zh-CN" dirty="0"/>
                            <a:t>D1,D2</a:t>
                          </a:r>
                          <a:r>
                            <a:rPr lang="zh-CN" altLang="en-US" dirty="0"/>
                            <a:t>线光路透光率在</a:t>
                          </a:r>
                          <a:r>
                            <a:rPr lang="en-US" altLang="zh-CN" dirty="0"/>
                            <a:t>96.8%,99.3%</a:t>
                          </a:r>
                          <a:r>
                            <a:rPr lang="zh-CN" altLang="en-US" dirty="0"/>
                            <a:t>左右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zh-CN" altLang="en-US" dirty="0"/>
                            <a:t>灵敏度未发现明显提升。</a:t>
                          </a:r>
                          <a:endParaRPr lang="en-US" altLang="zh-CN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/>
                            <a:t>Pump</a:t>
                          </a:r>
                          <a:r>
                            <a:rPr lang="zh-CN" altLang="en-US" dirty="0"/>
                            <a:t>光路扩束优化</a:t>
                          </a:r>
                          <a:r>
                            <a:rPr lang="en-US" altLang="zh-CN" dirty="0"/>
                            <a:t>:</a:t>
                          </a:r>
                          <a:r>
                            <a:rPr lang="zh-CN" altLang="en-US" dirty="0"/>
                            <a:t>调整扩束镜焦距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zh-CN" altLang="en-US" dirty="0"/>
                            <a:t>观测灵敏度最优点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zh-CN" altLang="en-US" dirty="0"/>
                            <a:t>发现焦距在偏移扩束镜标定焦距</a:t>
                          </a:r>
                          <a:r>
                            <a:rPr lang="en-US" altLang="zh-CN" dirty="0"/>
                            <a:t>~3mm</a:t>
                          </a:r>
                          <a:r>
                            <a:rPr lang="zh-CN" altLang="en-US" dirty="0"/>
                            <a:t>左右处灵敏度最优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zh-CN" altLang="en-US" dirty="0"/>
                            <a:t>灵敏度从</a:t>
                          </a:r>
                          <a:r>
                            <a:rPr lang="en-US" altLang="zh-CN" dirty="0"/>
                            <a:t>~250fT</a:t>
                          </a:r>
                          <a:r>
                            <a:rPr lang="zh-CN" altLang="en-US" dirty="0"/>
                            <a:t>提升到</a:t>
                          </a:r>
                          <a:r>
                            <a:rPr lang="en-US" altLang="zh-CN" dirty="0"/>
                            <a:t>~150fT</a:t>
                          </a:r>
                        </a:p>
                      </p:txBody>
                    </p:sp>
                    <p:cxnSp>
                      <p:nvCxnSpPr>
                        <p:cNvPr id="26" name="直接箭头连接符 25">
                          <a:extLst>
                            <a:ext uri="{FF2B5EF4-FFF2-40B4-BE49-F238E27FC236}">
                              <a16:creationId xmlns:a16="http://schemas.microsoft.com/office/drawing/2014/main" id="{02EC22C8-2FEB-34B7-054E-4A3482B62E8C}"/>
                            </a:ext>
                          </a:extLst>
                        </p:cNvPr>
                        <p:cNvCxnSpPr>
                          <a:cxnSpLocks/>
                          <a:stCxn id="9" idx="3"/>
                        </p:cNvCxnSpPr>
                        <p:nvPr/>
                      </p:nvCxnSpPr>
                      <p:spPr>
                        <a:xfrm>
                          <a:off x="5358582" y="1058916"/>
                          <a:ext cx="540773" cy="484131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cxnSp>
                <p:nvCxnSpPr>
                  <p:cNvPr id="34" name="直接箭头连接符 33">
                    <a:extLst>
                      <a:ext uri="{FF2B5EF4-FFF2-40B4-BE49-F238E27FC236}">
                        <a16:creationId xmlns:a16="http://schemas.microsoft.com/office/drawing/2014/main" id="{5DD3A46F-61BF-FCD6-4FFE-37F8DAE2629C}"/>
                      </a:ext>
                    </a:extLst>
                  </p:cNvPr>
                  <p:cNvCxnSpPr>
                    <a:cxnSpLocks/>
                    <a:stCxn id="14" idx="3"/>
                  </p:cNvCxnSpPr>
                  <p:nvPr/>
                </p:nvCxnSpPr>
                <p:spPr>
                  <a:xfrm>
                    <a:off x="5358582" y="3342776"/>
                    <a:ext cx="639093" cy="109523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E9F379B6-9FFA-4B9E-D7F4-4AF1E09B63F4}"/>
                  </a:ext>
                </a:extLst>
              </p:cNvPr>
              <p:cNvGrpSpPr/>
              <p:nvPr/>
            </p:nvGrpSpPr>
            <p:grpSpPr>
              <a:xfrm>
                <a:off x="5358581" y="4560106"/>
                <a:ext cx="6661354" cy="1382741"/>
                <a:chOff x="5358581" y="4560106"/>
                <a:chExt cx="6661354" cy="1382741"/>
              </a:xfrm>
            </p:grpSpPr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49776D8-1157-D1A4-C859-19EE3D3225A0}"/>
                    </a:ext>
                  </a:extLst>
                </p:cNvPr>
                <p:cNvSpPr txBox="1"/>
                <p:nvPr/>
              </p:nvSpPr>
              <p:spPr>
                <a:xfrm>
                  <a:off x="5899355" y="5296516"/>
                  <a:ext cx="612058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zh-CN" altLang="en-US" dirty="0"/>
                    <a:t>利用滤波器对加热室进行滤波</a:t>
                  </a:r>
                  <a:r>
                    <a:rPr lang="en-US" altLang="zh-CN" dirty="0"/>
                    <a:t>,</a:t>
                  </a:r>
                  <a:r>
                    <a:rPr lang="zh-CN" altLang="en-US" dirty="0"/>
                    <a:t>滤波后噪声水平下降</a:t>
                  </a:r>
                  <a:r>
                    <a:rPr lang="en-US" altLang="zh-CN" dirty="0"/>
                    <a:t>~120fT</a:t>
                  </a:r>
                  <a:r>
                    <a:rPr lang="zh-CN" altLang="en-US" dirty="0"/>
                    <a:t>左右</a:t>
                  </a:r>
                </a:p>
              </p:txBody>
            </p:sp>
            <p:cxnSp>
              <p:nvCxnSpPr>
                <p:cNvPr id="37" name="直接箭头连接符 36">
                  <a:extLst>
                    <a:ext uri="{FF2B5EF4-FFF2-40B4-BE49-F238E27FC236}">
                      <a16:creationId xmlns:a16="http://schemas.microsoft.com/office/drawing/2014/main" id="{CDF41C86-2D0B-5943-5A6F-D4256B938DEA}"/>
                    </a:ext>
                  </a:extLst>
                </p:cNvPr>
                <p:cNvCxnSpPr>
                  <a:cxnSpLocks/>
                  <a:stCxn id="16" idx="3"/>
                </p:cNvCxnSpPr>
                <p:nvPr/>
              </p:nvCxnSpPr>
              <p:spPr>
                <a:xfrm>
                  <a:off x="5358581" y="4560106"/>
                  <a:ext cx="737419" cy="88606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B7DFEE54-72BD-6B8F-8848-3875568056AD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4608870" y="1200177"/>
            <a:ext cx="737418" cy="11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282359A3-5A57-5081-95D9-73F16364DBB9}"/>
              </a:ext>
            </a:extLst>
          </p:cNvPr>
          <p:cNvSpPr txBox="1"/>
          <p:nvPr/>
        </p:nvSpPr>
        <p:spPr>
          <a:xfrm>
            <a:off x="8209933" y="87752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激光器硬件限制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无法达到最优失谐点</a:t>
            </a:r>
          </a:p>
        </p:txBody>
      </p:sp>
    </p:spTree>
    <p:extLst>
      <p:ext uri="{BB962C8B-B14F-4D97-AF65-F5344CB8AC3E}">
        <p14:creationId xmlns:p14="http://schemas.microsoft.com/office/powerpoint/2010/main" val="341797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6082B6D6-0198-15B0-BDFC-50A35ABC580B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铷泡饱和吸收谱测量</a:t>
            </a:r>
            <a:r>
              <a:rPr lang="en-US" altLang="zh-CN" b="1" dirty="0"/>
              <a:t>—</a:t>
            </a:r>
            <a:r>
              <a:rPr lang="zh-CN" altLang="en-US" b="1" dirty="0"/>
              <a:t>排除铷泡性能因素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4BDA1C-1AA0-8D58-4CAD-51D84D1F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3" y="2485080"/>
            <a:ext cx="6346274" cy="37616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D8C6D8-9709-B142-1692-512D1B9611BD}"/>
              </a:ext>
            </a:extLst>
          </p:cNvPr>
          <p:cNvSpPr txBox="1"/>
          <p:nvPr/>
        </p:nvSpPr>
        <p:spPr>
          <a:xfrm>
            <a:off x="129473" y="962939"/>
            <a:ext cx="8140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铷泡中参杂的</a:t>
            </a:r>
            <a:r>
              <a:rPr lang="en-US" altLang="zh-CN" dirty="0"/>
              <a:t>N2</a:t>
            </a:r>
            <a:r>
              <a:rPr lang="zh-CN" altLang="en-US" dirty="0"/>
              <a:t>浓度会影响铷泡</a:t>
            </a:r>
            <a:r>
              <a:rPr lang="en-US" altLang="zh-CN" dirty="0"/>
              <a:t>D1,D2</a:t>
            </a:r>
            <a:r>
              <a:rPr lang="zh-CN" altLang="en-US" dirty="0"/>
              <a:t>线的线宽</a:t>
            </a:r>
            <a:r>
              <a:rPr lang="en-US" altLang="zh-CN" dirty="0"/>
              <a:t>,</a:t>
            </a:r>
            <a:r>
              <a:rPr lang="zh-CN" altLang="en-US" dirty="0"/>
              <a:t>而在工艺上参杂</a:t>
            </a:r>
            <a:r>
              <a:rPr lang="en-US" altLang="zh-CN" dirty="0"/>
              <a:t>N2</a:t>
            </a:r>
            <a:r>
              <a:rPr lang="zh-CN" altLang="en-US" dirty="0"/>
              <a:t>的浓度</a:t>
            </a:r>
            <a:endParaRPr lang="en-US" altLang="zh-CN" dirty="0"/>
          </a:p>
          <a:p>
            <a:r>
              <a:rPr lang="zh-CN" altLang="en-US" dirty="0"/>
              <a:t>很难控制精准。</a:t>
            </a:r>
            <a:endParaRPr lang="en-US" altLang="zh-CN" dirty="0"/>
          </a:p>
          <a:p>
            <a:r>
              <a:rPr lang="en-US" altLang="zh-CN" dirty="0"/>
              <a:t>2. </a:t>
            </a:r>
            <a:r>
              <a:rPr lang="zh-CN" altLang="en-US" dirty="0"/>
              <a:t>通过饱和吸收谱的测量可以得到铷泡的展宽</a:t>
            </a:r>
            <a:r>
              <a:rPr lang="en-US" altLang="zh-CN" dirty="0"/>
              <a:t>,</a:t>
            </a:r>
            <a:r>
              <a:rPr lang="zh-CN" altLang="en-US" dirty="0"/>
              <a:t>进而确定参杂浓度的影响程度。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由于现有激光器调频范围受限</a:t>
            </a:r>
            <a:r>
              <a:rPr lang="en-US" altLang="zh-CN" dirty="0"/>
              <a:t>,</a:t>
            </a:r>
            <a:r>
              <a:rPr lang="zh-CN" altLang="en-US" dirty="0"/>
              <a:t>所以借用合肥实验室同波长激光器进行测量</a:t>
            </a:r>
            <a:r>
              <a:rPr lang="en-US" altLang="zh-CN" dirty="0"/>
              <a:t>,</a:t>
            </a:r>
            <a:r>
              <a:rPr lang="zh-CN" altLang="en-US" dirty="0"/>
              <a:t>并</a:t>
            </a:r>
            <a:endParaRPr lang="en-US" altLang="zh-CN" dirty="0"/>
          </a:p>
          <a:p>
            <a:r>
              <a:rPr lang="zh-CN" altLang="en-US" dirty="0"/>
              <a:t>与现有测量进行比较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7BEAA2-5C42-DCBE-904E-644815136509}"/>
                  </a:ext>
                </a:extLst>
              </p:cNvPr>
              <p:cNvSpPr txBox="1"/>
              <p:nvPr/>
            </p:nvSpPr>
            <p:spPr>
              <a:xfrm>
                <a:off x="8950563" y="940423"/>
                <a:ext cx="2524024" cy="1426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97BEAA2-5C42-DCBE-904E-6448151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563" y="940423"/>
                <a:ext cx="2524024" cy="1426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17DD7BA4-288C-96A3-D2E1-4B1DD64DBB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20" b="2457"/>
          <a:stretch>
            <a:fillRect/>
          </a:stretch>
        </p:blipFill>
        <p:spPr>
          <a:xfrm>
            <a:off x="6369285" y="2607024"/>
            <a:ext cx="5670232" cy="24096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89D8A85-7023-14DA-1820-01271AB109C4}"/>
              </a:ext>
            </a:extLst>
          </p:cNvPr>
          <p:cNvSpPr/>
          <p:nvPr/>
        </p:nvSpPr>
        <p:spPr>
          <a:xfrm>
            <a:off x="7371844" y="3066881"/>
            <a:ext cx="4531540" cy="283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2E7A58F-3729-32CB-639A-F6446FD208F4}"/>
              </a:ext>
            </a:extLst>
          </p:cNvPr>
          <p:cNvCxnSpPr>
            <a:cxnSpLocks/>
          </p:cNvCxnSpPr>
          <p:nvPr/>
        </p:nvCxnSpPr>
        <p:spPr>
          <a:xfrm flipH="1">
            <a:off x="7235711" y="3350103"/>
            <a:ext cx="281790" cy="2126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284D3F2-FB78-4A94-7EA4-8C023B6D11DB}"/>
              </a:ext>
            </a:extLst>
          </p:cNvPr>
          <p:cNvSpPr txBox="1"/>
          <p:nvPr/>
        </p:nvSpPr>
        <p:spPr>
          <a:xfrm>
            <a:off x="6450802" y="5183461"/>
            <a:ext cx="5835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结论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从展宽测量数据来看</a:t>
            </a:r>
            <a:r>
              <a:rPr lang="en-US" altLang="zh-CN" dirty="0"/>
              <a:t>,</a:t>
            </a:r>
            <a:r>
              <a:rPr lang="zh-CN" altLang="en-US" dirty="0"/>
              <a:t>铷泡的展宽与一个大气压</a:t>
            </a:r>
            <a:endParaRPr lang="en-US" altLang="zh-CN" dirty="0"/>
          </a:p>
          <a:p>
            <a:r>
              <a:rPr lang="en-US" altLang="zh-CN" dirty="0"/>
              <a:t>N2</a:t>
            </a:r>
            <a:r>
              <a:rPr lang="zh-CN" altLang="en-US" dirty="0"/>
              <a:t>参杂浓度下的理论值较为符合</a:t>
            </a:r>
            <a:r>
              <a:rPr lang="en-US" altLang="zh-CN" dirty="0"/>
              <a:t>,</a:t>
            </a:r>
            <a:r>
              <a:rPr lang="zh-CN" altLang="en-US" dirty="0">
                <a:solidFill>
                  <a:srgbClr val="FF0000"/>
                </a:solidFill>
              </a:rPr>
              <a:t>铷泡性能基本符合预期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2. </a:t>
            </a:r>
            <a:r>
              <a:rPr lang="zh-CN" altLang="en-US" dirty="0"/>
              <a:t>从频移来看</a:t>
            </a:r>
            <a:r>
              <a:rPr lang="en-US" altLang="zh-CN" dirty="0"/>
              <a:t>,D2</a:t>
            </a:r>
            <a:r>
              <a:rPr lang="zh-CN" altLang="en-US" dirty="0"/>
              <a:t>线存在较大频移</a:t>
            </a:r>
            <a:r>
              <a:rPr lang="en-US" altLang="zh-CN" dirty="0"/>
              <a:t>,D1</a:t>
            </a:r>
            <a:r>
              <a:rPr lang="zh-CN" altLang="en-US" dirty="0"/>
              <a:t>线频移不明显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原因暂不明</a:t>
            </a:r>
          </a:p>
        </p:txBody>
      </p:sp>
    </p:spTree>
    <p:extLst>
      <p:ext uri="{BB962C8B-B14F-4D97-AF65-F5344CB8AC3E}">
        <p14:creationId xmlns:p14="http://schemas.microsoft.com/office/powerpoint/2010/main" val="287785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B888F904-ABF8-9017-88A3-A57A289A58D9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3. D1,D2</a:t>
            </a:r>
            <a:r>
              <a:rPr lang="zh-CN" altLang="en-US" b="1" dirty="0"/>
              <a:t>调换实验</a:t>
            </a:r>
            <a:r>
              <a:rPr lang="en-US" altLang="zh-CN" b="1" dirty="0"/>
              <a:t>– </a:t>
            </a:r>
            <a:r>
              <a:rPr lang="zh-CN" altLang="en-US" b="1" dirty="0"/>
              <a:t>激光器性能是限制灵敏度的主要原因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F77368-C2C2-DE2E-FF8D-FE3D2013DE53}"/>
              </a:ext>
            </a:extLst>
          </p:cNvPr>
          <p:cNvSpPr txBox="1"/>
          <p:nvPr/>
        </p:nvSpPr>
        <p:spPr>
          <a:xfrm>
            <a:off x="161841" y="1076241"/>
            <a:ext cx="92448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D1</a:t>
            </a:r>
            <a:r>
              <a:rPr lang="zh-CN" altLang="en-US" dirty="0"/>
              <a:t>线激光器的饱和吸收谱测量结果显示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D1</a:t>
            </a:r>
            <a:r>
              <a:rPr lang="zh-CN" altLang="en-US" dirty="0"/>
              <a:t>线频移更小</a:t>
            </a:r>
            <a:r>
              <a:rPr lang="en-US" altLang="zh-CN" dirty="0"/>
              <a:t>,</a:t>
            </a:r>
            <a:r>
              <a:rPr lang="zh-CN" altLang="en-US" dirty="0"/>
              <a:t>展宽更小</a:t>
            </a:r>
            <a:r>
              <a:rPr lang="en-US" altLang="zh-CN" dirty="0"/>
              <a:t>,</a:t>
            </a:r>
            <a:r>
              <a:rPr lang="zh-CN" altLang="en-US" dirty="0"/>
              <a:t>更容易达到最优失谐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考虑利用</a:t>
            </a:r>
            <a:r>
              <a:rPr lang="en-US" altLang="zh-CN" dirty="0">
                <a:solidFill>
                  <a:srgbClr val="FF0000"/>
                </a:solidFill>
              </a:rPr>
              <a:t>D1</a:t>
            </a:r>
            <a:r>
              <a:rPr lang="zh-CN" altLang="en-US" dirty="0">
                <a:solidFill>
                  <a:srgbClr val="FF0000"/>
                </a:solidFill>
              </a:rPr>
              <a:t>线进行探测</a:t>
            </a:r>
            <a:r>
              <a:rPr lang="en-US" altLang="zh-CN" dirty="0">
                <a:solidFill>
                  <a:srgbClr val="FF0000"/>
                </a:solidFill>
              </a:rPr>
              <a:t>,D2</a:t>
            </a:r>
            <a:r>
              <a:rPr lang="zh-CN" altLang="en-US" dirty="0">
                <a:solidFill>
                  <a:srgbClr val="FF0000"/>
                </a:solidFill>
              </a:rPr>
              <a:t>线进行抽运。在各参数寻优到最优点处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灵敏度为</a:t>
            </a:r>
            <a:r>
              <a:rPr lang="en-US" altLang="zh-CN" dirty="0">
                <a:solidFill>
                  <a:srgbClr val="FF0000"/>
                </a:solidFill>
              </a:rPr>
              <a:t>64.6fT/sqrt(Hz)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此时灵敏度仍然随着</a:t>
            </a:r>
            <a:r>
              <a:rPr lang="en-US" altLang="zh-CN" dirty="0"/>
              <a:t>D1</a:t>
            </a:r>
            <a:r>
              <a:rPr lang="zh-CN" altLang="en-US" dirty="0"/>
              <a:t>线失谐量增加而提高</a:t>
            </a:r>
            <a:endParaRPr lang="en-US" altLang="zh-CN" dirty="0"/>
          </a:p>
          <a:p>
            <a:endParaRPr lang="en-US" altLang="zh-CN" b="1" dirty="0"/>
          </a:p>
          <a:p>
            <a:r>
              <a:rPr lang="zh-CN" altLang="en-US" b="1" dirty="0"/>
              <a:t>最优点处噪声水平分析</a:t>
            </a:r>
            <a:r>
              <a:rPr lang="en-US" altLang="zh-CN" b="1" dirty="0"/>
              <a:t>: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8CEE48-5112-48CF-AF54-241AD2AC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1" y="2814182"/>
            <a:ext cx="9538220" cy="3534998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A3ED5FF-3956-0AEE-4EFA-4ED894CE7106}"/>
              </a:ext>
            </a:extLst>
          </p:cNvPr>
          <p:cNvSpPr/>
          <p:nvPr/>
        </p:nvSpPr>
        <p:spPr>
          <a:xfrm>
            <a:off x="265471" y="3731342"/>
            <a:ext cx="5965723" cy="3244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274FB0C-54C2-0808-AF9F-D93957334E0B}"/>
              </a:ext>
            </a:extLst>
          </p:cNvPr>
          <p:cNvSpPr/>
          <p:nvPr/>
        </p:nvSpPr>
        <p:spPr>
          <a:xfrm>
            <a:off x="265471" y="4517349"/>
            <a:ext cx="5965723" cy="4676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2487EA0-5605-FD2B-169D-0502E23F6E5A}"/>
              </a:ext>
            </a:extLst>
          </p:cNvPr>
          <p:cNvCxnSpPr>
            <a:cxnSpLocks/>
          </p:cNvCxnSpPr>
          <p:nvPr/>
        </p:nvCxnSpPr>
        <p:spPr>
          <a:xfrm flipV="1">
            <a:off x="6231194" y="2585115"/>
            <a:ext cx="2239295" cy="2149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11257A4-5615-DAB4-1BE8-096AE04A54E2}"/>
              </a:ext>
            </a:extLst>
          </p:cNvPr>
          <p:cNvSpPr txBox="1"/>
          <p:nvPr/>
        </p:nvSpPr>
        <p:spPr>
          <a:xfrm>
            <a:off x="8273844" y="1938784"/>
            <a:ext cx="338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在无滤波情况下已经观测到</a:t>
            </a:r>
            <a:r>
              <a:rPr lang="en-US" altLang="zh-CN" dirty="0"/>
              <a:t>~100fT</a:t>
            </a:r>
            <a:r>
              <a:rPr lang="zh-CN" altLang="en-US" dirty="0"/>
              <a:t>左右的加热室白噪声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6F7FE5-0D47-6F8C-D1BE-2231F898310F}"/>
              </a:ext>
            </a:extLst>
          </p:cNvPr>
          <p:cNvCxnSpPr>
            <a:cxnSpLocks/>
          </p:cNvCxnSpPr>
          <p:nvPr/>
        </p:nvCxnSpPr>
        <p:spPr>
          <a:xfrm flipV="1">
            <a:off x="5592534" y="2585115"/>
            <a:ext cx="429390" cy="1135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39D22AE-C1D2-0FF7-775A-7A47C5C75E3D}"/>
              </a:ext>
            </a:extLst>
          </p:cNvPr>
          <p:cNvSpPr txBox="1"/>
          <p:nvPr/>
        </p:nvSpPr>
        <p:spPr>
          <a:xfrm>
            <a:off x="4778477" y="2261949"/>
            <a:ext cx="320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Probe</a:t>
            </a:r>
            <a:r>
              <a:rPr lang="zh-CN" altLang="en-US" dirty="0">
                <a:solidFill>
                  <a:srgbClr val="FF0000"/>
                </a:solidFill>
              </a:rPr>
              <a:t>光功率噪声为主导噪声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7A581A-D7BF-7993-FEB4-DC9BB81F802B}"/>
              </a:ext>
            </a:extLst>
          </p:cNvPr>
          <p:cNvSpPr txBox="1"/>
          <p:nvPr/>
        </p:nvSpPr>
        <p:spPr>
          <a:xfrm>
            <a:off x="9687234" y="3843017"/>
            <a:ext cx="2239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标定</a:t>
            </a:r>
            <a:r>
              <a:rPr lang="en-US" altLang="zh-CN" dirty="0"/>
              <a:t>probe</a:t>
            </a:r>
            <a:r>
              <a:rPr lang="zh-CN" altLang="en-US" dirty="0"/>
              <a:t>光相对光强噪声水平</a:t>
            </a:r>
            <a:r>
              <a:rPr lang="en-US" altLang="zh-CN" dirty="0"/>
              <a:t>RIN</a:t>
            </a:r>
            <a:r>
              <a:rPr lang="zh-CN" altLang="en-US" dirty="0"/>
              <a:t>值为</a:t>
            </a:r>
            <a:r>
              <a:rPr lang="en-US" altLang="zh-CN" dirty="0"/>
              <a:t>-117,</a:t>
            </a:r>
          </a:p>
          <a:p>
            <a:r>
              <a:rPr lang="en-US" altLang="zh-CN" dirty="0"/>
              <a:t>DFC</a:t>
            </a:r>
            <a:r>
              <a:rPr lang="zh-CN" altLang="en-US" dirty="0"/>
              <a:t>激光器典型</a:t>
            </a:r>
            <a:r>
              <a:rPr lang="en-US" altLang="zh-CN" dirty="0"/>
              <a:t>RIN</a:t>
            </a:r>
            <a:r>
              <a:rPr lang="zh-CN" altLang="en-US" dirty="0"/>
              <a:t>值约为</a:t>
            </a:r>
            <a:r>
              <a:rPr lang="en-US" altLang="zh-CN" dirty="0"/>
              <a:t>-130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930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37E57BBA-0965-FD50-0AC2-9F8D83BBA29F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4. </a:t>
            </a:r>
            <a:r>
              <a:rPr lang="zh-CN" altLang="en-US" b="1" dirty="0"/>
              <a:t>激光器噪声水平详细测量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86AC77-95B5-2B30-C8D5-4EC7BDF7F017}"/>
                  </a:ext>
                </a:extLst>
              </p:cNvPr>
              <p:cNvSpPr txBox="1"/>
              <p:nvPr/>
            </p:nvSpPr>
            <p:spPr>
              <a:xfrm>
                <a:off x="294967" y="1102442"/>
                <a:ext cx="3389133" cy="853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b="0" i="1" dirty="0"/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86AC77-95B5-2B30-C8D5-4EC7BDF7F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" y="1102442"/>
                <a:ext cx="3389133" cy="853247"/>
              </a:xfrm>
              <a:prstGeom prst="rect">
                <a:avLst/>
              </a:prstGeom>
              <a:blipFill>
                <a:blip r:embed="rId2"/>
                <a:stretch>
                  <a:fillRect l="-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41CB304-D6C2-9167-E874-5EA02298B030}"/>
                  </a:ext>
                </a:extLst>
              </p:cNvPr>
              <p:cNvSpPr txBox="1"/>
              <p:nvPr/>
            </p:nvSpPr>
            <p:spPr>
              <a:xfrm>
                <a:off x="294967" y="1589139"/>
                <a:ext cx="4473148" cy="716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b="0" dirty="0"/>
                  <a:t>相对光强噪声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水平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定义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𝑅𝐼𝑁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典型</a:t>
                </a:r>
                <a:r>
                  <a:rPr lang="en-US" altLang="zh-CN" dirty="0"/>
                  <a:t>DFC</a:t>
                </a:r>
                <a:r>
                  <a:rPr lang="zh-CN" altLang="en-US" dirty="0"/>
                  <a:t>种子激光器</a:t>
                </a:r>
                <a:r>
                  <a:rPr lang="en-US" altLang="zh-CN" dirty="0"/>
                  <a:t>: -130,</a:t>
                </a:r>
                <a:r>
                  <a:rPr lang="zh-CN" altLang="en-US" dirty="0"/>
                  <a:t> 散粒噪声</a:t>
                </a:r>
                <a:r>
                  <a:rPr lang="en-US" altLang="zh-CN" dirty="0"/>
                  <a:t>: ~-150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41CB304-D6C2-9167-E874-5EA02298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" y="1589139"/>
                <a:ext cx="4473148" cy="716863"/>
              </a:xfrm>
              <a:prstGeom prst="rect">
                <a:avLst/>
              </a:prstGeom>
              <a:blipFill>
                <a:blip r:embed="rId3"/>
                <a:stretch>
                  <a:fillRect l="-3134" t="-855" r="-954" b="-18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51A7A79-EA73-8F07-35CD-E9619C0C3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24" y="2657023"/>
            <a:ext cx="6595206" cy="411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E00925-A8F8-AE2B-5FD1-F358CE601233}"/>
                  </a:ext>
                </a:extLst>
              </p:cNvPr>
              <p:cNvSpPr txBox="1"/>
              <p:nvPr/>
            </p:nvSpPr>
            <p:spPr>
              <a:xfrm>
                <a:off x="3944390" y="1113845"/>
                <a:ext cx="2909836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𝑠𝑖𝑛𝑔𝑙𝑒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E00925-A8F8-AE2B-5FD1-F358CE601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390" y="1113845"/>
                <a:ext cx="2909836" cy="299569"/>
              </a:xfrm>
              <a:prstGeom prst="rect">
                <a:avLst/>
              </a:prstGeom>
              <a:blipFill>
                <a:blip r:embed="rId5"/>
                <a:stretch>
                  <a:fillRect l="-1258" t="-2041" r="-2516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029516F3-67BA-F367-7A47-E32794C6436F}"/>
              </a:ext>
            </a:extLst>
          </p:cNvPr>
          <p:cNvGrpSpPr/>
          <p:nvPr/>
        </p:nvGrpSpPr>
        <p:grpSpPr>
          <a:xfrm>
            <a:off x="7961250" y="1008480"/>
            <a:ext cx="2952556" cy="2250914"/>
            <a:chOff x="7961250" y="1008480"/>
            <a:chExt cx="2952556" cy="225091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20641D8-B192-5FCC-476E-5CBB558C77C9}"/>
                </a:ext>
              </a:extLst>
            </p:cNvPr>
            <p:cNvGrpSpPr/>
            <p:nvPr/>
          </p:nvGrpSpPr>
          <p:grpSpPr>
            <a:xfrm>
              <a:off x="7961250" y="1102442"/>
              <a:ext cx="2952556" cy="2156952"/>
              <a:chOff x="7113218" y="1102442"/>
              <a:chExt cx="2952556" cy="2156952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6019254-18DB-670C-7656-955E21BA7A51}"/>
                  </a:ext>
                </a:extLst>
              </p:cNvPr>
              <p:cNvSpPr/>
              <p:nvPr/>
            </p:nvSpPr>
            <p:spPr>
              <a:xfrm>
                <a:off x="9357852" y="1688690"/>
                <a:ext cx="707922" cy="6328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D6862849-B950-5C52-6E96-F7763257BE0E}"/>
                  </a:ext>
                </a:extLst>
              </p:cNvPr>
              <p:cNvCxnSpPr/>
              <p:nvPr/>
            </p:nvCxnSpPr>
            <p:spPr>
              <a:xfrm>
                <a:off x="9357852" y="1688690"/>
                <a:ext cx="707922" cy="632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4135E75-6B1B-49F7-ECF8-AF7BC9173B7E}"/>
                  </a:ext>
                </a:extLst>
              </p:cNvPr>
              <p:cNvCxnSpPr/>
              <p:nvPr/>
            </p:nvCxnSpPr>
            <p:spPr>
              <a:xfrm flipV="1">
                <a:off x="9520084" y="2676832"/>
                <a:ext cx="545690" cy="58256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67D62616-3FBB-1C55-321F-D4D10730A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9187" y="1102442"/>
                <a:ext cx="0" cy="190622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BF48299C-C0F0-31FA-7027-2300E0B0F3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8813" y="3008671"/>
                <a:ext cx="11503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12FCCA67-F697-45E6-72FF-65A1C98B8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8813" y="2010697"/>
                <a:ext cx="11503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C6EDE0F-1F72-E0FE-6CFA-EA0880EBF063}"/>
                  </a:ext>
                </a:extLst>
              </p:cNvPr>
              <p:cNvSpPr/>
              <p:nvPr/>
            </p:nvSpPr>
            <p:spPr>
              <a:xfrm>
                <a:off x="8391832" y="1850923"/>
                <a:ext cx="173349" cy="13421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C0C3E01-8CB9-4AB6-D10A-25DE9E051DB5}"/>
                      </a:ext>
                    </a:extLst>
                  </p:cNvPr>
                  <p:cNvSpPr txBox="1"/>
                  <p:nvPr/>
                </p:nvSpPr>
                <p:spPr>
                  <a:xfrm>
                    <a:off x="8745942" y="1699751"/>
                    <a:ext cx="39805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C0C3E01-8CB9-4AB6-D10A-25DE9E051D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5942" y="1699751"/>
                    <a:ext cx="39805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846" r="-1076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A3E55750-90FB-0A3A-BDA1-D63DE8E8C87A}"/>
                      </a:ext>
                    </a:extLst>
                  </p:cNvPr>
                  <p:cNvSpPr txBox="1"/>
                  <p:nvPr/>
                </p:nvSpPr>
                <p:spPr>
                  <a:xfrm>
                    <a:off x="8762487" y="2718535"/>
                    <a:ext cx="405687" cy="2989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A3E55750-90FB-0A3A-BDA1-D63DE8E8C8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2487" y="2718535"/>
                    <a:ext cx="405687" cy="29892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636" r="-10606" b="-183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FA52C2D-DD69-408B-FD1D-8833C71DE794}"/>
                  </a:ext>
                </a:extLst>
              </p:cNvPr>
              <p:cNvSpPr/>
              <p:nvPr/>
            </p:nvSpPr>
            <p:spPr>
              <a:xfrm>
                <a:off x="8281219" y="1976750"/>
                <a:ext cx="106981" cy="10277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A8CEE4E-CE24-000E-D950-0B88466C7AD3}"/>
                  </a:ext>
                </a:extLst>
              </p:cNvPr>
              <p:cNvSpPr/>
              <p:nvPr/>
            </p:nvSpPr>
            <p:spPr>
              <a:xfrm>
                <a:off x="8279934" y="2407596"/>
                <a:ext cx="106981" cy="10277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FF60F2C-C0D7-810E-087D-3092D827D98E}"/>
                  </a:ext>
                </a:extLst>
              </p:cNvPr>
              <p:cNvSpPr/>
              <p:nvPr/>
            </p:nvSpPr>
            <p:spPr>
              <a:xfrm>
                <a:off x="8287031" y="2865340"/>
                <a:ext cx="106981" cy="10277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71A6007-C61A-C493-76F2-5177EC301ADD}"/>
                  </a:ext>
                </a:extLst>
              </p:cNvPr>
              <p:cNvSpPr txBox="1"/>
              <p:nvPr/>
            </p:nvSpPr>
            <p:spPr>
              <a:xfrm>
                <a:off x="7113218" y="1838250"/>
                <a:ext cx="1220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RF output </a:t>
                </a:r>
                <a:endParaRPr lang="zh-CN" altLang="en-US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97FF30D-6BE6-9D1B-E40E-DA8825C49413}"/>
                  </a:ext>
                </a:extLst>
              </p:cNvPr>
              <p:cNvSpPr txBox="1"/>
              <p:nvPr/>
            </p:nvSpPr>
            <p:spPr>
              <a:xfrm>
                <a:off x="7237826" y="2287691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Output + </a:t>
                </a:r>
                <a:endParaRPr lang="zh-CN" altLang="en-US" dirty="0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428BCE-AD98-C574-4938-D5273D8FA155}"/>
                  </a:ext>
                </a:extLst>
              </p:cNvPr>
              <p:cNvSpPr txBox="1"/>
              <p:nvPr/>
            </p:nvSpPr>
            <p:spPr>
              <a:xfrm>
                <a:off x="7278254" y="2724459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Output - </a:t>
                </a:r>
                <a:endParaRPr lang="zh-CN" altLang="en-US" dirty="0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9D2E9D0-E02D-F638-FA17-CC0071DA1081}"/>
                </a:ext>
              </a:extLst>
            </p:cNvPr>
            <p:cNvSpPr txBox="1"/>
            <p:nvPr/>
          </p:nvSpPr>
          <p:spPr>
            <a:xfrm>
              <a:off x="8397550" y="100848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噪声测试实验光路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478FAFBF-2C0B-8212-4044-8209DCE85AEE}"/>
              </a:ext>
            </a:extLst>
          </p:cNvPr>
          <p:cNvSpPr txBox="1"/>
          <p:nvPr/>
        </p:nvSpPr>
        <p:spPr>
          <a:xfrm>
            <a:off x="6920302" y="3725300"/>
            <a:ext cx="4429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高光强下差分输出起到了抑制相对噪声水平的作用</a:t>
            </a:r>
            <a:r>
              <a:rPr lang="en-US" altLang="zh-CN" dirty="0"/>
              <a:t>,</a:t>
            </a:r>
            <a:r>
              <a:rPr lang="zh-CN" altLang="en-US" dirty="0"/>
              <a:t>但性能仍然达不到需要的水平</a:t>
            </a:r>
            <a:r>
              <a:rPr lang="en-US" altLang="zh-CN" dirty="0"/>
              <a:t>(RIN~-130)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继续增大光强可以降低差分输出的</a:t>
            </a:r>
            <a:r>
              <a:rPr lang="en-US" altLang="zh-CN" dirty="0"/>
              <a:t>RIN,</a:t>
            </a:r>
            <a:r>
              <a:rPr lang="zh-CN" altLang="en-US" dirty="0"/>
              <a:t>但由于信号随光强存在饱和</a:t>
            </a:r>
            <a:r>
              <a:rPr lang="en-US" altLang="zh-CN" dirty="0"/>
              <a:t>,</a:t>
            </a:r>
            <a:r>
              <a:rPr lang="zh-CN" altLang="en-US" dirty="0"/>
              <a:t>此时信噪比提升不大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77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B2AF31DD-0518-383E-59C6-0FBABA36343C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4. </a:t>
            </a:r>
            <a:r>
              <a:rPr lang="zh-CN" altLang="en-US" b="1" dirty="0"/>
              <a:t>辅助工具开发：磁力仪灵敏度监测网站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5B1555-A4D5-AC78-740B-F4301552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458"/>
            <a:ext cx="7167717" cy="400225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23F4CCC-9985-D626-4FCB-F8581E11B437}"/>
              </a:ext>
            </a:extLst>
          </p:cNvPr>
          <p:cNvSpPr/>
          <p:nvPr/>
        </p:nvSpPr>
        <p:spPr>
          <a:xfrm>
            <a:off x="766916" y="5493774"/>
            <a:ext cx="1364226" cy="589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磁力仪系统</a:t>
            </a:r>
          </a:p>
        </p:txBody>
      </p:sp>
      <p:sp>
        <p:nvSpPr>
          <p:cNvPr id="11" name="箭头: 左右 10">
            <a:extLst>
              <a:ext uri="{FF2B5EF4-FFF2-40B4-BE49-F238E27FC236}">
                <a16:creationId xmlns:a16="http://schemas.microsoft.com/office/drawing/2014/main" id="{B9443DC1-4F52-A8DB-A1F9-E961C9D2EFF6}"/>
              </a:ext>
            </a:extLst>
          </p:cNvPr>
          <p:cNvSpPr/>
          <p:nvPr/>
        </p:nvSpPr>
        <p:spPr>
          <a:xfrm>
            <a:off x="2131142" y="5679097"/>
            <a:ext cx="1268361" cy="21929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C2847E-3235-174B-2318-E35E1B844099}"/>
              </a:ext>
            </a:extLst>
          </p:cNvPr>
          <p:cNvSpPr/>
          <p:nvPr/>
        </p:nvSpPr>
        <p:spPr>
          <a:xfrm>
            <a:off x="3399503" y="5501149"/>
            <a:ext cx="1364226" cy="589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PC&amp;</a:t>
            </a:r>
            <a:r>
              <a:rPr lang="zh-CN" altLang="en-US" dirty="0"/>
              <a:t>硬盘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8E1DEE-2E7E-AAFE-1EA1-B802D34BDEDD}"/>
              </a:ext>
            </a:extLst>
          </p:cNvPr>
          <p:cNvSpPr txBox="1"/>
          <p:nvPr/>
        </p:nvSpPr>
        <p:spPr>
          <a:xfrm>
            <a:off x="2141114" y="5280269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USB</a:t>
            </a:r>
            <a:r>
              <a:rPr lang="zh-CN" altLang="en-US" dirty="0"/>
              <a:t>串口等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ED1684-FFFF-D4D8-D990-73D3E219203A}"/>
              </a:ext>
            </a:extLst>
          </p:cNvPr>
          <p:cNvSpPr/>
          <p:nvPr/>
        </p:nvSpPr>
        <p:spPr>
          <a:xfrm>
            <a:off x="5675671" y="5493774"/>
            <a:ext cx="1364226" cy="589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网站可视化</a:t>
            </a:r>
          </a:p>
        </p:txBody>
      </p:sp>
      <p:sp>
        <p:nvSpPr>
          <p:cNvPr id="15" name="箭头: 左右 14">
            <a:extLst>
              <a:ext uri="{FF2B5EF4-FFF2-40B4-BE49-F238E27FC236}">
                <a16:creationId xmlns:a16="http://schemas.microsoft.com/office/drawing/2014/main" id="{B09DCDE1-54C9-DC06-8424-2793CD546D67}"/>
              </a:ext>
            </a:extLst>
          </p:cNvPr>
          <p:cNvSpPr/>
          <p:nvPr/>
        </p:nvSpPr>
        <p:spPr>
          <a:xfrm>
            <a:off x="4753758" y="5649601"/>
            <a:ext cx="921914" cy="24878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6120A99-EF24-C815-8135-CE4B570E86FE}"/>
              </a:ext>
            </a:extLst>
          </p:cNvPr>
          <p:cNvSpPr txBox="1"/>
          <p:nvPr/>
        </p:nvSpPr>
        <p:spPr>
          <a:xfrm>
            <a:off x="4553446" y="5147395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Java&amp;Python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04A3D00-9291-7E82-FFC3-78F32384D79D}"/>
              </a:ext>
            </a:extLst>
          </p:cNvPr>
          <p:cNvGrpSpPr/>
          <p:nvPr/>
        </p:nvGrpSpPr>
        <p:grpSpPr>
          <a:xfrm>
            <a:off x="7241459" y="938458"/>
            <a:ext cx="4914370" cy="4670602"/>
            <a:chOff x="7241459" y="938458"/>
            <a:chExt cx="4914370" cy="467060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3DC40A5-DFC0-69E6-F4C7-F85DB523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1459" y="938458"/>
              <a:ext cx="4914370" cy="3500807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9D4DD8D-61AE-0325-E16F-CC9E2120803B}"/>
                </a:ext>
              </a:extLst>
            </p:cNvPr>
            <p:cNvSpPr txBox="1"/>
            <p:nvPr/>
          </p:nvSpPr>
          <p:spPr>
            <a:xfrm>
              <a:off x="7433188" y="4685730"/>
              <a:ext cx="46409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初步进行了</a:t>
              </a:r>
              <a:r>
                <a:rPr lang="en-US" altLang="zh-CN" dirty="0"/>
                <a:t>12h</a:t>
              </a:r>
              <a:r>
                <a:rPr lang="zh-CN" altLang="en-US" dirty="0"/>
                <a:t>左右的灵敏度监测</a:t>
              </a:r>
              <a:endParaRPr lang="en-US" altLang="zh-CN" dirty="0"/>
            </a:p>
            <a:p>
              <a:r>
                <a:rPr lang="zh-CN" altLang="en-US" dirty="0"/>
                <a:t>结果显示 噪声水平在夜间存在突升</a:t>
              </a:r>
              <a:r>
                <a:rPr lang="en-US" altLang="zh-CN" dirty="0"/>
                <a:t>,</a:t>
              </a:r>
              <a:r>
                <a:rPr lang="zh-CN" altLang="en-US" dirty="0"/>
                <a:t>怀疑和</a:t>
              </a:r>
              <a:r>
                <a:rPr lang="en-US" altLang="zh-CN" dirty="0"/>
                <a:t>406</a:t>
              </a:r>
              <a:r>
                <a:rPr lang="zh-CN" altLang="en-US" dirty="0"/>
                <a:t>部分设备夜间运行有关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23538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3C7C0E9-B89F-6726-BF11-D24B865BFC3E}"/>
              </a:ext>
            </a:extLst>
          </p:cNvPr>
          <p:cNvGrpSpPr/>
          <p:nvPr/>
        </p:nvGrpSpPr>
        <p:grpSpPr>
          <a:xfrm>
            <a:off x="147484" y="1093698"/>
            <a:ext cx="6872747" cy="5299727"/>
            <a:chOff x="7241459" y="938458"/>
            <a:chExt cx="4914370" cy="467060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33B3609-E6FC-5382-D6E8-EFD02B546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1459" y="938458"/>
              <a:ext cx="4914370" cy="3500807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A26D4C6-B666-E7CD-124A-043530F127C9}"/>
                </a:ext>
              </a:extLst>
            </p:cNvPr>
            <p:cNvSpPr txBox="1"/>
            <p:nvPr/>
          </p:nvSpPr>
          <p:spPr>
            <a:xfrm>
              <a:off x="7433188" y="4685730"/>
              <a:ext cx="46409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初步进行了</a:t>
              </a:r>
              <a:r>
                <a:rPr lang="en-US" altLang="zh-CN" dirty="0"/>
                <a:t>12h</a:t>
              </a:r>
              <a:r>
                <a:rPr lang="zh-CN" altLang="en-US" dirty="0"/>
                <a:t>左右的灵敏度监测</a:t>
              </a:r>
              <a:endParaRPr lang="en-US" altLang="zh-CN" dirty="0"/>
            </a:p>
            <a:p>
              <a:r>
                <a:rPr lang="zh-CN" altLang="en-US" dirty="0"/>
                <a:t>结果显示 噪声水平在夜间存在突升</a:t>
              </a:r>
              <a:r>
                <a:rPr lang="en-US" altLang="zh-CN" dirty="0"/>
                <a:t>,</a:t>
              </a:r>
              <a:r>
                <a:rPr lang="zh-CN" altLang="en-US" dirty="0"/>
                <a:t>怀疑和</a:t>
              </a:r>
              <a:r>
                <a:rPr lang="en-US" altLang="zh-CN" dirty="0"/>
                <a:t>406</a:t>
              </a:r>
              <a:r>
                <a:rPr lang="zh-CN" altLang="en-US" dirty="0"/>
                <a:t>部分设备夜间运行有关</a:t>
              </a:r>
              <a:endParaRPr lang="en-US" altLang="zh-CN" dirty="0"/>
            </a:p>
          </p:txBody>
        </p:sp>
      </p:grp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BB20887B-DFF5-8109-887A-01C209AA4A1F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5. </a:t>
            </a:r>
            <a:r>
              <a:rPr lang="zh-CN" altLang="en-US" b="1" dirty="0"/>
              <a:t>初步灵敏度监测结果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0AC3F87-D40C-808D-E486-A022F274EE13}"/>
              </a:ext>
            </a:extLst>
          </p:cNvPr>
          <p:cNvGrpSpPr/>
          <p:nvPr/>
        </p:nvGrpSpPr>
        <p:grpSpPr>
          <a:xfrm>
            <a:off x="6905978" y="1201369"/>
            <a:ext cx="4989175" cy="2323495"/>
            <a:chOff x="6684781" y="1488963"/>
            <a:chExt cx="4989175" cy="232349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DA23B3E-A3B3-21CD-3DEC-1025BF10CDF7}"/>
                </a:ext>
              </a:extLst>
            </p:cNvPr>
            <p:cNvSpPr/>
            <p:nvPr/>
          </p:nvSpPr>
          <p:spPr>
            <a:xfrm>
              <a:off x="8674662" y="1858296"/>
              <a:ext cx="1263597" cy="5825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磁力仪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EF41DFF-2FDF-5F9D-0ADB-2C600AEE16A0}"/>
                </a:ext>
              </a:extLst>
            </p:cNvPr>
            <p:cNvSpPr/>
            <p:nvPr/>
          </p:nvSpPr>
          <p:spPr>
            <a:xfrm>
              <a:off x="6684781" y="1858296"/>
              <a:ext cx="1143001" cy="5825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波形发生器</a:t>
              </a: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C40DAC5-2486-8C4F-767F-63370A9B0E47}"/>
                </a:ext>
              </a:extLst>
            </p:cNvPr>
            <p:cNvCxnSpPr>
              <a:stCxn id="7" idx="3"/>
              <a:endCxn id="6" idx="1"/>
            </p:cNvCxnSpPr>
            <p:nvPr/>
          </p:nvCxnSpPr>
          <p:spPr>
            <a:xfrm>
              <a:off x="7827782" y="2149577"/>
              <a:ext cx="846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51AFFB11-D5AB-779D-4B99-96BBB70942BA}"/>
                </a:ext>
              </a:extLst>
            </p:cNvPr>
            <p:cNvCxnSpPr/>
            <p:nvPr/>
          </p:nvCxnSpPr>
          <p:spPr>
            <a:xfrm>
              <a:off x="9938259" y="2149577"/>
              <a:ext cx="4008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F3DAB6B-2250-9A97-66F0-D20BE00B951C}"/>
                </a:ext>
              </a:extLst>
            </p:cNvPr>
            <p:cNvSpPr/>
            <p:nvPr/>
          </p:nvSpPr>
          <p:spPr>
            <a:xfrm>
              <a:off x="10339075" y="1858295"/>
              <a:ext cx="1263597" cy="5825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频谱仪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1D073B9E-21C4-C66E-9A19-E693E1DA46B5}"/>
                </a:ext>
              </a:extLst>
            </p:cNvPr>
            <p:cNvCxnSpPr>
              <a:cxnSpLocks/>
            </p:cNvCxnSpPr>
            <p:nvPr/>
          </p:nvCxnSpPr>
          <p:spPr>
            <a:xfrm>
              <a:off x="10970873" y="2440856"/>
              <a:ext cx="0" cy="789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88C305A-4D77-2F44-D0E3-5F4F9FA7FF3F}"/>
                </a:ext>
              </a:extLst>
            </p:cNvPr>
            <p:cNvSpPr/>
            <p:nvPr/>
          </p:nvSpPr>
          <p:spPr>
            <a:xfrm>
              <a:off x="10410359" y="3229897"/>
              <a:ext cx="1263597" cy="5825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PC</a:t>
              </a:r>
              <a:r>
                <a:rPr lang="zh-CN" altLang="en-US" dirty="0"/>
                <a:t>记录</a:t>
              </a: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3F75BC64-FE8A-1004-0357-1ED4F3A4A56F}"/>
                </a:ext>
              </a:extLst>
            </p:cNvPr>
            <p:cNvCxnSpPr>
              <a:stCxn id="6" idx="2"/>
              <a:endCxn id="14" idx="1"/>
            </p:cNvCxnSpPr>
            <p:nvPr/>
          </p:nvCxnSpPr>
          <p:spPr>
            <a:xfrm>
              <a:off x="9306461" y="2440857"/>
              <a:ext cx="1103898" cy="10803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A34D67C-1F95-4AE3-8F75-F454276E7BB2}"/>
                </a:ext>
              </a:extLst>
            </p:cNvPr>
            <p:cNvSpPr txBox="1"/>
            <p:nvPr/>
          </p:nvSpPr>
          <p:spPr>
            <a:xfrm>
              <a:off x="7699628" y="1488963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正弦信号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97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684AC-98CA-CB52-7F62-EA85ADBC6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0C2D3195-AB20-339C-4D7B-1DAA82ABAEE4}"/>
              </a:ext>
            </a:extLst>
          </p:cNvPr>
          <p:cNvSpPr/>
          <p:nvPr/>
        </p:nvSpPr>
        <p:spPr>
          <a:xfrm>
            <a:off x="0" y="0"/>
            <a:ext cx="8674662" cy="79301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6. </a:t>
            </a:r>
            <a:r>
              <a:rPr lang="zh-CN" altLang="en-US" b="1" dirty="0"/>
              <a:t>总结与展望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81D25C-E44A-326A-B95A-E8A2F617D570}"/>
              </a:ext>
            </a:extLst>
          </p:cNvPr>
          <p:cNvSpPr txBox="1"/>
          <p:nvPr/>
        </p:nvSpPr>
        <p:spPr>
          <a:xfrm>
            <a:off x="287594" y="1187244"/>
            <a:ext cx="8288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目前激光器性能是限制磁力仪灵敏度的主要原因</a:t>
            </a:r>
            <a:r>
              <a:rPr lang="en-US" altLang="zh-CN" dirty="0"/>
              <a:t>(</a:t>
            </a:r>
            <a:r>
              <a:rPr lang="zh-CN" altLang="en-US" dirty="0"/>
              <a:t>新激光器在采购中</a:t>
            </a:r>
            <a:r>
              <a:rPr lang="en-US" altLang="zh-CN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需要进一步测定磁力仪的灵敏度稳定度水平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考虑反馈算法提升磁力仪灵敏度的稳定度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3669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787</Words>
  <Application>Microsoft Office PowerPoint</Application>
  <PresentationFormat>宽屏</PresentationFormat>
  <Paragraphs>90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Magnetometer Status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6</cp:revision>
  <dcterms:created xsi:type="dcterms:W3CDTF">2025-10-07T17:45:43Z</dcterms:created>
  <dcterms:modified xsi:type="dcterms:W3CDTF">2025-10-13T01:28:01Z</dcterms:modified>
</cp:coreProperties>
</file>