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7" r:id="rId2"/>
  </p:sldMasterIdLst>
  <p:notesMasterIdLst>
    <p:notesMasterId r:id="rId22"/>
  </p:notesMasterIdLst>
  <p:handoutMasterIdLst>
    <p:handoutMasterId r:id="rId23"/>
  </p:handoutMasterIdLst>
  <p:sldIdLst>
    <p:sldId id="586" r:id="rId3"/>
    <p:sldId id="593" r:id="rId4"/>
    <p:sldId id="1106" r:id="rId5"/>
    <p:sldId id="1107" r:id="rId6"/>
    <p:sldId id="1108" r:id="rId7"/>
    <p:sldId id="1109" r:id="rId8"/>
    <p:sldId id="1110" r:id="rId9"/>
    <p:sldId id="1095" r:id="rId10"/>
    <p:sldId id="1097" r:id="rId11"/>
    <p:sldId id="1096" r:id="rId12"/>
    <p:sldId id="1098" r:id="rId13"/>
    <p:sldId id="1099" r:id="rId14"/>
    <p:sldId id="1102" r:id="rId15"/>
    <p:sldId id="1103" r:id="rId16"/>
    <p:sldId id="461" r:id="rId17"/>
    <p:sldId id="1100" r:id="rId18"/>
    <p:sldId id="1101" r:id="rId19"/>
    <p:sldId id="1104" r:id="rId20"/>
    <p:sldId id="1105" r:id="rId21"/>
  </p:sldIdLst>
  <p:sldSz cx="12192000" cy="6858000"/>
  <p:notesSz cx="6858000" cy="91440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echangqing" initials="y" lastIdx="3" clrIdx="0">
    <p:extLst>
      <p:ext uri="{19B8F6BF-5375-455C-9EA6-DF929625EA0E}">
        <p15:presenceInfo xmlns:p15="http://schemas.microsoft.com/office/powerpoint/2012/main" userId="yechangqi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72BD"/>
    <a:srgbClr val="D8D8D8"/>
    <a:srgbClr val="FF3300"/>
    <a:srgbClr val="9090E9"/>
    <a:srgbClr val="8D8EE8"/>
    <a:srgbClr val="F6A3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84304" autoAdjust="0"/>
  </p:normalViewPr>
  <p:slideViewPr>
    <p:cSldViewPr showGuides="1">
      <p:cViewPr varScale="1">
        <p:scale>
          <a:sx n="95" d="100"/>
          <a:sy n="95" d="100"/>
        </p:scale>
        <p:origin x="1194" y="36"/>
      </p:cViewPr>
      <p:guideLst>
        <p:guide orient="horz" pos="2160"/>
        <p:guide pos="3840"/>
      </p:guideLst>
    </p:cSldViewPr>
  </p:slideViewPr>
  <p:outlineViewPr>
    <p:cViewPr>
      <p:scale>
        <a:sx n="33" d="100"/>
        <a:sy n="33" d="100"/>
      </p:scale>
      <p:origin x="0" y="-318"/>
    </p:cViewPr>
  </p:outlineViewPr>
  <p:notesTextViewPr>
    <p:cViewPr>
      <p:scale>
        <a:sx n="200" d="100"/>
        <a:sy n="200" d="100"/>
      </p:scale>
      <p:origin x="0" y="0"/>
    </p:cViewPr>
  </p:notesTextViewPr>
  <p:notesViewPr>
    <p:cSldViewPr>
      <p:cViewPr varScale="1">
        <p:scale>
          <a:sx n="73" d="100"/>
          <a:sy n="73" d="100"/>
        </p:scale>
        <p:origin x="-274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200"/>
            </a:lvl1pPr>
          </a:lstStyle>
          <a:p>
            <a:pPr>
              <a:defRPr/>
            </a:pPr>
            <a:endParaRPr lang="en-US" altLang="zh-CN" dirty="0">
              <a:ea typeface="黑体" panose="02010609060101010101" pitchFamily="49" charset="-122"/>
            </a:endParaRPr>
          </a:p>
        </p:txBody>
      </p:sp>
      <p:sp>
        <p:nvSpPr>
          <p:cNvPr id="2355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a:lvl1pPr>
          </a:lstStyle>
          <a:p>
            <a:pPr>
              <a:defRPr/>
            </a:pPr>
            <a:endParaRPr lang="en-US" altLang="zh-CN" dirty="0">
              <a:ea typeface="黑体" panose="02010609060101010101" pitchFamily="49" charset="-122"/>
            </a:endParaRPr>
          </a:p>
        </p:txBody>
      </p:sp>
      <p:sp>
        <p:nvSpPr>
          <p:cNvPr id="2355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a:lvl1pPr>
          </a:lstStyle>
          <a:p>
            <a:pPr>
              <a:defRPr/>
            </a:pPr>
            <a:endParaRPr lang="en-US" altLang="zh-CN" dirty="0">
              <a:ea typeface="黑体" panose="02010609060101010101" pitchFamily="49" charset="-122"/>
            </a:endParaRPr>
          </a:p>
        </p:txBody>
      </p:sp>
      <p:sp>
        <p:nvSpPr>
          <p:cNvPr id="2355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a:lvl1pPr>
          </a:lstStyle>
          <a:p>
            <a:pPr>
              <a:defRPr/>
            </a:pPr>
            <a:fld id="{901A067B-C9D1-4EEE-8D82-339154AE0F2C}" type="slidenum">
              <a:rPr lang="en-US" altLang="zh-CN">
                <a:ea typeface="黑体" panose="02010609060101010101" pitchFamily="49" charset="-122"/>
              </a:rPr>
              <a:t>‹#›</a:t>
            </a:fld>
            <a:endParaRPr lang="en-US" altLang="zh-CN" dirty="0">
              <a:ea typeface="黑体" panose="02010609060101010101" pitchFamily="49"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200">
                <a:ea typeface="黑体" panose="02010609060101010101" pitchFamily="49" charset="-122"/>
              </a:defRPr>
            </a:lvl1pPr>
          </a:lstStyle>
          <a:p>
            <a:pPr>
              <a:defRPr/>
            </a:pPr>
            <a:endParaRPr lang="en-US" altLang="zh-CN" dirty="0"/>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a:ea typeface="黑体" panose="02010609060101010101" pitchFamily="49" charset="-122"/>
              </a:defRPr>
            </a:lvl1pPr>
          </a:lstStyle>
          <a:p>
            <a:pPr>
              <a:defRPr/>
            </a:pPr>
            <a:endParaRPr lang="en-US" altLang="zh-CN" dirty="0"/>
          </a:p>
        </p:txBody>
      </p:sp>
      <p:sp>
        <p:nvSpPr>
          <p:cNvPr id="20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noProof="0" dirty="0"/>
              <a:t>单击此处编辑母版文本样式</a:t>
            </a:r>
          </a:p>
          <a:p>
            <a:pPr lvl="1"/>
            <a:r>
              <a:rPr lang="zh-CN" altLang="en-US" noProof="0" dirty="0"/>
              <a:t>第二级</a:t>
            </a:r>
          </a:p>
          <a:p>
            <a:pPr lvl="2"/>
            <a:r>
              <a:rPr lang="zh-CN" altLang="en-US" noProof="0" dirty="0"/>
              <a:t>第三级</a:t>
            </a:r>
          </a:p>
          <a:p>
            <a:pPr lvl="3"/>
            <a:r>
              <a:rPr lang="zh-CN" altLang="en-US" noProof="0" dirty="0"/>
              <a:t>第四级</a:t>
            </a:r>
          </a:p>
          <a:p>
            <a:pPr lvl="4"/>
            <a:r>
              <a:rPr lang="zh-CN" altLang="en-US" noProof="0" dirty="0"/>
              <a:t>第五级</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a:ea typeface="黑体" panose="02010609060101010101" pitchFamily="49" charset="-122"/>
              </a:defRPr>
            </a:lvl1pPr>
          </a:lstStyle>
          <a:p>
            <a:pPr>
              <a:defRPr/>
            </a:pPr>
            <a:endParaRPr lang="en-US" altLang="zh-CN" dirty="0"/>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a:ea typeface="黑体" panose="02010609060101010101" pitchFamily="49" charset="-122"/>
              </a:defRPr>
            </a:lvl1pPr>
          </a:lstStyle>
          <a:p>
            <a:pPr>
              <a:defRPr/>
            </a:pPr>
            <a:fld id="{DEEC9269-A41C-42AF-81F6-4148AA9CE22C}" type="slidenum">
              <a:rPr lang="en-US" altLang="zh-CN" smtClean="0"/>
              <a:t>‹#›</a:t>
            </a:fld>
            <a:endParaRPr lang="en-US" altLang="zh-CN"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黑体" panose="02010609060101010101" pitchFamily="49"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黑体" panose="02010609060101010101" pitchFamily="49"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黑体" panose="02010609060101010101" pitchFamily="49"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黑体" panose="02010609060101010101" pitchFamily="49"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黑体" panose="02010609060101010101" pitchFamily="49"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BB540505-FCA4-4619-BB1A-2C933C6F06C6}" type="slidenum">
              <a:rPr kumimoji="0" lang="zh-CN" altLang="en-US" sz="1200" b="0" i="0" u="none" strike="noStrike" kern="1200" cap="none" spc="0" normalizeH="0" baseline="0" noProof="0" smtClean="0">
                <a:ln>
                  <a:noFill/>
                </a:ln>
                <a:solidFill>
                  <a:prstClr val="black"/>
                </a:solidFill>
                <a:effectLst/>
                <a:uLnTx/>
                <a:uFillTx/>
                <a:latin typeface="黑体" panose="02010609060101010101" pitchFamily="49" charset="-122"/>
                <a:cs typeface="+mn-cs"/>
              </a:rPr>
              <a:t>1</a:t>
            </a:fld>
            <a:endParaRPr kumimoji="0" lang="zh-CN" altLang="en-US" sz="1200" b="0" i="0" u="none" strike="noStrike" kern="1200" cap="none" spc="0" normalizeH="0" baseline="0" noProof="0" dirty="0">
              <a:ln>
                <a:noFill/>
              </a:ln>
              <a:solidFill>
                <a:prstClr val="black"/>
              </a:solidFill>
              <a:effectLst/>
              <a:uLnTx/>
              <a:uFillTx/>
              <a:latin typeface="黑体" panose="02010609060101010101" pitchFamily="49"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pPr>
              <a:defRPr/>
            </a:pPr>
            <a:fld id="{DEEC9269-A41C-42AF-81F6-4148AA9CE22C}" type="slidenum">
              <a:rPr lang="en-US" altLang="zh-CN" smtClean="0"/>
              <a:t>10</a:t>
            </a:fld>
            <a:endParaRPr lang="en-US" altLang="zh-CN" dirty="0"/>
          </a:p>
        </p:txBody>
      </p:sp>
    </p:spTree>
    <p:extLst>
      <p:ext uri="{BB962C8B-B14F-4D97-AF65-F5344CB8AC3E}">
        <p14:creationId xmlns:p14="http://schemas.microsoft.com/office/powerpoint/2010/main" val="2072265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pPr>
              <a:defRPr/>
            </a:pPr>
            <a:fld id="{DEEC9269-A41C-42AF-81F6-4148AA9CE22C}" type="slidenum">
              <a:rPr lang="en-US" altLang="zh-CN" smtClean="0"/>
              <a:t>11</a:t>
            </a:fld>
            <a:endParaRPr lang="en-US" altLang="zh-CN" dirty="0"/>
          </a:p>
        </p:txBody>
      </p:sp>
    </p:spTree>
    <p:extLst>
      <p:ext uri="{BB962C8B-B14F-4D97-AF65-F5344CB8AC3E}">
        <p14:creationId xmlns:p14="http://schemas.microsoft.com/office/powerpoint/2010/main" val="47912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pPr>
              <a:defRPr/>
            </a:pPr>
            <a:fld id="{DEEC9269-A41C-42AF-81F6-4148AA9CE22C}" type="slidenum">
              <a:rPr lang="en-US" altLang="zh-CN" smtClean="0"/>
              <a:t>12</a:t>
            </a:fld>
            <a:endParaRPr lang="en-US" altLang="zh-CN" dirty="0"/>
          </a:p>
        </p:txBody>
      </p:sp>
    </p:spTree>
    <p:extLst>
      <p:ext uri="{BB962C8B-B14F-4D97-AF65-F5344CB8AC3E}">
        <p14:creationId xmlns:p14="http://schemas.microsoft.com/office/powerpoint/2010/main" val="4136774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pPr>
              <a:defRPr/>
            </a:pPr>
            <a:fld id="{DEEC9269-A41C-42AF-81F6-4148AA9CE22C}" type="slidenum">
              <a:rPr lang="en-US" altLang="zh-CN" smtClean="0"/>
              <a:t>13</a:t>
            </a:fld>
            <a:endParaRPr lang="en-US" altLang="zh-CN" dirty="0"/>
          </a:p>
        </p:txBody>
      </p:sp>
    </p:spTree>
    <p:extLst>
      <p:ext uri="{BB962C8B-B14F-4D97-AF65-F5344CB8AC3E}">
        <p14:creationId xmlns:p14="http://schemas.microsoft.com/office/powerpoint/2010/main" val="443522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pPr>
              <a:defRPr/>
            </a:pPr>
            <a:fld id="{DEEC9269-A41C-42AF-81F6-4148AA9CE22C}" type="slidenum">
              <a:rPr lang="en-US" altLang="zh-CN" smtClean="0"/>
              <a:t>14</a:t>
            </a:fld>
            <a:endParaRPr lang="en-US" altLang="zh-CN" dirty="0"/>
          </a:p>
        </p:txBody>
      </p:sp>
    </p:spTree>
    <p:extLst>
      <p:ext uri="{BB962C8B-B14F-4D97-AF65-F5344CB8AC3E}">
        <p14:creationId xmlns:p14="http://schemas.microsoft.com/office/powerpoint/2010/main" val="2766473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pPr>
              <a:defRPr/>
            </a:pPr>
            <a:fld id="{DEEC9269-A41C-42AF-81F6-4148AA9CE22C}" type="slidenum">
              <a:rPr lang="en-US" altLang="zh-CN" smtClean="0"/>
              <a:t>16</a:t>
            </a:fld>
            <a:endParaRPr lang="en-US" altLang="zh-CN" dirty="0"/>
          </a:p>
        </p:txBody>
      </p:sp>
    </p:spTree>
    <p:extLst>
      <p:ext uri="{BB962C8B-B14F-4D97-AF65-F5344CB8AC3E}">
        <p14:creationId xmlns:p14="http://schemas.microsoft.com/office/powerpoint/2010/main" val="2680955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pPr>
              <a:defRPr/>
            </a:pPr>
            <a:fld id="{DEEC9269-A41C-42AF-81F6-4148AA9CE22C}" type="slidenum">
              <a:rPr lang="en-US" altLang="zh-CN" smtClean="0"/>
              <a:t>17</a:t>
            </a:fld>
            <a:endParaRPr lang="en-US" altLang="zh-CN" dirty="0"/>
          </a:p>
        </p:txBody>
      </p:sp>
    </p:spTree>
    <p:extLst>
      <p:ext uri="{BB962C8B-B14F-4D97-AF65-F5344CB8AC3E}">
        <p14:creationId xmlns:p14="http://schemas.microsoft.com/office/powerpoint/2010/main" val="1967455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pPr>
              <a:defRPr/>
            </a:pPr>
            <a:fld id="{DEEC9269-A41C-42AF-81F6-4148AA9CE22C}" type="slidenum">
              <a:rPr lang="en-US" altLang="zh-CN" smtClean="0"/>
              <a:t>2</a:t>
            </a:fld>
            <a:endParaRPr lang="en-US" altLang="zh-CN" dirty="0"/>
          </a:p>
        </p:txBody>
      </p:sp>
    </p:spTree>
    <p:extLst>
      <p:ext uri="{BB962C8B-B14F-4D97-AF65-F5344CB8AC3E}">
        <p14:creationId xmlns:p14="http://schemas.microsoft.com/office/powerpoint/2010/main" val="2569329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pPr>
              <a:defRPr/>
            </a:pPr>
            <a:fld id="{DEEC9269-A41C-42AF-81F6-4148AA9CE22C}" type="slidenum">
              <a:rPr lang="en-US" altLang="zh-CN" smtClean="0"/>
              <a:t>3</a:t>
            </a:fld>
            <a:endParaRPr lang="en-US" altLang="zh-CN" dirty="0"/>
          </a:p>
        </p:txBody>
      </p:sp>
    </p:spTree>
    <p:extLst>
      <p:ext uri="{BB962C8B-B14F-4D97-AF65-F5344CB8AC3E}">
        <p14:creationId xmlns:p14="http://schemas.microsoft.com/office/powerpoint/2010/main" val="2949198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pPr>
              <a:defRPr/>
            </a:pPr>
            <a:fld id="{DEEC9269-A41C-42AF-81F6-4148AA9CE22C}" type="slidenum">
              <a:rPr lang="en-US" altLang="zh-CN" smtClean="0"/>
              <a:t>4</a:t>
            </a:fld>
            <a:endParaRPr lang="en-US" altLang="zh-CN" dirty="0"/>
          </a:p>
        </p:txBody>
      </p:sp>
    </p:spTree>
    <p:extLst>
      <p:ext uri="{BB962C8B-B14F-4D97-AF65-F5344CB8AC3E}">
        <p14:creationId xmlns:p14="http://schemas.microsoft.com/office/powerpoint/2010/main" val="487836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pPr>
              <a:defRPr/>
            </a:pPr>
            <a:fld id="{DEEC9269-A41C-42AF-81F6-4148AA9CE22C}" type="slidenum">
              <a:rPr lang="en-US" altLang="zh-CN" smtClean="0"/>
              <a:t>5</a:t>
            </a:fld>
            <a:endParaRPr lang="en-US" altLang="zh-CN" dirty="0"/>
          </a:p>
        </p:txBody>
      </p:sp>
    </p:spTree>
    <p:extLst>
      <p:ext uri="{BB962C8B-B14F-4D97-AF65-F5344CB8AC3E}">
        <p14:creationId xmlns:p14="http://schemas.microsoft.com/office/powerpoint/2010/main" val="3452184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pPr>
              <a:defRPr/>
            </a:pPr>
            <a:fld id="{DEEC9269-A41C-42AF-81F6-4148AA9CE22C}" type="slidenum">
              <a:rPr lang="en-US" altLang="zh-CN" smtClean="0"/>
              <a:t>6</a:t>
            </a:fld>
            <a:endParaRPr lang="en-US" altLang="zh-CN" dirty="0"/>
          </a:p>
        </p:txBody>
      </p:sp>
    </p:spTree>
    <p:extLst>
      <p:ext uri="{BB962C8B-B14F-4D97-AF65-F5344CB8AC3E}">
        <p14:creationId xmlns:p14="http://schemas.microsoft.com/office/powerpoint/2010/main" val="2461854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pPr>
              <a:defRPr/>
            </a:pPr>
            <a:fld id="{DEEC9269-A41C-42AF-81F6-4148AA9CE22C}" type="slidenum">
              <a:rPr lang="en-US" altLang="zh-CN" smtClean="0"/>
              <a:t>7</a:t>
            </a:fld>
            <a:endParaRPr lang="en-US" altLang="zh-CN" dirty="0"/>
          </a:p>
        </p:txBody>
      </p:sp>
    </p:spTree>
    <p:extLst>
      <p:ext uri="{BB962C8B-B14F-4D97-AF65-F5344CB8AC3E}">
        <p14:creationId xmlns:p14="http://schemas.microsoft.com/office/powerpoint/2010/main" val="64618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pPr>
              <a:defRPr/>
            </a:pPr>
            <a:fld id="{DEEC9269-A41C-42AF-81F6-4148AA9CE22C}" type="slidenum">
              <a:rPr lang="en-US" altLang="zh-CN" smtClean="0"/>
              <a:t>8</a:t>
            </a:fld>
            <a:endParaRPr lang="en-US" altLang="zh-CN" dirty="0"/>
          </a:p>
        </p:txBody>
      </p:sp>
    </p:spTree>
    <p:extLst>
      <p:ext uri="{BB962C8B-B14F-4D97-AF65-F5344CB8AC3E}">
        <p14:creationId xmlns:p14="http://schemas.microsoft.com/office/powerpoint/2010/main" val="504671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pPr>
              <a:defRPr/>
            </a:pPr>
            <a:fld id="{DEEC9269-A41C-42AF-81F6-4148AA9CE22C}" type="slidenum">
              <a:rPr lang="en-US" altLang="zh-CN" smtClean="0"/>
              <a:t>9</a:t>
            </a:fld>
            <a:endParaRPr lang="en-US" altLang="zh-CN" dirty="0"/>
          </a:p>
        </p:txBody>
      </p:sp>
    </p:spTree>
    <p:extLst>
      <p:ext uri="{BB962C8B-B14F-4D97-AF65-F5344CB8AC3E}">
        <p14:creationId xmlns:p14="http://schemas.microsoft.com/office/powerpoint/2010/main" val="4178862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10/11/2025</a:t>
            </a:fld>
            <a:endParaRPr lang="en-US" dirty="0"/>
          </a:p>
        </p:txBody>
      </p:sp>
      <p:sp>
        <p:nvSpPr>
          <p:cNvPr id="5" name="Footer Placeholder 4"/>
          <p:cNvSpPr>
            <a:spLocks noGrp="1"/>
          </p:cNvSpPr>
          <p:nvPr>
            <p:ph type="ftr" sz="quarter" idx="11"/>
          </p:nvPr>
        </p:nvSpPr>
        <p:spPr/>
        <p:txBody>
          <a:bodyPr/>
          <a:lstStyle/>
          <a:p>
            <a:pPr>
              <a:defRPr/>
            </a:pPr>
            <a:endParaRPr lang="en-US" altLang="zh-CN" dirty="0"/>
          </a:p>
        </p:txBody>
      </p:sp>
      <p:sp>
        <p:nvSpPr>
          <p:cNvPr id="6" name="Slide Number Placeholder 5"/>
          <p:cNvSpPr>
            <a:spLocks noGrp="1"/>
          </p:cNvSpPr>
          <p:nvPr>
            <p:ph type="sldNum" sz="quarter" idx="12"/>
          </p:nvPr>
        </p:nvSpPr>
        <p:spPr/>
        <p:txBody>
          <a:bodyPr/>
          <a:lstStyle/>
          <a:p>
            <a:pPr>
              <a:defRPr/>
            </a:pPr>
            <a:fld id="{BC30B57F-27FC-44AC-874C-03454C828B8C}" type="slidenum">
              <a:rPr lang="en-US" altLang="zh-CN" smtClean="0"/>
              <a:t>‹#›</a:t>
            </a:fld>
            <a:endParaRPr lang="en-US" altLang="zh-CN" dirty="0"/>
          </a:p>
        </p:txBody>
      </p:sp>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lvl1pPr>
              <a:defRPr>
                <a:ea typeface="黑体" panose="02010609060101010101" pitchFamily="49" charset="-122"/>
              </a:defRPr>
            </a:lvl1pPr>
          </a:lstStyle>
          <a:p>
            <a:fld id="{5AB69122-C3D0-44B0-9AEC-44CC5CA304EB}" type="datetime1">
              <a:rPr lang="zh-CN" altLang="en-US" smtClean="0"/>
              <a:t>2025/10/11</a:t>
            </a:fld>
            <a:endParaRPr lang="zh-CN" altLang="en-US" dirty="0"/>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33DC2A-5E92-482B-9DB5-24AB4AD1E5B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lvl1pPr>
              <a:defRPr>
                <a:ea typeface="黑体" panose="02010609060101010101" pitchFamily="49" charset="-122"/>
              </a:defRPr>
            </a:lvl1pPr>
          </a:lstStyle>
          <a:p>
            <a:fld id="{87EE1983-CE82-49FC-965E-E579DD9B8F33}" type="datetime1">
              <a:rPr lang="zh-CN" altLang="en-US" smtClean="0"/>
              <a:t>2025/10/11</a:t>
            </a:fld>
            <a:endParaRPr lang="zh-CN" altLang="en-US" dirty="0"/>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33DC2A-5E92-482B-9DB5-24AB4AD1E5BC}"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00"/>
            <a:ext cx="12192000" cy="990600"/>
          </a:xfrm>
          <a:prstGeom prst="rect">
            <a:avLst/>
          </a:prstGeom>
        </p:spPr>
      </p:pic>
      <p:sp>
        <p:nvSpPr>
          <p:cNvPr id="3" name="Content Placeholder 2"/>
          <p:cNvSpPr>
            <a:spLocks noGrp="1"/>
          </p:cNvSpPr>
          <p:nvPr>
            <p:ph idx="1" hasCustomPrompt="1"/>
          </p:nvPr>
        </p:nvSpPr>
        <p:spPr>
          <a:xfrm>
            <a:off x="310342" y="1247775"/>
            <a:ext cx="10979959" cy="5101161"/>
          </a:xfrm>
        </p:spPr>
        <p:txBody>
          <a:bodyPr/>
          <a:lstStyle>
            <a:lvl1pPr marL="228600" indent="-228600">
              <a:buFont typeface="Wingdings" panose="05000000000000000000" pitchFamily="2" charset="2"/>
              <a:buChar char="Ø"/>
              <a:defRPr baseline="0">
                <a:latin typeface="Arial" panose="020B0604020202020204" pitchFamily="34" charset="0"/>
              </a:defRPr>
            </a:lvl1pPr>
            <a:lvl2pPr>
              <a:defRPr baseline="0">
                <a:latin typeface="Arial" panose="020B0604020202020204" pitchFamily="34" charset="0"/>
              </a:defRPr>
            </a:lvl2pPr>
            <a:lvl3pPr>
              <a:defRPr/>
            </a:lvl3pPr>
            <a:lvl4pPr>
              <a:defRPr/>
            </a:lvl4pPr>
            <a:lvl5pPr>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a:xfrm>
            <a:off x="104313" y="6553201"/>
            <a:ext cx="2743200" cy="365125"/>
          </a:xfrm>
        </p:spPr>
        <p:txBody>
          <a:bodyPr/>
          <a:lstStyle>
            <a:lvl1pPr>
              <a:defRPr>
                <a:ea typeface="黑体" panose="02010609060101010101" pitchFamily="49" charset="-122"/>
              </a:defRPr>
            </a:lvl1pPr>
          </a:lstStyle>
          <a:p>
            <a:fld id="{C6CE2DF2-BCA6-42AD-9EC2-91507C44706D}" type="datetime1">
              <a:rPr lang="zh-CN" altLang="en-US" smtClean="0"/>
              <a:t>2025/10/11</a:t>
            </a:fld>
            <a:endParaRPr lang="zh-CN" altLang="en-US" dirty="0"/>
          </a:p>
        </p:txBody>
      </p:sp>
      <p:sp>
        <p:nvSpPr>
          <p:cNvPr id="5" name="Footer Placeholder 4"/>
          <p:cNvSpPr>
            <a:spLocks noGrp="1"/>
          </p:cNvSpPr>
          <p:nvPr>
            <p:ph type="ftr" sz="quarter" idx="11"/>
          </p:nvPr>
        </p:nvSpPr>
        <p:spPr>
          <a:xfrm>
            <a:off x="4330700" y="6489701"/>
            <a:ext cx="4114800" cy="365125"/>
          </a:xfrm>
        </p:spPr>
        <p:txBody>
          <a:bodyPr/>
          <a:lstStyle/>
          <a:p>
            <a:endParaRPr lang="zh-CN" altLang="en-US"/>
          </a:p>
        </p:txBody>
      </p:sp>
      <p:sp>
        <p:nvSpPr>
          <p:cNvPr id="6" name="Slide Number Placeholder 5"/>
          <p:cNvSpPr>
            <a:spLocks noGrp="1"/>
          </p:cNvSpPr>
          <p:nvPr>
            <p:ph type="sldNum" sz="quarter" idx="12"/>
          </p:nvPr>
        </p:nvSpPr>
        <p:spPr>
          <a:xfrm>
            <a:off x="9034272" y="6492876"/>
            <a:ext cx="2743200" cy="365125"/>
          </a:xfrm>
        </p:spPr>
        <p:txBody>
          <a:bodyPr/>
          <a:lstStyle>
            <a:lvl1pPr>
              <a:defRPr sz="1800" b="1">
                <a:solidFill>
                  <a:srgbClr val="004D94"/>
                </a:solidFill>
                <a:latin typeface="黑体" panose="02010609060101010101" pitchFamily="49" charset="-122"/>
                <a:ea typeface="黑体" panose="02010609060101010101" pitchFamily="49" charset="-122"/>
              </a:defRPr>
            </a:lvl1pPr>
          </a:lstStyle>
          <a:p>
            <a:fld id="{7233DC2A-5E92-482B-9DB5-24AB4AD1E5BC}" type="slidenum">
              <a:rPr lang="zh-CN" altLang="en-US" smtClean="0"/>
              <a:t>‹#›</a:t>
            </a:fld>
            <a:endParaRPr lang="zh-CN" altLang="en-US" dirty="0"/>
          </a:p>
        </p:txBody>
      </p:sp>
      <p:sp>
        <p:nvSpPr>
          <p:cNvPr id="2" name="矩形 1"/>
          <p:cNvSpPr/>
          <p:nvPr userDrawn="1"/>
        </p:nvSpPr>
        <p:spPr>
          <a:xfrm>
            <a:off x="7614416" y="86996"/>
            <a:ext cx="4378787" cy="844136"/>
          </a:xfrm>
          <a:prstGeom prst="rect">
            <a:avLst/>
          </a:prstGeom>
          <a:solidFill>
            <a:srgbClr val="004D94"/>
          </a:solidFill>
          <a:ln>
            <a:solidFill>
              <a:srgbClr val="004D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10" name="Title 1"/>
          <p:cNvSpPr>
            <a:spLocks noGrp="1"/>
          </p:cNvSpPr>
          <p:nvPr>
            <p:ph type="title"/>
          </p:nvPr>
        </p:nvSpPr>
        <p:spPr>
          <a:xfrm>
            <a:off x="104314" y="135064"/>
            <a:ext cx="7835900" cy="709072"/>
          </a:xfrm>
        </p:spPr>
        <p:txBody>
          <a:bodyPr>
            <a:normAutofit/>
          </a:bodyPr>
          <a:lstStyle>
            <a:lvl1pPr algn="l">
              <a:defRPr sz="3600">
                <a:solidFill>
                  <a:schemeClr val="bg1"/>
                </a:solidFill>
              </a:defRPr>
            </a:lvl1pPr>
          </a:lstStyle>
          <a:p>
            <a:r>
              <a:rPr lang="zh-CN" altLang="en-US" dirty="0"/>
              <a:t>单击此处编辑母版标题样式</a:t>
            </a:r>
            <a:endParaRPr lang="en-US" dirty="0"/>
          </a:p>
        </p:txBody>
      </p:sp>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80313" y="154528"/>
            <a:ext cx="4046991" cy="709072"/>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1287213"/>
          </a:xfrm>
        </p:spPr>
        <p:txBody>
          <a:bodyPr anchor="b"/>
          <a:lstStyle>
            <a:lvl1pPr algn="ctr">
              <a:defRPr sz="4800"/>
            </a:lvl1pPr>
          </a:lstStyle>
          <a:p>
            <a:r>
              <a:rPr lang="zh-CN" altLang="en-US" dirty="0"/>
              <a:t>单击此处编辑母版标题样式</a:t>
            </a:r>
          </a:p>
        </p:txBody>
      </p:sp>
      <p:sp>
        <p:nvSpPr>
          <p:cNvPr id="3" name="文本占位符 2"/>
          <p:cNvSpPr>
            <a:spLocks noGrp="1"/>
          </p:cNvSpPr>
          <p:nvPr>
            <p:ph type="body" idx="1"/>
          </p:nvPr>
        </p:nvSpPr>
        <p:spPr>
          <a:xfrm>
            <a:off x="831851" y="4621089"/>
            <a:ext cx="10515600" cy="495721"/>
          </a:xfrm>
        </p:spPr>
        <p:txBody>
          <a:bodyPr/>
          <a:lstStyle>
            <a:lvl1pPr marL="0" indent="0" algn="ctr">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a:defRPr>
                <a:ea typeface="黑体" panose="02010609060101010101" pitchFamily="49" charset="-122"/>
              </a:defRPr>
            </a:lvl1pPr>
          </a:lstStyle>
          <a:p>
            <a:pPr>
              <a:defRPr/>
            </a:pPr>
            <a:fld id="{C9E98AC5-B75A-4C2D-BFB3-C23066DB2A3D}" type="datetime1">
              <a:rPr lang="zh-CN" altLang="en-US" smtClean="0"/>
              <a:t>2025/10/11</a:t>
            </a:fld>
            <a:endParaRPr lang="en-US" altLang="zh-CN"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p:txBody>
          <a:bodyPr/>
          <a:lstStyle>
            <a:lvl1pPr>
              <a:defRPr/>
            </a:lvl1pPr>
          </a:lstStyle>
          <a:p>
            <a:pPr>
              <a:defRPr/>
            </a:pPr>
            <a:fld id="{68F2E7C8-8254-4703-8840-58745B7490E5}" type="slidenum">
              <a:rPr lang="en-US" altLang="zh-CN"/>
              <a:t>‹#›</a:t>
            </a:fld>
            <a:endParaRPr lang="en-US" altLang="zh-CN" dirty="0"/>
          </a:p>
        </p:txBody>
      </p:sp>
      <p:sp>
        <p:nvSpPr>
          <p:cNvPr id="7" name="文本占位符 2"/>
          <p:cNvSpPr>
            <a:spLocks noGrp="1"/>
          </p:cNvSpPr>
          <p:nvPr>
            <p:ph type="body" idx="13"/>
          </p:nvPr>
        </p:nvSpPr>
        <p:spPr>
          <a:xfrm>
            <a:off x="3497363" y="3877508"/>
            <a:ext cx="5184576" cy="495721"/>
          </a:xfrm>
        </p:spPr>
        <p:txBody>
          <a:bodyPr/>
          <a:lstStyle>
            <a:lvl1pPr marL="0" indent="0" algn="ctr">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dirty="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5" name="Rectangle 5"/>
          <p:cNvSpPr>
            <a:spLocks noGrp="1" noChangeArrowheads="1"/>
          </p:cNvSpPr>
          <p:nvPr>
            <p:ph type="ftr" sz="quarter" idx="11"/>
          </p:nvPr>
        </p:nvSpPr>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p:txBody>
          <a:bodyPr/>
          <a:lstStyle>
            <a:lvl1pPr>
              <a:defRPr/>
            </a:lvl1pPr>
          </a:lstStyle>
          <a:p>
            <a:pPr>
              <a:defRPr/>
            </a:pPr>
            <a:fld id="{F1BBB27C-A5E9-4D02-B4D8-BED7E3995897}" type="slidenum">
              <a:rPr lang="en-US" altLang="zh-CN"/>
              <a:t>‹#›</a:t>
            </a:fld>
            <a:endParaRPr lang="en-US" altLang="zh-CN" dirty="0"/>
          </a:p>
        </p:txBody>
      </p:sp>
      <p:sp>
        <p:nvSpPr>
          <p:cNvPr id="7" name="内容占位符 2"/>
          <p:cNvSpPr>
            <a:spLocks noGrp="1"/>
          </p:cNvSpPr>
          <p:nvPr>
            <p:ph sz="half" idx="1"/>
          </p:nvPr>
        </p:nvSpPr>
        <p:spPr>
          <a:xfrm>
            <a:off x="609600" y="1063518"/>
            <a:ext cx="5384800" cy="506264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8" name="内容占位符 3"/>
          <p:cNvSpPr>
            <a:spLocks noGrp="1"/>
          </p:cNvSpPr>
          <p:nvPr>
            <p:ph sz="half" idx="2"/>
          </p:nvPr>
        </p:nvSpPr>
        <p:spPr>
          <a:xfrm>
            <a:off x="6197600" y="1063519"/>
            <a:ext cx="5384800" cy="5062645"/>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标题 1"/>
          <p:cNvSpPr>
            <a:spLocks noGrp="1"/>
          </p:cNvSpPr>
          <p:nvPr>
            <p:ph type="title"/>
          </p:nvPr>
        </p:nvSpPr>
        <p:spPr>
          <a:xfrm>
            <a:off x="0" y="44624"/>
            <a:ext cx="10979989" cy="669600"/>
          </a:xfrm>
          <a:solidFill>
            <a:schemeClr val="bg1"/>
          </a:solidFill>
        </p:spPr>
        <p:txBody>
          <a:bodyPr/>
          <a:lstStyle>
            <a:lvl1pPr marL="396240" algn="l">
              <a:defRPr sz="3600"/>
            </a:lvl1pPr>
          </a:lstStyle>
          <a:p>
            <a:r>
              <a:rPr lang="zh-CN" altLang="en-US" dirty="0"/>
              <a:t>单击此处编辑母版标题样式</a:t>
            </a:r>
          </a:p>
        </p:txBody>
      </p:sp>
      <p:sp>
        <p:nvSpPr>
          <p:cNvPr id="11" name="矩形 7"/>
          <p:cNvSpPr>
            <a:spLocks noChangeArrowheads="1"/>
          </p:cNvSpPr>
          <p:nvPr userDrawn="1"/>
        </p:nvSpPr>
        <p:spPr bwMode="auto">
          <a:xfrm>
            <a:off x="-4233" y="764704"/>
            <a:ext cx="12192000" cy="134938"/>
          </a:xfrm>
          <a:prstGeom prst="rect">
            <a:avLst/>
          </a:prstGeom>
          <a:gradFill flip="none" rotWithShape="1">
            <a:gsLst>
              <a:gs pos="35000">
                <a:srgbClr val="0061B2">
                  <a:lumMod val="20000"/>
                  <a:lumOff val="80000"/>
                </a:srgbClr>
              </a:gs>
              <a:gs pos="0">
                <a:srgbClr val="0061B2">
                  <a:lumMod val="60000"/>
                  <a:lumOff val="40000"/>
                </a:srgbClr>
              </a:gs>
              <a:gs pos="51000">
                <a:srgbClr val="0061B2">
                  <a:lumMod val="20000"/>
                  <a:lumOff val="80000"/>
                </a:srgbClr>
              </a:gs>
              <a:gs pos="100000">
                <a:srgbClr val="4C7013">
                  <a:lumMod val="20000"/>
                  <a:lumOff val="80000"/>
                </a:srgbClr>
              </a:gs>
            </a:gsLst>
            <a:lin ang="0" scaled="1"/>
            <a:tileRect/>
          </a:gradFill>
          <a:ln>
            <a:noFill/>
          </a:ln>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Arial" panose="020B0604020202020204" pitchFamily="34" charset="0"/>
              <a:ea typeface="黑体" panose="02010609060101010101" pitchFamily="49" charset="-122"/>
              <a:cs typeface="Arial" panose="020B0604020202020204"/>
            </a:endParaRPr>
          </a:p>
        </p:txBody>
      </p:sp>
      <p:pic>
        <p:nvPicPr>
          <p:cNvPr id="10" name="图片 10" descr="未命名-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79989" y="4948"/>
            <a:ext cx="1164683" cy="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p:txBody>
          <a:bodyPr/>
          <a:lstStyle>
            <a:lvl1pPr>
              <a:defRPr/>
            </a:lvl1pPr>
          </a:lstStyle>
          <a:p>
            <a:pPr>
              <a:defRPr/>
            </a:pPr>
            <a:endParaRPr lang="en-US" altLang="zh-CN" dirty="0"/>
          </a:p>
        </p:txBody>
      </p:sp>
      <p:sp>
        <p:nvSpPr>
          <p:cNvPr id="4" name="Rectangle 6"/>
          <p:cNvSpPr>
            <a:spLocks noGrp="1" noChangeArrowheads="1"/>
          </p:cNvSpPr>
          <p:nvPr>
            <p:ph type="sldNum" sz="quarter" idx="12"/>
          </p:nvPr>
        </p:nvSpPr>
        <p:spPr/>
        <p:txBody>
          <a:bodyPr/>
          <a:lstStyle>
            <a:lvl1pPr>
              <a:defRPr/>
            </a:lvl1pPr>
          </a:lstStyle>
          <a:p>
            <a:pPr>
              <a:defRPr/>
            </a:pPr>
            <a:fld id="{29C65A9D-8006-47C7-A12B-C488D274BF24}" type="slidenum">
              <a:rPr lang="en-US" altLang="zh-CN"/>
              <a:t>‹#›</a:t>
            </a:fld>
            <a:endParaRPr lang="en-US" altLang="zh-CN" dirty="0"/>
          </a:p>
        </p:txBody>
      </p:sp>
      <p:sp>
        <p:nvSpPr>
          <p:cNvPr id="5" name="标题 1"/>
          <p:cNvSpPr>
            <a:spLocks noGrp="1"/>
          </p:cNvSpPr>
          <p:nvPr>
            <p:ph type="title"/>
          </p:nvPr>
        </p:nvSpPr>
        <p:spPr>
          <a:xfrm>
            <a:off x="0" y="44624"/>
            <a:ext cx="10979989" cy="669600"/>
          </a:xfrm>
          <a:solidFill>
            <a:schemeClr val="bg1"/>
          </a:solidFill>
        </p:spPr>
        <p:txBody>
          <a:bodyPr/>
          <a:lstStyle>
            <a:lvl1pPr marL="396240" algn="l">
              <a:defRPr sz="3600"/>
            </a:lvl1pPr>
          </a:lstStyle>
          <a:p>
            <a:r>
              <a:rPr lang="zh-CN" altLang="en-US" dirty="0"/>
              <a:t>单击此处编辑母版标题样式</a:t>
            </a:r>
          </a:p>
        </p:txBody>
      </p:sp>
      <p:pic>
        <p:nvPicPr>
          <p:cNvPr id="6" name="图片 10" descr="未命名-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79989" y="4948"/>
            <a:ext cx="1164683" cy="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空白">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p:txBody>
          <a:bodyPr/>
          <a:lstStyle>
            <a:lvl1pPr>
              <a:defRPr/>
            </a:lvl1pPr>
          </a:lstStyle>
          <a:p>
            <a:pPr>
              <a:defRPr/>
            </a:pPr>
            <a:endParaRPr lang="en-US" altLang="zh-CN" dirty="0"/>
          </a:p>
        </p:txBody>
      </p:sp>
      <p:sp>
        <p:nvSpPr>
          <p:cNvPr id="4" name="Rectangle 6"/>
          <p:cNvSpPr>
            <a:spLocks noGrp="1" noChangeArrowheads="1"/>
          </p:cNvSpPr>
          <p:nvPr>
            <p:ph type="sldNum" sz="quarter" idx="12"/>
          </p:nvPr>
        </p:nvSpPr>
        <p:spPr/>
        <p:txBody>
          <a:bodyPr/>
          <a:lstStyle>
            <a:lvl1pPr>
              <a:defRPr/>
            </a:lvl1pPr>
          </a:lstStyle>
          <a:p>
            <a:pPr>
              <a:defRPr/>
            </a:pPr>
            <a:fld id="{29C65A9D-8006-47C7-A12B-C488D274BF24}" type="slidenum">
              <a:rPr lang="en-US" altLang="zh-CN"/>
              <a:t>‹#›</a:t>
            </a:fld>
            <a:endParaRPr lang="en-US" altLang="zh-CN" dirty="0"/>
          </a:p>
        </p:txBody>
      </p:sp>
      <p:sp>
        <p:nvSpPr>
          <p:cNvPr id="5" name="标题 1"/>
          <p:cNvSpPr>
            <a:spLocks noGrp="1"/>
          </p:cNvSpPr>
          <p:nvPr>
            <p:ph type="title"/>
          </p:nvPr>
        </p:nvSpPr>
        <p:spPr>
          <a:xfrm>
            <a:off x="0" y="44624"/>
            <a:ext cx="10979989" cy="669600"/>
          </a:xfrm>
          <a:solidFill>
            <a:schemeClr val="bg1"/>
          </a:solidFill>
        </p:spPr>
        <p:txBody>
          <a:bodyPr/>
          <a:lstStyle>
            <a:lvl1pPr marL="396240" algn="l">
              <a:defRPr sz="3600"/>
            </a:lvl1pPr>
          </a:lstStyle>
          <a:p>
            <a:r>
              <a:rPr lang="zh-CN" altLang="en-US" dirty="0"/>
              <a:t>单击此处编辑母版标题样式</a:t>
            </a:r>
          </a:p>
        </p:txBody>
      </p:sp>
      <p:sp>
        <p:nvSpPr>
          <p:cNvPr id="7" name="矩形 7"/>
          <p:cNvSpPr>
            <a:spLocks noChangeArrowheads="1"/>
          </p:cNvSpPr>
          <p:nvPr userDrawn="1"/>
        </p:nvSpPr>
        <p:spPr bwMode="auto">
          <a:xfrm>
            <a:off x="-4233" y="764704"/>
            <a:ext cx="12192000" cy="134938"/>
          </a:xfrm>
          <a:prstGeom prst="rect">
            <a:avLst/>
          </a:prstGeom>
          <a:gradFill flip="none" rotWithShape="1">
            <a:gsLst>
              <a:gs pos="35000">
                <a:srgbClr val="0061B2">
                  <a:lumMod val="20000"/>
                  <a:lumOff val="80000"/>
                </a:srgbClr>
              </a:gs>
              <a:gs pos="0">
                <a:srgbClr val="0061B2">
                  <a:lumMod val="60000"/>
                  <a:lumOff val="40000"/>
                </a:srgbClr>
              </a:gs>
              <a:gs pos="51000">
                <a:srgbClr val="0061B2">
                  <a:lumMod val="20000"/>
                  <a:lumOff val="80000"/>
                </a:srgbClr>
              </a:gs>
              <a:gs pos="100000">
                <a:srgbClr val="4C7013">
                  <a:lumMod val="20000"/>
                  <a:lumOff val="80000"/>
                </a:srgbClr>
              </a:gs>
            </a:gsLst>
            <a:lin ang="0" scaled="1"/>
            <a:tileRect/>
          </a:gradFill>
          <a:ln>
            <a:noFill/>
          </a:ln>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Arial" panose="020B0604020202020204" pitchFamily="34" charset="0"/>
              <a:ea typeface="黑体" panose="02010609060101010101" pitchFamily="49" charset="-122"/>
              <a:cs typeface="Arial" panose="020B0604020202020204"/>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比较">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8200" y="132733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8200" y="2343074"/>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0613" y="133545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0613" y="2343074"/>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lvl1pPr>
              <a:defRPr>
                <a:ea typeface="黑体" panose="02010609060101010101" pitchFamily="49" charset="-122"/>
              </a:defRPr>
            </a:lvl1pPr>
          </a:lstStyle>
          <a:p>
            <a:fld id="{E3027FC5-1019-42DE-B68E-F10218D4686A}" type="datetime1">
              <a:rPr lang="zh-CN" altLang="en-US" smtClean="0"/>
              <a:t>2025/10/11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233DC2A-5E92-482B-9DB5-24AB4AD1E5BC}" type="slidenum">
              <a:rPr lang="zh-CN" altLang="en-US" smtClean="0"/>
              <a:t>‹#›</a:t>
            </a:fld>
            <a:endParaRPr lang="zh-CN" altLang="en-US"/>
          </a:p>
        </p:txBody>
      </p:sp>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00"/>
            <a:ext cx="12192000" cy="990600"/>
          </a:xfrm>
          <a:prstGeom prst="rect">
            <a:avLst/>
          </a:prstGeom>
        </p:spPr>
      </p:pic>
      <p:sp>
        <p:nvSpPr>
          <p:cNvPr id="13" name="Title 1"/>
          <p:cNvSpPr>
            <a:spLocks noGrp="1"/>
          </p:cNvSpPr>
          <p:nvPr>
            <p:ph type="title"/>
          </p:nvPr>
        </p:nvSpPr>
        <p:spPr>
          <a:xfrm>
            <a:off x="104314" y="135064"/>
            <a:ext cx="7835900" cy="709072"/>
          </a:xfrm>
        </p:spPr>
        <p:txBody>
          <a:bodyPr>
            <a:normAutofit/>
          </a:bodyPr>
          <a:lstStyle>
            <a:lvl1pPr algn="l">
              <a:defRPr sz="3600">
                <a:solidFill>
                  <a:schemeClr val="bg1"/>
                </a:solidFill>
              </a:defRPr>
            </a:lvl1pPr>
          </a:lstStyle>
          <a:p>
            <a:r>
              <a:rPr lang="zh-CN" altLang="en-US" dirty="0"/>
              <a:t>单击此处编辑母版标题样式</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ea typeface="黑体" panose="02010609060101010101" pitchFamily="49" charset="-122"/>
              </a:defRPr>
            </a:lvl1pPr>
          </a:lstStyle>
          <a:p>
            <a:fld id="{EE1BBCB0-AE5D-4958-824D-71B704BCA2AD}" type="datetime1">
              <a:rPr lang="zh-CN" altLang="en-US" smtClean="0"/>
              <a:t>2025/10/11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233DC2A-5E92-482B-9DB5-24AB4AD1E5BC}" type="slidenum">
              <a:rPr lang="zh-CN" altLang="en-US" smtClean="0"/>
              <a:t>‹#›</a:t>
            </a:fld>
            <a:endParaRPr lang="zh-CN" altLang="en-US"/>
          </a:p>
        </p:txBody>
      </p:sp>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68" y="0"/>
            <a:ext cx="12192000" cy="990600"/>
          </a:xfrm>
          <a:prstGeom prst="rect">
            <a:avLst/>
          </a:prstGeom>
        </p:spPr>
      </p:pic>
      <p:sp>
        <p:nvSpPr>
          <p:cNvPr id="8" name="Title 1"/>
          <p:cNvSpPr>
            <a:spLocks noGrp="1"/>
          </p:cNvSpPr>
          <p:nvPr>
            <p:ph type="title"/>
          </p:nvPr>
        </p:nvSpPr>
        <p:spPr>
          <a:xfrm>
            <a:off x="104314" y="135064"/>
            <a:ext cx="7835900" cy="709072"/>
          </a:xfrm>
        </p:spPr>
        <p:txBody>
          <a:bodyPr>
            <a:normAutofit/>
          </a:bodyPr>
          <a:lstStyle>
            <a:lvl1pPr algn="l">
              <a:defRPr sz="3600">
                <a:solidFill>
                  <a:schemeClr val="bg1"/>
                </a:solidFill>
              </a:defRPr>
            </a:lvl1pPr>
          </a:lstStyle>
          <a:p>
            <a:r>
              <a:rPr lang="zh-CN" altLang="en-US" dirty="0"/>
              <a:t>单击此处编辑母版标题样式</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4"/>
            <a:ext cx="9144000" cy="2387600"/>
          </a:xfr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4001" y="3602038"/>
            <a:ext cx="9144000" cy="1655762"/>
          </a:xfr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125" indent="0" algn="ctr">
              <a:buNone/>
              <a:defRPr sz="1600"/>
            </a:lvl8pPr>
            <a:lvl9pPr marL="3656234"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8B8759D3-B92F-4BE5-BE49-ED8937E3BC1B}" type="slidenum">
              <a:rPr lang="en-US" smtClean="0"/>
              <a:t>‹#›</a:t>
            </a:fld>
            <a:endParaRPr lang="en-US"/>
          </a:p>
        </p:txBody>
      </p:sp>
    </p:spTree>
    <p:extLst>
      <p:ext uri="{BB962C8B-B14F-4D97-AF65-F5344CB8AC3E}">
        <p14:creationId xmlns:p14="http://schemas.microsoft.com/office/powerpoint/2010/main" val="1415160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10/11/2025</a:t>
            </a:fld>
            <a:endParaRPr lang="en-US" dirty="0"/>
          </a:p>
        </p:txBody>
      </p:sp>
      <p:sp>
        <p:nvSpPr>
          <p:cNvPr id="5" name="Footer Placeholder 4"/>
          <p:cNvSpPr>
            <a:spLocks noGrp="1"/>
          </p:cNvSpPr>
          <p:nvPr>
            <p:ph type="ftr" sz="quarter" idx="11"/>
          </p:nvPr>
        </p:nvSpPr>
        <p:spPr/>
        <p:txBody>
          <a:bodyPr/>
          <a:lstStyle/>
          <a:p>
            <a:pPr>
              <a:defRPr/>
            </a:pPr>
            <a:endParaRPr lang="en-US" altLang="zh-CN" dirty="0"/>
          </a:p>
        </p:txBody>
      </p:sp>
      <p:sp>
        <p:nvSpPr>
          <p:cNvPr id="6" name="Slide Number Placeholder 5"/>
          <p:cNvSpPr>
            <a:spLocks noGrp="1"/>
          </p:cNvSpPr>
          <p:nvPr>
            <p:ph type="sldNum" sz="quarter" idx="12"/>
          </p:nvPr>
        </p:nvSpPr>
        <p:spPr/>
        <p:txBody>
          <a:bodyPr/>
          <a:lstStyle/>
          <a:p>
            <a:pPr>
              <a:defRPr/>
            </a:pPr>
            <a:fld id="{F1BBB27C-A5E9-4D02-B4D8-BED7E3995897}" type="slidenum">
              <a:rPr lang="en-US" altLang="zh-CN" smtClean="0"/>
              <a:t>‹#›</a:t>
            </a:fld>
            <a:endParaRPr lang="en-US" altLang="zh-CN" dirty="0"/>
          </a:p>
        </p:txBody>
      </p:sp>
      <p:sp>
        <p:nvSpPr>
          <p:cNvPr id="7" name="矩形 6"/>
          <p:cNvSpPr>
            <a:spLocks noChangeArrowheads="1"/>
          </p:cNvSpPr>
          <p:nvPr userDrawn="1"/>
        </p:nvSpPr>
        <p:spPr bwMode="auto">
          <a:xfrm>
            <a:off x="-4233" y="764704"/>
            <a:ext cx="12192000" cy="134938"/>
          </a:xfrm>
          <a:prstGeom prst="rect">
            <a:avLst/>
          </a:prstGeom>
          <a:gradFill flip="none" rotWithShape="1">
            <a:gsLst>
              <a:gs pos="35000">
                <a:srgbClr val="0061B2">
                  <a:lumMod val="20000"/>
                  <a:lumOff val="80000"/>
                </a:srgbClr>
              </a:gs>
              <a:gs pos="0">
                <a:srgbClr val="0061B2">
                  <a:lumMod val="60000"/>
                  <a:lumOff val="40000"/>
                </a:srgbClr>
              </a:gs>
              <a:gs pos="51000">
                <a:srgbClr val="0061B2">
                  <a:lumMod val="20000"/>
                  <a:lumOff val="80000"/>
                </a:srgbClr>
              </a:gs>
              <a:gs pos="100000">
                <a:srgbClr val="4C7013">
                  <a:lumMod val="20000"/>
                  <a:lumOff val="80000"/>
                </a:srgbClr>
              </a:gs>
            </a:gsLst>
            <a:lin ang="0" scaled="1"/>
            <a:tileRect/>
          </a:gradFill>
          <a:ln>
            <a:noFill/>
          </a:ln>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Arial" panose="020B0604020202020204" pitchFamily="34" charset="0"/>
              <a:ea typeface="黑体" panose="02010609060101010101" pitchFamily="49" charset="-122"/>
              <a:cs typeface="Arial" panose="020B0604020202020204"/>
            </a:endParaRPr>
          </a:p>
        </p:txBody>
      </p:sp>
      <p:pic>
        <p:nvPicPr>
          <p:cNvPr id="8" name="图片 10" descr="未命名-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79989" y="4948"/>
            <a:ext cx="1164683" cy="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8B8759D3-B92F-4BE5-BE49-ED8937E3BC1B}" type="slidenum">
              <a:rPr lang="en-US" smtClean="0"/>
              <a:t>‹#›</a:t>
            </a:fld>
            <a:endParaRPr lang="en-US"/>
          </a:p>
        </p:txBody>
      </p:sp>
    </p:spTree>
    <p:extLst>
      <p:ext uri="{BB962C8B-B14F-4D97-AF65-F5344CB8AC3E}">
        <p14:creationId xmlns:p14="http://schemas.microsoft.com/office/powerpoint/2010/main" val="3736759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851" y="4589463"/>
            <a:ext cx="10515600" cy="1500187"/>
          </a:xfr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125" indent="0">
              <a:buNone/>
              <a:defRPr sz="1600">
                <a:solidFill>
                  <a:schemeClr val="tx1">
                    <a:tint val="75000"/>
                  </a:schemeClr>
                </a:solidFill>
              </a:defRPr>
            </a:lvl8pPr>
            <a:lvl9pPr marL="3656234"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8B8759D3-B92F-4BE5-BE49-ED8937E3BC1B}" type="slidenum">
              <a:rPr lang="en-US" smtClean="0"/>
              <a:t>‹#›</a:t>
            </a:fld>
            <a:endParaRPr lang="en-US"/>
          </a:p>
        </p:txBody>
      </p:sp>
    </p:spTree>
    <p:extLst>
      <p:ext uri="{BB962C8B-B14F-4D97-AF65-F5344CB8AC3E}">
        <p14:creationId xmlns:p14="http://schemas.microsoft.com/office/powerpoint/2010/main" val="2448139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8B8759D3-B92F-4BE5-BE49-ED8937E3BC1B}" type="slidenum">
              <a:rPr lang="en-US" smtClean="0"/>
              <a:t>‹#›</a:t>
            </a:fld>
            <a:endParaRPr lang="en-US"/>
          </a:p>
        </p:txBody>
      </p:sp>
    </p:spTree>
    <p:extLst>
      <p:ext uri="{BB962C8B-B14F-4D97-AF65-F5344CB8AC3E}">
        <p14:creationId xmlns:p14="http://schemas.microsoft.com/office/powerpoint/2010/main" val="3590753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9"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125" indent="0">
              <a:buNone/>
              <a:defRPr sz="1600" b="1"/>
            </a:lvl8pPr>
            <a:lvl9pPr marL="3656234"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125" indent="0">
              <a:buNone/>
              <a:defRPr sz="1600" b="1"/>
            </a:lvl8pPr>
            <a:lvl9pPr marL="3656234"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8B8759D3-B92F-4BE5-BE49-ED8937E3BC1B}" type="slidenum">
              <a:rPr lang="en-US" smtClean="0"/>
              <a:t>‹#›</a:t>
            </a:fld>
            <a:endParaRPr lang="en-US"/>
          </a:p>
        </p:txBody>
      </p:sp>
    </p:spTree>
    <p:extLst>
      <p:ext uri="{BB962C8B-B14F-4D97-AF65-F5344CB8AC3E}">
        <p14:creationId xmlns:p14="http://schemas.microsoft.com/office/powerpoint/2010/main" val="17288934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8B8759D3-B92F-4BE5-BE49-ED8937E3BC1B}" type="slidenum">
              <a:rPr lang="en-US" smtClean="0"/>
              <a:t>‹#›</a:t>
            </a:fld>
            <a:endParaRPr lang="en-US"/>
          </a:p>
        </p:txBody>
      </p:sp>
    </p:spTree>
    <p:extLst>
      <p:ext uri="{BB962C8B-B14F-4D97-AF65-F5344CB8AC3E}">
        <p14:creationId xmlns:p14="http://schemas.microsoft.com/office/powerpoint/2010/main" val="72229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8B8759D3-B92F-4BE5-BE49-ED8937E3BC1B}" type="slidenum">
              <a:rPr lang="en-US" smtClean="0"/>
              <a:t>‹#›</a:t>
            </a:fld>
            <a:endParaRPr lang="en-US"/>
          </a:p>
        </p:txBody>
      </p:sp>
    </p:spTree>
    <p:extLst>
      <p:ext uri="{BB962C8B-B14F-4D97-AF65-F5344CB8AC3E}">
        <p14:creationId xmlns:p14="http://schemas.microsoft.com/office/powerpoint/2010/main" val="1652671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1"/>
            <a:ext cx="3932237" cy="1600200"/>
          </a:xfr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8" y="987426"/>
            <a:ext cx="6172200" cy="4873625"/>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0"/>
            <a:ext cx="3932237" cy="3811588"/>
          </a:xfr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125" indent="0">
              <a:buNone/>
              <a:defRPr sz="1000"/>
            </a:lvl8pPr>
            <a:lvl9pPr marL="3656234"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8B8759D3-B92F-4BE5-BE49-ED8937E3BC1B}" type="slidenum">
              <a:rPr lang="en-US" smtClean="0"/>
              <a:t>‹#›</a:t>
            </a:fld>
            <a:endParaRPr lang="en-US"/>
          </a:p>
        </p:txBody>
      </p:sp>
    </p:spTree>
    <p:extLst>
      <p:ext uri="{BB962C8B-B14F-4D97-AF65-F5344CB8AC3E}">
        <p14:creationId xmlns:p14="http://schemas.microsoft.com/office/powerpoint/2010/main" val="2660691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1"/>
            <a:ext cx="3932237" cy="1600200"/>
          </a:xfr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8" y="987426"/>
            <a:ext cx="6172200" cy="4873625"/>
          </a:xfr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125" indent="0">
              <a:buNone/>
              <a:defRPr sz="2000"/>
            </a:lvl8pPr>
            <a:lvl9pPr marL="3656234" indent="0">
              <a:buNone/>
              <a:defRPr sz="2000"/>
            </a:lvl9pPr>
          </a:lstStyle>
          <a:p>
            <a:endParaRPr lang="zh-CN" altLang="en-US"/>
          </a:p>
        </p:txBody>
      </p:sp>
      <p:sp>
        <p:nvSpPr>
          <p:cNvPr id="4" name="文本占位符 3"/>
          <p:cNvSpPr>
            <a:spLocks noGrp="1"/>
          </p:cNvSpPr>
          <p:nvPr>
            <p:ph type="body" sz="half" idx="2"/>
          </p:nvPr>
        </p:nvSpPr>
        <p:spPr>
          <a:xfrm>
            <a:off x="839789" y="2057400"/>
            <a:ext cx="3932237" cy="3811588"/>
          </a:xfr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125" indent="0">
              <a:buNone/>
              <a:defRPr sz="1000"/>
            </a:lvl8pPr>
            <a:lvl9pPr marL="3656234"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8B8759D3-B92F-4BE5-BE49-ED8937E3BC1B}" type="slidenum">
              <a:rPr lang="en-US" smtClean="0"/>
              <a:t>‹#›</a:t>
            </a:fld>
            <a:endParaRPr lang="en-US"/>
          </a:p>
        </p:txBody>
      </p:sp>
    </p:spTree>
    <p:extLst>
      <p:ext uri="{BB962C8B-B14F-4D97-AF65-F5344CB8AC3E}">
        <p14:creationId xmlns:p14="http://schemas.microsoft.com/office/powerpoint/2010/main" val="89201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8B8759D3-B92F-4BE5-BE49-ED8937E3BC1B}" type="slidenum">
              <a:rPr lang="en-US" smtClean="0"/>
              <a:t>‹#›</a:t>
            </a:fld>
            <a:endParaRPr lang="en-US"/>
          </a:p>
        </p:txBody>
      </p:sp>
    </p:spTree>
    <p:extLst>
      <p:ext uri="{BB962C8B-B14F-4D97-AF65-F5344CB8AC3E}">
        <p14:creationId xmlns:p14="http://schemas.microsoft.com/office/powerpoint/2010/main" val="622873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8B8759D3-B92F-4BE5-BE49-ED8937E3BC1B}" type="slidenum">
              <a:rPr lang="en-US" smtClean="0"/>
              <a:t>‹#›</a:t>
            </a:fld>
            <a:endParaRPr lang="en-US"/>
          </a:p>
        </p:txBody>
      </p:sp>
    </p:spTree>
    <p:extLst>
      <p:ext uri="{BB962C8B-B14F-4D97-AF65-F5344CB8AC3E}">
        <p14:creationId xmlns:p14="http://schemas.microsoft.com/office/powerpoint/2010/main" val="1299326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lvl1pPr>
              <a:defRPr>
                <a:ea typeface="黑体" panose="02010609060101010101" pitchFamily="49" charset="-122"/>
              </a:defRPr>
            </a:lvl1pPr>
          </a:lstStyle>
          <a:p>
            <a:fld id="{743274A9-3A6B-4B98-92E4-585FEDF8606B}" type="datetime1">
              <a:rPr lang="zh-CN" altLang="en-US" smtClean="0"/>
              <a:t>2025/10/11</a:t>
            </a:fld>
            <a:endParaRPr lang="zh-CN" altLang="en-US" dirty="0"/>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33DC2A-5E92-482B-9DB5-24AB4AD1E5BC}"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523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9" name="图片 8" hidden="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347" y="0"/>
            <a:ext cx="9147308" cy="6858000"/>
          </a:xfrm>
          <a:prstGeom prst="rect">
            <a:avLst/>
          </a:prstGeom>
        </p:spPr>
      </p:pic>
    </p:spTree>
    <p:extLst>
      <p:ext uri="{BB962C8B-B14F-4D97-AF65-F5344CB8AC3E}">
        <p14:creationId xmlns:p14="http://schemas.microsoft.com/office/powerpoint/2010/main" val="3913363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869" y="-4405"/>
            <a:ext cx="12255868" cy="6862405"/>
          </a:xfrm>
          <a:prstGeom prst="rect">
            <a:avLst/>
          </a:prstGeom>
        </p:spPr>
      </p:pic>
      <p:pic>
        <p:nvPicPr>
          <p:cNvPr id="10" name="图片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266"/>
            <a:ext cx="12192000" cy="1554694"/>
          </a:xfrm>
          <a:prstGeom prst="rect">
            <a:avLst/>
          </a:prstGeom>
        </p:spPr>
      </p:pic>
    </p:spTree>
    <p:extLst>
      <p:ext uri="{BB962C8B-B14F-4D97-AF65-F5344CB8AC3E}">
        <p14:creationId xmlns:p14="http://schemas.microsoft.com/office/powerpoint/2010/main" val="2449475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869" y="-4405"/>
            <a:ext cx="12255868" cy="6862405"/>
          </a:xfrm>
          <a:prstGeom prst="rect">
            <a:avLst/>
          </a:prstGeom>
        </p:spPr>
      </p:pic>
      <p:pic>
        <p:nvPicPr>
          <p:cNvPr id="3" name="图片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266"/>
            <a:ext cx="12192000" cy="1554694"/>
          </a:xfrm>
          <a:prstGeom prst="rect">
            <a:avLst/>
          </a:prstGeom>
        </p:spPr>
      </p:pic>
    </p:spTree>
    <p:extLst>
      <p:ext uri="{BB962C8B-B14F-4D97-AF65-F5344CB8AC3E}">
        <p14:creationId xmlns:p14="http://schemas.microsoft.com/office/powerpoint/2010/main" val="860948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6859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4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4419" y="142875"/>
            <a:ext cx="10943166" cy="649288"/>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81683221"/>
      </p:ext>
    </p:extLst>
  </p:cSld>
  <p:clrMapOvr>
    <a:masterClrMapping/>
  </p:clrMapOvr>
  <p:transition advClick="0" advTm="7000">
    <p:newsflash/>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869" y="-4405"/>
            <a:ext cx="12255868" cy="6862405"/>
          </a:xfrm>
          <a:prstGeom prst="rect">
            <a:avLst/>
          </a:prstGeom>
        </p:spPr>
      </p:pic>
      <p:pic>
        <p:nvPicPr>
          <p:cNvPr id="9" name="图片 8" hidden="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5732723"/>
            <a:ext cx="2570885" cy="1151861"/>
          </a:xfrm>
          <a:prstGeom prst="rect">
            <a:avLst/>
          </a:prstGeom>
        </p:spPr>
      </p:pic>
      <p:pic>
        <p:nvPicPr>
          <p:cNvPr id="2" name="图片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0"/>
            <a:ext cx="12192000" cy="1557225"/>
          </a:xfrm>
          <a:prstGeom prst="rect">
            <a:avLst/>
          </a:prstGeom>
        </p:spPr>
      </p:pic>
    </p:spTree>
    <p:extLst>
      <p:ext uri="{BB962C8B-B14F-4D97-AF65-F5344CB8AC3E}">
        <p14:creationId xmlns:p14="http://schemas.microsoft.com/office/powerpoint/2010/main" val="2274372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231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lvl1pPr>
              <a:defRPr>
                <a:ea typeface="黑体" panose="02010609060101010101" pitchFamily="49" charset="-122"/>
              </a:defRPr>
            </a:lvl1pPr>
          </a:lstStyle>
          <a:p>
            <a:fld id="{FA31E221-E713-4B94-9B52-1044CBE4AD5A}" type="datetime1">
              <a:rPr lang="zh-CN" altLang="en-US" smtClean="0"/>
              <a:t>2025/10/11</a:t>
            </a:fld>
            <a:endParaRPr lang="zh-CN" altLang="en-US" dirty="0"/>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33DC2A-5E92-482B-9DB5-24AB4AD1E5B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lvl1pPr>
              <a:defRPr>
                <a:ea typeface="黑体" panose="02010609060101010101" pitchFamily="49" charset="-122"/>
              </a:defRPr>
            </a:lvl1pPr>
          </a:lstStyle>
          <a:p>
            <a:fld id="{E3027FC5-1019-42DE-B68E-F10218D4686A}" type="datetime1">
              <a:rPr lang="zh-CN" altLang="en-US" smtClean="0"/>
              <a:t>2025/10/11</a:t>
            </a:fld>
            <a:endParaRPr lang="zh-CN" altLang="en-US" dirty="0"/>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233DC2A-5E92-482B-9DB5-24AB4AD1E5BC}" type="slidenum">
              <a:rPr lang="zh-CN" altLang="en-US" smtClean="0"/>
              <a:t>‹#›</a:t>
            </a:fld>
            <a:endParaRPr lang="zh-CN" altLang="en-US"/>
          </a:p>
        </p:txBody>
      </p:sp>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00"/>
            <a:ext cx="12192000" cy="9906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lvl1pPr>
              <a:defRPr>
                <a:ea typeface="黑体" panose="02010609060101010101" pitchFamily="49" charset="-122"/>
              </a:defRPr>
            </a:lvl1pPr>
          </a:lstStyle>
          <a:p>
            <a:fld id="{EE1BBCB0-AE5D-4958-824D-71B704BCA2AD}" type="datetime1">
              <a:rPr lang="zh-CN" altLang="en-US" smtClean="0"/>
              <a:t>2025/10/11</a:t>
            </a:fld>
            <a:endParaRPr lang="zh-CN" altLang="en-US" dirty="0"/>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233DC2A-5E92-482B-9DB5-24AB4AD1E5BC}" type="slidenum">
              <a:rPr lang="zh-CN" altLang="en-US" smtClean="0"/>
              <a:t>‹#›</a:t>
            </a:fld>
            <a:endParaRPr lang="zh-CN" altLang="en-US"/>
          </a:p>
        </p:txBody>
      </p:sp>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00"/>
            <a:ext cx="12192000" cy="9906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10/11/2025</a:t>
            </a:fld>
            <a:endParaRPr lang="en-US" dirty="0"/>
          </a:p>
        </p:txBody>
      </p:sp>
      <p:sp>
        <p:nvSpPr>
          <p:cNvPr id="3" name="Footer Placeholder 2"/>
          <p:cNvSpPr>
            <a:spLocks noGrp="1"/>
          </p:cNvSpPr>
          <p:nvPr>
            <p:ph type="ftr" sz="quarter" idx="11"/>
          </p:nvPr>
        </p:nvSpPr>
        <p:spPr/>
        <p:txBody>
          <a:bodyPr/>
          <a:lstStyle/>
          <a:p>
            <a:pPr>
              <a:defRPr/>
            </a:pPr>
            <a:endParaRPr lang="en-US" altLang="zh-CN" dirty="0"/>
          </a:p>
        </p:txBody>
      </p:sp>
      <p:sp>
        <p:nvSpPr>
          <p:cNvPr id="4" name="Slide Number Placeholder 3"/>
          <p:cNvSpPr>
            <a:spLocks noGrp="1"/>
          </p:cNvSpPr>
          <p:nvPr>
            <p:ph type="sldNum" sz="quarter" idx="12"/>
          </p:nvPr>
        </p:nvSpPr>
        <p:spPr/>
        <p:txBody>
          <a:bodyPr/>
          <a:lstStyle/>
          <a:p>
            <a:pPr>
              <a:defRPr/>
            </a:pPr>
            <a:fld id="{BC30B57F-27FC-44AC-874C-03454C828B8C}" type="slidenum">
              <a:rPr lang="en-US" altLang="zh-CN" smtClean="0"/>
              <a:t>‹#›</a:t>
            </a:fld>
            <a:endParaRPr lang="en-US" altLang="zh-CN" dirty="0"/>
          </a:p>
        </p:txBody>
      </p:sp>
    </p:spTree>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lvl1pPr>
              <a:defRPr>
                <a:ea typeface="黑体" panose="02010609060101010101" pitchFamily="49" charset="-122"/>
              </a:defRPr>
            </a:lvl1pPr>
          </a:lstStyle>
          <a:p>
            <a:fld id="{7FE2593F-66C2-44AC-9B2A-40FCB8B9055B}" type="datetime1">
              <a:rPr lang="zh-CN" altLang="en-US" smtClean="0"/>
              <a:t>2025/10/11</a:t>
            </a:fld>
            <a:endParaRPr lang="zh-CN" altLang="en-US" dirty="0"/>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33DC2A-5E92-482B-9DB5-24AB4AD1E5B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lvl1pPr>
              <a:defRPr>
                <a:ea typeface="黑体" panose="02010609060101010101" pitchFamily="49" charset="-122"/>
              </a:defRPr>
            </a:lvl1pPr>
          </a:lstStyle>
          <a:p>
            <a:fld id="{1F616D7E-6750-4BA3-8786-082CA047DA46}" type="datetime1">
              <a:rPr lang="zh-CN" altLang="en-US" smtClean="0"/>
              <a:t>2025/10/11</a:t>
            </a:fld>
            <a:endParaRPr lang="zh-CN" altLang="en-US" dirty="0"/>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33DC2A-5E92-482B-9DB5-24AB4AD1E5B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10/11/2025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黑体" panose="02010609060101010101" pitchFamily="49" charset="-122"/>
              </a:defRPr>
            </a:lvl1pPr>
          </a:lstStyle>
          <a:p>
            <a:pPr>
              <a:defRPr/>
            </a:pPr>
            <a:endParaRPr lang="en-US" altLang="zh-CN"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黑体" panose="02010609060101010101" pitchFamily="49" charset="-122"/>
              </a:defRPr>
            </a:lvl1pPr>
          </a:lstStyle>
          <a:p>
            <a:pPr>
              <a:defRPr/>
            </a:pPr>
            <a:fld id="{BC30B57F-27FC-44AC-874C-03454C828B8C}" type="slidenum">
              <a:rPr lang="en-US" altLang="zh-CN" smtClean="0"/>
              <a:t>‹#›</a:t>
            </a:fld>
            <a:endParaRPr lang="en-US"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黑体" panose="02010609060101010101" pitchFamily="49"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黑体" panose="02010609060101010101" pitchFamily="49"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黑体" panose="02010609060101010101" pitchFamily="49"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黑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1"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1"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页脚占位符 4"/>
          <p:cNvSpPr>
            <a:spLocks noGrp="1"/>
          </p:cNvSpPr>
          <p:nvPr>
            <p:ph type="ftr" sz="quarter" idx="3"/>
          </p:nvPr>
        </p:nvSpPr>
        <p:spPr>
          <a:xfrm>
            <a:off x="4038601"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759D3-B92F-4BE5-BE49-ED8937E3BC1B}" type="slidenum">
              <a:rPr lang="en-US" smtClean="0"/>
              <a:t>‹#›</a:t>
            </a:fld>
            <a:endParaRPr lang="en-US"/>
          </a:p>
        </p:txBody>
      </p:sp>
    </p:spTree>
    <p:extLst>
      <p:ext uri="{BB962C8B-B14F-4D97-AF65-F5344CB8AC3E}">
        <p14:creationId xmlns:p14="http://schemas.microsoft.com/office/powerpoint/2010/main" val="122809741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hdr="0" ftr="0" dt="0"/>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67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788"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125" algn="l" defTabSz="914217" rtl="0" eaLnBrk="1" latinLnBrk="0" hangingPunct="1">
        <a:defRPr sz="1800" kern="1200">
          <a:solidFill>
            <a:schemeClr val="tx1"/>
          </a:solidFill>
          <a:latin typeface="+mn-lt"/>
          <a:ea typeface="+mn-ea"/>
          <a:cs typeface="+mn-cs"/>
        </a:defRPr>
      </a:lvl8pPr>
      <a:lvl9pPr marL="3656234" algn="l" defTabSz="914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00.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1.emf"/><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8" Type="http://schemas.openxmlformats.org/officeDocument/2006/relationships/image" Target="../media/image350.png"/><Relationship Id="rId3" Type="http://schemas.openxmlformats.org/officeDocument/2006/relationships/image" Target="../media/image39.png"/><Relationship Id="rId7" Type="http://schemas.openxmlformats.org/officeDocument/2006/relationships/image" Target="../media/image340.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30.png"/><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380.png"/><Relationship Id="rId4" Type="http://schemas.openxmlformats.org/officeDocument/2006/relationships/image" Target="../media/image370.png"/></Relationships>
</file>

<file path=ppt/slides/_rels/slide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emf"/><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2640" y="2267114"/>
            <a:ext cx="7526720" cy="1385039"/>
          </a:xfrm>
          <a:ln>
            <a:noFill/>
          </a:ln>
        </p:spPr>
        <p:txBody>
          <a:bodyPr>
            <a:noAutofit/>
          </a:bodyPr>
          <a:lstStyle/>
          <a:p>
            <a:pPr>
              <a:lnSpc>
                <a:spcPct val="100000"/>
              </a:lnSpc>
            </a:pPr>
            <a:r>
              <a:rPr lang="zh-CN" altLang="en-US" sz="4400" b="1" dirty="0">
                <a:solidFill>
                  <a:srgbClr val="16558E"/>
                </a:solidFill>
                <a:latin typeface="+mn-lt"/>
                <a:ea typeface="黑体" panose="02010609060101010101" pitchFamily="49" charset="-122"/>
              </a:rPr>
              <a:t>感应信号探测方案</a:t>
            </a:r>
            <a:endParaRPr lang="zh-CN" altLang="en-US" sz="4400" b="1" dirty="0">
              <a:solidFill>
                <a:srgbClr val="16558E"/>
              </a:solidFill>
              <a:latin typeface="黑体" panose="02010609060101010101" pitchFamily="49" charset="-122"/>
              <a:ea typeface="黑体" panose="02010609060101010101" pitchFamily="49" charset="-122"/>
            </a:endParaRPr>
          </a:p>
        </p:txBody>
      </p:sp>
      <p:sp>
        <p:nvSpPr>
          <p:cNvPr id="3" name="Subtitle 2"/>
          <p:cNvSpPr>
            <a:spLocks noGrp="1"/>
          </p:cNvSpPr>
          <p:nvPr>
            <p:ph type="subTitle" idx="1"/>
          </p:nvPr>
        </p:nvSpPr>
        <p:spPr>
          <a:xfrm>
            <a:off x="2144438" y="4369720"/>
            <a:ext cx="7837762" cy="2246926"/>
          </a:xfrm>
        </p:spPr>
        <p:txBody>
          <a:bodyPr>
            <a:normAutofit/>
          </a:bodyPr>
          <a:lstStyle/>
          <a:p>
            <a:pPr>
              <a:lnSpc>
                <a:spcPct val="100000"/>
              </a:lnSpc>
            </a:pPr>
            <a:r>
              <a:rPr lang="zh-CN" altLang="en-US" b="1" u="sng" dirty="0">
                <a:latin typeface="黑体" panose="02010609060101010101" pitchFamily="49" charset="-122"/>
                <a:ea typeface="黑体" panose="02010609060101010101" pitchFamily="49" charset="-122"/>
              </a:rPr>
              <a:t>叶昌庆</a:t>
            </a:r>
            <a:endParaRPr lang="zh-CN" altLang="en-US" dirty="0">
              <a:latin typeface="黑体" panose="02010609060101010101" pitchFamily="49" charset="-122"/>
              <a:ea typeface="黑体" panose="02010609060101010101" pitchFamily="49" charset="-122"/>
            </a:endParaRPr>
          </a:p>
          <a:p>
            <a:pPr>
              <a:lnSpc>
                <a:spcPct val="100000"/>
              </a:lnSpc>
            </a:pPr>
            <a:r>
              <a:rPr lang="en-US" altLang="zh-CN" dirty="0">
                <a:latin typeface="黑体" panose="02010609060101010101" pitchFamily="49" charset="-122"/>
                <a:ea typeface="黑体" panose="02010609060101010101" pitchFamily="49" charset="-122"/>
              </a:rPr>
              <a:t>2025-10-13</a:t>
            </a:r>
            <a:endParaRPr lang="en-US" altLang="zh-CN" dirty="0">
              <a:solidFill>
                <a:srgbClr val="14446A"/>
              </a:solidFill>
              <a:latin typeface="Arial" panose="020B0604020202020204" pitchFamily="34" charset="0"/>
              <a:ea typeface="黑体" panose="02010609060101010101" pitchFamily="49" charset="-122"/>
              <a:cs typeface="Arial" panose="020B0604020202020204" pitchFamily="34" charset="0"/>
            </a:endParaRPr>
          </a:p>
        </p:txBody>
      </p:sp>
      <p:sp>
        <p:nvSpPr>
          <p:cNvPr id="8" name="灯片编号占位符 7"/>
          <p:cNvSpPr>
            <a:spLocks noGrp="1"/>
          </p:cNvSpPr>
          <p:nvPr>
            <p:ph type="sldNum" sz="quarter" idx="12"/>
          </p:nvPr>
        </p:nvSpPr>
        <p:spPr/>
        <p:txBody>
          <a:bodyPr/>
          <a:lstStyle/>
          <a:p>
            <a:pPr fontAlgn="auto">
              <a:spcBef>
                <a:spcPts val="0"/>
              </a:spcBef>
              <a:spcAft>
                <a:spcPts val="0"/>
              </a:spcAft>
              <a:defRPr/>
            </a:pPr>
            <a:fld id="{038D56A4-8299-4602-A79C-45F5F09B0079}" type="slidenum">
              <a:rPr lang="zh-CN" altLang="en-US" sz="1700">
                <a:solidFill>
                  <a:prstClr val="white"/>
                </a:solidFill>
              </a:rPr>
              <a:t>1</a:t>
            </a:fld>
            <a:endParaRPr lang="zh-CN" altLang="en-US" sz="1700" dirty="0">
              <a:solidFill>
                <a:prstClr val="white"/>
              </a:solidFill>
            </a:endParaRPr>
          </a:p>
        </p:txBody>
      </p:sp>
      <p:sp>
        <p:nvSpPr>
          <p:cNvPr id="5" name="Rectangle 4"/>
          <p:cNvSpPr/>
          <p:nvPr/>
        </p:nvSpPr>
        <p:spPr>
          <a:xfrm>
            <a:off x="8815915" y="162330"/>
            <a:ext cx="3055372" cy="707886"/>
          </a:xfrm>
          <a:prstGeom prst="rect">
            <a:avLst/>
          </a:prstGeom>
          <a:noFill/>
        </p:spPr>
        <p:txBody>
          <a:bodyPr wrap="square" lIns="91440" tIns="45720" rIns="91440" bIns="45720">
            <a:spAutoFit/>
          </a:bodyPr>
          <a:lstStyle/>
          <a:p>
            <a:pPr algn="ctr" eaLnBrk="1" fontAlgn="auto" hangingPunct="1">
              <a:spcBef>
                <a:spcPts val="0"/>
              </a:spcBef>
              <a:spcAft>
                <a:spcPts val="0"/>
              </a:spcAft>
              <a:defRPr/>
            </a:pPr>
            <a:r>
              <a:rPr lang="zh-CN" altLang="en-US" sz="2800" dirty="0">
                <a:ln w="0"/>
                <a:solidFill>
                  <a:srgbClr val="225E94"/>
                </a:solidFill>
                <a:effectLst>
                  <a:reflection blurRad="6350" stA="53000" endA="300" endPos="35500" dir="5400000" sy="-90000" algn="bl" rotWithShape="0"/>
                </a:effectLst>
                <a:latin typeface="华文行楷" panose="02010800040101010101" pitchFamily="2" charset="-122"/>
                <a:ea typeface="华文行楷" panose="02010800040101010101" pitchFamily="2" charset="-122"/>
              </a:rPr>
              <a:t>中国科学技术大学</a:t>
            </a:r>
            <a:endParaRPr lang="en-US" altLang="zh-CN" sz="2800" dirty="0">
              <a:ln w="0"/>
              <a:solidFill>
                <a:srgbClr val="225E94"/>
              </a:solidFill>
              <a:effectLst>
                <a:reflection blurRad="6350" stA="53000" endA="300" endPos="35500" dir="5400000" sy="-90000" algn="bl" rotWithShape="0"/>
              </a:effectLst>
              <a:latin typeface="华文行楷" panose="02010800040101010101" pitchFamily="2" charset="-122"/>
              <a:ea typeface="华文行楷" panose="02010800040101010101" pitchFamily="2" charset="-122"/>
            </a:endParaRPr>
          </a:p>
          <a:p>
            <a:pPr algn="ctr" eaLnBrk="1" fontAlgn="auto" hangingPunct="1">
              <a:spcBef>
                <a:spcPts val="0"/>
              </a:spcBef>
              <a:spcAft>
                <a:spcPts val="0"/>
              </a:spcAft>
              <a:defRPr/>
            </a:pPr>
            <a:r>
              <a:rPr lang="en-US" altLang="zh-CN" sz="1200" dirty="0">
                <a:ln w="0"/>
                <a:solidFill>
                  <a:srgbClr val="225E94"/>
                </a:solidFill>
                <a:effectLst>
                  <a:reflection blurRad="6350" stA="53000" endA="300" endPos="35500" dir="5400000" sy="-90000" algn="bl" rotWithShape="0"/>
                </a:effectLst>
                <a:latin typeface="Calibri" panose="020F0502020204030204" pitchFamily="34" charset="0"/>
                <a:ea typeface="华文行楷" panose="02010800040101010101" pitchFamily="2" charset="-122"/>
                <a:cs typeface="Calibri" panose="020F0502020204030204" pitchFamily="34" charset="0"/>
              </a:rPr>
              <a:t>University of Science and Technology of China</a:t>
            </a:r>
          </a:p>
        </p:txBody>
      </p:sp>
      <p:sp>
        <p:nvSpPr>
          <p:cNvPr id="4" name="TextBox 3"/>
          <p:cNvSpPr txBox="1"/>
          <p:nvPr/>
        </p:nvSpPr>
        <p:spPr>
          <a:xfrm>
            <a:off x="320713" y="331607"/>
            <a:ext cx="7287455" cy="369332"/>
          </a:xfrm>
          <a:prstGeom prst="rect">
            <a:avLst/>
          </a:prstGeom>
          <a:noFill/>
        </p:spPr>
        <p:txBody>
          <a:bodyPr wrap="square" rtlCol="0">
            <a:spAutoFit/>
          </a:bodyPr>
          <a:lstStyle/>
          <a:p>
            <a:pPr eaLnBrk="1" fontAlgn="auto" hangingPunct="1">
              <a:lnSpc>
                <a:spcPct val="90000"/>
              </a:lnSpc>
              <a:spcAft>
                <a:spcPts val="0"/>
              </a:spcAft>
              <a:defRPr/>
            </a:pPr>
            <a:r>
              <a:rPr lang="zh-CN" altLang="en-US" sz="2000" b="1" dirty="0">
                <a:solidFill>
                  <a:srgbClr val="16558E"/>
                </a:solidFill>
                <a:latin typeface="黑体" panose="02010609060101010101" pitchFamily="49" charset="-122"/>
                <a:ea typeface="黑体" panose="02010609060101010101" pitchFamily="49" charset="-122"/>
              </a:rPr>
              <a:t>院士工作站月会</a:t>
            </a:r>
          </a:p>
        </p:txBody>
      </p:sp>
      <p:pic>
        <p:nvPicPr>
          <p:cNvPr id="7"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6483" y="244997"/>
            <a:ext cx="539432" cy="554651"/>
          </a:xfrm>
          <a:prstGeom prst="rect">
            <a:avLst/>
          </a:prstGeom>
        </p:spPr>
      </p:pic>
      <p:cxnSp>
        <p:nvCxnSpPr>
          <p:cNvPr id="12" name="直接连接符 11"/>
          <p:cNvCxnSpPr/>
          <p:nvPr/>
        </p:nvCxnSpPr>
        <p:spPr>
          <a:xfrm>
            <a:off x="2275006" y="3898366"/>
            <a:ext cx="7526720" cy="11575"/>
          </a:xfrm>
          <a:prstGeom prst="line">
            <a:avLst/>
          </a:prstGeom>
          <a:ln w="41275">
            <a:solidFill>
              <a:srgbClr val="0B4C9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703"/>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10</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lstStyle/>
          <a:p>
            <a:r>
              <a:rPr lang="zh-CN" altLang="en-US" b="1" dirty="0">
                <a:latin typeface="黑体" panose="02010609060101010101" pitchFamily="49" charset="-122"/>
                <a:ea typeface="黑体" panose="02010609060101010101" pitchFamily="49" charset="-122"/>
              </a:rPr>
              <a:t>空气芯线圈交流电阻</a:t>
            </a:r>
          </a:p>
        </p:txBody>
      </p:sp>
      <p:graphicFrame>
        <p:nvGraphicFramePr>
          <p:cNvPr id="22" name="表格 5">
            <a:extLst>
              <a:ext uri="{FF2B5EF4-FFF2-40B4-BE49-F238E27FC236}">
                <a16:creationId xmlns:a16="http://schemas.microsoft.com/office/drawing/2014/main" id="{9DD65F12-2E1B-4517-9920-51DD034943A1}"/>
              </a:ext>
            </a:extLst>
          </p:cNvPr>
          <p:cNvGraphicFramePr>
            <a:graphicFrameLocks noGrp="1"/>
          </p:cNvGraphicFramePr>
          <p:nvPr>
            <p:extLst>
              <p:ext uri="{D42A27DB-BD31-4B8C-83A1-F6EECF244321}">
                <p14:modId xmlns:p14="http://schemas.microsoft.com/office/powerpoint/2010/main" val="826187512"/>
              </p:ext>
            </p:extLst>
          </p:nvPr>
        </p:nvGraphicFramePr>
        <p:xfrm>
          <a:off x="76201" y="1380709"/>
          <a:ext cx="6482774" cy="5342232"/>
        </p:xfrm>
        <a:graphic>
          <a:graphicData uri="http://schemas.openxmlformats.org/drawingml/2006/table">
            <a:tbl>
              <a:tblPr firstRow="1" bandRow="1">
                <a:tableStyleId>{69CF1AB2-1976-4502-BF36-3FF5EA218861}</a:tableStyleId>
              </a:tblPr>
              <a:tblGrid>
                <a:gridCol w="900293">
                  <a:extLst>
                    <a:ext uri="{9D8B030D-6E8A-4147-A177-3AD203B41FA5}">
                      <a16:colId xmlns:a16="http://schemas.microsoft.com/office/drawing/2014/main" val="1969986963"/>
                    </a:ext>
                  </a:extLst>
                </a:gridCol>
                <a:gridCol w="560435">
                  <a:extLst>
                    <a:ext uri="{9D8B030D-6E8A-4147-A177-3AD203B41FA5}">
                      <a16:colId xmlns:a16="http://schemas.microsoft.com/office/drawing/2014/main" val="1523366972"/>
                    </a:ext>
                  </a:extLst>
                </a:gridCol>
                <a:gridCol w="943753">
                  <a:extLst>
                    <a:ext uri="{9D8B030D-6E8A-4147-A177-3AD203B41FA5}">
                      <a16:colId xmlns:a16="http://schemas.microsoft.com/office/drawing/2014/main" val="1397474941"/>
                    </a:ext>
                  </a:extLst>
                </a:gridCol>
                <a:gridCol w="1057085">
                  <a:extLst>
                    <a:ext uri="{9D8B030D-6E8A-4147-A177-3AD203B41FA5}">
                      <a16:colId xmlns:a16="http://schemas.microsoft.com/office/drawing/2014/main" val="2292667255"/>
                    </a:ext>
                  </a:extLst>
                </a:gridCol>
                <a:gridCol w="739961">
                  <a:extLst>
                    <a:ext uri="{9D8B030D-6E8A-4147-A177-3AD203B41FA5}">
                      <a16:colId xmlns:a16="http://schemas.microsoft.com/office/drawing/2014/main" val="1261791897"/>
                    </a:ext>
                  </a:extLst>
                </a:gridCol>
                <a:gridCol w="828038">
                  <a:extLst>
                    <a:ext uri="{9D8B030D-6E8A-4147-A177-3AD203B41FA5}">
                      <a16:colId xmlns:a16="http://schemas.microsoft.com/office/drawing/2014/main" val="3877714259"/>
                    </a:ext>
                  </a:extLst>
                </a:gridCol>
                <a:gridCol w="452301">
                  <a:extLst>
                    <a:ext uri="{9D8B030D-6E8A-4147-A177-3AD203B41FA5}">
                      <a16:colId xmlns:a16="http://schemas.microsoft.com/office/drawing/2014/main" val="3054904779"/>
                    </a:ext>
                  </a:extLst>
                </a:gridCol>
                <a:gridCol w="1000908">
                  <a:extLst>
                    <a:ext uri="{9D8B030D-6E8A-4147-A177-3AD203B41FA5}">
                      <a16:colId xmlns:a16="http://schemas.microsoft.com/office/drawing/2014/main" val="2149075265"/>
                    </a:ext>
                  </a:extLst>
                </a:gridCol>
              </a:tblGrid>
              <a:tr h="254392">
                <a:tc>
                  <a:txBody>
                    <a:bodyPr/>
                    <a:lstStyle/>
                    <a:p>
                      <a:pPr marL="0" algn="ctr" defTabSz="685800" rtl="0" eaLnBrk="1" latinLnBrk="0" hangingPunct="1"/>
                      <a:endParaRPr lang="zh-CN" altLang="en-US" sz="100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endParaRPr lang="zh-CN" altLang="en-US" sz="100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zh-CN" altLang="en-US" sz="1000" b="0" kern="1200" dirty="0">
                          <a:solidFill>
                            <a:schemeClr val="dk1"/>
                          </a:solidFill>
                          <a:latin typeface="+mn-ea"/>
                          <a:ea typeface="+mn-ea"/>
                          <a:cs typeface="+mn-cs"/>
                        </a:rPr>
                        <a:t>线径</a:t>
                      </a:r>
                      <a:r>
                        <a:rPr lang="en-US" altLang="zh-CN" sz="1000" b="0" kern="1200" dirty="0">
                          <a:solidFill>
                            <a:schemeClr val="dk1"/>
                          </a:solidFill>
                          <a:latin typeface="+mn-ea"/>
                          <a:ea typeface="+mn-ea"/>
                          <a:cs typeface="+mn-cs"/>
                        </a:rPr>
                        <a:t>(mm)</a:t>
                      </a:r>
                      <a:endParaRPr lang="zh-CN" altLang="en-US" sz="100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zh-CN" altLang="en-US" sz="1000" b="0" kern="1200" dirty="0">
                          <a:solidFill>
                            <a:schemeClr val="dk1"/>
                          </a:solidFill>
                          <a:latin typeface="+mn-ea"/>
                          <a:ea typeface="+mn-ea"/>
                          <a:cs typeface="+mn-cs"/>
                        </a:rPr>
                        <a:t>线圈内径（</a:t>
                      </a:r>
                      <a:r>
                        <a:rPr lang="en-US" altLang="zh-CN" sz="1000" b="0" kern="1200" dirty="0">
                          <a:solidFill>
                            <a:schemeClr val="dk1"/>
                          </a:solidFill>
                          <a:latin typeface="+mn-ea"/>
                          <a:ea typeface="+mn-ea"/>
                          <a:cs typeface="+mn-cs"/>
                        </a:rPr>
                        <a:t>mm</a:t>
                      </a:r>
                      <a:r>
                        <a:rPr lang="zh-CN" altLang="en-US" sz="1000" b="0" kern="1200" dirty="0">
                          <a:solidFill>
                            <a:schemeClr val="dk1"/>
                          </a:solidFill>
                          <a:latin typeface="+mn-ea"/>
                          <a:ea typeface="+mn-ea"/>
                          <a:cs typeface="+mn-cs"/>
                        </a:rPr>
                        <a:t>）</a:t>
                      </a:r>
                    </a:p>
                  </a:txBody>
                  <a:tcPr anchor="ctr">
                    <a:noFill/>
                  </a:tcPr>
                </a:tc>
                <a:tc>
                  <a:txBody>
                    <a:bodyPr/>
                    <a:lstStyle/>
                    <a:p>
                      <a:pPr marL="0" algn="ctr" defTabSz="685800" rtl="0" eaLnBrk="1" latinLnBrk="0" hangingPunct="1"/>
                      <a:r>
                        <a:rPr lang="zh-CN" altLang="en-US" sz="1000" b="0" kern="1200" dirty="0">
                          <a:solidFill>
                            <a:schemeClr val="dk1"/>
                          </a:solidFill>
                          <a:latin typeface="+mn-ea"/>
                          <a:ea typeface="+mn-ea"/>
                          <a:cs typeface="+mn-cs"/>
                        </a:rPr>
                        <a:t>单层匝数</a:t>
                      </a:r>
                    </a:p>
                  </a:txBody>
                  <a:tcPr anchor="ctr">
                    <a:noFill/>
                  </a:tcPr>
                </a:tc>
                <a:tc>
                  <a:txBody>
                    <a:bodyPr/>
                    <a:lstStyle/>
                    <a:p>
                      <a:pPr marL="0" algn="ctr" defTabSz="685800" rtl="0" eaLnBrk="1" latinLnBrk="0" hangingPunct="1"/>
                      <a:r>
                        <a:rPr lang="zh-CN" altLang="en-US" sz="1000" b="0" kern="1200" dirty="0">
                          <a:solidFill>
                            <a:schemeClr val="dk1"/>
                          </a:solidFill>
                          <a:latin typeface="+mn-ea"/>
                          <a:ea typeface="+mn-ea"/>
                          <a:cs typeface="+mn-cs"/>
                        </a:rPr>
                        <a:t>匝间距</a:t>
                      </a:r>
                      <a:r>
                        <a:rPr lang="en-US" altLang="zh-CN" sz="1000" b="0" kern="1200" dirty="0">
                          <a:solidFill>
                            <a:schemeClr val="dk1"/>
                          </a:solidFill>
                          <a:latin typeface="+mn-ea"/>
                          <a:ea typeface="+mn-ea"/>
                          <a:cs typeface="+mn-cs"/>
                        </a:rPr>
                        <a:t>(mm)</a:t>
                      </a:r>
                      <a:endParaRPr lang="zh-CN" altLang="en-US" sz="100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zh-CN" altLang="en-US" sz="1000" b="0" kern="1200" dirty="0">
                          <a:solidFill>
                            <a:schemeClr val="dk1"/>
                          </a:solidFill>
                          <a:latin typeface="+mn-ea"/>
                          <a:ea typeface="+mn-ea"/>
                          <a:cs typeface="+mn-cs"/>
                        </a:rPr>
                        <a:t>层数</a:t>
                      </a:r>
                    </a:p>
                  </a:txBody>
                  <a:tcPr anchor="ctr">
                    <a:noFill/>
                  </a:tcPr>
                </a:tc>
                <a:tc>
                  <a:txBody>
                    <a:bodyPr/>
                    <a:lstStyle/>
                    <a:p>
                      <a:pPr marL="0" algn="ctr" defTabSz="685800" rtl="0" eaLnBrk="1" latinLnBrk="0" hangingPunct="1"/>
                      <a:r>
                        <a:rPr lang="zh-CN" altLang="en-US" sz="1000" b="0" kern="1200" dirty="0">
                          <a:solidFill>
                            <a:schemeClr val="dk1"/>
                          </a:solidFill>
                          <a:latin typeface="+mn-ea"/>
                          <a:ea typeface="+mn-ea"/>
                          <a:cs typeface="+mn-cs"/>
                        </a:rPr>
                        <a:t>层间距</a:t>
                      </a:r>
                      <a:r>
                        <a:rPr lang="en-US" altLang="zh-CN" sz="1000" b="0" kern="1200" dirty="0">
                          <a:solidFill>
                            <a:schemeClr val="dk1"/>
                          </a:solidFill>
                          <a:latin typeface="+mn-ea"/>
                          <a:ea typeface="+mn-ea"/>
                          <a:cs typeface="+mn-cs"/>
                        </a:rPr>
                        <a:t>(mm)</a:t>
                      </a:r>
                      <a:endParaRPr lang="zh-CN" altLang="en-US" sz="1000" b="0" kern="1200" dirty="0">
                        <a:solidFill>
                          <a:schemeClr val="dk1"/>
                        </a:solidFill>
                        <a:latin typeface="+mn-ea"/>
                        <a:ea typeface="+mn-ea"/>
                        <a:cs typeface="+mn-cs"/>
                      </a:endParaRPr>
                    </a:p>
                  </a:txBody>
                  <a:tcPr anchor="ctr">
                    <a:noFill/>
                  </a:tcPr>
                </a:tc>
                <a:extLst>
                  <a:ext uri="{0D108BD9-81ED-4DB2-BD59-A6C34878D82A}">
                    <a16:rowId xmlns:a16="http://schemas.microsoft.com/office/drawing/2014/main" val="2646039981"/>
                  </a:ext>
                </a:extLst>
              </a:tr>
              <a:tr h="254392">
                <a:tc rowSpan="3">
                  <a:txBody>
                    <a:bodyPr/>
                    <a:lstStyle/>
                    <a:p>
                      <a:pPr marL="0" algn="ctr" defTabSz="685800" rtl="0" eaLnBrk="1" latinLnBrk="0" hangingPunct="1"/>
                      <a:r>
                        <a:rPr lang="en-US" altLang="zh-CN" sz="1000" b="0" kern="1200" dirty="0">
                          <a:solidFill>
                            <a:schemeClr val="dk1"/>
                          </a:solidFill>
                          <a:latin typeface="+mn-ea"/>
                          <a:ea typeface="+mn-ea"/>
                          <a:cs typeface="+mn-cs"/>
                        </a:rPr>
                        <a:t>Prototype coil</a:t>
                      </a:r>
                      <a:endParaRPr lang="zh-CN" altLang="en-US" sz="100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en-US" altLang="zh-CN" sz="1000" b="0" kern="1200" dirty="0">
                          <a:solidFill>
                            <a:schemeClr val="dk1"/>
                          </a:solidFill>
                          <a:latin typeface="+mn-ea"/>
                          <a:ea typeface="+mn-ea"/>
                          <a:cs typeface="+mn-cs"/>
                        </a:rPr>
                        <a:t>V1</a:t>
                      </a:r>
                      <a:endParaRPr lang="zh-CN" altLang="en-US" sz="100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en-US" altLang="zh-CN" sz="1000" b="0" kern="1200" dirty="0">
                          <a:solidFill>
                            <a:schemeClr val="dk1"/>
                          </a:solidFill>
                          <a:latin typeface="+mn-ea"/>
                          <a:ea typeface="+mn-ea"/>
                          <a:cs typeface="+mn-cs"/>
                        </a:rPr>
                        <a:t>0.13/0.156</a:t>
                      </a:r>
                      <a:endParaRPr lang="zh-CN" altLang="en-US" sz="100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en-US" altLang="zh-CN" sz="1000" b="0" kern="1200" dirty="0">
                          <a:solidFill>
                            <a:schemeClr val="dk1"/>
                          </a:solidFill>
                          <a:latin typeface="+mn-ea"/>
                          <a:ea typeface="+mn-ea"/>
                          <a:cs typeface="+mn-cs"/>
                        </a:rPr>
                        <a:t>114</a:t>
                      </a:r>
                      <a:endParaRPr lang="zh-CN" altLang="en-US" sz="100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en-US" altLang="zh-CN" sz="1000" b="0" kern="1200" dirty="0">
                          <a:solidFill>
                            <a:schemeClr val="dk1"/>
                          </a:solidFill>
                          <a:latin typeface="+mn-ea"/>
                          <a:ea typeface="+mn-ea"/>
                          <a:cs typeface="+mn-cs"/>
                        </a:rPr>
                        <a:t>288</a:t>
                      </a:r>
                      <a:endParaRPr lang="zh-CN" altLang="en-US" sz="100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en-US" altLang="zh-CN" sz="1000" b="0" kern="1200" dirty="0">
                          <a:solidFill>
                            <a:schemeClr val="dk1"/>
                          </a:solidFill>
                          <a:latin typeface="+mn-ea"/>
                          <a:ea typeface="+mn-ea"/>
                          <a:cs typeface="+mn-cs"/>
                        </a:rPr>
                        <a:t>0.198</a:t>
                      </a:r>
                      <a:endParaRPr lang="zh-CN" altLang="en-US" sz="100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en-US" altLang="zh-CN" sz="1000" b="0" kern="1200" dirty="0">
                          <a:solidFill>
                            <a:schemeClr val="dk1"/>
                          </a:solidFill>
                          <a:latin typeface="+mn-ea"/>
                          <a:ea typeface="+mn-ea"/>
                          <a:cs typeface="+mn-cs"/>
                        </a:rPr>
                        <a:t>15</a:t>
                      </a:r>
                      <a:endParaRPr lang="zh-CN" altLang="en-US" sz="100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en-US" altLang="zh-CN" sz="1000" b="0" kern="1200" dirty="0">
                          <a:solidFill>
                            <a:schemeClr val="dk1"/>
                          </a:solidFill>
                          <a:latin typeface="+mn-ea"/>
                          <a:ea typeface="+mn-ea"/>
                          <a:cs typeface="+mn-cs"/>
                        </a:rPr>
                        <a:t>0.75+0.156</a:t>
                      </a:r>
                      <a:endParaRPr lang="zh-CN" altLang="en-US" sz="1000" b="0" kern="1200" dirty="0">
                        <a:solidFill>
                          <a:schemeClr val="dk1"/>
                        </a:solidFill>
                        <a:latin typeface="+mn-ea"/>
                        <a:ea typeface="+mn-ea"/>
                        <a:cs typeface="+mn-cs"/>
                      </a:endParaRPr>
                    </a:p>
                  </a:txBody>
                  <a:tcPr anchor="ctr">
                    <a:noFill/>
                  </a:tcPr>
                </a:tc>
                <a:extLst>
                  <a:ext uri="{0D108BD9-81ED-4DB2-BD59-A6C34878D82A}">
                    <a16:rowId xmlns:a16="http://schemas.microsoft.com/office/drawing/2014/main" val="2886982460"/>
                  </a:ext>
                </a:extLst>
              </a:tr>
              <a:tr h="254392">
                <a:tc vMerge="1">
                  <a:txBody>
                    <a:bodyPr/>
                    <a:lstStyle/>
                    <a:p>
                      <a:endParaRPr lang="zh-CN" altLang="en-US" sz="1400" b="0" dirty="0"/>
                    </a:p>
                  </a:txBody>
                  <a:tcPr>
                    <a:noFill/>
                  </a:tcPr>
                </a:tc>
                <a:tc>
                  <a:txBody>
                    <a:bodyPr/>
                    <a:lstStyle/>
                    <a:p>
                      <a:pPr marL="0" algn="ctr" defTabSz="685800" rtl="0" eaLnBrk="1" latinLnBrk="0" hangingPunct="1"/>
                      <a:r>
                        <a:rPr lang="en-US" altLang="zh-CN" sz="1000" b="0" kern="1200" dirty="0">
                          <a:solidFill>
                            <a:schemeClr val="dk1"/>
                          </a:solidFill>
                          <a:latin typeface="+mn-ea"/>
                          <a:ea typeface="+mn-ea"/>
                          <a:cs typeface="+mn-cs"/>
                        </a:rPr>
                        <a:t>V3</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0.55/0.6</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200</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250</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0.6</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50</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0.25+0.6</a:t>
                      </a:r>
                      <a:endParaRPr lang="zh-CN" altLang="en-US" sz="1000" b="0" kern="1200" dirty="0">
                        <a:solidFill>
                          <a:schemeClr val="dk1"/>
                        </a:solidFill>
                        <a:latin typeface="+mn-ea"/>
                        <a:ea typeface="+mn-ea"/>
                        <a:cs typeface="+mn-cs"/>
                      </a:endParaRPr>
                    </a:p>
                  </a:txBody>
                  <a:tcPr anchor="ctr">
                    <a:solidFill>
                      <a:srgbClr val="FFFF00"/>
                    </a:solidFill>
                  </a:tcPr>
                </a:tc>
                <a:extLst>
                  <a:ext uri="{0D108BD9-81ED-4DB2-BD59-A6C34878D82A}">
                    <a16:rowId xmlns:a16="http://schemas.microsoft.com/office/drawing/2014/main" val="564106260"/>
                  </a:ext>
                </a:extLst>
              </a:tr>
              <a:tr h="254392">
                <a:tc vMerge="1">
                  <a:txBody>
                    <a:bodyPr/>
                    <a:lstStyle/>
                    <a:p>
                      <a:endParaRPr lang="zh-CN" altLang="en-US" sz="1400" b="0" dirty="0"/>
                    </a:p>
                  </a:txBody>
                  <a:tcPr>
                    <a:noFill/>
                  </a:tcPr>
                </a:tc>
                <a:tc>
                  <a:txBody>
                    <a:bodyPr/>
                    <a:lstStyle/>
                    <a:p>
                      <a:pPr marL="0" algn="ctr" defTabSz="685800" rtl="0" eaLnBrk="1" latinLnBrk="0" hangingPunct="1"/>
                      <a:r>
                        <a:rPr lang="en-US" altLang="zh-CN" sz="1000" b="0" kern="1200" dirty="0">
                          <a:solidFill>
                            <a:schemeClr val="dk1"/>
                          </a:solidFill>
                          <a:latin typeface="+mn-ea"/>
                          <a:ea typeface="+mn-ea"/>
                          <a:cs typeface="+mn-cs"/>
                        </a:rPr>
                        <a:t>V3.5</a:t>
                      </a:r>
                      <a:endParaRPr lang="zh-CN" altLang="en-US" sz="100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1.2/1.27</a:t>
                      </a:r>
                      <a:endParaRPr lang="zh-CN" altLang="en-US" sz="100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114</a:t>
                      </a:r>
                      <a:endParaRPr lang="zh-CN" altLang="en-US" sz="100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180</a:t>
                      </a:r>
                      <a:endParaRPr lang="zh-CN" altLang="en-US" sz="100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1.27</a:t>
                      </a:r>
                      <a:endParaRPr lang="zh-CN" altLang="en-US" sz="100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8</a:t>
                      </a:r>
                      <a:endParaRPr lang="zh-CN" altLang="en-US" sz="100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0.5+1.27</a:t>
                      </a:r>
                      <a:endParaRPr lang="zh-CN" altLang="en-US" sz="1000" b="0" kern="1200" dirty="0">
                        <a:solidFill>
                          <a:schemeClr val="dk1"/>
                        </a:solidFill>
                        <a:latin typeface="+mn-ea"/>
                        <a:ea typeface="+mn-ea"/>
                        <a:cs typeface="+mn-cs"/>
                      </a:endParaRPr>
                    </a:p>
                  </a:txBody>
                  <a:tcPr anchor="ctr">
                    <a:solidFill>
                      <a:srgbClr val="92D050"/>
                    </a:solidFill>
                  </a:tcPr>
                </a:tc>
                <a:extLst>
                  <a:ext uri="{0D108BD9-81ED-4DB2-BD59-A6C34878D82A}">
                    <a16:rowId xmlns:a16="http://schemas.microsoft.com/office/drawing/2014/main" val="1968356856"/>
                  </a:ext>
                </a:extLst>
              </a:tr>
              <a:tr h="254392">
                <a:tc rowSpan="17">
                  <a:txBody>
                    <a:bodyPr/>
                    <a:lstStyle/>
                    <a:p>
                      <a:pPr marL="0" algn="ctr" defTabSz="685800" rtl="0" eaLnBrk="1" latinLnBrk="0" hangingPunct="1"/>
                      <a:r>
                        <a:rPr lang="en-US" altLang="zh-CN" sz="1000" b="0" kern="1200" dirty="0">
                          <a:solidFill>
                            <a:schemeClr val="dk1"/>
                          </a:solidFill>
                          <a:latin typeface="+mn-ea"/>
                          <a:ea typeface="+mn-ea"/>
                          <a:cs typeface="+mn-cs"/>
                        </a:rPr>
                        <a:t>Test coil</a:t>
                      </a:r>
                      <a:endParaRPr lang="zh-CN" altLang="en-US" sz="100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en-US" altLang="zh-CN" sz="1000" b="0" kern="1200" dirty="0">
                          <a:solidFill>
                            <a:schemeClr val="dk1"/>
                          </a:solidFill>
                          <a:latin typeface="+mn-ea"/>
                          <a:ea typeface="+mn-ea"/>
                          <a:cs typeface="+mn-cs"/>
                        </a:rPr>
                        <a:t>Coil1</a:t>
                      </a:r>
                      <a:endParaRPr lang="zh-CN" altLang="en-US" sz="100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0.55/0.6</a:t>
                      </a:r>
                      <a:endParaRPr lang="zh-CN" altLang="en-US" sz="100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40</a:t>
                      </a:r>
                      <a:endParaRPr lang="zh-CN" altLang="en-US" sz="100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50</a:t>
                      </a:r>
                      <a:endParaRPr lang="zh-CN" altLang="en-US" sz="100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0.6</a:t>
                      </a:r>
                      <a:endParaRPr lang="zh-CN" altLang="en-US" sz="100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14</a:t>
                      </a:r>
                      <a:endParaRPr lang="zh-CN" altLang="en-US" sz="100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0.6</a:t>
                      </a:r>
                      <a:endParaRPr lang="zh-CN" altLang="en-US" sz="1000" b="0" kern="1200" dirty="0">
                        <a:solidFill>
                          <a:schemeClr val="dk1"/>
                        </a:solidFill>
                        <a:latin typeface="+mn-ea"/>
                        <a:ea typeface="+mn-ea"/>
                        <a:cs typeface="+mn-cs"/>
                      </a:endParaRPr>
                    </a:p>
                  </a:txBody>
                  <a:tcPr anchor="ctr">
                    <a:solidFill>
                      <a:srgbClr val="92D050"/>
                    </a:solidFill>
                  </a:tcPr>
                </a:tc>
                <a:extLst>
                  <a:ext uri="{0D108BD9-81ED-4DB2-BD59-A6C34878D82A}">
                    <a16:rowId xmlns:a16="http://schemas.microsoft.com/office/drawing/2014/main" val="1397066463"/>
                  </a:ext>
                </a:extLst>
              </a:tr>
              <a:tr h="254392">
                <a:tc vMerge="1">
                  <a:txBody>
                    <a:bodyPr/>
                    <a:lstStyle/>
                    <a:p>
                      <a:endParaRPr lang="zh-CN" altLang="en-US" sz="1400" b="0" dirty="0"/>
                    </a:p>
                  </a:txBody>
                  <a:tcPr>
                    <a:noFill/>
                  </a:tcPr>
                </a:tc>
                <a:tc>
                  <a:txBody>
                    <a:bodyPr/>
                    <a:lstStyle/>
                    <a:p>
                      <a:pPr marL="0" algn="ctr" defTabSz="685800" rtl="0" eaLnBrk="1" latinLnBrk="0" hangingPunct="1"/>
                      <a:r>
                        <a:rPr lang="en-US" altLang="zh-CN" sz="1000" b="0" kern="1200" dirty="0">
                          <a:solidFill>
                            <a:schemeClr val="dk1"/>
                          </a:solidFill>
                          <a:latin typeface="+mn-ea"/>
                          <a:ea typeface="+mn-ea"/>
                          <a:cs typeface="+mn-cs"/>
                        </a:rPr>
                        <a:t>Coil2</a:t>
                      </a:r>
                      <a:endParaRPr lang="zh-CN" altLang="en-US" sz="100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0.55/0.6</a:t>
                      </a:r>
                      <a:endParaRPr lang="zh-CN" altLang="en-US" sz="100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40</a:t>
                      </a:r>
                      <a:endParaRPr lang="zh-CN" altLang="en-US" sz="100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75</a:t>
                      </a:r>
                      <a:endParaRPr lang="zh-CN" altLang="en-US" sz="1000" b="0" kern="1200" dirty="0">
                        <a:solidFill>
                          <a:schemeClr val="dk1"/>
                        </a:solidFill>
                        <a:latin typeface="+mn-ea"/>
                        <a:ea typeface="+mn-ea"/>
                        <a:cs typeface="+mn-cs"/>
                      </a:endParaRPr>
                    </a:p>
                  </a:txBody>
                  <a:tcPr anchor="ctr">
                    <a:solidFill>
                      <a:srgbClr val="92D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dk1"/>
                          </a:solidFill>
                          <a:latin typeface="+mn-ea"/>
                          <a:ea typeface="+mn-ea"/>
                          <a:cs typeface="+mn-cs"/>
                        </a:rPr>
                        <a:t>0.6</a:t>
                      </a:r>
                      <a:endParaRPr lang="zh-CN" altLang="en-US" sz="100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14</a:t>
                      </a:r>
                      <a:endParaRPr lang="zh-CN" altLang="en-US" sz="100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0.6</a:t>
                      </a:r>
                      <a:endParaRPr lang="zh-CN" altLang="en-US" sz="1000" b="0" kern="1200" dirty="0">
                        <a:solidFill>
                          <a:schemeClr val="dk1"/>
                        </a:solidFill>
                        <a:latin typeface="+mn-ea"/>
                        <a:ea typeface="+mn-ea"/>
                        <a:cs typeface="+mn-cs"/>
                      </a:endParaRPr>
                    </a:p>
                  </a:txBody>
                  <a:tcPr anchor="ctr">
                    <a:solidFill>
                      <a:srgbClr val="92D050"/>
                    </a:solidFill>
                  </a:tcPr>
                </a:tc>
                <a:extLst>
                  <a:ext uri="{0D108BD9-81ED-4DB2-BD59-A6C34878D82A}">
                    <a16:rowId xmlns:a16="http://schemas.microsoft.com/office/drawing/2014/main" val="2170739928"/>
                  </a:ext>
                </a:extLst>
              </a:tr>
              <a:tr h="254392">
                <a:tc vMerge="1">
                  <a:txBody>
                    <a:bodyPr/>
                    <a:lstStyle/>
                    <a:p>
                      <a:endParaRPr lang="zh-CN" altLang="en-US" sz="1400" b="0" dirty="0"/>
                    </a:p>
                  </a:txBody>
                  <a:tcPr>
                    <a:noFill/>
                  </a:tcPr>
                </a:tc>
                <a:tc>
                  <a:txBody>
                    <a:bodyPr/>
                    <a:lstStyle/>
                    <a:p>
                      <a:pPr marL="0" algn="ctr" defTabSz="685800" rtl="0" eaLnBrk="1" latinLnBrk="0" hangingPunct="1"/>
                      <a:r>
                        <a:rPr lang="en-US" altLang="zh-CN" sz="1000" b="0" kern="1200" dirty="0">
                          <a:solidFill>
                            <a:schemeClr val="dk1"/>
                          </a:solidFill>
                          <a:latin typeface="+mn-ea"/>
                          <a:ea typeface="+mn-ea"/>
                          <a:cs typeface="+mn-cs"/>
                        </a:rPr>
                        <a:t>Coil3</a:t>
                      </a:r>
                      <a:endParaRPr lang="zh-CN" altLang="en-US" sz="100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0.55/0.6</a:t>
                      </a:r>
                      <a:endParaRPr lang="zh-CN" altLang="en-US" sz="100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40</a:t>
                      </a:r>
                      <a:endParaRPr lang="zh-CN" altLang="en-US" sz="100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100</a:t>
                      </a:r>
                      <a:endParaRPr lang="zh-CN" altLang="en-US" sz="1000" b="0" kern="1200" dirty="0">
                        <a:solidFill>
                          <a:schemeClr val="dk1"/>
                        </a:solidFill>
                        <a:latin typeface="+mn-ea"/>
                        <a:ea typeface="+mn-ea"/>
                        <a:cs typeface="+mn-cs"/>
                      </a:endParaRPr>
                    </a:p>
                  </a:txBody>
                  <a:tcPr anchor="ctr">
                    <a:solidFill>
                      <a:srgbClr val="92D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dk1"/>
                          </a:solidFill>
                          <a:latin typeface="+mn-ea"/>
                          <a:ea typeface="+mn-ea"/>
                          <a:cs typeface="+mn-cs"/>
                        </a:rPr>
                        <a:t>0.6</a:t>
                      </a:r>
                      <a:endParaRPr lang="zh-CN" altLang="en-US" sz="100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14</a:t>
                      </a:r>
                      <a:endParaRPr lang="zh-CN" altLang="en-US" sz="100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0.6</a:t>
                      </a:r>
                      <a:endParaRPr lang="zh-CN" altLang="en-US" sz="1000" b="0" kern="1200" dirty="0">
                        <a:solidFill>
                          <a:schemeClr val="dk1"/>
                        </a:solidFill>
                        <a:latin typeface="+mn-ea"/>
                        <a:ea typeface="+mn-ea"/>
                        <a:cs typeface="+mn-cs"/>
                      </a:endParaRPr>
                    </a:p>
                  </a:txBody>
                  <a:tcPr anchor="ctr">
                    <a:solidFill>
                      <a:srgbClr val="92D050"/>
                    </a:solidFill>
                  </a:tcPr>
                </a:tc>
                <a:extLst>
                  <a:ext uri="{0D108BD9-81ED-4DB2-BD59-A6C34878D82A}">
                    <a16:rowId xmlns:a16="http://schemas.microsoft.com/office/drawing/2014/main" val="494436431"/>
                  </a:ext>
                </a:extLst>
              </a:tr>
              <a:tr h="254392">
                <a:tc vMerge="1">
                  <a:txBody>
                    <a:bodyPr/>
                    <a:lstStyle/>
                    <a:p>
                      <a:endParaRPr lang="zh-CN" altLang="en-US"/>
                    </a:p>
                  </a:txBody>
                  <a:tcPr/>
                </a:tc>
                <a:tc>
                  <a:txBody>
                    <a:bodyPr/>
                    <a:lstStyle/>
                    <a:p>
                      <a:pPr marL="0" algn="ctr" defTabSz="685800" rtl="0" eaLnBrk="1" latinLnBrk="0" hangingPunct="1"/>
                      <a:r>
                        <a:rPr lang="en-US" altLang="zh-CN" sz="1000" b="0" kern="1200" dirty="0">
                          <a:solidFill>
                            <a:schemeClr val="dk1"/>
                          </a:solidFill>
                          <a:latin typeface="+mn-ea"/>
                          <a:ea typeface="+mn-ea"/>
                          <a:cs typeface="+mn-cs"/>
                        </a:rPr>
                        <a:t>Coil4</a:t>
                      </a:r>
                      <a:endParaRPr lang="zh-CN" altLang="en-US" sz="1000" b="0" kern="1200" dirty="0">
                        <a:solidFill>
                          <a:schemeClr val="dk1"/>
                        </a:solidFill>
                        <a:latin typeface="+mn-ea"/>
                        <a:ea typeface="+mn-ea"/>
                        <a:cs typeface="+mn-cs"/>
                      </a:endParaRPr>
                    </a:p>
                  </a:txBody>
                  <a:tcPr anchor="ctr">
                    <a:solidFill>
                      <a:srgbClr val="92D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dk1"/>
                          </a:solidFill>
                          <a:latin typeface="+mn-ea"/>
                          <a:ea typeface="+mn-ea"/>
                          <a:cs typeface="+mn-cs"/>
                        </a:rPr>
                        <a:t>1.2/1.27</a:t>
                      </a:r>
                      <a:endParaRPr lang="zh-CN" altLang="en-US" sz="1000" b="0" kern="1200" dirty="0">
                        <a:solidFill>
                          <a:schemeClr val="dk1"/>
                        </a:solidFill>
                        <a:latin typeface="+mn-ea"/>
                        <a:ea typeface="+mn-ea"/>
                        <a:cs typeface="+mn-cs"/>
                      </a:endParaRPr>
                    </a:p>
                  </a:txBody>
                  <a:tcPr anchor="ctr">
                    <a:solidFill>
                      <a:srgbClr val="92D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dk1"/>
                          </a:solidFill>
                          <a:latin typeface="+mn-ea"/>
                          <a:ea typeface="+mn-ea"/>
                          <a:cs typeface="+mn-cs"/>
                        </a:rPr>
                        <a:t>40</a:t>
                      </a:r>
                      <a:endParaRPr lang="zh-CN" altLang="en-US" sz="100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47</a:t>
                      </a:r>
                      <a:endParaRPr lang="zh-CN" altLang="en-US" sz="1000" b="0" kern="1200" dirty="0">
                        <a:solidFill>
                          <a:schemeClr val="dk1"/>
                        </a:solidFill>
                        <a:latin typeface="+mn-ea"/>
                        <a:ea typeface="+mn-ea"/>
                        <a:cs typeface="+mn-cs"/>
                      </a:endParaRPr>
                    </a:p>
                  </a:txBody>
                  <a:tcPr anchor="ctr">
                    <a:solidFill>
                      <a:srgbClr val="92D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dk1"/>
                          </a:solidFill>
                          <a:latin typeface="+mn-ea"/>
                          <a:ea typeface="+mn-ea"/>
                          <a:cs typeface="+mn-cs"/>
                        </a:rPr>
                        <a:t>1.27</a:t>
                      </a:r>
                      <a:endParaRPr lang="zh-CN" altLang="en-US" sz="100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6</a:t>
                      </a:r>
                      <a:endParaRPr lang="zh-CN" altLang="en-US" sz="100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1.27</a:t>
                      </a:r>
                      <a:endParaRPr lang="zh-CN" altLang="en-US" sz="1000" b="0" kern="1200" dirty="0">
                        <a:solidFill>
                          <a:schemeClr val="dk1"/>
                        </a:solidFill>
                        <a:latin typeface="+mn-ea"/>
                        <a:ea typeface="+mn-ea"/>
                        <a:cs typeface="+mn-cs"/>
                      </a:endParaRPr>
                    </a:p>
                  </a:txBody>
                  <a:tcPr anchor="ctr">
                    <a:solidFill>
                      <a:srgbClr val="92D050"/>
                    </a:solidFill>
                  </a:tcPr>
                </a:tc>
                <a:extLst>
                  <a:ext uri="{0D108BD9-81ED-4DB2-BD59-A6C34878D82A}">
                    <a16:rowId xmlns:a16="http://schemas.microsoft.com/office/drawing/2014/main" val="3280778682"/>
                  </a:ext>
                </a:extLst>
              </a:tr>
              <a:tr h="254392">
                <a:tc vMerge="1">
                  <a:txBody>
                    <a:bodyPr/>
                    <a:lstStyle/>
                    <a:p>
                      <a:endParaRPr lang="zh-CN" altLang="en-US" sz="1400" b="0" dirty="0"/>
                    </a:p>
                  </a:txBody>
                  <a:tcPr>
                    <a:noFill/>
                  </a:tcPr>
                </a:tc>
                <a:tc>
                  <a:txBody>
                    <a:bodyPr/>
                    <a:lstStyle/>
                    <a:p>
                      <a:pPr marL="0" algn="ctr" defTabSz="685800" rtl="0" eaLnBrk="1" latinLnBrk="0" hangingPunct="1"/>
                      <a:r>
                        <a:rPr lang="en-US" altLang="zh-CN" sz="1000" b="0" kern="1200" dirty="0">
                          <a:solidFill>
                            <a:schemeClr val="dk1"/>
                          </a:solidFill>
                          <a:latin typeface="+mn-ea"/>
                          <a:ea typeface="+mn-ea"/>
                          <a:cs typeface="+mn-cs"/>
                        </a:rPr>
                        <a:t>Coil6</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0.55/0.6</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100</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100</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dk1"/>
                          </a:solidFill>
                          <a:latin typeface="+mn-ea"/>
                          <a:ea typeface="+mn-ea"/>
                          <a:cs typeface="+mn-cs"/>
                        </a:rPr>
                        <a:t>0.6</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14</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0.6</a:t>
                      </a:r>
                      <a:endParaRPr lang="zh-CN" altLang="en-US" sz="1000" b="0" kern="1200" dirty="0">
                        <a:solidFill>
                          <a:schemeClr val="dk1"/>
                        </a:solidFill>
                        <a:latin typeface="+mn-ea"/>
                        <a:ea typeface="+mn-ea"/>
                        <a:cs typeface="+mn-cs"/>
                      </a:endParaRPr>
                    </a:p>
                  </a:txBody>
                  <a:tcPr anchor="ctr">
                    <a:solidFill>
                      <a:srgbClr val="FFFF00"/>
                    </a:solidFill>
                  </a:tcPr>
                </a:tc>
                <a:extLst>
                  <a:ext uri="{0D108BD9-81ED-4DB2-BD59-A6C34878D82A}">
                    <a16:rowId xmlns:a16="http://schemas.microsoft.com/office/drawing/2014/main" val="3879389"/>
                  </a:ext>
                </a:extLst>
              </a:tr>
              <a:tr h="254392">
                <a:tc vMerge="1">
                  <a:txBody>
                    <a:bodyPr/>
                    <a:lstStyle/>
                    <a:p>
                      <a:endParaRPr lang="zh-CN" altLang="en-US" sz="1400" b="0" dirty="0"/>
                    </a:p>
                  </a:txBody>
                  <a:tcPr>
                    <a:noFill/>
                  </a:tcPr>
                </a:tc>
                <a:tc>
                  <a:txBody>
                    <a:bodyPr/>
                    <a:lstStyle/>
                    <a:p>
                      <a:pPr marL="0" algn="ctr" defTabSz="685800" rtl="0" eaLnBrk="1" latinLnBrk="0" hangingPunct="1"/>
                      <a:r>
                        <a:rPr lang="en-US" altLang="zh-CN" sz="1000" b="0" kern="1200" dirty="0">
                          <a:solidFill>
                            <a:schemeClr val="dk1"/>
                          </a:solidFill>
                          <a:latin typeface="+mn-ea"/>
                          <a:ea typeface="+mn-ea"/>
                          <a:cs typeface="+mn-cs"/>
                        </a:rPr>
                        <a:t>Coil7</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0.55/0.6</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150</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100</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dk1"/>
                          </a:solidFill>
                          <a:latin typeface="+mn-ea"/>
                          <a:ea typeface="+mn-ea"/>
                          <a:cs typeface="+mn-cs"/>
                        </a:rPr>
                        <a:t>0.6</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14</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0.6</a:t>
                      </a:r>
                      <a:endParaRPr lang="zh-CN" altLang="en-US" sz="1000" b="0" kern="1200" dirty="0">
                        <a:solidFill>
                          <a:schemeClr val="dk1"/>
                        </a:solidFill>
                        <a:latin typeface="+mn-ea"/>
                        <a:ea typeface="+mn-ea"/>
                        <a:cs typeface="+mn-cs"/>
                      </a:endParaRPr>
                    </a:p>
                  </a:txBody>
                  <a:tcPr anchor="ctr">
                    <a:solidFill>
                      <a:srgbClr val="FFFF00"/>
                    </a:solidFill>
                  </a:tcPr>
                </a:tc>
                <a:extLst>
                  <a:ext uri="{0D108BD9-81ED-4DB2-BD59-A6C34878D82A}">
                    <a16:rowId xmlns:a16="http://schemas.microsoft.com/office/drawing/2014/main" val="1496153598"/>
                  </a:ext>
                </a:extLst>
              </a:tr>
              <a:tr h="254392">
                <a:tc vMerge="1">
                  <a:txBody>
                    <a:bodyPr/>
                    <a:lstStyle/>
                    <a:p>
                      <a:pPr algn="ctr"/>
                      <a:endParaRPr lang="zh-CN" altLang="en-US" sz="1400" b="0" dirty="0"/>
                    </a:p>
                  </a:txBody>
                  <a:tcPr anchor="ctr">
                    <a:noFill/>
                  </a:tcPr>
                </a:tc>
                <a:tc>
                  <a:txBody>
                    <a:bodyPr/>
                    <a:lstStyle/>
                    <a:p>
                      <a:pPr marL="0" algn="ctr" defTabSz="685800" rtl="0" eaLnBrk="1" latinLnBrk="0" hangingPunct="1"/>
                      <a:r>
                        <a:rPr lang="en-US" altLang="zh-CN" sz="1000" b="0" kern="1200" dirty="0">
                          <a:solidFill>
                            <a:schemeClr val="dk1"/>
                          </a:solidFill>
                          <a:latin typeface="+mn-ea"/>
                          <a:ea typeface="+mn-ea"/>
                          <a:cs typeface="+mn-cs"/>
                        </a:rPr>
                        <a:t>H1</a:t>
                      </a:r>
                      <a:endParaRPr lang="zh-CN" altLang="en-US" sz="100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0.65/0.715</a:t>
                      </a:r>
                      <a:endParaRPr lang="zh-CN" altLang="en-US" sz="100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34</a:t>
                      </a:r>
                      <a:endParaRPr lang="zh-CN" altLang="en-US" sz="100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56</a:t>
                      </a:r>
                      <a:endParaRPr lang="zh-CN" altLang="en-US" sz="1000" b="0" kern="1200" dirty="0">
                        <a:solidFill>
                          <a:schemeClr val="dk1"/>
                        </a:solidFill>
                        <a:latin typeface="+mn-ea"/>
                        <a:ea typeface="+mn-ea"/>
                        <a:cs typeface="+mn-cs"/>
                      </a:endParaRPr>
                    </a:p>
                  </a:txBody>
                  <a:tcPr anchor="ctr">
                    <a:solidFill>
                      <a:srgbClr val="92D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dk1"/>
                          </a:solidFill>
                          <a:latin typeface="+mn-ea"/>
                          <a:ea typeface="+mn-ea"/>
                          <a:cs typeface="+mn-cs"/>
                        </a:rPr>
                        <a:t>0.715</a:t>
                      </a:r>
                      <a:endParaRPr lang="zh-CN" altLang="en-US" sz="100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18</a:t>
                      </a:r>
                      <a:endParaRPr lang="zh-CN" altLang="en-US" sz="100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0.715</a:t>
                      </a:r>
                      <a:endParaRPr lang="zh-CN" altLang="en-US" sz="1000" b="0" kern="1200" dirty="0">
                        <a:solidFill>
                          <a:schemeClr val="dk1"/>
                        </a:solidFill>
                        <a:latin typeface="+mn-ea"/>
                        <a:ea typeface="+mn-ea"/>
                        <a:cs typeface="+mn-cs"/>
                      </a:endParaRPr>
                    </a:p>
                  </a:txBody>
                  <a:tcPr anchor="ctr">
                    <a:solidFill>
                      <a:srgbClr val="92D050"/>
                    </a:solidFill>
                  </a:tcPr>
                </a:tc>
                <a:extLst>
                  <a:ext uri="{0D108BD9-81ED-4DB2-BD59-A6C34878D82A}">
                    <a16:rowId xmlns:a16="http://schemas.microsoft.com/office/drawing/2014/main" val="1889827758"/>
                  </a:ext>
                </a:extLst>
              </a:tr>
              <a:tr h="254392">
                <a:tc vMerge="1">
                  <a:txBody>
                    <a:bodyPr/>
                    <a:lstStyle/>
                    <a:p>
                      <a:pPr algn="ctr"/>
                      <a:endParaRPr lang="zh-CN" altLang="en-US" sz="1400" b="0" dirty="0"/>
                    </a:p>
                  </a:txBody>
                  <a:tcPr anchor="ctr">
                    <a:noFill/>
                  </a:tcPr>
                </a:tc>
                <a:tc>
                  <a:txBody>
                    <a:bodyPr/>
                    <a:lstStyle/>
                    <a:p>
                      <a:pPr marL="0" algn="ctr" defTabSz="685800" rtl="0" eaLnBrk="1" latinLnBrk="0" hangingPunct="1"/>
                      <a:r>
                        <a:rPr lang="en-US" altLang="zh-CN" sz="1000" b="0" kern="1200" dirty="0">
                          <a:solidFill>
                            <a:schemeClr val="dk1"/>
                          </a:solidFill>
                          <a:latin typeface="+mn-ea"/>
                          <a:ea typeface="+mn-ea"/>
                          <a:cs typeface="+mn-cs"/>
                        </a:rPr>
                        <a:t>Coil8</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0.11</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40</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algn="ctr" defTabSz="685800" rtl="0" eaLnBrk="1" fontAlgn="ctr" latinLnBrk="0" hangingPunct="1"/>
                      <a:r>
                        <a:rPr lang="en-US" sz="1000" b="0" kern="1200" dirty="0">
                          <a:solidFill>
                            <a:schemeClr val="dk1"/>
                          </a:solidFill>
                          <a:latin typeface="+mn-ea"/>
                          <a:ea typeface="+mn-ea"/>
                          <a:cs typeface="+mn-cs"/>
                        </a:rPr>
                        <a:t>450</a:t>
                      </a:r>
                    </a:p>
                  </a:txBody>
                  <a:tcPr marL="9525" marR="9525" marT="9525" marB="0" anchor="ctr">
                    <a:solidFill>
                      <a:srgbClr val="FFFF0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dk1"/>
                          </a:solidFill>
                          <a:latin typeface="+mn-ea"/>
                          <a:ea typeface="+mn-ea"/>
                          <a:cs typeface="+mn-cs"/>
                        </a:rPr>
                        <a:t>0.133</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64</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dk1"/>
                          </a:solidFill>
                          <a:latin typeface="+mn-ea"/>
                          <a:ea typeface="+mn-ea"/>
                          <a:cs typeface="+mn-cs"/>
                        </a:rPr>
                        <a:t>0.133</a:t>
                      </a:r>
                      <a:endParaRPr lang="zh-CN" altLang="en-US" sz="1000" b="0" kern="1200" dirty="0">
                        <a:solidFill>
                          <a:schemeClr val="dk1"/>
                        </a:solidFill>
                        <a:latin typeface="+mn-ea"/>
                        <a:ea typeface="+mn-ea"/>
                        <a:cs typeface="+mn-cs"/>
                      </a:endParaRPr>
                    </a:p>
                  </a:txBody>
                  <a:tcPr anchor="ctr">
                    <a:solidFill>
                      <a:srgbClr val="FFFF00"/>
                    </a:solidFill>
                  </a:tcPr>
                </a:tc>
                <a:extLst>
                  <a:ext uri="{0D108BD9-81ED-4DB2-BD59-A6C34878D82A}">
                    <a16:rowId xmlns:a16="http://schemas.microsoft.com/office/drawing/2014/main" val="829398262"/>
                  </a:ext>
                </a:extLst>
              </a:tr>
              <a:tr h="254392">
                <a:tc vMerge="1">
                  <a:txBody>
                    <a:bodyPr/>
                    <a:lstStyle/>
                    <a:p>
                      <a:pPr algn="ctr"/>
                      <a:endParaRPr lang="zh-CN" altLang="en-US" sz="1400" b="0" dirty="0"/>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dk1"/>
                          </a:solidFill>
                          <a:latin typeface="+mn-ea"/>
                          <a:ea typeface="+mn-ea"/>
                          <a:cs typeface="+mn-cs"/>
                        </a:rPr>
                        <a:t>Coil9</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0.22</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40</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algn="ctr" defTabSz="685800" rtl="0" eaLnBrk="1" fontAlgn="ctr" latinLnBrk="0" hangingPunct="1"/>
                      <a:r>
                        <a:rPr lang="en-US" sz="1000" b="0" kern="1200" dirty="0">
                          <a:solidFill>
                            <a:schemeClr val="dk1"/>
                          </a:solidFill>
                          <a:latin typeface="+mn-ea"/>
                          <a:ea typeface="+mn-ea"/>
                          <a:cs typeface="+mn-cs"/>
                        </a:rPr>
                        <a:t>242</a:t>
                      </a:r>
                    </a:p>
                  </a:txBody>
                  <a:tcPr marL="9525" marR="9525" marT="9525" marB="0" anchor="ctr">
                    <a:solidFill>
                      <a:srgbClr val="FFFF0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dk1"/>
                          </a:solidFill>
                          <a:latin typeface="+mn-ea"/>
                          <a:ea typeface="+mn-ea"/>
                          <a:cs typeface="+mn-cs"/>
                        </a:rPr>
                        <a:t>0.252</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34</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dk1"/>
                          </a:solidFill>
                          <a:latin typeface="+mn-ea"/>
                          <a:ea typeface="+mn-ea"/>
                          <a:cs typeface="+mn-cs"/>
                        </a:rPr>
                        <a:t>0.252</a:t>
                      </a:r>
                      <a:endParaRPr lang="zh-CN" altLang="en-US" sz="1000" b="0" kern="1200" dirty="0">
                        <a:solidFill>
                          <a:schemeClr val="dk1"/>
                        </a:solidFill>
                        <a:latin typeface="+mn-ea"/>
                        <a:ea typeface="+mn-ea"/>
                        <a:cs typeface="+mn-cs"/>
                      </a:endParaRPr>
                    </a:p>
                  </a:txBody>
                  <a:tcPr anchor="ctr">
                    <a:solidFill>
                      <a:srgbClr val="FFFF00"/>
                    </a:solidFill>
                  </a:tcPr>
                </a:tc>
                <a:extLst>
                  <a:ext uri="{0D108BD9-81ED-4DB2-BD59-A6C34878D82A}">
                    <a16:rowId xmlns:a16="http://schemas.microsoft.com/office/drawing/2014/main" val="520139419"/>
                  </a:ext>
                </a:extLst>
              </a:tr>
              <a:tr h="254392">
                <a:tc vMerge="1">
                  <a:txBody>
                    <a:bodyPr/>
                    <a:lstStyle/>
                    <a:p>
                      <a:pPr algn="ctr"/>
                      <a:endParaRPr lang="zh-CN" altLang="en-US" sz="1400" b="0" dirty="0"/>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dk1"/>
                          </a:solidFill>
                          <a:latin typeface="+mn-ea"/>
                          <a:ea typeface="+mn-ea"/>
                          <a:cs typeface="+mn-cs"/>
                        </a:rPr>
                        <a:t>Coil10</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0.35</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40</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algn="ctr" defTabSz="685800" rtl="0" eaLnBrk="1" fontAlgn="ctr" latinLnBrk="0" hangingPunct="1"/>
                      <a:r>
                        <a:rPr lang="en-US" sz="1000" b="0" kern="1200" dirty="0">
                          <a:solidFill>
                            <a:schemeClr val="dk1"/>
                          </a:solidFill>
                          <a:latin typeface="+mn-ea"/>
                          <a:ea typeface="+mn-ea"/>
                          <a:cs typeface="+mn-cs"/>
                        </a:rPr>
                        <a:t>150</a:t>
                      </a:r>
                    </a:p>
                  </a:txBody>
                  <a:tcPr marL="9525" marR="9525" marT="9525" marB="0" anchor="ctr">
                    <a:solidFill>
                      <a:srgbClr val="FFFF0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dk1"/>
                          </a:solidFill>
                          <a:latin typeface="+mn-ea"/>
                          <a:ea typeface="+mn-ea"/>
                          <a:cs typeface="+mn-cs"/>
                        </a:rPr>
                        <a:t>0.388</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22</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dk1"/>
                          </a:solidFill>
                          <a:latin typeface="+mn-ea"/>
                          <a:ea typeface="+mn-ea"/>
                          <a:cs typeface="+mn-cs"/>
                        </a:rPr>
                        <a:t>0.388</a:t>
                      </a:r>
                      <a:endParaRPr lang="zh-CN" altLang="en-US" sz="1000" b="0" kern="1200" dirty="0">
                        <a:solidFill>
                          <a:schemeClr val="dk1"/>
                        </a:solidFill>
                        <a:latin typeface="+mn-ea"/>
                        <a:ea typeface="+mn-ea"/>
                        <a:cs typeface="+mn-cs"/>
                      </a:endParaRPr>
                    </a:p>
                  </a:txBody>
                  <a:tcPr anchor="ctr">
                    <a:solidFill>
                      <a:srgbClr val="FFFF00"/>
                    </a:solidFill>
                  </a:tcPr>
                </a:tc>
                <a:extLst>
                  <a:ext uri="{0D108BD9-81ED-4DB2-BD59-A6C34878D82A}">
                    <a16:rowId xmlns:a16="http://schemas.microsoft.com/office/drawing/2014/main" val="17173589"/>
                  </a:ext>
                </a:extLst>
              </a:tr>
              <a:tr h="254392">
                <a:tc vMerge="1">
                  <a:txBody>
                    <a:bodyPr/>
                    <a:lstStyle/>
                    <a:p>
                      <a:pPr algn="ctr"/>
                      <a:endParaRPr lang="zh-CN" altLang="en-US" sz="1400" b="0" dirty="0"/>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dk1"/>
                          </a:solidFill>
                          <a:latin typeface="+mn-ea"/>
                          <a:ea typeface="+mn-ea"/>
                          <a:cs typeface="+mn-cs"/>
                        </a:rPr>
                        <a:t>Coil11</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0.45</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40</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algn="ctr" defTabSz="685800" rtl="0" eaLnBrk="1" fontAlgn="ctr" latinLnBrk="0" hangingPunct="1"/>
                      <a:r>
                        <a:rPr lang="en-US" sz="1000" b="0" kern="1200" dirty="0">
                          <a:solidFill>
                            <a:schemeClr val="dk1"/>
                          </a:solidFill>
                          <a:latin typeface="+mn-ea"/>
                          <a:ea typeface="+mn-ea"/>
                          <a:cs typeface="+mn-cs"/>
                        </a:rPr>
                        <a:t>122</a:t>
                      </a:r>
                    </a:p>
                  </a:txBody>
                  <a:tcPr marL="9525" marR="9525" marT="9525" marB="0" anchor="ctr">
                    <a:solidFill>
                      <a:srgbClr val="FFFF0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dk1"/>
                          </a:solidFill>
                          <a:latin typeface="+mn-ea"/>
                          <a:ea typeface="+mn-ea"/>
                          <a:cs typeface="+mn-cs"/>
                        </a:rPr>
                        <a:t>0.493</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18</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dk1"/>
                          </a:solidFill>
                          <a:latin typeface="+mn-ea"/>
                          <a:ea typeface="+mn-ea"/>
                          <a:cs typeface="+mn-cs"/>
                        </a:rPr>
                        <a:t>0.493</a:t>
                      </a:r>
                      <a:endParaRPr lang="zh-CN" altLang="en-US" sz="1000" b="0" kern="1200" dirty="0">
                        <a:solidFill>
                          <a:schemeClr val="dk1"/>
                        </a:solidFill>
                        <a:latin typeface="+mn-ea"/>
                        <a:ea typeface="+mn-ea"/>
                        <a:cs typeface="+mn-cs"/>
                      </a:endParaRPr>
                    </a:p>
                  </a:txBody>
                  <a:tcPr anchor="ctr">
                    <a:solidFill>
                      <a:srgbClr val="FFFF00"/>
                    </a:solidFill>
                  </a:tcPr>
                </a:tc>
                <a:extLst>
                  <a:ext uri="{0D108BD9-81ED-4DB2-BD59-A6C34878D82A}">
                    <a16:rowId xmlns:a16="http://schemas.microsoft.com/office/drawing/2014/main" val="455227524"/>
                  </a:ext>
                </a:extLst>
              </a:tr>
              <a:tr h="254392">
                <a:tc vMerge="1">
                  <a:txBody>
                    <a:bodyPr/>
                    <a:lstStyle/>
                    <a:p>
                      <a:pPr algn="ctr"/>
                      <a:endParaRPr lang="zh-CN" altLang="en-US" sz="1400" b="0" dirty="0"/>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dk1"/>
                          </a:solidFill>
                          <a:latin typeface="+mn-ea"/>
                          <a:ea typeface="+mn-ea"/>
                          <a:cs typeface="+mn-cs"/>
                        </a:rPr>
                        <a:t>Coil12</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0.55</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100</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algn="ctr" defTabSz="685800" rtl="0" eaLnBrk="1" fontAlgn="ctr" latinLnBrk="0" hangingPunct="1"/>
                      <a:r>
                        <a:rPr lang="en-US" sz="1000" b="0" kern="1200" dirty="0">
                          <a:solidFill>
                            <a:schemeClr val="dk1"/>
                          </a:solidFill>
                          <a:latin typeface="+mn-ea"/>
                          <a:ea typeface="+mn-ea"/>
                          <a:cs typeface="+mn-cs"/>
                        </a:rPr>
                        <a:t>99</a:t>
                      </a:r>
                    </a:p>
                  </a:txBody>
                  <a:tcPr marL="9525" marR="9525" marT="9525" marB="0" anchor="ctr">
                    <a:solidFill>
                      <a:srgbClr val="FFFF0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dk1"/>
                          </a:solidFill>
                          <a:latin typeface="+mn-ea"/>
                          <a:ea typeface="+mn-ea"/>
                          <a:cs typeface="+mn-cs"/>
                        </a:rPr>
                        <a:t>0.6</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14</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0.6</a:t>
                      </a:r>
                      <a:endParaRPr lang="zh-CN" altLang="en-US" sz="1000" b="0" kern="1200" dirty="0">
                        <a:solidFill>
                          <a:schemeClr val="dk1"/>
                        </a:solidFill>
                        <a:latin typeface="+mn-ea"/>
                        <a:ea typeface="+mn-ea"/>
                        <a:cs typeface="+mn-cs"/>
                      </a:endParaRPr>
                    </a:p>
                  </a:txBody>
                  <a:tcPr anchor="ctr">
                    <a:solidFill>
                      <a:srgbClr val="FFFF00"/>
                    </a:solidFill>
                  </a:tcPr>
                </a:tc>
                <a:extLst>
                  <a:ext uri="{0D108BD9-81ED-4DB2-BD59-A6C34878D82A}">
                    <a16:rowId xmlns:a16="http://schemas.microsoft.com/office/drawing/2014/main" val="1556399128"/>
                  </a:ext>
                </a:extLst>
              </a:tr>
              <a:tr h="254392">
                <a:tc vMerge="1">
                  <a:txBody>
                    <a:bodyPr/>
                    <a:lstStyle/>
                    <a:p>
                      <a:pPr marL="0" algn="ctr" defTabSz="685800" rtl="0" eaLnBrk="1" latinLnBrk="0" hangingPunct="1"/>
                      <a:endParaRPr lang="zh-CN" altLang="en-US" sz="1050" b="0" kern="1200" dirty="0">
                        <a:solidFill>
                          <a:schemeClr val="dk1"/>
                        </a:solidFill>
                        <a:latin typeface="+mn-ea"/>
                        <a:ea typeface="+mn-ea"/>
                        <a:cs typeface="+mn-cs"/>
                      </a:endParaRPr>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dk1"/>
                          </a:solidFill>
                          <a:latin typeface="+mn-ea"/>
                          <a:ea typeface="+mn-ea"/>
                          <a:cs typeface="+mn-cs"/>
                        </a:rPr>
                        <a:t>Coil13</a:t>
                      </a:r>
                      <a:endParaRPr lang="zh-CN" altLang="en-US" sz="100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0.45</a:t>
                      </a:r>
                      <a:endParaRPr lang="zh-CN" altLang="en-US" sz="100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20</a:t>
                      </a:r>
                      <a:endParaRPr lang="zh-CN" altLang="en-US" sz="100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fontAlgn="ctr" latinLnBrk="0" hangingPunct="1"/>
                      <a:r>
                        <a:rPr lang="en-US" sz="1000" b="0" kern="1200" dirty="0">
                          <a:solidFill>
                            <a:schemeClr val="dk1"/>
                          </a:solidFill>
                          <a:latin typeface="+mn-ea"/>
                          <a:ea typeface="+mn-ea"/>
                          <a:cs typeface="+mn-cs"/>
                        </a:rPr>
                        <a:t>100</a:t>
                      </a:r>
                    </a:p>
                  </a:txBody>
                  <a:tcPr marL="9525" marR="9525" marT="9525" marB="0" anchor="ctr">
                    <a:solidFill>
                      <a:srgbClr val="92D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dk1"/>
                          </a:solidFill>
                          <a:latin typeface="+mn-ea"/>
                          <a:ea typeface="+mn-ea"/>
                          <a:cs typeface="+mn-cs"/>
                        </a:rPr>
                        <a:t>0.493</a:t>
                      </a:r>
                      <a:endParaRPr lang="zh-CN" altLang="en-US" sz="100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14</a:t>
                      </a:r>
                      <a:endParaRPr lang="zh-CN" altLang="en-US" sz="1000" b="0" kern="1200" dirty="0">
                        <a:solidFill>
                          <a:schemeClr val="dk1"/>
                        </a:solidFill>
                        <a:latin typeface="+mn-ea"/>
                        <a:ea typeface="+mn-ea"/>
                        <a:cs typeface="+mn-cs"/>
                      </a:endParaRPr>
                    </a:p>
                  </a:txBody>
                  <a:tcPr anchor="ctr">
                    <a:solidFill>
                      <a:srgbClr val="92D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dk1"/>
                          </a:solidFill>
                          <a:latin typeface="+mn-ea"/>
                          <a:ea typeface="+mn-ea"/>
                          <a:cs typeface="+mn-cs"/>
                        </a:rPr>
                        <a:t>0.493</a:t>
                      </a:r>
                      <a:endParaRPr lang="zh-CN" altLang="en-US" sz="1000" b="0" kern="1200" dirty="0">
                        <a:solidFill>
                          <a:schemeClr val="dk1"/>
                        </a:solidFill>
                        <a:latin typeface="+mn-ea"/>
                        <a:ea typeface="+mn-ea"/>
                        <a:cs typeface="+mn-cs"/>
                      </a:endParaRPr>
                    </a:p>
                  </a:txBody>
                  <a:tcPr anchor="ctr">
                    <a:solidFill>
                      <a:srgbClr val="92D050"/>
                    </a:solidFill>
                  </a:tcPr>
                </a:tc>
                <a:extLst>
                  <a:ext uri="{0D108BD9-81ED-4DB2-BD59-A6C34878D82A}">
                    <a16:rowId xmlns:a16="http://schemas.microsoft.com/office/drawing/2014/main" val="277684193"/>
                  </a:ext>
                </a:extLst>
              </a:tr>
              <a:tr h="254392">
                <a:tc vMerge="1">
                  <a:txBody>
                    <a:bodyPr/>
                    <a:lstStyle/>
                    <a:p>
                      <a:pPr marL="0" algn="ctr" defTabSz="685800" rtl="0" eaLnBrk="1" latinLnBrk="0" hangingPunct="1"/>
                      <a:endParaRPr lang="zh-CN" altLang="en-US" sz="1050" b="0" kern="1200" dirty="0">
                        <a:solidFill>
                          <a:schemeClr val="dk1"/>
                        </a:solidFill>
                        <a:latin typeface="+mn-ea"/>
                        <a:ea typeface="+mn-ea"/>
                        <a:cs typeface="+mn-cs"/>
                      </a:endParaRPr>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dk1"/>
                          </a:solidFill>
                          <a:latin typeface="+mn-ea"/>
                          <a:ea typeface="+mn-ea"/>
                          <a:cs typeface="+mn-cs"/>
                        </a:rPr>
                        <a:t>Coil14</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0.45</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30</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algn="ctr" defTabSz="685800" rtl="0" eaLnBrk="1" fontAlgn="ctr" latinLnBrk="0" hangingPunct="1"/>
                      <a:r>
                        <a:rPr lang="en-US" sz="1000" b="0" kern="1200" dirty="0">
                          <a:solidFill>
                            <a:schemeClr val="dk1"/>
                          </a:solidFill>
                          <a:latin typeface="+mn-ea"/>
                          <a:ea typeface="+mn-ea"/>
                          <a:cs typeface="+mn-cs"/>
                        </a:rPr>
                        <a:t>100</a:t>
                      </a:r>
                    </a:p>
                  </a:txBody>
                  <a:tcPr marL="9525" marR="9525" marT="9525" marB="0" anchor="ctr">
                    <a:solidFill>
                      <a:srgbClr val="FFFF0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dk1"/>
                          </a:solidFill>
                          <a:latin typeface="+mn-ea"/>
                          <a:ea typeface="+mn-ea"/>
                          <a:cs typeface="+mn-cs"/>
                        </a:rPr>
                        <a:t>0.493</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14</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dk1"/>
                          </a:solidFill>
                          <a:latin typeface="+mn-ea"/>
                          <a:ea typeface="+mn-ea"/>
                          <a:cs typeface="+mn-cs"/>
                        </a:rPr>
                        <a:t>0.493</a:t>
                      </a:r>
                      <a:endParaRPr lang="zh-CN" altLang="en-US" sz="1000" b="0" kern="1200" dirty="0">
                        <a:solidFill>
                          <a:schemeClr val="dk1"/>
                        </a:solidFill>
                        <a:latin typeface="+mn-ea"/>
                        <a:ea typeface="+mn-ea"/>
                        <a:cs typeface="+mn-cs"/>
                      </a:endParaRPr>
                    </a:p>
                  </a:txBody>
                  <a:tcPr anchor="ctr">
                    <a:solidFill>
                      <a:srgbClr val="FFFF00"/>
                    </a:solidFill>
                  </a:tcPr>
                </a:tc>
                <a:extLst>
                  <a:ext uri="{0D108BD9-81ED-4DB2-BD59-A6C34878D82A}">
                    <a16:rowId xmlns:a16="http://schemas.microsoft.com/office/drawing/2014/main" val="950401550"/>
                  </a:ext>
                </a:extLst>
              </a:tr>
              <a:tr h="254392">
                <a:tc vMerge="1">
                  <a:txBody>
                    <a:bodyPr/>
                    <a:lstStyle/>
                    <a:p>
                      <a:pPr marL="0" algn="ctr" defTabSz="685800" rtl="0" eaLnBrk="1" latinLnBrk="0" hangingPunct="1"/>
                      <a:endParaRPr lang="zh-CN" altLang="en-US" sz="1050" b="0" kern="1200" dirty="0">
                        <a:solidFill>
                          <a:schemeClr val="dk1"/>
                        </a:solidFill>
                        <a:latin typeface="+mn-ea"/>
                        <a:ea typeface="+mn-ea"/>
                        <a:cs typeface="+mn-cs"/>
                      </a:endParaRPr>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dk1"/>
                          </a:solidFill>
                          <a:latin typeface="+mn-ea"/>
                          <a:ea typeface="+mn-ea"/>
                          <a:cs typeface="+mn-cs"/>
                        </a:rPr>
                        <a:t>Coil15</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0.5</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40</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algn="ctr" defTabSz="685800" rtl="0" eaLnBrk="1" fontAlgn="ctr" latinLnBrk="0" hangingPunct="1"/>
                      <a:r>
                        <a:rPr lang="en-US" sz="1000" b="0" kern="1200" dirty="0">
                          <a:solidFill>
                            <a:schemeClr val="dk1"/>
                          </a:solidFill>
                          <a:latin typeface="+mn-ea"/>
                          <a:ea typeface="+mn-ea"/>
                          <a:cs typeface="+mn-cs"/>
                        </a:rPr>
                        <a:t>100</a:t>
                      </a:r>
                    </a:p>
                  </a:txBody>
                  <a:tcPr marL="9525" marR="9525" marT="9525" marB="0" anchor="ctr">
                    <a:solidFill>
                      <a:srgbClr val="FFFF0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dk1"/>
                          </a:solidFill>
                          <a:latin typeface="+mn-ea"/>
                          <a:ea typeface="+mn-ea"/>
                          <a:cs typeface="+mn-cs"/>
                        </a:rPr>
                        <a:t>0.5</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14</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0.55</a:t>
                      </a:r>
                      <a:endParaRPr lang="zh-CN" altLang="en-US" sz="1000" b="0" kern="1200" dirty="0">
                        <a:solidFill>
                          <a:schemeClr val="dk1"/>
                        </a:solidFill>
                        <a:latin typeface="+mn-ea"/>
                        <a:ea typeface="+mn-ea"/>
                        <a:cs typeface="+mn-cs"/>
                      </a:endParaRPr>
                    </a:p>
                  </a:txBody>
                  <a:tcPr anchor="ctr">
                    <a:solidFill>
                      <a:srgbClr val="FFFF00"/>
                    </a:solidFill>
                  </a:tcPr>
                </a:tc>
                <a:extLst>
                  <a:ext uri="{0D108BD9-81ED-4DB2-BD59-A6C34878D82A}">
                    <a16:rowId xmlns:a16="http://schemas.microsoft.com/office/drawing/2014/main" val="900910716"/>
                  </a:ext>
                </a:extLst>
              </a:tr>
              <a:tr h="254392">
                <a:tc vMerge="1">
                  <a:txBody>
                    <a:bodyPr/>
                    <a:lstStyle/>
                    <a:p>
                      <a:pPr marL="0" algn="ctr" defTabSz="685800" rtl="0" eaLnBrk="1" latinLnBrk="0" hangingPunct="1"/>
                      <a:endParaRPr lang="zh-CN" altLang="en-US" sz="1050" b="0" kern="1200" dirty="0">
                        <a:solidFill>
                          <a:schemeClr val="dk1"/>
                        </a:solidFill>
                        <a:latin typeface="+mn-ea"/>
                        <a:ea typeface="+mn-ea"/>
                        <a:cs typeface="+mn-cs"/>
                      </a:endParaRPr>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dk1"/>
                          </a:solidFill>
                          <a:latin typeface="+mn-ea"/>
                          <a:ea typeface="+mn-ea"/>
                          <a:cs typeface="+mn-cs"/>
                        </a:rPr>
                        <a:t>Coil16</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0.55</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50</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algn="ctr" defTabSz="685800" rtl="0" eaLnBrk="1" fontAlgn="ctr" latinLnBrk="0" hangingPunct="1"/>
                      <a:r>
                        <a:rPr lang="en-US" sz="1000" b="0" kern="1200" dirty="0">
                          <a:solidFill>
                            <a:schemeClr val="dk1"/>
                          </a:solidFill>
                          <a:latin typeface="+mn-ea"/>
                          <a:ea typeface="+mn-ea"/>
                          <a:cs typeface="+mn-cs"/>
                        </a:rPr>
                        <a:t>100</a:t>
                      </a:r>
                    </a:p>
                  </a:txBody>
                  <a:tcPr marL="9525" marR="9525" marT="9525" marB="0" anchor="ctr">
                    <a:solidFill>
                      <a:srgbClr val="FFFF0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dk1"/>
                          </a:solidFill>
                          <a:latin typeface="+mn-ea"/>
                          <a:ea typeface="+mn-ea"/>
                          <a:cs typeface="+mn-cs"/>
                        </a:rPr>
                        <a:t>0.6</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14</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0.6</a:t>
                      </a:r>
                      <a:endParaRPr lang="zh-CN" altLang="en-US" sz="1000" b="0" kern="1200" dirty="0">
                        <a:solidFill>
                          <a:schemeClr val="dk1"/>
                        </a:solidFill>
                        <a:latin typeface="+mn-ea"/>
                        <a:ea typeface="+mn-ea"/>
                        <a:cs typeface="+mn-cs"/>
                      </a:endParaRPr>
                    </a:p>
                  </a:txBody>
                  <a:tcPr anchor="ctr">
                    <a:solidFill>
                      <a:srgbClr val="FFFF00"/>
                    </a:solidFill>
                  </a:tcPr>
                </a:tc>
                <a:extLst>
                  <a:ext uri="{0D108BD9-81ED-4DB2-BD59-A6C34878D82A}">
                    <a16:rowId xmlns:a16="http://schemas.microsoft.com/office/drawing/2014/main" val="569281166"/>
                  </a:ext>
                </a:extLst>
              </a:tr>
              <a:tr h="254392">
                <a:tc vMerge="1">
                  <a:txBody>
                    <a:bodyPr/>
                    <a:lstStyle/>
                    <a:p>
                      <a:pPr marL="0" algn="ctr" defTabSz="685800" rtl="0" eaLnBrk="1" latinLnBrk="0" hangingPunct="1"/>
                      <a:endParaRPr lang="zh-CN" altLang="en-US" sz="1050" b="0" kern="1200" dirty="0">
                        <a:solidFill>
                          <a:schemeClr val="dk1"/>
                        </a:solidFill>
                        <a:latin typeface="+mn-ea"/>
                        <a:ea typeface="+mn-ea"/>
                        <a:cs typeface="+mn-cs"/>
                      </a:endParaRPr>
                    </a:p>
                  </a:txBody>
                  <a:tcPr anchor="c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dk1"/>
                          </a:solidFill>
                          <a:latin typeface="+mn-ea"/>
                          <a:ea typeface="+mn-ea"/>
                          <a:cs typeface="+mn-cs"/>
                        </a:rPr>
                        <a:t>Coil17</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0.55</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60</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algn="ctr" defTabSz="685800" rtl="0" eaLnBrk="1" fontAlgn="ctr" latinLnBrk="0" hangingPunct="1"/>
                      <a:r>
                        <a:rPr lang="en-US" sz="1000" b="0" kern="1200" dirty="0">
                          <a:solidFill>
                            <a:schemeClr val="dk1"/>
                          </a:solidFill>
                          <a:latin typeface="+mn-ea"/>
                          <a:ea typeface="+mn-ea"/>
                          <a:cs typeface="+mn-cs"/>
                        </a:rPr>
                        <a:t>100</a:t>
                      </a:r>
                    </a:p>
                  </a:txBody>
                  <a:tcPr marL="9525" marR="9525" marT="9525" marB="0" anchor="ctr">
                    <a:solidFill>
                      <a:srgbClr val="FFFF0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00" b="0" kern="1200" dirty="0">
                          <a:solidFill>
                            <a:schemeClr val="dk1"/>
                          </a:solidFill>
                          <a:latin typeface="+mn-ea"/>
                          <a:ea typeface="+mn-ea"/>
                          <a:cs typeface="+mn-cs"/>
                        </a:rPr>
                        <a:t>0.6</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14</a:t>
                      </a:r>
                      <a:endParaRPr lang="zh-CN" altLang="en-US" sz="1000" b="0" kern="1200" dirty="0">
                        <a:solidFill>
                          <a:schemeClr val="dk1"/>
                        </a:solidFill>
                        <a:latin typeface="+mn-ea"/>
                        <a:ea typeface="+mn-ea"/>
                        <a:cs typeface="+mn-cs"/>
                      </a:endParaRPr>
                    </a:p>
                  </a:txBody>
                  <a:tcPr anchor="ctr">
                    <a:solidFill>
                      <a:srgbClr val="FFFF00"/>
                    </a:solidFill>
                  </a:tcPr>
                </a:tc>
                <a:tc>
                  <a:txBody>
                    <a:bodyPr/>
                    <a:lstStyle/>
                    <a:p>
                      <a:pPr marL="0" algn="ctr" defTabSz="685800" rtl="0" eaLnBrk="1" latinLnBrk="0" hangingPunct="1"/>
                      <a:r>
                        <a:rPr lang="en-US" altLang="zh-CN" sz="1000" b="0" kern="1200" dirty="0">
                          <a:solidFill>
                            <a:schemeClr val="dk1"/>
                          </a:solidFill>
                          <a:latin typeface="+mn-ea"/>
                          <a:ea typeface="+mn-ea"/>
                          <a:cs typeface="+mn-cs"/>
                        </a:rPr>
                        <a:t>0.6</a:t>
                      </a:r>
                      <a:endParaRPr lang="zh-CN" altLang="en-US" sz="1000" b="0" kern="1200" dirty="0">
                        <a:solidFill>
                          <a:schemeClr val="dk1"/>
                        </a:solidFill>
                        <a:latin typeface="+mn-ea"/>
                        <a:ea typeface="+mn-ea"/>
                        <a:cs typeface="+mn-cs"/>
                      </a:endParaRPr>
                    </a:p>
                  </a:txBody>
                  <a:tcPr anchor="ctr">
                    <a:solidFill>
                      <a:srgbClr val="FFFF00"/>
                    </a:solidFill>
                  </a:tcPr>
                </a:tc>
                <a:extLst>
                  <a:ext uri="{0D108BD9-81ED-4DB2-BD59-A6C34878D82A}">
                    <a16:rowId xmlns:a16="http://schemas.microsoft.com/office/drawing/2014/main" val="1273068481"/>
                  </a:ext>
                </a:extLst>
              </a:tr>
            </a:tbl>
          </a:graphicData>
        </a:graphic>
      </p:graphicFrame>
      <p:sp>
        <p:nvSpPr>
          <p:cNvPr id="24" name="矩形 23">
            <a:extLst>
              <a:ext uri="{FF2B5EF4-FFF2-40B4-BE49-F238E27FC236}">
                <a16:creationId xmlns:a16="http://schemas.microsoft.com/office/drawing/2014/main" id="{D312F6FF-51A9-4D4C-8B6B-ACB19FC49B28}"/>
              </a:ext>
            </a:extLst>
          </p:cNvPr>
          <p:cNvSpPr/>
          <p:nvPr/>
        </p:nvSpPr>
        <p:spPr>
          <a:xfrm>
            <a:off x="2954473" y="1032991"/>
            <a:ext cx="228600" cy="228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id="{A951429F-CC01-46FD-AA2C-889F4218D46B}"/>
              </a:ext>
            </a:extLst>
          </p:cNvPr>
          <p:cNvSpPr/>
          <p:nvPr/>
        </p:nvSpPr>
        <p:spPr>
          <a:xfrm>
            <a:off x="4437204" y="1032991"/>
            <a:ext cx="2286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E439948B-F437-434B-AC01-E1BFC0929484}"/>
              </a:ext>
            </a:extLst>
          </p:cNvPr>
          <p:cNvSpPr txBox="1"/>
          <p:nvPr/>
        </p:nvSpPr>
        <p:spPr>
          <a:xfrm>
            <a:off x="3358733" y="987078"/>
            <a:ext cx="902811" cy="307777"/>
          </a:xfrm>
          <a:prstGeom prst="rect">
            <a:avLst/>
          </a:prstGeom>
          <a:noFill/>
        </p:spPr>
        <p:txBody>
          <a:bodyPr wrap="square" rtlCol="0">
            <a:spAutoFit/>
          </a:bodyPr>
          <a:lstStyle/>
          <a:p>
            <a:r>
              <a:rPr lang="zh-CN" altLang="en-US" sz="1400" dirty="0"/>
              <a:t>符合较好</a:t>
            </a:r>
          </a:p>
        </p:txBody>
      </p:sp>
      <p:sp>
        <p:nvSpPr>
          <p:cNvPr id="30" name="文本框 29">
            <a:extLst>
              <a:ext uri="{FF2B5EF4-FFF2-40B4-BE49-F238E27FC236}">
                <a16:creationId xmlns:a16="http://schemas.microsoft.com/office/drawing/2014/main" id="{4C4FC8A3-E55A-4A99-BB1B-22C93E1A1FF2}"/>
              </a:ext>
            </a:extLst>
          </p:cNvPr>
          <p:cNvSpPr txBox="1"/>
          <p:nvPr/>
        </p:nvSpPr>
        <p:spPr>
          <a:xfrm>
            <a:off x="4841463" y="987078"/>
            <a:ext cx="925253" cy="307777"/>
          </a:xfrm>
          <a:prstGeom prst="rect">
            <a:avLst/>
          </a:prstGeom>
          <a:noFill/>
        </p:spPr>
        <p:txBody>
          <a:bodyPr wrap="square" rtlCol="0">
            <a:spAutoFit/>
          </a:bodyPr>
          <a:lstStyle/>
          <a:p>
            <a:r>
              <a:rPr lang="zh-CN" altLang="en-US" sz="1400" dirty="0"/>
              <a:t>符合不好</a:t>
            </a:r>
          </a:p>
        </p:txBody>
      </p:sp>
      <p:pic>
        <p:nvPicPr>
          <p:cNvPr id="34" name="图片 33">
            <a:extLst>
              <a:ext uri="{FF2B5EF4-FFF2-40B4-BE49-F238E27FC236}">
                <a16:creationId xmlns:a16="http://schemas.microsoft.com/office/drawing/2014/main" id="{B1D893B4-F6FC-47BF-89BB-3B24885F30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3497" y="1988840"/>
            <a:ext cx="5317057" cy="3190234"/>
          </a:xfrm>
          <a:prstGeom prst="rect">
            <a:avLst/>
          </a:prstGeom>
        </p:spPr>
      </p:pic>
      <p:sp>
        <p:nvSpPr>
          <p:cNvPr id="35" name="文本框 34">
            <a:extLst>
              <a:ext uri="{FF2B5EF4-FFF2-40B4-BE49-F238E27FC236}">
                <a16:creationId xmlns:a16="http://schemas.microsoft.com/office/drawing/2014/main" id="{E2C784C0-AC68-40BC-B11C-212EBE7CA781}"/>
              </a:ext>
            </a:extLst>
          </p:cNvPr>
          <p:cNvSpPr txBox="1"/>
          <p:nvPr/>
        </p:nvSpPr>
        <p:spPr>
          <a:xfrm>
            <a:off x="47825" y="946895"/>
            <a:ext cx="2560523" cy="365036"/>
          </a:xfrm>
          <a:prstGeom prst="rect">
            <a:avLst/>
          </a:prstGeom>
          <a:noFill/>
        </p:spPr>
        <p:txBody>
          <a:bodyPr wrap="square">
            <a:spAutoFit/>
          </a:bodyPr>
          <a:lstStyle/>
          <a:p>
            <a:pPr marR="0" lvl="0" algn="ctr" defTabSz="914400" rtl="0" eaLnBrk="0" fontAlgn="base" latinLnBrk="0" hangingPunct="0">
              <a:lnSpc>
                <a:spcPct val="150000"/>
              </a:lnSpc>
              <a:spcBef>
                <a:spcPct val="0"/>
              </a:spcBef>
              <a:spcAft>
                <a:spcPct val="0"/>
              </a:spcAft>
              <a:buClrTx/>
              <a:buSzTx/>
              <a:tabLst/>
              <a:defRPr/>
            </a:pPr>
            <a:r>
              <a:rPr kumimoji="0" lang="zh-CN" altLang="en-US" sz="1400" b="1" i="0" u="none" strike="noStrike" kern="1200" cap="none" spc="0" noProof="0" dirty="0">
                <a:ln>
                  <a:noFill/>
                </a:ln>
                <a:solidFill>
                  <a:srgbClr val="0432FF"/>
                </a:solidFill>
                <a:effectLst/>
                <a:uLnTx/>
                <a:uFillTx/>
                <a:latin typeface="黑体" panose="02010609060101010101" pitchFamily="49" charset="-122"/>
                <a:ea typeface="黑体" panose="02010609060101010101" pitchFamily="49" charset="-122"/>
              </a:rPr>
              <a:t>交流电阻结果对比定性结果</a:t>
            </a:r>
            <a:endParaRPr lang="en-US" altLang="zh-CN" sz="1400" b="1" dirty="0">
              <a:solidFill>
                <a:srgbClr val="0432FF"/>
              </a:solidFill>
              <a:latin typeface="黑体" panose="02010609060101010101" pitchFamily="49" charset="-122"/>
              <a:ea typeface="黑体" panose="02010609060101010101" pitchFamily="49" charset="-122"/>
            </a:endParaRPr>
          </a:p>
        </p:txBody>
      </p:sp>
      <p:sp>
        <p:nvSpPr>
          <p:cNvPr id="36" name="文本框 35">
            <a:extLst>
              <a:ext uri="{FF2B5EF4-FFF2-40B4-BE49-F238E27FC236}">
                <a16:creationId xmlns:a16="http://schemas.microsoft.com/office/drawing/2014/main" id="{0F2B1045-B3B2-4BDF-8EB2-2A03E7361005}"/>
              </a:ext>
            </a:extLst>
          </p:cNvPr>
          <p:cNvSpPr txBox="1"/>
          <p:nvPr/>
        </p:nvSpPr>
        <p:spPr>
          <a:xfrm>
            <a:off x="8034503" y="1496408"/>
            <a:ext cx="2560523" cy="365036"/>
          </a:xfrm>
          <a:prstGeom prst="rect">
            <a:avLst/>
          </a:prstGeom>
          <a:noFill/>
        </p:spPr>
        <p:txBody>
          <a:bodyPr wrap="square">
            <a:spAutoFit/>
          </a:bodyPr>
          <a:lstStyle>
            <a:defPPr>
              <a:defRPr lang="en-US"/>
            </a:defPPr>
            <a:lvl1pPr marR="0" lvl="0" algn="ctr" defTabSz="914400" eaLnBrk="0" fontAlgn="base" hangingPunct="0">
              <a:lnSpc>
                <a:spcPct val="150000"/>
              </a:lnSpc>
              <a:spcBef>
                <a:spcPct val="0"/>
              </a:spcBef>
              <a:spcAft>
                <a:spcPct val="0"/>
              </a:spcAft>
              <a:buClrTx/>
              <a:buSzTx/>
              <a:tabLst/>
              <a:defRPr kumimoji="0" sz="1400" b="1" i="0" u="none" strike="noStrike" cap="none" spc="0">
                <a:ln>
                  <a:noFill/>
                </a:ln>
                <a:solidFill>
                  <a:srgbClr val="0432FF"/>
                </a:solidFill>
                <a:effectLst/>
                <a:uLnTx/>
                <a:uFillTx/>
                <a:latin typeface="黑体" panose="02010609060101010101" pitchFamily="49" charset="-122"/>
                <a:ea typeface="黑体" panose="02010609060101010101" pitchFamily="49" charset="-122"/>
              </a:defRPr>
            </a:lvl1pPr>
          </a:lstStyle>
          <a:p>
            <a:r>
              <a:rPr lang="zh-CN" altLang="en-US" dirty="0"/>
              <a:t>交流电阻结果对比定量结果</a:t>
            </a:r>
            <a:endParaRPr lang="en-US" altLang="zh-CN" dirty="0"/>
          </a:p>
        </p:txBody>
      </p:sp>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4AD0F540-AAF4-48B9-AA1B-F3008EC13A34}"/>
                  </a:ext>
                </a:extLst>
              </p:cNvPr>
              <p:cNvSpPr txBox="1"/>
              <p:nvPr/>
            </p:nvSpPr>
            <p:spPr>
              <a:xfrm>
                <a:off x="6927749" y="5419515"/>
                <a:ext cx="4968552" cy="832920"/>
              </a:xfrm>
              <a:prstGeom prst="rect">
                <a:avLst/>
              </a:prstGeom>
              <a:noFill/>
            </p:spPr>
            <p:txBody>
              <a:bodyPr wrap="square">
                <a:spAutoFit/>
              </a:bodyPr>
              <a:lstStyle/>
              <a:p>
                <a14:m>
                  <m:oMath xmlns:m="http://schemas.openxmlformats.org/officeDocument/2006/math">
                    <m:f>
                      <m:fPr>
                        <m:ctrlPr>
                          <a:rPr lang="en-US" altLang="zh-CN" b="1" i="1" smtClean="0">
                            <a:solidFill>
                              <a:srgbClr val="C00000"/>
                            </a:solidFill>
                            <a:latin typeface="Cambria Math" panose="02040503050406030204" pitchFamily="18" charset="0"/>
                          </a:rPr>
                        </m:ctrlPr>
                      </m:fPr>
                      <m:num>
                        <m:sSub>
                          <m:sSubPr>
                            <m:ctrlPr>
                              <a:rPr lang="en-US" altLang="zh-CN" b="1" i="1">
                                <a:solidFill>
                                  <a:srgbClr val="C00000"/>
                                </a:solidFill>
                                <a:latin typeface="Cambria Math" panose="02040503050406030204" pitchFamily="18" charset="0"/>
                              </a:rPr>
                            </m:ctrlPr>
                          </m:sSubPr>
                          <m:e>
                            <m:r>
                              <a:rPr lang="en-US" altLang="zh-CN" b="1" i="1">
                                <a:solidFill>
                                  <a:srgbClr val="C00000"/>
                                </a:solidFill>
                                <a:latin typeface="Cambria Math" panose="02040503050406030204" pitchFamily="18" charset="0"/>
                              </a:rPr>
                              <m:t>𝒅</m:t>
                            </m:r>
                          </m:e>
                          <m:sub>
                            <m:r>
                              <a:rPr lang="en-US" altLang="zh-CN" b="1" i="1">
                                <a:solidFill>
                                  <a:srgbClr val="C00000"/>
                                </a:solidFill>
                                <a:latin typeface="Cambria Math" panose="02040503050406030204" pitchFamily="18" charset="0"/>
                              </a:rPr>
                              <m:t>𝒘𝒊𝒓𝒆</m:t>
                            </m:r>
                          </m:sub>
                        </m:sSub>
                      </m:num>
                      <m:den>
                        <m:rad>
                          <m:radPr>
                            <m:degHide m:val="on"/>
                            <m:ctrlPr>
                              <a:rPr lang="en-US" altLang="zh-CN" b="1" i="1">
                                <a:solidFill>
                                  <a:srgbClr val="C00000"/>
                                </a:solidFill>
                                <a:latin typeface="Cambria Math" panose="02040503050406030204" pitchFamily="18" charset="0"/>
                              </a:rPr>
                            </m:ctrlPr>
                          </m:radPr>
                          <m:deg/>
                          <m:e>
                            <m:sSub>
                              <m:sSubPr>
                                <m:ctrlPr>
                                  <a:rPr lang="en-US" altLang="zh-CN" b="1" i="1">
                                    <a:solidFill>
                                      <a:srgbClr val="C00000"/>
                                    </a:solidFill>
                                    <a:latin typeface="Cambria Math" panose="02040503050406030204" pitchFamily="18" charset="0"/>
                                  </a:rPr>
                                </m:ctrlPr>
                              </m:sSubPr>
                              <m:e>
                                <m:r>
                                  <a:rPr lang="en-US" altLang="zh-CN" b="1" i="1">
                                    <a:solidFill>
                                      <a:srgbClr val="C00000"/>
                                    </a:solidFill>
                                    <a:latin typeface="Cambria Math" panose="02040503050406030204" pitchFamily="18" charset="0"/>
                                  </a:rPr>
                                  <m:t>𝒅</m:t>
                                </m:r>
                              </m:e>
                              <m:sub>
                                <m:r>
                                  <a:rPr lang="en-US" altLang="zh-CN" b="1" i="1" smtClean="0">
                                    <a:solidFill>
                                      <a:srgbClr val="C00000"/>
                                    </a:solidFill>
                                    <a:latin typeface="Cambria Math" panose="02040503050406030204" pitchFamily="18" charset="0"/>
                                  </a:rPr>
                                  <m:t>𝒄𝒐𝒊𝒍</m:t>
                                </m:r>
                              </m:sub>
                            </m:sSub>
                          </m:e>
                        </m:rad>
                      </m:den>
                    </m:f>
                    <m:r>
                      <a:rPr lang="en-US" altLang="zh-CN" b="1" i="1" smtClean="0">
                        <a:solidFill>
                          <a:srgbClr val="C00000"/>
                        </a:solidFill>
                        <a:latin typeface="Cambria Math" panose="02040503050406030204" pitchFamily="18" charset="0"/>
                        <a:ea typeface="Cambria Math" panose="02040503050406030204" pitchFamily="18" charset="0"/>
                      </a:rPr>
                      <m:t>≥</m:t>
                    </m:r>
                    <m:r>
                      <a:rPr lang="en-US" altLang="zh-CN" b="1" i="1" smtClean="0">
                        <a:solidFill>
                          <a:srgbClr val="C00000"/>
                        </a:solidFill>
                        <a:latin typeface="Cambria Math" panose="02040503050406030204" pitchFamily="18" charset="0"/>
                        <a:ea typeface="Cambria Math" panose="02040503050406030204" pitchFamily="18" charset="0"/>
                      </a:rPr>
                      <m:t>𝟎</m:t>
                    </m:r>
                    <m:r>
                      <a:rPr lang="en-US" altLang="zh-CN" b="1" i="1" smtClean="0">
                        <a:solidFill>
                          <a:srgbClr val="C00000"/>
                        </a:solidFill>
                        <a:latin typeface="Cambria Math" panose="02040503050406030204" pitchFamily="18" charset="0"/>
                        <a:ea typeface="Cambria Math" panose="02040503050406030204" pitchFamily="18" charset="0"/>
                      </a:rPr>
                      <m:t>.</m:t>
                    </m:r>
                    <m:r>
                      <a:rPr lang="en-US" altLang="zh-CN" b="1" i="1" smtClean="0">
                        <a:solidFill>
                          <a:srgbClr val="C00000"/>
                        </a:solidFill>
                        <a:latin typeface="Cambria Math" panose="02040503050406030204" pitchFamily="18" charset="0"/>
                        <a:ea typeface="Cambria Math" panose="02040503050406030204" pitchFamily="18" charset="0"/>
                      </a:rPr>
                      <m:t>𝟎𝟕𝟗𝟔</m:t>
                    </m:r>
                    <m:rad>
                      <m:radPr>
                        <m:degHide m:val="on"/>
                        <m:ctrlPr>
                          <a:rPr lang="en-US" altLang="zh-CN" b="1" i="1" smtClean="0">
                            <a:solidFill>
                              <a:srgbClr val="C00000"/>
                            </a:solidFill>
                            <a:latin typeface="Cambria Math" panose="02040503050406030204" pitchFamily="18" charset="0"/>
                            <a:ea typeface="Cambria Math" panose="02040503050406030204" pitchFamily="18" charset="0"/>
                          </a:rPr>
                        </m:ctrlPr>
                      </m:radPr>
                      <m:deg/>
                      <m:e>
                        <m:r>
                          <a:rPr lang="en-US" altLang="zh-CN" b="1" i="1" smtClean="0">
                            <a:solidFill>
                              <a:srgbClr val="C00000"/>
                            </a:solidFill>
                            <a:latin typeface="Cambria Math" panose="02040503050406030204" pitchFamily="18" charset="0"/>
                            <a:ea typeface="Cambria Math" panose="02040503050406030204" pitchFamily="18" charset="0"/>
                          </a:rPr>
                          <m:t>𝒎𝒎</m:t>
                        </m:r>
                      </m:e>
                    </m:rad>
                    <m:r>
                      <a:rPr lang="zh-CN" altLang="en-US" b="1" i="1" smtClean="0">
                        <a:solidFill>
                          <a:srgbClr val="C00000"/>
                        </a:solidFill>
                        <a:latin typeface="Cambria Math" panose="02040503050406030204" pitchFamily="18" charset="0"/>
                        <a:ea typeface="Cambria Math" panose="02040503050406030204" pitchFamily="18" charset="0"/>
                      </a:rPr>
                      <m:t>，</m:t>
                    </m:r>
                  </m:oMath>
                </a14:m>
                <a:r>
                  <a:rPr lang="zh-CN" altLang="en-US" b="1" dirty="0">
                    <a:solidFill>
                      <a:srgbClr val="C00000"/>
                    </a:solidFill>
                  </a:rPr>
                  <a:t>交流电阻的有限元仿真结果和交流电阻的实测结果符合较好</a:t>
                </a:r>
                <a:endParaRPr lang="zh-CN" altLang="en-US" dirty="0"/>
              </a:p>
            </p:txBody>
          </p:sp>
        </mc:Choice>
        <mc:Fallback xmlns="">
          <p:sp>
            <p:nvSpPr>
              <p:cNvPr id="38" name="文本框 37">
                <a:extLst>
                  <a:ext uri="{FF2B5EF4-FFF2-40B4-BE49-F238E27FC236}">
                    <a16:creationId xmlns:a16="http://schemas.microsoft.com/office/drawing/2014/main" id="{4AD0F540-AAF4-48B9-AA1B-F3008EC13A34}"/>
                  </a:ext>
                </a:extLst>
              </p:cNvPr>
              <p:cNvSpPr txBox="1">
                <a:spLocks noRot="1" noChangeAspect="1" noMove="1" noResize="1" noEditPoints="1" noAdjustHandles="1" noChangeArrowheads="1" noChangeShapeType="1" noTextEdit="1"/>
              </p:cNvSpPr>
              <p:nvPr/>
            </p:nvSpPr>
            <p:spPr>
              <a:xfrm>
                <a:off x="6927749" y="5419515"/>
                <a:ext cx="4968552" cy="832920"/>
              </a:xfrm>
              <a:prstGeom prst="rect">
                <a:avLst/>
              </a:prstGeom>
              <a:blipFill>
                <a:blip r:embed="rId4"/>
                <a:stretch>
                  <a:fillRect l="-982" b="-1021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59400706"/>
      </p:ext>
    </p:extLst>
  </p:cSld>
  <p:clrMapOvr>
    <a:masterClrMapping/>
  </p:clrMapOvr>
  <p:transition advTm="1359"/>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11</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lstStyle/>
          <a:p>
            <a:r>
              <a:rPr lang="zh-CN" altLang="en-US" b="1" dirty="0">
                <a:latin typeface="黑体" panose="02010609060101010101" pitchFamily="49" charset="-122"/>
                <a:ea typeface="黑体" panose="02010609060101010101" pitchFamily="49" charset="-122"/>
              </a:rPr>
              <a:t>线圈优化设计</a:t>
            </a:r>
          </a:p>
        </p:txBody>
      </p:sp>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9D5AC9D6-3E9C-4E0B-A879-E33C12B86B66}"/>
                  </a:ext>
                </a:extLst>
              </p:cNvPr>
              <p:cNvSpPr txBox="1"/>
              <p:nvPr/>
            </p:nvSpPr>
            <p:spPr>
              <a:xfrm>
                <a:off x="273577" y="1042962"/>
                <a:ext cx="8415605" cy="5337359"/>
              </a:xfrm>
              <a:prstGeom prst="rect">
                <a:avLst/>
              </a:prstGeom>
              <a:noFill/>
            </p:spPr>
            <p:txBody>
              <a:bodyPr wrap="square">
                <a:spAutoFit/>
              </a:bodyPr>
              <a:lstStyle/>
              <a:p>
                <a:pPr defTabSz="914400">
                  <a:lnSpc>
                    <a:spcPct val="150000"/>
                  </a:lnSpc>
                  <a:defRPr/>
                </a:pPr>
                <a:r>
                  <a:rPr lang="zh-CN" altLang="en-US" sz="2000" dirty="0">
                    <a:solidFill>
                      <a:srgbClr val="000000"/>
                    </a:solidFill>
                    <a:latin typeface="+mn-ea"/>
                  </a:rPr>
                  <a:t>阵列灵敏度和单位面积重量联合优化</a:t>
                </a:r>
                <a:endParaRPr lang="en-US" altLang="zh-CN" sz="2000" dirty="0">
                  <a:solidFill>
                    <a:srgbClr val="000000"/>
                  </a:solidFill>
                  <a:latin typeface="+mn-ea"/>
                </a:endParaRPr>
              </a:p>
              <a:p>
                <a:pPr lvl="1" defTabSz="914400">
                  <a:lnSpc>
                    <a:spcPct val="150000"/>
                  </a:lnSpc>
                  <a:buFont typeface="Wingdings" panose="05000000000000000000" pitchFamily="2" charset="2"/>
                  <a:buChar char="ü"/>
                  <a:defRPr/>
                </a:pPr>
                <a:r>
                  <a:rPr kumimoji="0" lang="zh-CN" altLang="en-US" i="0" u="none" strike="noStrike" kern="1200" cap="none" spc="0" normalizeH="0" baseline="0" noProof="0" dirty="0">
                    <a:ln>
                      <a:noFill/>
                    </a:ln>
                    <a:solidFill>
                      <a:srgbClr val="000000"/>
                    </a:solidFill>
                    <a:effectLst/>
                    <a:uLnTx/>
                    <a:uFillTx/>
                    <a:latin typeface="+mn-ea"/>
                  </a:rPr>
                  <a:t>灵敏度</a:t>
                </a:r>
                <a:endParaRPr kumimoji="0" lang="en-US" altLang="zh-CN" i="0" u="none" strike="noStrike" kern="1200" cap="none" spc="0" normalizeH="0" baseline="0" noProof="0" dirty="0">
                  <a:ln>
                    <a:noFill/>
                  </a:ln>
                  <a:solidFill>
                    <a:srgbClr val="000000"/>
                  </a:solidFill>
                  <a:effectLst/>
                  <a:uLnTx/>
                  <a:uFillTx/>
                  <a:latin typeface="+mn-ea"/>
                </a:endParaRPr>
              </a:p>
              <a:p>
                <a:pPr marL="457200" lvl="1" indent="0" defTabSz="914400">
                  <a:lnSpc>
                    <a:spcPct val="150000"/>
                  </a:lnSpc>
                  <a:buNone/>
                  <a:defRPr/>
                </a:pPr>
                <a:endParaRPr lang="en-US" altLang="zh-CN" dirty="0">
                  <a:solidFill>
                    <a:srgbClr val="000000"/>
                  </a:solidFill>
                  <a:latin typeface="+mn-ea"/>
                </a:endParaRPr>
              </a:p>
              <a:p>
                <a:pPr marL="457200" lvl="1" indent="0" defTabSz="914400">
                  <a:lnSpc>
                    <a:spcPct val="150000"/>
                  </a:lnSpc>
                  <a:buNone/>
                  <a:defRPr/>
                </a:pPr>
                <a:endParaRPr lang="en-US" altLang="zh-CN" dirty="0">
                  <a:solidFill>
                    <a:srgbClr val="000000"/>
                  </a:solidFill>
                  <a:latin typeface="+mn-ea"/>
                </a:endParaRPr>
              </a:p>
              <a:p>
                <a:pPr marL="457200" lvl="1" indent="0" defTabSz="914400">
                  <a:lnSpc>
                    <a:spcPct val="150000"/>
                  </a:lnSpc>
                  <a:buNone/>
                  <a:defRPr/>
                </a:pPr>
                <a:endParaRPr lang="en-US" altLang="zh-CN" dirty="0">
                  <a:solidFill>
                    <a:srgbClr val="000000"/>
                  </a:solidFill>
                  <a:latin typeface="+mn-ea"/>
                </a:endParaRPr>
              </a:p>
              <a:p>
                <a:pPr marL="1257300" lvl="2" indent="-342900">
                  <a:lnSpc>
                    <a:spcPct val="150000"/>
                  </a:lnSpc>
                  <a:buFont typeface="Arial" panose="020B0604020202020204" pitchFamily="34" charset="0"/>
                  <a:buChar char="•"/>
                </a:pPr>
                <a:r>
                  <a:rPr lang="zh-CN" altLang="en-US" sz="2000" dirty="0">
                    <a:solidFill>
                      <a:srgbClr val="000000"/>
                    </a:solidFill>
                    <a:latin typeface="+mn-ea"/>
                  </a:rPr>
                  <a:t>当前通量界限：</a:t>
                </a:r>
                <a14:m>
                  <m:oMath xmlns:m="http://schemas.openxmlformats.org/officeDocument/2006/math">
                    <m:r>
                      <a:rPr lang="en-US" altLang="zh-CN" sz="2000" b="0" i="1" smtClean="0">
                        <a:solidFill>
                          <a:srgbClr val="000000"/>
                        </a:solidFill>
                        <a:latin typeface="Cambria Math" panose="02040503050406030204" pitchFamily="18" charset="0"/>
                      </a:rPr>
                      <m:t>4</m:t>
                    </m:r>
                    <m:r>
                      <a:rPr lang="en-US" altLang="zh-CN" sz="2000" b="0" smtClean="0">
                        <a:solidFill>
                          <a:srgbClr val="000000"/>
                        </a:solidFill>
                        <a:latin typeface="Cambria Math" panose="02040503050406030204" pitchFamily="18" charset="0"/>
                      </a:rPr>
                      <m:t>×</m:t>
                    </m:r>
                    <m:sSup>
                      <m:sSupPr>
                        <m:ctrlPr>
                          <a:rPr lang="en-US" altLang="zh-CN" sz="2000" i="1">
                            <a:solidFill>
                              <a:srgbClr val="000000"/>
                            </a:solidFill>
                            <a:latin typeface="Cambria Math" panose="02040503050406030204" pitchFamily="18" charset="0"/>
                          </a:rPr>
                        </m:ctrlPr>
                      </m:sSupPr>
                      <m:e>
                        <m:r>
                          <a:rPr lang="en-US" altLang="zh-CN" sz="2000" b="0" i="1" smtClean="0">
                            <a:solidFill>
                              <a:srgbClr val="000000"/>
                            </a:solidFill>
                            <a:latin typeface="Cambria Math" panose="02040503050406030204" pitchFamily="18" charset="0"/>
                          </a:rPr>
                          <m:t>10</m:t>
                        </m:r>
                      </m:e>
                      <m:sup>
                        <m:r>
                          <a:rPr lang="en-US" altLang="zh-CN" sz="2000" b="0" smtClean="0">
                            <a:solidFill>
                              <a:srgbClr val="000000"/>
                            </a:solidFill>
                            <a:latin typeface="Cambria Math" panose="02040503050406030204" pitchFamily="18" charset="0"/>
                          </a:rPr>
                          <m:t>−</m:t>
                        </m:r>
                        <m:r>
                          <a:rPr lang="en-US" altLang="zh-CN" sz="2000" b="0" i="1" smtClean="0">
                            <a:solidFill>
                              <a:srgbClr val="000000"/>
                            </a:solidFill>
                            <a:latin typeface="Cambria Math" panose="02040503050406030204" pitchFamily="18" charset="0"/>
                          </a:rPr>
                          <m:t>9</m:t>
                        </m:r>
                      </m:sup>
                    </m:sSup>
                    <m:r>
                      <a:rPr lang="en-US" altLang="zh-CN" sz="2000" b="0" smtClean="0">
                        <a:solidFill>
                          <a:srgbClr val="000000"/>
                        </a:solidFill>
                        <a:latin typeface="Cambria Math" panose="02040503050406030204" pitchFamily="18" charset="0"/>
                      </a:rPr>
                      <m:t> </m:t>
                    </m:r>
                    <m:sSup>
                      <m:sSupPr>
                        <m:ctrlPr>
                          <a:rPr lang="en-US" altLang="zh-CN" sz="2000" i="1">
                            <a:solidFill>
                              <a:srgbClr val="000000"/>
                            </a:solidFill>
                            <a:latin typeface="Cambria Math" panose="02040503050406030204" pitchFamily="18" charset="0"/>
                          </a:rPr>
                        </m:ctrlPr>
                      </m:sSupPr>
                      <m:e>
                        <m:r>
                          <a:rPr lang="en-US" altLang="zh-CN" sz="2000" b="0" i="1" smtClean="0">
                            <a:solidFill>
                              <a:srgbClr val="000000"/>
                            </a:solidFill>
                            <a:latin typeface="Cambria Math" panose="02040503050406030204" pitchFamily="18" charset="0"/>
                          </a:rPr>
                          <m:t>𝑚</m:t>
                        </m:r>
                      </m:e>
                      <m:sup>
                        <m:r>
                          <a:rPr lang="en-US" altLang="zh-CN" sz="2000" b="0" smtClean="0">
                            <a:solidFill>
                              <a:srgbClr val="000000"/>
                            </a:solidFill>
                            <a:latin typeface="Cambria Math" panose="02040503050406030204" pitchFamily="18" charset="0"/>
                          </a:rPr>
                          <m:t>−</m:t>
                        </m:r>
                        <m:r>
                          <a:rPr lang="en-US" altLang="zh-CN" sz="2000" b="0" i="1" smtClean="0">
                            <a:solidFill>
                              <a:srgbClr val="000000"/>
                            </a:solidFill>
                            <a:latin typeface="Cambria Math" panose="02040503050406030204" pitchFamily="18" charset="0"/>
                          </a:rPr>
                          <m:t>2</m:t>
                        </m:r>
                      </m:sup>
                    </m:sSup>
                    <m:r>
                      <a:rPr lang="en-US" altLang="zh-CN" sz="2000" b="0" smtClean="0">
                        <a:solidFill>
                          <a:srgbClr val="000000"/>
                        </a:solidFill>
                        <a:latin typeface="Cambria Math" panose="02040503050406030204" pitchFamily="18" charset="0"/>
                      </a:rPr>
                      <m:t>∙</m:t>
                    </m:r>
                    <m:sSup>
                      <m:sSupPr>
                        <m:ctrlPr>
                          <a:rPr lang="en-US" altLang="zh-CN" sz="2000" i="1">
                            <a:solidFill>
                              <a:srgbClr val="000000"/>
                            </a:solidFill>
                            <a:latin typeface="Cambria Math" panose="02040503050406030204" pitchFamily="18" charset="0"/>
                          </a:rPr>
                        </m:ctrlPr>
                      </m:sSupPr>
                      <m:e>
                        <m:r>
                          <a:rPr lang="en-US" altLang="zh-CN" sz="2000" b="0" i="1" smtClean="0">
                            <a:solidFill>
                              <a:srgbClr val="000000"/>
                            </a:solidFill>
                            <a:latin typeface="Cambria Math" panose="02040503050406030204" pitchFamily="18" charset="0"/>
                          </a:rPr>
                          <m:t>𝑠𝑟</m:t>
                        </m:r>
                      </m:e>
                      <m:sup>
                        <m:r>
                          <a:rPr lang="en-US" altLang="zh-CN" sz="2000" b="0" smtClean="0">
                            <a:solidFill>
                              <a:srgbClr val="000000"/>
                            </a:solidFill>
                            <a:latin typeface="Cambria Math" panose="02040503050406030204" pitchFamily="18" charset="0"/>
                          </a:rPr>
                          <m:t>−</m:t>
                        </m:r>
                        <m:r>
                          <a:rPr lang="en-US" altLang="zh-CN" sz="2000" b="0" i="1" smtClean="0">
                            <a:solidFill>
                              <a:srgbClr val="000000"/>
                            </a:solidFill>
                            <a:latin typeface="Cambria Math" panose="02040503050406030204" pitchFamily="18" charset="0"/>
                          </a:rPr>
                          <m:t>1</m:t>
                        </m:r>
                      </m:sup>
                    </m:sSup>
                    <m:r>
                      <a:rPr lang="en-US" altLang="zh-CN" sz="2000" b="0" smtClean="0">
                        <a:solidFill>
                          <a:srgbClr val="000000"/>
                        </a:solidFill>
                        <a:latin typeface="Cambria Math" panose="02040503050406030204" pitchFamily="18" charset="0"/>
                      </a:rPr>
                      <m:t>∙</m:t>
                    </m:r>
                    <m:sSup>
                      <m:sSupPr>
                        <m:ctrlPr>
                          <a:rPr lang="en-US" altLang="zh-CN" sz="2000" i="1">
                            <a:solidFill>
                              <a:srgbClr val="000000"/>
                            </a:solidFill>
                            <a:latin typeface="Cambria Math" panose="02040503050406030204" pitchFamily="18" charset="0"/>
                          </a:rPr>
                        </m:ctrlPr>
                      </m:sSupPr>
                      <m:e>
                        <m:r>
                          <a:rPr lang="en-US" altLang="zh-CN" sz="2000" b="0" i="1" smtClean="0">
                            <a:solidFill>
                              <a:srgbClr val="000000"/>
                            </a:solidFill>
                            <a:latin typeface="Cambria Math" panose="02040503050406030204" pitchFamily="18" charset="0"/>
                          </a:rPr>
                          <m:t>𝑠</m:t>
                        </m:r>
                      </m:e>
                      <m:sup>
                        <m:r>
                          <a:rPr lang="en-US" altLang="zh-CN" sz="2000" b="0" smtClean="0">
                            <a:solidFill>
                              <a:srgbClr val="000000"/>
                            </a:solidFill>
                            <a:latin typeface="Cambria Math" panose="02040503050406030204" pitchFamily="18" charset="0"/>
                          </a:rPr>
                          <m:t>−</m:t>
                        </m:r>
                        <m:r>
                          <a:rPr lang="en-US" altLang="zh-CN" sz="2000" b="0" i="1" smtClean="0">
                            <a:solidFill>
                              <a:srgbClr val="000000"/>
                            </a:solidFill>
                            <a:latin typeface="Cambria Math" panose="02040503050406030204" pitchFamily="18" charset="0"/>
                          </a:rPr>
                          <m:t>1</m:t>
                        </m:r>
                      </m:sup>
                    </m:sSup>
                    <m:r>
                      <a:rPr lang="zh-CN" altLang="en-US" sz="2000" b="0" smtClean="0">
                        <a:solidFill>
                          <a:srgbClr val="000000"/>
                        </a:solidFill>
                        <a:latin typeface="Cambria Math" panose="02040503050406030204" pitchFamily="18" charset="0"/>
                      </a:rPr>
                      <m:t>，</m:t>
                    </m:r>
                  </m:oMath>
                </a14:m>
                <a:r>
                  <a:rPr lang="zh-CN" altLang="en-US" sz="2000" dirty="0">
                    <a:solidFill>
                      <a:srgbClr val="000000"/>
                    </a:solidFill>
                    <a:latin typeface="+mn-ea"/>
                  </a:rPr>
                  <a:t>灵敏度可以直接和该值进行对比</a:t>
                </a:r>
                <a:endParaRPr lang="en-US" altLang="zh-CN" sz="2000" dirty="0">
                  <a:solidFill>
                    <a:srgbClr val="000000"/>
                  </a:solidFill>
                  <a:latin typeface="+mn-ea"/>
                </a:endParaRPr>
              </a:p>
              <a:p>
                <a:pPr marL="1257300" lvl="2" indent="-342900">
                  <a:lnSpc>
                    <a:spcPct val="150000"/>
                  </a:lnSpc>
                  <a:buFont typeface="Arial" panose="020B0604020202020204" pitchFamily="34" charset="0"/>
                  <a:buChar char="•"/>
                </a:pPr>
                <a:r>
                  <a:rPr lang="zh-CN" altLang="en-US" sz="2000" dirty="0">
                    <a:solidFill>
                      <a:srgbClr val="000000"/>
                    </a:solidFill>
                    <a:latin typeface="+mn-ea"/>
                  </a:rPr>
                  <a:t>取</a:t>
                </a:r>
                <a14:m>
                  <m:oMath xmlns:m="http://schemas.openxmlformats.org/officeDocument/2006/math">
                    <m:sSub>
                      <m:sSubPr>
                        <m:ctrlPr>
                          <a:rPr lang="el-GR" altLang="zh-CN" sz="2000" i="1">
                            <a:solidFill>
                              <a:srgbClr val="000000"/>
                            </a:solidFill>
                            <a:latin typeface="Cambria Math" panose="02040503050406030204" pitchFamily="18" charset="0"/>
                          </a:rPr>
                        </m:ctrlPr>
                      </m:sSubPr>
                      <m:e>
                        <m:r>
                          <a:rPr lang="en-US" altLang="zh-CN" sz="2000" b="0" i="1" smtClean="0">
                            <a:solidFill>
                              <a:srgbClr val="000000"/>
                            </a:solidFill>
                            <a:latin typeface="Cambria Math" panose="02040503050406030204" pitchFamily="18" charset="0"/>
                          </a:rPr>
                          <m:t>𝑁</m:t>
                        </m:r>
                      </m:e>
                      <m:sub>
                        <m:r>
                          <a:rPr lang="en-US" altLang="zh-CN" sz="2000" b="0" i="1" smtClean="0">
                            <a:solidFill>
                              <a:srgbClr val="000000"/>
                            </a:solidFill>
                            <a:latin typeface="Cambria Math" panose="02040503050406030204" pitchFamily="18" charset="0"/>
                          </a:rPr>
                          <m:t>𝑐</m:t>
                        </m:r>
                      </m:sub>
                    </m:sSub>
                    <m:r>
                      <a:rPr lang="en-US" altLang="zh-CN" sz="2000" b="0" smtClean="0">
                        <a:solidFill>
                          <a:srgbClr val="000000"/>
                        </a:solidFill>
                        <a:latin typeface="Cambria Math" panose="02040503050406030204" pitchFamily="18" charset="0"/>
                      </a:rPr>
                      <m:t>=</m:t>
                    </m:r>
                    <m:r>
                      <a:rPr lang="en-US" altLang="zh-CN" sz="2000" b="0" i="1" smtClean="0">
                        <a:solidFill>
                          <a:srgbClr val="000000"/>
                        </a:solidFill>
                        <a:latin typeface="Cambria Math" panose="02040503050406030204" pitchFamily="18" charset="0"/>
                      </a:rPr>
                      <m:t>3</m:t>
                    </m:r>
                  </m:oMath>
                </a14:m>
                <a:r>
                  <a:rPr lang="en-US" altLang="zh-CN" sz="2000" dirty="0">
                    <a:solidFill>
                      <a:srgbClr val="000000"/>
                    </a:solidFill>
                    <a:latin typeface="+mn-ea"/>
                  </a:rPr>
                  <a:t>, </a:t>
                </a:r>
                <a14:m>
                  <m:oMath xmlns:m="http://schemas.openxmlformats.org/officeDocument/2006/math">
                    <m:r>
                      <a:rPr lang="en-US" altLang="zh-CN" sz="2000" b="0" smtClean="0">
                        <a:solidFill>
                          <a:srgbClr val="000000"/>
                        </a:solidFill>
                        <a:latin typeface="Cambria Math" panose="02040503050406030204" pitchFamily="18" charset="0"/>
                      </a:rPr>
                      <m:t>∆</m:t>
                    </m:r>
                    <m:r>
                      <a:rPr lang="en-US" altLang="zh-CN" sz="2000" b="0" i="1" smtClean="0">
                        <a:solidFill>
                          <a:srgbClr val="000000"/>
                        </a:solidFill>
                        <a:latin typeface="Cambria Math" panose="02040503050406030204" pitchFamily="18" charset="0"/>
                      </a:rPr>
                      <m:t>𝑡</m:t>
                    </m:r>
                    <m:r>
                      <a:rPr lang="en-US" altLang="zh-CN" sz="2000" b="0" smtClean="0">
                        <a:solidFill>
                          <a:srgbClr val="000000"/>
                        </a:solidFill>
                        <a:latin typeface="Cambria Math" panose="02040503050406030204" pitchFamily="18" charset="0"/>
                      </a:rPr>
                      <m:t>=</m:t>
                    </m:r>
                    <m:r>
                      <a:rPr lang="en-US" altLang="zh-CN" sz="2000" b="0" i="1" smtClean="0">
                        <a:solidFill>
                          <a:srgbClr val="000000"/>
                        </a:solidFill>
                        <a:latin typeface="Cambria Math" panose="02040503050406030204" pitchFamily="18" charset="0"/>
                      </a:rPr>
                      <m:t>100</m:t>
                    </m:r>
                    <m:r>
                      <a:rPr lang="en-US" altLang="zh-CN" sz="2000" b="0" smtClean="0">
                        <a:solidFill>
                          <a:srgbClr val="000000"/>
                        </a:solidFill>
                        <a:latin typeface="Cambria Math" panose="02040503050406030204" pitchFamily="18" charset="0"/>
                      </a:rPr>
                      <m:t> </m:t>
                    </m:r>
                    <m:r>
                      <a:rPr lang="zh-CN" altLang="en-US" sz="2000" b="0" i="1" smtClean="0">
                        <a:solidFill>
                          <a:srgbClr val="000000"/>
                        </a:solidFill>
                        <a:latin typeface="Cambria Math" panose="02040503050406030204" pitchFamily="18" charset="0"/>
                      </a:rPr>
                      <m:t>𝜇</m:t>
                    </m:r>
                    <m:r>
                      <a:rPr lang="en-US" altLang="zh-CN" sz="2000" b="0" i="1" smtClean="0">
                        <a:solidFill>
                          <a:srgbClr val="000000"/>
                        </a:solidFill>
                        <a:latin typeface="Cambria Math" panose="02040503050406030204" pitchFamily="18" charset="0"/>
                      </a:rPr>
                      <m:t>𝑠</m:t>
                    </m:r>
                  </m:oMath>
                </a14:m>
                <a:r>
                  <a:rPr lang="en-US" altLang="zh-CN" sz="2000" dirty="0">
                    <a:solidFill>
                      <a:srgbClr val="000000"/>
                    </a:solidFill>
                    <a:latin typeface="+mn-ea"/>
                  </a:rPr>
                  <a:t>, </a:t>
                </a:r>
                <a14:m>
                  <m:oMath xmlns:m="http://schemas.openxmlformats.org/officeDocument/2006/math">
                    <m:r>
                      <a:rPr lang="el-GR" altLang="zh-CN" sz="2000" b="0" i="1" smtClean="0">
                        <a:solidFill>
                          <a:srgbClr val="000000"/>
                        </a:solidFill>
                        <a:latin typeface="Cambria Math" panose="02040503050406030204" pitchFamily="18" charset="0"/>
                      </a:rPr>
                      <m:t>𝛬</m:t>
                    </m:r>
                    <m:r>
                      <a:rPr lang="en-US" altLang="zh-CN" sz="2000" b="0" smtClean="0">
                        <a:solidFill>
                          <a:srgbClr val="000000"/>
                        </a:solidFill>
                        <a:latin typeface="Cambria Math" panose="02040503050406030204" pitchFamily="18" charset="0"/>
                      </a:rPr>
                      <m:t>=</m:t>
                    </m:r>
                    <m:r>
                      <a:rPr lang="en-US" altLang="zh-CN" sz="2000" b="0" i="1" smtClean="0">
                        <a:solidFill>
                          <a:srgbClr val="000000"/>
                        </a:solidFill>
                        <a:latin typeface="Cambria Math" panose="02040503050406030204" pitchFamily="18" charset="0"/>
                      </a:rPr>
                      <m:t>2</m:t>
                    </m:r>
                    <m:r>
                      <a:rPr lang="en-US" altLang="zh-CN" sz="2000" b="0" i="1" smtClean="0">
                        <a:solidFill>
                          <a:srgbClr val="000000"/>
                        </a:solidFill>
                        <a:latin typeface="Cambria Math" panose="02040503050406030204" pitchFamily="18" charset="0"/>
                      </a:rPr>
                      <m:t>𝑒</m:t>
                    </m:r>
                    <m:r>
                      <a:rPr lang="en-US" altLang="zh-CN" sz="2000" b="0" i="1" smtClean="0">
                        <a:solidFill>
                          <a:srgbClr val="000000"/>
                        </a:solidFill>
                        <a:latin typeface="Cambria Math" panose="02040503050406030204" pitchFamily="18" charset="0"/>
                      </a:rPr>
                      <m:t>1</m:t>
                    </m:r>
                    <m:r>
                      <a:rPr lang="en-US" altLang="zh-CN" sz="2000" b="0" smtClean="0">
                        <a:solidFill>
                          <a:srgbClr val="000000"/>
                        </a:solidFill>
                        <a:latin typeface="Cambria Math" panose="02040503050406030204" pitchFamily="18" charset="0"/>
                      </a:rPr>
                      <m:t>, </m:t>
                    </m:r>
                    <m:r>
                      <a:rPr lang="en-US" altLang="zh-CN" sz="2000" b="0" i="1" smtClean="0">
                        <a:solidFill>
                          <a:srgbClr val="000000"/>
                        </a:solidFill>
                        <a:latin typeface="Cambria Math" panose="02040503050406030204" pitchFamily="18" charset="0"/>
                      </a:rPr>
                      <m:t>2</m:t>
                    </m:r>
                    <m:r>
                      <a:rPr lang="en-US" altLang="zh-CN" sz="2000" b="0" i="1" smtClean="0">
                        <a:solidFill>
                          <a:srgbClr val="000000"/>
                        </a:solidFill>
                        <a:latin typeface="Cambria Math" panose="02040503050406030204" pitchFamily="18" charset="0"/>
                      </a:rPr>
                      <m:t>𝑒</m:t>
                    </m:r>
                    <m:r>
                      <a:rPr lang="en-US" altLang="zh-CN" sz="2000" b="0" i="1" smtClean="0">
                        <a:solidFill>
                          <a:srgbClr val="000000"/>
                        </a:solidFill>
                        <a:latin typeface="Cambria Math" panose="02040503050406030204" pitchFamily="18" charset="0"/>
                      </a:rPr>
                      <m:t>2</m:t>
                    </m:r>
                    <m:r>
                      <a:rPr lang="en-US" altLang="zh-CN" sz="2000" b="0" smtClean="0">
                        <a:solidFill>
                          <a:srgbClr val="000000"/>
                        </a:solidFill>
                        <a:latin typeface="Cambria Math" panose="02040503050406030204" pitchFamily="18" charset="0"/>
                      </a:rPr>
                      <m:t>, </m:t>
                    </m:r>
                    <m:r>
                      <a:rPr lang="en-US" altLang="zh-CN" sz="2000" b="0" i="1" smtClean="0">
                        <a:solidFill>
                          <a:srgbClr val="000000"/>
                        </a:solidFill>
                        <a:latin typeface="Cambria Math" panose="02040503050406030204" pitchFamily="18" charset="0"/>
                      </a:rPr>
                      <m:t>2</m:t>
                    </m:r>
                    <m:r>
                      <a:rPr lang="en-US" altLang="zh-CN" sz="2000" b="0" i="1" smtClean="0">
                        <a:solidFill>
                          <a:srgbClr val="000000"/>
                        </a:solidFill>
                        <a:latin typeface="Cambria Math" panose="02040503050406030204" pitchFamily="18" charset="0"/>
                      </a:rPr>
                      <m:t>𝑒</m:t>
                    </m:r>
                    <m:r>
                      <a:rPr lang="en-US" altLang="zh-CN" sz="2000" b="0" i="1" smtClean="0">
                        <a:solidFill>
                          <a:srgbClr val="000000"/>
                        </a:solidFill>
                        <a:latin typeface="Cambria Math" panose="02040503050406030204" pitchFamily="18" charset="0"/>
                      </a:rPr>
                      <m:t>3</m:t>
                    </m:r>
                    <m:r>
                      <a:rPr lang="en-US" altLang="zh-CN" sz="2000" b="0" smtClean="0">
                        <a:solidFill>
                          <a:srgbClr val="000000"/>
                        </a:solidFill>
                        <a:latin typeface="Cambria Math" panose="02040503050406030204" pitchFamily="18" charset="0"/>
                      </a:rPr>
                      <m:t>, </m:t>
                    </m:r>
                    <m:r>
                      <a:rPr lang="en-US" altLang="zh-CN" sz="2000" b="0" i="1" smtClean="0">
                        <a:solidFill>
                          <a:srgbClr val="000000"/>
                        </a:solidFill>
                        <a:latin typeface="Cambria Math" panose="02040503050406030204" pitchFamily="18" charset="0"/>
                      </a:rPr>
                      <m:t>2</m:t>
                    </m:r>
                    <m:r>
                      <a:rPr lang="en-US" altLang="zh-CN" sz="2000" b="0" i="1" smtClean="0">
                        <a:solidFill>
                          <a:srgbClr val="000000"/>
                        </a:solidFill>
                        <a:latin typeface="Cambria Math" panose="02040503050406030204" pitchFamily="18" charset="0"/>
                      </a:rPr>
                      <m:t>𝑒</m:t>
                    </m:r>
                    <m:r>
                      <a:rPr lang="en-US" altLang="zh-CN" sz="2000" b="0" i="1" smtClean="0">
                        <a:solidFill>
                          <a:srgbClr val="000000"/>
                        </a:solidFill>
                        <a:latin typeface="Cambria Math" panose="02040503050406030204" pitchFamily="18" charset="0"/>
                      </a:rPr>
                      <m:t>4</m:t>
                    </m:r>
                    <m:r>
                      <a:rPr lang="en-US" altLang="zh-CN" sz="2000" b="0" smtClean="0">
                        <a:solidFill>
                          <a:srgbClr val="000000"/>
                        </a:solidFill>
                        <a:latin typeface="Cambria Math" panose="02040503050406030204" pitchFamily="18" charset="0"/>
                      </a:rPr>
                      <m:t>, </m:t>
                    </m:r>
                    <m:r>
                      <a:rPr lang="en-US" altLang="zh-CN" sz="2000" b="0" i="1" smtClean="0">
                        <a:solidFill>
                          <a:srgbClr val="000000"/>
                        </a:solidFill>
                        <a:latin typeface="Cambria Math" panose="02040503050406030204" pitchFamily="18" charset="0"/>
                      </a:rPr>
                      <m:t>2</m:t>
                    </m:r>
                    <m:r>
                      <a:rPr lang="en-US" altLang="zh-CN" sz="2000" b="0" i="1" smtClean="0">
                        <a:solidFill>
                          <a:srgbClr val="000000"/>
                        </a:solidFill>
                        <a:latin typeface="Cambria Math" panose="02040503050406030204" pitchFamily="18" charset="0"/>
                      </a:rPr>
                      <m:t>𝑒</m:t>
                    </m:r>
                    <m:r>
                      <a:rPr lang="en-US" altLang="zh-CN" sz="2000" b="0" i="1" smtClean="0">
                        <a:solidFill>
                          <a:srgbClr val="000000"/>
                        </a:solidFill>
                        <a:latin typeface="Cambria Math" panose="02040503050406030204" pitchFamily="18" charset="0"/>
                      </a:rPr>
                      <m:t>5</m:t>
                    </m:r>
                    <m:r>
                      <a:rPr lang="en-US" altLang="zh-CN" sz="2000" b="0" smtClean="0">
                        <a:solidFill>
                          <a:srgbClr val="000000"/>
                        </a:solidFill>
                        <a:latin typeface="Cambria Math" panose="02040503050406030204" pitchFamily="18" charset="0"/>
                      </a:rPr>
                      <m:t> </m:t>
                    </m:r>
                    <m:r>
                      <a:rPr lang="en-US" altLang="zh-CN" sz="2000" b="0" i="1" smtClean="0">
                        <a:solidFill>
                          <a:srgbClr val="000000"/>
                        </a:solidFill>
                        <a:latin typeface="Cambria Math" panose="02040503050406030204" pitchFamily="18" charset="0"/>
                      </a:rPr>
                      <m:t>𝑦𝑒𝑎𝑟</m:t>
                    </m:r>
                    <m:r>
                      <a:rPr lang="en-US" altLang="zh-CN" sz="2000" b="0" smtClean="0">
                        <a:solidFill>
                          <a:srgbClr val="000000"/>
                        </a:solidFill>
                        <a:latin typeface="Cambria Math" panose="02040503050406030204" pitchFamily="18" charset="0"/>
                      </a:rPr>
                      <m:t>∙</m:t>
                    </m:r>
                    <m:sSup>
                      <m:sSupPr>
                        <m:ctrlPr>
                          <a:rPr lang="en-US" altLang="zh-CN" sz="2000" i="1">
                            <a:solidFill>
                              <a:srgbClr val="000000"/>
                            </a:solidFill>
                            <a:latin typeface="Cambria Math" panose="02040503050406030204" pitchFamily="18" charset="0"/>
                          </a:rPr>
                        </m:ctrlPr>
                      </m:sSupPr>
                      <m:e>
                        <m:r>
                          <a:rPr lang="en-US" altLang="zh-CN" sz="2000" b="0" i="1" smtClean="0">
                            <a:solidFill>
                              <a:srgbClr val="000000"/>
                            </a:solidFill>
                            <a:latin typeface="Cambria Math" panose="02040503050406030204" pitchFamily="18" charset="0"/>
                          </a:rPr>
                          <m:t>𝑚</m:t>
                        </m:r>
                      </m:e>
                      <m:sup>
                        <m:r>
                          <a:rPr lang="en-US" altLang="zh-CN" sz="2000" b="0" i="1" smtClean="0">
                            <a:solidFill>
                              <a:srgbClr val="000000"/>
                            </a:solidFill>
                            <a:latin typeface="Cambria Math" panose="02040503050406030204" pitchFamily="18" charset="0"/>
                          </a:rPr>
                          <m:t>2</m:t>
                        </m:r>
                      </m:sup>
                    </m:sSup>
                  </m:oMath>
                </a14:m>
                <a:endParaRPr lang="en-US" altLang="zh-CN" sz="2000" dirty="0">
                  <a:solidFill>
                    <a:srgbClr val="000000"/>
                  </a:solidFill>
                  <a:latin typeface="+mn-ea"/>
                </a:endParaRPr>
              </a:p>
              <a:p>
                <a:pPr marL="1257300" lvl="2" indent="-342900">
                  <a:lnSpc>
                    <a:spcPct val="150000"/>
                  </a:lnSpc>
                  <a:buFont typeface="Arial" panose="020B0604020202020204" pitchFamily="34" charset="0"/>
                  <a:buChar char="•"/>
                </a:pPr>
                <a14:m>
                  <m:oMath xmlns:m="http://schemas.openxmlformats.org/officeDocument/2006/math">
                    <m:r>
                      <a:rPr lang="en-US" altLang="zh-CN" sz="2000" b="0" i="1" smtClean="0">
                        <a:solidFill>
                          <a:srgbClr val="000000"/>
                        </a:solidFill>
                        <a:latin typeface="Cambria Math" panose="02040503050406030204" pitchFamily="18" charset="0"/>
                      </a:rPr>
                      <m:t>𝐹𝑃𝑅</m:t>
                    </m:r>
                  </m:oMath>
                </a14:m>
                <a:r>
                  <a:rPr lang="zh-CN" altLang="en-US" sz="2000" dirty="0">
                    <a:solidFill>
                      <a:srgbClr val="000000"/>
                    </a:solidFill>
                    <a:latin typeface="+mn-ea"/>
                  </a:rPr>
                  <a:t>，</a:t>
                </a:r>
                <a14:m>
                  <m:oMath xmlns:m="http://schemas.openxmlformats.org/officeDocument/2006/math">
                    <m:r>
                      <a:rPr lang="en-US" altLang="zh-CN" sz="2000" b="0" i="1" smtClean="0">
                        <a:solidFill>
                          <a:srgbClr val="000000"/>
                        </a:solidFill>
                        <a:latin typeface="Cambria Math" panose="02040503050406030204" pitchFamily="18" charset="0"/>
                      </a:rPr>
                      <m:t>𝐹𝑁𝑅</m:t>
                    </m:r>
                  </m:oMath>
                </a14:m>
                <a:r>
                  <a:rPr lang="zh-CN" altLang="en-US" sz="2000" dirty="0">
                    <a:solidFill>
                      <a:srgbClr val="000000"/>
                    </a:solidFill>
                    <a:latin typeface="+mn-ea"/>
                  </a:rPr>
                  <a:t>：取决于</a:t>
                </a:r>
                <a:r>
                  <a:rPr lang="en-US" altLang="zh-CN" sz="2000" dirty="0">
                    <a:solidFill>
                      <a:srgbClr val="000000"/>
                    </a:solidFill>
                    <a:latin typeface="+mn-ea"/>
                  </a:rPr>
                  <a:t>SNR &amp; Threshold</a:t>
                </a:r>
                <a:r>
                  <a:rPr lang="zh-CN" altLang="en-US" sz="2000" dirty="0">
                    <a:solidFill>
                      <a:srgbClr val="000000"/>
                    </a:solidFill>
                    <a:latin typeface="+mn-ea"/>
                  </a:rPr>
                  <a:t>，存在最优阈值</a:t>
                </a:r>
                <a:endParaRPr lang="en-US" altLang="zh-CN" sz="2000" dirty="0">
                  <a:solidFill>
                    <a:srgbClr val="000000"/>
                  </a:solidFill>
                  <a:latin typeface="+mn-ea"/>
                </a:endParaRPr>
              </a:p>
              <a:p>
                <a:pPr lvl="1" defTabSz="914400">
                  <a:lnSpc>
                    <a:spcPct val="150000"/>
                  </a:lnSpc>
                  <a:buFont typeface="Wingdings" panose="05000000000000000000" pitchFamily="2" charset="2"/>
                  <a:buChar char="ü"/>
                  <a:defRPr/>
                </a:pPr>
                <a:r>
                  <a:rPr lang="zh-CN" altLang="en-US" dirty="0">
                    <a:solidFill>
                      <a:srgbClr val="000000"/>
                    </a:solidFill>
                    <a:latin typeface="+mn-ea"/>
                  </a:rPr>
                  <a:t>单位面积质量</a:t>
                </a:r>
                <a:endParaRPr lang="en-US" altLang="zh-CN" dirty="0">
                  <a:solidFill>
                    <a:srgbClr val="000000"/>
                  </a:solidFill>
                  <a:latin typeface="+mn-ea"/>
                </a:endParaRPr>
              </a:p>
              <a:p>
                <a:pPr marL="457200" lvl="1" indent="0" defTabSz="914400">
                  <a:lnSpc>
                    <a:spcPct val="150000"/>
                  </a:lnSpc>
                  <a:buNone/>
                  <a:defRPr/>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𝐴𝑟𝑒𝑎𝑙</m:t>
                      </m:r>
                      <m:r>
                        <a:rPr lang="en-US" altLang="zh-CN" b="0" i="1" smtClean="0">
                          <a:latin typeface="Cambria Math" panose="02040503050406030204" pitchFamily="18" charset="0"/>
                        </a:rPr>
                        <m:t>_</m:t>
                      </m:r>
                      <m:r>
                        <a:rPr lang="en-US" altLang="zh-CN" b="0" i="1" smtClean="0">
                          <a:latin typeface="Cambria Math" panose="02040503050406030204" pitchFamily="18" charset="0"/>
                        </a:rPr>
                        <m:t>𝑑𝑒𝑛𝑠𝑖𝑡𝑦</m:t>
                      </m:r>
                      <m:r>
                        <a:rPr lang="en-US" altLang="zh-CN" b="0" i="1" smtClean="0">
                          <a:latin typeface="Cambria Math" panose="02040503050406030204" pitchFamily="18" charset="0"/>
                        </a:rPr>
                        <m:t>=</m:t>
                      </m:r>
                      <m:f>
                        <m:fPr>
                          <m:ctrlPr>
                            <a:rPr lang="en-US" altLang="zh-CN" i="1">
                              <a:latin typeface="Cambria Math" panose="02040503050406030204" pitchFamily="18" charset="0"/>
                            </a:rPr>
                          </m:ctrlPr>
                        </m:fPr>
                        <m:num>
                          <m:r>
                            <a:rPr lang="en-US" altLang="zh-CN" b="0" i="1" smtClean="0">
                              <a:latin typeface="Cambria Math" panose="02040503050406030204" pitchFamily="18" charset="0"/>
                            </a:rPr>
                            <m:t>𝑤𝑒𝑖𝑔h𝑡</m:t>
                          </m:r>
                        </m:num>
                        <m:den>
                          <m:r>
                            <a:rPr lang="zh-CN" altLang="en-US" b="0" i="1" smtClean="0">
                              <a:latin typeface="Cambria Math" panose="02040503050406030204" pitchFamily="18" charset="0"/>
                            </a:rPr>
                            <m:t>𝜋</m:t>
                          </m:r>
                          <m:sSup>
                            <m:sSupPr>
                              <m:ctrlPr>
                                <a:rPr lang="en-US" altLang="zh-CN" i="1" smtClean="0">
                                  <a:latin typeface="Cambria Math" panose="02040503050406030204" pitchFamily="18" charset="0"/>
                                </a:rPr>
                              </m:ctrlPr>
                            </m:sSupPr>
                            <m:e>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𝑟</m:t>
                                  </m:r>
                                </m:e>
                                <m:sub>
                                  <m:r>
                                    <a:rPr lang="en-US" altLang="zh-CN" b="0" i="1" smtClean="0">
                                      <a:latin typeface="Cambria Math" panose="02040503050406030204" pitchFamily="18" charset="0"/>
                                    </a:rPr>
                                    <m:t>𝑐𝑜𝑖𝑙</m:t>
                                  </m:r>
                                </m:sub>
                              </m:sSub>
                            </m:e>
                            <m:sup>
                              <m:r>
                                <a:rPr lang="en-US" altLang="zh-CN" b="0" i="1" smtClean="0">
                                  <a:latin typeface="Cambria Math" panose="02040503050406030204" pitchFamily="18" charset="0"/>
                                </a:rPr>
                                <m:t>2</m:t>
                              </m:r>
                            </m:sup>
                          </m:sSup>
                        </m:den>
                      </m:f>
                    </m:oMath>
                  </m:oMathPara>
                </a14:m>
                <a:endParaRPr lang="en-US" altLang="zh-CN" sz="2000" dirty="0">
                  <a:solidFill>
                    <a:srgbClr val="000000"/>
                  </a:solidFill>
                  <a:latin typeface="+mn-ea"/>
                </a:endParaRPr>
              </a:p>
            </p:txBody>
          </p:sp>
        </mc:Choice>
        <mc:Fallback xmlns="">
          <p:sp>
            <p:nvSpPr>
              <p:cNvPr id="32" name="文本框 31">
                <a:extLst>
                  <a:ext uri="{FF2B5EF4-FFF2-40B4-BE49-F238E27FC236}">
                    <a16:creationId xmlns:a16="http://schemas.microsoft.com/office/drawing/2014/main" id="{9D5AC9D6-3E9C-4E0B-A879-E33C12B86B66}"/>
                  </a:ext>
                </a:extLst>
              </p:cNvPr>
              <p:cNvSpPr txBox="1">
                <a:spLocks noRot="1" noChangeAspect="1" noMove="1" noResize="1" noEditPoints="1" noAdjustHandles="1" noChangeArrowheads="1" noChangeShapeType="1" noTextEdit="1"/>
              </p:cNvSpPr>
              <p:nvPr/>
            </p:nvSpPr>
            <p:spPr>
              <a:xfrm>
                <a:off x="273577" y="1042962"/>
                <a:ext cx="8415605" cy="5337359"/>
              </a:xfrm>
              <a:prstGeom prst="rect">
                <a:avLst/>
              </a:prstGeom>
              <a:blipFill>
                <a:blip r:embed="rId3"/>
                <a:stretch>
                  <a:fillRect l="-79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A66293D3-0FC3-44D3-A73D-3061D692BEFE}"/>
                  </a:ext>
                </a:extLst>
              </p:cNvPr>
              <p:cNvSpPr txBox="1"/>
              <p:nvPr/>
            </p:nvSpPr>
            <p:spPr>
              <a:xfrm>
                <a:off x="6619967" y="1419853"/>
                <a:ext cx="2157348" cy="1600438"/>
              </a:xfrm>
              <a:prstGeom prst="rect">
                <a:avLst/>
              </a:prstGeom>
              <a:noFill/>
            </p:spPr>
            <p:txBody>
              <a:bodyPr wrap="square">
                <a:spAutoFit/>
              </a:bodyPr>
              <a:lstStyle/>
              <a:p>
                <a:pPr lvl="0" defTabSz="914400" eaLnBrk="0" fontAlgn="base" hangingPunct="0">
                  <a:spcBef>
                    <a:spcPct val="0"/>
                  </a:spcBef>
                  <a:spcAft>
                    <a:spcPct val="0"/>
                  </a:spcAft>
                  <a:defRPr/>
                </a:pPr>
                <a14:m>
                  <m:oMathPara xmlns:m="http://schemas.openxmlformats.org/officeDocument/2006/math">
                    <m:oMathParaPr>
                      <m:jc m:val="left"/>
                    </m:oMathParaPr>
                    <m:oMath xmlns:m="http://schemas.openxmlformats.org/officeDocument/2006/math">
                      <m:r>
                        <m:rPr>
                          <m:sty m:val="p"/>
                        </m:rPr>
                        <a:rPr lang="el-GR" altLang="zh-CN" sz="1400" b="0" i="1">
                          <a:solidFill>
                            <a:srgbClr val="0000FF"/>
                          </a:solidFill>
                          <a:latin typeface="Cambria Math" panose="02040503050406030204" pitchFamily="18" charset="0"/>
                          <a:ea typeface="Cambria Math" panose="02040503050406030204" pitchFamily="18" charset="0"/>
                        </a:rPr>
                        <m:t>Λ</m:t>
                      </m:r>
                      <m:r>
                        <a:rPr lang="zh-CN" altLang="en-US" sz="1400" b="0">
                          <a:solidFill>
                            <a:srgbClr val="0000FF"/>
                          </a:solidFill>
                          <a:latin typeface="Cambria Math" panose="02040503050406030204" pitchFamily="18" charset="0"/>
                          <a:ea typeface="Cambria Math" panose="02040503050406030204" pitchFamily="18" charset="0"/>
                        </a:rPr>
                        <m:t>：曝光量</m:t>
                      </m:r>
                    </m:oMath>
                  </m:oMathPara>
                </a14:m>
                <a:endParaRPr lang="en-US" altLang="zh-CN" sz="1400" dirty="0">
                  <a:solidFill>
                    <a:srgbClr val="0000FF"/>
                  </a:solidFill>
                  <a:latin typeface="黑体" panose="02010609060101010101" pitchFamily="49" charset="-122"/>
                  <a:ea typeface="Cambria Math" panose="02040503050406030204" pitchFamily="18" charset="0"/>
                </a:endParaRPr>
              </a:p>
              <a:p>
                <a:pPr defTabSz="914400" eaLnBrk="0" fontAlgn="base" hangingPunct="0">
                  <a:spcBef>
                    <a:spcPct val="0"/>
                  </a:spcBef>
                  <a:spcAft>
                    <a:spcPct val="0"/>
                  </a:spcAft>
                  <a:defRPr/>
                </a:pPr>
                <a14:m>
                  <m:oMath xmlns:m="http://schemas.openxmlformats.org/officeDocument/2006/math">
                    <m:sSub>
                      <m:sSubPr>
                        <m:ctrlPr>
                          <a:rPr lang="en-US" altLang="zh-CN" sz="1400" i="1">
                            <a:solidFill>
                              <a:srgbClr val="0000FF"/>
                            </a:solidFill>
                            <a:latin typeface="Cambria Math" panose="02040503050406030204" pitchFamily="18" charset="0"/>
                            <a:ea typeface="Cambria Math" panose="02040503050406030204" pitchFamily="18" charset="0"/>
                          </a:rPr>
                        </m:ctrlPr>
                      </m:sSubPr>
                      <m:e>
                        <m:r>
                          <m:rPr>
                            <m:sty m:val="p"/>
                          </m:rPr>
                          <a:rPr lang="en-US" altLang="zh-CN" sz="1400" b="0" i="1">
                            <a:solidFill>
                              <a:srgbClr val="0000FF"/>
                            </a:solidFill>
                            <a:latin typeface="Cambria Math" panose="02040503050406030204" pitchFamily="18" charset="0"/>
                            <a:ea typeface="Cambria Math" panose="02040503050406030204" pitchFamily="18" charset="0"/>
                          </a:rPr>
                          <m:t>N</m:t>
                        </m:r>
                      </m:e>
                      <m:sub>
                        <m:r>
                          <m:rPr>
                            <m:sty m:val="p"/>
                          </m:rPr>
                          <a:rPr lang="en-US" altLang="zh-CN" sz="1400" b="0" i="1">
                            <a:solidFill>
                              <a:srgbClr val="0000FF"/>
                            </a:solidFill>
                            <a:latin typeface="Cambria Math" panose="02040503050406030204" pitchFamily="18" charset="0"/>
                            <a:ea typeface="Cambria Math" panose="02040503050406030204" pitchFamily="18" charset="0"/>
                          </a:rPr>
                          <m:t>c</m:t>
                        </m:r>
                      </m:sub>
                    </m:sSub>
                    <m:r>
                      <a:rPr lang="zh-CN" altLang="en-US" sz="1400" b="0">
                        <a:solidFill>
                          <a:srgbClr val="0000FF"/>
                        </a:solidFill>
                        <a:latin typeface="Cambria Math" panose="02040503050406030204" pitchFamily="18" charset="0"/>
                        <a:ea typeface="Cambria Math" panose="02040503050406030204" pitchFamily="18" charset="0"/>
                      </a:rPr>
                      <m:t>：线圈</m:t>
                    </m:r>
                  </m:oMath>
                </a14:m>
                <a:r>
                  <a:rPr lang="zh-CN" altLang="en-US" sz="1400" dirty="0">
                    <a:solidFill>
                      <a:srgbClr val="0000FF"/>
                    </a:solidFill>
                    <a:latin typeface="黑体" panose="02010609060101010101" pitchFamily="49" charset="-122"/>
                    <a:ea typeface="Cambria Math" panose="02040503050406030204" pitchFamily="18" charset="0"/>
                  </a:rPr>
                  <a:t>层数</a:t>
                </a:r>
                <a:endParaRPr lang="en-US" altLang="zh-CN" sz="1400" dirty="0">
                  <a:solidFill>
                    <a:srgbClr val="0000FF"/>
                  </a:solidFill>
                  <a:latin typeface="黑体" panose="02010609060101010101" pitchFamily="49" charset="-122"/>
                  <a:ea typeface="Cambria Math" panose="02040503050406030204" pitchFamily="18" charset="0"/>
                </a:endParaRPr>
              </a:p>
              <a:p>
                <a:pPr defTabSz="914400" eaLnBrk="0" fontAlgn="base" hangingPunct="0">
                  <a:spcBef>
                    <a:spcPct val="0"/>
                  </a:spcBef>
                  <a:spcAft>
                    <a:spcPct val="0"/>
                  </a:spcAft>
                  <a:defRPr/>
                </a:pPr>
                <a14:m>
                  <m:oMath xmlns:m="http://schemas.openxmlformats.org/officeDocument/2006/math">
                    <m:sSub>
                      <m:sSubPr>
                        <m:ctrlPr>
                          <a:rPr lang="en-US" altLang="zh-CN" sz="1400" i="1">
                            <a:solidFill>
                              <a:srgbClr val="0000FF"/>
                            </a:solidFill>
                            <a:latin typeface="Cambria Math" panose="02040503050406030204" pitchFamily="18" charset="0"/>
                            <a:ea typeface="Cambria Math" panose="02040503050406030204" pitchFamily="18" charset="0"/>
                          </a:rPr>
                        </m:ctrlPr>
                      </m:sSubPr>
                      <m:e>
                        <m:r>
                          <a:rPr lang="en-US" altLang="zh-CN" sz="1400" b="0" i="1">
                            <a:solidFill>
                              <a:srgbClr val="0000FF"/>
                            </a:solidFill>
                            <a:latin typeface="Cambria Math" panose="02040503050406030204" pitchFamily="18" charset="0"/>
                            <a:ea typeface="Cambria Math" panose="02040503050406030204" pitchFamily="18" charset="0"/>
                          </a:rPr>
                          <m:t>𝑟</m:t>
                        </m:r>
                      </m:e>
                      <m:sub>
                        <m:r>
                          <a:rPr lang="en-US" altLang="zh-CN" sz="1400" b="0" i="1">
                            <a:solidFill>
                              <a:srgbClr val="0000FF"/>
                            </a:solidFill>
                            <a:latin typeface="Cambria Math" panose="02040503050406030204" pitchFamily="18" charset="0"/>
                            <a:ea typeface="Cambria Math" panose="02040503050406030204" pitchFamily="18" charset="0"/>
                          </a:rPr>
                          <m:t>𝑐𝑜𝑖𝑙</m:t>
                        </m:r>
                      </m:sub>
                    </m:sSub>
                    <m:r>
                      <a:rPr lang="zh-CN" altLang="en-US" sz="1400" b="0" i="1">
                        <a:solidFill>
                          <a:srgbClr val="0000FF"/>
                        </a:solidFill>
                        <a:latin typeface="Cambria Math" panose="02040503050406030204" pitchFamily="18" charset="0"/>
                        <a:ea typeface="Cambria Math" panose="02040503050406030204" pitchFamily="18" charset="0"/>
                      </a:rPr>
                      <m:t>：线圈</m:t>
                    </m:r>
                  </m:oMath>
                </a14:m>
                <a:r>
                  <a:rPr lang="zh-CN" altLang="en-US" sz="1400" dirty="0">
                    <a:solidFill>
                      <a:srgbClr val="0000FF"/>
                    </a:solidFill>
                    <a:latin typeface="黑体" panose="02010609060101010101" pitchFamily="49" charset="-122"/>
                    <a:ea typeface="Cambria Math" panose="02040503050406030204" pitchFamily="18" charset="0"/>
                  </a:rPr>
                  <a:t>有效半径</a:t>
                </a:r>
                <a:endParaRPr lang="en-US" altLang="zh-CN" sz="1400" dirty="0">
                  <a:solidFill>
                    <a:srgbClr val="0000FF"/>
                  </a:solidFill>
                  <a:latin typeface="黑体" panose="02010609060101010101" pitchFamily="49" charset="-122"/>
                  <a:ea typeface="Cambria Math" panose="02040503050406030204" pitchFamily="18" charset="0"/>
                </a:endParaRPr>
              </a:p>
              <a:p>
                <a:pPr defTabSz="914400" eaLnBrk="0" fontAlgn="base" hangingPunct="0">
                  <a:spcBef>
                    <a:spcPct val="0"/>
                  </a:spcBef>
                  <a:spcAft>
                    <a:spcPct val="0"/>
                  </a:spcAft>
                  <a:defRPr/>
                </a:pPr>
                <a14:m>
                  <m:oMath xmlns:m="http://schemas.openxmlformats.org/officeDocument/2006/math">
                    <m:r>
                      <a:rPr lang="en-US" altLang="zh-CN" sz="1400" b="0" i="1">
                        <a:solidFill>
                          <a:srgbClr val="0000FF"/>
                        </a:solidFill>
                        <a:latin typeface="Cambria Math" panose="02040503050406030204" pitchFamily="18" charset="0"/>
                        <a:ea typeface="Cambria Math" panose="02040503050406030204" pitchFamily="18" charset="0"/>
                      </a:rPr>
                      <m:t>∆</m:t>
                    </m:r>
                    <m:r>
                      <a:rPr lang="en-US" altLang="zh-CN" sz="1400" b="0" i="1">
                        <a:solidFill>
                          <a:srgbClr val="0000FF"/>
                        </a:solidFill>
                        <a:latin typeface="Cambria Math" panose="02040503050406030204" pitchFamily="18" charset="0"/>
                        <a:ea typeface="Cambria Math" panose="02040503050406030204" pitchFamily="18" charset="0"/>
                      </a:rPr>
                      <m:t>𝑡</m:t>
                    </m:r>
                    <m:r>
                      <a:rPr lang="zh-CN" altLang="en-US" sz="1400" b="0" i="1">
                        <a:solidFill>
                          <a:srgbClr val="0000FF"/>
                        </a:solidFill>
                        <a:latin typeface="Cambria Math" panose="02040503050406030204" pitchFamily="18" charset="0"/>
                        <a:ea typeface="Cambria Math" panose="02040503050406030204" pitchFamily="18" charset="0"/>
                      </a:rPr>
                      <m:t>：时间</m:t>
                    </m:r>
                  </m:oMath>
                </a14:m>
                <a:r>
                  <a:rPr lang="zh-CN" altLang="en-US" sz="1400" dirty="0">
                    <a:solidFill>
                      <a:srgbClr val="0000FF"/>
                    </a:solidFill>
                    <a:latin typeface="黑体" panose="02010609060101010101" pitchFamily="49" charset="-122"/>
                    <a:ea typeface="Cambria Math" panose="02040503050406030204" pitchFamily="18" charset="0"/>
                  </a:rPr>
                  <a:t>窗口</a:t>
                </a:r>
                <a:endParaRPr lang="en-US" altLang="zh-CN" sz="1400" dirty="0">
                  <a:solidFill>
                    <a:srgbClr val="0000FF"/>
                  </a:solidFill>
                  <a:latin typeface="黑体" panose="02010609060101010101" pitchFamily="49" charset="-122"/>
                  <a:ea typeface="Cambria Math" panose="02040503050406030204" pitchFamily="18" charset="0"/>
                </a:endParaRPr>
              </a:p>
              <a:p>
                <a:pPr defTabSz="914400" eaLnBrk="0" fontAlgn="base" hangingPunct="0">
                  <a:spcBef>
                    <a:spcPct val="0"/>
                  </a:spcBef>
                  <a:spcAft>
                    <a:spcPct val="0"/>
                  </a:spcAft>
                  <a:defRPr/>
                </a:pPr>
                <a14:m>
                  <m:oMath xmlns:m="http://schemas.openxmlformats.org/officeDocument/2006/math">
                    <m:r>
                      <a:rPr lang="en-US" altLang="zh-CN" sz="1400" b="0" i="1" smtClean="0">
                        <a:solidFill>
                          <a:srgbClr val="0000FF"/>
                        </a:solidFill>
                        <a:latin typeface="Cambria Math" panose="02040503050406030204" pitchFamily="18" charset="0"/>
                        <a:ea typeface="Cambria Math" panose="02040503050406030204" pitchFamily="18" charset="0"/>
                      </a:rPr>
                      <m:t>𝐻</m:t>
                    </m:r>
                    <m:r>
                      <a:rPr lang="zh-CN" altLang="en-US" sz="1400" b="0" i="1" smtClean="0">
                        <a:solidFill>
                          <a:srgbClr val="0000FF"/>
                        </a:solidFill>
                        <a:latin typeface="Cambria Math" panose="02040503050406030204" pitchFamily="18" charset="0"/>
                        <a:ea typeface="Cambria Math" panose="02040503050406030204" pitchFamily="18" charset="0"/>
                      </a:rPr>
                      <m:t>：</m:t>
                    </m:r>
                    <m:r>
                      <a:rPr lang="zh-CN" altLang="en-US" sz="1400" b="0" i="1">
                        <a:solidFill>
                          <a:srgbClr val="0000FF"/>
                        </a:solidFill>
                        <a:latin typeface="Cambria Math" panose="02040503050406030204" pitchFamily="18" charset="0"/>
                        <a:ea typeface="Cambria Math" panose="02040503050406030204" pitchFamily="18" charset="0"/>
                      </a:rPr>
                      <m:t>线圈</m:t>
                    </m:r>
                  </m:oMath>
                </a14:m>
                <a:r>
                  <a:rPr lang="zh-CN" altLang="en-US" sz="1400" dirty="0">
                    <a:solidFill>
                      <a:srgbClr val="0000FF"/>
                    </a:solidFill>
                    <a:latin typeface="黑体" panose="02010609060101010101" pitchFamily="49" charset="-122"/>
                    <a:ea typeface="Cambria Math" panose="02040503050406030204" pitchFamily="18" charset="0"/>
                  </a:rPr>
                  <a:t>高度</a:t>
                </a:r>
                <a:endParaRPr lang="en-US" altLang="zh-CN" sz="1400" dirty="0">
                  <a:solidFill>
                    <a:srgbClr val="0000FF"/>
                  </a:solidFill>
                  <a:latin typeface="黑体" panose="02010609060101010101" pitchFamily="49" charset="-122"/>
                  <a:ea typeface="Cambria Math" panose="02040503050406030204" pitchFamily="18" charset="0"/>
                </a:endParaRPr>
              </a:p>
              <a:p>
                <a:pPr defTabSz="914400" eaLnBrk="0" fontAlgn="base" hangingPunct="0">
                  <a:spcBef>
                    <a:spcPct val="0"/>
                  </a:spcBef>
                  <a:spcAft>
                    <a:spcPct val="0"/>
                  </a:spcAft>
                  <a:defRPr/>
                </a:pPr>
                <a14:m>
                  <m:oMathPara xmlns:m="http://schemas.openxmlformats.org/officeDocument/2006/math">
                    <m:oMathParaPr>
                      <m:jc m:val="left"/>
                    </m:oMathParaPr>
                    <m:oMath xmlns:m="http://schemas.openxmlformats.org/officeDocument/2006/math">
                      <m:r>
                        <a:rPr lang="en-US" altLang="zh-CN" sz="1400" b="0" i="1" smtClean="0">
                          <a:solidFill>
                            <a:srgbClr val="0000FF"/>
                          </a:solidFill>
                          <a:latin typeface="Cambria Math" panose="02040503050406030204" pitchFamily="18" charset="0"/>
                          <a:ea typeface="Cambria Math" panose="02040503050406030204" pitchFamily="18" charset="0"/>
                        </a:rPr>
                        <m:t>𝐹𝑃𝑅</m:t>
                      </m:r>
                      <m:r>
                        <a:rPr lang="zh-CN" altLang="en-US" sz="1400" b="0" i="1" smtClean="0">
                          <a:solidFill>
                            <a:srgbClr val="0000FF"/>
                          </a:solidFill>
                          <a:latin typeface="Cambria Math" panose="02040503050406030204" pitchFamily="18" charset="0"/>
                          <a:ea typeface="Cambria Math" panose="02040503050406030204" pitchFamily="18" charset="0"/>
                        </a:rPr>
                        <m:t>：</m:t>
                      </m:r>
                      <m:r>
                        <a:rPr lang="zh-CN" altLang="en-US" sz="1400" b="0" i="1">
                          <a:solidFill>
                            <a:srgbClr val="0000FF"/>
                          </a:solidFill>
                          <a:latin typeface="Cambria Math" panose="02040503050406030204" pitchFamily="18" charset="0"/>
                          <a:ea typeface="Cambria Math" panose="02040503050406030204" pitchFamily="18" charset="0"/>
                        </a:rPr>
                        <m:t>误检率</m:t>
                      </m:r>
                    </m:oMath>
                  </m:oMathPara>
                </a14:m>
                <a:endParaRPr lang="en-US" altLang="zh-CN" sz="1400" dirty="0">
                  <a:solidFill>
                    <a:srgbClr val="0000FF"/>
                  </a:solidFill>
                  <a:latin typeface="黑体" panose="02010609060101010101" pitchFamily="49" charset="-122"/>
                  <a:ea typeface="Cambria Math" panose="02040503050406030204" pitchFamily="18" charset="0"/>
                </a:endParaRPr>
              </a:p>
              <a:p>
                <a:pPr defTabSz="914400" eaLnBrk="0" fontAlgn="base" hangingPunct="0">
                  <a:spcBef>
                    <a:spcPct val="0"/>
                  </a:spcBef>
                  <a:spcAft>
                    <a:spcPct val="0"/>
                  </a:spcAft>
                  <a:defRPr/>
                </a:pPr>
                <a14:m>
                  <m:oMathPara xmlns:m="http://schemas.openxmlformats.org/officeDocument/2006/math">
                    <m:oMathParaPr>
                      <m:jc m:val="left"/>
                    </m:oMathParaPr>
                    <m:oMath xmlns:m="http://schemas.openxmlformats.org/officeDocument/2006/math">
                      <m:r>
                        <a:rPr lang="en-US" altLang="zh-CN" sz="1400" b="0" i="1" smtClean="0">
                          <a:solidFill>
                            <a:srgbClr val="0000FF"/>
                          </a:solidFill>
                          <a:latin typeface="Cambria Math" panose="02040503050406030204" pitchFamily="18" charset="0"/>
                          <a:ea typeface="Cambria Math" panose="02040503050406030204" pitchFamily="18" charset="0"/>
                        </a:rPr>
                        <m:t>𝐹𝑁𝑅</m:t>
                      </m:r>
                      <m:r>
                        <a:rPr lang="zh-CN" altLang="en-US" sz="1400" b="0" i="1" smtClean="0">
                          <a:solidFill>
                            <a:srgbClr val="0000FF"/>
                          </a:solidFill>
                          <a:latin typeface="Cambria Math" panose="02040503050406030204" pitchFamily="18" charset="0"/>
                          <a:ea typeface="Cambria Math" panose="02040503050406030204" pitchFamily="18" charset="0"/>
                        </a:rPr>
                        <m:t>：</m:t>
                      </m:r>
                      <m:r>
                        <a:rPr lang="zh-CN" altLang="en-US" sz="1400" b="0" i="1">
                          <a:solidFill>
                            <a:srgbClr val="0000FF"/>
                          </a:solidFill>
                          <a:latin typeface="Cambria Math" panose="02040503050406030204" pitchFamily="18" charset="0"/>
                          <a:ea typeface="Cambria Math" panose="02040503050406030204" pitchFamily="18" charset="0"/>
                        </a:rPr>
                        <m:t>漏检率</m:t>
                      </m:r>
                    </m:oMath>
                  </m:oMathPara>
                </a14:m>
                <a:endParaRPr lang="en-US" altLang="zh-CN" sz="1400" dirty="0">
                  <a:solidFill>
                    <a:srgbClr val="0000FF"/>
                  </a:solidFill>
                  <a:latin typeface="黑体" panose="02010609060101010101" pitchFamily="49" charset="-122"/>
                  <a:ea typeface="Cambria Math" panose="02040503050406030204" pitchFamily="18" charset="0"/>
                </a:endParaRPr>
              </a:p>
            </p:txBody>
          </p:sp>
        </mc:Choice>
        <mc:Fallback xmlns="">
          <p:sp>
            <p:nvSpPr>
              <p:cNvPr id="33" name="文本框 32">
                <a:extLst>
                  <a:ext uri="{FF2B5EF4-FFF2-40B4-BE49-F238E27FC236}">
                    <a16:creationId xmlns:a16="http://schemas.microsoft.com/office/drawing/2014/main" id="{A66293D3-0FC3-44D3-A73D-3061D692BEFE}"/>
                  </a:ext>
                </a:extLst>
              </p:cNvPr>
              <p:cNvSpPr txBox="1">
                <a:spLocks noRot="1" noChangeAspect="1" noMove="1" noResize="1" noEditPoints="1" noAdjustHandles="1" noChangeArrowheads="1" noChangeShapeType="1" noTextEdit="1"/>
              </p:cNvSpPr>
              <p:nvPr/>
            </p:nvSpPr>
            <p:spPr>
              <a:xfrm>
                <a:off x="6619967" y="1419853"/>
                <a:ext cx="2157348" cy="1600438"/>
              </a:xfrm>
              <a:prstGeom prst="rect">
                <a:avLst/>
              </a:prstGeom>
              <a:blipFill>
                <a:blip r:embed="rId4"/>
                <a:stretch>
                  <a:fillRect b="-382"/>
                </a:stretch>
              </a:blipFill>
            </p:spPr>
            <p:txBody>
              <a:bodyPr/>
              <a:lstStyle/>
              <a:p>
                <a:r>
                  <a:rPr lang="zh-CN" altLang="en-US">
                    <a:noFill/>
                  </a:rPr>
                  <a:t> </a:t>
                </a:r>
              </a:p>
            </p:txBody>
          </p:sp>
        </mc:Fallback>
      </mc:AlternateContent>
      <p:pic>
        <p:nvPicPr>
          <p:cNvPr id="37" name="图片 36">
            <a:extLst>
              <a:ext uri="{FF2B5EF4-FFF2-40B4-BE49-F238E27FC236}">
                <a16:creationId xmlns:a16="http://schemas.microsoft.com/office/drawing/2014/main" id="{1F5D96C1-A5D0-4644-8B45-E0E797655AB3}"/>
              </a:ext>
            </a:extLst>
          </p:cNvPr>
          <p:cNvPicPr>
            <a:picLocks noChangeAspect="1"/>
          </p:cNvPicPr>
          <p:nvPr/>
        </p:nvPicPr>
        <p:blipFill>
          <a:blip r:embed="rId5"/>
          <a:stretch>
            <a:fillRect/>
          </a:stretch>
        </p:blipFill>
        <p:spPr>
          <a:xfrm>
            <a:off x="6631079" y="4877009"/>
            <a:ext cx="5303912" cy="1844365"/>
          </a:xfrm>
          <a:prstGeom prst="rect">
            <a:avLst/>
          </a:prstGeom>
        </p:spPr>
      </p:pic>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4F2780CF-5614-444A-88B7-A7F4C7911D88}"/>
                  </a:ext>
                </a:extLst>
              </p:cNvPr>
              <p:cNvSpPr txBox="1"/>
              <p:nvPr/>
            </p:nvSpPr>
            <p:spPr>
              <a:xfrm>
                <a:off x="1434226" y="1950126"/>
                <a:ext cx="6138862" cy="10701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𝑄</m:t>
                      </m:r>
                      <m:r>
                        <a:rPr lang="en-US" altLang="zh-CN" i="1" smtClean="0">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𝑔</m:t>
                          </m:r>
                          <m:d>
                            <m:dPr>
                              <m:ctrlPr>
                                <a:rPr lang="en-US" altLang="zh-CN" i="1">
                                  <a:latin typeface="Cambria Math" panose="02040503050406030204" pitchFamily="18" charset="0"/>
                                </a:rPr>
                              </m:ctrlPr>
                            </m:dPr>
                            <m:e>
                              <m:r>
                                <m:rPr>
                                  <m:sty m:val="p"/>
                                </m:rPr>
                                <a:rPr lang="el-GR" altLang="zh-CN" i="1">
                                  <a:latin typeface="Cambria Math" panose="02040503050406030204" pitchFamily="18" charset="0"/>
                                  <a:ea typeface="Cambria Math" panose="02040503050406030204" pitchFamily="18" charset="0"/>
                                </a:rPr>
                                <m:t>Λ</m:t>
                              </m:r>
                              <m:f>
                                <m:fPr>
                                  <m:ctrlPr>
                                    <a:rPr lang="el-GR" altLang="zh-CN" i="1">
                                      <a:latin typeface="Cambria Math" panose="02040503050406030204" pitchFamily="18" charset="0"/>
                                      <a:ea typeface="Cambria Math" panose="02040503050406030204" pitchFamily="18" charset="0"/>
                                    </a:rPr>
                                  </m:ctrlPr>
                                </m:fPr>
                                <m:num>
                                  <m:sSup>
                                    <m:sSupPr>
                                      <m:ctrlPr>
                                        <a:rPr lang="el-GR"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𝐹𝑃𝑅</m:t>
                                      </m:r>
                                    </m:e>
                                    <m:sup>
                                      <m:sSub>
                                        <m:sSubPr>
                                          <m:ctrlPr>
                                            <a:rPr lang="el-GR"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𝑁</m:t>
                                          </m:r>
                                        </m:e>
                                        <m:sub>
                                          <m:r>
                                            <a:rPr lang="en-US" altLang="zh-CN" i="1">
                                              <a:latin typeface="Cambria Math" panose="02040503050406030204" pitchFamily="18" charset="0"/>
                                              <a:ea typeface="Cambria Math" panose="02040503050406030204" pitchFamily="18" charset="0"/>
                                            </a:rPr>
                                            <m:t>𝑐</m:t>
                                          </m:r>
                                        </m:sub>
                                      </m:sSub>
                                    </m:sup>
                                  </m:sSup>
                                </m:num>
                                <m:den>
                                  <m:r>
                                    <a:rPr lang="zh-CN" altLang="el-GR" i="1">
                                      <a:latin typeface="Cambria Math" panose="02040503050406030204" pitchFamily="18" charset="0"/>
                                      <a:ea typeface="Cambria Math" panose="02040503050406030204" pitchFamily="18" charset="0"/>
                                    </a:rPr>
                                    <m:t>𝜋</m:t>
                                  </m:r>
                                  <m:sSup>
                                    <m:sSupPr>
                                      <m:ctrlPr>
                                        <a:rPr lang="en-US" altLang="zh-CN" i="1">
                                          <a:latin typeface="Cambria Math" panose="02040503050406030204" pitchFamily="18" charset="0"/>
                                          <a:ea typeface="Cambria Math" panose="02040503050406030204" pitchFamily="18" charset="0"/>
                                        </a:rPr>
                                      </m:ctrlPr>
                                    </m:sSupPr>
                                    <m:e>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𝑟</m:t>
                                          </m:r>
                                        </m:e>
                                        <m:sub>
                                          <m:r>
                                            <a:rPr lang="en-US" altLang="zh-CN" i="1">
                                              <a:latin typeface="Cambria Math" panose="02040503050406030204" pitchFamily="18" charset="0"/>
                                              <a:ea typeface="Cambria Math" panose="02040503050406030204" pitchFamily="18" charset="0"/>
                                            </a:rPr>
                                            <m:t>𝑐𝑜𝑖𝑙</m:t>
                                          </m:r>
                                        </m:sub>
                                      </m:sSub>
                                    </m:e>
                                    <m:sup>
                                      <m:r>
                                        <a:rPr lang="en-US" altLang="zh-CN" i="1">
                                          <a:latin typeface="Cambria Math" panose="02040503050406030204" pitchFamily="18" charset="0"/>
                                          <a:ea typeface="Cambria Math" panose="02040503050406030204" pitchFamily="18" charset="0"/>
                                        </a:rPr>
                                        <m:t>2</m:t>
                                      </m:r>
                                    </m:sup>
                                  </m:sSup>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𝑁</m:t>
                                      </m:r>
                                    </m:e>
                                    <m:sub>
                                      <m:r>
                                        <a:rPr lang="en-US" altLang="zh-CN" i="1">
                                          <a:latin typeface="Cambria Math" panose="02040503050406030204" pitchFamily="18" charset="0"/>
                                          <a:ea typeface="Cambria Math" panose="02040503050406030204" pitchFamily="18" charset="0"/>
                                        </a:rPr>
                                        <m:t>𝑐</m:t>
                                      </m:r>
                                    </m:sub>
                                  </m:sSub>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𝑡</m:t>
                                  </m:r>
                                </m:den>
                              </m:f>
                            </m:e>
                          </m:d>
                        </m:num>
                        <m:den>
                          <m:r>
                            <a:rPr lang="en-US" altLang="zh-CN" i="1">
                              <a:latin typeface="Cambria Math" panose="02040503050406030204" pitchFamily="18" charset="0"/>
                              <a:ea typeface="Cambria Math" panose="02040503050406030204" pitchFamily="18" charset="0"/>
                            </a:rPr>
                            <m:t>4</m:t>
                          </m:r>
                          <m:func>
                            <m:funcPr>
                              <m:ctrlPr>
                                <a:rPr lang="en-US" altLang="zh-CN" i="1">
                                  <a:latin typeface="Cambria Math" panose="02040503050406030204" pitchFamily="18" charset="0"/>
                                  <a:ea typeface="Cambria Math" panose="02040503050406030204" pitchFamily="18" charset="0"/>
                                </a:rPr>
                              </m:ctrlPr>
                            </m:funcPr>
                            <m:fName>
                              <m:sSup>
                                <m:sSupPr>
                                  <m:ctrlPr>
                                    <a:rPr lang="en-US" altLang="zh-CN" i="1">
                                      <a:latin typeface="Cambria Math" panose="02040503050406030204" pitchFamily="18" charset="0"/>
                                      <a:ea typeface="Cambria Math" panose="02040503050406030204" pitchFamily="18" charset="0"/>
                                    </a:rPr>
                                  </m:ctrlPr>
                                </m:sSupPr>
                                <m:e>
                                  <m:r>
                                    <m:rPr>
                                      <m:sty m:val="p"/>
                                    </m:rPr>
                                    <a:rPr lang="en-US" altLang="zh-CN">
                                      <a:latin typeface="Cambria Math" panose="02040503050406030204" pitchFamily="18" charset="0"/>
                                      <a:ea typeface="Cambria Math" panose="02040503050406030204" pitchFamily="18" charset="0"/>
                                    </a:rPr>
                                    <m:t>tan</m:t>
                                  </m:r>
                                </m:e>
                                <m:sup>
                                  <m:r>
                                    <a:rPr lang="en-US" altLang="zh-CN" i="1">
                                      <a:latin typeface="Cambria Math" panose="02040503050406030204" pitchFamily="18" charset="0"/>
                                      <a:ea typeface="Cambria Math" panose="02040503050406030204" pitchFamily="18" charset="0"/>
                                    </a:rPr>
                                    <m:t>−1</m:t>
                                  </m:r>
                                </m:sup>
                              </m:sSup>
                            </m:fName>
                            <m:e>
                              <m:f>
                                <m:fPr>
                                  <m:ctrlPr>
                                    <a:rPr lang="en-US" altLang="zh-CN" i="1">
                                      <a:latin typeface="Cambria Math" panose="02040503050406030204" pitchFamily="18" charset="0"/>
                                      <a:ea typeface="Cambria Math" panose="02040503050406030204" pitchFamily="18" charset="0"/>
                                    </a:rPr>
                                  </m:ctrlPr>
                                </m:fPr>
                                <m:num>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𝑟</m:t>
                                      </m:r>
                                    </m:e>
                                    <m:sub>
                                      <m:r>
                                        <a:rPr lang="en-US" altLang="zh-CN" i="1">
                                          <a:latin typeface="Cambria Math" panose="02040503050406030204" pitchFamily="18" charset="0"/>
                                          <a:ea typeface="Cambria Math" panose="02040503050406030204" pitchFamily="18" charset="0"/>
                                        </a:rPr>
                                        <m:t>𝑐𝑜𝑖𝑙</m:t>
                                      </m:r>
                                    </m:sub>
                                  </m:sSub>
                                </m:num>
                                <m:den>
                                  <m:r>
                                    <a:rPr lang="en-US" altLang="zh-CN" i="1">
                                      <a:latin typeface="Cambria Math" panose="02040503050406030204" pitchFamily="18" charset="0"/>
                                      <a:ea typeface="Cambria Math" panose="02040503050406030204" pitchFamily="18" charset="0"/>
                                    </a:rPr>
                                    <m:t>𝐻</m:t>
                                  </m:r>
                                </m:den>
                              </m:f>
                            </m:e>
                          </m:func>
                          <m:r>
                            <m:rPr>
                              <m:sty m:val="p"/>
                            </m:rPr>
                            <a:rPr lang="el-GR" altLang="zh-CN" i="1">
                              <a:latin typeface="Cambria Math" panose="02040503050406030204" pitchFamily="18" charset="0"/>
                              <a:ea typeface="Cambria Math" panose="02040503050406030204" pitchFamily="18" charset="0"/>
                            </a:rPr>
                            <m:t>Λ</m:t>
                          </m:r>
                          <m:sSup>
                            <m:sSupPr>
                              <m:ctrlPr>
                                <a:rPr lang="el-GR" altLang="zh-CN" i="1">
                                  <a:latin typeface="Cambria Math" panose="02040503050406030204" pitchFamily="18" charset="0"/>
                                  <a:ea typeface="Cambria Math" panose="02040503050406030204" pitchFamily="18" charset="0"/>
                                </a:rPr>
                              </m:ctrlPr>
                            </m:sSupPr>
                            <m:e>
                              <m:d>
                                <m:dPr>
                                  <m:ctrlPr>
                                    <a:rPr lang="el-GR" altLang="zh-CN" i="1">
                                      <a:latin typeface="Cambria Math" panose="02040503050406030204" pitchFamily="18" charset="0"/>
                                      <a:ea typeface="Cambria Math" panose="02040503050406030204" pitchFamily="18" charset="0"/>
                                    </a:rPr>
                                  </m:ctrlPr>
                                </m:dPr>
                                <m:e>
                                  <m:r>
                                    <a:rPr lang="en-US" altLang="zh-CN" i="1">
                                      <a:latin typeface="Cambria Math" panose="02040503050406030204" pitchFamily="18" charset="0"/>
                                      <a:ea typeface="Cambria Math" panose="02040503050406030204" pitchFamily="18" charset="0"/>
                                    </a:rPr>
                                    <m:t>1−</m:t>
                                  </m:r>
                                  <m:r>
                                    <a:rPr lang="en-US" altLang="zh-CN" i="1">
                                      <a:latin typeface="Cambria Math" panose="02040503050406030204" pitchFamily="18" charset="0"/>
                                      <a:ea typeface="Cambria Math" panose="02040503050406030204" pitchFamily="18" charset="0"/>
                                    </a:rPr>
                                    <m:t>𝐹𝑁𝑅</m:t>
                                  </m:r>
                                </m:e>
                              </m:d>
                            </m:e>
                            <m:sup>
                              <m:sSub>
                                <m:sSubPr>
                                  <m:ctrlPr>
                                    <a:rPr lang="el-GR"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𝑁</m:t>
                                  </m:r>
                                </m:e>
                                <m:sub>
                                  <m:r>
                                    <a:rPr lang="en-US" altLang="zh-CN" i="1">
                                      <a:latin typeface="Cambria Math" panose="02040503050406030204" pitchFamily="18" charset="0"/>
                                      <a:ea typeface="Cambria Math" panose="02040503050406030204" pitchFamily="18" charset="0"/>
                                    </a:rPr>
                                    <m:t>𝑐</m:t>
                                  </m:r>
                                </m:sub>
                              </m:sSub>
                            </m:sup>
                          </m:sSup>
                        </m:den>
                      </m:f>
                    </m:oMath>
                  </m:oMathPara>
                </a14:m>
                <a:endParaRPr lang="zh-CN" altLang="en-US" dirty="0"/>
              </a:p>
            </p:txBody>
          </p:sp>
        </mc:Choice>
        <mc:Fallback xmlns="">
          <p:sp>
            <p:nvSpPr>
              <p:cNvPr id="8" name="文本框 7">
                <a:extLst>
                  <a:ext uri="{FF2B5EF4-FFF2-40B4-BE49-F238E27FC236}">
                    <a16:creationId xmlns:a16="http://schemas.microsoft.com/office/drawing/2014/main" id="{4F2780CF-5614-444A-88B7-A7F4C7911D88}"/>
                  </a:ext>
                </a:extLst>
              </p:cNvPr>
              <p:cNvSpPr txBox="1">
                <a:spLocks noRot="1" noChangeAspect="1" noMove="1" noResize="1" noEditPoints="1" noAdjustHandles="1" noChangeArrowheads="1" noChangeShapeType="1" noTextEdit="1"/>
              </p:cNvSpPr>
              <p:nvPr/>
            </p:nvSpPr>
            <p:spPr>
              <a:xfrm>
                <a:off x="1434226" y="1950126"/>
                <a:ext cx="6138862" cy="1070165"/>
              </a:xfrm>
              <a:prstGeom prst="rect">
                <a:avLst/>
              </a:prstGeom>
              <a:blipFill>
                <a:blip r:embed="rId6"/>
                <a:stretch>
                  <a:fillRect/>
                </a:stretch>
              </a:blipFill>
            </p:spPr>
            <p:txBody>
              <a:bodyPr/>
              <a:lstStyle/>
              <a:p>
                <a:r>
                  <a:rPr lang="zh-CN" altLang="en-US">
                    <a:noFill/>
                  </a:rPr>
                  <a:t> </a:t>
                </a:r>
              </a:p>
            </p:txBody>
          </p:sp>
        </mc:Fallback>
      </mc:AlternateContent>
      <p:pic>
        <p:nvPicPr>
          <p:cNvPr id="13" name="图片 12">
            <a:extLst>
              <a:ext uri="{FF2B5EF4-FFF2-40B4-BE49-F238E27FC236}">
                <a16:creationId xmlns:a16="http://schemas.microsoft.com/office/drawing/2014/main" id="{205BB51B-D818-48ED-AC97-3B70C81114CE}"/>
              </a:ext>
            </a:extLst>
          </p:cNvPr>
          <p:cNvPicPr>
            <a:picLocks noChangeAspect="1"/>
          </p:cNvPicPr>
          <p:nvPr/>
        </p:nvPicPr>
        <p:blipFill rotWithShape="1">
          <a:blip r:embed="rId7">
            <a:extLst>
              <a:ext uri="{28A0092B-C50C-407E-A947-70E740481C1C}">
                <a14:useLocalDpi xmlns:a14="http://schemas.microsoft.com/office/drawing/2010/main" val="0"/>
              </a:ext>
            </a:extLst>
          </a:blip>
          <a:srcRect l="22208" r="24026"/>
          <a:stretch/>
        </p:blipFill>
        <p:spPr>
          <a:xfrm>
            <a:off x="9034272" y="1638200"/>
            <a:ext cx="2476995" cy="2764182"/>
          </a:xfrm>
          <a:prstGeom prst="rect">
            <a:avLst/>
          </a:prstGeom>
        </p:spPr>
      </p:pic>
      <p:sp>
        <p:nvSpPr>
          <p:cNvPr id="15" name="文本框 14">
            <a:extLst>
              <a:ext uri="{FF2B5EF4-FFF2-40B4-BE49-F238E27FC236}">
                <a16:creationId xmlns:a16="http://schemas.microsoft.com/office/drawing/2014/main" id="{35E7ED73-D6E6-433B-BFC4-ADB5C9FAF71A}"/>
              </a:ext>
            </a:extLst>
          </p:cNvPr>
          <p:cNvSpPr txBox="1"/>
          <p:nvPr/>
        </p:nvSpPr>
        <p:spPr>
          <a:xfrm>
            <a:off x="8992507" y="1468923"/>
            <a:ext cx="2560523" cy="338554"/>
          </a:xfrm>
          <a:prstGeom prst="rect">
            <a:avLst/>
          </a:prstGeom>
          <a:noFill/>
        </p:spPr>
        <p:txBody>
          <a:bodyPr wrap="square">
            <a:spAutoFit/>
          </a:bodyPr>
          <a:lstStyle>
            <a:defPPr>
              <a:defRPr lang="en-US"/>
            </a:defPPr>
            <a:lvl1pPr>
              <a:defRPr sz="1600" b="1">
                <a:solidFill>
                  <a:srgbClr val="0000FF"/>
                </a:solidFill>
              </a:defRPr>
            </a:lvl1pPr>
          </a:lstStyle>
          <a:p>
            <a:pPr algn="ctr"/>
            <a:r>
              <a:rPr lang="zh-CN" altLang="en-US" dirty="0"/>
              <a:t>不同</a:t>
            </a:r>
            <a:r>
              <a:rPr lang="en-US" altLang="zh-CN" dirty="0"/>
              <a:t>SNR </a:t>
            </a:r>
            <a:r>
              <a:rPr lang="zh-CN" altLang="en-US" dirty="0"/>
              <a:t>下的</a:t>
            </a:r>
            <a:r>
              <a:rPr lang="en-US" altLang="zh-CN" dirty="0"/>
              <a:t>FNR vs FPR</a:t>
            </a:r>
          </a:p>
        </p:txBody>
      </p:sp>
      <p:sp>
        <p:nvSpPr>
          <p:cNvPr id="16" name="文本框 15">
            <a:extLst>
              <a:ext uri="{FF2B5EF4-FFF2-40B4-BE49-F238E27FC236}">
                <a16:creationId xmlns:a16="http://schemas.microsoft.com/office/drawing/2014/main" id="{43DC9241-DC13-456D-9445-8D2CB00F7E8D}"/>
              </a:ext>
            </a:extLst>
          </p:cNvPr>
          <p:cNvSpPr txBox="1"/>
          <p:nvPr/>
        </p:nvSpPr>
        <p:spPr>
          <a:xfrm>
            <a:off x="8256240" y="4471622"/>
            <a:ext cx="2560523" cy="338554"/>
          </a:xfrm>
          <a:prstGeom prst="rect">
            <a:avLst/>
          </a:prstGeom>
          <a:noFill/>
        </p:spPr>
        <p:txBody>
          <a:bodyPr wrap="square">
            <a:spAutoFit/>
          </a:bodyPr>
          <a:lstStyle>
            <a:defPPr>
              <a:defRPr lang="en-US"/>
            </a:defPPr>
            <a:lvl1pPr>
              <a:defRPr sz="1600" b="1">
                <a:solidFill>
                  <a:srgbClr val="0000FF"/>
                </a:solidFill>
              </a:defRPr>
            </a:lvl1pPr>
          </a:lstStyle>
          <a:p>
            <a:pPr algn="ctr"/>
            <a:r>
              <a:rPr lang="zh-CN" altLang="en-US" dirty="0"/>
              <a:t>优化示意框图</a:t>
            </a:r>
            <a:endParaRPr lang="en-US" altLang="zh-CN" dirty="0"/>
          </a:p>
        </p:txBody>
      </p:sp>
    </p:spTree>
    <p:extLst>
      <p:ext uri="{BB962C8B-B14F-4D97-AF65-F5344CB8AC3E}">
        <p14:creationId xmlns:p14="http://schemas.microsoft.com/office/powerpoint/2010/main" val="814671041"/>
      </p:ext>
    </p:extLst>
  </p:cSld>
  <p:clrMapOvr>
    <a:masterClrMapping/>
  </p:clrMapOvr>
  <p:transition advTm="1359"/>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12</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lstStyle/>
          <a:p>
            <a:r>
              <a:rPr lang="zh-CN" altLang="en-US" b="1" dirty="0">
                <a:latin typeface="黑体" panose="02010609060101010101" pitchFamily="49" charset="-122"/>
                <a:ea typeface="黑体" panose="02010609060101010101" pitchFamily="49" charset="-122"/>
              </a:rPr>
              <a:t>相关参数</a:t>
            </a: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094A47B1-3C81-4AAA-A5ED-2CB85F74CF64}"/>
                  </a:ext>
                </a:extLst>
              </p:cNvPr>
              <p:cNvSpPr txBox="1"/>
              <p:nvPr/>
            </p:nvSpPr>
            <p:spPr>
              <a:xfrm>
                <a:off x="131297" y="1052736"/>
                <a:ext cx="5820688" cy="5723042"/>
              </a:xfrm>
              <a:prstGeom prst="rect">
                <a:avLst/>
              </a:prstGeom>
              <a:noFill/>
            </p:spPr>
            <p:txBody>
              <a:bodyPr wrap="square" rtlCol="0">
                <a:spAutoFit/>
              </a:bodyPr>
              <a:lstStyle/>
              <a:p>
                <a:pPr marL="285750" indent="-285750">
                  <a:lnSpc>
                    <a:spcPct val="150000"/>
                  </a:lnSpc>
                  <a:buFont typeface="Wingdings" panose="05000000000000000000" pitchFamily="2" charset="2"/>
                  <a:buChar char="p"/>
                </a:pPr>
                <a:r>
                  <a:rPr lang="zh-CN" altLang="en-US" dirty="0"/>
                  <a:t>参数范围</a:t>
                </a:r>
                <a:endParaRPr lang="en-US" altLang="zh-CN" dirty="0"/>
              </a:p>
              <a:p>
                <a:pPr>
                  <a:lnSpc>
                    <a:spcPct val="150000"/>
                  </a:lnSpc>
                </a:pPr>
                <a:endParaRPr lang="en-US" altLang="zh-CN" dirty="0"/>
              </a:p>
              <a:p>
                <a:pPr>
                  <a:lnSpc>
                    <a:spcPct val="150000"/>
                  </a:lnSpc>
                </a:pPr>
                <a:endParaRPr lang="en-US" altLang="zh-CN" dirty="0"/>
              </a:p>
              <a:p>
                <a:pPr marL="285750" indent="-285750">
                  <a:lnSpc>
                    <a:spcPct val="150000"/>
                  </a:lnSpc>
                  <a:buFont typeface="Wingdings" panose="05000000000000000000" pitchFamily="2" charset="2"/>
                  <a:buChar char="p"/>
                </a:pPr>
                <a:endParaRPr lang="en-US" altLang="zh-CN" dirty="0"/>
              </a:p>
              <a:p>
                <a:pPr marL="285750" indent="-285750">
                  <a:lnSpc>
                    <a:spcPct val="150000"/>
                  </a:lnSpc>
                  <a:buFont typeface="Wingdings" panose="05000000000000000000" pitchFamily="2" charset="2"/>
                  <a:buChar char="p"/>
                </a:pPr>
                <a:endParaRPr lang="en-US" altLang="zh-CN" dirty="0"/>
              </a:p>
              <a:p>
                <a:pPr>
                  <a:lnSpc>
                    <a:spcPct val="150000"/>
                  </a:lnSpc>
                </a:pPr>
                <a:endParaRPr lang="en-US" altLang="zh-CN" dirty="0"/>
              </a:p>
              <a:p>
                <a:pPr marL="285750" indent="-285750">
                  <a:lnSpc>
                    <a:spcPct val="150000"/>
                  </a:lnSpc>
                  <a:buFont typeface="Wingdings" panose="05000000000000000000" pitchFamily="2" charset="2"/>
                  <a:buChar char="p"/>
                </a:pPr>
                <a:r>
                  <a:rPr lang="zh-CN" altLang="en-US" dirty="0"/>
                  <a:t>遍历上述格点，并进行排序得到</a:t>
                </a:r>
                <a:r>
                  <a:rPr lang="en-US" altLang="zh-CN" dirty="0">
                    <a:solidFill>
                      <a:srgbClr val="C00000"/>
                    </a:solidFill>
                  </a:rPr>
                  <a:t>Pareto </a:t>
                </a:r>
                <a:r>
                  <a:rPr lang="zh-CN" altLang="en-US" dirty="0">
                    <a:solidFill>
                      <a:srgbClr val="C00000"/>
                    </a:solidFill>
                  </a:rPr>
                  <a:t>前沿</a:t>
                </a:r>
                <a:endParaRPr lang="en-US" altLang="zh-CN" dirty="0">
                  <a:solidFill>
                    <a:srgbClr val="C00000"/>
                  </a:solidFill>
                </a:endParaRPr>
              </a:p>
              <a:p>
                <a:pPr marL="285750" indent="-285750">
                  <a:lnSpc>
                    <a:spcPct val="150000"/>
                  </a:lnSpc>
                  <a:buFont typeface="Wingdings" panose="05000000000000000000" pitchFamily="2" charset="2"/>
                  <a:buChar char="p"/>
                </a:pPr>
                <a:endParaRPr lang="en-US" altLang="zh-CN" dirty="0"/>
              </a:p>
              <a:p>
                <a:pPr marL="285750" indent="-285750">
                  <a:lnSpc>
                    <a:spcPct val="150000"/>
                  </a:lnSpc>
                  <a:buFont typeface="Wingdings" panose="05000000000000000000" pitchFamily="2" charset="2"/>
                  <a:buChar char="p"/>
                </a:pPr>
                <a:r>
                  <a:rPr lang="zh-CN" altLang="en-US" dirty="0"/>
                  <a:t>筛选条件：</a:t>
                </a:r>
                <a:endParaRPr lang="en-US" altLang="zh-CN" dirty="0"/>
              </a:p>
              <a:p>
                <a:pPr marL="742950" lvl="1" indent="-285750">
                  <a:lnSpc>
                    <a:spcPct val="150000"/>
                  </a:lnSpc>
                  <a:buFont typeface="Arial" panose="020B0604020202020204" pitchFamily="34" charset="0"/>
                  <a:buChar char="•"/>
                </a:pPr>
                <a14:m>
                  <m:oMath xmlns:m="http://schemas.openxmlformats.org/officeDocument/2006/math">
                    <m:f>
                      <m:fPr>
                        <m:ctrlPr>
                          <a:rPr lang="en-US" altLang="zh-CN" i="1" smtClean="0">
                            <a:solidFill>
                              <a:schemeClr val="tx1"/>
                            </a:solidFill>
                            <a:latin typeface="Cambria Math" panose="02040503050406030204" pitchFamily="18" charset="0"/>
                          </a:rPr>
                        </m:ctrlPr>
                      </m:fPr>
                      <m:num>
                        <m:sSub>
                          <m:sSubPr>
                            <m:ctrlPr>
                              <a:rPr lang="en-US" altLang="zh-CN" i="1">
                                <a:solidFill>
                                  <a:schemeClr val="tx1"/>
                                </a:solidFill>
                                <a:latin typeface="Cambria Math" panose="02040503050406030204" pitchFamily="18" charset="0"/>
                              </a:rPr>
                            </m:ctrlPr>
                          </m:sSubPr>
                          <m:e>
                            <m:r>
                              <a:rPr lang="en-US" altLang="zh-CN" b="0" i="1">
                                <a:solidFill>
                                  <a:schemeClr val="tx1"/>
                                </a:solidFill>
                                <a:latin typeface="Cambria Math" panose="02040503050406030204" pitchFamily="18" charset="0"/>
                              </a:rPr>
                              <m:t>𝑑</m:t>
                            </m:r>
                          </m:e>
                          <m:sub>
                            <m:r>
                              <a:rPr lang="en-US" altLang="zh-CN" b="0" i="1">
                                <a:solidFill>
                                  <a:schemeClr val="tx1"/>
                                </a:solidFill>
                                <a:latin typeface="Cambria Math" panose="02040503050406030204" pitchFamily="18" charset="0"/>
                              </a:rPr>
                              <m:t>𝑤𝑖𝑟𝑒</m:t>
                            </m:r>
                          </m:sub>
                        </m:sSub>
                      </m:num>
                      <m:den>
                        <m:rad>
                          <m:radPr>
                            <m:degHide m:val="on"/>
                            <m:ctrlPr>
                              <a:rPr lang="en-US" altLang="zh-CN" i="1">
                                <a:solidFill>
                                  <a:schemeClr val="tx1"/>
                                </a:solidFill>
                                <a:latin typeface="Cambria Math" panose="02040503050406030204" pitchFamily="18" charset="0"/>
                              </a:rPr>
                            </m:ctrlPr>
                          </m:radPr>
                          <m:deg/>
                          <m:e>
                            <m:sSub>
                              <m:sSubPr>
                                <m:ctrlPr>
                                  <a:rPr lang="en-US" altLang="zh-CN" i="1">
                                    <a:solidFill>
                                      <a:schemeClr val="tx1"/>
                                    </a:solidFill>
                                    <a:latin typeface="Cambria Math" panose="02040503050406030204" pitchFamily="18" charset="0"/>
                                  </a:rPr>
                                </m:ctrlPr>
                              </m:sSubPr>
                              <m:e>
                                <m:r>
                                  <a:rPr lang="en-US" altLang="zh-CN" b="0" i="1">
                                    <a:solidFill>
                                      <a:schemeClr val="tx1"/>
                                    </a:solidFill>
                                    <a:latin typeface="Cambria Math" panose="02040503050406030204" pitchFamily="18" charset="0"/>
                                  </a:rPr>
                                  <m:t>𝑑</m:t>
                                </m:r>
                              </m:e>
                              <m:sub>
                                <m:r>
                                  <a:rPr lang="en-US" altLang="zh-CN" b="0" i="1">
                                    <a:solidFill>
                                      <a:schemeClr val="tx1"/>
                                    </a:solidFill>
                                    <a:latin typeface="Cambria Math" panose="02040503050406030204" pitchFamily="18" charset="0"/>
                                  </a:rPr>
                                  <m:t>𝑟𝑒𝑎𝑙</m:t>
                                </m:r>
                              </m:sub>
                            </m:sSub>
                          </m:e>
                        </m:rad>
                      </m:den>
                    </m:f>
                    <m:r>
                      <a:rPr lang="en-US" altLang="zh-CN" b="0" i="1" smtClean="0">
                        <a:solidFill>
                          <a:schemeClr val="tx1"/>
                        </a:solidFill>
                        <a:latin typeface="Cambria Math" panose="02040503050406030204" pitchFamily="18" charset="0"/>
                        <a:ea typeface="Cambria Math" panose="02040503050406030204" pitchFamily="18" charset="0"/>
                      </a:rPr>
                      <m:t>≥0.0796</m:t>
                    </m:r>
                    <m:rad>
                      <m:radPr>
                        <m:degHide m:val="on"/>
                        <m:ctrlPr>
                          <a:rPr lang="en-US" altLang="zh-CN" i="1" smtClean="0">
                            <a:solidFill>
                              <a:schemeClr val="tx1"/>
                            </a:solidFill>
                            <a:latin typeface="Cambria Math" panose="02040503050406030204" pitchFamily="18" charset="0"/>
                            <a:ea typeface="Cambria Math" panose="02040503050406030204" pitchFamily="18" charset="0"/>
                          </a:rPr>
                        </m:ctrlPr>
                      </m:radPr>
                      <m:deg/>
                      <m:e>
                        <m:r>
                          <a:rPr lang="en-US" altLang="zh-CN" b="0" i="1" smtClean="0">
                            <a:solidFill>
                              <a:schemeClr val="tx1"/>
                            </a:solidFill>
                            <a:latin typeface="Cambria Math" panose="02040503050406030204" pitchFamily="18" charset="0"/>
                            <a:ea typeface="Cambria Math" panose="02040503050406030204" pitchFamily="18" charset="0"/>
                          </a:rPr>
                          <m:t>𝑚𝑚</m:t>
                        </m:r>
                      </m:e>
                    </m:rad>
                    <m:r>
                      <a:rPr lang="en-US" altLang="zh-CN" b="0" i="1" smtClean="0">
                        <a:solidFill>
                          <a:schemeClr val="tx1"/>
                        </a:solidFill>
                        <a:latin typeface="Cambria Math" panose="02040503050406030204" pitchFamily="18" charset="0"/>
                        <a:ea typeface="Cambria Math" panose="02040503050406030204" pitchFamily="18" charset="0"/>
                      </a:rPr>
                      <m:t> </m:t>
                    </m:r>
                  </m:oMath>
                </a14:m>
                <a:r>
                  <a:rPr lang="zh-CN" altLang="en-US" dirty="0"/>
                  <a:t>，线圈交流电阻的有限元分析结果和实测结果符合较好，保证交流电阻可信</a:t>
                </a:r>
                <a:endParaRPr lang="en-US" altLang="zh-CN" dirty="0"/>
              </a:p>
              <a:p>
                <a:pPr marL="742950" lvl="1" indent="-285750">
                  <a:lnSpc>
                    <a:spcPct val="150000"/>
                  </a:lnSpc>
                  <a:buFont typeface="Arial" panose="020B0604020202020204" pitchFamily="34" charset="0"/>
                  <a:buChar char="•"/>
                </a:pPr>
                <a:r>
                  <a:rPr lang="zh-CN" altLang="en-US" dirty="0"/>
                  <a:t>线圈高度不超过线圈直径</a:t>
                </a:r>
                <a:endParaRPr lang="en-US" altLang="zh-CN" dirty="0"/>
              </a:p>
              <a:p>
                <a:pPr marL="742950" lvl="1" indent="-285750">
                  <a:lnSpc>
                    <a:spcPct val="150000"/>
                  </a:lnSpc>
                  <a:buFont typeface="Arial" panose="020B0604020202020204" pitchFamily="34" charset="0"/>
                  <a:buChar char="•"/>
                </a:pPr>
                <a:r>
                  <a:rPr lang="en-US" altLang="zh-CN" dirty="0"/>
                  <a:t>SNR&gt;0.1</a:t>
                </a:r>
                <a:r>
                  <a:rPr lang="zh-CN" altLang="en-US" dirty="0"/>
                  <a:t>，避免过分牺牲灵敏度</a:t>
                </a:r>
                <a:endParaRPr lang="en-US" altLang="zh-CN" dirty="0"/>
              </a:p>
            </p:txBody>
          </p:sp>
        </mc:Choice>
        <mc:Fallback xmlns="">
          <p:sp>
            <p:nvSpPr>
              <p:cNvPr id="7" name="文本框 6">
                <a:extLst>
                  <a:ext uri="{FF2B5EF4-FFF2-40B4-BE49-F238E27FC236}">
                    <a16:creationId xmlns:a16="http://schemas.microsoft.com/office/drawing/2014/main" id="{094A47B1-3C81-4AAA-A5ED-2CB85F74CF64}"/>
                  </a:ext>
                </a:extLst>
              </p:cNvPr>
              <p:cNvSpPr txBox="1">
                <a:spLocks noRot="1" noChangeAspect="1" noMove="1" noResize="1" noEditPoints="1" noAdjustHandles="1" noChangeArrowheads="1" noChangeShapeType="1" noTextEdit="1"/>
              </p:cNvSpPr>
              <p:nvPr/>
            </p:nvSpPr>
            <p:spPr>
              <a:xfrm>
                <a:off x="131297" y="1052736"/>
                <a:ext cx="5820688" cy="5723042"/>
              </a:xfrm>
              <a:prstGeom prst="rect">
                <a:avLst/>
              </a:prstGeom>
              <a:blipFill>
                <a:blip r:embed="rId3"/>
                <a:stretch>
                  <a:fillRect l="-734" r="-524" b="-745"/>
                </a:stretch>
              </a:blipFill>
            </p:spPr>
            <p:txBody>
              <a:bodyPr/>
              <a:lstStyle/>
              <a:p>
                <a:r>
                  <a:rPr lang="zh-CN" altLang="en-US">
                    <a:noFill/>
                  </a:rPr>
                  <a:t> </a:t>
                </a:r>
              </a:p>
            </p:txBody>
          </p:sp>
        </mc:Fallback>
      </mc:AlternateContent>
      <p:graphicFrame>
        <p:nvGraphicFramePr>
          <p:cNvPr id="6" name="表格 5">
            <a:extLst>
              <a:ext uri="{FF2B5EF4-FFF2-40B4-BE49-F238E27FC236}">
                <a16:creationId xmlns:a16="http://schemas.microsoft.com/office/drawing/2014/main" id="{FBC9EE7F-5839-43D4-ABC1-22F2FCED6144}"/>
              </a:ext>
            </a:extLst>
          </p:cNvPr>
          <p:cNvGraphicFramePr>
            <a:graphicFrameLocks noGrp="1"/>
          </p:cNvGraphicFramePr>
          <p:nvPr>
            <p:extLst>
              <p:ext uri="{D42A27DB-BD31-4B8C-83A1-F6EECF244321}">
                <p14:modId xmlns:p14="http://schemas.microsoft.com/office/powerpoint/2010/main" val="1497294479"/>
              </p:ext>
            </p:extLst>
          </p:nvPr>
        </p:nvGraphicFramePr>
        <p:xfrm>
          <a:off x="366591" y="1620416"/>
          <a:ext cx="5350100" cy="1828800"/>
        </p:xfrm>
        <a:graphic>
          <a:graphicData uri="http://schemas.openxmlformats.org/drawingml/2006/table">
            <a:tbl>
              <a:tblPr>
                <a:tableStyleId>{6E25E649-3F16-4E02-A733-19D2CDBF48F0}</a:tableStyleId>
              </a:tblPr>
              <a:tblGrid>
                <a:gridCol w="1337525">
                  <a:extLst>
                    <a:ext uri="{9D8B030D-6E8A-4147-A177-3AD203B41FA5}">
                      <a16:colId xmlns:a16="http://schemas.microsoft.com/office/drawing/2014/main" val="2818583287"/>
                    </a:ext>
                  </a:extLst>
                </a:gridCol>
                <a:gridCol w="1337525">
                  <a:extLst>
                    <a:ext uri="{9D8B030D-6E8A-4147-A177-3AD203B41FA5}">
                      <a16:colId xmlns:a16="http://schemas.microsoft.com/office/drawing/2014/main" val="4273825202"/>
                    </a:ext>
                  </a:extLst>
                </a:gridCol>
                <a:gridCol w="1337525">
                  <a:extLst>
                    <a:ext uri="{9D8B030D-6E8A-4147-A177-3AD203B41FA5}">
                      <a16:colId xmlns:a16="http://schemas.microsoft.com/office/drawing/2014/main" val="1474002681"/>
                    </a:ext>
                  </a:extLst>
                </a:gridCol>
                <a:gridCol w="1337525">
                  <a:extLst>
                    <a:ext uri="{9D8B030D-6E8A-4147-A177-3AD203B41FA5}">
                      <a16:colId xmlns:a16="http://schemas.microsoft.com/office/drawing/2014/main" val="181654214"/>
                    </a:ext>
                  </a:extLst>
                </a:gridCol>
              </a:tblGrid>
              <a:tr h="244827">
                <a:tc>
                  <a:txBody>
                    <a:bodyPr/>
                    <a:lstStyle/>
                    <a:p>
                      <a:r>
                        <a:rPr lang="en-US"/>
                        <a:t>Parameter</a:t>
                      </a:r>
                    </a:p>
                  </a:txBody>
                  <a:tcPr anchor="ctr"/>
                </a:tc>
                <a:tc>
                  <a:txBody>
                    <a:bodyPr/>
                    <a:lstStyle/>
                    <a:p>
                      <a:r>
                        <a:rPr lang="en-US" dirty="0"/>
                        <a:t>Range </a:t>
                      </a:r>
                    </a:p>
                  </a:txBody>
                  <a:tcPr anchor="ctr"/>
                </a:tc>
                <a:tc>
                  <a:txBody>
                    <a:bodyPr/>
                    <a:lstStyle/>
                    <a:p>
                      <a:r>
                        <a:rPr lang="en-US" dirty="0"/>
                        <a:t>Step</a:t>
                      </a:r>
                    </a:p>
                  </a:txBody>
                  <a:tcPr anchor="ctr"/>
                </a:tc>
                <a:tc>
                  <a:txBody>
                    <a:bodyPr/>
                    <a:lstStyle/>
                    <a:p>
                      <a:r>
                        <a:rPr lang="en-US"/>
                        <a:t>Unit</a:t>
                      </a:r>
                    </a:p>
                  </a:txBody>
                  <a:tcPr anchor="ctr"/>
                </a:tc>
                <a:extLst>
                  <a:ext uri="{0D108BD9-81ED-4DB2-BD59-A6C34878D82A}">
                    <a16:rowId xmlns:a16="http://schemas.microsoft.com/office/drawing/2014/main" val="2380903585"/>
                  </a:ext>
                </a:extLst>
              </a:tr>
              <a:tr h="244827">
                <a:tc>
                  <a:txBody>
                    <a:bodyPr/>
                    <a:lstStyle/>
                    <a:p>
                      <a:r>
                        <a:rPr lang="en-US"/>
                        <a:t>r_coil_inner</a:t>
                      </a:r>
                    </a:p>
                  </a:txBody>
                  <a:tcPr anchor="ctr"/>
                </a:tc>
                <a:tc>
                  <a:txBody>
                    <a:bodyPr/>
                    <a:lstStyle/>
                    <a:p>
                      <a:r>
                        <a:rPr lang="en-US" altLang="zh-CN"/>
                        <a:t>20 – 200</a:t>
                      </a:r>
                    </a:p>
                  </a:txBody>
                  <a:tcPr anchor="ctr"/>
                </a:tc>
                <a:tc>
                  <a:txBody>
                    <a:bodyPr/>
                    <a:lstStyle/>
                    <a:p>
                      <a:r>
                        <a:rPr lang="en-US" altLang="zh-CN" dirty="0"/>
                        <a:t>10</a:t>
                      </a:r>
                    </a:p>
                  </a:txBody>
                  <a:tcPr anchor="ctr"/>
                </a:tc>
                <a:tc>
                  <a:txBody>
                    <a:bodyPr/>
                    <a:lstStyle/>
                    <a:p>
                      <a:r>
                        <a:rPr lang="en-US"/>
                        <a:t>mm</a:t>
                      </a:r>
                    </a:p>
                  </a:txBody>
                  <a:tcPr anchor="ctr"/>
                </a:tc>
                <a:extLst>
                  <a:ext uri="{0D108BD9-81ED-4DB2-BD59-A6C34878D82A}">
                    <a16:rowId xmlns:a16="http://schemas.microsoft.com/office/drawing/2014/main" val="1534497544"/>
                  </a:ext>
                </a:extLst>
              </a:tr>
              <a:tr h="244827">
                <a:tc>
                  <a:txBody>
                    <a:bodyPr/>
                    <a:lstStyle/>
                    <a:p>
                      <a:r>
                        <a:rPr lang="en-US"/>
                        <a:t>d_wire</a:t>
                      </a:r>
                    </a:p>
                  </a:txBody>
                  <a:tcPr anchor="ctr"/>
                </a:tc>
                <a:tc>
                  <a:txBody>
                    <a:bodyPr/>
                    <a:lstStyle/>
                    <a:p>
                      <a:r>
                        <a:rPr lang="en-US" altLang="zh-CN" dirty="0"/>
                        <a:t>0.1 – 1.5</a:t>
                      </a:r>
                    </a:p>
                  </a:txBody>
                  <a:tcPr anchor="ctr"/>
                </a:tc>
                <a:tc>
                  <a:txBody>
                    <a:bodyPr/>
                    <a:lstStyle/>
                    <a:p>
                      <a:r>
                        <a:rPr lang="en-US" altLang="zh-CN"/>
                        <a:t>0.1</a:t>
                      </a:r>
                    </a:p>
                  </a:txBody>
                  <a:tcPr anchor="ctr"/>
                </a:tc>
                <a:tc>
                  <a:txBody>
                    <a:bodyPr/>
                    <a:lstStyle/>
                    <a:p>
                      <a:r>
                        <a:rPr lang="en-US" dirty="0"/>
                        <a:t>mm</a:t>
                      </a:r>
                    </a:p>
                  </a:txBody>
                  <a:tcPr anchor="ctr"/>
                </a:tc>
                <a:extLst>
                  <a:ext uri="{0D108BD9-81ED-4DB2-BD59-A6C34878D82A}">
                    <a16:rowId xmlns:a16="http://schemas.microsoft.com/office/drawing/2014/main" val="3275643717"/>
                  </a:ext>
                </a:extLst>
              </a:tr>
              <a:tr h="244827">
                <a:tc>
                  <a:txBody>
                    <a:bodyPr/>
                    <a:lstStyle/>
                    <a:p>
                      <a:r>
                        <a:rPr lang="en-US" dirty="0" err="1"/>
                        <a:t>num_coil</a:t>
                      </a:r>
                      <a:endParaRPr lang="en-US" dirty="0"/>
                    </a:p>
                  </a:txBody>
                  <a:tcPr anchor="ctr"/>
                </a:tc>
                <a:tc>
                  <a:txBody>
                    <a:bodyPr/>
                    <a:lstStyle/>
                    <a:p>
                      <a:r>
                        <a:rPr lang="en-US" altLang="zh-CN" dirty="0"/>
                        <a:t>10 – 500</a:t>
                      </a:r>
                    </a:p>
                  </a:txBody>
                  <a:tcPr anchor="ctr"/>
                </a:tc>
                <a:tc>
                  <a:txBody>
                    <a:bodyPr/>
                    <a:lstStyle/>
                    <a:p>
                      <a:r>
                        <a:rPr lang="en-US" altLang="zh-CN" dirty="0"/>
                        <a:t>10</a:t>
                      </a:r>
                    </a:p>
                  </a:txBody>
                  <a:tcPr anchor="ctr"/>
                </a:tc>
                <a:tc>
                  <a:txBody>
                    <a:bodyPr/>
                    <a:lstStyle/>
                    <a:p>
                      <a:r>
                        <a:rPr lang="en-US" altLang="zh-CN"/>
                        <a:t>—</a:t>
                      </a:r>
                    </a:p>
                  </a:txBody>
                  <a:tcPr anchor="ctr"/>
                </a:tc>
                <a:extLst>
                  <a:ext uri="{0D108BD9-81ED-4DB2-BD59-A6C34878D82A}">
                    <a16:rowId xmlns:a16="http://schemas.microsoft.com/office/drawing/2014/main" val="3172493315"/>
                  </a:ext>
                </a:extLst>
              </a:tr>
              <a:tr h="244827">
                <a:tc>
                  <a:txBody>
                    <a:bodyPr/>
                    <a:lstStyle/>
                    <a:p>
                      <a:r>
                        <a:rPr lang="en-US" dirty="0" err="1"/>
                        <a:t>num_layer</a:t>
                      </a:r>
                      <a:endParaRPr lang="en-US" dirty="0"/>
                    </a:p>
                  </a:txBody>
                  <a:tcPr anchor="ctr"/>
                </a:tc>
                <a:tc>
                  <a:txBody>
                    <a:bodyPr/>
                    <a:lstStyle/>
                    <a:p>
                      <a:r>
                        <a:rPr lang="en-US" altLang="zh-CN" dirty="0"/>
                        <a:t>1 – 51</a:t>
                      </a:r>
                    </a:p>
                  </a:txBody>
                  <a:tcPr anchor="ctr"/>
                </a:tc>
                <a:tc>
                  <a:txBody>
                    <a:bodyPr/>
                    <a:lstStyle/>
                    <a:p>
                      <a:r>
                        <a:rPr lang="en-US" altLang="zh-CN" dirty="0"/>
                        <a:t>1</a:t>
                      </a:r>
                    </a:p>
                  </a:txBody>
                  <a:tcPr anchor="ctr"/>
                </a:tc>
                <a:tc>
                  <a:txBody>
                    <a:bodyPr/>
                    <a:lstStyle/>
                    <a:p>
                      <a:r>
                        <a:rPr lang="en-US" altLang="zh-CN" dirty="0"/>
                        <a:t>—</a:t>
                      </a:r>
                    </a:p>
                  </a:txBody>
                  <a:tcPr anchor="ctr"/>
                </a:tc>
                <a:extLst>
                  <a:ext uri="{0D108BD9-81ED-4DB2-BD59-A6C34878D82A}">
                    <a16:rowId xmlns:a16="http://schemas.microsoft.com/office/drawing/2014/main" val="2492254726"/>
                  </a:ext>
                </a:extLst>
              </a:tr>
            </a:tbl>
          </a:graphicData>
        </a:graphic>
      </p:graphicFrame>
      <p:pic>
        <p:nvPicPr>
          <p:cNvPr id="9" name="图片 8">
            <a:extLst>
              <a:ext uri="{FF2B5EF4-FFF2-40B4-BE49-F238E27FC236}">
                <a16:creationId xmlns:a16="http://schemas.microsoft.com/office/drawing/2014/main" id="{6C673FCC-4E4D-43FE-B482-ACCAA8B69816}"/>
              </a:ext>
            </a:extLst>
          </p:cNvPr>
          <p:cNvPicPr>
            <a:picLocks noChangeAspect="1"/>
          </p:cNvPicPr>
          <p:nvPr/>
        </p:nvPicPr>
        <p:blipFill>
          <a:blip r:embed="rId4"/>
          <a:stretch>
            <a:fillRect/>
          </a:stretch>
        </p:blipFill>
        <p:spPr>
          <a:xfrm>
            <a:off x="6112801" y="1135536"/>
            <a:ext cx="5842942" cy="4023283"/>
          </a:xfrm>
          <a:prstGeom prst="rect">
            <a:avLst/>
          </a:prstGeom>
        </p:spPr>
      </p:pic>
      <p:cxnSp>
        <p:nvCxnSpPr>
          <p:cNvPr id="11" name="直接箭头连接符 10">
            <a:extLst>
              <a:ext uri="{FF2B5EF4-FFF2-40B4-BE49-F238E27FC236}">
                <a16:creationId xmlns:a16="http://schemas.microsoft.com/office/drawing/2014/main" id="{0C1887D3-1B32-4432-9D32-10F4EF46FC69}"/>
              </a:ext>
            </a:extLst>
          </p:cNvPr>
          <p:cNvCxnSpPr>
            <a:cxnSpLocks/>
            <a:endCxn id="12" idx="0"/>
          </p:cNvCxnSpPr>
          <p:nvPr/>
        </p:nvCxnSpPr>
        <p:spPr>
          <a:xfrm>
            <a:off x="11136561" y="4797152"/>
            <a:ext cx="279274" cy="531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BA6E0FC3-A3CD-4407-ADC0-CD2FE36DE862}"/>
              </a:ext>
            </a:extLst>
          </p:cNvPr>
          <p:cNvSpPr txBox="1"/>
          <p:nvPr/>
        </p:nvSpPr>
        <p:spPr>
          <a:xfrm>
            <a:off x="11054197" y="5329058"/>
            <a:ext cx="723275" cy="307777"/>
          </a:xfrm>
          <a:prstGeom prst="rect">
            <a:avLst/>
          </a:prstGeom>
          <a:noFill/>
        </p:spPr>
        <p:txBody>
          <a:bodyPr wrap="square" rtlCol="0">
            <a:spAutoFit/>
          </a:bodyPr>
          <a:lstStyle/>
          <a:p>
            <a:r>
              <a:rPr lang="zh-CN" altLang="en-US" sz="1400" b="1" dirty="0">
                <a:solidFill>
                  <a:schemeClr val="accent1"/>
                </a:solidFill>
              </a:rPr>
              <a:t>验证点</a:t>
            </a:r>
          </a:p>
        </p:txBody>
      </p:sp>
      <p:sp>
        <p:nvSpPr>
          <p:cNvPr id="15" name="文本框 14">
            <a:extLst>
              <a:ext uri="{FF2B5EF4-FFF2-40B4-BE49-F238E27FC236}">
                <a16:creationId xmlns:a16="http://schemas.microsoft.com/office/drawing/2014/main" id="{A5EB7327-CD3E-4F20-9012-A3E96CC05141}"/>
              </a:ext>
            </a:extLst>
          </p:cNvPr>
          <p:cNvSpPr txBox="1"/>
          <p:nvPr/>
        </p:nvSpPr>
        <p:spPr>
          <a:xfrm>
            <a:off x="6240017" y="5425016"/>
            <a:ext cx="5522041" cy="1296445"/>
          </a:xfrm>
          <a:prstGeom prst="rect">
            <a:avLst/>
          </a:prstGeom>
          <a:noFill/>
        </p:spPr>
        <p:txBody>
          <a:bodyPr wrap="square">
            <a:spAutoFit/>
          </a:bodyPr>
          <a:lstStyle/>
          <a:p>
            <a:pPr marL="285750" indent="-285750">
              <a:lnSpc>
                <a:spcPct val="150000"/>
              </a:lnSpc>
              <a:buFont typeface="Arial" panose="020B0604020202020204" pitchFamily="34" charset="0"/>
              <a:buChar char="•"/>
            </a:pPr>
            <a:r>
              <a:rPr lang="zh-CN" altLang="en-US" b="1" dirty="0">
                <a:solidFill>
                  <a:srgbClr val="C00000"/>
                </a:solidFill>
              </a:rPr>
              <a:t>各个曝光之下，</a:t>
            </a:r>
            <a:r>
              <a:rPr lang="en-US" altLang="zh-CN" b="1" dirty="0">
                <a:solidFill>
                  <a:srgbClr val="C00000"/>
                </a:solidFill>
              </a:rPr>
              <a:t>Pareto </a:t>
            </a:r>
            <a:r>
              <a:rPr lang="zh-CN" altLang="en-US" b="1" dirty="0">
                <a:solidFill>
                  <a:srgbClr val="C00000"/>
                </a:solidFill>
              </a:rPr>
              <a:t>前沿的线圈设计一致</a:t>
            </a:r>
            <a:endParaRPr lang="en-US" altLang="zh-CN" b="1" dirty="0">
              <a:solidFill>
                <a:srgbClr val="C00000"/>
              </a:solidFill>
            </a:endParaRPr>
          </a:p>
          <a:p>
            <a:pPr marL="285750" indent="-285750">
              <a:lnSpc>
                <a:spcPct val="150000"/>
              </a:lnSpc>
              <a:buFont typeface="Arial" panose="020B0604020202020204" pitchFamily="34" charset="0"/>
              <a:buChar char="•"/>
            </a:pPr>
            <a:r>
              <a:rPr lang="zh-CN" altLang="en-US" b="1" dirty="0">
                <a:solidFill>
                  <a:srgbClr val="C00000"/>
                </a:solidFill>
              </a:rPr>
              <a:t>空气芯线圈的优化结果不理想，考虑使用相同线圈设计的磁芯线圈</a:t>
            </a:r>
            <a:endParaRPr lang="zh-CN" altLang="en-US" dirty="0"/>
          </a:p>
        </p:txBody>
      </p:sp>
      <p:sp>
        <p:nvSpPr>
          <p:cNvPr id="10" name="文本框 9">
            <a:extLst>
              <a:ext uri="{FF2B5EF4-FFF2-40B4-BE49-F238E27FC236}">
                <a16:creationId xmlns:a16="http://schemas.microsoft.com/office/drawing/2014/main" id="{CD87F13A-5F5D-44F4-A6CA-49079ED57D64}"/>
              </a:ext>
            </a:extLst>
          </p:cNvPr>
          <p:cNvSpPr txBox="1"/>
          <p:nvPr/>
        </p:nvSpPr>
        <p:spPr>
          <a:xfrm>
            <a:off x="2711273" y="4033292"/>
            <a:ext cx="3374731" cy="830997"/>
          </a:xfrm>
          <a:prstGeom prst="rect">
            <a:avLst/>
          </a:prstGeom>
          <a:noFill/>
        </p:spPr>
        <p:txBody>
          <a:bodyPr wrap="square">
            <a:spAutoFit/>
          </a:bodyPr>
          <a:lstStyle/>
          <a:p>
            <a:r>
              <a:rPr lang="en-US" altLang="zh-CN" sz="1600" b="1" dirty="0">
                <a:solidFill>
                  <a:srgbClr val="0000FF"/>
                </a:solidFill>
              </a:rPr>
              <a:t>Pareto </a:t>
            </a:r>
            <a:r>
              <a:rPr lang="zh-CN" altLang="en-US" sz="1600" b="1" dirty="0">
                <a:solidFill>
                  <a:srgbClr val="0000FF"/>
                </a:solidFill>
              </a:rPr>
              <a:t>前沿指的是在多目标优化中，无法在不使某个目标变差的情况下让其他目标变好的一组最优解集合</a:t>
            </a:r>
          </a:p>
        </p:txBody>
      </p:sp>
    </p:spTree>
    <p:extLst>
      <p:ext uri="{BB962C8B-B14F-4D97-AF65-F5344CB8AC3E}">
        <p14:creationId xmlns:p14="http://schemas.microsoft.com/office/powerpoint/2010/main" val="4145694037"/>
      </p:ext>
    </p:extLst>
  </p:cSld>
  <p:clrMapOvr>
    <a:masterClrMapping/>
  </p:clrMapOvr>
  <p:transition advTm="135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13</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lstStyle/>
          <a:p>
            <a:r>
              <a:rPr lang="zh-CN" altLang="en-US" b="1" dirty="0">
                <a:latin typeface="黑体" panose="02010609060101010101" pitchFamily="49" charset="-122"/>
                <a:ea typeface="黑体" panose="02010609060101010101" pitchFamily="49" charset="-122"/>
              </a:rPr>
              <a:t>磁芯线圈</a:t>
            </a:r>
          </a:p>
        </p:txBody>
      </p:sp>
      <p:sp>
        <p:nvSpPr>
          <p:cNvPr id="13" name="Rectangle 10">
            <a:extLst>
              <a:ext uri="{FF2B5EF4-FFF2-40B4-BE49-F238E27FC236}">
                <a16:creationId xmlns:a16="http://schemas.microsoft.com/office/drawing/2014/main" id="{23BDB002-0781-4785-9492-7B750C0C271D}"/>
              </a:ext>
            </a:extLst>
          </p:cNvPr>
          <p:cNvSpPr txBox="1">
            <a:spLocks noChangeArrowheads="1"/>
          </p:cNvSpPr>
          <p:nvPr/>
        </p:nvSpPr>
        <p:spPr bwMode="auto">
          <a:xfrm>
            <a:off x="147280" y="1045049"/>
            <a:ext cx="6812816" cy="56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00">
              <a:buNone/>
              <a:defRPr/>
            </a:pPr>
            <a:r>
              <a:rPr lang="zh-CN" altLang="en-US" sz="1800" dirty="0">
                <a:solidFill>
                  <a:srgbClr val="000000"/>
                </a:solidFill>
                <a:latin typeface="+mn-ea"/>
                <a:ea typeface="+mn-ea"/>
              </a:rPr>
              <a:t>基于空气芯得到的优化线圈设计，加入不同高度的磁芯</a:t>
            </a:r>
            <a:endParaRPr lang="en-US" altLang="zh-CN" sz="1800" dirty="0">
              <a:solidFill>
                <a:srgbClr val="000000"/>
              </a:solidFill>
              <a:latin typeface="+mn-ea"/>
              <a:ea typeface="+mn-ea"/>
            </a:endParaRPr>
          </a:p>
          <a:p>
            <a:pPr defTabSz="914400">
              <a:defRPr/>
            </a:pPr>
            <a:r>
              <a:rPr lang="zh-CN" altLang="en-US" sz="1800" dirty="0">
                <a:solidFill>
                  <a:srgbClr val="000000"/>
                </a:solidFill>
                <a:latin typeface="+mn-ea"/>
                <a:ea typeface="+mn-ea"/>
              </a:rPr>
              <a:t>参数</a:t>
            </a:r>
          </a:p>
          <a:p>
            <a:pPr marL="0" indent="0" defTabSz="914400">
              <a:buNone/>
              <a:defRPr/>
            </a:pPr>
            <a:endParaRPr lang="en-US" altLang="zh-CN" sz="2000" dirty="0">
              <a:solidFill>
                <a:srgbClr val="000000"/>
              </a:solidFill>
              <a:latin typeface="+mn-ea"/>
              <a:ea typeface="+mn-ea"/>
            </a:endParaRPr>
          </a:p>
          <a:p>
            <a:pPr marL="0" indent="0" defTabSz="914400">
              <a:buNone/>
              <a:defRPr/>
            </a:pPr>
            <a:endParaRPr kumimoji="0" lang="zh-CN" altLang="en-US" sz="2000" i="0" u="none" strike="noStrike" kern="1200" cap="none" spc="0" normalizeH="0" baseline="0" noProof="0" dirty="0">
              <a:ln>
                <a:noFill/>
              </a:ln>
              <a:effectLst/>
              <a:uLnTx/>
              <a:uFillTx/>
              <a:latin typeface="+mn-ea"/>
              <a:ea typeface="+mn-ea"/>
            </a:endParaRPr>
          </a:p>
          <a:p>
            <a:pPr defTabSz="914400">
              <a:defRPr/>
            </a:pPr>
            <a:endParaRPr kumimoji="0" lang="en-US" altLang="zh-CN" sz="2000" i="0" u="none" strike="noStrike" kern="1200" cap="none" spc="0" normalizeH="0" baseline="0" noProof="0" dirty="0">
              <a:ln>
                <a:noFill/>
              </a:ln>
              <a:solidFill>
                <a:srgbClr val="FF0000"/>
              </a:solidFill>
              <a:effectLst/>
              <a:uLnTx/>
              <a:uFillTx/>
              <a:latin typeface="+mn-ea"/>
              <a:ea typeface="+mn-ea"/>
            </a:endParaRPr>
          </a:p>
        </p:txBody>
      </p:sp>
      <p:graphicFrame>
        <p:nvGraphicFramePr>
          <p:cNvPr id="14" name="表格 13">
            <a:extLst>
              <a:ext uri="{FF2B5EF4-FFF2-40B4-BE49-F238E27FC236}">
                <a16:creationId xmlns:a16="http://schemas.microsoft.com/office/drawing/2014/main" id="{D6D99935-4DD3-435B-ADBF-D4ECF9776FD3}"/>
              </a:ext>
            </a:extLst>
          </p:cNvPr>
          <p:cNvGraphicFramePr>
            <a:graphicFrameLocks noGrp="1"/>
          </p:cNvGraphicFramePr>
          <p:nvPr>
            <p:extLst>
              <p:ext uri="{D42A27DB-BD31-4B8C-83A1-F6EECF244321}">
                <p14:modId xmlns:p14="http://schemas.microsoft.com/office/powerpoint/2010/main" val="4279040817"/>
              </p:ext>
            </p:extLst>
          </p:nvPr>
        </p:nvGraphicFramePr>
        <p:xfrm>
          <a:off x="491438" y="1977527"/>
          <a:ext cx="5173683" cy="2346960"/>
        </p:xfrm>
        <a:graphic>
          <a:graphicData uri="http://schemas.openxmlformats.org/drawingml/2006/table">
            <a:tbl>
              <a:tblPr>
                <a:tableStyleId>{6E25E649-3F16-4E02-A733-19D2CDBF48F0}</a:tableStyleId>
              </a:tblPr>
              <a:tblGrid>
                <a:gridCol w="1724561">
                  <a:extLst>
                    <a:ext uri="{9D8B030D-6E8A-4147-A177-3AD203B41FA5}">
                      <a16:colId xmlns:a16="http://schemas.microsoft.com/office/drawing/2014/main" val="2818583287"/>
                    </a:ext>
                  </a:extLst>
                </a:gridCol>
                <a:gridCol w="2577437">
                  <a:extLst>
                    <a:ext uri="{9D8B030D-6E8A-4147-A177-3AD203B41FA5}">
                      <a16:colId xmlns:a16="http://schemas.microsoft.com/office/drawing/2014/main" val="4273825202"/>
                    </a:ext>
                  </a:extLst>
                </a:gridCol>
                <a:gridCol w="871685">
                  <a:extLst>
                    <a:ext uri="{9D8B030D-6E8A-4147-A177-3AD203B41FA5}">
                      <a16:colId xmlns:a16="http://schemas.microsoft.com/office/drawing/2014/main" val="181654214"/>
                    </a:ext>
                  </a:extLst>
                </a:gridCol>
              </a:tblGrid>
              <a:tr h="279361">
                <a:tc>
                  <a:txBody>
                    <a:bodyPr/>
                    <a:lstStyle/>
                    <a:p>
                      <a:r>
                        <a:rPr lang="en-US" sz="1600"/>
                        <a:t>Parameter</a:t>
                      </a:r>
                    </a:p>
                  </a:txBody>
                  <a:tcPr anchor="ctr"/>
                </a:tc>
                <a:tc>
                  <a:txBody>
                    <a:bodyPr/>
                    <a:lstStyle/>
                    <a:p>
                      <a:r>
                        <a:rPr lang="en-US" altLang="zh-CN" sz="1600" dirty="0"/>
                        <a:t>Value</a:t>
                      </a:r>
                      <a:endParaRPr lang="en-US" sz="1600" dirty="0"/>
                    </a:p>
                  </a:txBody>
                  <a:tcPr anchor="ctr"/>
                </a:tc>
                <a:tc>
                  <a:txBody>
                    <a:bodyPr/>
                    <a:lstStyle/>
                    <a:p>
                      <a:r>
                        <a:rPr lang="en-US" sz="1600"/>
                        <a:t>Unit</a:t>
                      </a:r>
                    </a:p>
                  </a:txBody>
                  <a:tcPr anchor="ctr"/>
                </a:tc>
                <a:extLst>
                  <a:ext uri="{0D108BD9-81ED-4DB2-BD59-A6C34878D82A}">
                    <a16:rowId xmlns:a16="http://schemas.microsoft.com/office/drawing/2014/main" val="2380903585"/>
                  </a:ext>
                </a:extLst>
              </a:tr>
              <a:tr h="279361">
                <a:tc>
                  <a:txBody>
                    <a:bodyPr/>
                    <a:lstStyle/>
                    <a:p>
                      <a:r>
                        <a:rPr lang="en-US" sz="1600" dirty="0" err="1"/>
                        <a:t>r_coil_inner</a:t>
                      </a:r>
                      <a:endParaRPr lang="en-US" sz="1600" dirty="0"/>
                    </a:p>
                  </a:txBody>
                  <a:tcPr anchor="ctr"/>
                </a:tc>
                <a:tc>
                  <a:txBody>
                    <a:bodyPr/>
                    <a:lstStyle/>
                    <a:p>
                      <a:r>
                        <a:rPr lang="en-US" altLang="zh-CN" sz="1600" dirty="0"/>
                        <a:t>20</a:t>
                      </a:r>
                    </a:p>
                  </a:txBody>
                  <a:tcPr anchor="ctr"/>
                </a:tc>
                <a:tc>
                  <a:txBody>
                    <a:bodyPr/>
                    <a:lstStyle/>
                    <a:p>
                      <a:r>
                        <a:rPr lang="en-US" sz="1600" dirty="0"/>
                        <a:t>mm</a:t>
                      </a:r>
                    </a:p>
                  </a:txBody>
                  <a:tcPr anchor="ctr"/>
                </a:tc>
                <a:extLst>
                  <a:ext uri="{0D108BD9-81ED-4DB2-BD59-A6C34878D82A}">
                    <a16:rowId xmlns:a16="http://schemas.microsoft.com/office/drawing/2014/main" val="1534497544"/>
                  </a:ext>
                </a:extLst>
              </a:tr>
              <a:tr h="279361">
                <a:tc>
                  <a:txBody>
                    <a:bodyPr/>
                    <a:lstStyle/>
                    <a:p>
                      <a:r>
                        <a:rPr lang="en-US" sz="1600" dirty="0" err="1"/>
                        <a:t>d_wire</a:t>
                      </a:r>
                      <a:endParaRPr lang="en-US" sz="1600" dirty="0"/>
                    </a:p>
                  </a:txBody>
                  <a:tcPr anchor="ctr"/>
                </a:tc>
                <a:tc>
                  <a:txBody>
                    <a:bodyPr/>
                    <a:lstStyle/>
                    <a:p>
                      <a:r>
                        <a:rPr lang="en-US" altLang="zh-CN" sz="1600" dirty="0"/>
                        <a:t>0.7</a:t>
                      </a:r>
                    </a:p>
                  </a:txBody>
                  <a:tcPr anchor="ctr"/>
                </a:tc>
                <a:tc>
                  <a:txBody>
                    <a:bodyPr/>
                    <a:lstStyle/>
                    <a:p>
                      <a:r>
                        <a:rPr lang="en-US" sz="1600" dirty="0"/>
                        <a:t>mm</a:t>
                      </a:r>
                    </a:p>
                  </a:txBody>
                  <a:tcPr anchor="ctr"/>
                </a:tc>
                <a:extLst>
                  <a:ext uri="{0D108BD9-81ED-4DB2-BD59-A6C34878D82A}">
                    <a16:rowId xmlns:a16="http://schemas.microsoft.com/office/drawing/2014/main" val="3275643717"/>
                  </a:ext>
                </a:extLst>
              </a:tr>
              <a:tr h="279361">
                <a:tc>
                  <a:txBody>
                    <a:bodyPr/>
                    <a:lstStyle/>
                    <a:p>
                      <a:r>
                        <a:rPr lang="en-US" sz="1600" dirty="0" err="1"/>
                        <a:t>num_coil</a:t>
                      </a:r>
                      <a:endParaRPr lang="en-US" sz="1600" dirty="0"/>
                    </a:p>
                  </a:txBody>
                  <a:tcPr anchor="ctr"/>
                </a:tc>
                <a:tc>
                  <a:txBody>
                    <a:bodyPr/>
                    <a:lstStyle/>
                    <a:p>
                      <a:r>
                        <a:rPr lang="en-US" altLang="zh-CN" sz="1600" dirty="0"/>
                        <a:t>90</a:t>
                      </a:r>
                    </a:p>
                  </a:txBody>
                  <a:tcPr anchor="ctr"/>
                </a:tc>
                <a:tc>
                  <a:txBody>
                    <a:bodyPr/>
                    <a:lstStyle/>
                    <a:p>
                      <a:r>
                        <a:rPr lang="en-US" altLang="zh-CN" sz="1600" dirty="0"/>
                        <a:t>—</a:t>
                      </a:r>
                    </a:p>
                  </a:txBody>
                  <a:tcPr anchor="ctr"/>
                </a:tc>
                <a:extLst>
                  <a:ext uri="{0D108BD9-81ED-4DB2-BD59-A6C34878D82A}">
                    <a16:rowId xmlns:a16="http://schemas.microsoft.com/office/drawing/2014/main" val="3172493315"/>
                  </a:ext>
                </a:extLst>
              </a:tr>
              <a:tr h="279361">
                <a:tc>
                  <a:txBody>
                    <a:bodyPr/>
                    <a:lstStyle/>
                    <a:p>
                      <a:r>
                        <a:rPr lang="en-US" sz="1600"/>
                        <a:t>num_layer</a:t>
                      </a:r>
                    </a:p>
                  </a:txBody>
                  <a:tcPr anchor="ctr"/>
                </a:tc>
                <a:tc>
                  <a:txBody>
                    <a:bodyPr/>
                    <a:lstStyle/>
                    <a:p>
                      <a:r>
                        <a:rPr lang="en-US" altLang="zh-CN" sz="1600" dirty="0"/>
                        <a:t>37</a:t>
                      </a:r>
                    </a:p>
                  </a:txBody>
                  <a:tcPr anchor="ctr"/>
                </a:tc>
                <a:tc>
                  <a:txBody>
                    <a:bodyPr/>
                    <a:lstStyle/>
                    <a:p>
                      <a:r>
                        <a:rPr lang="en-US" altLang="zh-CN" sz="1600" dirty="0"/>
                        <a:t>—</a:t>
                      </a:r>
                    </a:p>
                  </a:txBody>
                  <a:tcPr anchor="ctr"/>
                </a:tc>
                <a:extLst>
                  <a:ext uri="{0D108BD9-81ED-4DB2-BD59-A6C34878D82A}">
                    <a16:rowId xmlns:a16="http://schemas.microsoft.com/office/drawing/2014/main" val="2492254726"/>
                  </a:ext>
                </a:extLst>
              </a:tr>
              <a:tr h="279361">
                <a:tc>
                  <a:txBody>
                    <a:bodyPr/>
                    <a:lstStyle/>
                    <a:p>
                      <a:r>
                        <a:rPr lang="en-US" sz="1600" dirty="0" err="1"/>
                        <a:t>r_core</a:t>
                      </a:r>
                      <a:endParaRPr lang="en-US"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t>0.98 * </a:t>
                      </a:r>
                      <a:r>
                        <a:rPr lang="en-US" altLang="zh-CN" sz="1600" dirty="0" err="1"/>
                        <a:t>r_coil_inner</a:t>
                      </a:r>
                      <a:endParaRPr lang="en-US" altLang="zh-CN" sz="1600" dirty="0"/>
                    </a:p>
                  </a:txBody>
                  <a:tcPr anchor="ctr"/>
                </a:tc>
                <a:tc>
                  <a:txBody>
                    <a:bodyPr/>
                    <a:lstStyle/>
                    <a:p>
                      <a:endParaRPr lang="en-US" altLang="zh-CN" sz="1600" dirty="0"/>
                    </a:p>
                  </a:txBody>
                  <a:tcPr anchor="ctr"/>
                </a:tc>
                <a:extLst>
                  <a:ext uri="{0D108BD9-81ED-4DB2-BD59-A6C34878D82A}">
                    <a16:rowId xmlns:a16="http://schemas.microsoft.com/office/drawing/2014/main" val="1811744619"/>
                  </a:ext>
                </a:extLst>
              </a:tr>
              <a:tr h="279361">
                <a:tc>
                  <a:txBody>
                    <a:bodyPr/>
                    <a:lstStyle/>
                    <a:p>
                      <a:r>
                        <a:rPr lang="en-US" sz="1600" dirty="0" err="1"/>
                        <a:t>h_core</a:t>
                      </a:r>
                      <a:endParaRPr lang="en-US"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t>0.2 * </a:t>
                      </a:r>
                      <a:r>
                        <a:rPr lang="en-US" altLang="zh-CN" sz="1600" dirty="0" err="1"/>
                        <a:t>h_coil</a:t>
                      </a:r>
                      <a:r>
                        <a:rPr lang="en-US" altLang="zh-CN" sz="1600" dirty="0"/>
                        <a:t> ~ </a:t>
                      </a:r>
                      <a:r>
                        <a:rPr lang="en-US" altLang="zh-CN" sz="1600" dirty="0" err="1"/>
                        <a:t>h_coil</a:t>
                      </a:r>
                      <a:r>
                        <a:rPr lang="en-US" altLang="zh-CN" sz="1600" dirty="0"/>
                        <a:t> </a:t>
                      </a:r>
                    </a:p>
                  </a:txBody>
                  <a:tcPr anchor="ctr"/>
                </a:tc>
                <a:tc>
                  <a:txBody>
                    <a:bodyPr/>
                    <a:lstStyle/>
                    <a:p>
                      <a:endParaRPr lang="en-US" altLang="zh-CN" sz="1600" dirty="0"/>
                    </a:p>
                  </a:txBody>
                  <a:tcPr anchor="ctr"/>
                </a:tc>
                <a:extLst>
                  <a:ext uri="{0D108BD9-81ED-4DB2-BD59-A6C34878D82A}">
                    <a16:rowId xmlns:a16="http://schemas.microsoft.com/office/drawing/2014/main" val="328456988"/>
                  </a:ext>
                </a:extLst>
              </a:tr>
            </a:tbl>
          </a:graphicData>
        </a:graphic>
      </p:graphicFrame>
      <p:pic>
        <p:nvPicPr>
          <p:cNvPr id="10" name="图片 9">
            <a:extLst>
              <a:ext uri="{FF2B5EF4-FFF2-40B4-BE49-F238E27FC236}">
                <a16:creationId xmlns:a16="http://schemas.microsoft.com/office/drawing/2014/main" id="{09BDB3DD-1622-4EC1-B424-55D11650BDBA}"/>
              </a:ext>
            </a:extLst>
          </p:cNvPr>
          <p:cNvPicPr>
            <a:picLocks noChangeAspect="1"/>
          </p:cNvPicPr>
          <p:nvPr/>
        </p:nvPicPr>
        <p:blipFill>
          <a:blip r:embed="rId3"/>
          <a:stretch>
            <a:fillRect/>
          </a:stretch>
        </p:blipFill>
        <p:spPr>
          <a:xfrm>
            <a:off x="665355" y="4562697"/>
            <a:ext cx="4513015" cy="2112741"/>
          </a:xfrm>
          <a:prstGeom prst="rect">
            <a:avLst/>
          </a:prstGeom>
        </p:spPr>
      </p:pic>
      <mc:AlternateContent xmlns:mc="http://schemas.openxmlformats.org/markup-compatibility/2006">
        <mc:Choice xmlns:a14="http://schemas.microsoft.com/office/drawing/2010/main" Requires="a14">
          <p:sp>
            <p:nvSpPr>
              <p:cNvPr id="16" name="文本框 15">
                <a:extLst>
                  <a:ext uri="{FF2B5EF4-FFF2-40B4-BE49-F238E27FC236}">
                    <a16:creationId xmlns:a16="http://schemas.microsoft.com/office/drawing/2014/main" id="{87D16DC7-18CC-4680-81E3-0FAA2EAD4AD0}"/>
                  </a:ext>
                </a:extLst>
              </p:cNvPr>
              <p:cNvSpPr txBox="1"/>
              <p:nvPr/>
            </p:nvSpPr>
            <p:spPr>
              <a:xfrm>
                <a:off x="6639094" y="4928573"/>
                <a:ext cx="5405626" cy="1710084"/>
              </a:xfrm>
              <a:prstGeom prst="rect">
                <a:avLst/>
              </a:prstGeom>
              <a:noFill/>
            </p:spPr>
            <p:txBody>
              <a:bodyPr wrap="square">
                <a:spAutoFit/>
              </a:bodyPr>
              <a:lstStyle/>
              <a:p>
                <a:pPr marL="285750" indent="-285750">
                  <a:lnSpc>
                    <a:spcPct val="150000"/>
                  </a:lnSpc>
                  <a:buFont typeface="Arial" panose="020B0604020202020204" pitchFamily="34" charset="0"/>
                  <a:buChar char="•"/>
                </a:pPr>
                <a:r>
                  <a:rPr lang="zh-CN" altLang="en-US" b="1" dirty="0">
                    <a:solidFill>
                      <a:srgbClr val="C00000"/>
                    </a:solidFill>
                  </a:rPr>
                  <a:t>原先的灵敏度高估是因为交流电阻是高估的</a:t>
                </a:r>
                <a:endParaRPr lang="en-US" altLang="zh-CN" b="1" dirty="0">
                  <a:solidFill>
                    <a:srgbClr val="C00000"/>
                  </a:solidFill>
                </a:endParaRPr>
              </a:p>
              <a:p>
                <a:pPr marL="285750" indent="-285750">
                  <a:lnSpc>
                    <a:spcPct val="150000"/>
                  </a:lnSpc>
                  <a:buFont typeface="Arial" panose="020B0604020202020204" pitchFamily="34" charset="0"/>
                  <a:buChar char="•"/>
                </a:pPr>
                <a:r>
                  <a:rPr lang="zh-CN" altLang="en-US" b="1" dirty="0">
                    <a:solidFill>
                      <a:srgbClr val="C00000"/>
                    </a:solidFill>
                  </a:rPr>
                  <a:t>加了磁芯之后，能有效降低灵敏度的同时，并不会带来显著的单位面积的质量增加，并且能在曝光率为</a:t>
                </a:r>
                <a:r>
                  <a:rPr lang="en-US" altLang="zh-CN" b="1" dirty="0">
                    <a:solidFill>
                      <a:srgbClr val="C00000"/>
                    </a:solidFill>
                  </a:rPr>
                  <a:t>200 </a:t>
                </a:r>
                <a14:m>
                  <m:oMath xmlns:m="http://schemas.openxmlformats.org/officeDocument/2006/math">
                    <m:r>
                      <a:rPr lang="en-US" altLang="zh-CN" b="0" i="1" smtClean="0">
                        <a:solidFill>
                          <a:srgbClr val="C00000"/>
                        </a:solidFill>
                        <a:latin typeface="Cambria Math" panose="02040503050406030204" pitchFamily="18" charset="0"/>
                        <a:ea typeface="Cambria Math" panose="02040503050406030204" pitchFamily="18" charset="0"/>
                      </a:rPr>
                      <m:t>𝑦𝑒𝑎𝑟</m:t>
                    </m:r>
                    <m:r>
                      <a:rPr lang="en-US" altLang="zh-CN" b="0" i="1" smtClean="0">
                        <a:solidFill>
                          <a:srgbClr val="C00000"/>
                        </a:solidFill>
                        <a:latin typeface="Cambria Math" panose="02040503050406030204" pitchFamily="18" charset="0"/>
                        <a:ea typeface="Cambria Math" panose="02040503050406030204" pitchFamily="18" charset="0"/>
                      </a:rPr>
                      <m:t>∙</m:t>
                    </m:r>
                    <m:sSup>
                      <m:sSupPr>
                        <m:ctrlPr>
                          <a:rPr lang="en-US" altLang="zh-CN" b="0" i="1" smtClean="0">
                            <a:solidFill>
                              <a:srgbClr val="C00000"/>
                            </a:solidFill>
                            <a:latin typeface="Cambria Math" panose="02040503050406030204" pitchFamily="18" charset="0"/>
                            <a:ea typeface="Cambria Math" panose="02040503050406030204" pitchFamily="18" charset="0"/>
                          </a:rPr>
                        </m:ctrlPr>
                      </m:sSupPr>
                      <m:e>
                        <m:r>
                          <a:rPr lang="en-US" altLang="zh-CN" b="0" i="1" smtClean="0">
                            <a:solidFill>
                              <a:srgbClr val="C00000"/>
                            </a:solidFill>
                            <a:latin typeface="Cambria Math" panose="02040503050406030204" pitchFamily="18" charset="0"/>
                            <a:ea typeface="Cambria Math" panose="02040503050406030204" pitchFamily="18" charset="0"/>
                          </a:rPr>
                          <m:t>𝑚</m:t>
                        </m:r>
                      </m:e>
                      <m:sup>
                        <m:r>
                          <a:rPr lang="en-US" altLang="zh-CN" b="0" i="1" smtClean="0">
                            <a:solidFill>
                              <a:srgbClr val="C00000"/>
                            </a:solidFill>
                            <a:latin typeface="Cambria Math" panose="02040503050406030204" pitchFamily="18" charset="0"/>
                            <a:ea typeface="Cambria Math" panose="02040503050406030204" pitchFamily="18" charset="0"/>
                          </a:rPr>
                          <m:t>2</m:t>
                        </m:r>
                      </m:sup>
                    </m:sSup>
                  </m:oMath>
                </a14:m>
                <a:r>
                  <a:rPr lang="en-US" altLang="zh-CN" b="1" dirty="0">
                    <a:solidFill>
                      <a:srgbClr val="C00000"/>
                    </a:solidFill>
                  </a:rPr>
                  <a:t> </a:t>
                </a:r>
                <a:r>
                  <a:rPr lang="zh-CN" altLang="en-US" b="1" dirty="0">
                    <a:solidFill>
                      <a:srgbClr val="C00000"/>
                    </a:solidFill>
                  </a:rPr>
                  <a:t>达到现有通量界限</a:t>
                </a:r>
                <a:endParaRPr lang="en-US" altLang="zh-CN" b="1" dirty="0">
                  <a:solidFill>
                    <a:srgbClr val="C00000"/>
                  </a:solidFill>
                </a:endParaRPr>
              </a:p>
            </p:txBody>
          </p:sp>
        </mc:Choice>
        <mc:Fallback>
          <p:sp>
            <p:nvSpPr>
              <p:cNvPr id="16" name="文本框 15">
                <a:extLst>
                  <a:ext uri="{FF2B5EF4-FFF2-40B4-BE49-F238E27FC236}">
                    <a16:creationId xmlns:a16="http://schemas.microsoft.com/office/drawing/2014/main" id="{87D16DC7-18CC-4680-81E3-0FAA2EAD4AD0}"/>
                  </a:ext>
                </a:extLst>
              </p:cNvPr>
              <p:cNvSpPr txBox="1">
                <a:spLocks noRot="1" noChangeAspect="1" noMove="1" noResize="1" noEditPoints="1" noAdjustHandles="1" noChangeArrowheads="1" noChangeShapeType="1" noTextEdit="1"/>
              </p:cNvSpPr>
              <p:nvPr/>
            </p:nvSpPr>
            <p:spPr>
              <a:xfrm>
                <a:off x="6639094" y="4928573"/>
                <a:ext cx="5405626" cy="1710084"/>
              </a:xfrm>
              <a:prstGeom prst="rect">
                <a:avLst/>
              </a:prstGeom>
              <a:blipFill>
                <a:blip r:embed="rId4"/>
                <a:stretch>
                  <a:fillRect l="-676" b="-4626"/>
                </a:stretch>
              </a:blipFill>
            </p:spPr>
            <p:txBody>
              <a:bodyPr/>
              <a:lstStyle/>
              <a:p>
                <a:r>
                  <a:rPr lang="zh-CN" altLang="en-US">
                    <a:noFill/>
                  </a:rPr>
                  <a:t> </a:t>
                </a:r>
              </a:p>
            </p:txBody>
          </p:sp>
        </mc:Fallback>
      </mc:AlternateContent>
      <p:pic>
        <p:nvPicPr>
          <p:cNvPr id="9" name="图片 8">
            <a:extLst>
              <a:ext uri="{FF2B5EF4-FFF2-40B4-BE49-F238E27FC236}">
                <a16:creationId xmlns:a16="http://schemas.microsoft.com/office/drawing/2014/main" id="{634824D2-CAAB-41AF-B60E-4A192E20709C}"/>
              </a:ext>
            </a:extLst>
          </p:cNvPr>
          <p:cNvPicPr>
            <a:picLocks noChangeAspect="1"/>
          </p:cNvPicPr>
          <p:nvPr/>
        </p:nvPicPr>
        <p:blipFill>
          <a:blip r:embed="rId5"/>
          <a:stretch>
            <a:fillRect/>
          </a:stretch>
        </p:blipFill>
        <p:spPr>
          <a:xfrm>
            <a:off x="6723954" y="1628800"/>
            <a:ext cx="5320766" cy="3192460"/>
          </a:xfrm>
          <a:prstGeom prst="rect">
            <a:avLst/>
          </a:prstGeom>
        </p:spPr>
      </p:pic>
    </p:spTree>
    <p:extLst>
      <p:ext uri="{BB962C8B-B14F-4D97-AF65-F5344CB8AC3E}">
        <p14:creationId xmlns:p14="http://schemas.microsoft.com/office/powerpoint/2010/main" val="1254159595"/>
      </p:ext>
    </p:extLst>
  </p:cSld>
  <p:clrMapOvr>
    <a:masterClrMapping/>
  </p:clrMapOvr>
  <p:transition advTm="1359"/>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14</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lstStyle/>
          <a:p>
            <a:r>
              <a:rPr lang="en-US" altLang="zh-CN" b="1" dirty="0">
                <a:latin typeface="黑体" panose="02010609060101010101" pitchFamily="49" charset="-122"/>
                <a:ea typeface="黑体" panose="02010609060101010101" pitchFamily="49" charset="-122"/>
              </a:rPr>
              <a:t>Summary</a:t>
            </a:r>
            <a:endParaRPr lang="zh-CN" altLang="en-US" b="1" dirty="0">
              <a:latin typeface="黑体" panose="02010609060101010101" pitchFamily="49" charset="-122"/>
              <a:ea typeface="黑体" panose="02010609060101010101" pitchFamily="49" charset="-122"/>
            </a:endParaRPr>
          </a:p>
        </p:txBody>
      </p:sp>
      <p:sp>
        <p:nvSpPr>
          <p:cNvPr id="4" name="文本框 3">
            <a:extLst>
              <a:ext uri="{FF2B5EF4-FFF2-40B4-BE49-F238E27FC236}">
                <a16:creationId xmlns:a16="http://schemas.microsoft.com/office/drawing/2014/main" id="{05473159-D6BC-4D95-852C-5DF6C1266018}"/>
              </a:ext>
            </a:extLst>
          </p:cNvPr>
          <p:cNvSpPr txBox="1"/>
          <p:nvPr/>
        </p:nvSpPr>
        <p:spPr>
          <a:xfrm>
            <a:off x="1271464" y="1628800"/>
            <a:ext cx="8640960" cy="3881768"/>
          </a:xfrm>
          <a:prstGeom prst="rect">
            <a:avLst/>
          </a:prstGeom>
          <a:noFill/>
        </p:spPr>
        <p:txBody>
          <a:bodyPr wrap="square" rtlCol="0">
            <a:spAutoFit/>
          </a:bodyPr>
          <a:lstStyle/>
          <a:p>
            <a:pPr marL="342900" indent="-342900">
              <a:lnSpc>
                <a:spcPct val="150000"/>
              </a:lnSpc>
              <a:buFont typeface="+mj-lt"/>
              <a:buAutoNum type="arabicPeriod"/>
            </a:pPr>
            <a:r>
              <a:rPr lang="zh-CN" altLang="en-US" sz="2000" b="1" dirty="0"/>
              <a:t>线圈阵列读出通道数</a:t>
            </a:r>
            <a:endParaRPr lang="en-US" altLang="zh-CN" sz="2000" b="1" dirty="0"/>
          </a:p>
          <a:p>
            <a:pPr marL="742950" lvl="1" indent="-285750">
              <a:lnSpc>
                <a:spcPct val="150000"/>
              </a:lnSpc>
              <a:buFont typeface="Arial" panose="020B0604020202020204" pitchFamily="34" charset="0"/>
              <a:buChar char="•"/>
            </a:pPr>
            <a:r>
              <a:rPr lang="zh-CN" altLang="en-US" dirty="0"/>
              <a:t>针对直接电压读出，设计了多通道读出复用的方案，预计能实现至多</a:t>
            </a:r>
            <a:r>
              <a:rPr lang="en-US" altLang="zh-CN" dirty="0"/>
              <a:t>162</a:t>
            </a:r>
            <a:r>
              <a:rPr lang="zh-CN" altLang="en-US" dirty="0"/>
              <a:t>个通道复用读出，待实验验证</a:t>
            </a:r>
            <a:endParaRPr lang="en-US" altLang="zh-CN" dirty="0"/>
          </a:p>
          <a:p>
            <a:pPr marL="742950" lvl="1" indent="-285750">
              <a:lnSpc>
                <a:spcPct val="150000"/>
              </a:lnSpc>
              <a:buFont typeface="Arial" panose="020B0604020202020204" pitchFamily="34" charset="0"/>
              <a:buChar char="•"/>
            </a:pPr>
            <a:r>
              <a:rPr lang="zh-CN" altLang="en-US" dirty="0"/>
              <a:t>针对原子磁力仪读出，多通道读出复用方案设计中</a:t>
            </a:r>
            <a:endParaRPr lang="en-US" altLang="zh-CN" dirty="0"/>
          </a:p>
          <a:p>
            <a:pPr marL="342900" indent="-342900">
              <a:lnSpc>
                <a:spcPct val="150000"/>
              </a:lnSpc>
              <a:buFont typeface="+mj-lt"/>
              <a:buAutoNum type="arabicPeriod"/>
            </a:pPr>
            <a:r>
              <a:rPr lang="zh-CN" altLang="en-US" sz="2000" b="1" dirty="0"/>
              <a:t>线圈阵列灵敏度 </a:t>
            </a:r>
            <a:r>
              <a:rPr lang="en-US" altLang="zh-CN" sz="2000" b="1" dirty="0"/>
              <a:t>&amp; </a:t>
            </a:r>
            <a:r>
              <a:rPr lang="zh-CN" altLang="en-US" sz="2000" b="1" dirty="0"/>
              <a:t>单位面积重量联合优化</a:t>
            </a:r>
            <a:endParaRPr lang="en-US" altLang="zh-CN" sz="2000" b="1" dirty="0"/>
          </a:p>
          <a:p>
            <a:pPr marL="742950" lvl="1" indent="-285750">
              <a:lnSpc>
                <a:spcPct val="150000"/>
              </a:lnSpc>
              <a:buFont typeface="Arial" panose="020B0604020202020204" pitchFamily="34" charset="0"/>
              <a:buChar char="•"/>
            </a:pPr>
            <a:r>
              <a:rPr lang="zh-CN" altLang="en-US" dirty="0"/>
              <a:t>通过实验得到特定线圈参数下，可以准确实现对线圈交流电阻的预测</a:t>
            </a:r>
            <a:endParaRPr lang="en-US" altLang="zh-CN" dirty="0"/>
          </a:p>
          <a:p>
            <a:pPr marL="742950" lvl="1" indent="-285750">
              <a:lnSpc>
                <a:spcPct val="150000"/>
              </a:lnSpc>
              <a:buFont typeface="Arial" panose="020B0604020202020204" pitchFamily="34" charset="0"/>
              <a:buChar char="•"/>
            </a:pPr>
            <a:r>
              <a:rPr lang="zh-CN" altLang="en-US" dirty="0"/>
              <a:t>空气芯线圈：优化线圈设计之后，结果仍不理想</a:t>
            </a:r>
            <a:endParaRPr lang="en-US" altLang="zh-CN" dirty="0"/>
          </a:p>
          <a:p>
            <a:pPr marL="742950" lvl="1" indent="-285750">
              <a:lnSpc>
                <a:spcPct val="150000"/>
              </a:lnSpc>
              <a:buFont typeface="Arial" panose="020B0604020202020204" pitchFamily="34" charset="0"/>
              <a:buChar char="•"/>
            </a:pPr>
            <a:r>
              <a:rPr lang="zh-CN" altLang="en-US" dirty="0"/>
              <a:t>磁芯线圈：优化线圈设计之后，能有效提升灵敏度的同时，并不会带来显著的单位面积的质量增加，待样机验证</a:t>
            </a:r>
            <a:endParaRPr lang="en-US" altLang="zh-CN" dirty="0"/>
          </a:p>
        </p:txBody>
      </p:sp>
    </p:spTree>
    <p:extLst>
      <p:ext uri="{BB962C8B-B14F-4D97-AF65-F5344CB8AC3E}">
        <p14:creationId xmlns:p14="http://schemas.microsoft.com/office/powerpoint/2010/main" val="424238022"/>
      </p:ext>
    </p:extLst>
  </p:cSld>
  <p:clrMapOvr>
    <a:masterClrMapping/>
  </p:clrMapOvr>
  <p:transition advTm="1359"/>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48295" y="2638770"/>
            <a:ext cx="5759307" cy="707722"/>
          </a:xfrm>
          <a:prstGeom prst="rect">
            <a:avLst/>
          </a:prstGeom>
          <a:noFill/>
        </p:spPr>
        <p:txBody>
          <a:bodyPr wrap="square" rtlCol="0">
            <a:spAutoFit/>
          </a:bodyPr>
          <a:lstStyle/>
          <a:p>
            <a:pPr defTabSz="1088172"/>
            <a:r>
              <a:rPr kumimoji="1" lang="en-US" altLang="zh-CN" sz="3999" b="1" dirty="0">
                <a:solidFill>
                  <a:srgbClr val="034A90">
                    <a:lumMod val="75000"/>
                  </a:srgbClr>
                </a:solidFill>
                <a:latin typeface="微软雅黑"/>
                <a:ea typeface="微软雅黑"/>
              </a:rPr>
              <a:t>Thanks for listening!</a:t>
            </a:r>
            <a:endParaRPr kumimoji="1" lang="zh-CN" altLang="en-US" sz="3999" b="1" dirty="0">
              <a:solidFill>
                <a:srgbClr val="034A90">
                  <a:lumMod val="75000"/>
                </a:srgbClr>
              </a:solidFill>
              <a:latin typeface="微软雅黑"/>
              <a:ea typeface="微软雅黑"/>
            </a:endParaRPr>
          </a:p>
        </p:txBody>
      </p:sp>
      <p:sp>
        <p:nvSpPr>
          <p:cNvPr id="10" name="文本框 3">
            <a:extLst>
              <a:ext uri="{FF2B5EF4-FFF2-40B4-BE49-F238E27FC236}">
                <a16:creationId xmlns:a16="http://schemas.microsoft.com/office/drawing/2014/main" id="{CD4A9A51-F023-B94F-B76E-605C8390237B}"/>
              </a:ext>
            </a:extLst>
          </p:cNvPr>
          <p:cNvSpPr txBox="1"/>
          <p:nvPr/>
        </p:nvSpPr>
        <p:spPr>
          <a:xfrm>
            <a:off x="3864269" y="5016544"/>
            <a:ext cx="5759307" cy="476944"/>
          </a:xfrm>
          <a:prstGeom prst="rect">
            <a:avLst/>
          </a:prstGeom>
          <a:noFill/>
        </p:spPr>
        <p:txBody>
          <a:bodyPr wrap="square" rtlCol="0">
            <a:spAutoFit/>
          </a:bodyPr>
          <a:lstStyle/>
          <a:p>
            <a:pPr defTabSz="1088172"/>
            <a:r>
              <a:rPr kumimoji="1" lang="en-US" altLang="zh-CN" sz="2500" b="1" dirty="0">
                <a:solidFill>
                  <a:srgbClr val="034A90">
                    <a:lumMod val="75000"/>
                  </a:srgbClr>
                </a:solidFill>
                <a:latin typeface="微软雅黑"/>
                <a:ea typeface="微软雅黑"/>
              </a:rPr>
              <a:t>Email: ycq@mail.ustc.edu.cn</a:t>
            </a:r>
            <a:endParaRPr kumimoji="1" lang="zh-CN" altLang="en-US" sz="2500" b="1" dirty="0">
              <a:solidFill>
                <a:srgbClr val="034A90">
                  <a:lumMod val="75000"/>
                </a:srgbClr>
              </a:solidFill>
              <a:latin typeface="微软雅黑"/>
              <a:ea typeface="微软雅黑"/>
            </a:endParaRPr>
          </a:p>
        </p:txBody>
      </p:sp>
      <p:sp>
        <p:nvSpPr>
          <p:cNvPr id="7" name="Rectangle 4">
            <a:extLst>
              <a:ext uri="{FF2B5EF4-FFF2-40B4-BE49-F238E27FC236}">
                <a16:creationId xmlns:a16="http://schemas.microsoft.com/office/drawing/2014/main" id="{E825B50F-49FB-48AD-AC17-8802993073BC}"/>
              </a:ext>
            </a:extLst>
          </p:cNvPr>
          <p:cNvSpPr/>
          <p:nvPr/>
        </p:nvSpPr>
        <p:spPr>
          <a:xfrm>
            <a:off x="8815915" y="162330"/>
            <a:ext cx="3055372" cy="707886"/>
          </a:xfrm>
          <a:prstGeom prst="rect">
            <a:avLst/>
          </a:prstGeom>
          <a:noFill/>
        </p:spPr>
        <p:txBody>
          <a:bodyPr wrap="square" lIns="91440" tIns="45720" rIns="91440" bIns="45720">
            <a:spAutoFit/>
          </a:bodyPr>
          <a:lstStyle/>
          <a:p>
            <a:pPr algn="ctr" eaLnBrk="1" fontAlgn="auto" hangingPunct="1">
              <a:spcBef>
                <a:spcPts val="0"/>
              </a:spcBef>
              <a:spcAft>
                <a:spcPts val="0"/>
              </a:spcAft>
              <a:defRPr/>
            </a:pPr>
            <a:r>
              <a:rPr lang="zh-CN" altLang="en-US" sz="2800" dirty="0">
                <a:ln w="0"/>
                <a:solidFill>
                  <a:srgbClr val="225E94"/>
                </a:solidFill>
                <a:effectLst>
                  <a:reflection blurRad="6350" stA="53000" endA="300" endPos="35500" dir="5400000" sy="-90000" algn="bl" rotWithShape="0"/>
                </a:effectLst>
                <a:latin typeface="华文行楷" panose="02010800040101010101" pitchFamily="2" charset="-122"/>
                <a:ea typeface="华文行楷" panose="02010800040101010101" pitchFamily="2" charset="-122"/>
              </a:rPr>
              <a:t>中国科学技术大学</a:t>
            </a:r>
            <a:endParaRPr lang="en-US" altLang="zh-CN" sz="2800" dirty="0">
              <a:ln w="0"/>
              <a:solidFill>
                <a:srgbClr val="225E94"/>
              </a:solidFill>
              <a:effectLst>
                <a:reflection blurRad="6350" stA="53000" endA="300" endPos="35500" dir="5400000" sy="-90000" algn="bl" rotWithShape="0"/>
              </a:effectLst>
              <a:latin typeface="华文行楷" panose="02010800040101010101" pitchFamily="2" charset="-122"/>
              <a:ea typeface="华文行楷" panose="02010800040101010101" pitchFamily="2" charset="-122"/>
            </a:endParaRPr>
          </a:p>
          <a:p>
            <a:pPr algn="ctr" eaLnBrk="1" fontAlgn="auto" hangingPunct="1">
              <a:spcBef>
                <a:spcPts val="0"/>
              </a:spcBef>
              <a:spcAft>
                <a:spcPts val="0"/>
              </a:spcAft>
              <a:defRPr/>
            </a:pPr>
            <a:r>
              <a:rPr lang="en-US" altLang="zh-CN" sz="1200" dirty="0">
                <a:ln w="0"/>
                <a:solidFill>
                  <a:srgbClr val="225E94"/>
                </a:solidFill>
                <a:effectLst>
                  <a:reflection blurRad="6350" stA="53000" endA="300" endPos="35500" dir="5400000" sy="-90000" algn="bl" rotWithShape="0"/>
                </a:effectLst>
                <a:latin typeface="Calibri" panose="020F0502020204030204" pitchFamily="34" charset="0"/>
                <a:ea typeface="华文行楷" panose="02010800040101010101" pitchFamily="2" charset="-122"/>
                <a:cs typeface="Calibri" panose="020F0502020204030204" pitchFamily="34" charset="0"/>
              </a:rPr>
              <a:t>University of Science and Technology of China</a:t>
            </a:r>
          </a:p>
        </p:txBody>
      </p:sp>
      <p:pic>
        <p:nvPicPr>
          <p:cNvPr id="8" name="Picture 17">
            <a:extLst>
              <a:ext uri="{FF2B5EF4-FFF2-40B4-BE49-F238E27FC236}">
                <a16:creationId xmlns:a16="http://schemas.microsoft.com/office/drawing/2014/main" id="{9A503604-439B-44F0-8E67-B63EFF5AE9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6483" y="244997"/>
            <a:ext cx="539432" cy="554651"/>
          </a:xfrm>
          <a:prstGeom prst="rect">
            <a:avLst/>
          </a:prstGeom>
        </p:spPr>
      </p:pic>
      <p:sp>
        <p:nvSpPr>
          <p:cNvPr id="9" name="TextBox 3">
            <a:extLst>
              <a:ext uri="{FF2B5EF4-FFF2-40B4-BE49-F238E27FC236}">
                <a16:creationId xmlns:a16="http://schemas.microsoft.com/office/drawing/2014/main" id="{5F851A4B-1962-47C2-A316-ADC8E8AA2511}"/>
              </a:ext>
            </a:extLst>
          </p:cNvPr>
          <p:cNvSpPr txBox="1"/>
          <p:nvPr/>
        </p:nvSpPr>
        <p:spPr>
          <a:xfrm>
            <a:off x="320713" y="331607"/>
            <a:ext cx="7287455" cy="369332"/>
          </a:xfrm>
          <a:prstGeom prst="rect">
            <a:avLst/>
          </a:prstGeom>
          <a:noFill/>
        </p:spPr>
        <p:txBody>
          <a:bodyPr wrap="square" rtlCol="0">
            <a:spAutoFit/>
          </a:bodyPr>
          <a:lstStyle/>
          <a:p>
            <a:pPr eaLnBrk="1" fontAlgn="auto" hangingPunct="1">
              <a:lnSpc>
                <a:spcPct val="90000"/>
              </a:lnSpc>
              <a:spcAft>
                <a:spcPts val="0"/>
              </a:spcAft>
              <a:defRPr/>
            </a:pPr>
            <a:r>
              <a:rPr lang="zh-CN" altLang="en-US" sz="2000" b="1" dirty="0">
                <a:solidFill>
                  <a:srgbClr val="16558E"/>
                </a:solidFill>
                <a:latin typeface="黑体" panose="02010609060101010101" pitchFamily="49" charset="-122"/>
                <a:ea typeface="黑体" panose="02010609060101010101" pitchFamily="49" charset="-122"/>
              </a:rPr>
              <a:t>院士工作站月会</a:t>
            </a:r>
          </a:p>
        </p:txBody>
      </p:sp>
    </p:spTree>
    <p:extLst>
      <p:ext uri="{BB962C8B-B14F-4D97-AF65-F5344CB8AC3E}">
        <p14:creationId xmlns:p14="http://schemas.microsoft.com/office/powerpoint/2010/main" val="3157653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16</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lstStyle/>
          <a:p>
            <a:r>
              <a:rPr lang="zh-CN" altLang="en-US" b="1" dirty="0">
                <a:latin typeface="黑体" panose="02010609060101010101" pitchFamily="49" charset="-122"/>
                <a:ea typeface="黑体" panose="02010609060101010101" pitchFamily="49" charset="-122"/>
              </a:rPr>
              <a:t>灵敏度公式推导</a:t>
            </a:r>
          </a:p>
        </p:txBody>
      </p:sp>
      <p:pic>
        <p:nvPicPr>
          <p:cNvPr id="4" name="图片 3">
            <a:extLst>
              <a:ext uri="{FF2B5EF4-FFF2-40B4-BE49-F238E27FC236}">
                <a16:creationId xmlns:a16="http://schemas.microsoft.com/office/drawing/2014/main" id="{12AB89AA-61AA-423C-906A-46FE34452B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2667000"/>
            <a:ext cx="5939692" cy="1400175"/>
          </a:xfrm>
          <a:prstGeom prst="rect">
            <a:avLst/>
          </a:prstGeom>
        </p:spPr>
      </p:pic>
      <p:pic>
        <p:nvPicPr>
          <p:cNvPr id="6" name="图片 5">
            <a:extLst>
              <a:ext uri="{FF2B5EF4-FFF2-40B4-BE49-F238E27FC236}">
                <a16:creationId xmlns:a16="http://schemas.microsoft.com/office/drawing/2014/main" id="{5577AF4C-C2D9-41EB-8037-36D977905A12}"/>
              </a:ext>
            </a:extLst>
          </p:cNvPr>
          <p:cNvPicPr>
            <a:picLocks noChangeAspect="1"/>
          </p:cNvPicPr>
          <p:nvPr/>
        </p:nvPicPr>
        <p:blipFill>
          <a:blip r:embed="rId4"/>
          <a:stretch>
            <a:fillRect/>
          </a:stretch>
        </p:blipFill>
        <p:spPr>
          <a:xfrm>
            <a:off x="2173654" y="1304925"/>
            <a:ext cx="3878385" cy="1209675"/>
          </a:xfrm>
          <a:prstGeom prst="rect">
            <a:avLst/>
          </a:prstGeom>
        </p:spPr>
      </p:pic>
      <p:pic>
        <p:nvPicPr>
          <p:cNvPr id="7" name="图片 6">
            <a:extLst>
              <a:ext uri="{FF2B5EF4-FFF2-40B4-BE49-F238E27FC236}">
                <a16:creationId xmlns:a16="http://schemas.microsoft.com/office/drawing/2014/main" id="{5EAE3320-5051-47FA-8B4E-BF67C1B53E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31463" y="4114800"/>
            <a:ext cx="4962769" cy="981075"/>
          </a:xfrm>
          <a:prstGeom prst="rect">
            <a:avLst/>
          </a:prstGeom>
        </p:spPr>
      </p:pic>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A447F9A0-91E2-4F1B-B53E-25C2A3EC8910}"/>
                  </a:ext>
                </a:extLst>
              </p:cNvPr>
              <p:cNvSpPr txBox="1"/>
              <p:nvPr/>
            </p:nvSpPr>
            <p:spPr>
              <a:xfrm>
                <a:off x="0" y="990600"/>
                <a:ext cx="8382000" cy="5753691"/>
              </a:xfrm>
              <a:prstGeom prst="rect">
                <a:avLst/>
              </a:prstGeom>
              <a:noFill/>
            </p:spPr>
            <p:txBody>
              <a:bodyPr wrap="square" rtlCol="0">
                <a:spAutoFit/>
              </a:bodyPr>
              <a:lstStyle/>
              <a:p>
                <a:pPr marL="342900" indent="-342900">
                  <a:lnSpc>
                    <a:spcPct val="130000"/>
                  </a:lnSpc>
                  <a:buFont typeface="Wingdings" panose="05000000000000000000" pitchFamily="2" charset="2"/>
                  <a:buChar char="p"/>
                </a:pPr>
                <a:r>
                  <a:rPr lang="zh-CN" altLang="en-US" dirty="0"/>
                  <a:t>多层线圈误触发频率和接收率</a:t>
                </a:r>
                <a:endParaRPr lang="en-US" altLang="zh-CN" dirty="0"/>
              </a:p>
              <a:p>
                <a:pPr marL="342900" indent="-342900">
                  <a:lnSpc>
                    <a:spcPct val="130000"/>
                  </a:lnSpc>
                  <a:buFont typeface="Wingdings" panose="05000000000000000000" pitchFamily="2" charset="2"/>
                  <a:buChar char="p"/>
                </a:pPr>
                <a:endParaRPr lang="en-US" altLang="zh-CN" dirty="0"/>
              </a:p>
              <a:p>
                <a:pPr marL="342900" indent="-342900">
                  <a:lnSpc>
                    <a:spcPct val="130000"/>
                  </a:lnSpc>
                  <a:buFont typeface="Wingdings" panose="05000000000000000000" pitchFamily="2" charset="2"/>
                  <a:buChar char="p"/>
                </a:pPr>
                <a:endParaRPr lang="en-US" altLang="zh-CN" dirty="0"/>
              </a:p>
              <a:p>
                <a:pPr marL="342900" indent="-342900">
                  <a:lnSpc>
                    <a:spcPct val="130000"/>
                  </a:lnSpc>
                  <a:buFont typeface="Wingdings" panose="05000000000000000000" pitchFamily="2" charset="2"/>
                  <a:buChar char="p"/>
                </a:pPr>
                <a:endParaRPr lang="en-US" altLang="zh-CN" dirty="0"/>
              </a:p>
              <a:p>
                <a:pPr marL="342900" indent="-342900">
                  <a:lnSpc>
                    <a:spcPct val="130000"/>
                  </a:lnSpc>
                  <a:buFont typeface="Wingdings" panose="05000000000000000000" pitchFamily="2" charset="2"/>
                  <a:buChar char="p"/>
                </a:pPr>
                <a:r>
                  <a:rPr lang="zh-CN" altLang="en-US" dirty="0"/>
                  <a:t>单位面积误触发率（目前考虑纯线圈阵列，针对低速如</a:t>
                </a:r>
                <a:r>
                  <a:rPr lang="en-US" altLang="zh-CN" dirty="0"/>
                  <a:t>1e-5c </a:t>
                </a:r>
                <a:r>
                  <a:rPr lang="zh-CN" altLang="en-US" dirty="0"/>
                  <a:t>的磁单极子）</a:t>
                </a:r>
                <a:endParaRPr lang="en-US" altLang="zh-CN" dirty="0"/>
              </a:p>
              <a:p>
                <a:pPr marL="342900" indent="-342900">
                  <a:lnSpc>
                    <a:spcPct val="130000"/>
                  </a:lnSpc>
                  <a:buFont typeface="Wingdings" panose="05000000000000000000" pitchFamily="2" charset="2"/>
                  <a:buChar char="p"/>
                </a:pPr>
                <a:endParaRPr lang="en-US" altLang="zh-CN" dirty="0"/>
              </a:p>
              <a:p>
                <a:pPr marL="342900" indent="-342900">
                  <a:lnSpc>
                    <a:spcPct val="130000"/>
                  </a:lnSpc>
                  <a:buFont typeface="Wingdings" panose="05000000000000000000" pitchFamily="2" charset="2"/>
                  <a:buChar char="p"/>
                </a:pPr>
                <a:endParaRPr lang="en-US" altLang="zh-CN" dirty="0"/>
              </a:p>
              <a:p>
                <a:pPr marL="342900" indent="-342900">
                  <a:lnSpc>
                    <a:spcPct val="130000"/>
                  </a:lnSpc>
                  <a:buFont typeface="Wingdings" panose="05000000000000000000" pitchFamily="2" charset="2"/>
                  <a:buChar char="p"/>
                </a:pPr>
                <a:endParaRPr lang="en-US" altLang="zh-CN" dirty="0"/>
              </a:p>
              <a:p>
                <a:pPr marL="342900" indent="-342900">
                  <a:lnSpc>
                    <a:spcPct val="130000"/>
                  </a:lnSpc>
                  <a:buFont typeface="Wingdings" panose="05000000000000000000" pitchFamily="2" charset="2"/>
                  <a:buChar char="p"/>
                </a:pPr>
                <a:r>
                  <a:rPr lang="zh-CN" altLang="en-US" dirty="0"/>
                  <a:t>灵敏度</a:t>
                </a:r>
                <a:endParaRPr lang="en-US" altLang="zh-CN" dirty="0"/>
              </a:p>
              <a:p>
                <a:pPr marL="342900" indent="-342900">
                  <a:lnSpc>
                    <a:spcPct val="130000"/>
                  </a:lnSpc>
                  <a:buFont typeface="Wingdings" panose="05000000000000000000" pitchFamily="2" charset="2"/>
                  <a:buChar char="p"/>
                </a:pPr>
                <a:endParaRPr lang="en-US" altLang="zh-CN" dirty="0"/>
              </a:p>
              <a:p>
                <a:pPr marL="342900" indent="-342900">
                  <a:lnSpc>
                    <a:spcPct val="130000"/>
                  </a:lnSpc>
                  <a:buFont typeface="Wingdings" panose="05000000000000000000" pitchFamily="2" charset="2"/>
                  <a:buChar char="p"/>
                </a:pPr>
                <a:endParaRPr lang="en-US" altLang="zh-CN" dirty="0"/>
              </a:p>
              <a:p>
                <a:pPr marL="342900" indent="-342900">
                  <a:lnSpc>
                    <a:spcPct val="130000"/>
                  </a:lnSpc>
                  <a:buFont typeface="Wingdings" panose="05000000000000000000" pitchFamily="2" charset="2"/>
                  <a:buChar char="p"/>
                </a:pPr>
                <a:r>
                  <a:rPr lang="zh-CN" altLang="en-US" dirty="0"/>
                  <a:t>整理之后</a:t>
                </a:r>
                <a:endParaRPr lang="en-US" altLang="zh-CN" dirty="0"/>
              </a:p>
              <a:p>
                <a:pPr>
                  <a:lnSpc>
                    <a:spcPct val="130000"/>
                  </a:lnSpc>
                </a:pPr>
                <a14:m>
                  <m:oMathPara xmlns:m="http://schemas.openxmlformats.org/officeDocument/2006/math">
                    <m:oMathParaPr>
                      <m:jc m:val="centerGroup"/>
                    </m:oMathParaPr>
                    <m:oMath xmlns:m="http://schemas.openxmlformats.org/officeDocument/2006/math">
                      <m:r>
                        <a:rPr lang="en-US" altLang="zh-CN" sz="1600" i="1">
                          <a:latin typeface="Cambria Math" panose="02040503050406030204" pitchFamily="18" charset="0"/>
                        </a:rPr>
                        <m:t>𝑄</m:t>
                      </m:r>
                      <m:r>
                        <a:rPr lang="en-US" altLang="zh-CN" sz="1600" i="1">
                          <a:latin typeface="Cambria Math" panose="02040503050406030204" pitchFamily="18" charset="0"/>
                        </a:rPr>
                        <m:t>=</m:t>
                      </m:r>
                      <m:f>
                        <m:fPr>
                          <m:ctrlPr>
                            <a:rPr lang="en-US" altLang="zh-CN" sz="1600" i="1">
                              <a:latin typeface="Cambria Math" panose="02040503050406030204" pitchFamily="18" charset="0"/>
                            </a:rPr>
                          </m:ctrlPr>
                        </m:fPr>
                        <m:num>
                          <m:r>
                            <a:rPr lang="en-US" altLang="zh-CN" sz="1600" i="1">
                              <a:latin typeface="Cambria Math" panose="02040503050406030204" pitchFamily="18" charset="0"/>
                            </a:rPr>
                            <m:t>𝑔</m:t>
                          </m:r>
                          <m:d>
                            <m:dPr>
                              <m:ctrlPr>
                                <a:rPr lang="en-US" altLang="zh-CN" sz="1600" i="1">
                                  <a:latin typeface="Cambria Math" panose="02040503050406030204" pitchFamily="18" charset="0"/>
                                </a:rPr>
                              </m:ctrlPr>
                            </m:dPr>
                            <m:e>
                              <m:r>
                                <m:rPr>
                                  <m:sty m:val="p"/>
                                </m:rPr>
                                <a:rPr lang="el-GR" altLang="zh-CN" sz="1600" i="1">
                                  <a:latin typeface="Cambria Math" panose="02040503050406030204" pitchFamily="18" charset="0"/>
                                  <a:ea typeface="Cambria Math" panose="02040503050406030204" pitchFamily="18" charset="0"/>
                                </a:rPr>
                                <m:t>Λ</m:t>
                              </m:r>
                              <m:r>
                                <a:rPr lang="en-US" altLang="zh-CN" sz="1600" i="1">
                                  <a:latin typeface="Cambria Math" panose="02040503050406030204" pitchFamily="18" charset="0"/>
                                  <a:ea typeface="Cambria Math" panose="02040503050406030204" pitchFamily="18" charset="0"/>
                                </a:rPr>
                                <m:t>𝑅</m:t>
                              </m:r>
                              <m:d>
                                <m:dPr>
                                  <m:ctrlPr>
                                    <a:rPr lang="en-US" altLang="zh-CN" sz="1600" i="1">
                                      <a:latin typeface="Cambria Math" panose="02040503050406030204" pitchFamily="18" charset="0"/>
                                      <a:ea typeface="Cambria Math" panose="02040503050406030204" pitchFamily="18" charset="0"/>
                                    </a:rPr>
                                  </m:ctrlPr>
                                </m:dPr>
                                <m:e>
                                  <m:r>
                                    <a:rPr lang="zh-CN" altLang="en-US" sz="1600" i="1">
                                      <a:latin typeface="Cambria Math" panose="02040503050406030204" pitchFamily="18" charset="0"/>
                                      <a:ea typeface="Cambria Math" panose="02040503050406030204" pitchFamily="18" charset="0"/>
                                    </a:rPr>
                                    <m:t>𝛼</m:t>
                                  </m:r>
                                  <m:r>
                                    <a:rPr lang="en-US" altLang="zh-CN" sz="1600" i="1">
                                      <a:latin typeface="Cambria Math" panose="02040503050406030204" pitchFamily="18" charset="0"/>
                                      <a:ea typeface="Cambria Math" panose="02040503050406030204" pitchFamily="18" charset="0"/>
                                    </a:rPr>
                                    <m:t>,</m:t>
                                  </m:r>
                                  <m:r>
                                    <a:rPr lang="zh-CN" altLang="en-US" sz="1600" i="1">
                                      <a:latin typeface="Cambria Math" panose="02040503050406030204" pitchFamily="18" charset="0"/>
                                      <a:ea typeface="Cambria Math" panose="02040503050406030204" pitchFamily="18" charset="0"/>
                                    </a:rPr>
                                    <m:t>𝛽</m:t>
                                  </m:r>
                                </m:e>
                              </m:d>
                            </m:e>
                          </m:d>
                        </m:num>
                        <m:den>
                          <m:sSub>
                            <m:sSubPr>
                              <m:ctrlPr>
                                <a:rPr lang="en-US" altLang="zh-CN" sz="1600" i="1">
                                  <a:latin typeface="Cambria Math" panose="02040503050406030204" pitchFamily="18" charset="0"/>
                                </a:rPr>
                              </m:ctrlPr>
                            </m:sSubPr>
                            <m:e>
                              <m:sSub>
                                <m:sSubPr>
                                  <m:ctrlPr>
                                    <a:rPr lang="el-GR"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4</m:t>
                                  </m:r>
                                  <m:r>
                                    <a:rPr lang="zh-CN" altLang="en-US" sz="1600" i="1">
                                      <a:latin typeface="Cambria Math" panose="02040503050406030204" pitchFamily="18" charset="0"/>
                                      <a:ea typeface="Cambria Math" panose="02040503050406030204" pitchFamily="18" charset="0"/>
                                    </a:rPr>
                                    <m:t>𝜋</m:t>
                                  </m:r>
                                  <m:r>
                                    <a:rPr lang="en-US" altLang="zh-CN" sz="1600" i="1">
                                      <a:latin typeface="Cambria Math" panose="02040503050406030204" pitchFamily="18" charset="0"/>
                                      <a:ea typeface="Cambria Math" panose="02040503050406030204" pitchFamily="18" charset="0"/>
                                    </a:rPr>
                                    <m:t>𝐴</m:t>
                                  </m:r>
                                </m:e>
                                <m:sub>
                                  <m:r>
                                    <a:rPr lang="en-US" altLang="zh-CN" sz="1600" i="1">
                                      <a:latin typeface="Cambria Math" panose="02040503050406030204" pitchFamily="18" charset="0"/>
                                      <a:ea typeface="Cambria Math" panose="02040503050406030204" pitchFamily="18" charset="0"/>
                                    </a:rPr>
                                    <m:t>𝑖𝑛𝑑</m:t>
                                  </m:r>
                                </m:sub>
                              </m:sSub>
                              <m:r>
                                <a:rPr lang="en-US" altLang="zh-CN" sz="1600" i="1">
                                  <a:latin typeface="Cambria Math" panose="02040503050406030204" pitchFamily="18" charset="0"/>
                                </a:rPr>
                                <m:t>𝐴</m:t>
                              </m:r>
                            </m:e>
                            <m:sub>
                              <m:r>
                                <a:rPr lang="en-US" altLang="zh-CN" sz="1600" i="1">
                                  <a:latin typeface="Cambria Math" panose="02040503050406030204" pitchFamily="18" charset="0"/>
                                </a:rPr>
                                <m:t>𝑔𝑒𝑜</m:t>
                              </m:r>
                            </m:sub>
                          </m:sSub>
                          <m:r>
                            <m:rPr>
                              <m:sty m:val="p"/>
                            </m:rPr>
                            <a:rPr lang="el-GR" altLang="zh-CN" sz="1600" i="1">
                              <a:latin typeface="Cambria Math" panose="02040503050406030204" pitchFamily="18" charset="0"/>
                              <a:ea typeface="Cambria Math" panose="02040503050406030204" pitchFamily="18" charset="0"/>
                            </a:rPr>
                            <m:t>Λ</m:t>
                          </m:r>
                        </m:den>
                      </m:f>
                      <m:r>
                        <a:rPr lang="en-US" altLang="zh-CN" sz="1600" i="1">
                          <a:latin typeface="Cambria Math" panose="02040503050406030204" pitchFamily="18" charset="0"/>
                          <a:ea typeface="Cambria Math" panose="02040503050406030204" pitchFamily="18" charset="0"/>
                        </a:rPr>
                        <m:t>=</m:t>
                      </m:r>
                      <m:f>
                        <m:fPr>
                          <m:ctrlPr>
                            <a:rPr lang="en-US" altLang="zh-CN" sz="1600" i="1">
                              <a:latin typeface="Cambria Math" panose="02040503050406030204" pitchFamily="18" charset="0"/>
                            </a:rPr>
                          </m:ctrlPr>
                        </m:fPr>
                        <m:num>
                          <m:r>
                            <a:rPr lang="en-US" altLang="zh-CN" sz="1600" i="1">
                              <a:latin typeface="Cambria Math" panose="02040503050406030204" pitchFamily="18" charset="0"/>
                            </a:rPr>
                            <m:t>𝑔</m:t>
                          </m:r>
                          <m:d>
                            <m:dPr>
                              <m:ctrlPr>
                                <a:rPr lang="en-US" altLang="zh-CN" sz="1600" i="1">
                                  <a:latin typeface="Cambria Math" panose="02040503050406030204" pitchFamily="18" charset="0"/>
                                </a:rPr>
                              </m:ctrlPr>
                            </m:dPr>
                            <m:e>
                              <m:r>
                                <m:rPr>
                                  <m:sty m:val="p"/>
                                </m:rPr>
                                <a:rPr lang="el-GR" altLang="zh-CN" sz="1600" i="1">
                                  <a:latin typeface="Cambria Math" panose="02040503050406030204" pitchFamily="18" charset="0"/>
                                  <a:ea typeface="Cambria Math" panose="02040503050406030204" pitchFamily="18" charset="0"/>
                                </a:rPr>
                                <m:t>Λ</m:t>
                              </m:r>
                              <m:f>
                                <m:fPr>
                                  <m:ctrlPr>
                                    <a:rPr lang="el-GR" altLang="zh-CN" sz="1600" i="1">
                                      <a:latin typeface="Cambria Math" panose="02040503050406030204" pitchFamily="18" charset="0"/>
                                      <a:ea typeface="Cambria Math" panose="02040503050406030204" pitchFamily="18" charset="0"/>
                                    </a:rPr>
                                  </m:ctrlPr>
                                </m:fPr>
                                <m:num>
                                  <m:sSup>
                                    <m:sSupPr>
                                      <m:ctrlPr>
                                        <a:rPr lang="el-GR" altLang="zh-CN" sz="1600" i="1">
                                          <a:latin typeface="Cambria Math" panose="02040503050406030204" pitchFamily="18" charset="0"/>
                                          <a:ea typeface="Cambria Math" panose="02040503050406030204" pitchFamily="18" charset="0"/>
                                        </a:rPr>
                                      </m:ctrlPr>
                                    </m:sSupPr>
                                    <m:e>
                                      <m:d>
                                        <m:dPr>
                                          <m:ctrlPr>
                                            <a:rPr lang="en-US" altLang="zh-CN" sz="1600" i="1">
                                              <a:latin typeface="Cambria Math" panose="02040503050406030204" pitchFamily="18" charset="0"/>
                                              <a:ea typeface="Cambria Math" panose="02040503050406030204" pitchFamily="18" charset="0"/>
                                            </a:rPr>
                                          </m:ctrlPr>
                                        </m:dPr>
                                        <m:e>
                                          <m:sSub>
                                            <m:sSubPr>
                                              <m:ctrlPr>
                                                <a:rPr lang="el-GR"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𝑅</m:t>
                                              </m:r>
                                            </m:e>
                                            <m:sub>
                                              <m:r>
                                                <a:rPr lang="en-US" altLang="zh-CN" sz="1600" i="1">
                                                  <a:latin typeface="Cambria Math" panose="02040503050406030204" pitchFamily="18" charset="0"/>
                                                  <a:ea typeface="Cambria Math" panose="02040503050406030204" pitchFamily="18" charset="0"/>
                                                </a:rPr>
                                                <m:t>𝑛</m:t>
                                              </m:r>
                                            </m:sub>
                                          </m:sSub>
                                          <m:r>
                                            <a:rPr lang="en-US" altLang="zh-CN" sz="1600" i="1">
                                              <a:latin typeface="Cambria Math" panose="02040503050406030204" pitchFamily="18" charset="0"/>
                                              <a:ea typeface="Cambria Math" panose="02040503050406030204" pitchFamily="18" charset="0"/>
                                            </a:rPr>
                                            <m:t>∆</m:t>
                                          </m:r>
                                          <m:r>
                                            <a:rPr lang="en-US" altLang="zh-CN" sz="1600" i="1">
                                              <a:latin typeface="Cambria Math" panose="02040503050406030204" pitchFamily="18" charset="0"/>
                                              <a:ea typeface="Cambria Math" panose="02040503050406030204" pitchFamily="18" charset="0"/>
                                            </a:rPr>
                                            <m:t>𝑡</m:t>
                                          </m:r>
                                        </m:e>
                                      </m:d>
                                    </m:e>
                                    <m:sup>
                                      <m:sSub>
                                        <m:sSubPr>
                                          <m:ctrlPr>
                                            <a:rPr lang="el-GR"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𝑁</m:t>
                                          </m:r>
                                        </m:e>
                                        <m:sub>
                                          <m:r>
                                            <a:rPr lang="en-US" altLang="zh-CN" sz="1600" i="1">
                                              <a:latin typeface="Cambria Math" panose="02040503050406030204" pitchFamily="18" charset="0"/>
                                              <a:ea typeface="Cambria Math" panose="02040503050406030204" pitchFamily="18" charset="0"/>
                                            </a:rPr>
                                            <m:t>𝑐</m:t>
                                          </m:r>
                                        </m:sub>
                                      </m:sSub>
                                    </m:sup>
                                  </m:sSup>
                                </m:num>
                                <m:den>
                                  <m:r>
                                    <a:rPr lang="zh-CN" altLang="el-GR" sz="1600" i="1">
                                      <a:latin typeface="Cambria Math" panose="02040503050406030204" pitchFamily="18" charset="0"/>
                                      <a:ea typeface="Cambria Math" panose="02040503050406030204" pitchFamily="18" charset="0"/>
                                    </a:rPr>
                                    <m:t>𝜋</m:t>
                                  </m:r>
                                  <m:sSup>
                                    <m:sSupPr>
                                      <m:ctrlPr>
                                        <a:rPr lang="en-US" altLang="zh-CN" sz="1600" i="1">
                                          <a:latin typeface="Cambria Math" panose="02040503050406030204" pitchFamily="18" charset="0"/>
                                          <a:ea typeface="Cambria Math" panose="02040503050406030204" pitchFamily="18" charset="0"/>
                                        </a:rPr>
                                      </m:ctrlPr>
                                    </m:sSupPr>
                                    <m:e>
                                      <m:sSub>
                                        <m:sSubPr>
                                          <m:ctrlPr>
                                            <a:rPr lang="en-US"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𝑟</m:t>
                                          </m:r>
                                        </m:e>
                                        <m:sub>
                                          <m:r>
                                            <a:rPr lang="en-US" altLang="zh-CN" sz="1600" i="1">
                                              <a:latin typeface="Cambria Math" panose="02040503050406030204" pitchFamily="18" charset="0"/>
                                              <a:ea typeface="Cambria Math" panose="02040503050406030204" pitchFamily="18" charset="0"/>
                                            </a:rPr>
                                            <m:t>𝑐𝑜𝑖𝑙</m:t>
                                          </m:r>
                                        </m:sub>
                                      </m:sSub>
                                    </m:e>
                                    <m:sup>
                                      <m:r>
                                        <a:rPr lang="en-US" altLang="zh-CN" sz="1600" i="1">
                                          <a:latin typeface="Cambria Math" panose="02040503050406030204" pitchFamily="18" charset="0"/>
                                          <a:ea typeface="Cambria Math" panose="02040503050406030204" pitchFamily="18" charset="0"/>
                                        </a:rPr>
                                        <m:t>2</m:t>
                                      </m:r>
                                    </m:sup>
                                  </m:sSup>
                                  <m:sSub>
                                    <m:sSubPr>
                                      <m:ctrlPr>
                                        <a:rPr lang="en-US"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𝑁</m:t>
                                      </m:r>
                                    </m:e>
                                    <m:sub>
                                      <m:r>
                                        <a:rPr lang="en-US" altLang="zh-CN" sz="1600" i="1">
                                          <a:latin typeface="Cambria Math" panose="02040503050406030204" pitchFamily="18" charset="0"/>
                                          <a:ea typeface="Cambria Math" panose="02040503050406030204" pitchFamily="18" charset="0"/>
                                        </a:rPr>
                                        <m:t>𝑐</m:t>
                                      </m:r>
                                    </m:sub>
                                  </m:sSub>
                                  <m:r>
                                    <a:rPr lang="en-US" altLang="zh-CN" sz="1600" i="1">
                                      <a:latin typeface="Cambria Math" panose="02040503050406030204" pitchFamily="18" charset="0"/>
                                      <a:ea typeface="Cambria Math" panose="02040503050406030204" pitchFamily="18" charset="0"/>
                                    </a:rPr>
                                    <m:t>!∆</m:t>
                                  </m:r>
                                  <m:r>
                                    <a:rPr lang="en-US" altLang="zh-CN" sz="1600" i="1">
                                      <a:latin typeface="Cambria Math" panose="02040503050406030204" pitchFamily="18" charset="0"/>
                                      <a:ea typeface="Cambria Math" panose="02040503050406030204" pitchFamily="18" charset="0"/>
                                    </a:rPr>
                                    <m:t>𝑡</m:t>
                                  </m:r>
                                </m:den>
                              </m:f>
                            </m:e>
                          </m:d>
                        </m:num>
                        <m:den>
                          <m:r>
                            <a:rPr lang="en-US" altLang="zh-CN" sz="1600" i="1">
                              <a:latin typeface="Cambria Math" panose="02040503050406030204" pitchFamily="18" charset="0"/>
                              <a:ea typeface="Cambria Math" panose="02040503050406030204" pitchFamily="18" charset="0"/>
                            </a:rPr>
                            <m:t>4</m:t>
                          </m:r>
                          <m:r>
                            <a:rPr lang="zh-CN" altLang="en-US" sz="1600" i="1">
                              <a:latin typeface="Cambria Math" panose="02040503050406030204" pitchFamily="18" charset="0"/>
                              <a:ea typeface="Cambria Math" panose="02040503050406030204" pitchFamily="18" charset="0"/>
                            </a:rPr>
                            <m:t>𝜋</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𝐴</m:t>
                              </m:r>
                            </m:e>
                            <m:sub>
                              <m:r>
                                <a:rPr lang="en-US" altLang="zh-CN" sz="1600" i="1">
                                  <a:latin typeface="Cambria Math" panose="02040503050406030204" pitchFamily="18" charset="0"/>
                                </a:rPr>
                                <m:t>𝑔𝑒𝑜</m:t>
                              </m:r>
                            </m:sub>
                          </m:sSub>
                          <m:r>
                            <m:rPr>
                              <m:sty m:val="p"/>
                            </m:rPr>
                            <a:rPr lang="el-GR" altLang="zh-CN" sz="1600" i="1">
                              <a:latin typeface="Cambria Math" panose="02040503050406030204" pitchFamily="18" charset="0"/>
                              <a:ea typeface="Cambria Math" panose="02040503050406030204" pitchFamily="18" charset="0"/>
                            </a:rPr>
                            <m:t>Λ</m:t>
                          </m:r>
                          <m:sSup>
                            <m:sSupPr>
                              <m:ctrlPr>
                                <a:rPr lang="el-GR" altLang="zh-CN" sz="1600" i="1">
                                  <a:latin typeface="Cambria Math" panose="02040503050406030204" pitchFamily="18" charset="0"/>
                                  <a:ea typeface="Cambria Math" panose="02040503050406030204" pitchFamily="18" charset="0"/>
                                </a:rPr>
                              </m:ctrlPr>
                            </m:sSupPr>
                            <m:e>
                              <m:sSub>
                                <m:sSubPr>
                                  <m:ctrlPr>
                                    <a:rPr lang="el-GR"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𝐴</m:t>
                                  </m:r>
                                </m:e>
                                <m:sub>
                                  <m:r>
                                    <a:rPr lang="en-US" altLang="zh-CN" sz="1600" i="1">
                                      <a:latin typeface="Cambria Math" panose="02040503050406030204" pitchFamily="18" charset="0"/>
                                      <a:ea typeface="Cambria Math" panose="02040503050406030204" pitchFamily="18" charset="0"/>
                                    </a:rPr>
                                    <m:t>𝑛</m:t>
                                  </m:r>
                                </m:sub>
                              </m:sSub>
                            </m:e>
                            <m:sup>
                              <m:sSub>
                                <m:sSubPr>
                                  <m:ctrlPr>
                                    <a:rPr lang="el-GR"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𝑁</m:t>
                                  </m:r>
                                </m:e>
                                <m:sub>
                                  <m:r>
                                    <a:rPr lang="en-US" altLang="zh-CN" sz="1600" i="1">
                                      <a:latin typeface="Cambria Math" panose="02040503050406030204" pitchFamily="18" charset="0"/>
                                      <a:ea typeface="Cambria Math" panose="02040503050406030204" pitchFamily="18" charset="0"/>
                                    </a:rPr>
                                    <m:t>𝑐</m:t>
                                  </m:r>
                                </m:sub>
                              </m:sSub>
                            </m:sup>
                          </m:sSup>
                        </m:den>
                      </m:f>
                      <m:r>
                        <a:rPr lang="en-US" altLang="zh-CN" sz="1600" i="1">
                          <a:latin typeface="Cambria Math" panose="02040503050406030204" pitchFamily="18" charset="0"/>
                          <a:ea typeface="Cambria Math" panose="02040503050406030204" pitchFamily="18" charset="0"/>
                        </a:rPr>
                        <m:t>=</m:t>
                      </m:r>
                      <m:f>
                        <m:fPr>
                          <m:ctrlPr>
                            <a:rPr lang="en-US" altLang="zh-CN" sz="1600" i="1">
                              <a:latin typeface="Cambria Math" panose="02040503050406030204" pitchFamily="18" charset="0"/>
                            </a:rPr>
                          </m:ctrlPr>
                        </m:fPr>
                        <m:num>
                          <m:r>
                            <a:rPr lang="en-US" altLang="zh-CN" sz="1600" i="1">
                              <a:latin typeface="Cambria Math" panose="02040503050406030204" pitchFamily="18" charset="0"/>
                            </a:rPr>
                            <m:t>𝑔</m:t>
                          </m:r>
                          <m:d>
                            <m:dPr>
                              <m:ctrlPr>
                                <a:rPr lang="en-US" altLang="zh-CN" sz="1600" i="1">
                                  <a:latin typeface="Cambria Math" panose="02040503050406030204" pitchFamily="18" charset="0"/>
                                </a:rPr>
                              </m:ctrlPr>
                            </m:dPr>
                            <m:e>
                              <m:r>
                                <m:rPr>
                                  <m:sty m:val="p"/>
                                </m:rPr>
                                <a:rPr lang="el-GR" altLang="zh-CN" sz="1600" i="1">
                                  <a:latin typeface="Cambria Math" panose="02040503050406030204" pitchFamily="18" charset="0"/>
                                  <a:ea typeface="Cambria Math" panose="02040503050406030204" pitchFamily="18" charset="0"/>
                                </a:rPr>
                                <m:t>Λ</m:t>
                              </m:r>
                              <m:f>
                                <m:fPr>
                                  <m:ctrlPr>
                                    <a:rPr lang="el-GR" altLang="zh-CN" sz="1600" i="1">
                                      <a:latin typeface="Cambria Math" panose="02040503050406030204" pitchFamily="18" charset="0"/>
                                      <a:ea typeface="Cambria Math" panose="02040503050406030204" pitchFamily="18" charset="0"/>
                                    </a:rPr>
                                  </m:ctrlPr>
                                </m:fPr>
                                <m:num>
                                  <m:sSup>
                                    <m:sSupPr>
                                      <m:ctrlPr>
                                        <a:rPr lang="el-GR" altLang="zh-CN" sz="1600" i="1">
                                          <a:latin typeface="Cambria Math" panose="02040503050406030204" pitchFamily="18" charset="0"/>
                                          <a:ea typeface="Cambria Math" panose="02040503050406030204" pitchFamily="18" charset="0"/>
                                        </a:rPr>
                                      </m:ctrlPr>
                                    </m:sSupPr>
                                    <m:e>
                                      <m:sSub>
                                        <m:sSubPr>
                                          <m:ctrlPr>
                                            <a:rPr lang="el-GR"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𝑅</m:t>
                                          </m:r>
                                        </m:e>
                                        <m:sub>
                                          <m:r>
                                            <a:rPr lang="en-US" altLang="zh-CN" sz="1600" i="1">
                                              <a:latin typeface="Cambria Math" panose="02040503050406030204" pitchFamily="18" charset="0"/>
                                              <a:ea typeface="Cambria Math" panose="02040503050406030204" pitchFamily="18" charset="0"/>
                                            </a:rPr>
                                            <m:t>𝑥</m:t>
                                          </m:r>
                                        </m:sub>
                                      </m:sSub>
                                    </m:e>
                                    <m:sup>
                                      <m:sSub>
                                        <m:sSubPr>
                                          <m:ctrlPr>
                                            <a:rPr lang="el-GR"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𝑁</m:t>
                                          </m:r>
                                        </m:e>
                                        <m:sub>
                                          <m:r>
                                            <a:rPr lang="en-US" altLang="zh-CN" sz="1600" i="1">
                                              <a:latin typeface="Cambria Math" panose="02040503050406030204" pitchFamily="18" charset="0"/>
                                              <a:ea typeface="Cambria Math" panose="02040503050406030204" pitchFamily="18" charset="0"/>
                                            </a:rPr>
                                            <m:t>𝑐</m:t>
                                          </m:r>
                                        </m:sub>
                                      </m:sSub>
                                    </m:sup>
                                  </m:sSup>
                                </m:num>
                                <m:den>
                                  <m:r>
                                    <a:rPr lang="zh-CN" altLang="el-GR" sz="1600" i="1">
                                      <a:latin typeface="Cambria Math" panose="02040503050406030204" pitchFamily="18" charset="0"/>
                                      <a:ea typeface="Cambria Math" panose="02040503050406030204" pitchFamily="18" charset="0"/>
                                    </a:rPr>
                                    <m:t>𝜋</m:t>
                                  </m:r>
                                  <m:sSup>
                                    <m:sSupPr>
                                      <m:ctrlPr>
                                        <a:rPr lang="en-US" altLang="zh-CN" sz="1600" i="1">
                                          <a:latin typeface="Cambria Math" panose="02040503050406030204" pitchFamily="18" charset="0"/>
                                          <a:ea typeface="Cambria Math" panose="02040503050406030204" pitchFamily="18" charset="0"/>
                                        </a:rPr>
                                      </m:ctrlPr>
                                    </m:sSupPr>
                                    <m:e>
                                      <m:sSub>
                                        <m:sSubPr>
                                          <m:ctrlPr>
                                            <a:rPr lang="en-US"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𝑟</m:t>
                                          </m:r>
                                        </m:e>
                                        <m:sub>
                                          <m:r>
                                            <a:rPr lang="en-US" altLang="zh-CN" sz="1600" i="1">
                                              <a:latin typeface="Cambria Math" panose="02040503050406030204" pitchFamily="18" charset="0"/>
                                              <a:ea typeface="Cambria Math" panose="02040503050406030204" pitchFamily="18" charset="0"/>
                                            </a:rPr>
                                            <m:t>𝑐𝑜𝑖𝑙</m:t>
                                          </m:r>
                                        </m:sub>
                                      </m:sSub>
                                    </m:e>
                                    <m:sup>
                                      <m:r>
                                        <a:rPr lang="en-US" altLang="zh-CN" sz="1600" i="1">
                                          <a:latin typeface="Cambria Math" panose="02040503050406030204" pitchFamily="18" charset="0"/>
                                          <a:ea typeface="Cambria Math" panose="02040503050406030204" pitchFamily="18" charset="0"/>
                                        </a:rPr>
                                        <m:t>2</m:t>
                                      </m:r>
                                    </m:sup>
                                  </m:sSup>
                                  <m:sSub>
                                    <m:sSubPr>
                                      <m:ctrlPr>
                                        <a:rPr lang="en-US"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𝑁</m:t>
                                      </m:r>
                                    </m:e>
                                    <m:sub>
                                      <m:r>
                                        <a:rPr lang="en-US" altLang="zh-CN" sz="1600" i="1">
                                          <a:latin typeface="Cambria Math" panose="02040503050406030204" pitchFamily="18" charset="0"/>
                                          <a:ea typeface="Cambria Math" panose="02040503050406030204" pitchFamily="18" charset="0"/>
                                        </a:rPr>
                                        <m:t>𝑐</m:t>
                                      </m:r>
                                    </m:sub>
                                  </m:sSub>
                                  <m:r>
                                    <a:rPr lang="en-US" altLang="zh-CN" sz="1600" i="1">
                                      <a:latin typeface="Cambria Math" panose="02040503050406030204" pitchFamily="18" charset="0"/>
                                      <a:ea typeface="Cambria Math" panose="02040503050406030204" pitchFamily="18" charset="0"/>
                                    </a:rPr>
                                    <m:t>!∆</m:t>
                                  </m:r>
                                  <m:r>
                                    <a:rPr lang="en-US" altLang="zh-CN" sz="1600" i="1">
                                      <a:latin typeface="Cambria Math" panose="02040503050406030204" pitchFamily="18" charset="0"/>
                                      <a:ea typeface="Cambria Math" panose="02040503050406030204" pitchFamily="18" charset="0"/>
                                    </a:rPr>
                                    <m:t>𝑡</m:t>
                                  </m:r>
                                </m:den>
                              </m:f>
                            </m:e>
                          </m:d>
                        </m:num>
                        <m:den>
                          <m:r>
                            <a:rPr lang="en-US" altLang="zh-CN" sz="1600" i="1">
                              <a:latin typeface="Cambria Math" panose="02040503050406030204" pitchFamily="18" charset="0"/>
                              <a:ea typeface="Cambria Math" panose="02040503050406030204" pitchFamily="18" charset="0"/>
                            </a:rPr>
                            <m:t>4</m:t>
                          </m:r>
                          <m:func>
                            <m:funcPr>
                              <m:ctrlPr>
                                <a:rPr lang="en-US" altLang="zh-CN" sz="1600" i="1">
                                  <a:latin typeface="Cambria Math" panose="02040503050406030204" pitchFamily="18" charset="0"/>
                                  <a:ea typeface="Cambria Math" panose="02040503050406030204" pitchFamily="18" charset="0"/>
                                </a:rPr>
                              </m:ctrlPr>
                            </m:funcPr>
                            <m:fName>
                              <m:sSup>
                                <m:sSupPr>
                                  <m:ctrlPr>
                                    <a:rPr lang="en-US" altLang="zh-CN" sz="1600" i="1">
                                      <a:latin typeface="Cambria Math" panose="02040503050406030204" pitchFamily="18" charset="0"/>
                                      <a:ea typeface="Cambria Math" panose="02040503050406030204" pitchFamily="18" charset="0"/>
                                    </a:rPr>
                                  </m:ctrlPr>
                                </m:sSupPr>
                                <m:e>
                                  <m:r>
                                    <m:rPr>
                                      <m:sty m:val="p"/>
                                    </m:rPr>
                                    <a:rPr lang="en-US" altLang="zh-CN" sz="1600">
                                      <a:latin typeface="Cambria Math" panose="02040503050406030204" pitchFamily="18" charset="0"/>
                                      <a:ea typeface="Cambria Math" panose="02040503050406030204" pitchFamily="18" charset="0"/>
                                    </a:rPr>
                                    <m:t>tan</m:t>
                                  </m:r>
                                </m:e>
                                <m:sup>
                                  <m:r>
                                    <a:rPr lang="en-US" altLang="zh-CN" sz="1600" i="1">
                                      <a:latin typeface="Cambria Math" panose="02040503050406030204" pitchFamily="18" charset="0"/>
                                      <a:ea typeface="Cambria Math" panose="02040503050406030204" pitchFamily="18" charset="0"/>
                                    </a:rPr>
                                    <m:t>−1</m:t>
                                  </m:r>
                                </m:sup>
                              </m:sSup>
                            </m:fName>
                            <m:e>
                              <m:f>
                                <m:fPr>
                                  <m:ctrlPr>
                                    <a:rPr lang="en-US" altLang="zh-CN" sz="1600" i="1">
                                      <a:latin typeface="Cambria Math" panose="02040503050406030204" pitchFamily="18" charset="0"/>
                                      <a:ea typeface="Cambria Math" panose="02040503050406030204" pitchFamily="18" charset="0"/>
                                    </a:rPr>
                                  </m:ctrlPr>
                                </m:fPr>
                                <m:num>
                                  <m:sSub>
                                    <m:sSubPr>
                                      <m:ctrlPr>
                                        <a:rPr lang="en-US"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𝑟</m:t>
                                      </m:r>
                                    </m:e>
                                    <m:sub>
                                      <m:r>
                                        <a:rPr lang="en-US" altLang="zh-CN" sz="1600" i="1">
                                          <a:latin typeface="Cambria Math" panose="02040503050406030204" pitchFamily="18" charset="0"/>
                                          <a:ea typeface="Cambria Math" panose="02040503050406030204" pitchFamily="18" charset="0"/>
                                        </a:rPr>
                                        <m:t>𝑐𝑜𝑖𝑙</m:t>
                                      </m:r>
                                    </m:sub>
                                  </m:sSub>
                                </m:num>
                                <m:den>
                                  <m:r>
                                    <a:rPr lang="en-US" altLang="zh-CN" sz="1600" i="1">
                                      <a:latin typeface="Cambria Math" panose="02040503050406030204" pitchFamily="18" charset="0"/>
                                      <a:ea typeface="Cambria Math" panose="02040503050406030204" pitchFamily="18" charset="0"/>
                                    </a:rPr>
                                    <m:t>𝐻</m:t>
                                  </m:r>
                                </m:den>
                              </m:f>
                            </m:e>
                          </m:func>
                          <m:r>
                            <m:rPr>
                              <m:sty m:val="p"/>
                            </m:rPr>
                            <a:rPr lang="el-GR" altLang="zh-CN" sz="1600" i="1">
                              <a:latin typeface="Cambria Math" panose="02040503050406030204" pitchFamily="18" charset="0"/>
                              <a:ea typeface="Cambria Math" panose="02040503050406030204" pitchFamily="18" charset="0"/>
                            </a:rPr>
                            <m:t>Λ</m:t>
                          </m:r>
                          <m:sSup>
                            <m:sSupPr>
                              <m:ctrlPr>
                                <a:rPr lang="el-GR" altLang="zh-CN" sz="1600" i="1">
                                  <a:latin typeface="Cambria Math" panose="02040503050406030204" pitchFamily="18" charset="0"/>
                                  <a:ea typeface="Cambria Math" panose="02040503050406030204" pitchFamily="18" charset="0"/>
                                </a:rPr>
                              </m:ctrlPr>
                            </m:sSupPr>
                            <m:e>
                              <m:sSub>
                                <m:sSubPr>
                                  <m:ctrlPr>
                                    <a:rPr lang="el-GR"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𝐴</m:t>
                                  </m:r>
                                </m:e>
                                <m:sub>
                                  <m:r>
                                    <a:rPr lang="en-US" altLang="zh-CN" sz="1600" i="1">
                                      <a:latin typeface="Cambria Math" panose="02040503050406030204" pitchFamily="18" charset="0"/>
                                      <a:ea typeface="Cambria Math" panose="02040503050406030204" pitchFamily="18" charset="0"/>
                                    </a:rPr>
                                    <m:t>𝑛</m:t>
                                  </m:r>
                                </m:sub>
                              </m:sSub>
                            </m:e>
                            <m:sup>
                              <m:sSub>
                                <m:sSubPr>
                                  <m:ctrlPr>
                                    <a:rPr lang="el-GR"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𝑁</m:t>
                                  </m:r>
                                </m:e>
                                <m:sub>
                                  <m:r>
                                    <a:rPr lang="en-US" altLang="zh-CN" sz="1600" i="1">
                                      <a:latin typeface="Cambria Math" panose="02040503050406030204" pitchFamily="18" charset="0"/>
                                      <a:ea typeface="Cambria Math" panose="02040503050406030204" pitchFamily="18" charset="0"/>
                                    </a:rPr>
                                    <m:t>𝑐</m:t>
                                  </m:r>
                                </m:sub>
                              </m:sSub>
                            </m:sup>
                          </m:sSup>
                        </m:den>
                      </m:f>
                      <m:r>
                        <a:rPr lang="en-US" altLang="zh-CN" sz="1600" b="0" i="1" smtClean="0">
                          <a:latin typeface="Cambria Math" panose="02040503050406030204" pitchFamily="18" charset="0"/>
                          <a:ea typeface="Cambria Math" panose="02040503050406030204" pitchFamily="18" charset="0"/>
                        </a:rPr>
                        <m:t>=</m:t>
                      </m:r>
                      <m:f>
                        <m:fPr>
                          <m:ctrlPr>
                            <a:rPr lang="en-US" altLang="zh-CN" i="1" smtClean="0">
                              <a:solidFill>
                                <a:srgbClr val="FF0000"/>
                              </a:solidFill>
                              <a:latin typeface="Cambria Math" panose="02040503050406030204" pitchFamily="18" charset="0"/>
                            </a:rPr>
                          </m:ctrlPr>
                        </m:fPr>
                        <m:num>
                          <m:r>
                            <a:rPr lang="en-US" altLang="zh-CN" i="1">
                              <a:solidFill>
                                <a:srgbClr val="FF0000"/>
                              </a:solidFill>
                              <a:latin typeface="Cambria Math" panose="02040503050406030204" pitchFamily="18" charset="0"/>
                            </a:rPr>
                            <m:t>𝑔</m:t>
                          </m:r>
                          <m:d>
                            <m:dPr>
                              <m:ctrlPr>
                                <a:rPr lang="en-US" altLang="zh-CN" i="1">
                                  <a:solidFill>
                                    <a:srgbClr val="FF0000"/>
                                  </a:solidFill>
                                  <a:latin typeface="Cambria Math" panose="02040503050406030204" pitchFamily="18" charset="0"/>
                                </a:rPr>
                              </m:ctrlPr>
                            </m:dPr>
                            <m:e>
                              <m:r>
                                <m:rPr>
                                  <m:sty m:val="p"/>
                                </m:rPr>
                                <a:rPr lang="el-GR" altLang="zh-CN" i="1">
                                  <a:solidFill>
                                    <a:srgbClr val="FF0000"/>
                                  </a:solidFill>
                                  <a:latin typeface="Cambria Math" panose="02040503050406030204" pitchFamily="18" charset="0"/>
                                  <a:ea typeface="Cambria Math" panose="02040503050406030204" pitchFamily="18" charset="0"/>
                                </a:rPr>
                                <m:t>Λ</m:t>
                              </m:r>
                              <m:f>
                                <m:fPr>
                                  <m:ctrlPr>
                                    <a:rPr lang="el-GR" altLang="zh-CN" i="1">
                                      <a:solidFill>
                                        <a:srgbClr val="FF0000"/>
                                      </a:solidFill>
                                      <a:latin typeface="Cambria Math" panose="02040503050406030204" pitchFamily="18" charset="0"/>
                                      <a:ea typeface="Cambria Math" panose="02040503050406030204" pitchFamily="18" charset="0"/>
                                    </a:rPr>
                                  </m:ctrlPr>
                                </m:fPr>
                                <m:num>
                                  <m:sSup>
                                    <m:sSupPr>
                                      <m:ctrlPr>
                                        <a:rPr lang="el-GR" altLang="zh-CN" i="1">
                                          <a:solidFill>
                                            <a:srgbClr val="FF0000"/>
                                          </a:solidFill>
                                          <a:latin typeface="Cambria Math" panose="02040503050406030204" pitchFamily="18" charset="0"/>
                                          <a:ea typeface="Cambria Math" panose="02040503050406030204" pitchFamily="18" charset="0"/>
                                        </a:rPr>
                                      </m:ctrlPr>
                                    </m:sSupPr>
                                    <m:e>
                                      <m:r>
                                        <a:rPr lang="en-US" altLang="zh-CN" i="1">
                                          <a:solidFill>
                                            <a:srgbClr val="FF0000"/>
                                          </a:solidFill>
                                          <a:latin typeface="Cambria Math" panose="02040503050406030204" pitchFamily="18" charset="0"/>
                                          <a:ea typeface="Cambria Math" panose="02040503050406030204" pitchFamily="18" charset="0"/>
                                        </a:rPr>
                                        <m:t>𝐹𝑃𝑅</m:t>
                                      </m:r>
                                    </m:e>
                                    <m:sup>
                                      <m:sSub>
                                        <m:sSubPr>
                                          <m:ctrlPr>
                                            <a:rPr lang="el-GR" altLang="zh-CN" i="1">
                                              <a:solidFill>
                                                <a:srgbClr val="FF0000"/>
                                              </a:solidFill>
                                              <a:latin typeface="Cambria Math" panose="02040503050406030204" pitchFamily="18" charset="0"/>
                                              <a:ea typeface="Cambria Math" panose="02040503050406030204" pitchFamily="18" charset="0"/>
                                            </a:rPr>
                                          </m:ctrlPr>
                                        </m:sSubPr>
                                        <m:e>
                                          <m:r>
                                            <a:rPr lang="en-US" altLang="zh-CN" i="1">
                                              <a:solidFill>
                                                <a:srgbClr val="FF0000"/>
                                              </a:solidFill>
                                              <a:latin typeface="Cambria Math" panose="02040503050406030204" pitchFamily="18" charset="0"/>
                                              <a:ea typeface="Cambria Math" panose="02040503050406030204" pitchFamily="18" charset="0"/>
                                            </a:rPr>
                                            <m:t>𝑁</m:t>
                                          </m:r>
                                        </m:e>
                                        <m:sub>
                                          <m:r>
                                            <a:rPr lang="en-US" altLang="zh-CN" i="1">
                                              <a:solidFill>
                                                <a:srgbClr val="FF0000"/>
                                              </a:solidFill>
                                              <a:latin typeface="Cambria Math" panose="02040503050406030204" pitchFamily="18" charset="0"/>
                                              <a:ea typeface="Cambria Math" panose="02040503050406030204" pitchFamily="18" charset="0"/>
                                            </a:rPr>
                                            <m:t>𝑐</m:t>
                                          </m:r>
                                        </m:sub>
                                      </m:sSub>
                                    </m:sup>
                                  </m:sSup>
                                </m:num>
                                <m:den>
                                  <m:r>
                                    <a:rPr lang="zh-CN" altLang="el-GR" i="1">
                                      <a:solidFill>
                                        <a:srgbClr val="FF0000"/>
                                      </a:solidFill>
                                      <a:latin typeface="Cambria Math" panose="02040503050406030204" pitchFamily="18" charset="0"/>
                                      <a:ea typeface="Cambria Math" panose="02040503050406030204" pitchFamily="18" charset="0"/>
                                    </a:rPr>
                                    <m:t>𝜋</m:t>
                                  </m:r>
                                  <m:sSup>
                                    <m:sSupPr>
                                      <m:ctrlPr>
                                        <a:rPr lang="en-US" altLang="zh-CN" i="1">
                                          <a:solidFill>
                                            <a:srgbClr val="FF0000"/>
                                          </a:solidFill>
                                          <a:latin typeface="Cambria Math" panose="02040503050406030204" pitchFamily="18" charset="0"/>
                                          <a:ea typeface="Cambria Math" panose="02040503050406030204" pitchFamily="18" charset="0"/>
                                        </a:rPr>
                                      </m:ctrlPr>
                                    </m:sSupPr>
                                    <m:e>
                                      <m:sSub>
                                        <m:sSubPr>
                                          <m:ctrlPr>
                                            <a:rPr lang="en-US" altLang="zh-CN" i="1">
                                              <a:solidFill>
                                                <a:srgbClr val="FF0000"/>
                                              </a:solidFill>
                                              <a:latin typeface="Cambria Math" panose="02040503050406030204" pitchFamily="18" charset="0"/>
                                              <a:ea typeface="Cambria Math" panose="02040503050406030204" pitchFamily="18" charset="0"/>
                                            </a:rPr>
                                          </m:ctrlPr>
                                        </m:sSubPr>
                                        <m:e>
                                          <m:r>
                                            <a:rPr lang="en-US" altLang="zh-CN" i="1">
                                              <a:solidFill>
                                                <a:srgbClr val="FF0000"/>
                                              </a:solidFill>
                                              <a:latin typeface="Cambria Math" panose="02040503050406030204" pitchFamily="18" charset="0"/>
                                              <a:ea typeface="Cambria Math" panose="02040503050406030204" pitchFamily="18" charset="0"/>
                                            </a:rPr>
                                            <m:t>𝑟</m:t>
                                          </m:r>
                                        </m:e>
                                        <m:sub>
                                          <m:r>
                                            <a:rPr lang="en-US" altLang="zh-CN" i="1">
                                              <a:solidFill>
                                                <a:srgbClr val="FF0000"/>
                                              </a:solidFill>
                                              <a:latin typeface="Cambria Math" panose="02040503050406030204" pitchFamily="18" charset="0"/>
                                              <a:ea typeface="Cambria Math" panose="02040503050406030204" pitchFamily="18" charset="0"/>
                                            </a:rPr>
                                            <m:t>𝑐𝑜𝑖𝑙</m:t>
                                          </m:r>
                                        </m:sub>
                                      </m:sSub>
                                    </m:e>
                                    <m:sup>
                                      <m:r>
                                        <a:rPr lang="en-US" altLang="zh-CN" i="1">
                                          <a:solidFill>
                                            <a:srgbClr val="FF0000"/>
                                          </a:solidFill>
                                          <a:latin typeface="Cambria Math" panose="02040503050406030204" pitchFamily="18" charset="0"/>
                                          <a:ea typeface="Cambria Math" panose="02040503050406030204" pitchFamily="18" charset="0"/>
                                        </a:rPr>
                                        <m:t>2</m:t>
                                      </m:r>
                                    </m:sup>
                                  </m:sSup>
                                  <m:sSub>
                                    <m:sSubPr>
                                      <m:ctrlPr>
                                        <a:rPr lang="en-US" altLang="zh-CN" i="1">
                                          <a:solidFill>
                                            <a:srgbClr val="FF0000"/>
                                          </a:solidFill>
                                          <a:latin typeface="Cambria Math" panose="02040503050406030204" pitchFamily="18" charset="0"/>
                                          <a:ea typeface="Cambria Math" panose="02040503050406030204" pitchFamily="18" charset="0"/>
                                        </a:rPr>
                                      </m:ctrlPr>
                                    </m:sSubPr>
                                    <m:e>
                                      <m:r>
                                        <a:rPr lang="en-US" altLang="zh-CN" i="1">
                                          <a:solidFill>
                                            <a:srgbClr val="FF0000"/>
                                          </a:solidFill>
                                          <a:latin typeface="Cambria Math" panose="02040503050406030204" pitchFamily="18" charset="0"/>
                                          <a:ea typeface="Cambria Math" panose="02040503050406030204" pitchFamily="18" charset="0"/>
                                        </a:rPr>
                                        <m:t>𝑁</m:t>
                                      </m:r>
                                    </m:e>
                                    <m:sub>
                                      <m:r>
                                        <a:rPr lang="en-US" altLang="zh-CN" i="1">
                                          <a:solidFill>
                                            <a:srgbClr val="FF0000"/>
                                          </a:solidFill>
                                          <a:latin typeface="Cambria Math" panose="02040503050406030204" pitchFamily="18" charset="0"/>
                                          <a:ea typeface="Cambria Math" panose="02040503050406030204" pitchFamily="18" charset="0"/>
                                        </a:rPr>
                                        <m:t>𝑐</m:t>
                                      </m:r>
                                    </m:sub>
                                  </m:sSub>
                                  <m:r>
                                    <a:rPr lang="en-US" altLang="zh-CN" i="1">
                                      <a:solidFill>
                                        <a:srgbClr val="FF0000"/>
                                      </a:solidFill>
                                      <a:latin typeface="Cambria Math" panose="02040503050406030204" pitchFamily="18" charset="0"/>
                                      <a:ea typeface="Cambria Math" panose="02040503050406030204" pitchFamily="18" charset="0"/>
                                    </a:rPr>
                                    <m:t>!∆</m:t>
                                  </m:r>
                                  <m:r>
                                    <a:rPr lang="en-US" altLang="zh-CN" i="1">
                                      <a:solidFill>
                                        <a:srgbClr val="FF0000"/>
                                      </a:solidFill>
                                      <a:latin typeface="Cambria Math" panose="02040503050406030204" pitchFamily="18" charset="0"/>
                                      <a:ea typeface="Cambria Math" panose="02040503050406030204" pitchFamily="18" charset="0"/>
                                    </a:rPr>
                                    <m:t>𝑡</m:t>
                                  </m:r>
                                </m:den>
                              </m:f>
                            </m:e>
                          </m:d>
                        </m:num>
                        <m:den>
                          <m:r>
                            <a:rPr lang="en-US" altLang="zh-CN" i="1">
                              <a:solidFill>
                                <a:srgbClr val="FF0000"/>
                              </a:solidFill>
                              <a:latin typeface="Cambria Math" panose="02040503050406030204" pitchFamily="18" charset="0"/>
                              <a:ea typeface="Cambria Math" panose="02040503050406030204" pitchFamily="18" charset="0"/>
                            </a:rPr>
                            <m:t>4</m:t>
                          </m:r>
                          <m:func>
                            <m:funcPr>
                              <m:ctrlPr>
                                <a:rPr lang="en-US" altLang="zh-CN" i="1">
                                  <a:solidFill>
                                    <a:srgbClr val="FF0000"/>
                                  </a:solidFill>
                                  <a:latin typeface="Cambria Math" panose="02040503050406030204" pitchFamily="18" charset="0"/>
                                  <a:ea typeface="Cambria Math" panose="02040503050406030204" pitchFamily="18" charset="0"/>
                                </a:rPr>
                              </m:ctrlPr>
                            </m:funcPr>
                            <m:fName>
                              <m:sSup>
                                <m:sSupPr>
                                  <m:ctrlPr>
                                    <a:rPr lang="en-US" altLang="zh-CN" i="1">
                                      <a:solidFill>
                                        <a:srgbClr val="FF0000"/>
                                      </a:solidFill>
                                      <a:latin typeface="Cambria Math" panose="02040503050406030204" pitchFamily="18" charset="0"/>
                                      <a:ea typeface="Cambria Math" panose="02040503050406030204" pitchFamily="18" charset="0"/>
                                    </a:rPr>
                                  </m:ctrlPr>
                                </m:sSupPr>
                                <m:e>
                                  <m:r>
                                    <m:rPr>
                                      <m:sty m:val="p"/>
                                    </m:rPr>
                                    <a:rPr lang="en-US" altLang="zh-CN">
                                      <a:solidFill>
                                        <a:srgbClr val="FF0000"/>
                                      </a:solidFill>
                                      <a:latin typeface="Cambria Math" panose="02040503050406030204" pitchFamily="18" charset="0"/>
                                      <a:ea typeface="Cambria Math" panose="02040503050406030204" pitchFamily="18" charset="0"/>
                                    </a:rPr>
                                    <m:t>tan</m:t>
                                  </m:r>
                                </m:e>
                                <m:sup>
                                  <m:r>
                                    <a:rPr lang="en-US" altLang="zh-CN" i="1">
                                      <a:solidFill>
                                        <a:srgbClr val="FF0000"/>
                                      </a:solidFill>
                                      <a:latin typeface="Cambria Math" panose="02040503050406030204" pitchFamily="18" charset="0"/>
                                      <a:ea typeface="Cambria Math" panose="02040503050406030204" pitchFamily="18" charset="0"/>
                                    </a:rPr>
                                    <m:t>−1</m:t>
                                  </m:r>
                                </m:sup>
                              </m:sSup>
                            </m:fName>
                            <m:e>
                              <m:f>
                                <m:fPr>
                                  <m:ctrlPr>
                                    <a:rPr lang="en-US" altLang="zh-CN" i="1">
                                      <a:solidFill>
                                        <a:srgbClr val="FF0000"/>
                                      </a:solidFill>
                                      <a:latin typeface="Cambria Math" panose="02040503050406030204" pitchFamily="18" charset="0"/>
                                      <a:ea typeface="Cambria Math" panose="02040503050406030204" pitchFamily="18" charset="0"/>
                                    </a:rPr>
                                  </m:ctrlPr>
                                </m:fPr>
                                <m:num>
                                  <m:sSub>
                                    <m:sSubPr>
                                      <m:ctrlPr>
                                        <a:rPr lang="en-US" altLang="zh-CN" i="1">
                                          <a:solidFill>
                                            <a:srgbClr val="FF0000"/>
                                          </a:solidFill>
                                          <a:latin typeface="Cambria Math" panose="02040503050406030204" pitchFamily="18" charset="0"/>
                                          <a:ea typeface="Cambria Math" panose="02040503050406030204" pitchFamily="18" charset="0"/>
                                        </a:rPr>
                                      </m:ctrlPr>
                                    </m:sSubPr>
                                    <m:e>
                                      <m:r>
                                        <a:rPr lang="en-US" altLang="zh-CN" i="1">
                                          <a:solidFill>
                                            <a:srgbClr val="FF0000"/>
                                          </a:solidFill>
                                          <a:latin typeface="Cambria Math" panose="02040503050406030204" pitchFamily="18" charset="0"/>
                                          <a:ea typeface="Cambria Math" panose="02040503050406030204" pitchFamily="18" charset="0"/>
                                        </a:rPr>
                                        <m:t>𝑟</m:t>
                                      </m:r>
                                    </m:e>
                                    <m:sub>
                                      <m:r>
                                        <a:rPr lang="en-US" altLang="zh-CN" i="1">
                                          <a:solidFill>
                                            <a:srgbClr val="FF0000"/>
                                          </a:solidFill>
                                          <a:latin typeface="Cambria Math" panose="02040503050406030204" pitchFamily="18" charset="0"/>
                                          <a:ea typeface="Cambria Math" panose="02040503050406030204" pitchFamily="18" charset="0"/>
                                        </a:rPr>
                                        <m:t>𝑐𝑜𝑖𝑙</m:t>
                                      </m:r>
                                    </m:sub>
                                  </m:sSub>
                                </m:num>
                                <m:den>
                                  <m:r>
                                    <a:rPr lang="en-US" altLang="zh-CN" i="1">
                                      <a:solidFill>
                                        <a:srgbClr val="FF0000"/>
                                      </a:solidFill>
                                      <a:latin typeface="Cambria Math" panose="02040503050406030204" pitchFamily="18" charset="0"/>
                                      <a:ea typeface="Cambria Math" panose="02040503050406030204" pitchFamily="18" charset="0"/>
                                    </a:rPr>
                                    <m:t>𝐻</m:t>
                                  </m:r>
                                </m:den>
                              </m:f>
                            </m:e>
                          </m:func>
                          <m:r>
                            <m:rPr>
                              <m:sty m:val="p"/>
                            </m:rPr>
                            <a:rPr lang="el-GR" altLang="zh-CN" i="1">
                              <a:solidFill>
                                <a:srgbClr val="FF0000"/>
                              </a:solidFill>
                              <a:latin typeface="Cambria Math" panose="02040503050406030204" pitchFamily="18" charset="0"/>
                              <a:ea typeface="Cambria Math" panose="02040503050406030204" pitchFamily="18" charset="0"/>
                            </a:rPr>
                            <m:t>Λ</m:t>
                          </m:r>
                          <m:sSup>
                            <m:sSupPr>
                              <m:ctrlPr>
                                <a:rPr lang="el-GR" altLang="zh-CN" i="1">
                                  <a:solidFill>
                                    <a:srgbClr val="FF0000"/>
                                  </a:solidFill>
                                  <a:latin typeface="Cambria Math" panose="02040503050406030204" pitchFamily="18" charset="0"/>
                                  <a:ea typeface="Cambria Math" panose="02040503050406030204" pitchFamily="18" charset="0"/>
                                </a:rPr>
                              </m:ctrlPr>
                            </m:sSupPr>
                            <m:e>
                              <m:d>
                                <m:dPr>
                                  <m:ctrlPr>
                                    <a:rPr lang="el-GR" altLang="zh-CN" i="1">
                                      <a:solidFill>
                                        <a:srgbClr val="FF0000"/>
                                      </a:solidFill>
                                      <a:latin typeface="Cambria Math" panose="02040503050406030204" pitchFamily="18" charset="0"/>
                                      <a:ea typeface="Cambria Math" panose="02040503050406030204" pitchFamily="18" charset="0"/>
                                    </a:rPr>
                                  </m:ctrlPr>
                                </m:dPr>
                                <m:e>
                                  <m:r>
                                    <a:rPr lang="en-US" altLang="zh-CN" i="1">
                                      <a:solidFill>
                                        <a:srgbClr val="FF0000"/>
                                      </a:solidFill>
                                      <a:latin typeface="Cambria Math" panose="02040503050406030204" pitchFamily="18" charset="0"/>
                                      <a:ea typeface="Cambria Math" panose="02040503050406030204" pitchFamily="18" charset="0"/>
                                    </a:rPr>
                                    <m:t>1−</m:t>
                                  </m:r>
                                  <m:r>
                                    <a:rPr lang="en-US" altLang="zh-CN" i="1">
                                      <a:solidFill>
                                        <a:srgbClr val="FF0000"/>
                                      </a:solidFill>
                                      <a:latin typeface="Cambria Math" panose="02040503050406030204" pitchFamily="18" charset="0"/>
                                      <a:ea typeface="Cambria Math" panose="02040503050406030204" pitchFamily="18" charset="0"/>
                                    </a:rPr>
                                    <m:t>𝐹𝑁𝑅</m:t>
                                  </m:r>
                                </m:e>
                              </m:d>
                            </m:e>
                            <m:sup>
                              <m:sSub>
                                <m:sSubPr>
                                  <m:ctrlPr>
                                    <a:rPr lang="el-GR" altLang="zh-CN" i="1">
                                      <a:solidFill>
                                        <a:srgbClr val="FF0000"/>
                                      </a:solidFill>
                                      <a:latin typeface="Cambria Math" panose="02040503050406030204" pitchFamily="18" charset="0"/>
                                      <a:ea typeface="Cambria Math" panose="02040503050406030204" pitchFamily="18" charset="0"/>
                                    </a:rPr>
                                  </m:ctrlPr>
                                </m:sSubPr>
                                <m:e>
                                  <m:r>
                                    <a:rPr lang="en-US" altLang="zh-CN" i="1">
                                      <a:solidFill>
                                        <a:srgbClr val="FF0000"/>
                                      </a:solidFill>
                                      <a:latin typeface="Cambria Math" panose="02040503050406030204" pitchFamily="18" charset="0"/>
                                      <a:ea typeface="Cambria Math" panose="02040503050406030204" pitchFamily="18" charset="0"/>
                                    </a:rPr>
                                    <m:t>𝑁</m:t>
                                  </m:r>
                                </m:e>
                                <m:sub>
                                  <m:r>
                                    <a:rPr lang="en-US" altLang="zh-CN" i="1">
                                      <a:solidFill>
                                        <a:srgbClr val="FF0000"/>
                                      </a:solidFill>
                                      <a:latin typeface="Cambria Math" panose="02040503050406030204" pitchFamily="18" charset="0"/>
                                      <a:ea typeface="Cambria Math" panose="02040503050406030204" pitchFamily="18" charset="0"/>
                                    </a:rPr>
                                    <m:t>𝑐</m:t>
                                  </m:r>
                                </m:sub>
                              </m:sSub>
                            </m:sup>
                          </m:sSup>
                        </m:den>
                      </m:f>
                    </m:oMath>
                  </m:oMathPara>
                </a14:m>
                <a:endParaRPr lang="en-US" altLang="zh-CN" dirty="0"/>
              </a:p>
            </p:txBody>
          </p:sp>
        </mc:Choice>
        <mc:Fallback xmlns="">
          <p:sp>
            <p:nvSpPr>
              <p:cNvPr id="8" name="文本框 7">
                <a:extLst>
                  <a:ext uri="{FF2B5EF4-FFF2-40B4-BE49-F238E27FC236}">
                    <a16:creationId xmlns:a16="http://schemas.microsoft.com/office/drawing/2014/main" id="{A447F9A0-91E2-4F1B-B53E-25C2A3EC8910}"/>
                  </a:ext>
                </a:extLst>
              </p:cNvPr>
              <p:cNvSpPr txBox="1">
                <a:spLocks noRot="1" noChangeAspect="1" noMove="1" noResize="1" noEditPoints="1" noAdjustHandles="1" noChangeArrowheads="1" noChangeShapeType="1" noTextEdit="1"/>
              </p:cNvSpPr>
              <p:nvPr/>
            </p:nvSpPr>
            <p:spPr>
              <a:xfrm>
                <a:off x="0" y="990600"/>
                <a:ext cx="8382000" cy="5753691"/>
              </a:xfrm>
              <a:prstGeom prst="rect">
                <a:avLst/>
              </a:prstGeom>
              <a:blipFill>
                <a:blip r:embed="rId6"/>
                <a:stretch>
                  <a:fillRect l="-436"/>
                </a:stretch>
              </a:blipFill>
            </p:spPr>
            <p:txBody>
              <a:bodyPr/>
              <a:lstStyle/>
              <a:p>
                <a:r>
                  <a:rPr lang="zh-CN" altLang="en-US">
                    <a:noFill/>
                  </a:rPr>
                  <a:t> </a:t>
                </a:r>
              </a:p>
            </p:txBody>
          </p:sp>
        </mc:Fallback>
      </mc:AlternateContent>
      <p:sp>
        <p:nvSpPr>
          <p:cNvPr id="9" name="文本框 8">
            <a:extLst>
              <a:ext uri="{FF2B5EF4-FFF2-40B4-BE49-F238E27FC236}">
                <a16:creationId xmlns:a16="http://schemas.microsoft.com/office/drawing/2014/main" id="{51A2FE84-5E00-46A5-B185-5315E1E7B69F}"/>
              </a:ext>
            </a:extLst>
          </p:cNvPr>
          <p:cNvSpPr txBox="1"/>
          <p:nvPr/>
        </p:nvSpPr>
        <p:spPr>
          <a:xfrm>
            <a:off x="4114800" y="2953139"/>
            <a:ext cx="65" cy="276999"/>
          </a:xfrm>
          <a:prstGeom prst="rect">
            <a:avLst/>
          </a:prstGeom>
          <a:noFill/>
        </p:spPr>
        <p:txBody>
          <a:bodyPr wrap="none" lIns="0" tIns="0" rIns="0" bIns="0" rtlCol="0">
            <a:spAutoFit/>
          </a:bodyPr>
          <a:lstStyle/>
          <a:p>
            <a:endParaRPr lang="zh-CN" altLang="en-US" dirty="0"/>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F3B4A67F-3A0A-42DD-B061-54B74BD18FF2}"/>
                  </a:ext>
                </a:extLst>
              </p:cNvPr>
              <p:cNvSpPr txBox="1"/>
              <p:nvPr/>
            </p:nvSpPr>
            <p:spPr>
              <a:xfrm>
                <a:off x="6742273" y="4338684"/>
                <a:ext cx="2383386" cy="930255"/>
              </a:xfrm>
              <a:prstGeom prst="rect">
                <a:avLst/>
              </a:prstGeom>
              <a:noFill/>
              <a:ln>
                <a:solidFill>
                  <a:srgbClr val="0070C0"/>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𝑅</m:t>
                          </m:r>
                        </m:e>
                        <m:sub>
                          <m:r>
                            <a:rPr lang="en-US" altLang="zh-CN" sz="1600" b="0" i="1" smtClean="0">
                              <a:latin typeface="Cambria Math" panose="02040503050406030204" pitchFamily="18" charset="0"/>
                            </a:rPr>
                            <m:t>𝑥</m:t>
                          </m:r>
                        </m:sub>
                      </m:sSub>
                      <m:r>
                        <a:rPr lang="en-US" altLang="zh-CN" sz="1600" b="0" i="1" smtClean="0">
                          <a:latin typeface="Cambria Math" panose="02040503050406030204" pitchFamily="18" charset="0"/>
                        </a:rPr>
                        <m:t>=</m:t>
                      </m:r>
                      <m:f>
                        <m:fPr>
                          <m:ctrlPr>
                            <a:rPr lang="en-US" altLang="zh-CN" sz="1600" b="0" i="1" smtClean="0">
                              <a:latin typeface="Cambria Math" panose="02040503050406030204" pitchFamily="18" charset="0"/>
                            </a:rPr>
                          </m:ctrlPr>
                        </m:fPr>
                        <m:num>
                          <m:r>
                            <a:rPr lang="en-US" altLang="zh-CN" sz="1600" b="0" i="1" smtClean="0">
                              <a:latin typeface="Cambria Math" panose="02040503050406030204" pitchFamily="18" charset="0"/>
                            </a:rPr>
                            <m:t>𝐹𝑃</m:t>
                          </m:r>
                        </m:num>
                        <m:den>
                          <m:r>
                            <a:rPr lang="en-US" altLang="zh-CN" sz="1600" b="0" i="1" smtClean="0">
                              <a:latin typeface="Cambria Math" panose="02040503050406030204" pitchFamily="18" charset="0"/>
                            </a:rPr>
                            <m:t>𝐹𝑃</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𝑇𝑁</m:t>
                          </m:r>
                        </m:den>
                      </m:f>
                      <m:r>
                        <a:rPr lang="en-US" altLang="zh-CN" sz="1600" b="0" i="1" smtClean="0">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𝐹𝑃𝑅</m:t>
                      </m:r>
                    </m:oMath>
                  </m:oMathPara>
                </a14:m>
                <a:endParaRPr lang="en-US" altLang="zh-CN" sz="1600" b="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𝐴</m:t>
                          </m:r>
                        </m:e>
                        <m:sub>
                          <m:r>
                            <a:rPr lang="en-US" altLang="zh-CN" sz="1600" b="0" i="1" smtClean="0">
                              <a:latin typeface="Cambria Math" panose="02040503050406030204" pitchFamily="18" charset="0"/>
                            </a:rPr>
                            <m:t>𝑛</m:t>
                          </m:r>
                        </m:sub>
                      </m:sSub>
                      <m:r>
                        <a:rPr lang="en-US" altLang="zh-CN" sz="1600" b="0" i="1" smtClean="0">
                          <a:latin typeface="Cambria Math" panose="02040503050406030204" pitchFamily="18" charset="0"/>
                        </a:rPr>
                        <m:t>=</m:t>
                      </m:r>
                      <m:f>
                        <m:fPr>
                          <m:ctrlPr>
                            <a:rPr lang="en-US" altLang="zh-CN" sz="1600" b="0" i="1" smtClean="0">
                              <a:latin typeface="Cambria Math" panose="02040503050406030204" pitchFamily="18" charset="0"/>
                            </a:rPr>
                          </m:ctrlPr>
                        </m:fPr>
                        <m:num>
                          <m:r>
                            <a:rPr lang="en-US" altLang="zh-CN" sz="1600" b="0" i="1" smtClean="0">
                              <a:latin typeface="Cambria Math" panose="02040503050406030204" pitchFamily="18" charset="0"/>
                            </a:rPr>
                            <m:t>𝑇𝑃</m:t>
                          </m:r>
                        </m:num>
                        <m:den>
                          <m:r>
                            <a:rPr lang="en-US" altLang="zh-CN" sz="1600" b="0" i="1" smtClean="0">
                              <a:latin typeface="Cambria Math" panose="02040503050406030204" pitchFamily="18" charset="0"/>
                            </a:rPr>
                            <m:t>𝑇𝑃</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𝐹𝑁</m:t>
                          </m:r>
                        </m:den>
                      </m:f>
                      <m:r>
                        <a:rPr lang="en-US" altLang="zh-CN" sz="1600" b="0" i="1" smtClean="0">
                          <a:latin typeface="Cambria Math" panose="02040503050406030204" pitchFamily="18" charset="0"/>
                          <a:ea typeface="Cambria Math" panose="02040503050406030204" pitchFamily="18" charset="0"/>
                        </a:rPr>
                        <m:t>≡1−</m:t>
                      </m:r>
                      <m:r>
                        <a:rPr lang="en-US" altLang="zh-CN" sz="1600" b="0" i="1" smtClean="0">
                          <a:latin typeface="Cambria Math" panose="02040503050406030204" pitchFamily="18" charset="0"/>
                          <a:ea typeface="Cambria Math" panose="02040503050406030204" pitchFamily="18" charset="0"/>
                        </a:rPr>
                        <m:t>𝐹𝑁𝑅</m:t>
                      </m:r>
                    </m:oMath>
                  </m:oMathPara>
                </a14:m>
                <a:endParaRPr lang="zh-CN" altLang="en-US" sz="1600" dirty="0"/>
              </a:p>
            </p:txBody>
          </p:sp>
        </mc:Choice>
        <mc:Fallback xmlns="">
          <p:sp>
            <p:nvSpPr>
              <p:cNvPr id="10" name="文本框 9">
                <a:extLst>
                  <a:ext uri="{FF2B5EF4-FFF2-40B4-BE49-F238E27FC236}">
                    <a16:creationId xmlns:a16="http://schemas.microsoft.com/office/drawing/2014/main" id="{F3B4A67F-3A0A-42DD-B061-54B74BD18FF2}"/>
                  </a:ext>
                </a:extLst>
              </p:cNvPr>
              <p:cNvSpPr txBox="1">
                <a:spLocks noRot="1" noChangeAspect="1" noMove="1" noResize="1" noEditPoints="1" noAdjustHandles="1" noChangeArrowheads="1" noChangeShapeType="1" noTextEdit="1"/>
              </p:cNvSpPr>
              <p:nvPr/>
            </p:nvSpPr>
            <p:spPr>
              <a:xfrm>
                <a:off x="6742273" y="4338684"/>
                <a:ext cx="2383386" cy="930255"/>
              </a:xfrm>
              <a:prstGeom prst="rect">
                <a:avLst/>
              </a:prstGeom>
              <a:blipFill>
                <a:blip r:embed="rId7"/>
                <a:stretch>
                  <a:fillRect/>
                </a:stretch>
              </a:blipFill>
              <a:ln>
                <a:solidFill>
                  <a:srgbClr val="0070C0"/>
                </a:solidFill>
              </a:ln>
            </p:spPr>
            <p:txBody>
              <a:bodyPr/>
              <a:lstStyle/>
              <a:p>
                <a:r>
                  <a:rPr lang="zh-CN" altLang="en-US">
                    <a:noFill/>
                  </a:rPr>
                  <a:t> </a:t>
                </a:r>
              </a:p>
            </p:txBody>
          </p:sp>
        </mc:Fallback>
      </mc:AlternateContent>
      <p:graphicFrame>
        <p:nvGraphicFramePr>
          <p:cNvPr id="11" name="表格 10">
            <a:extLst>
              <a:ext uri="{FF2B5EF4-FFF2-40B4-BE49-F238E27FC236}">
                <a16:creationId xmlns:a16="http://schemas.microsoft.com/office/drawing/2014/main" id="{0C3CE6FB-BDB0-4EF1-BB11-FA19AB84C661}"/>
              </a:ext>
            </a:extLst>
          </p:cNvPr>
          <p:cNvGraphicFramePr>
            <a:graphicFrameLocks noGrp="1"/>
          </p:cNvGraphicFramePr>
          <p:nvPr>
            <p:extLst>
              <p:ext uri="{D42A27DB-BD31-4B8C-83A1-F6EECF244321}">
                <p14:modId xmlns:p14="http://schemas.microsoft.com/office/powerpoint/2010/main" val="3379430612"/>
              </p:ext>
            </p:extLst>
          </p:nvPr>
        </p:nvGraphicFramePr>
        <p:xfrm>
          <a:off x="6915559" y="3337560"/>
          <a:ext cx="2171313" cy="777240"/>
        </p:xfrm>
        <a:graphic>
          <a:graphicData uri="http://schemas.openxmlformats.org/drawingml/2006/table">
            <a:tbl>
              <a:tblPr>
                <a:tableStyleId>{69CF1AB2-1976-4502-BF36-3FF5EA218861}</a:tableStyleId>
              </a:tblPr>
              <a:tblGrid>
                <a:gridCol w="723771">
                  <a:extLst>
                    <a:ext uri="{9D8B030D-6E8A-4147-A177-3AD203B41FA5}">
                      <a16:colId xmlns:a16="http://schemas.microsoft.com/office/drawing/2014/main" val="3456400726"/>
                    </a:ext>
                  </a:extLst>
                </a:gridCol>
                <a:gridCol w="723771">
                  <a:extLst>
                    <a:ext uri="{9D8B030D-6E8A-4147-A177-3AD203B41FA5}">
                      <a16:colId xmlns:a16="http://schemas.microsoft.com/office/drawing/2014/main" val="2317369670"/>
                    </a:ext>
                  </a:extLst>
                </a:gridCol>
                <a:gridCol w="723771">
                  <a:extLst>
                    <a:ext uri="{9D8B030D-6E8A-4147-A177-3AD203B41FA5}">
                      <a16:colId xmlns:a16="http://schemas.microsoft.com/office/drawing/2014/main" val="562066670"/>
                    </a:ext>
                  </a:extLst>
                </a:gridCol>
              </a:tblGrid>
              <a:tr h="163512">
                <a:tc>
                  <a:txBody>
                    <a:bodyPr/>
                    <a:lstStyle/>
                    <a:p>
                      <a:pPr algn="ctr"/>
                      <a:endParaRPr lang="zh-CN" altLang="en-US" sz="1100"/>
                    </a:p>
                  </a:txBody>
                  <a:tcPr anchor="ctr"/>
                </a:tc>
                <a:tc>
                  <a:txBody>
                    <a:bodyPr/>
                    <a:lstStyle/>
                    <a:p>
                      <a:pPr marL="0" algn="ctr" defTabSz="685800" rtl="0" eaLnBrk="1" latinLnBrk="0" hangingPunct="1"/>
                      <a:r>
                        <a:rPr lang="zh-CN" altLang="en-US" sz="1100" b="1" kern="1200" dirty="0">
                          <a:solidFill>
                            <a:schemeClr val="dk1"/>
                          </a:solidFill>
                          <a:latin typeface="+mn-lt"/>
                          <a:ea typeface="+mn-ea"/>
                          <a:cs typeface="+mn-cs"/>
                        </a:rPr>
                        <a:t>预测 </a:t>
                      </a:r>
                      <a:r>
                        <a:rPr lang="en-US" altLang="zh-CN" sz="1100" b="1" kern="1200" dirty="0">
                          <a:solidFill>
                            <a:schemeClr val="dk1"/>
                          </a:solidFill>
                          <a:latin typeface="+mn-lt"/>
                          <a:ea typeface="+mn-ea"/>
                          <a:cs typeface="+mn-cs"/>
                        </a:rPr>
                        <a:t>= 1</a:t>
                      </a:r>
                    </a:p>
                  </a:txBody>
                  <a:tcPr anchor="ctr"/>
                </a:tc>
                <a:tc>
                  <a:txBody>
                    <a:bodyPr/>
                    <a:lstStyle/>
                    <a:p>
                      <a:pPr marL="0" algn="ctr" defTabSz="685800" rtl="0" eaLnBrk="1" latinLnBrk="0" hangingPunct="1"/>
                      <a:r>
                        <a:rPr lang="zh-CN" altLang="en-US" sz="1100" b="1" kern="1200" dirty="0">
                          <a:solidFill>
                            <a:schemeClr val="dk1"/>
                          </a:solidFill>
                          <a:latin typeface="+mn-lt"/>
                          <a:ea typeface="+mn-ea"/>
                          <a:cs typeface="+mn-cs"/>
                        </a:rPr>
                        <a:t>预测 </a:t>
                      </a:r>
                      <a:r>
                        <a:rPr lang="en-US" altLang="zh-CN" sz="1100" b="1" kern="1200" dirty="0">
                          <a:solidFill>
                            <a:schemeClr val="dk1"/>
                          </a:solidFill>
                          <a:latin typeface="+mn-lt"/>
                          <a:ea typeface="+mn-ea"/>
                          <a:cs typeface="+mn-cs"/>
                        </a:rPr>
                        <a:t>= 0</a:t>
                      </a:r>
                    </a:p>
                  </a:txBody>
                  <a:tcPr anchor="ctr"/>
                </a:tc>
                <a:extLst>
                  <a:ext uri="{0D108BD9-81ED-4DB2-BD59-A6C34878D82A}">
                    <a16:rowId xmlns:a16="http://schemas.microsoft.com/office/drawing/2014/main" val="4174108130"/>
                  </a:ext>
                </a:extLst>
              </a:tr>
              <a:tr h="163512">
                <a:tc>
                  <a:txBody>
                    <a:bodyPr/>
                    <a:lstStyle/>
                    <a:p>
                      <a:pPr algn="ctr"/>
                      <a:r>
                        <a:rPr lang="zh-CN" altLang="en-US" sz="1100" b="1" dirty="0"/>
                        <a:t>真实 </a:t>
                      </a:r>
                      <a:r>
                        <a:rPr lang="en-US" altLang="zh-CN" sz="1100" b="1" dirty="0"/>
                        <a:t>= 1</a:t>
                      </a:r>
                      <a:endParaRPr lang="zh-CN" altLang="en-US" sz="1100" dirty="0"/>
                    </a:p>
                  </a:txBody>
                  <a:tcPr anchor="ctr"/>
                </a:tc>
                <a:tc>
                  <a:txBody>
                    <a:bodyPr/>
                    <a:lstStyle/>
                    <a:p>
                      <a:pPr algn="ctr"/>
                      <a:r>
                        <a:rPr lang="en-US" sz="1100"/>
                        <a:t>TP</a:t>
                      </a:r>
                    </a:p>
                  </a:txBody>
                  <a:tcPr anchor="ctr"/>
                </a:tc>
                <a:tc>
                  <a:txBody>
                    <a:bodyPr/>
                    <a:lstStyle/>
                    <a:p>
                      <a:pPr algn="ctr"/>
                      <a:r>
                        <a:rPr lang="en-US" sz="1100" dirty="0"/>
                        <a:t>FN</a:t>
                      </a:r>
                    </a:p>
                  </a:txBody>
                  <a:tcPr anchor="ctr"/>
                </a:tc>
                <a:extLst>
                  <a:ext uri="{0D108BD9-81ED-4DB2-BD59-A6C34878D82A}">
                    <a16:rowId xmlns:a16="http://schemas.microsoft.com/office/drawing/2014/main" val="330003223"/>
                  </a:ext>
                </a:extLst>
              </a:tr>
              <a:tr h="163512">
                <a:tc>
                  <a:txBody>
                    <a:bodyPr/>
                    <a:lstStyle/>
                    <a:p>
                      <a:pPr algn="ctr"/>
                      <a:r>
                        <a:rPr lang="zh-CN" altLang="en-US" sz="1100" b="1" dirty="0"/>
                        <a:t>真实 </a:t>
                      </a:r>
                      <a:r>
                        <a:rPr lang="en-US" altLang="zh-CN" sz="1100" b="1" dirty="0"/>
                        <a:t>= 0</a:t>
                      </a:r>
                      <a:endParaRPr lang="zh-CN" altLang="en-US" sz="1100" dirty="0"/>
                    </a:p>
                  </a:txBody>
                  <a:tcPr anchor="ctr"/>
                </a:tc>
                <a:tc>
                  <a:txBody>
                    <a:bodyPr/>
                    <a:lstStyle/>
                    <a:p>
                      <a:pPr algn="ctr"/>
                      <a:r>
                        <a:rPr lang="en-US" sz="1100" dirty="0"/>
                        <a:t>FP</a:t>
                      </a:r>
                    </a:p>
                  </a:txBody>
                  <a:tcPr anchor="ctr"/>
                </a:tc>
                <a:tc>
                  <a:txBody>
                    <a:bodyPr/>
                    <a:lstStyle/>
                    <a:p>
                      <a:pPr algn="ctr"/>
                      <a:r>
                        <a:rPr lang="en-US" sz="1100" dirty="0"/>
                        <a:t>TN</a:t>
                      </a:r>
                    </a:p>
                  </a:txBody>
                  <a:tcPr anchor="ctr"/>
                </a:tc>
                <a:extLst>
                  <a:ext uri="{0D108BD9-81ED-4DB2-BD59-A6C34878D82A}">
                    <a16:rowId xmlns:a16="http://schemas.microsoft.com/office/drawing/2014/main" val="107947788"/>
                  </a:ext>
                </a:extLst>
              </a:tr>
            </a:tbl>
          </a:graphicData>
        </a:graphic>
      </p:graphicFrame>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96AF94AD-C941-40DA-A3D1-A0E4CF774B3A}"/>
                  </a:ext>
                </a:extLst>
              </p:cNvPr>
              <p:cNvSpPr txBox="1"/>
              <p:nvPr/>
            </p:nvSpPr>
            <p:spPr>
              <a:xfrm>
                <a:off x="6991781" y="1131889"/>
                <a:ext cx="2095091" cy="1162049"/>
              </a:xfrm>
              <a:prstGeom prst="rect">
                <a:avLst/>
              </a:prstGeom>
              <a:noFill/>
              <a:ln w="12700">
                <a:solidFill>
                  <a:srgbClr val="0070C0"/>
                </a:solidFill>
              </a:ln>
            </p:spPr>
            <p:txBody>
              <a:bodyPr wrap="square" rtlCol="0">
                <a:spAutoFit/>
              </a:bodyPr>
              <a:lstStyle/>
              <a:p>
                <a:pPr>
                  <a:lnSpc>
                    <a:spcPct val="150000"/>
                  </a:lnSpc>
                </a:pPr>
                <a14:m>
                  <m:oMath xmlns:m="http://schemas.openxmlformats.org/officeDocument/2006/math">
                    <m:sSub>
                      <m:sSubPr>
                        <m:ctrlPr>
                          <a:rPr lang="en-US" altLang="zh-CN" sz="1600" b="1" i="1" smtClean="0">
                            <a:solidFill>
                              <a:schemeClr val="accent1"/>
                            </a:solidFill>
                            <a:latin typeface="Cambria Math" panose="02040503050406030204" pitchFamily="18" charset="0"/>
                          </a:rPr>
                        </m:ctrlPr>
                      </m:sSubPr>
                      <m:e>
                        <m:r>
                          <a:rPr lang="en-US" altLang="zh-CN" sz="1600" b="1">
                            <a:solidFill>
                              <a:schemeClr val="accent1"/>
                            </a:solidFill>
                            <a:latin typeface="Cambria Math" panose="02040503050406030204" pitchFamily="18" charset="0"/>
                          </a:rPr>
                          <m:t>𝑹</m:t>
                        </m:r>
                      </m:e>
                      <m:sub>
                        <m:r>
                          <a:rPr lang="en-US" altLang="zh-CN" sz="1600" b="1">
                            <a:solidFill>
                              <a:schemeClr val="accent1"/>
                            </a:solidFill>
                            <a:latin typeface="Cambria Math" panose="02040503050406030204" pitchFamily="18" charset="0"/>
                          </a:rPr>
                          <m:t>𝒏</m:t>
                        </m:r>
                      </m:sub>
                    </m:sSub>
                    <m:r>
                      <a:rPr lang="en-US" altLang="zh-CN" sz="1600" b="1">
                        <a:solidFill>
                          <a:schemeClr val="accent1"/>
                        </a:solidFill>
                        <a:latin typeface="Cambria Math" panose="02040503050406030204" pitchFamily="18" charset="0"/>
                      </a:rPr>
                      <m:t>:</m:t>
                    </m:r>
                  </m:oMath>
                </a14:m>
                <a:r>
                  <a:rPr lang="zh-CN" altLang="en-US" sz="1600" b="1" dirty="0">
                    <a:solidFill>
                      <a:schemeClr val="accent1"/>
                    </a:solidFill>
                  </a:rPr>
                  <a:t>误触发频率</a:t>
                </a:r>
                <a:endParaRPr lang="en-US" altLang="zh-CN" sz="1600" b="1" dirty="0">
                  <a:solidFill>
                    <a:schemeClr val="accent1"/>
                  </a:solidFill>
                </a:endParaRPr>
              </a:p>
              <a:p>
                <a:pPr>
                  <a:lnSpc>
                    <a:spcPct val="150000"/>
                  </a:lnSpc>
                </a:pPr>
                <a14:m>
                  <m:oMath xmlns:m="http://schemas.openxmlformats.org/officeDocument/2006/math">
                    <m:sSub>
                      <m:sSubPr>
                        <m:ctrlPr>
                          <a:rPr lang="en-US" altLang="zh-CN" sz="1600" b="1" i="1">
                            <a:solidFill>
                              <a:schemeClr val="accent1"/>
                            </a:solidFill>
                            <a:latin typeface="Cambria Math" panose="02040503050406030204" pitchFamily="18" charset="0"/>
                          </a:rPr>
                        </m:ctrlPr>
                      </m:sSubPr>
                      <m:e>
                        <m:r>
                          <a:rPr lang="en-US" altLang="zh-CN" sz="1600" b="1">
                            <a:solidFill>
                              <a:schemeClr val="accent1"/>
                            </a:solidFill>
                            <a:latin typeface="Cambria Math" panose="02040503050406030204" pitchFamily="18" charset="0"/>
                          </a:rPr>
                          <m:t>𝑨</m:t>
                        </m:r>
                      </m:e>
                      <m:sub>
                        <m:r>
                          <a:rPr lang="en-US" altLang="zh-CN" sz="1600" b="1">
                            <a:solidFill>
                              <a:schemeClr val="accent1"/>
                            </a:solidFill>
                            <a:latin typeface="Cambria Math" panose="02040503050406030204" pitchFamily="18" charset="0"/>
                          </a:rPr>
                          <m:t>𝒏</m:t>
                        </m:r>
                      </m:sub>
                    </m:sSub>
                    <m:r>
                      <a:rPr lang="en-US" altLang="zh-CN" sz="1600" b="1">
                        <a:solidFill>
                          <a:schemeClr val="accent1"/>
                        </a:solidFill>
                        <a:latin typeface="Cambria Math" panose="02040503050406030204" pitchFamily="18" charset="0"/>
                      </a:rPr>
                      <m:t>:</m:t>
                    </m:r>
                  </m:oMath>
                </a14:m>
                <a:r>
                  <a:rPr lang="zh-CN" altLang="en-US" sz="1600" b="1" dirty="0">
                    <a:solidFill>
                      <a:schemeClr val="accent1"/>
                    </a:solidFill>
                  </a:rPr>
                  <a:t>接收率</a:t>
                </a:r>
                <a:endParaRPr lang="en-US" altLang="zh-CN" sz="1600" b="1" dirty="0">
                  <a:solidFill>
                    <a:schemeClr val="accent1"/>
                  </a:solidFill>
                </a:endParaRPr>
              </a:p>
              <a:p>
                <a:pPr>
                  <a:lnSpc>
                    <a:spcPct val="150000"/>
                  </a:lnSpc>
                </a:pPr>
                <a14:m>
                  <m:oMath xmlns:m="http://schemas.openxmlformats.org/officeDocument/2006/math">
                    <m:sSub>
                      <m:sSubPr>
                        <m:ctrlPr>
                          <a:rPr lang="en-US" altLang="zh-CN" sz="1600" b="1" i="1" smtClean="0">
                            <a:solidFill>
                              <a:schemeClr val="accent1"/>
                            </a:solidFill>
                            <a:latin typeface="Cambria Math" panose="02040503050406030204" pitchFamily="18" charset="0"/>
                          </a:rPr>
                        </m:ctrlPr>
                      </m:sSubPr>
                      <m:e>
                        <m:r>
                          <a:rPr lang="en-US" altLang="zh-CN" sz="1600" b="1">
                            <a:solidFill>
                              <a:schemeClr val="accent1"/>
                            </a:solidFill>
                            <a:latin typeface="Cambria Math" panose="02040503050406030204" pitchFamily="18" charset="0"/>
                          </a:rPr>
                          <m:t>𝑹</m:t>
                        </m:r>
                      </m:e>
                      <m:sub>
                        <m:r>
                          <a:rPr lang="en-US" altLang="zh-CN" sz="1600" b="1" i="1" smtClean="0">
                            <a:solidFill>
                              <a:schemeClr val="accent1"/>
                            </a:solidFill>
                            <a:latin typeface="Cambria Math" panose="02040503050406030204" pitchFamily="18" charset="0"/>
                          </a:rPr>
                          <m:t>𝒙</m:t>
                        </m:r>
                      </m:sub>
                    </m:sSub>
                    <m:r>
                      <a:rPr lang="en-US" altLang="zh-CN" sz="1600" b="1" i="0" smtClean="0">
                        <a:solidFill>
                          <a:schemeClr val="accent1"/>
                        </a:solidFill>
                        <a:latin typeface="Cambria Math" panose="02040503050406030204" pitchFamily="18" charset="0"/>
                      </a:rPr>
                      <m:t>=</m:t>
                    </m:r>
                    <m:sSub>
                      <m:sSubPr>
                        <m:ctrlPr>
                          <a:rPr lang="en-US" altLang="zh-CN" sz="1600" b="1" i="1">
                            <a:solidFill>
                              <a:schemeClr val="accent1"/>
                            </a:solidFill>
                            <a:latin typeface="Cambria Math" panose="02040503050406030204" pitchFamily="18" charset="0"/>
                          </a:rPr>
                        </m:ctrlPr>
                      </m:sSubPr>
                      <m:e>
                        <m:r>
                          <a:rPr lang="en-US" altLang="zh-CN" sz="1600" b="1">
                            <a:solidFill>
                              <a:schemeClr val="accent1"/>
                            </a:solidFill>
                            <a:latin typeface="Cambria Math" panose="02040503050406030204" pitchFamily="18" charset="0"/>
                          </a:rPr>
                          <m:t>𝑹</m:t>
                        </m:r>
                      </m:e>
                      <m:sub>
                        <m:r>
                          <a:rPr lang="en-US" altLang="zh-CN" sz="1600" b="1">
                            <a:solidFill>
                              <a:schemeClr val="accent1"/>
                            </a:solidFill>
                            <a:latin typeface="Cambria Math" panose="02040503050406030204" pitchFamily="18" charset="0"/>
                          </a:rPr>
                          <m:t>𝒏</m:t>
                        </m:r>
                      </m:sub>
                    </m:sSub>
                    <m:r>
                      <a:rPr lang="en-US" altLang="zh-CN" sz="1600" b="1" i="1" smtClean="0">
                        <a:solidFill>
                          <a:schemeClr val="accent1"/>
                        </a:solidFill>
                        <a:latin typeface="Cambria Math" panose="02040503050406030204" pitchFamily="18" charset="0"/>
                        <a:ea typeface="Cambria Math" panose="02040503050406030204" pitchFamily="18" charset="0"/>
                      </a:rPr>
                      <m:t>∆</m:t>
                    </m:r>
                    <m:r>
                      <a:rPr lang="en-US" altLang="zh-CN" sz="1600" b="1" i="1" smtClean="0">
                        <a:solidFill>
                          <a:schemeClr val="accent1"/>
                        </a:solidFill>
                        <a:latin typeface="Cambria Math" panose="02040503050406030204" pitchFamily="18" charset="0"/>
                        <a:ea typeface="Cambria Math" panose="02040503050406030204" pitchFamily="18" charset="0"/>
                      </a:rPr>
                      <m:t>𝒕</m:t>
                    </m:r>
                  </m:oMath>
                </a14:m>
                <a:r>
                  <a:rPr lang="en-US" altLang="zh-CN" sz="1600" b="1" dirty="0">
                    <a:solidFill>
                      <a:schemeClr val="accent1"/>
                    </a:solidFill>
                  </a:rPr>
                  <a:t>: </a:t>
                </a:r>
                <a:r>
                  <a:rPr lang="zh-CN" altLang="en-US" sz="1600" b="1" dirty="0">
                    <a:solidFill>
                      <a:schemeClr val="accent1"/>
                    </a:solidFill>
                  </a:rPr>
                  <a:t>误触发率</a:t>
                </a:r>
                <a:endParaRPr lang="en-US" altLang="zh-CN" sz="1600" b="1" dirty="0">
                  <a:solidFill>
                    <a:schemeClr val="accent1"/>
                  </a:solidFill>
                </a:endParaRPr>
              </a:p>
            </p:txBody>
          </p:sp>
        </mc:Choice>
        <mc:Fallback xmlns="">
          <p:sp>
            <p:nvSpPr>
              <p:cNvPr id="12" name="文本框 11">
                <a:extLst>
                  <a:ext uri="{FF2B5EF4-FFF2-40B4-BE49-F238E27FC236}">
                    <a16:creationId xmlns:a16="http://schemas.microsoft.com/office/drawing/2014/main" id="{96AF94AD-C941-40DA-A3D1-A0E4CF774B3A}"/>
                  </a:ext>
                </a:extLst>
              </p:cNvPr>
              <p:cNvSpPr txBox="1">
                <a:spLocks noRot="1" noChangeAspect="1" noMove="1" noResize="1" noEditPoints="1" noAdjustHandles="1" noChangeArrowheads="1" noChangeShapeType="1" noTextEdit="1"/>
              </p:cNvSpPr>
              <p:nvPr/>
            </p:nvSpPr>
            <p:spPr>
              <a:xfrm>
                <a:off x="6991781" y="1131889"/>
                <a:ext cx="2095091" cy="1162049"/>
              </a:xfrm>
              <a:prstGeom prst="rect">
                <a:avLst/>
              </a:prstGeom>
              <a:blipFill>
                <a:blip r:embed="rId8"/>
                <a:stretch>
                  <a:fillRect b="-5729"/>
                </a:stretch>
              </a:blipFill>
              <a:ln w="12700">
                <a:solidFill>
                  <a:srgbClr val="0070C0"/>
                </a:solidFill>
              </a:ln>
            </p:spPr>
            <p:txBody>
              <a:bodyPr/>
              <a:lstStyle/>
              <a:p>
                <a:r>
                  <a:rPr lang="zh-CN" altLang="en-US">
                    <a:noFill/>
                  </a:rPr>
                  <a:t> </a:t>
                </a:r>
              </a:p>
            </p:txBody>
          </p:sp>
        </mc:Fallback>
      </mc:AlternateContent>
    </p:spTree>
    <p:extLst>
      <p:ext uri="{BB962C8B-B14F-4D97-AF65-F5344CB8AC3E}">
        <p14:creationId xmlns:p14="http://schemas.microsoft.com/office/powerpoint/2010/main" val="3132396946"/>
      </p:ext>
    </p:extLst>
  </p:cSld>
  <p:clrMapOvr>
    <a:masterClrMapping/>
  </p:clrMapOvr>
  <p:transition advTm="1359"/>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17</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lstStyle/>
          <a:p>
            <a:r>
              <a:rPr lang="zh-CN" altLang="en-US" b="1" dirty="0">
                <a:latin typeface="黑体" panose="02010609060101010101" pitchFamily="49" charset="-122"/>
                <a:ea typeface="黑体" panose="02010609060101010101" pitchFamily="49" charset="-122"/>
              </a:rPr>
              <a:t>灵敏度公式推导</a:t>
            </a:r>
          </a:p>
        </p:txBody>
      </p:sp>
      <p:pic>
        <p:nvPicPr>
          <p:cNvPr id="4" name="图片 3">
            <a:extLst>
              <a:ext uri="{FF2B5EF4-FFF2-40B4-BE49-F238E27FC236}">
                <a16:creationId xmlns:a16="http://schemas.microsoft.com/office/drawing/2014/main" id="{1CBEC2B3-315C-4F98-988E-40D1FD069726}"/>
              </a:ext>
            </a:extLst>
          </p:cNvPr>
          <p:cNvPicPr>
            <a:picLocks noChangeAspect="1"/>
          </p:cNvPicPr>
          <p:nvPr/>
        </p:nvPicPr>
        <p:blipFill>
          <a:blip r:embed="rId3"/>
          <a:stretch>
            <a:fillRect/>
          </a:stretch>
        </p:blipFill>
        <p:spPr>
          <a:xfrm>
            <a:off x="1198803" y="974725"/>
            <a:ext cx="6746394" cy="4047837"/>
          </a:xfrm>
          <a:prstGeom prst="rect">
            <a:avLst/>
          </a:prstGeom>
        </p:spPr>
      </p:pic>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A866875E-D49B-4077-B83D-DD0BF72EBA20}"/>
                  </a:ext>
                </a:extLst>
              </p:cNvPr>
              <p:cNvSpPr txBox="1"/>
              <p:nvPr/>
            </p:nvSpPr>
            <p:spPr>
              <a:xfrm>
                <a:off x="201143" y="5103596"/>
                <a:ext cx="4800600" cy="1617879"/>
              </a:xfrm>
              <a:prstGeom prst="rect">
                <a:avLst/>
              </a:prstGeom>
              <a:noFill/>
            </p:spPr>
            <p:txBody>
              <a:bodyPr wrap="square" rtlCol="0">
                <a:spAutoFit/>
              </a:bodyPr>
              <a:lstStyle/>
              <a:p>
                <a:r>
                  <a:rPr lang="zh-CN" altLang="en-US" dirty="0"/>
                  <a:t>分段函数：</a:t>
                </a:r>
                <a:endParaRPr lang="en-US" altLang="zh-CN" dirty="0"/>
              </a:p>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𝑔</m:t>
                      </m:r>
                      <m:d>
                        <m:dPr>
                          <m:ctrlPr>
                            <a:rPr lang="en-US" altLang="zh-CN" b="0" i="1" smtClean="0">
                              <a:latin typeface="Cambria Math" panose="02040503050406030204" pitchFamily="18" charset="0"/>
                            </a:rPr>
                          </m:ctrlPr>
                        </m:dPr>
                        <m:e>
                          <m:r>
                            <a:rPr lang="en-US" altLang="zh-CN" i="1">
                              <a:latin typeface="Cambria Math" panose="02040503050406030204" pitchFamily="18" charset="0"/>
                            </a:rPr>
                            <m:t>𝑚𝑢</m:t>
                          </m:r>
                          <m:r>
                            <a:rPr lang="en-US" altLang="zh-CN" i="1">
                              <a:latin typeface="Cambria Math" panose="02040503050406030204" pitchFamily="18" charset="0"/>
                            </a:rPr>
                            <m:t>_</m:t>
                          </m:r>
                          <m:r>
                            <a:rPr lang="en-US" altLang="zh-CN" i="1">
                              <a:latin typeface="Cambria Math" panose="02040503050406030204" pitchFamily="18" charset="0"/>
                            </a:rPr>
                            <m:t>𝑏𝑘𝑔</m:t>
                          </m:r>
                        </m:e>
                      </m:d>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eqArr>
                            <m:eqArrPr>
                              <m:ctrlPr>
                                <a:rPr lang="en-US" altLang="zh-CN" b="0" i="1" smtClean="0">
                                  <a:latin typeface="Cambria Math" panose="02040503050406030204" pitchFamily="18" charset="0"/>
                                </a:rPr>
                              </m:ctrlPr>
                            </m:eqArrPr>
                            <m:e>
                              <m:r>
                                <a:rPr lang="en-US" altLang="zh-CN" i="1">
                                  <a:latin typeface="Cambria Math" panose="02040503050406030204" pitchFamily="18" charset="0"/>
                                </a:rPr>
                                <m:t>2.449</m:t>
                              </m:r>
                              <m:r>
                                <a:rPr lang="en-US" altLang="zh-CN" b="0" i="1" smtClean="0">
                                  <a:latin typeface="Cambria Math" panose="02040503050406030204" pitchFamily="18" charset="0"/>
                                </a:rPr>
                                <m:t>2</m:t>
                              </m:r>
                            </m:e>
                            <m:e>
                              <m:r>
                                <a:rPr lang="en-US" altLang="zh-CN" i="1">
                                  <a:latin typeface="Cambria Math" panose="02040503050406030204" pitchFamily="18" charset="0"/>
                                </a:rPr>
                                <m:t>𝐹𝐶</m:t>
                              </m:r>
                              <m:r>
                                <a:rPr lang="en-US" altLang="zh-CN" i="1" smtClean="0">
                                  <a:latin typeface="Cambria Math" panose="02040503050406030204" pitchFamily="18" charset="0"/>
                                </a:rPr>
                                <m:t> </m:t>
                              </m:r>
                              <m:r>
                                <a:rPr lang="en-US" altLang="zh-CN" i="1">
                                  <a:latin typeface="Cambria Math" panose="02040503050406030204" pitchFamily="18" charset="0"/>
                                </a:rPr>
                                <m:t>(</m:t>
                              </m:r>
                              <m:r>
                                <a:rPr lang="en-US" altLang="zh-CN" i="1">
                                  <a:latin typeface="Cambria Math" panose="02040503050406030204" pitchFamily="18" charset="0"/>
                                </a:rPr>
                                <m:t>𝑚𝑢</m:t>
                              </m:r>
                              <m:r>
                                <a:rPr lang="en-US" altLang="zh-CN" i="1">
                                  <a:latin typeface="Cambria Math" panose="02040503050406030204" pitchFamily="18" charset="0"/>
                                </a:rPr>
                                <m:t>_</m:t>
                              </m:r>
                              <m:r>
                                <a:rPr lang="en-US" altLang="zh-CN" i="1">
                                  <a:latin typeface="Cambria Math" panose="02040503050406030204" pitchFamily="18" charset="0"/>
                                </a:rPr>
                                <m:t>𝑏𝑘𝑔</m:t>
                              </m:r>
                              <m:r>
                                <a:rPr lang="en-US" altLang="zh-CN" i="1">
                                  <a:latin typeface="Cambria Math" panose="02040503050406030204" pitchFamily="18" charset="0"/>
                                </a:rPr>
                                <m:t>)</m:t>
                              </m:r>
                            </m:e>
                            <m:e>
                              <m:r>
                                <a:rPr lang="en-US" altLang="zh-CN" b="0" i="1" smtClean="0">
                                  <a:latin typeface="Cambria Math" panose="02040503050406030204" pitchFamily="18" charset="0"/>
                                </a:rPr>
                                <m:t>𝑆</m:t>
                              </m:r>
                              <m:r>
                                <a:rPr lang="en-US" altLang="zh-CN" i="1">
                                  <a:latin typeface="Cambria Math" panose="02040503050406030204" pitchFamily="18" charset="0"/>
                                </a:rPr>
                                <m:t>𝑐𝑎𝑙𝑒𝑑</m:t>
                              </m:r>
                              <m:r>
                                <a:rPr lang="en-US" altLang="zh-CN" i="1">
                                  <a:latin typeface="Cambria Math" panose="02040503050406030204" pitchFamily="18" charset="0"/>
                                </a:rPr>
                                <m:t>_</m:t>
                              </m:r>
                              <m:r>
                                <a:rPr lang="en-US" altLang="zh-CN" b="0" i="1" smtClean="0">
                                  <a:latin typeface="Cambria Math" panose="02040503050406030204" pitchFamily="18" charset="0"/>
                                </a:rPr>
                                <m:t>𝑃</m:t>
                              </m:r>
                              <m:r>
                                <a:rPr lang="en-US" altLang="zh-CN" i="1">
                                  <a:latin typeface="Cambria Math" panose="02040503050406030204" pitchFamily="18" charset="0"/>
                                </a:rPr>
                                <m:t>𝑜𝑖𝑠𝑠𝑜𝑛</m:t>
                              </m:r>
                              <m:r>
                                <a:rPr lang="en-US" altLang="zh-CN" i="1">
                                  <a:latin typeface="Cambria Math" panose="02040503050406030204" pitchFamily="18" charset="0"/>
                                </a:rPr>
                                <m:t>(</m:t>
                              </m:r>
                              <m:r>
                                <a:rPr lang="en-US" altLang="zh-CN" i="1">
                                  <a:latin typeface="Cambria Math" panose="02040503050406030204" pitchFamily="18" charset="0"/>
                                </a:rPr>
                                <m:t>𝑚𝑢</m:t>
                              </m:r>
                              <m:r>
                                <a:rPr lang="en-US" altLang="zh-CN" i="1">
                                  <a:latin typeface="Cambria Math" panose="02040503050406030204" pitchFamily="18" charset="0"/>
                                </a:rPr>
                                <m:t>_</m:t>
                              </m:r>
                              <m:r>
                                <a:rPr lang="en-US" altLang="zh-CN" i="1">
                                  <a:latin typeface="Cambria Math" panose="02040503050406030204" pitchFamily="18" charset="0"/>
                                </a:rPr>
                                <m:t>𝑏𝑘𝑔</m:t>
                              </m:r>
                              <m:r>
                                <a:rPr lang="en-US" altLang="zh-CN" i="1">
                                  <a:latin typeface="Cambria Math" panose="02040503050406030204" pitchFamily="18" charset="0"/>
                                </a:rPr>
                                <m:t>)</m:t>
                              </m:r>
                            </m:e>
                            <m:e>
                              <m:r>
                                <a:rPr lang="en-US" altLang="zh-CN" i="1">
                                  <a:latin typeface="Cambria Math" panose="02040503050406030204" pitchFamily="18" charset="0"/>
                                </a:rPr>
                                <m:t>1.8487</m:t>
                              </m:r>
                              <m:rad>
                                <m:radPr>
                                  <m:degHide m:val="on"/>
                                  <m:ctrlPr>
                                    <a:rPr lang="en-US" altLang="zh-CN" i="1">
                                      <a:latin typeface="Cambria Math" panose="02040503050406030204" pitchFamily="18" charset="0"/>
                                    </a:rPr>
                                  </m:ctrlPr>
                                </m:radPr>
                                <m:deg/>
                                <m:e>
                                  <m:r>
                                    <a:rPr lang="en-US" altLang="zh-CN" i="1">
                                      <a:latin typeface="Cambria Math" panose="02040503050406030204" pitchFamily="18" charset="0"/>
                                    </a:rPr>
                                    <m:t>𝑚𝑢</m:t>
                                  </m:r>
                                  <m:r>
                                    <a:rPr lang="en-US" altLang="zh-CN" i="1">
                                      <a:latin typeface="Cambria Math" panose="02040503050406030204" pitchFamily="18" charset="0"/>
                                    </a:rPr>
                                    <m:t>_</m:t>
                                  </m:r>
                                  <m:r>
                                    <a:rPr lang="en-US" altLang="zh-CN" i="1">
                                      <a:latin typeface="Cambria Math" panose="02040503050406030204" pitchFamily="18" charset="0"/>
                                    </a:rPr>
                                    <m:t>𝑏𝑘𝑔</m:t>
                                  </m:r>
                                </m:e>
                              </m:rad>
                            </m:e>
                          </m:eqArr>
                        </m:e>
                      </m:d>
                    </m:oMath>
                  </m:oMathPara>
                </a14:m>
                <a:endParaRPr lang="zh-CN" altLang="en-US" dirty="0"/>
              </a:p>
            </p:txBody>
          </p:sp>
        </mc:Choice>
        <mc:Fallback xmlns="">
          <p:sp>
            <p:nvSpPr>
              <p:cNvPr id="6" name="文本框 5">
                <a:extLst>
                  <a:ext uri="{FF2B5EF4-FFF2-40B4-BE49-F238E27FC236}">
                    <a16:creationId xmlns:a16="http://schemas.microsoft.com/office/drawing/2014/main" id="{A866875E-D49B-4077-B83D-DD0BF72EBA20}"/>
                  </a:ext>
                </a:extLst>
              </p:cNvPr>
              <p:cNvSpPr txBox="1">
                <a:spLocks noRot="1" noChangeAspect="1" noMove="1" noResize="1" noEditPoints="1" noAdjustHandles="1" noChangeArrowheads="1" noChangeShapeType="1" noTextEdit="1"/>
              </p:cNvSpPr>
              <p:nvPr/>
            </p:nvSpPr>
            <p:spPr>
              <a:xfrm>
                <a:off x="201143" y="5103596"/>
                <a:ext cx="4800600" cy="1617879"/>
              </a:xfrm>
              <a:prstGeom prst="rect">
                <a:avLst/>
              </a:prstGeom>
              <a:blipFill>
                <a:blip r:embed="rId4"/>
                <a:stretch>
                  <a:fillRect l="-1144" t="-188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1EA72D27-C7E0-4F30-BD62-817019B1F881}"/>
                  </a:ext>
                </a:extLst>
              </p:cNvPr>
              <p:cNvSpPr txBox="1"/>
              <p:nvPr/>
            </p:nvSpPr>
            <p:spPr>
              <a:xfrm>
                <a:off x="4986223" y="5221405"/>
                <a:ext cx="2943454" cy="1532727"/>
              </a:xfrm>
              <a:prstGeom prst="rect">
                <a:avLst/>
              </a:prstGeom>
              <a:noFill/>
            </p:spPr>
            <p:txBody>
              <a:bodyPr wrap="square">
                <a:spAutoFit/>
              </a:bodyPr>
              <a:lstStyle/>
              <a:p>
                <a:pPr>
                  <a:lnSpc>
                    <a:spcPct val="130000"/>
                  </a:lnSpc>
                </a:pPr>
                <a14:m>
                  <m:oMathPara xmlns:m="http://schemas.openxmlformats.org/officeDocument/2006/math">
                    <m:oMathParaPr>
                      <m:jc m:val="left"/>
                    </m:oMathParaPr>
                    <m:oMath xmlns:m="http://schemas.openxmlformats.org/officeDocument/2006/math">
                      <m:r>
                        <a:rPr lang="en-US" altLang="zh-CN" i="1" smtClean="0">
                          <a:latin typeface="Cambria Math" panose="02040503050406030204" pitchFamily="18" charset="0"/>
                        </a:rPr>
                        <m:t>,</m:t>
                      </m:r>
                      <m:r>
                        <a:rPr lang="en-US" altLang="zh-CN" b="0" i="1" smtClean="0">
                          <a:latin typeface="Cambria Math" panose="02040503050406030204" pitchFamily="18" charset="0"/>
                        </a:rPr>
                        <m:t> </m:t>
                      </m:r>
                      <m:r>
                        <a:rPr lang="en-US" altLang="zh-CN" i="1">
                          <a:latin typeface="Cambria Math" panose="02040503050406030204" pitchFamily="18" charset="0"/>
                        </a:rPr>
                        <m:t>𝑚𝑢</m:t>
                      </m:r>
                      <m:r>
                        <a:rPr lang="en-US" altLang="zh-CN" i="1">
                          <a:latin typeface="Cambria Math" panose="02040503050406030204" pitchFamily="18" charset="0"/>
                        </a:rPr>
                        <m:t>_</m:t>
                      </m:r>
                      <m:r>
                        <a:rPr lang="en-US" altLang="zh-CN" i="1">
                          <a:latin typeface="Cambria Math" panose="02040503050406030204" pitchFamily="18" charset="0"/>
                        </a:rPr>
                        <m:t>𝑏𝑘𝑔</m:t>
                      </m:r>
                      <m:r>
                        <a:rPr lang="en-US" altLang="zh-CN" i="1">
                          <a:latin typeface="Cambria Math" panose="02040503050406030204" pitchFamily="18" charset="0"/>
                        </a:rPr>
                        <m:t>&lt;</m:t>
                      </m:r>
                      <m:sSup>
                        <m:sSupPr>
                          <m:ctrlPr>
                            <a:rPr lang="en-US" altLang="zh-CN" i="1">
                              <a:latin typeface="Cambria Math" panose="02040503050406030204" pitchFamily="18" charset="0"/>
                            </a:rPr>
                          </m:ctrlPr>
                        </m:sSupPr>
                        <m:e>
                          <m:r>
                            <a:rPr lang="en-US" altLang="zh-CN" i="1">
                              <a:latin typeface="Cambria Math" panose="02040503050406030204" pitchFamily="18" charset="0"/>
                            </a:rPr>
                            <m:t>10</m:t>
                          </m:r>
                        </m:e>
                        <m:sup>
                          <m:r>
                            <a:rPr lang="en-US" altLang="zh-CN" i="1">
                              <a:latin typeface="Cambria Math" panose="02040503050406030204" pitchFamily="18" charset="0"/>
                            </a:rPr>
                            <m:t>−2</m:t>
                          </m:r>
                        </m:sup>
                      </m:sSup>
                    </m:oMath>
                  </m:oMathPara>
                </a14:m>
                <a:endParaRPr lang="en-US" altLang="zh-CN" i="1" dirty="0">
                  <a:latin typeface="Cambria Math" panose="02040503050406030204" pitchFamily="18" charset="0"/>
                </a:endParaRPr>
              </a:p>
              <a:p>
                <a:pPr>
                  <a:lnSpc>
                    <a:spcPct val="130000"/>
                  </a:lnSpc>
                </a:pPr>
                <a14:m>
                  <m:oMathPara xmlns:m="http://schemas.openxmlformats.org/officeDocument/2006/math">
                    <m:oMathParaPr>
                      <m:jc m:val="left"/>
                    </m:oMathParaPr>
                    <m:oMath xmlns:m="http://schemas.openxmlformats.org/officeDocument/2006/math">
                      <m:r>
                        <a:rPr lang="en-US" altLang="zh-CN"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−2</m:t>
                          </m:r>
                        </m:sup>
                      </m:sSup>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rPr>
                        <m:t>𝑚𝑢</m:t>
                      </m:r>
                      <m:r>
                        <a:rPr lang="en-US" altLang="zh-CN" i="1">
                          <a:latin typeface="Cambria Math" panose="02040503050406030204" pitchFamily="18" charset="0"/>
                        </a:rPr>
                        <m:t>_</m:t>
                      </m:r>
                      <m:r>
                        <a:rPr lang="en-US" altLang="zh-CN" i="1">
                          <a:latin typeface="Cambria Math" panose="02040503050406030204" pitchFamily="18" charset="0"/>
                        </a:rPr>
                        <m:t>𝑏𝑘𝑔</m:t>
                      </m:r>
                      <m:r>
                        <a:rPr lang="en-US" altLang="zh-CN" i="1">
                          <a:latin typeface="Cambria Math" panose="02040503050406030204" pitchFamily="18" charset="0"/>
                        </a:rPr>
                        <m:t>&lt;20</m:t>
                      </m:r>
                    </m:oMath>
                  </m:oMathPara>
                </a14:m>
                <a:endParaRPr lang="en-US" altLang="zh-CN" b="0" i="1" dirty="0">
                  <a:latin typeface="Cambria Math" panose="02040503050406030204" pitchFamily="18" charset="0"/>
                </a:endParaRPr>
              </a:p>
              <a:p>
                <a:pPr>
                  <a:lnSpc>
                    <a:spcPct val="130000"/>
                  </a:lnSpc>
                </a:pPr>
                <a14:m>
                  <m:oMathPara xmlns:m="http://schemas.openxmlformats.org/officeDocument/2006/math">
                    <m:oMathParaPr>
                      <m:jc m:val="left"/>
                    </m:oMathParaPr>
                    <m:oMath xmlns:m="http://schemas.openxmlformats.org/officeDocument/2006/math">
                      <m:r>
                        <a:rPr lang="en-US" altLang="zh-CN" i="1" smtClean="0">
                          <a:latin typeface="Cambria Math" panose="02040503050406030204" pitchFamily="18" charset="0"/>
                        </a:rPr>
                        <m:t>,</m:t>
                      </m:r>
                      <m:r>
                        <a:rPr lang="en-US" altLang="zh-CN" b="0" i="1" smtClean="0">
                          <a:latin typeface="Cambria Math" panose="02040503050406030204" pitchFamily="18" charset="0"/>
                        </a:rPr>
                        <m:t>20</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rPr>
                        <m:t>𝑚𝑢</m:t>
                      </m:r>
                      <m:r>
                        <a:rPr lang="en-US" altLang="zh-CN" i="1">
                          <a:latin typeface="Cambria Math" panose="02040503050406030204" pitchFamily="18" charset="0"/>
                        </a:rPr>
                        <m:t>_</m:t>
                      </m:r>
                      <m:r>
                        <a:rPr lang="en-US" altLang="zh-CN" i="1">
                          <a:latin typeface="Cambria Math" panose="02040503050406030204" pitchFamily="18" charset="0"/>
                        </a:rPr>
                        <m:t>𝑏𝑘𝑔</m:t>
                      </m:r>
                      <m:r>
                        <a:rPr lang="en-US" altLang="zh-CN" i="1">
                          <a:latin typeface="Cambria Math" panose="02040503050406030204" pitchFamily="18" charset="0"/>
                        </a:rPr>
                        <m:t>&lt;100</m:t>
                      </m:r>
                    </m:oMath>
                  </m:oMathPara>
                </a14:m>
                <a:endParaRPr lang="en-US" altLang="zh-CN" b="0" i="1" dirty="0">
                  <a:latin typeface="Cambria Math" panose="02040503050406030204" pitchFamily="18" charset="0"/>
                </a:endParaRPr>
              </a:p>
              <a:p>
                <a:pPr>
                  <a:lnSpc>
                    <a:spcPct val="130000"/>
                  </a:lnSpc>
                </a:pPr>
                <a14:m>
                  <m:oMathPara xmlns:m="http://schemas.openxmlformats.org/officeDocument/2006/math">
                    <m:oMathParaPr>
                      <m:jc m:val="left"/>
                    </m:oMathParaPr>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𝑚𝑢</m:t>
                      </m:r>
                      <m:r>
                        <a:rPr lang="en-US" altLang="zh-CN" b="0" i="1" smtClean="0">
                          <a:latin typeface="Cambria Math" panose="02040503050406030204" pitchFamily="18" charset="0"/>
                        </a:rPr>
                        <m:t>_</m:t>
                      </m:r>
                      <m:r>
                        <a:rPr lang="en-US" altLang="zh-CN" b="0" i="1" smtClean="0">
                          <a:latin typeface="Cambria Math" panose="02040503050406030204" pitchFamily="18" charset="0"/>
                        </a:rPr>
                        <m:t>𝑏𝑘𝑔</m:t>
                      </m:r>
                      <m:r>
                        <a:rPr lang="en-US" altLang="zh-CN" b="0" i="1" smtClean="0">
                          <a:latin typeface="Cambria Math" panose="02040503050406030204" pitchFamily="18" charset="0"/>
                          <a:ea typeface="Cambria Math" panose="02040503050406030204" pitchFamily="18" charset="0"/>
                        </a:rPr>
                        <m:t>≥100</m:t>
                      </m:r>
                    </m:oMath>
                  </m:oMathPara>
                </a14:m>
                <a:endParaRPr lang="zh-CN" altLang="en-US" dirty="0"/>
              </a:p>
            </p:txBody>
          </p:sp>
        </mc:Choice>
        <mc:Fallback xmlns="">
          <p:sp>
            <p:nvSpPr>
              <p:cNvPr id="7" name="文本框 6">
                <a:extLst>
                  <a:ext uri="{FF2B5EF4-FFF2-40B4-BE49-F238E27FC236}">
                    <a16:creationId xmlns:a16="http://schemas.microsoft.com/office/drawing/2014/main" id="{1EA72D27-C7E0-4F30-BD62-817019B1F881}"/>
                  </a:ext>
                </a:extLst>
              </p:cNvPr>
              <p:cNvSpPr txBox="1">
                <a:spLocks noRot="1" noChangeAspect="1" noMove="1" noResize="1" noEditPoints="1" noAdjustHandles="1" noChangeArrowheads="1" noChangeShapeType="1" noTextEdit="1"/>
              </p:cNvSpPr>
              <p:nvPr/>
            </p:nvSpPr>
            <p:spPr>
              <a:xfrm>
                <a:off x="4986223" y="5221405"/>
                <a:ext cx="2943454" cy="1532727"/>
              </a:xfrm>
              <a:prstGeom prst="rect">
                <a:avLst/>
              </a:prstGeom>
              <a:blipFill>
                <a:blip r:embed="rId5"/>
                <a:stretch>
                  <a:fillRect b="-39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75251849"/>
      </p:ext>
    </p:extLst>
  </p:cSld>
  <p:clrMapOvr>
    <a:masterClrMapping/>
  </p:clrMapOvr>
  <p:transition advTm="1359"/>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内容占位符 6">
            <a:extLst>
              <a:ext uri="{FF2B5EF4-FFF2-40B4-BE49-F238E27FC236}">
                <a16:creationId xmlns:a16="http://schemas.microsoft.com/office/drawing/2014/main" id="{EC6DCB18-2B04-43D1-905D-5A1528FC44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9376" y="1356257"/>
            <a:ext cx="10427971" cy="5100638"/>
          </a:xfrm>
        </p:spPr>
      </p:pic>
      <p:sp>
        <p:nvSpPr>
          <p:cNvPr id="3" name="日期占位符 2">
            <a:extLst>
              <a:ext uri="{FF2B5EF4-FFF2-40B4-BE49-F238E27FC236}">
                <a16:creationId xmlns:a16="http://schemas.microsoft.com/office/drawing/2014/main" id="{F2213411-E357-4E1D-9261-64D938E29798}"/>
              </a:ext>
            </a:extLst>
          </p:cNvPr>
          <p:cNvSpPr>
            <a:spLocks noGrp="1"/>
          </p:cNvSpPr>
          <p:nvPr>
            <p:ph type="dt" sz="half" idx="10"/>
          </p:nvPr>
        </p:nvSpPr>
        <p:spPr/>
        <p:txBody>
          <a:bodyPr/>
          <a:lstStyle/>
          <a:p>
            <a:fld id="{C6CE2DF2-BCA6-42AD-9EC2-91507C44706D}" type="datetime1">
              <a:rPr lang="zh-CN" altLang="en-US" smtClean="0"/>
              <a:t>2025/10/11</a:t>
            </a:fld>
            <a:endParaRPr lang="zh-CN" altLang="en-US" dirty="0"/>
          </a:p>
        </p:txBody>
      </p:sp>
      <p:sp>
        <p:nvSpPr>
          <p:cNvPr id="5" name="标题 4">
            <a:extLst>
              <a:ext uri="{FF2B5EF4-FFF2-40B4-BE49-F238E27FC236}">
                <a16:creationId xmlns:a16="http://schemas.microsoft.com/office/drawing/2014/main" id="{976D9711-2175-4DAA-A536-925ABC033296}"/>
              </a:ext>
            </a:extLst>
          </p:cNvPr>
          <p:cNvSpPr>
            <a:spLocks noGrp="1"/>
          </p:cNvSpPr>
          <p:nvPr>
            <p:ph type="title"/>
          </p:nvPr>
        </p:nvSpPr>
        <p:spPr/>
        <p:txBody>
          <a:bodyPr/>
          <a:lstStyle/>
          <a:p>
            <a:endParaRPr lang="zh-CN" altLang="en-US"/>
          </a:p>
        </p:txBody>
      </p:sp>
      <p:sp>
        <p:nvSpPr>
          <p:cNvPr id="8" name="灯片编号占位符 4">
            <a:extLst>
              <a:ext uri="{FF2B5EF4-FFF2-40B4-BE49-F238E27FC236}">
                <a16:creationId xmlns:a16="http://schemas.microsoft.com/office/drawing/2014/main" id="{7E2644E2-6268-4885-A089-03FE4F9C009E}"/>
              </a:ext>
            </a:extLst>
          </p:cNvPr>
          <p:cNvSpPr>
            <a:spLocks noGrp="1"/>
          </p:cNvSpPr>
          <p:nvPr>
            <p:ph type="sldNum" sz="quarter" idx="12"/>
          </p:nvPr>
        </p:nvSpPr>
        <p:spPr>
          <a:xfrm>
            <a:off x="9034272" y="6492876"/>
            <a:ext cx="2743200" cy="365125"/>
          </a:xfrm>
        </p:spPr>
        <p:txBody>
          <a:bodyPr/>
          <a:lstStyle/>
          <a:p>
            <a:pPr>
              <a:defRPr/>
            </a:pPr>
            <a:fld id="{F1BBB27C-A5E9-4D02-B4D8-BED7E3995897}" type="slidenum">
              <a:rPr lang="en-US" altLang="zh-CN" sz="1400" b="0">
                <a:solidFill>
                  <a:srgbClr val="000000"/>
                </a:solidFill>
                <a:latin typeface="Arial" panose="020B0604020202020204" pitchFamily="34" charset="0"/>
              </a:rPr>
              <a:t>18</a:t>
            </a:fld>
            <a:endParaRPr lang="en-US" altLang="zh-CN" sz="1400" b="0" dirty="0">
              <a:solidFill>
                <a:srgbClr val="000000"/>
              </a:solidFill>
              <a:latin typeface="Arial" panose="020B0604020202020204" pitchFamily="34" charset="0"/>
            </a:endParaRPr>
          </a:p>
        </p:txBody>
      </p:sp>
    </p:spTree>
    <p:extLst>
      <p:ext uri="{BB962C8B-B14F-4D97-AF65-F5344CB8AC3E}">
        <p14:creationId xmlns:p14="http://schemas.microsoft.com/office/powerpoint/2010/main" val="1519587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03D2389A-B660-4100-AAE0-A2EA353E1570}"/>
              </a:ext>
            </a:extLst>
          </p:cNvPr>
          <p:cNvSpPr>
            <a:spLocks noGrp="1"/>
          </p:cNvSpPr>
          <p:nvPr>
            <p:ph idx="1"/>
          </p:nvPr>
        </p:nvSpPr>
        <p:spPr/>
        <p:txBody>
          <a:bodyPr/>
          <a:lstStyle/>
          <a:p>
            <a:endParaRPr lang="zh-CN" altLang="en-US"/>
          </a:p>
        </p:txBody>
      </p:sp>
      <p:sp>
        <p:nvSpPr>
          <p:cNvPr id="3" name="日期占位符 2">
            <a:extLst>
              <a:ext uri="{FF2B5EF4-FFF2-40B4-BE49-F238E27FC236}">
                <a16:creationId xmlns:a16="http://schemas.microsoft.com/office/drawing/2014/main" id="{6A4FAF70-B85B-40B4-90BA-193058F4BBAD}"/>
              </a:ext>
            </a:extLst>
          </p:cNvPr>
          <p:cNvSpPr>
            <a:spLocks noGrp="1"/>
          </p:cNvSpPr>
          <p:nvPr>
            <p:ph type="dt" sz="half" idx="10"/>
          </p:nvPr>
        </p:nvSpPr>
        <p:spPr/>
        <p:txBody>
          <a:bodyPr/>
          <a:lstStyle/>
          <a:p>
            <a:fld id="{C6CE2DF2-BCA6-42AD-9EC2-91507C44706D}" type="datetime1">
              <a:rPr lang="zh-CN" altLang="en-US" smtClean="0"/>
              <a:t>2025/10/11</a:t>
            </a:fld>
            <a:endParaRPr lang="zh-CN" altLang="en-US" dirty="0"/>
          </a:p>
        </p:txBody>
      </p:sp>
      <p:sp>
        <p:nvSpPr>
          <p:cNvPr id="5" name="标题 4">
            <a:extLst>
              <a:ext uri="{FF2B5EF4-FFF2-40B4-BE49-F238E27FC236}">
                <a16:creationId xmlns:a16="http://schemas.microsoft.com/office/drawing/2014/main" id="{25A8F24C-F97F-4B05-B576-4146FD6AECBA}"/>
              </a:ext>
            </a:extLst>
          </p:cNvPr>
          <p:cNvSpPr>
            <a:spLocks noGrp="1"/>
          </p:cNvSpPr>
          <p:nvPr>
            <p:ph type="title"/>
          </p:nvPr>
        </p:nvSpPr>
        <p:spPr/>
        <p:txBody>
          <a:bodyPr/>
          <a:lstStyle/>
          <a:p>
            <a:endParaRPr lang="zh-CN" altLang="en-US"/>
          </a:p>
        </p:txBody>
      </p:sp>
      <p:pic>
        <p:nvPicPr>
          <p:cNvPr id="6" name="图片 5">
            <a:extLst>
              <a:ext uri="{FF2B5EF4-FFF2-40B4-BE49-F238E27FC236}">
                <a16:creationId xmlns:a16="http://schemas.microsoft.com/office/drawing/2014/main" id="{86429988-C129-47E2-818B-08D907F08DA6}"/>
              </a:ext>
            </a:extLst>
          </p:cNvPr>
          <p:cNvPicPr>
            <a:picLocks noChangeAspect="1"/>
          </p:cNvPicPr>
          <p:nvPr/>
        </p:nvPicPr>
        <p:blipFill>
          <a:blip r:embed="rId2"/>
          <a:stretch>
            <a:fillRect/>
          </a:stretch>
        </p:blipFill>
        <p:spPr>
          <a:xfrm>
            <a:off x="2147435" y="1269904"/>
            <a:ext cx="7305771" cy="5218408"/>
          </a:xfrm>
          <a:prstGeom prst="rect">
            <a:avLst/>
          </a:prstGeom>
        </p:spPr>
      </p:pic>
      <p:sp>
        <p:nvSpPr>
          <p:cNvPr id="7" name="灯片编号占位符 4">
            <a:extLst>
              <a:ext uri="{FF2B5EF4-FFF2-40B4-BE49-F238E27FC236}">
                <a16:creationId xmlns:a16="http://schemas.microsoft.com/office/drawing/2014/main" id="{B75610B3-22C9-49C4-B3EE-9BB2E8537845}"/>
              </a:ext>
            </a:extLst>
          </p:cNvPr>
          <p:cNvSpPr>
            <a:spLocks noGrp="1"/>
          </p:cNvSpPr>
          <p:nvPr>
            <p:ph type="sldNum" sz="quarter" idx="12"/>
          </p:nvPr>
        </p:nvSpPr>
        <p:spPr>
          <a:xfrm>
            <a:off x="9034272" y="6492876"/>
            <a:ext cx="2743200" cy="365125"/>
          </a:xfrm>
        </p:spPr>
        <p:txBody>
          <a:bodyPr/>
          <a:lstStyle/>
          <a:p>
            <a:pPr>
              <a:defRPr/>
            </a:pPr>
            <a:fld id="{F1BBB27C-A5E9-4D02-B4D8-BED7E3995897}" type="slidenum">
              <a:rPr lang="en-US" altLang="zh-CN" sz="1400" b="0">
                <a:solidFill>
                  <a:srgbClr val="000000"/>
                </a:solidFill>
                <a:latin typeface="Arial" panose="020B0604020202020204" pitchFamily="34" charset="0"/>
              </a:rPr>
              <a:t>19</a:t>
            </a:fld>
            <a:endParaRPr lang="en-US" altLang="zh-CN" sz="1400" b="0" dirty="0">
              <a:solidFill>
                <a:srgbClr val="000000"/>
              </a:solidFill>
              <a:latin typeface="Arial" panose="020B0604020202020204" pitchFamily="34" charset="0"/>
            </a:endParaRPr>
          </a:p>
        </p:txBody>
      </p:sp>
    </p:spTree>
    <p:extLst>
      <p:ext uri="{BB962C8B-B14F-4D97-AF65-F5344CB8AC3E}">
        <p14:creationId xmlns:p14="http://schemas.microsoft.com/office/powerpoint/2010/main" val="3296676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2</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lstStyle/>
          <a:p>
            <a:r>
              <a:rPr lang="en-US" altLang="zh-CN" b="1" dirty="0">
                <a:latin typeface="黑体" panose="02010609060101010101" pitchFamily="49" charset="-122"/>
                <a:ea typeface="黑体" panose="02010609060101010101" pitchFamily="49" charset="-122"/>
              </a:rPr>
              <a:t>SCEP</a:t>
            </a:r>
            <a:r>
              <a:rPr lang="zh-CN" altLang="en-US" b="1" dirty="0">
                <a:latin typeface="黑体" panose="02010609060101010101" pitchFamily="49" charset="-122"/>
                <a:ea typeface="黑体" panose="02010609060101010101" pitchFamily="49" charset="-122"/>
              </a:rPr>
              <a:t>原理样机</a:t>
            </a:r>
          </a:p>
        </p:txBody>
      </p:sp>
      <p:pic>
        <p:nvPicPr>
          <p:cNvPr id="8" name="图片 7">
            <a:extLst>
              <a:ext uri="{FF2B5EF4-FFF2-40B4-BE49-F238E27FC236}">
                <a16:creationId xmlns:a16="http://schemas.microsoft.com/office/drawing/2014/main" id="{F7436149-04AA-49ED-A9B8-264CC97A85E9}"/>
              </a:ext>
            </a:extLst>
          </p:cNvPr>
          <p:cNvPicPr>
            <a:picLocks noChangeAspect="1"/>
          </p:cNvPicPr>
          <p:nvPr/>
        </p:nvPicPr>
        <p:blipFill>
          <a:blip r:embed="rId3"/>
          <a:stretch>
            <a:fillRect/>
          </a:stretch>
        </p:blipFill>
        <p:spPr>
          <a:xfrm>
            <a:off x="479376" y="1677108"/>
            <a:ext cx="6048672" cy="4404559"/>
          </a:xfrm>
          <a:prstGeom prst="rect">
            <a:avLst/>
          </a:prstGeom>
        </p:spPr>
      </p:pic>
      <p:sp>
        <p:nvSpPr>
          <p:cNvPr id="12" name="文本框 11">
            <a:extLst>
              <a:ext uri="{FF2B5EF4-FFF2-40B4-BE49-F238E27FC236}">
                <a16:creationId xmlns:a16="http://schemas.microsoft.com/office/drawing/2014/main" id="{CC394BB3-7E35-4EE5-BAC7-1FDB89F95C7F}"/>
              </a:ext>
            </a:extLst>
          </p:cNvPr>
          <p:cNvSpPr txBox="1"/>
          <p:nvPr/>
        </p:nvSpPr>
        <p:spPr>
          <a:xfrm>
            <a:off x="6906924" y="2664503"/>
            <a:ext cx="5285076" cy="2429768"/>
          </a:xfrm>
          <a:prstGeom prst="rect">
            <a:avLst/>
          </a:prstGeom>
          <a:noFill/>
        </p:spPr>
        <p:txBody>
          <a:bodyPr wrap="square">
            <a:spAutoFit/>
          </a:bodyPr>
          <a:lstStyle/>
          <a:p>
            <a:pPr>
              <a:lnSpc>
                <a:spcPct val="150000"/>
              </a:lnSpc>
            </a:pPr>
            <a:r>
              <a:rPr lang="en-US" altLang="zh-CN" sz="2800" b="1" dirty="0">
                <a:solidFill>
                  <a:srgbClr val="0000FF"/>
                </a:solidFill>
                <a:ea typeface="黑体" panose="02010609060101010101" pitchFamily="49" charset="-122"/>
              </a:rPr>
              <a:t>S</a:t>
            </a:r>
            <a:r>
              <a:rPr lang="zh-CN" altLang="en-US" sz="2800" b="1" dirty="0">
                <a:solidFill>
                  <a:srgbClr val="0000FF"/>
                </a:solidFill>
                <a:ea typeface="黑体" panose="02010609060101010101" pitchFamily="49" charset="-122"/>
              </a:rPr>
              <a:t>cintillation </a:t>
            </a:r>
            <a:r>
              <a:rPr lang="en-US" altLang="zh-CN" sz="2800" b="1" dirty="0">
                <a:solidFill>
                  <a:srgbClr val="0000FF"/>
                </a:solidFill>
                <a:ea typeface="黑体" panose="02010609060101010101" pitchFamily="49" charset="-122"/>
              </a:rPr>
              <a:t>signal—</a:t>
            </a:r>
            <a:r>
              <a:rPr lang="zh-CN" altLang="en-US" sz="2800" b="1" dirty="0">
                <a:solidFill>
                  <a:srgbClr val="0000FF"/>
                </a:solidFill>
                <a:ea typeface="黑体" panose="02010609060101010101" pitchFamily="49" charset="-122"/>
              </a:rPr>
              <a:t>塑料闪烁体</a:t>
            </a:r>
            <a:endParaRPr lang="en-US" altLang="zh-CN" sz="2800" b="1" dirty="0">
              <a:solidFill>
                <a:srgbClr val="0000FF"/>
              </a:solidFill>
              <a:ea typeface="黑体" panose="02010609060101010101" pitchFamily="49" charset="-122"/>
            </a:endParaRPr>
          </a:p>
          <a:p>
            <a:pPr>
              <a:lnSpc>
                <a:spcPct val="150000"/>
              </a:lnSpc>
            </a:pPr>
            <a:r>
              <a:rPr lang="en-US" altLang="zh-CN" sz="2800" b="1" dirty="0">
                <a:solidFill>
                  <a:srgbClr val="C00000"/>
                </a:solidFill>
                <a:ea typeface="黑体" panose="02010609060101010101" pitchFamily="49" charset="-122"/>
              </a:rPr>
              <a:t>Induction signal—</a:t>
            </a:r>
            <a:r>
              <a:rPr lang="zh-CN" altLang="en-US" sz="2800" b="1" dirty="0">
                <a:solidFill>
                  <a:srgbClr val="C00000"/>
                </a:solidFill>
                <a:latin typeface="Calibri"/>
                <a:ea typeface="黑体" panose="02010609060101010101" pitchFamily="49" charset="-122"/>
              </a:rPr>
              <a:t>感应线圈</a:t>
            </a:r>
            <a:endParaRPr lang="en-US" altLang="zh-CN" sz="2800" b="1" dirty="0">
              <a:solidFill>
                <a:srgbClr val="C00000"/>
              </a:solidFill>
              <a:latin typeface="Calibri"/>
              <a:ea typeface="黑体" panose="02010609060101010101" pitchFamily="49" charset="-122"/>
            </a:endParaRPr>
          </a:p>
          <a:p>
            <a:pPr marL="800100" marR="0" lvl="1"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zh-CN" altLang="en-US" sz="2400" b="1" dirty="0">
                <a:solidFill>
                  <a:prstClr val="black"/>
                </a:solidFill>
                <a:latin typeface="Calibri"/>
                <a:ea typeface="黑体" panose="02010609060101010101" pitchFamily="49" charset="-122"/>
              </a:rPr>
              <a:t>直接电压读出方案</a:t>
            </a:r>
            <a:endParaRPr lang="en-US" altLang="zh-CN" sz="2400" b="1" dirty="0">
              <a:solidFill>
                <a:prstClr val="black"/>
              </a:solidFill>
              <a:latin typeface="Calibri"/>
              <a:ea typeface="黑体" panose="02010609060101010101" pitchFamily="49" charset="-122"/>
            </a:endParaRPr>
          </a:p>
          <a:p>
            <a:pPr marL="800100" marR="0" lvl="1"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zh-CN" altLang="en-US" sz="2400" b="1" dirty="0">
                <a:solidFill>
                  <a:prstClr val="black"/>
                </a:solidFill>
                <a:latin typeface="Calibri"/>
                <a:ea typeface="黑体" panose="02010609060101010101" pitchFamily="49" charset="-122"/>
              </a:rPr>
              <a:t>原子磁力计读出方案</a:t>
            </a:r>
            <a:endParaRPr lang="en-US" altLang="zh-CN" sz="2400" b="1" dirty="0">
              <a:solidFill>
                <a:prstClr val="black"/>
              </a:solidFill>
              <a:latin typeface="Calibri"/>
              <a:ea typeface="黑体" panose="02010609060101010101" pitchFamily="49" charset="-122"/>
            </a:endParaRPr>
          </a:p>
        </p:txBody>
      </p:sp>
    </p:spTree>
    <p:extLst>
      <p:ext uri="{BB962C8B-B14F-4D97-AF65-F5344CB8AC3E}">
        <p14:creationId xmlns:p14="http://schemas.microsoft.com/office/powerpoint/2010/main" val="735698127"/>
      </p:ext>
    </p:extLst>
  </p:cSld>
  <p:clrMapOvr>
    <a:masterClrMapping/>
  </p:clrMapOvr>
  <p:transition advTm="6393"/>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3</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lstStyle/>
          <a:p>
            <a:r>
              <a:rPr lang="zh-CN" altLang="en-US" b="1" dirty="0">
                <a:latin typeface="黑体" panose="02010609060101010101" pitchFamily="49" charset="-122"/>
                <a:ea typeface="黑体" panose="02010609060101010101" pitchFamily="49" charset="-122"/>
              </a:rPr>
              <a:t>感应信号读出</a:t>
            </a:r>
          </a:p>
        </p:txBody>
      </p:sp>
      <p:grpSp>
        <p:nvGrpSpPr>
          <p:cNvPr id="6" name="组合 5">
            <a:extLst>
              <a:ext uri="{FF2B5EF4-FFF2-40B4-BE49-F238E27FC236}">
                <a16:creationId xmlns:a16="http://schemas.microsoft.com/office/drawing/2014/main" id="{99C021BA-3450-4B27-874D-21046500A426}"/>
              </a:ext>
            </a:extLst>
          </p:cNvPr>
          <p:cNvGrpSpPr/>
          <p:nvPr/>
        </p:nvGrpSpPr>
        <p:grpSpPr>
          <a:xfrm>
            <a:off x="203813" y="1510497"/>
            <a:ext cx="4063918" cy="1713821"/>
            <a:chOff x="457199" y="3671094"/>
            <a:chExt cx="4063918" cy="1713821"/>
          </a:xfrm>
        </p:grpSpPr>
        <p:pic>
          <p:nvPicPr>
            <p:cNvPr id="7" name="图形 6">
              <a:extLst>
                <a:ext uri="{FF2B5EF4-FFF2-40B4-BE49-F238E27FC236}">
                  <a16:creationId xmlns:a16="http://schemas.microsoft.com/office/drawing/2014/main" id="{7C70E5FA-3132-4564-BE20-FD03C2E49BF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53717"/>
            <a:stretch/>
          </p:blipFill>
          <p:spPr>
            <a:xfrm>
              <a:off x="457199" y="3671094"/>
              <a:ext cx="4063918" cy="1707016"/>
            </a:xfrm>
            <a:prstGeom prst="rect">
              <a:avLst/>
            </a:prstGeom>
          </p:spPr>
        </p:pic>
        <p:sp>
          <p:nvSpPr>
            <p:cNvPr id="9" name="矩形 8">
              <a:extLst>
                <a:ext uri="{FF2B5EF4-FFF2-40B4-BE49-F238E27FC236}">
                  <a16:creationId xmlns:a16="http://schemas.microsoft.com/office/drawing/2014/main" id="{139F7FA5-26C8-4E60-AE55-7198924C737B}"/>
                </a:ext>
              </a:extLst>
            </p:cNvPr>
            <p:cNvSpPr/>
            <p:nvPr/>
          </p:nvSpPr>
          <p:spPr bwMode="auto">
            <a:xfrm>
              <a:off x="1644650" y="5191126"/>
              <a:ext cx="1752600" cy="19378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25000">
                <a:ln>
                  <a:noFill/>
                </a:ln>
                <a:solidFill>
                  <a:schemeClr val="tx1"/>
                </a:solidFill>
                <a:effectLst/>
                <a:latin typeface="Arial" panose="020B0604020202020204" pitchFamily="34" charset="0"/>
                <a:ea typeface="宋体" panose="02010600030101010101" pitchFamily="2" charset="-122"/>
              </a:endParaRPr>
            </a:p>
          </p:txBody>
        </p:sp>
      </p:grpSp>
      <p:sp>
        <p:nvSpPr>
          <p:cNvPr id="10" name="文本框 9">
            <a:extLst>
              <a:ext uri="{FF2B5EF4-FFF2-40B4-BE49-F238E27FC236}">
                <a16:creationId xmlns:a16="http://schemas.microsoft.com/office/drawing/2014/main" id="{3577E9FD-CB31-4214-8FB1-8575A4E282BE}"/>
              </a:ext>
            </a:extLst>
          </p:cNvPr>
          <p:cNvSpPr txBox="1"/>
          <p:nvPr/>
        </p:nvSpPr>
        <p:spPr>
          <a:xfrm>
            <a:off x="1454328" y="3311191"/>
            <a:ext cx="1562888" cy="369332"/>
          </a:xfrm>
          <a:prstGeom prst="rect">
            <a:avLst/>
          </a:prstGeom>
          <a:noFill/>
          <a:ln w="19050">
            <a:solidFill>
              <a:schemeClr val="tx1"/>
            </a:solidFill>
          </a:ln>
        </p:spPr>
        <p:txBody>
          <a:bodyPr wrap="square" rtlCol="0">
            <a:spAutoFit/>
          </a:bodyPr>
          <a:lstStyle/>
          <a:p>
            <a:pPr algn="ctr"/>
            <a:r>
              <a:rPr lang="zh-CN" altLang="en-US" baseline="0" dirty="0"/>
              <a:t>感应电压信号</a:t>
            </a:r>
          </a:p>
        </p:txBody>
      </p:sp>
      <p:sp>
        <p:nvSpPr>
          <p:cNvPr id="11" name="文本框 10">
            <a:extLst>
              <a:ext uri="{FF2B5EF4-FFF2-40B4-BE49-F238E27FC236}">
                <a16:creationId xmlns:a16="http://schemas.microsoft.com/office/drawing/2014/main" id="{1AB372A9-1BC8-43F1-BE7E-A2537D1C8784}"/>
              </a:ext>
            </a:extLst>
          </p:cNvPr>
          <p:cNvSpPr txBox="1"/>
          <p:nvPr/>
        </p:nvSpPr>
        <p:spPr>
          <a:xfrm>
            <a:off x="255360" y="4039160"/>
            <a:ext cx="1562888" cy="369332"/>
          </a:xfrm>
          <a:prstGeom prst="rect">
            <a:avLst/>
          </a:prstGeom>
          <a:noFill/>
          <a:ln w="19050">
            <a:solidFill>
              <a:schemeClr val="tx1"/>
            </a:solidFill>
          </a:ln>
        </p:spPr>
        <p:txBody>
          <a:bodyPr wrap="square" rtlCol="0">
            <a:spAutoFit/>
          </a:bodyPr>
          <a:lstStyle/>
          <a:p>
            <a:pPr algn="ctr"/>
            <a:r>
              <a:rPr lang="zh-CN" altLang="en-US" baseline="0" dirty="0"/>
              <a:t>低噪声放大器</a:t>
            </a:r>
          </a:p>
        </p:txBody>
      </p:sp>
      <p:sp>
        <p:nvSpPr>
          <p:cNvPr id="13" name="文本框 12">
            <a:extLst>
              <a:ext uri="{FF2B5EF4-FFF2-40B4-BE49-F238E27FC236}">
                <a16:creationId xmlns:a16="http://schemas.microsoft.com/office/drawing/2014/main" id="{5A97C21B-09B7-491D-A4D4-C54B070F519D}"/>
              </a:ext>
            </a:extLst>
          </p:cNvPr>
          <p:cNvSpPr txBox="1"/>
          <p:nvPr/>
        </p:nvSpPr>
        <p:spPr>
          <a:xfrm>
            <a:off x="2732648" y="4039160"/>
            <a:ext cx="1562888" cy="369332"/>
          </a:xfrm>
          <a:prstGeom prst="rect">
            <a:avLst/>
          </a:prstGeom>
          <a:noFill/>
          <a:ln w="19050">
            <a:solidFill>
              <a:schemeClr val="tx1"/>
            </a:solidFill>
          </a:ln>
        </p:spPr>
        <p:txBody>
          <a:bodyPr wrap="square" rtlCol="0">
            <a:spAutoFit/>
          </a:bodyPr>
          <a:lstStyle/>
          <a:p>
            <a:pPr algn="ctr"/>
            <a:r>
              <a:rPr lang="zh-CN" altLang="en-US" baseline="0" dirty="0"/>
              <a:t>磁场转化线圈</a:t>
            </a:r>
          </a:p>
        </p:txBody>
      </p:sp>
      <p:sp>
        <p:nvSpPr>
          <p:cNvPr id="14" name="文本框 13">
            <a:extLst>
              <a:ext uri="{FF2B5EF4-FFF2-40B4-BE49-F238E27FC236}">
                <a16:creationId xmlns:a16="http://schemas.microsoft.com/office/drawing/2014/main" id="{64C04682-6491-4BA7-A3F4-99E3A5234886}"/>
              </a:ext>
            </a:extLst>
          </p:cNvPr>
          <p:cNvSpPr txBox="1"/>
          <p:nvPr/>
        </p:nvSpPr>
        <p:spPr>
          <a:xfrm>
            <a:off x="2732648" y="4876945"/>
            <a:ext cx="1562888" cy="369332"/>
          </a:xfrm>
          <a:prstGeom prst="rect">
            <a:avLst/>
          </a:prstGeom>
          <a:noFill/>
          <a:ln w="19050">
            <a:solidFill>
              <a:schemeClr val="tx1"/>
            </a:solidFill>
          </a:ln>
        </p:spPr>
        <p:txBody>
          <a:bodyPr wrap="square" rtlCol="0">
            <a:spAutoFit/>
          </a:bodyPr>
          <a:lstStyle/>
          <a:p>
            <a:pPr algn="ctr"/>
            <a:r>
              <a:rPr lang="zh-CN" altLang="en-US" baseline="0" dirty="0"/>
              <a:t>原子磁力计</a:t>
            </a:r>
          </a:p>
        </p:txBody>
      </p:sp>
      <p:sp>
        <p:nvSpPr>
          <p:cNvPr id="15" name="文本框 14">
            <a:extLst>
              <a:ext uri="{FF2B5EF4-FFF2-40B4-BE49-F238E27FC236}">
                <a16:creationId xmlns:a16="http://schemas.microsoft.com/office/drawing/2014/main" id="{34EB4D40-A96F-4BF8-8361-8EC0BDAEC7EE}"/>
              </a:ext>
            </a:extLst>
          </p:cNvPr>
          <p:cNvSpPr txBox="1"/>
          <p:nvPr/>
        </p:nvSpPr>
        <p:spPr>
          <a:xfrm>
            <a:off x="255360" y="4876862"/>
            <a:ext cx="1562888" cy="369332"/>
          </a:xfrm>
          <a:prstGeom prst="rect">
            <a:avLst/>
          </a:prstGeom>
          <a:noFill/>
          <a:ln w="19050">
            <a:solidFill>
              <a:schemeClr val="tx1"/>
            </a:solidFill>
          </a:ln>
        </p:spPr>
        <p:txBody>
          <a:bodyPr wrap="square" rtlCol="0">
            <a:spAutoFit/>
          </a:bodyPr>
          <a:lstStyle/>
          <a:p>
            <a:pPr algn="ctr"/>
            <a:r>
              <a:rPr lang="zh-CN" altLang="en-US" baseline="0" dirty="0"/>
              <a:t>数据采集卡</a:t>
            </a:r>
          </a:p>
        </p:txBody>
      </p:sp>
      <p:cxnSp>
        <p:nvCxnSpPr>
          <p:cNvPr id="16" name="直接箭头连接符 15">
            <a:extLst>
              <a:ext uri="{FF2B5EF4-FFF2-40B4-BE49-F238E27FC236}">
                <a16:creationId xmlns:a16="http://schemas.microsoft.com/office/drawing/2014/main" id="{53D743D2-EAB0-4C47-BB45-00C8404497F2}"/>
              </a:ext>
            </a:extLst>
          </p:cNvPr>
          <p:cNvCxnSpPr>
            <a:stCxn id="10" idx="2"/>
            <a:endCxn id="11" idx="0"/>
          </p:cNvCxnSpPr>
          <p:nvPr/>
        </p:nvCxnSpPr>
        <p:spPr bwMode="auto">
          <a:xfrm flipH="1">
            <a:off x="1036804" y="3680523"/>
            <a:ext cx="1198968" cy="35863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接箭头连接符 16">
            <a:extLst>
              <a:ext uri="{FF2B5EF4-FFF2-40B4-BE49-F238E27FC236}">
                <a16:creationId xmlns:a16="http://schemas.microsoft.com/office/drawing/2014/main" id="{4F3E9264-504A-4210-9105-669F0F1CBF5E}"/>
              </a:ext>
            </a:extLst>
          </p:cNvPr>
          <p:cNvCxnSpPr>
            <a:stCxn id="10" idx="2"/>
            <a:endCxn id="13" idx="0"/>
          </p:cNvCxnSpPr>
          <p:nvPr/>
        </p:nvCxnSpPr>
        <p:spPr bwMode="auto">
          <a:xfrm>
            <a:off x="2235772" y="3680523"/>
            <a:ext cx="1278320" cy="35863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接箭头连接符 17">
            <a:extLst>
              <a:ext uri="{FF2B5EF4-FFF2-40B4-BE49-F238E27FC236}">
                <a16:creationId xmlns:a16="http://schemas.microsoft.com/office/drawing/2014/main" id="{449904DC-0D03-415A-AA20-8F0ECA973CC4}"/>
              </a:ext>
            </a:extLst>
          </p:cNvPr>
          <p:cNvCxnSpPr>
            <a:stCxn id="11" idx="2"/>
            <a:endCxn id="15" idx="0"/>
          </p:cNvCxnSpPr>
          <p:nvPr/>
        </p:nvCxnSpPr>
        <p:spPr bwMode="auto">
          <a:xfrm>
            <a:off x="1036804" y="4408492"/>
            <a:ext cx="0" cy="46837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接箭头连接符 18">
            <a:extLst>
              <a:ext uri="{FF2B5EF4-FFF2-40B4-BE49-F238E27FC236}">
                <a16:creationId xmlns:a16="http://schemas.microsoft.com/office/drawing/2014/main" id="{1A3B6B31-104B-4424-A0A0-E929AD543F32}"/>
              </a:ext>
            </a:extLst>
          </p:cNvPr>
          <p:cNvCxnSpPr>
            <a:stCxn id="13" idx="2"/>
            <a:endCxn id="14" idx="0"/>
          </p:cNvCxnSpPr>
          <p:nvPr/>
        </p:nvCxnSpPr>
        <p:spPr bwMode="auto">
          <a:xfrm>
            <a:off x="3514092" y="4408492"/>
            <a:ext cx="0" cy="46845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Rounded Rectangle 19">
            <a:extLst>
              <a:ext uri="{FF2B5EF4-FFF2-40B4-BE49-F238E27FC236}">
                <a16:creationId xmlns:a16="http://schemas.microsoft.com/office/drawing/2014/main" id="{784EA7A9-04D4-40A7-AFFA-F1A24E029EF0}"/>
              </a:ext>
            </a:extLst>
          </p:cNvPr>
          <p:cNvSpPr/>
          <p:nvPr/>
        </p:nvSpPr>
        <p:spPr>
          <a:xfrm>
            <a:off x="76200" y="3859841"/>
            <a:ext cx="1875001" cy="2724082"/>
          </a:xfrm>
          <a:prstGeom prst="roundRect">
            <a:avLst/>
          </a:prstGeom>
          <a:noFill/>
          <a:ln w="38100">
            <a:solidFill>
              <a:srgbClr val="0432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1">
            <a:extLst>
              <a:ext uri="{FF2B5EF4-FFF2-40B4-BE49-F238E27FC236}">
                <a16:creationId xmlns:a16="http://schemas.microsoft.com/office/drawing/2014/main" id="{EA38ED08-62B3-4B99-B298-76CDF3DB3A2C}"/>
              </a:ext>
            </a:extLst>
          </p:cNvPr>
          <p:cNvSpPr txBox="1"/>
          <p:nvPr/>
        </p:nvSpPr>
        <p:spPr>
          <a:xfrm>
            <a:off x="314642" y="6152986"/>
            <a:ext cx="1415772" cy="338554"/>
          </a:xfrm>
          <a:prstGeom prst="rect">
            <a:avLst/>
          </a:prstGeom>
          <a:noFill/>
        </p:spPr>
        <p:txBody>
          <a:bodyPr wrap="none" rtlCol="0">
            <a:spAutoFit/>
          </a:bodyPr>
          <a:lstStyle/>
          <a:p>
            <a:r>
              <a:rPr lang="zh-CN" altLang="en-US" sz="1600" b="1" dirty="0">
                <a:solidFill>
                  <a:srgbClr val="0432FF"/>
                </a:solidFill>
                <a:latin typeface="Times" pitchFamily="2" charset="0"/>
                <a:ea typeface="STKaiti" panose="02010600040101010101" pitchFamily="2" charset="-122"/>
              </a:rPr>
              <a:t>直接电压读出</a:t>
            </a:r>
            <a:endParaRPr lang="en-US" sz="1600" b="1" dirty="0">
              <a:solidFill>
                <a:srgbClr val="0432FF"/>
              </a:solidFill>
              <a:latin typeface="Times" pitchFamily="2" charset="0"/>
              <a:ea typeface="STKaiti" panose="02010600040101010101" pitchFamily="2" charset="-122"/>
            </a:endParaRPr>
          </a:p>
        </p:txBody>
      </p:sp>
      <p:sp>
        <p:nvSpPr>
          <p:cNvPr id="22" name="Rounded Rectangle 19">
            <a:extLst>
              <a:ext uri="{FF2B5EF4-FFF2-40B4-BE49-F238E27FC236}">
                <a16:creationId xmlns:a16="http://schemas.microsoft.com/office/drawing/2014/main" id="{5E94493D-D67D-4457-B2AB-44DAD93332C7}"/>
              </a:ext>
            </a:extLst>
          </p:cNvPr>
          <p:cNvSpPr/>
          <p:nvPr/>
        </p:nvSpPr>
        <p:spPr>
          <a:xfrm>
            <a:off x="2541360" y="3862817"/>
            <a:ext cx="1875001" cy="2730070"/>
          </a:xfrm>
          <a:prstGeom prst="roundRect">
            <a:avLst/>
          </a:prstGeom>
          <a:noFill/>
          <a:ln w="381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1">
            <a:extLst>
              <a:ext uri="{FF2B5EF4-FFF2-40B4-BE49-F238E27FC236}">
                <a16:creationId xmlns:a16="http://schemas.microsoft.com/office/drawing/2014/main" id="{720EE719-10F1-46EA-80BE-6A4568ACC7C9}"/>
              </a:ext>
            </a:extLst>
          </p:cNvPr>
          <p:cNvSpPr txBox="1"/>
          <p:nvPr/>
        </p:nvSpPr>
        <p:spPr>
          <a:xfrm>
            <a:off x="2703612" y="6152986"/>
            <a:ext cx="1620957" cy="338554"/>
          </a:xfrm>
          <a:prstGeom prst="rect">
            <a:avLst/>
          </a:prstGeom>
          <a:noFill/>
        </p:spPr>
        <p:txBody>
          <a:bodyPr wrap="none" rtlCol="0">
            <a:spAutoFit/>
          </a:bodyPr>
          <a:lstStyle/>
          <a:p>
            <a:r>
              <a:rPr lang="zh-CN" altLang="en-US" sz="1600" b="1" dirty="0">
                <a:solidFill>
                  <a:srgbClr val="FF0000"/>
                </a:solidFill>
                <a:latin typeface="Times" pitchFamily="2" charset="0"/>
                <a:ea typeface="STKaiti" panose="02010600040101010101" pitchFamily="2" charset="-122"/>
              </a:rPr>
              <a:t>原子磁力计读出</a:t>
            </a:r>
            <a:endParaRPr lang="en-US" sz="1600" b="1" dirty="0">
              <a:solidFill>
                <a:srgbClr val="FF0000"/>
              </a:solidFill>
              <a:latin typeface="Times" pitchFamily="2" charset="0"/>
              <a:ea typeface="STKaiti" panose="02010600040101010101" pitchFamily="2" charset="-122"/>
            </a:endParaRPr>
          </a:p>
        </p:txBody>
      </p:sp>
      <p:sp>
        <p:nvSpPr>
          <p:cNvPr id="24" name="文本框 23">
            <a:extLst>
              <a:ext uri="{FF2B5EF4-FFF2-40B4-BE49-F238E27FC236}">
                <a16:creationId xmlns:a16="http://schemas.microsoft.com/office/drawing/2014/main" id="{5093C865-ED26-4C35-B8AE-D1BE7A94BD7C}"/>
              </a:ext>
            </a:extLst>
          </p:cNvPr>
          <p:cNvSpPr txBox="1"/>
          <p:nvPr/>
        </p:nvSpPr>
        <p:spPr>
          <a:xfrm>
            <a:off x="2732647" y="5714730"/>
            <a:ext cx="1562888" cy="369332"/>
          </a:xfrm>
          <a:prstGeom prst="rect">
            <a:avLst/>
          </a:prstGeom>
          <a:noFill/>
          <a:ln w="19050">
            <a:solidFill>
              <a:schemeClr val="tx1"/>
            </a:solidFill>
          </a:ln>
        </p:spPr>
        <p:txBody>
          <a:bodyPr wrap="square" rtlCol="0">
            <a:spAutoFit/>
          </a:bodyPr>
          <a:lstStyle/>
          <a:p>
            <a:pPr algn="ctr"/>
            <a:r>
              <a:rPr lang="zh-CN" altLang="en-US" baseline="0" dirty="0"/>
              <a:t>最优滤波</a:t>
            </a:r>
          </a:p>
        </p:txBody>
      </p:sp>
      <p:sp>
        <p:nvSpPr>
          <p:cNvPr id="25" name="文本框 24">
            <a:extLst>
              <a:ext uri="{FF2B5EF4-FFF2-40B4-BE49-F238E27FC236}">
                <a16:creationId xmlns:a16="http://schemas.microsoft.com/office/drawing/2014/main" id="{58832D2C-9108-4E42-A93E-BE8BABE13027}"/>
              </a:ext>
            </a:extLst>
          </p:cNvPr>
          <p:cNvSpPr txBox="1"/>
          <p:nvPr/>
        </p:nvSpPr>
        <p:spPr>
          <a:xfrm>
            <a:off x="255360" y="5714730"/>
            <a:ext cx="1562888" cy="369332"/>
          </a:xfrm>
          <a:prstGeom prst="rect">
            <a:avLst/>
          </a:prstGeom>
          <a:noFill/>
          <a:ln w="19050">
            <a:solidFill>
              <a:schemeClr val="tx1"/>
            </a:solidFill>
          </a:ln>
        </p:spPr>
        <p:txBody>
          <a:bodyPr wrap="square" rtlCol="0">
            <a:spAutoFit/>
          </a:bodyPr>
          <a:lstStyle/>
          <a:p>
            <a:pPr algn="ctr"/>
            <a:r>
              <a:rPr lang="zh-CN" altLang="en-US" baseline="0" dirty="0"/>
              <a:t>最优滤波</a:t>
            </a:r>
          </a:p>
        </p:txBody>
      </p:sp>
      <p:cxnSp>
        <p:nvCxnSpPr>
          <p:cNvPr id="26" name="直接箭头连接符 25">
            <a:extLst>
              <a:ext uri="{FF2B5EF4-FFF2-40B4-BE49-F238E27FC236}">
                <a16:creationId xmlns:a16="http://schemas.microsoft.com/office/drawing/2014/main" id="{E15754D1-EB9B-4B31-BE29-EC0EDA21F769}"/>
              </a:ext>
            </a:extLst>
          </p:cNvPr>
          <p:cNvCxnSpPr>
            <a:stCxn id="15" idx="2"/>
            <a:endCxn id="25" idx="0"/>
          </p:cNvCxnSpPr>
          <p:nvPr/>
        </p:nvCxnSpPr>
        <p:spPr bwMode="auto">
          <a:xfrm>
            <a:off x="1036804" y="5246194"/>
            <a:ext cx="0" cy="46853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接箭头连接符 26">
            <a:extLst>
              <a:ext uri="{FF2B5EF4-FFF2-40B4-BE49-F238E27FC236}">
                <a16:creationId xmlns:a16="http://schemas.microsoft.com/office/drawing/2014/main" id="{3BDEC00A-430D-44B8-9CBE-263F23B0AB37}"/>
              </a:ext>
            </a:extLst>
          </p:cNvPr>
          <p:cNvCxnSpPr>
            <a:stCxn id="14" idx="2"/>
            <a:endCxn id="24" idx="0"/>
          </p:cNvCxnSpPr>
          <p:nvPr/>
        </p:nvCxnSpPr>
        <p:spPr bwMode="auto">
          <a:xfrm flipH="1">
            <a:off x="3514091" y="5246277"/>
            <a:ext cx="1" cy="46845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文本框 2">
            <a:extLst>
              <a:ext uri="{FF2B5EF4-FFF2-40B4-BE49-F238E27FC236}">
                <a16:creationId xmlns:a16="http://schemas.microsoft.com/office/drawing/2014/main" id="{25A94D75-05F1-4A03-8BD2-B82C1A75AE0D}"/>
              </a:ext>
            </a:extLst>
          </p:cNvPr>
          <p:cNvSpPr txBox="1"/>
          <p:nvPr/>
        </p:nvSpPr>
        <p:spPr>
          <a:xfrm>
            <a:off x="4669201" y="991073"/>
            <a:ext cx="4169231" cy="5866927"/>
          </a:xfrm>
          <a:prstGeom prst="rect">
            <a:avLst/>
          </a:prstGeom>
          <a:noFill/>
        </p:spPr>
        <p:txBody>
          <a:bodyPr wrap="square" rtlCol="0">
            <a:spAutoFit/>
          </a:bodyPr>
          <a:lstStyle/>
          <a:p>
            <a:pPr>
              <a:lnSpc>
                <a:spcPct val="150000"/>
              </a:lnSpc>
            </a:pPr>
            <a:r>
              <a:rPr lang="zh-CN" altLang="en-US" dirty="0"/>
              <a:t>阵列型困难：</a:t>
            </a:r>
            <a:endParaRPr lang="en-US" altLang="zh-CN" dirty="0"/>
          </a:p>
          <a:p>
            <a:pPr marL="342900" indent="-342900">
              <a:lnSpc>
                <a:spcPct val="150000"/>
              </a:lnSpc>
              <a:buFont typeface="+mj-lt"/>
              <a:buAutoNum type="arabicPeriod"/>
            </a:pPr>
            <a:r>
              <a:rPr lang="zh-CN" altLang="en-US" dirty="0"/>
              <a:t>线圈阵列读出通道数</a:t>
            </a:r>
            <a:endParaRPr lang="en-US" altLang="zh-CN" dirty="0"/>
          </a:p>
          <a:p>
            <a:pPr marL="742950" lvl="1" indent="-285750">
              <a:lnSpc>
                <a:spcPct val="150000"/>
              </a:lnSpc>
              <a:buFont typeface="Arial" panose="020B0604020202020204" pitchFamily="34" charset="0"/>
              <a:buChar char="•"/>
            </a:pPr>
            <a:r>
              <a:rPr lang="zh-CN" altLang="en-US" dirty="0"/>
              <a:t>在一定曝光量下，线圈半径受</a:t>
            </a:r>
            <a:r>
              <a:rPr lang="en-US" altLang="zh-CN" dirty="0"/>
              <a:t>SNR </a:t>
            </a:r>
            <a:r>
              <a:rPr lang="zh-CN" altLang="en-US" dirty="0"/>
              <a:t>限制难以实现大半径线圈设计，需要众多读出通道</a:t>
            </a:r>
            <a:endParaRPr lang="en-US" altLang="zh-CN" dirty="0"/>
          </a:p>
          <a:p>
            <a:pPr marL="342900" indent="-342900">
              <a:lnSpc>
                <a:spcPct val="150000"/>
              </a:lnSpc>
              <a:buFont typeface="+mj-lt"/>
              <a:buAutoNum type="arabicPeriod"/>
            </a:pPr>
            <a:r>
              <a:rPr lang="zh-CN" altLang="en-US" dirty="0"/>
              <a:t>线圈阵列灵敏度</a:t>
            </a:r>
            <a:endParaRPr lang="en-US" altLang="zh-CN" dirty="0"/>
          </a:p>
          <a:p>
            <a:pPr marL="800100" lvl="1" indent="-342900">
              <a:lnSpc>
                <a:spcPct val="150000"/>
              </a:lnSpc>
              <a:buFont typeface="Arial" panose="020B0604020202020204" pitchFamily="34" charset="0"/>
              <a:buChar char="•"/>
            </a:pPr>
            <a:r>
              <a:rPr lang="zh-CN" altLang="en-US" dirty="0"/>
              <a:t>线圈阵列灵敏度和感应信号探测信噪比以及线圈接收角度有关，可直接和当前磁单极子通量界限比较</a:t>
            </a:r>
            <a:endParaRPr lang="en-US" altLang="zh-CN" dirty="0"/>
          </a:p>
          <a:p>
            <a:pPr marL="342900" indent="-342900">
              <a:lnSpc>
                <a:spcPct val="150000"/>
              </a:lnSpc>
              <a:buFont typeface="+mj-lt"/>
              <a:buAutoNum type="arabicPeriod"/>
            </a:pPr>
            <a:r>
              <a:rPr lang="zh-CN" altLang="en-US" dirty="0"/>
              <a:t>线圈阵列单位面积重量</a:t>
            </a:r>
            <a:endParaRPr lang="en-US" altLang="zh-CN" dirty="0"/>
          </a:p>
          <a:p>
            <a:pPr marL="742950" lvl="1" indent="-285750">
              <a:lnSpc>
                <a:spcPct val="150000"/>
              </a:lnSpc>
              <a:buFont typeface="Arial" panose="020B0604020202020204" pitchFamily="34" charset="0"/>
              <a:buChar char="•"/>
            </a:pPr>
            <a:r>
              <a:rPr lang="zh-CN" altLang="en-US" dirty="0"/>
              <a:t>线圈阵列单位面积重量关乎物理实验的可行性，并且影响空间探测的可行性</a:t>
            </a:r>
            <a:endParaRPr lang="en-US" altLang="zh-CN" dirty="0"/>
          </a:p>
        </p:txBody>
      </p:sp>
      <p:sp>
        <p:nvSpPr>
          <p:cNvPr id="28" name="右大括号 27">
            <a:extLst>
              <a:ext uri="{FF2B5EF4-FFF2-40B4-BE49-F238E27FC236}">
                <a16:creationId xmlns:a16="http://schemas.microsoft.com/office/drawing/2014/main" id="{F267DCA4-4687-49AE-8011-47C809837E04}"/>
              </a:ext>
            </a:extLst>
          </p:cNvPr>
          <p:cNvSpPr/>
          <p:nvPr/>
        </p:nvSpPr>
        <p:spPr>
          <a:xfrm>
            <a:off x="9034272" y="3495857"/>
            <a:ext cx="401470" cy="3173503"/>
          </a:xfrm>
          <a:prstGeom prst="rightBrace">
            <a:avLst>
              <a:gd name="adj1" fmla="val 103443"/>
              <a:gd name="adj2" fmla="val 50317"/>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9" name="文本框 28">
            <a:extLst>
              <a:ext uri="{FF2B5EF4-FFF2-40B4-BE49-F238E27FC236}">
                <a16:creationId xmlns:a16="http://schemas.microsoft.com/office/drawing/2014/main" id="{A3DDBA49-D367-4250-9E1B-4A89A2C234D3}"/>
              </a:ext>
            </a:extLst>
          </p:cNvPr>
          <p:cNvSpPr txBox="1"/>
          <p:nvPr/>
        </p:nvSpPr>
        <p:spPr>
          <a:xfrm>
            <a:off x="9998259" y="2095187"/>
            <a:ext cx="1865048" cy="369332"/>
          </a:xfrm>
          <a:prstGeom prst="rect">
            <a:avLst/>
          </a:prstGeom>
          <a:noFill/>
        </p:spPr>
        <p:txBody>
          <a:bodyPr wrap="square" rtlCol="0">
            <a:spAutoFit/>
          </a:bodyPr>
          <a:lstStyle/>
          <a:p>
            <a:r>
              <a:rPr lang="zh-CN" altLang="en-US" b="1" dirty="0"/>
              <a:t>读出通道复用</a:t>
            </a:r>
          </a:p>
        </p:txBody>
      </p:sp>
      <p:sp>
        <p:nvSpPr>
          <p:cNvPr id="30" name="文本框 29">
            <a:extLst>
              <a:ext uri="{FF2B5EF4-FFF2-40B4-BE49-F238E27FC236}">
                <a16:creationId xmlns:a16="http://schemas.microsoft.com/office/drawing/2014/main" id="{F7003524-9303-4F78-A1A9-34784CCAD5C1}"/>
              </a:ext>
            </a:extLst>
          </p:cNvPr>
          <p:cNvSpPr txBox="1"/>
          <p:nvPr/>
        </p:nvSpPr>
        <p:spPr>
          <a:xfrm>
            <a:off x="9912424" y="4573659"/>
            <a:ext cx="2024216" cy="1296445"/>
          </a:xfrm>
          <a:prstGeom prst="rect">
            <a:avLst/>
          </a:prstGeom>
          <a:noFill/>
        </p:spPr>
        <p:txBody>
          <a:bodyPr wrap="square" rtlCol="0">
            <a:spAutoFit/>
          </a:bodyPr>
          <a:lstStyle/>
          <a:p>
            <a:pPr>
              <a:lnSpc>
                <a:spcPct val="150000"/>
              </a:lnSpc>
            </a:pPr>
            <a:r>
              <a:rPr lang="zh-CN" altLang="en-US" b="1" dirty="0"/>
              <a:t>线圈阵列灵敏度和单位面积重量联合优化</a:t>
            </a:r>
          </a:p>
        </p:txBody>
      </p:sp>
      <p:cxnSp>
        <p:nvCxnSpPr>
          <p:cNvPr id="32" name="直接箭头连接符 31">
            <a:extLst>
              <a:ext uri="{FF2B5EF4-FFF2-40B4-BE49-F238E27FC236}">
                <a16:creationId xmlns:a16="http://schemas.microsoft.com/office/drawing/2014/main" id="{57A5C7DE-F349-49FC-A0F3-BDF1B5018A3C}"/>
              </a:ext>
            </a:extLst>
          </p:cNvPr>
          <p:cNvCxnSpPr/>
          <p:nvPr/>
        </p:nvCxnSpPr>
        <p:spPr>
          <a:xfrm>
            <a:off x="8838432" y="2276872"/>
            <a:ext cx="857968" cy="0"/>
          </a:xfrm>
          <a:prstGeom prst="straightConnector1">
            <a:avLst/>
          </a:prstGeom>
          <a:noFill/>
          <a:ln w="3810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2781968855"/>
      </p:ext>
    </p:extLst>
  </p:cSld>
  <p:clrMapOvr>
    <a:masterClrMapping/>
  </p:clrMapOvr>
  <p:transition advTm="639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4</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lstStyle/>
          <a:p>
            <a:r>
              <a:rPr lang="zh-CN" altLang="en-US" b="1" dirty="0">
                <a:latin typeface="黑体" panose="02010609060101010101" pitchFamily="49" charset="-122"/>
                <a:ea typeface="黑体" panose="02010609060101010101" pitchFamily="49" charset="-122"/>
              </a:rPr>
              <a:t>目录</a:t>
            </a:r>
          </a:p>
        </p:txBody>
      </p:sp>
      <p:sp>
        <p:nvSpPr>
          <p:cNvPr id="7" name="文本框 6">
            <a:extLst>
              <a:ext uri="{FF2B5EF4-FFF2-40B4-BE49-F238E27FC236}">
                <a16:creationId xmlns:a16="http://schemas.microsoft.com/office/drawing/2014/main" id="{C84E1860-257E-45E9-9290-9455DF1215A6}"/>
              </a:ext>
            </a:extLst>
          </p:cNvPr>
          <p:cNvSpPr txBox="1"/>
          <p:nvPr/>
        </p:nvSpPr>
        <p:spPr>
          <a:xfrm>
            <a:off x="1343472" y="1844824"/>
            <a:ext cx="9505056" cy="3913828"/>
          </a:xfrm>
          <a:prstGeom prst="rect">
            <a:avLst/>
          </a:prstGeom>
          <a:noFill/>
        </p:spPr>
        <p:txBody>
          <a:bodyPr wrap="square" rtlCol="0">
            <a:spAutoFit/>
          </a:bodyPr>
          <a:lstStyle/>
          <a:p>
            <a:pPr marL="342900" indent="-342900">
              <a:lnSpc>
                <a:spcPct val="150000"/>
              </a:lnSpc>
              <a:buFont typeface="Wingdings" panose="05000000000000000000" pitchFamily="2" charset="2"/>
              <a:buChar char="p"/>
            </a:pPr>
            <a:r>
              <a:rPr lang="zh-CN" altLang="en-US" sz="2400" b="1" dirty="0"/>
              <a:t>读出通道复用</a:t>
            </a:r>
          </a:p>
          <a:p>
            <a:pPr marL="800100" lvl="1" indent="-342900">
              <a:lnSpc>
                <a:spcPct val="150000"/>
              </a:lnSpc>
              <a:buFont typeface="Wingdings" panose="05000000000000000000" pitchFamily="2" charset="2"/>
              <a:buChar char="ü"/>
            </a:pPr>
            <a:r>
              <a:rPr lang="zh-CN" altLang="en-US" sz="2400" b="1" dirty="0"/>
              <a:t>直接电压读出方案</a:t>
            </a:r>
            <a:endParaRPr lang="en-US" altLang="zh-CN" sz="2400" b="1" dirty="0"/>
          </a:p>
          <a:p>
            <a:pPr marL="800100" lvl="1" indent="-342900">
              <a:lnSpc>
                <a:spcPct val="150000"/>
              </a:lnSpc>
              <a:buFont typeface="Wingdings" panose="05000000000000000000" pitchFamily="2" charset="2"/>
              <a:buChar char="ü"/>
            </a:pPr>
            <a:r>
              <a:rPr lang="zh-CN" altLang="en-US" sz="2400" b="1" dirty="0"/>
              <a:t>原子磁力计读出方案</a:t>
            </a:r>
            <a:endParaRPr lang="en-US" altLang="zh-CN" sz="2400" b="1" dirty="0"/>
          </a:p>
          <a:p>
            <a:pPr marL="342900" indent="-342900">
              <a:lnSpc>
                <a:spcPct val="150000"/>
              </a:lnSpc>
              <a:buFont typeface="Wingdings" panose="05000000000000000000" pitchFamily="2" charset="2"/>
              <a:buChar char="p"/>
            </a:pPr>
            <a:r>
              <a:rPr lang="zh-CN" altLang="en-US" sz="2400" b="1" dirty="0"/>
              <a:t>线圈优化设计（阵列灵敏度和单位面积重量联合优化）</a:t>
            </a:r>
            <a:endParaRPr lang="en-US" altLang="zh-CN" sz="2400" b="1" dirty="0"/>
          </a:p>
          <a:p>
            <a:pPr marL="800100" lvl="1" indent="-342900">
              <a:lnSpc>
                <a:spcPct val="150000"/>
              </a:lnSpc>
              <a:buFont typeface="Wingdings" panose="05000000000000000000" pitchFamily="2" charset="2"/>
              <a:buChar char="ü"/>
            </a:pPr>
            <a:r>
              <a:rPr lang="zh-CN" altLang="en-US" sz="2400" b="1" dirty="0"/>
              <a:t>交流电阻模型</a:t>
            </a:r>
            <a:endParaRPr lang="en-US" altLang="zh-CN" sz="2400" b="1" dirty="0"/>
          </a:p>
          <a:p>
            <a:pPr marL="800100" lvl="1" indent="-342900">
              <a:lnSpc>
                <a:spcPct val="150000"/>
              </a:lnSpc>
              <a:buFont typeface="Wingdings" panose="05000000000000000000" pitchFamily="2" charset="2"/>
              <a:buChar char="ü"/>
            </a:pPr>
            <a:r>
              <a:rPr lang="zh-CN" altLang="en-US" sz="2400" b="1" dirty="0"/>
              <a:t>空气芯线圈</a:t>
            </a:r>
            <a:endParaRPr lang="en-US" altLang="zh-CN" sz="2400" b="1" dirty="0"/>
          </a:p>
          <a:p>
            <a:pPr marL="800100" lvl="1" indent="-342900">
              <a:lnSpc>
                <a:spcPct val="150000"/>
              </a:lnSpc>
              <a:buFont typeface="Wingdings" panose="05000000000000000000" pitchFamily="2" charset="2"/>
              <a:buChar char="ü"/>
            </a:pPr>
            <a:r>
              <a:rPr lang="zh-CN" altLang="en-US" sz="2400" b="1" dirty="0"/>
              <a:t>磁芯线圈</a:t>
            </a:r>
          </a:p>
        </p:txBody>
      </p:sp>
    </p:spTree>
    <p:extLst>
      <p:ext uri="{BB962C8B-B14F-4D97-AF65-F5344CB8AC3E}">
        <p14:creationId xmlns:p14="http://schemas.microsoft.com/office/powerpoint/2010/main" val="1997875124"/>
      </p:ext>
    </p:extLst>
  </p:cSld>
  <p:clrMapOvr>
    <a:masterClrMapping/>
  </p:clrMapOvr>
  <p:transition advTm="6393"/>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5</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lstStyle/>
          <a:p>
            <a:r>
              <a:rPr lang="zh-CN" altLang="en-US" b="1" dirty="0">
                <a:latin typeface="黑体" panose="02010609060101010101" pitchFamily="49" charset="-122"/>
                <a:ea typeface="黑体" panose="02010609060101010101" pitchFamily="49" charset="-122"/>
              </a:rPr>
              <a:t>读出通道复用</a:t>
            </a:r>
          </a:p>
        </p:txBody>
      </p:sp>
      <p:pic>
        <p:nvPicPr>
          <p:cNvPr id="4" name="图片 3">
            <a:extLst>
              <a:ext uri="{FF2B5EF4-FFF2-40B4-BE49-F238E27FC236}">
                <a16:creationId xmlns:a16="http://schemas.microsoft.com/office/drawing/2014/main" id="{5093981D-E8CA-4228-90F5-A52292378B85}"/>
              </a:ext>
            </a:extLst>
          </p:cNvPr>
          <p:cNvPicPr>
            <a:picLocks noChangeAspect="1"/>
          </p:cNvPicPr>
          <p:nvPr/>
        </p:nvPicPr>
        <p:blipFill>
          <a:blip r:embed="rId3"/>
          <a:stretch>
            <a:fillRect/>
          </a:stretch>
        </p:blipFill>
        <p:spPr>
          <a:xfrm>
            <a:off x="263352" y="2596262"/>
            <a:ext cx="4998774" cy="3600000"/>
          </a:xfrm>
          <a:prstGeom prst="rect">
            <a:avLst/>
          </a:prstGeom>
        </p:spPr>
      </p:pic>
      <p:sp>
        <p:nvSpPr>
          <p:cNvPr id="13" name="文本框 12">
            <a:extLst>
              <a:ext uri="{FF2B5EF4-FFF2-40B4-BE49-F238E27FC236}">
                <a16:creationId xmlns:a16="http://schemas.microsoft.com/office/drawing/2014/main" id="{BA032984-0785-4DC0-8482-4BC5C19DED1D}"/>
              </a:ext>
            </a:extLst>
          </p:cNvPr>
          <p:cNvSpPr txBox="1"/>
          <p:nvPr/>
        </p:nvSpPr>
        <p:spPr>
          <a:xfrm>
            <a:off x="7379505" y="6444044"/>
            <a:ext cx="3761920" cy="369332"/>
          </a:xfrm>
          <a:prstGeom prst="rect">
            <a:avLst/>
          </a:prstGeom>
          <a:noFill/>
        </p:spPr>
        <p:txBody>
          <a:bodyPr wrap="square">
            <a:spAutoFit/>
          </a:bodyPr>
          <a:lstStyle/>
          <a:p>
            <a:pPr algn="ctr"/>
            <a:r>
              <a:rPr lang="zh-CN" altLang="en-US" sz="1800" b="1" dirty="0">
                <a:solidFill>
                  <a:srgbClr val="FF0000"/>
                </a:solidFill>
                <a:latin typeface="Times" pitchFamily="2" charset="0"/>
                <a:ea typeface="STKaiti" panose="02010600040101010101" pitchFamily="2" charset="-122"/>
              </a:rPr>
              <a:t>原子磁力计读出（</a:t>
            </a:r>
            <a:r>
              <a:rPr lang="en-US" altLang="zh-CN" sz="1800" b="1" dirty="0">
                <a:solidFill>
                  <a:srgbClr val="FF0000"/>
                </a:solidFill>
                <a:latin typeface="Times" pitchFamily="2" charset="0"/>
                <a:ea typeface="STKaiti" panose="02010600040101010101" pitchFamily="2" charset="-122"/>
              </a:rPr>
              <a:t>In progress</a:t>
            </a:r>
            <a:r>
              <a:rPr lang="zh-CN" altLang="en-US" sz="1800" b="1" dirty="0">
                <a:solidFill>
                  <a:srgbClr val="FF0000"/>
                </a:solidFill>
                <a:latin typeface="Times" pitchFamily="2" charset="0"/>
                <a:ea typeface="STKaiti" panose="02010600040101010101" pitchFamily="2" charset="-122"/>
              </a:rPr>
              <a:t>）</a:t>
            </a:r>
            <a:endParaRPr lang="en-US" altLang="zh-CN" sz="1800" b="1" dirty="0">
              <a:solidFill>
                <a:srgbClr val="FF0000"/>
              </a:solidFill>
              <a:latin typeface="Times" pitchFamily="2" charset="0"/>
              <a:ea typeface="STKaiti" panose="02010600040101010101" pitchFamily="2" charset="-122"/>
            </a:endParaRPr>
          </a:p>
        </p:txBody>
      </p:sp>
      <p:sp>
        <p:nvSpPr>
          <p:cNvPr id="14" name="文本框 13">
            <a:extLst>
              <a:ext uri="{FF2B5EF4-FFF2-40B4-BE49-F238E27FC236}">
                <a16:creationId xmlns:a16="http://schemas.microsoft.com/office/drawing/2014/main" id="{D7ED4CDF-E674-4C88-ACAF-AB3E39544C69}"/>
              </a:ext>
            </a:extLst>
          </p:cNvPr>
          <p:cNvSpPr txBox="1"/>
          <p:nvPr/>
        </p:nvSpPr>
        <p:spPr>
          <a:xfrm>
            <a:off x="1199456" y="6444044"/>
            <a:ext cx="2052366" cy="369332"/>
          </a:xfrm>
          <a:prstGeom prst="rect">
            <a:avLst/>
          </a:prstGeom>
          <a:noFill/>
        </p:spPr>
        <p:txBody>
          <a:bodyPr wrap="square">
            <a:spAutoFit/>
          </a:bodyPr>
          <a:lstStyle/>
          <a:p>
            <a:pPr algn="ctr"/>
            <a:r>
              <a:rPr lang="zh-CN" altLang="en-US" sz="1800" b="1" dirty="0">
                <a:solidFill>
                  <a:srgbClr val="0432FF"/>
                </a:solidFill>
                <a:latin typeface="Times" pitchFamily="2" charset="0"/>
                <a:ea typeface="STKaiti" panose="02010600040101010101" pitchFamily="2" charset="-122"/>
              </a:rPr>
              <a:t>直接电压读出</a:t>
            </a:r>
            <a:endParaRPr lang="en-US" altLang="zh-CN" sz="1800" b="1" dirty="0">
              <a:solidFill>
                <a:srgbClr val="0432FF"/>
              </a:solidFill>
              <a:latin typeface="Times" pitchFamily="2" charset="0"/>
              <a:ea typeface="STKaiti" panose="02010600040101010101" pitchFamily="2" charset="-122"/>
            </a:endParaRPr>
          </a:p>
        </p:txBody>
      </p:sp>
      <p:cxnSp>
        <p:nvCxnSpPr>
          <p:cNvPr id="15" name="直接连接符 14">
            <a:extLst>
              <a:ext uri="{FF2B5EF4-FFF2-40B4-BE49-F238E27FC236}">
                <a16:creationId xmlns:a16="http://schemas.microsoft.com/office/drawing/2014/main" id="{EDD976FB-88C5-44F4-B7E4-5EC4CA4413A2}"/>
              </a:ext>
            </a:extLst>
          </p:cNvPr>
          <p:cNvCxnSpPr>
            <a:cxnSpLocks/>
          </p:cNvCxnSpPr>
          <p:nvPr/>
        </p:nvCxnSpPr>
        <p:spPr>
          <a:xfrm>
            <a:off x="5807968" y="2557217"/>
            <a:ext cx="0" cy="4256159"/>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D6A19E9B-140D-4088-9D37-9A0353D78202}"/>
              </a:ext>
            </a:extLst>
          </p:cNvPr>
          <p:cNvSpPr txBox="1"/>
          <p:nvPr/>
        </p:nvSpPr>
        <p:spPr>
          <a:xfrm>
            <a:off x="263351" y="1033220"/>
            <a:ext cx="11593287" cy="1296445"/>
          </a:xfrm>
          <a:prstGeom prst="rect">
            <a:avLst/>
          </a:prstGeom>
          <a:noFill/>
        </p:spPr>
        <p:txBody>
          <a:bodyPr wrap="square" rtlCol="0">
            <a:spAutoFit/>
          </a:bodyPr>
          <a:lstStyle/>
          <a:p>
            <a:pPr>
              <a:lnSpc>
                <a:spcPct val="150000"/>
              </a:lnSpc>
            </a:pPr>
            <a:r>
              <a:rPr lang="zh-CN" altLang="en-US" dirty="0"/>
              <a:t>依赖高速开关将感应信号分别读出，主要限制因素：</a:t>
            </a:r>
            <a:endParaRPr lang="en-US" altLang="zh-CN" dirty="0"/>
          </a:p>
          <a:p>
            <a:pPr marL="285750" indent="-285750">
              <a:lnSpc>
                <a:spcPct val="150000"/>
              </a:lnSpc>
              <a:buFont typeface="Arial" panose="020B0604020202020204" pitchFamily="34" charset="0"/>
              <a:buChar char="•"/>
            </a:pPr>
            <a:r>
              <a:rPr lang="zh-CN" altLang="en-US" dirty="0"/>
              <a:t>信号采样率</a:t>
            </a:r>
            <a:endParaRPr lang="en-US" altLang="zh-CN" dirty="0"/>
          </a:p>
          <a:p>
            <a:pPr marL="285750" indent="-285750">
              <a:lnSpc>
                <a:spcPct val="150000"/>
              </a:lnSpc>
              <a:buFont typeface="Arial" panose="020B0604020202020204" pitchFamily="34" charset="0"/>
              <a:buChar char="•"/>
            </a:pPr>
            <a:r>
              <a:rPr lang="zh-CN" altLang="en-US" dirty="0"/>
              <a:t>开关切换以及稳定时间</a:t>
            </a:r>
            <a:endParaRPr lang="en-US" altLang="zh-CN" dirty="0"/>
          </a:p>
        </p:txBody>
      </p:sp>
      <p:pic>
        <p:nvPicPr>
          <p:cNvPr id="19" name="图片 18">
            <a:extLst>
              <a:ext uri="{FF2B5EF4-FFF2-40B4-BE49-F238E27FC236}">
                <a16:creationId xmlns:a16="http://schemas.microsoft.com/office/drawing/2014/main" id="{643E9F99-2004-4F86-9E8D-35C2146A4CE0}"/>
              </a:ext>
            </a:extLst>
          </p:cNvPr>
          <p:cNvPicPr>
            <a:picLocks noChangeAspect="1"/>
          </p:cNvPicPr>
          <p:nvPr/>
        </p:nvPicPr>
        <p:blipFill>
          <a:blip r:embed="rId4"/>
          <a:stretch>
            <a:fillRect/>
          </a:stretch>
        </p:blipFill>
        <p:spPr>
          <a:xfrm>
            <a:off x="6681217" y="2598712"/>
            <a:ext cx="5158497" cy="3600000"/>
          </a:xfrm>
          <a:prstGeom prst="rect">
            <a:avLst/>
          </a:prstGeom>
        </p:spPr>
      </p:pic>
    </p:spTree>
    <p:extLst>
      <p:ext uri="{BB962C8B-B14F-4D97-AF65-F5344CB8AC3E}">
        <p14:creationId xmlns:p14="http://schemas.microsoft.com/office/powerpoint/2010/main" val="2362930173"/>
      </p:ext>
    </p:extLst>
  </p:cSld>
  <p:clrMapOvr>
    <a:masterClrMapping/>
  </p:clrMapOvr>
  <p:transition advTm="6393"/>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6</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lstStyle/>
          <a:p>
            <a:r>
              <a:rPr lang="zh-CN" altLang="en-US" b="1" dirty="0">
                <a:latin typeface="黑体" panose="02010609060101010101" pitchFamily="49" charset="-122"/>
                <a:ea typeface="黑体" panose="02010609060101010101" pitchFamily="49" charset="-122"/>
              </a:rPr>
              <a:t>直接电压读出方案</a:t>
            </a:r>
          </a:p>
        </p:txBody>
      </p:sp>
      <p:pic>
        <p:nvPicPr>
          <p:cNvPr id="6" name="图片 5">
            <a:extLst>
              <a:ext uri="{FF2B5EF4-FFF2-40B4-BE49-F238E27FC236}">
                <a16:creationId xmlns:a16="http://schemas.microsoft.com/office/drawing/2014/main" id="{21972201-233F-4436-870F-684CB44CB1E9}"/>
              </a:ext>
            </a:extLst>
          </p:cNvPr>
          <p:cNvPicPr>
            <a:picLocks noChangeAspect="1"/>
          </p:cNvPicPr>
          <p:nvPr/>
        </p:nvPicPr>
        <p:blipFill>
          <a:blip r:embed="rId3"/>
          <a:stretch>
            <a:fillRect/>
          </a:stretch>
        </p:blipFill>
        <p:spPr>
          <a:xfrm>
            <a:off x="188376" y="4046843"/>
            <a:ext cx="3717860" cy="2677517"/>
          </a:xfrm>
          <a:prstGeom prst="rect">
            <a:avLst/>
          </a:prstGeom>
        </p:spPr>
      </p:pic>
      <p:graphicFrame>
        <p:nvGraphicFramePr>
          <p:cNvPr id="7" name="表格 4">
            <a:extLst>
              <a:ext uri="{FF2B5EF4-FFF2-40B4-BE49-F238E27FC236}">
                <a16:creationId xmlns:a16="http://schemas.microsoft.com/office/drawing/2014/main" id="{06E0E06C-6C81-487D-9BF5-C2F7C7B9A502}"/>
              </a:ext>
            </a:extLst>
          </p:cNvPr>
          <p:cNvGraphicFramePr>
            <a:graphicFrameLocks noGrp="1"/>
          </p:cNvGraphicFramePr>
          <p:nvPr>
            <p:extLst>
              <p:ext uri="{D42A27DB-BD31-4B8C-83A1-F6EECF244321}">
                <p14:modId xmlns:p14="http://schemas.microsoft.com/office/powerpoint/2010/main" val="309805082"/>
              </p:ext>
            </p:extLst>
          </p:nvPr>
        </p:nvGraphicFramePr>
        <p:xfrm>
          <a:off x="191344" y="1715560"/>
          <a:ext cx="11809313" cy="2079200"/>
        </p:xfrm>
        <a:graphic>
          <a:graphicData uri="http://schemas.openxmlformats.org/drawingml/2006/table">
            <a:tbl>
              <a:tblPr firstRow="1" bandRow="1">
                <a:tableStyleId>{69CF1AB2-1976-4502-BF36-3FF5EA218861}</a:tableStyleId>
              </a:tblPr>
              <a:tblGrid>
                <a:gridCol w="1249528">
                  <a:extLst>
                    <a:ext uri="{9D8B030D-6E8A-4147-A177-3AD203B41FA5}">
                      <a16:colId xmlns:a16="http://schemas.microsoft.com/office/drawing/2014/main" val="2285550839"/>
                    </a:ext>
                  </a:extLst>
                </a:gridCol>
                <a:gridCol w="2111957">
                  <a:extLst>
                    <a:ext uri="{9D8B030D-6E8A-4147-A177-3AD203B41FA5}">
                      <a16:colId xmlns:a16="http://schemas.microsoft.com/office/drawing/2014/main" val="1769326679"/>
                    </a:ext>
                  </a:extLst>
                </a:gridCol>
                <a:gridCol w="2111957">
                  <a:extLst>
                    <a:ext uri="{9D8B030D-6E8A-4147-A177-3AD203B41FA5}">
                      <a16:colId xmlns:a16="http://schemas.microsoft.com/office/drawing/2014/main" val="730472340"/>
                    </a:ext>
                  </a:extLst>
                </a:gridCol>
                <a:gridCol w="2111957">
                  <a:extLst>
                    <a:ext uri="{9D8B030D-6E8A-4147-A177-3AD203B41FA5}">
                      <a16:colId xmlns:a16="http://schemas.microsoft.com/office/drawing/2014/main" val="1940524951"/>
                    </a:ext>
                  </a:extLst>
                </a:gridCol>
                <a:gridCol w="2111957">
                  <a:extLst>
                    <a:ext uri="{9D8B030D-6E8A-4147-A177-3AD203B41FA5}">
                      <a16:colId xmlns:a16="http://schemas.microsoft.com/office/drawing/2014/main" val="3665762150"/>
                    </a:ext>
                  </a:extLst>
                </a:gridCol>
                <a:gridCol w="2111957">
                  <a:extLst>
                    <a:ext uri="{9D8B030D-6E8A-4147-A177-3AD203B41FA5}">
                      <a16:colId xmlns:a16="http://schemas.microsoft.com/office/drawing/2014/main" val="1721066352"/>
                    </a:ext>
                  </a:extLst>
                </a:gridCol>
              </a:tblGrid>
              <a:tr h="189228">
                <a:tc>
                  <a:txBody>
                    <a:bodyPr/>
                    <a:lstStyle/>
                    <a:p>
                      <a:pPr algn="ctr"/>
                      <a:r>
                        <a:rPr lang="zh-CN" altLang="en-US" sz="1800" kern="1200" dirty="0">
                          <a:solidFill>
                            <a:schemeClr val="dk1"/>
                          </a:solidFill>
                          <a:latin typeface="+mn-lt"/>
                          <a:ea typeface="+mn-ea"/>
                          <a:cs typeface="+mn-cs"/>
                        </a:rPr>
                        <a:t>采样率 </a:t>
                      </a:r>
                    </a:p>
                  </a:txBody>
                  <a:tcPr anchor="ctr">
                    <a:noFill/>
                  </a:tcPr>
                </a:tc>
                <a:tc>
                  <a:txBody>
                    <a:bodyPr/>
                    <a:lstStyle/>
                    <a:p>
                      <a:pPr algn="ctr"/>
                      <a:r>
                        <a:rPr lang="en-US" altLang="zh-CN" sz="1800" kern="1200" dirty="0">
                          <a:solidFill>
                            <a:schemeClr val="dk1"/>
                          </a:solidFill>
                          <a:latin typeface="+mn-lt"/>
                          <a:ea typeface="+mn-ea"/>
                          <a:cs typeface="+mn-cs"/>
                        </a:rPr>
                        <a:t>1 </a:t>
                      </a:r>
                      <a:r>
                        <a:rPr lang="en-US" altLang="zh-CN" sz="1800" kern="1200" dirty="0" err="1">
                          <a:solidFill>
                            <a:schemeClr val="dk1"/>
                          </a:solidFill>
                          <a:latin typeface="+mn-lt"/>
                          <a:ea typeface="+mn-ea"/>
                          <a:cs typeface="+mn-cs"/>
                        </a:rPr>
                        <a:t>Msps</a:t>
                      </a:r>
                      <a:endParaRPr lang="zh-CN" altLang="en-US" sz="1800" kern="1200" dirty="0">
                        <a:solidFill>
                          <a:schemeClr val="dk1"/>
                        </a:solidFill>
                        <a:latin typeface="+mn-lt"/>
                        <a:ea typeface="+mn-ea"/>
                        <a:cs typeface="+mn-cs"/>
                      </a:endParaRPr>
                    </a:p>
                  </a:txBody>
                  <a:tcPr anchor="ctr">
                    <a:noFill/>
                  </a:tcPr>
                </a:tc>
                <a:tc>
                  <a:txBody>
                    <a:bodyPr/>
                    <a:lstStyle/>
                    <a:p>
                      <a:pPr algn="ctr"/>
                      <a:r>
                        <a:rPr lang="en-US" altLang="zh-CN" sz="1800" kern="1200" dirty="0">
                          <a:solidFill>
                            <a:schemeClr val="dk1"/>
                          </a:solidFill>
                          <a:latin typeface="+mn-lt"/>
                          <a:ea typeface="+mn-ea"/>
                          <a:cs typeface="+mn-cs"/>
                        </a:rPr>
                        <a:t>500 </a:t>
                      </a:r>
                      <a:r>
                        <a:rPr lang="en-US" altLang="zh-CN" sz="1800" kern="1200" dirty="0" err="1">
                          <a:solidFill>
                            <a:schemeClr val="dk1"/>
                          </a:solidFill>
                          <a:latin typeface="+mn-lt"/>
                          <a:ea typeface="+mn-ea"/>
                          <a:cs typeface="+mn-cs"/>
                        </a:rPr>
                        <a:t>ksps</a:t>
                      </a:r>
                      <a:endParaRPr lang="zh-CN" altLang="en-US" sz="1800" kern="1200" dirty="0">
                        <a:solidFill>
                          <a:schemeClr val="dk1"/>
                        </a:solidFill>
                        <a:latin typeface="+mn-lt"/>
                        <a:ea typeface="+mn-ea"/>
                        <a:cs typeface="+mn-cs"/>
                      </a:endParaRPr>
                    </a:p>
                  </a:txBody>
                  <a:tcPr anchor="ctr">
                    <a:noFill/>
                  </a:tcPr>
                </a:tc>
                <a:tc>
                  <a:txBody>
                    <a:bodyPr/>
                    <a:lstStyle/>
                    <a:p>
                      <a:pPr algn="ctr"/>
                      <a:r>
                        <a:rPr lang="en-US" altLang="zh-CN" sz="1800" kern="1200" dirty="0">
                          <a:solidFill>
                            <a:schemeClr val="dk1"/>
                          </a:solidFill>
                          <a:latin typeface="+mn-lt"/>
                          <a:ea typeface="+mn-ea"/>
                          <a:cs typeface="+mn-cs"/>
                        </a:rPr>
                        <a:t>200 </a:t>
                      </a:r>
                      <a:r>
                        <a:rPr lang="en-US" altLang="zh-CN" sz="1800" kern="1200" dirty="0" err="1">
                          <a:solidFill>
                            <a:schemeClr val="dk1"/>
                          </a:solidFill>
                          <a:latin typeface="+mn-lt"/>
                          <a:ea typeface="+mn-ea"/>
                          <a:cs typeface="+mn-cs"/>
                        </a:rPr>
                        <a:t>ksps</a:t>
                      </a:r>
                      <a:endParaRPr lang="zh-CN" altLang="en-US" sz="1800" kern="1200" dirty="0">
                        <a:solidFill>
                          <a:schemeClr val="dk1"/>
                        </a:solidFill>
                        <a:latin typeface="+mn-lt"/>
                        <a:ea typeface="+mn-ea"/>
                        <a:cs typeface="+mn-cs"/>
                      </a:endParaRPr>
                    </a:p>
                  </a:txBody>
                  <a:tcPr anchor="ctr">
                    <a:noFill/>
                  </a:tcPr>
                </a:tc>
                <a:tc>
                  <a:txBody>
                    <a:bodyPr/>
                    <a:lstStyle/>
                    <a:p>
                      <a:pPr algn="ctr"/>
                      <a:r>
                        <a:rPr lang="en-US" altLang="zh-CN" sz="1800" kern="1200" dirty="0">
                          <a:solidFill>
                            <a:schemeClr val="dk1"/>
                          </a:solidFill>
                          <a:latin typeface="+mn-lt"/>
                          <a:ea typeface="+mn-ea"/>
                          <a:cs typeface="+mn-cs"/>
                        </a:rPr>
                        <a:t>100 </a:t>
                      </a:r>
                      <a:r>
                        <a:rPr lang="en-US" altLang="zh-CN" sz="1800" kern="1200" dirty="0" err="1">
                          <a:solidFill>
                            <a:schemeClr val="dk1"/>
                          </a:solidFill>
                          <a:latin typeface="+mn-lt"/>
                          <a:ea typeface="+mn-ea"/>
                          <a:cs typeface="+mn-cs"/>
                        </a:rPr>
                        <a:t>ksps</a:t>
                      </a:r>
                      <a:endParaRPr lang="zh-CN" altLang="en-US" sz="1800" kern="1200" dirty="0">
                        <a:solidFill>
                          <a:schemeClr val="dk1"/>
                        </a:solidFill>
                        <a:latin typeface="+mn-lt"/>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kern="1200" dirty="0">
                          <a:solidFill>
                            <a:schemeClr val="dk1"/>
                          </a:solidFill>
                          <a:latin typeface="+mn-lt"/>
                          <a:ea typeface="+mn-ea"/>
                          <a:cs typeface="+mn-cs"/>
                        </a:rPr>
                        <a:t>50 </a:t>
                      </a:r>
                      <a:r>
                        <a:rPr lang="en-US" altLang="zh-CN" sz="1800" kern="1200" dirty="0" err="1">
                          <a:solidFill>
                            <a:schemeClr val="dk1"/>
                          </a:solidFill>
                          <a:latin typeface="+mn-lt"/>
                          <a:ea typeface="+mn-ea"/>
                          <a:cs typeface="+mn-cs"/>
                        </a:rPr>
                        <a:t>ksps</a:t>
                      </a:r>
                      <a:endParaRPr lang="zh-CN" altLang="en-US" sz="1800" kern="1200" dirty="0">
                        <a:solidFill>
                          <a:schemeClr val="dk1"/>
                        </a:solidFill>
                        <a:latin typeface="+mn-lt"/>
                        <a:ea typeface="+mn-ea"/>
                        <a:cs typeface="+mn-cs"/>
                      </a:endParaRPr>
                    </a:p>
                  </a:txBody>
                  <a:tcPr anchor="ctr">
                    <a:noFill/>
                  </a:tcPr>
                </a:tc>
                <a:extLst>
                  <a:ext uri="{0D108BD9-81ED-4DB2-BD59-A6C34878D82A}">
                    <a16:rowId xmlns:a16="http://schemas.microsoft.com/office/drawing/2014/main" val="3739274790"/>
                  </a:ext>
                </a:extLst>
              </a:tr>
              <a:tr h="1347680">
                <a:tc>
                  <a:txBody>
                    <a:bodyPr/>
                    <a:lstStyle/>
                    <a:p>
                      <a:pPr algn="ctr"/>
                      <a:r>
                        <a:rPr lang="zh-CN" altLang="en-US" sz="1800" kern="1200" dirty="0">
                          <a:solidFill>
                            <a:schemeClr val="dk1"/>
                          </a:solidFill>
                          <a:latin typeface="+mn-lt"/>
                          <a:ea typeface="+mn-ea"/>
                          <a:cs typeface="+mn-cs"/>
                        </a:rPr>
                        <a:t>时域波形</a:t>
                      </a:r>
                    </a:p>
                  </a:txBody>
                  <a:tcPr anchor="ctr">
                    <a:noFill/>
                  </a:tcPr>
                </a:tc>
                <a:tc>
                  <a:txBody>
                    <a:bodyPr/>
                    <a:lstStyle/>
                    <a:p>
                      <a:pPr algn="ctr"/>
                      <a:endParaRPr lang="zh-CN" altLang="en-US" dirty="0"/>
                    </a:p>
                  </a:txBody>
                  <a:tcPr anchor="ctr">
                    <a:noFill/>
                  </a:tcPr>
                </a:tc>
                <a:tc>
                  <a:txBody>
                    <a:bodyPr/>
                    <a:lstStyle/>
                    <a:p>
                      <a:pPr algn="ctr"/>
                      <a:endParaRPr lang="zh-CN" altLang="en-US" dirty="0"/>
                    </a:p>
                  </a:txBody>
                  <a:tcPr anchor="ctr">
                    <a:noFill/>
                  </a:tcPr>
                </a:tc>
                <a:tc>
                  <a:txBody>
                    <a:bodyPr/>
                    <a:lstStyle/>
                    <a:p>
                      <a:pPr algn="ctr"/>
                      <a:endParaRPr lang="zh-CN" altLang="en-US" dirty="0"/>
                    </a:p>
                  </a:txBody>
                  <a:tcPr anchor="ctr">
                    <a:noFill/>
                  </a:tcPr>
                </a:tc>
                <a:tc>
                  <a:txBody>
                    <a:bodyPr/>
                    <a:lstStyle/>
                    <a:p>
                      <a:pPr algn="ctr"/>
                      <a:endParaRPr lang="zh-CN" altLang="en-US" dirty="0"/>
                    </a:p>
                  </a:txBody>
                  <a:tcPr anchor="ctr">
                    <a:noFill/>
                  </a:tcPr>
                </a:tc>
                <a:tc>
                  <a:txBody>
                    <a:bodyPr/>
                    <a:lstStyle/>
                    <a:p>
                      <a:pPr algn="ctr"/>
                      <a:endParaRPr lang="zh-CN" altLang="en-US" dirty="0"/>
                    </a:p>
                  </a:txBody>
                  <a:tcPr anchor="ctr">
                    <a:noFill/>
                  </a:tcPr>
                </a:tc>
                <a:extLst>
                  <a:ext uri="{0D108BD9-81ED-4DB2-BD59-A6C34878D82A}">
                    <a16:rowId xmlns:a16="http://schemas.microsoft.com/office/drawing/2014/main" val="1779762267"/>
                  </a:ext>
                </a:extLst>
              </a:tr>
              <a:tr h="0">
                <a:tc>
                  <a:txBody>
                    <a:bodyPr/>
                    <a:lstStyle/>
                    <a:p>
                      <a:pPr algn="ctr"/>
                      <a:r>
                        <a:rPr lang="en-US" altLang="zh-CN" sz="1800" kern="1200" dirty="0">
                          <a:solidFill>
                            <a:schemeClr val="dk1"/>
                          </a:solidFill>
                          <a:latin typeface="+mn-lt"/>
                          <a:ea typeface="+mn-ea"/>
                          <a:cs typeface="+mn-cs"/>
                        </a:rPr>
                        <a:t>SN</a:t>
                      </a:r>
                      <a:r>
                        <a:rPr lang="en-US" altLang="zh-CN" dirty="0"/>
                        <a:t>R</a:t>
                      </a:r>
                      <a:endParaRPr lang="zh-CN" altLang="en-US" dirty="0"/>
                    </a:p>
                  </a:txBody>
                  <a:tcPr anchor="ctr">
                    <a:noFill/>
                  </a:tcPr>
                </a:tc>
                <a:tc>
                  <a:txBody>
                    <a:bodyPr/>
                    <a:lstStyle/>
                    <a:p>
                      <a:pPr algn="ctr" fontAlgn="ctr"/>
                      <a:r>
                        <a:rPr lang="en-US" altLang="zh-CN" sz="1800" kern="1200" dirty="0">
                          <a:solidFill>
                            <a:schemeClr val="dk1"/>
                          </a:solidFill>
                          <a:latin typeface="+mn-lt"/>
                          <a:ea typeface="+mn-ea"/>
                          <a:cs typeface="+mn-cs"/>
                        </a:rPr>
                        <a:t>4.31</a:t>
                      </a:r>
                    </a:p>
                  </a:txBody>
                  <a:tcPr marL="9525" marR="9525" marT="9525" marB="0" anchor="ctr">
                    <a:noFill/>
                  </a:tcPr>
                </a:tc>
                <a:tc>
                  <a:txBody>
                    <a:bodyPr/>
                    <a:lstStyle/>
                    <a:p>
                      <a:pPr algn="ctr" fontAlgn="ctr"/>
                      <a:r>
                        <a:rPr lang="en-US" altLang="zh-CN" sz="1800" kern="1200" dirty="0">
                          <a:solidFill>
                            <a:schemeClr val="dk1"/>
                          </a:solidFill>
                          <a:latin typeface="+mn-lt"/>
                          <a:ea typeface="+mn-ea"/>
                          <a:cs typeface="+mn-cs"/>
                        </a:rPr>
                        <a:t>4.31</a:t>
                      </a:r>
                    </a:p>
                  </a:txBody>
                  <a:tcPr marL="9525" marR="9525" marT="9525" marB="0" anchor="ctr">
                    <a:noFill/>
                  </a:tcPr>
                </a:tc>
                <a:tc>
                  <a:txBody>
                    <a:bodyPr/>
                    <a:lstStyle/>
                    <a:p>
                      <a:pPr algn="ctr" fontAlgn="ctr"/>
                      <a:r>
                        <a:rPr lang="en-US" altLang="zh-CN" sz="1800" kern="1200" dirty="0">
                          <a:solidFill>
                            <a:schemeClr val="dk1"/>
                          </a:solidFill>
                          <a:latin typeface="+mn-lt"/>
                          <a:ea typeface="+mn-ea"/>
                          <a:cs typeface="+mn-cs"/>
                        </a:rPr>
                        <a:t>4.31</a:t>
                      </a:r>
                    </a:p>
                  </a:txBody>
                  <a:tcPr marL="9525" marR="9525" marT="9525" marB="0" anchor="ctr">
                    <a:noFill/>
                  </a:tcPr>
                </a:tc>
                <a:tc>
                  <a:txBody>
                    <a:bodyPr/>
                    <a:lstStyle/>
                    <a:p>
                      <a:pPr algn="ctr" fontAlgn="ctr"/>
                      <a:r>
                        <a:rPr lang="en-US" altLang="zh-CN" sz="1800" kern="1200" dirty="0">
                          <a:solidFill>
                            <a:schemeClr val="dk1"/>
                          </a:solidFill>
                          <a:latin typeface="+mn-lt"/>
                          <a:ea typeface="+mn-ea"/>
                          <a:cs typeface="+mn-cs"/>
                        </a:rPr>
                        <a:t>4.31</a:t>
                      </a:r>
                    </a:p>
                  </a:txBody>
                  <a:tcPr marL="9525" marR="9525" marT="9525" marB="0" anchor="ctr">
                    <a:noFill/>
                  </a:tcPr>
                </a:tc>
                <a:tc>
                  <a:txBody>
                    <a:bodyPr/>
                    <a:lstStyle/>
                    <a:p>
                      <a:pPr algn="ctr" fontAlgn="ctr"/>
                      <a:r>
                        <a:rPr lang="en-US" altLang="zh-CN" sz="1800" kern="1200" dirty="0">
                          <a:solidFill>
                            <a:srgbClr val="FF0000"/>
                          </a:solidFill>
                          <a:latin typeface="+mn-lt"/>
                          <a:ea typeface="+mn-ea"/>
                          <a:cs typeface="+mn-cs"/>
                        </a:rPr>
                        <a:t>4.47</a:t>
                      </a:r>
                    </a:p>
                  </a:txBody>
                  <a:tcPr marL="9525" marR="9525" marT="9525" marB="0" anchor="ctr">
                    <a:noFill/>
                  </a:tcPr>
                </a:tc>
                <a:extLst>
                  <a:ext uri="{0D108BD9-81ED-4DB2-BD59-A6C34878D82A}">
                    <a16:rowId xmlns:a16="http://schemas.microsoft.com/office/drawing/2014/main" val="1232061761"/>
                  </a:ext>
                </a:extLst>
              </a:tr>
            </a:tbl>
          </a:graphicData>
        </a:graphic>
      </p:graphicFrame>
      <p:pic>
        <p:nvPicPr>
          <p:cNvPr id="9" name="图片 8">
            <a:extLst>
              <a:ext uri="{FF2B5EF4-FFF2-40B4-BE49-F238E27FC236}">
                <a16:creationId xmlns:a16="http://schemas.microsoft.com/office/drawing/2014/main" id="{A0AF2FB6-8EA0-4F79-8468-4CE5193A9F99}"/>
              </a:ext>
            </a:extLst>
          </p:cNvPr>
          <p:cNvPicPr>
            <a:picLocks noChangeAspect="1"/>
          </p:cNvPicPr>
          <p:nvPr/>
        </p:nvPicPr>
        <p:blipFill>
          <a:blip r:embed="rId4"/>
          <a:stretch>
            <a:fillRect/>
          </a:stretch>
        </p:blipFill>
        <p:spPr>
          <a:xfrm>
            <a:off x="1600050" y="2096992"/>
            <a:ext cx="1680000" cy="1260000"/>
          </a:xfrm>
          <a:prstGeom prst="rect">
            <a:avLst/>
          </a:prstGeom>
        </p:spPr>
      </p:pic>
      <p:pic>
        <p:nvPicPr>
          <p:cNvPr id="10" name="图片 9">
            <a:extLst>
              <a:ext uri="{FF2B5EF4-FFF2-40B4-BE49-F238E27FC236}">
                <a16:creationId xmlns:a16="http://schemas.microsoft.com/office/drawing/2014/main" id="{74A1215F-0413-4B10-A0D2-7CC2E561E8DE}"/>
              </a:ext>
            </a:extLst>
          </p:cNvPr>
          <p:cNvPicPr>
            <a:picLocks noChangeAspect="1"/>
          </p:cNvPicPr>
          <p:nvPr/>
        </p:nvPicPr>
        <p:blipFill>
          <a:blip r:embed="rId5"/>
          <a:stretch>
            <a:fillRect/>
          </a:stretch>
        </p:blipFill>
        <p:spPr>
          <a:xfrm>
            <a:off x="7973117" y="2096992"/>
            <a:ext cx="1679999" cy="1260000"/>
          </a:xfrm>
          <a:prstGeom prst="rect">
            <a:avLst/>
          </a:prstGeom>
        </p:spPr>
      </p:pic>
      <p:pic>
        <p:nvPicPr>
          <p:cNvPr id="11" name="图片 10">
            <a:extLst>
              <a:ext uri="{FF2B5EF4-FFF2-40B4-BE49-F238E27FC236}">
                <a16:creationId xmlns:a16="http://schemas.microsoft.com/office/drawing/2014/main" id="{E6EEC761-DA36-489C-9F97-CB2C67D7F1E2}"/>
              </a:ext>
            </a:extLst>
          </p:cNvPr>
          <p:cNvPicPr>
            <a:picLocks noChangeAspect="1"/>
          </p:cNvPicPr>
          <p:nvPr/>
        </p:nvPicPr>
        <p:blipFill>
          <a:blip r:embed="rId6"/>
          <a:stretch>
            <a:fillRect/>
          </a:stretch>
        </p:blipFill>
        <p:spPr>
          <a:xfrm>
            <a:off x="5848762" y="2096992"/>
            <a:ext cx="1679999" cy="1260000"/>
          </a:xfrm>
          <a:prstGeom prst="rect">
            <a:avLst/>
          </a:prstGeom>
        </p:spPr>
      </p:pic>
      <p:pic>
        <p:nvPicPr>
          <p:cNvPr id="13" name="图片 12">
            <a:extLst>
              <a:ext uri="{FF2B5EF4-FFF2-40B4-BE49-F238E27FC236}">
                <a16:creationId xmlns:a16="http://schemas.microsoft.com/office/drawing/2014/main" id="{8BC426BC-F550-4943-AABA-D52CFD51CF36}"/>
              </a:ext>
            </a:extLst>
          </p:cNvPr>
          <p:cNvPicPr>
            <a:picLocks noChangeAspect="1"/>
          </p:cNvPicPr>
          <p:nvPr/>
        </p:nvPicPr>
        <p:blipFill>
          <a:blip r:embed="rId7"/>
          <a:stretch>
            <a:fillRect/>
          </a:stretch>
        </p:blipFill>
        <p:spPr>
          <a:xfrm>
            <a:off x="3724406" y="2096992"/>
            <a:ext cx="1680000" cy="1260000"/>
          </a:xfrm>
          <a:prstGeom prst="rect">
            <a:avLst/>
          </a:prstGeom>
        </p:spPr>
      </p:pic>
      <p:sp>
        <p:nvSpPr>
          <p:cNvPr id="14" name="文本框 13">
            <a:extLst>
              <a:ext uri="{FF2B5EF4-FFF2-40B4-BE49-F238E27FC236}">
                <a16:creationId xmlns:a16="http://schemas.microsoft.com/office/drawing/2014/main" id="{614F8FAF-CDF8-460E-8BAF-6A968E4FD9E3}"/>
              </a:ext>
            </a:extLst>
          </p:cNvPr>
          <p:cNvSpPr txBox="1"/>
          <p:nvPr/>
        </p:nvSpPr>
        <p:spPr>
          <a:xfrm>
            <a:off x="191344" y="1010297"/>
            <a:ext cx="6139542" cy="465448"/>
          </a:xfrm>
          <a:prstGeom prst="rect">
            <a:avLst/>
          </a:prstGeom>
          <a:noFill/>
        </p:spPr>
        <p:txBody>
          <a:bodyPr wrap="square">
            <a:spAutoFit/>
          </a:bodyPr>
          <a:lstStyle/>
          <a:p>
            <a:pPr>
              <a:lnSpc>
                <a:spcPct val="150000"/>
              </a:lnSpc>
            </a:pPr>
            <a:r>
              <a:rPr lang="zh-CN" altLang="en-US" dirty="0"/>
              <a:t>信号采样率要求（信号谐振频率：</a:t>
            </a:r>
            <a:r>
              <a:rPr lang="en-US" altLang="zh-CN" dirty="0"/>
              <a:t>32.4 kHz</a:t>
            </a:r>
            <a:r>
              <a:rPr lang="zh-CN" altLang="en-US" dirty="0"/>
              <a:t>）</a:t>
            </a:r>
            <a:endParaRPr lang="en-US" altLang="zh-CN" dirty="0"/>
          </a:p>
        </p:txBody>
      </p:sp>
      <p:pic>
        <p:nvPicPr>
          <p:cNvPr id="15" name="图片 14">
            <a:extLst>
              <a:ext uri="{FF2B5EF4-FFF2-40B4-BE49-F238E27FC236}">
                <a16:creationId xmlns:a16="http://schemas.microsoft.com/office/drawing/2014/main" id="{7EB33FA1-BB8C-4BD1-8BB7-296BD40B722B}"/>
              </a:ext>
            </a:extLst>
          </p:cNvPr>
          <p:cNvPicPr>
            <a:picLocks noChangeAspect="1"/>
          </p:cNvPicPr>
          <p:nvPr/>
        </p:nvPicPr>
        <p:blipFill>
          <a:blip r:embed="rId8"/>
          <a:stretch>
            <a:fillRect/>
          </a:stretch>
        </p:blipFill>
        <p:spPr>
          <a:xfrm>
            <a:off x="10097472" y="2096992"/>
            <a:ext cx="1680000" cy="1260000"/>
          </a:xfrm>
          <a:prstGeom prst="rect">
            <a:avLst/>
          </a:prstGeom>
        </p:spPr>
      </p:pic>
      <p:sp>
        <p:nvSpPr>
          <p:cNvPr id="16" name="矩形 15">
            <a:extLst>
              <a:ext uri="{FF2B5EF4-FFF2-40B4-BE49-F238E27FC236}">
                <a16:creationId xmlns:a16="http://schemas.microsoft.com/office/drawing/2014/main" id="{DC3C6118-1158-4EBA-977E-9F3054D35BC6}"/>
              </a:ext>
            </a:extLst>
          </p:cNvPr>
          <p:cNvSpPr/>
          <p:nvPr/>
        </p:nvSpPr>
        <p:spPr>
          <a:xfrm>
            <a:off x="5735960" y="1641906"/>
            <a:ext cx="1944216" cy="2219142"/>
          </a:xfrm>
          <a:prstGeom prst="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a:extLst>
              <a:ext uri="{FF2B5EF4-FFF2-40B4-BE49-F238E27FC236}">
                <a16:creationId xmlns:a16="http://schemas.microsoft.com/office/drawing/2014/main" id="{38EFA092-56F7-4885-8A72-C6615C43F63B}"/>
              </a:ext>
            </a:extLst>
          </p:cNvPr>
          <p:cNvSpPr txBox="1"/>
          <p:nvPr/>
        </p:nvSpPr>
        <p:spPr>
          <a:xfrm>
            <a:off x="3863752" y="3928542"/>
            <a:ext cx="4323636" cy="2958439"/>
          </a:xfrm>
          <a:prstGeom prst="rect">
            <a:avLst/>
          </a:prstGeom>
          <a:noFill/>
        </p:spPr>
        <p:txBody>
          <a:bodyPr wrap="square">
            <a:spAutoFit/>
          </a:bodyPr>
          <a:lstStyle/>
          <a:p>
            <a:pPr>
              <a:lnSpc>
                <a:spcPct val="150000"/>
              </a:lnSpc>
            </a:pPr>
            <a:r>
              <a:rPr lang="zh-CN" altLang="en-US" dirty="0"/>
              <a:t>单通道采样率要求：</a:t>
            </a:r>
            <a:r>
              <a:rPr lang="en-US" altLang="zh-CN" dirty="0"/>
              <a:t>~200 </a:t>
            </a:r>
            <a:r>
              <a:rPr lang="en-US" altLang="zh-CN" dirty="0" err="1"/>
              <a:t>ksps</a:t>
            </a:r>
            <a:endParaRPr lang="en-US" altLang="zh-CN" dirty="0"/>
          </a:p>
          <a:p>
            <a:pPr>
              <a:lnSpc>
                <a:spcPct val="150000"/>
              </a:lnSpc>
            </a:pPr>
            <a:r>
              <a:rPr lang="zh-CN" altLang="en-US" dirty="0"/>
              <a:t>时间窗口为</a:t>
            </a:r>
            <a:r>
              <a:rPr lang="en-US" altLang="zh-CN" dirty="0"/>
              <a:t>5000 ns </a:t>
            </a:r>
          </a:p>
          <a:p>
            <a:pPr>
              <a:lnSpc>
                <a:spcPct val="150000"/>
              </a:lnSpc>
            </a:pPr>
            <a:r>
              <a:rPr lang="zh-CN" altLang="en-US" dirty="0"/>
              <a:t>采用多路复用器 </a:t>
            </a:r>
            <a:r>
              <a:rPr lang="en-US" altLang="zh-CN" dirty="0"/>
              <a:t>ADG824</a:t>
            </a:r>
          </a:p>
          <a:p>
            <a:pPr marL="742950" lvl="1" indent="-285750">
              <a:lnSpc>
                <a:spcPct val="150000"/>
              </a:lnSpc>
              <a:buFont typeface="Arial" panose="020B0604020202020204" pitchFamily="34" charset="0"/>
              <a:buChar char="•"/>
            </a:pPr>
            <a:r>
              <a:rPr lang="zh-CN" altLang="en-US" dirty="0"/>
              <a:t>导通电阻</a:t>
            </a:r>
            <a:r>
              <a:rPr lang="en-US" altLang="zh-CN" dirty="0"/>
              <a:t>0.5Ω</a:t>
            </a:r>
          </a:p>
          <a:p>
            <a:pPr marL="742950" lvl="1" indent="-285750">
              <a:lnSpc>
                <a:spcPct val="150000"/>
              </a:lnSpc>
              <a:buFont typeface="Arial" panose="020B0604020202020204" pitchFamily="34" charset="0"/>
              <a:buChar char="•"/>
            </a:pPr>
            <a:r>
              <a:rPr lang="en-US" altLang="zh-CN" dirty="0"/>
              <a:t>-3dB </a:t>
            </a:r>
            <a:r>
              <a:rPr lang="zh-CN" altLang="en-US" dirty="0"/>
              <a:t>带宽</a:t>
            </a:r>
            <a:r>
              <a:rPr lang="en-US" altLang="zh-CN" dirty="0"/>
              <a:t> &gt; 90MHz</a:t>
            </a:r>
          </a:p>
          <a:p>
            <a:pPr>
              <a:lnSpc>
                <a:spcPct val="150000"/>
              </a:lnSpc>
            </a:pPr>
            <a:r>
              <a:rPr lang="zh-CN" altLang="en-US" dirty="0"/>
              <a:t>可以实现 </a:t>
            </a:r>
            <a:r>
              <a:rPr lang="en-US" altLang="zh-CN" dirty="0"/>
              <a:t>x </a:t>
            </a:r>
            <a:r>
              <a:rPr lang="zh-CN" altLang="en-US" dirty="0"/>
              <a:t>个通道并行读出</a:t>
            </a:r>
            <a:endParaRPr lang="en-US" altLang="zh-CN" dirty="0"/>
          </a:p>
          <a:p>
            <a:pPr>
              <a:lnSpc>
                <a:spcPct val="150000"/>
              </a:lnSpc>
            </a:pPr>
            <a:r>
              <a:rPr lang="zh-CN" altLang="en-US" dirty="0"/>
              <a:t>要求开关切换</a:t>
            </a:r>
            <a:r>
              <a:rPr lang="en-US" altLang="zh-CN" dirty="0"/>
              <a:t>+</a:t>
            </a:r>
            <a:r>
              <a:rPr lang="zh-CN" altLang="en-US" dirty="0"/>
              <a:t>稳定时间</a:t>
            </a:r>
            <a:r>
              <a:rPr lang="en-US" altLang="zh-CN" dirty="0"/>
              <a:t>&lt;5000/x ns</a:t>
            </a:r>
          </a:p>
        </p:txBody>
      </p: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5497C531-51E6-4983-9768-C02278775162}"/>
                  </a:ext>
                </a:extLst>
              </p:cNvPr>
              <p:cNvSpPr txBox="1"/>
              <p:nvPr/>
            </p:nvSpPr>
            <p:spPr>
              <a:xfrm>
                <a:off x="7589306" y="3932551"/>
                <a:ext cx="6139542" cy="2950423"/>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altLang="zh-CN" dirty="0"/>
                  <a:t>t</a:t>
                </a:r>
                <a:r>
                  <a:rPr lang="en-US" altLang="zh-CN" baseline="-25000" dirty="0"/>
                  <a:t>on</a:t>
                </a:r>
                <a:r>
                  <a:rPr lang="en-US" altLang="zh-CN" dirty="0"/>
                  <a:t>=9.5 ns</a:t>
                </a:r>
              </a:p>
              <a:p>
                <a:pPr marL="285750" indent="-285750">
                  <a:lnSpc>
                    <a:spcPct val="150000"/>
                  </a:lnSpc>
                  <a:buFont typeface="Arial" panose="020B0604020202020204" pitchFamily="34" charset="0"/>
                  <a:buChar char="•"/>
                </a:pPr>
                <a:r>
                  <a:rPr lang="en-US" altLang="zh-CN" dirty="0"/>
                  <a:t>t</a:t>
                </a:r>
                <a:r>
                  <a:rPr lang="en-US" altLang="zh-CN" baseline="-25000" dirty="0"/>
                  <a:t>off</a:t>
                </a:r>
                <a:r>
                  <a:rPr lang="en-US" altLang="zh-CN" dirty="0"/>
                  <a:t>=7.7 ns</a:t>
                </a:r>
              </a:p>
              <a:p>
                <a:pPr marL="285750" indent="-285750">
                  <a:lnSpc>
                    <a:spcPct val="150000"/>
                  </a:lnSpc>
                  <a:buFont typeface="Arial" panose="020B0604020202020204" pitchFamily="34" charset="0"/>
                  <a:buChar char="•"/>
                </a:pPr>
                <a:r>
                  <a:rPr lang="en-US" altLang="zh-CN" dirty="0" err="1"/>
                  <a:t>t</a:t>
                </a:r>
                <a:r>
                  <a:rPr lang="en-US" altLang="zh-CN" baseline="-25000" dirty="0" err="1"/>
                  <a:t>settle</a:t>
                </a:r>
                <a:r>
                  <a:rPr lang="zh-CN" altLang="en-US" dirty="0"/>
                  <a:t>取决于</a:t>
                </a:r>
                <a:r>
                  <a:rPr lang="en-US" altLang="zh-CN" dirty="0"/>
                  <a:t>ADC</a:t>
                </a:r>
                <a:r>
                  <a:rPr lang="zh-CN" altLang="en-US" dirty="0"/>
                  <a:t>的输入电容等</a:t>
                </a:r>
                <a:r>
                  <a:rPr lang="en-US" altLang="zh-CN" dirty="0"/>
                  <a:t>~10ns</a:t>
                </a:r>
              </a:p>
              <a:p>
                <a:pPr marL="285750" indent="-285750">
                  <a:lnSpc>
                    <a:spcPct val="150000"/>
                  </a:lnSpc>
                  <a:buFont typeface="Arial" panose="020B0604020202020204" pitchFamily="34" charset="0"/>
                  <a:buChar char="•"/>
                </a:pPr>
                <a:r>
                  <a:rPr lang="en-US" altLang="zh-CN" dirty="0"/>
                  <a:t>Break-Before-Make Time Delay=3.5 ns</a:t>
                </a:r>
              </a:p>
              <a:p>
                <a:pPr>
                  <a:lnSpc>
                    <a:spcPct val="150000"/>
                  </a:lnSpc>
                </a:pPr>
                <a14:m>
                  <m:oMathPara xmlns:m="http://schemas.openxmlformats.org/officeDocument/2006/math">
                    <m:oMathParaPr>
                      <m:jc m:val="centerGroup"/>
                    </m:oMathParaPr>
                    <m:oMath xmlns:m="http://schemas.openxmlformats.org/officeDocument/2006/math">
                      <m:f>
                        <m:fPr>
                          <m:ctrlPr>
                            <a:rPr lang="en-US" altLang="zh-CN" i="1" smtClean="0">
                              <a:solidFill>
                                <a:schemeClr val="tx1"/>
                              </a:solidFill>
                              <a:latin typeface="Cambria Math" panose="02040503050406030204" pitchFamily="18" charset="0"/>
                            </a:rPr>
                          </m:ctrlPr>
                        </m:fPr>
                        <m:num>
                          <m:r>
                            <a:rPr lang="en-US" altLang="zh-CN" b="0" i="1" smtClean="0">
                              <a:solidFill>
                                <a:schemeClr val="tx1"/>
                              </a:solidFill>
                              <a:latin typeface="Cambria Math" panose="02040503050406030204" pitchFamily="18" charset="0"/>
                            </a:rPr>
                            <m:t>5000</m:t>
                          </m:r>
                        </m:num>
                        <m:den>
                          <m:r>
                            <a:rPr lang="en-US" altLang="zh-CN" b="0" i="1" smtClean="0">
                              <a:solidFill>
                                <a:schemeClr val="tx1"/>
                              </a:solidFill>
                              <a:latin typeface="Cambria Math" panose="02040503050406030204" pitchFamily="18" charset="0"/>
                            </a:rPr>
                            <m:t>𝑥</m:t>
                          </m:r>
                        </m:den>
                      </m:f>
                      <m:r>
                        <a:rPr lang="en-US" altLang="zh-CN" b="0" i="1" smtClean="0">
                          <a:solidFill>
                            <a:schemeClr val="tx1"/>
                          </a:solidFill>
                          <a:latin typeface="Cambria Math" panose="02040503050406030204" pitchFamily="18" charset="0"/>
                        </a:rPr>
                        <m:t>&gt;9.5+7.7+10+3.5</m:t>
                      </m:r>
                    </m:oMath>
                  </m:oMathPara>
                </a14:m>
                <a:endParaRPr lang="en-US" altLang="zh-CN" dirty="0">
                  <a:solidFill>
                    <a:srgbClr val="FF0000"/>
                  </a:solidFill>
                </a:endParaRPr>
              </a:p>
              <a:p>
                <a:pPr>
                  <a:lnSpc>
                    <a:spcPct val="150000"/>
                  </a:lnSpc>
                </a:pPr>
                <a14:m>
                  <m:oMathPara xmlns:m="http://schemas.openxmlformats.org/officeDocument/2006/math">
                    <m:oMathParaPr>
                      <m:jc m:val="centerGroup"/>
                    </m:oMathParaPr>
                    <m:oMath xmlns:m="http://schemas.openxmlformats.org/officeDocument/2006/math">
                      <m:r>
                        <a:rPr lang="en-US" altLang="zh-CN" b="0" i="1" smtClean="0">
                          <a:solidFill>
                            <a:schemeClr val="tx1"/>
                          </a:solidFill>
                          <a:latin typeface="Cambria Math" panose="02040503050406030204" pitchFamily="18" charset="0"/>
                        </a:rPr>
                        <m:t>𝑥</m:t>
                      </m:r>
                      <m:r>
                        <a:rPr lang="en-US" altLang="zh-CN" b="0" i="1" smtClean="0">
                          <a:solidFill>
                            <a:schemeClr val="tx1"/>
                          </a:solidFill>
                          <a:latin typeface="Cambria Math" panose="02040503050406030204" pitchFamily="18" charset="0"/>
                        </a:rPr>
                        <m:t>&lt;162.9</m:t>
                      </m:r>
                    </m:oMath>
                  </m:oMathPara>
                </a14:m>
                <a:endParaRPr lang="en-US" altLang="zh-CN" dirty="0">
                  <a:solidFill>
                    <a:schemeClr val="tx1"/>
                  </a:solidFill>
                </a:endParaRPr>
              </a:p>
            </p:txBody>
          </p:sp>
        </mc:Choice>
        <mc:Fallback xmlns="">
          <p:sp>
            <p:nvSpPr>
              <p:cNvPr id="19" name="文本框 18">
                <a:extLst>
                  <a:ext uri="{FF2B5EF4-FFF2-40B4-BE49-F238E27FC236}">
                    <a16:creationId xmlns:a16="http://schemas.microsoft.com/office/drawing/2014/main" id="{5497C531-51E6-4983-9768-C02278775162}"/>
                  </a:ext>
                </a:extLst>
              </p:cNvPr>
              <p:cNvSpPr txBox="1">
                <a:spLocks noRot="1" noChangeAspect="1" noMove="1" noResize="1" noEditPoints="1" noAdjustHandles="1" noChangeArrowheads="1" noChangeShapeType="1" noTextEdit="1"/>
              </p:cNvSpPr>
              <p:nvPr/>
            </p:nvSpPr>
            <p:spPr>
              <a:xfrm>
                <a:off x="7589306" y="3932551"/>
                <a:ext cx="6139542" cy="2950423"/>
              </a:xfrm>
              <a:prstGeom prst="rect">
                <a:avLst/>
              </a:prstGeom>
              <a:blipFill>
                <a:blip r:embed="rId9"/>
                <a:stretch>
                  <a:fillRect l="-695"/>
                </a:stretch>
              </a:blipFill>
            </p:spPr>
            <p:txBody>
              <a:bodyPr/>
              <a:lstStyle/>
              <a:p>
                <a:r>
                  <a:rPr lang="zh-CN" altLang="en-US">
                    <a:noFill/>
                  </a:rPr>
                  <a:t> </a:t>
                </a:r>
              </a:p>
            </p:txBody>
          </p:sp>
        </mc:Fallback>
      </mc:AlternateContent>
      <p:sp>
        <p:nvSpPr>
          <p:cNvPr id="20" name="文本框 19">
            <a:extLst>
              <a:ext uri="{FF2B5EF4-FFF2-40B4-BE49-F238E27FC236}">
                <a16:creationId xmlns:a16="http://schemas.microsoft.com/office/drawing/2014/main" id="{E30355AB-95B0-4261-BD8E-CA6E7584D4CB}"/>
              </a:ext>
            </a:extLst>
          </p:cNvPr>
          <p:cNvSpPr txBox="1"/>
          <p:nvPr/>
        </p:nvSpPr>
        <p:spPr>
          <a:xfrm>
            <a:off x="9028973" y="4014991"/>
            <a:ext cx="3152403" cy="646331"/>
          </a:xfrm>
          <a:prstGeom prst="rect">
            <a:avLst/>
          </a:prstGeom>
          <a:noFill/>
        </p:spPr>
        <p:txBody>
          <a:bodyPr wrap="square">
            <a:spAutoFit/>
          </a:bodyPr>
          <a:lstStyle/>
          <a:p>
            <a:r>
              <a:rPr lang="zh-CN" altLang="en-US" b="1" dirty="0">
                <a:solidFill>
                  <a:srgbClr val="C00000"/>
                </a:solidFill>
              </a:rPr>
              <a:t>对于直接电压读出方案，可以实现至多</a:t>
            </a:r>
            <a:r>
              <a:rPr lang="en-US" altLang="zh-CN" b="1" dirty="0">
                <a:solidFill>
                  <a:srgbClr val="C00000"/>
                </a:solidFill>
              </a:rPr>
              <a:t>162</a:t>
            </a:r>
            <a:r>
              <a:rPr lang="zh-CN" altLang="en-US" b="1" dirty="0">
                <a:solidFill>
                  <a:srgbClr val="C00000"/>
                </a:solidFill>
              </a:rPr>
              <a:t>个通道复用</a:t>
            </a:r>
            <a:endParaRPr lang="zh-CN" altLang="en-US" dirty="0"/>
          </a:p>
        </p:txBody>
      </p:sp>
      <p:cxnSp>
        <p:nvCxnSpPr>
          <p:cNvPr id="21" name="直接连接符 20">
            <a:extLst>
              <a:ext uri="{FF2B5EF4-FFF2-40B4-BE49-F238E27FC236}">
                <a16:creationId xmlns:a16="http://schemas.microsoft.com/office/drawing/2014/main" id="{EFD8D12F-3634-4D73-B6D4-272B42947F6C}"/>
              </a:ext>
            </a:extLst>
          </p:cNvPr>
          <p:cNvCxnSpPr>
            <a:cxnSpLocks/>
          </p:cNvCxnSpPr>
          <p:nvPr/>
        </p:nvCxnSpPr>
        <p:spPr>
          <a:xfrm>
            <a:off x="7528761" y="3971960"/>
            <a:ext cx="11463" cy="2798385"/>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41738"/>
      </p:ext>
    </p:extLst>
  </p:cSld>
  <p:clrMapOvr>
    <a:masterClrMapping/>
  </p:clrMapOvr>
  <p:transition advTm="639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7</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lstStyle/>
          <a:p>
            <a:r>
              <a:rPr lang="zh-CN" altLang="en-US" b="1" dirty="0">
                <a:latin typeface="黑体" panose="02010609060101010101" pitchFamily="49" charset="-122"/>
                <a:ea typeface="黑体" panose="02010609060101010101" pitchFamily="49" charset="-122"/>
              </a:rPr>
              <a:t>目录</a:t>
            </a:r>
          </a:p>
        </p:txBody>
      </p:sp>
      <p:sp>
        <p:nvSpPr>
          <p:cNvPr id="7" name="文本框 6">
            <a:extLst>
              <a:ext uri="{FF2B5EF4-FFF2-40B4-BE49-F238E27FC236}">
                <a16:creationId xmlns:a16="http://schemas.microsoft.com/office/drawing/2014/main" id="{C84E1860-257E-45E9-9290-9455DF1215A6}"/>
              </a:ext>
            </a:extLst>
          </p:cNvPr>
          <p:cNvSpPr txBox="1"/>
          <p:nvPr/>
        </p:nvSpPr>
        <p:spPr>
          <a:xfrm>
            <a:off x="1343472" y="1844824"/>
            <a:ext cx="9505056" cy="3913828"/>
          </a:xfrm>
          <a:prstGeom prst="rect">
            <a:avLst/>
          </a:prstGeom>
          <a:noFill/>
        </p:spPr>
        <p:txBody>
          <a:bodyPr wrap="square" rtlCol="0">
            <a:spAutoFit/>
          </a:bodyPr>
          <a:lstStyle/>
          <a:p>
            <a:pPr marL="342900" indent="-342900">
              <a:lnSpc>
                <a:spcPct val="150000"/>
              </a:lnSpc>
              <a:buFont typeface="Wingdings" panose="05000000000000000000" pitchFamily="2" charset="2"/>
              <a:buChar char="p"/>
            </a:pPr>
            <a:r>
              <a:rPr lang="zh-CN" altLang="en-US" sz="2400" b="1" dirty="0">
                <a:solidFill>
                  <a:schemeClr val="bg2">
                    <a:lumMod val="75000"/>
                  </a:schemeClr>
                </a:solidFill>
              </a:rPr>
              <a:t>读出通道复用</a:t>
            </a:r>
          </a:p>
          <a:p>
            <a:pPr marL="800100" lvl="1" indent="-342900">
              <a:lnSpc>
                <a:spcPct val="150000"/>
              </a:lnSpc>
              <a:buFont typeface="Wingdings" panose="05000000000000000000" pitchFamily="2" charset="2"/>
              <a:buChar char="ü"/>
            </a:pPr>
            <a:r>
              <a:rPr lang="zh-CN" altLang="en-US" sz="2400" b="1" dirty="0">
                <a:solidFill>
                  <a:schemeClr val="bg2">
                    <a:lumMod val="75000"/>
                  </a:schemeClr>
                </a:solidFill>
              </a:rPr>
              <a:t>直接电压读出方案</a:t>
            </a:r>
            <a:endParaRPr lang="en-US" altLang="zh-CN" sz="2400" b="1" dirty="0">
              <a:solidFill>
                <a:schemeClr val="bg2">
                  <a:lumMod val="75000"/>
                </a:schemeClr>
              </a:solidFill>
            </a:endParaRPr>
          </a:p>
          <a:p>
            <a:pPr marL="800100" lvl="1" indent="-342900">
              <a:lnSpc>
                <a:spcPct val="150000"/>
              </a:lnSpc>
              <a:buFont typeface="Wingdings" panose="05000000000000000000" pitchFamily="2" charset="2"/>
              <a:buChar char="ü"/>
            </a:pPr>
            <a:r>
              <a:rPr lang="zh-CN" altLang="en-US" sz="2400" b="1" dirty="0">
                <a:solidFill>
                  <a:schemeClr val="bg2">
                    <a:lumMod val="75000"/>
                  </a:schemeClr>
                </a:solidFill>
              </a:rPr>
              <a:t>原子磁力计读出方案</a:t>
            </a:r>
            <a:endParaRPr lang="en-US" altLang="zh-CN" sz="2400" b="1" dirty="0">
              <a:solidFill>
                <a:schemeClr val="bg2">
                  <a:lumMod val="75000"/>
                </a:schemeClr>
              </a:solidFill>
            </a:endParaRPr>
          </a:p>
          <a:p>
            <a:pPr marL="342900" indent="-342900">
              <a:lnSpc>
                <a:spcPct val="150000"/>
              </a:lnSpc>
              <a:buFont typeface="Wingdings" panose="05000000000000000000" pitchFamily="2" charset="2"/>
              <a:buChar char="p"/>
            </a:pPr>
            <a:r>
              <a:rPr lang="zh-CN" altLang="en-US" sz="2400" b="1" dirty="0"/>
              <a:t>线圈优化设计（阵列灵敏度和单位面积重量联合优化）</a:t>
            </a:r>
            <a:endParaRPr lang="en-US" altLang="zh-CN" sz="2400" b="1" dirty="0"/>
          </a:p>
          <a:p>
            <a:pPr marL="800100" lvl="1" indent="-342900">
              <a:lnSpc>
                <a:spcPct val="150000"/>
              </a:lnSpc>
              <a:buFont typeface="Wingdings" panose="05000000000000000000" pitchFamily="2" charset="2"/>
              <a:buChar char="ü"/>
            </a:pPr>
            <a:r>
              <a:rPr lang="zh-CN" altLang="en-US" sz="2400" b="1" dirty="0"/>
              <a:t>交流电阻模型</a:t>
            </a:r>
            <a:endParaRPr lang="en-US" altLang="zh-CN" sz="2400" b="1" dirty="0"/>
          </a:p>
          <a:p>
            <a:pPr marL="800100" lvl="1" indent="-342900">
              <a:lnSpc>
                <a:spcPct val="150000"/>
              </a:lnSpc>
              <a:buFont typeface="Wingdings" panose="05000000000000000000" pitchFamily="2" charset="2"/>
              <a:buChar char="ü"/>
            </a:pPr>
            <a:r>
              <a:rPr lang="zh-CN" altLang="en-US" sz="2400" b="1" dirty="0"/>
              <a:t>空气芯线圈</a:t>
            </a:r>
            <a:endParaRPr lang="en-US" altLang="zh-CN" sz="2400" b="1" dirty="0"/>
          </a:p>
          <a:p>
            <a:pPr marL="800100" lvl="1" indent="-342900">
              <a:lnSpc>
                <a:spcPct val="150000"/>
              </a:lnSpc>
              <a:buFont typeface="Wingdings" panose="05000000000000000000" pitchFamily="2" charset="2"/>
              <a:buChar char="ü"/>
            </a:pPr>
            <a:r>
              <a:rPr lang="zh-CN" altLang="en-US" sz="2400" b="1" dirty="0"/>
              <a:t>磁芯线圈</a:t>
            </a:r>
          </a:p>
        </p:txBody>
      </p:sp>
    </p:spTree>
    <p:extLst>
      <p:ext uri="{BB962C8B-B14F-4D97-AF65-F5344CB8AC3E}">
        <p14:creationId xmlns:p14="http://schemas.microsoft.com/office/powerpoint/2010/main" val="1524963192"/>
      </p:ext>
    </p:extLst>
  </p:cSld>
  <p:clrMapOvr>
    <a:masterClrMapping/>
  </p:clrMapOvr>
  <p:transition advTm="6393"/>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0">
            <a:extLst>
              <a:ext uri="{FF2B5EF4-FFF2-40B4-BE49-F238E27FC236}">
                <a16:creationId xmlns:a16="http://schemas.microsoft.com/office/drawing/2014/main" id="{28B3F540-86B0-445F-B4CE-B80F2E4FF64C}"/>
              </a:ext>
            </a:extLst>
          </p:cNvPr>
          <p:cNvSpPr txBox="1">
            <a:spLocks noChangeArrowheads="1"/>
          </p:cNvSpPr>
          <p:nvPr/>
        </p:nvSpPr>
        <p:spPr bwMode="auto">
          <a:xfrm>
            <a:off x="81046" y="1045046"/>
            <a:ext cx="5214766" cy="56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00">
              <a:lnSpc>
                <a:spcPct val="150000"/>
              </a:lnSpc>
              <a:buNone/>
              <a:defRPr/>
            </a:pPr>
            <a:r>
              <a:rPr lang="zh-CN" altLang="en-US" sz="1800" dirty="0">
                <a:solidFill>
                  <a:srgbClr val="000000"/>
                </a:solidFill>
                <a:latin typeface="黑体" panose="02010609060101010101" pitchFamily="49" charset="-122"/>
                <a:ea typeface="黑体" panose="02010609060101010101" pitchFamily="49" charset="-122"/>
              </a:rPr>
              <a:t>感应信号探测的主要限制来自于线圈的热噪声。为了开展线圈的优化设计，必须首先对线圈的交流电阻进行精确预测</a:t>
            </a:r>
            <a:r>
              <a:rPr kumimoji="0" lang="zh-CN" altLang="en-US" sz="180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线圈交流电阻模型</a:t>
            </a:r>
            <a:endParaRPr kumimoji="0" lang="en-US" altLang="zh-CN" sz="180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endParaRPr>
          </a:p>
          <a:p>
            <a:pPr lvl="1" defTabSz="914400">
              <a:lnSpc>
                <a:spcPct val="150000"/>
              </a:lnSpc>
              <a:buFont typeface="Wingdings" panose="05000000000000000000" pitchFamily="2" charset="2"/>
              <a:buChar char="ü"/>
              <a:defRPr/>
            </a:pPr>
            <a:r>
              <a:rPr kumimoji="0" lang="zh-CN" altLang="en-US" sz="160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公式解析解，与实测结果符合不理想</a:t>
            </a:r>
            <a:endParaRPr kumimoji="0" lang="en-US" altLang="zh-CN" sz="160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endParaRPr>
          </a:p>
          <a:p>
            <a:pPr lvl="1" defTabSz="914400">
              <a:lnSpc>
                <a:spcPct val="150000"/>
              </a:lnSpc>
              <a:buFont typeface="Wingdings" panose="05000000000000000000" pitchFamily="2" charset="2"/>
              <a:buChar char="ü"/>
              <a:defRPr/>
            </a:pPr>
            <a:r>
              <a:rPr kumimoji="0" lang="zh-CN" altLang="en-US" sz="1600" i="0" u="none" strike="noStrike" kern="1200" cap="none" spc="0" normalizeH="0" baseline="0" noProof="0" dirty="0">
                <a:ln>
                  <a:noFill/>
                </a:ln>
                <a:effectLst/>
                <a:uLnTx/>
                <a:uFillTx/>
                <a:latin typeface="黑体" panose="02010609060101010101" pitchFamily="49" charset="-122"/>
                <a:ea typeface="黑体" panose="02010609060101010101" pitchFamily="49" charset="-122"/>
              </a:rPr>
              <a:t>有限元分析，特定线圈参数下与实测结果符合理想</a:t>
            </a:r>
          </a:p>
          <a:p>
            <a:pPr defTabSz="914400">
              <a:lnSpc>
                <a:spcPct val="150000"/>
              </a:lnSpc>
              <a:defRPr/>
            </a:pPr>
            <a:endParaRPr kumimoji="0" lang="en-US" altLang="zh-CN" sz="1100"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endParaRPr>
          </a:p>
        </p:txBody>
      </p:sp>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8</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normAutofit/>
          </a:bodyPr>
          <a:lstStyle/>
          <a:p>
            <a:r>
              <a:rPr lang="zh-CN" altLang="en-US" b="1" dirty="0">
                <a:latin typeface="黑体" panose="02010609060101010101" pitchFamily="49" charset="-122"/>
                <a:ea typeface="黑体" panose="02010609060101010101" pitchFamily="49" charset="-122"/>
              </a:rPr>
              <a:t>线圈优化设计</a:t>
            </a:r>
          </a:p>
        </p:txBody>
      </p:sp>
      <p:pic>
        <p:nvPicPr>
          <p:cNvPr id="21" name="图片 20">
            <a:extLst>
              <a:ext uri="{FF2B5EF4-FFF2-40B4-BE49-F238E27FC236}">
                <a16:creationId xmlns:a16="http://schemas.microsoft.com/office/drawing/2014/main" id="{C3832D78-C772-4B7D-B344-14F6B7733B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536" y="3564966"/>
            <a:ext cx="3958328" cy="2374998"/>
          </a:xfrm>
          <a:prstGeom prst="rect">
            <a:avLst/>
          </a:prstGeom>
        </p:spPr>
      </p:pic>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0CC14D28-1AD0-460D-8BB2-9DC31FB00473}"/>
                  </a:ext>
                </a:extLst>
              </p:cNvPr>
              <p:cNvSpPr txBox="1"/>
              <p:nvPr/>
            </p:nvSpPr>
            <p:spPr>
              <a:xfrm>
                <a:off x="246324" y="5939964"/>
                <a:ext cx="5049490" cy="832920"/>
              </a:xfrm>
              <a:prstGeom prst="rect">
                <a:avLst/>
              </a:prstGeom>
              <a:noFill/>
            </p:spPr>
            <p:txBody>
              <a:bodyPr wrap="square">
                <a:spAutoFit/>
              </a:bodyPr>
              <a:lstStyle/>
              <a:p>
                <a14:m>
                  <m:oMath xmlns:m="http://schemas.openxmlformats.org/officeDocument/2006/math">
                    <m:f>
                      <m:fPr>
                        <m:ctrlPr>
                          <a:rPr lang="en-US" altLang="zh-CN" b="1" i="1" smtClean="0">
                            <a:solidFill>
                              <a:srgbClr val="C00000"/>
                            </a:solidFill>
                            <a:latin typeface="Cambria Math" panose="02040503050406030204" pitchFamily="18" charset="0"/>
                          </a:rPr>
                        </m:ctrlPr>
                      </m:fPr>
                      <m:num>
                        <m:sSub>
                          <m:sSubPr>
                            <m:ctrlPr>
                              <a:rPr lang="en-US" altLang="zh-CN" b="1" i="1">
                                <a:solidFill>
                                  <a:srgbClr val="C00000"/>
                                </a:solidFill>
                                <a:latin typeface="Cambria Math" panose="02040503050406030204" pitchFamily="18" charset="0"/>
                              </a:rPr>
                            </m:ctrlPr>
                          </m:sSubPr>
                          <m:e>
                            <m:r>
                              <a:rPr lang="en-US" altLang="zh-CN" b="1" i="1">
                                <a:solidFill>
                                  <a:srgbClr val="C00000"/>
                                </a:solidFill>
                                <a:latin typeface="Cambria Math" panose="02040503050406030204" pitchFamily="18" charset="0"/>
                              </a:rPr>
                              <m:t>𝒅</m:t>
                            </m:r>
                          </m:e>
                          <m:sub>
                            <m:r>
                              <a:rPr lang="en-US" altLang="zh-CN" b="1" i="1">
                                <a:solidFill>
                                  <a:srgbClr val="C00000"/>
                                </a:solidFill>
                                <a:latin typeface="Cambria Math" panose="02040503050406030204" pitchFamily="18" charset="0"/>
                              </a:rPr>
                              <m:t>𝒘𝒊𝒓𝒆</m:t>
                            </m:r>
                          </m:sub>
                        </m:sSub>
                      </m:num>
                      <m:den>
                        <m:rad>
                          <m:radPr>
                            <m:degHide m:val="on"/>
                            <m:ctrlPr>
                              <a:rPr lang="en-US" altLang="zh-CN" b="1" i="1">
                                <a:solidFill>
                                  <a:srgbClr val="C00000"/>
                                </a:solidFill>
                                <a:latin typeface="Cambria Math" panose="02040503050406030204" pitchFamily="18" charset="0"/>
                              </a:rPr>
                            </m:ctrlPr>
                          </m:radPr>
                          <m:deg/>
                          <m:e>
                            <m:sSub>
                              <m:sSubPr>
                                <m:ctrlPr>
                                  <a:rPr lang="en-US" altLang="zh-CN" b="1" i="1">
                                    <a:solidFill>
                                      <a:srgbClr val="C00000"/>
                                    </a:solidFill>
                                    <a:latin typeface="Cambria Math" panose="02040503050406030204" pitchFamily="18" charset="0"/>
                                  </a:rPr>
                                </m:ctrlPr>
                              </m:sSubPr>
                              <m:e>
                                <m:r>
                                  <a:rPr lang="en-US" altLang="zh-CN" b="1" i="1">
                                    <a:solidFill>
                                      <a:srgbClr val="C00000"/>
                                    </a:solidFill>
                                    <a:latin typeface="Cambria Math" panose="02040503050406030204" pitchFamily="18" charset="0"/>
                                  </a:rPr>
                                  <m:t>𝒅</m:t>
                                </m:r>
                              </m:e>
                              <m:sub>
                                <m:r>
                                  <a:rPr lang="en-US" altLang="zh-CN" b="1" i="1" smtClean="0">
                                    <a:solidFill>
                                      <a:srgbClr val="C00000"/>
                                    </a:solidFill>
                                    <a:latin typeface="Cambria Math" panose="02040503050406030204" pitchFamily="18" charset="0"/>
                                  </a:rPr>
                                  <m:t>𝒄𝒐𝒊𝒍</m:t>
                                </m:r>
                              </m:sub>
                            </m:sSub>
                          </m:e>
                        </m:rad>
                      </m:den>
                    </m:f>
                    <m:r>
                      <a:rPr lang="en-US" altLang="zh-CN" b="1" i="1" smtClean="0">
                        <a:solidFill>
                          <a:srgbClr val="C00000"/>
                        </a:solidFill>
                        <a:latin typeface="Cambria Math" panose="02040503050406030204" pitchFamily="18" charset="0"/>
                        <a:ea typeface="Cambria Math" panose="02040503050406030204" pitchFamily="18" charset="0"/>
                      </a:rPr>
                      <m:t>≥</m:t>
                    </m:r>
                    <m:r>
                      <a:rPr lang="en-US" altLang="zh-CN" b="1" i="1" smtClean="0">
                        <a:solidFill>
                          <a:srgbClr val="C00000"/>
                        </a:solidFill>
                        <a:latin typeface="Cambria Math" panose="02040503050406030204" pitchFamily="18" charset="0"/>
                        <a:ea typeface="Cambria Math" panose="02040503050406030204" pitchFamily="18" charset="0"/>
                      </a:rPr>
                      <m:t>𝟎</m:t>
                    </m:r>
                    <m:r>
                      <a:rPr lang="en-US" altLang="zh-CN" b="1" i="1" smtClean="0">
                        <a:solidFill>
                          <a:srgbClr val="C00000"/>
                        </a:solidFill>
                        <a:latin typeface="Cambria Math" panose="02040503050406030204" pitchFamily="18" charset="0"/>
                        <a:ea typeface="Cambria Math" panose="02040503050406030204" pitchFamily="18" charset="0"/>
                      </a:rPr>
                      <m:t>.</m:t>
                    </m:r>
                    <m:r>
                      <a:rPr lang="en-US" altLang="zh-CN" b="1" i="1" smtClean="0">
                        <a:solidFill>
                          <a:srgbClr val="C00000"/>
                        </a:solidFill>
                        <a:latin typeface="Cambria Math" panose="02040503050406030204" pitchFamily="18" charset="0"/>
                        <a:ea typeface="Cambria Math" panose="02040503050406030204" pitchFamily="18" charset="0"/>
                      </a:rPr>
                      <m:t>𝟎𝟕𝟗𝟔</m:t>
                    </m:r>
                    <m:rad>
                      <m:radPr>
                        <m:degHide m:val="on"/>
                        <m:ctrlPr>
                          <a:rPr lang="en-US" altLang="zh-CN" b="1" i="1" smtClean="0">
                            <a:solidFill>
                              <a:srgbClr val="C00000"/>
                            </a:solidFill>
                            <a:latin typeface="Cambria Math" panose="02040503050406030204" pitchFamily="18" charset="0"/>
                            <a:ea typeface="Cambria Math" panose="02040503050406030204" pitchFamily="18" charset="0"/>
                          </a:rPr>
                        </m:ctrlPr>
                      </m:radPr>
                      <m:deg/>
                      <m:e>
                        <m:r>
                          <a:rPr lang="en-US" altLang="zh-CN" b="1" i="1" smtClean="0">
                            <a:solidFill>
                              <a:srgbClr val="C00000"/>
                            </a:solidFill>
                            <a:latin typeface="Cambria Math" panose="02040503050406030204" pitchFamily="18" charset="0"/>
                            <a:ea typeface="Cambria Math" panose="02040503050406030204" pitchFamily="18" charset="0"/>
                          </a:rPr>
                          <m:t>𝒎𝒎</m:t>
                        </m:r>
                      </m:e>
                    </m:rad>
                    <m:r>
                      <a:rPr lang="zh-CN" altLang="en-US" b="1" i="1" smtClean="0">
                        <a:solidFill>
                          <a:srgbClr val="C00000"/>
                        </a:solidFill>
                        <a:latin typeface="Cambria Math" panose="02040503050406030204" pitchFamily="18" charset="0"/>
                        <a:ea typeface="Cambria Math" panose="02040503050406030204" pitchFamily="18" charset="0"/>
                      </a:rPr>
                      <m:t>，</m:t>
                    </m:r>
                  </m:oMath>
                </a14:m>
                <a:r>
                  <a:rPr lang="zh-CN" altLang="en-US" b="1" dirty="0">
                    <a:solidFill>
                      <a:srgbClr val="C00000"/>
                    </a:solidFill>
                  </a:rPr>
                  <a:t>交流电阻的有限元仿真结果和交流电阻的实测结果符合较好</a:t>
                </a:r>
                <a:endParaRPr lang="zh-CN" altLang="en-US" dirty="0"/>
              </a:p>
            </p:txBody>
          </p:sp>
        </mc:Choice>
        <mc:Fallback xmlns="">
          <p:sp>
            <p:nvSpPr>
              <p:cNvPr id="22" name="文本框 21">
                <a:extLst>
                  <a:ext uri="{FF2B5EF4-FFF2-40B4-BE49-F238E27FC236}">
                    <a16:creationId xmlns:a16="http://schemas.microsoft.com/office/drawing/2014/main" id="{0CC14D28-1AD0-460D-8BB2-9DC31FB00473}"/>
                  </a:ext>
                </a:extLst>
              </p:cNvPr>
              <p:cNvSpPr txBox="1">
                <a:spLocks noRot="1" noChangeAspect="1" noMove="1" noResize="1" noEditPoints="1" noAdjustHandles="1" noChangeArrowheads="1" noChangeShapeType="1" noTextEdit="1"/>
              </p:cNvSpPr>
              <p:nvPr/>
            </p:nvSpPr>
            <p:spPr>
              <a:xfrm>
                <a:off x="246324" y="5939964"/>
                <a:ext cx="5049490" cy="832920"/>
              </a:xfrm>
              <a:prstGeom prst="rect">
                <a:avLst/>
              </a:prstGeom>
              <a:blipFill>
                <a:blip r:embed="rId4"/>
                <a:stretch>
                  <a:fillRect l="-965" b="-10219"/>
                </a:stretch>
              </a:blipFill>
            </p:spPr>
            <p:txBody>
              <a:bodyPr/>
              <a:lstStyle/>
              <a:p>
                <a:r>
                  <a:rPr lang="zh-CN" altLang="en-US">
                    <a:noFill/>
                  </a:rPr>
                  <a:t> </a:t>
                </a:r>
              </a:p>
            </p:txBody>
          </p:sp>
        </mc:Fallback>
      </mc:AlternateContent>
      <p:cxnSp>
        <p:nvCxnSpPr>
          <p:cNvPr id="24" name="直接连接符 23">
            <a:extLst>
              <a:ext uri="{FF2B5EF4-FFF2-40B4-BE49-F238E27FC236}">
                <a16:creationId xmlns:a16="http://schemas.microsoft.com/office/drawing/2014/main" id="{F86EA94D-9C6A-4294-86C7-54CE66D46821}"/>
              </a:ext>
            </a:extLst>
          </p:cNvPr>
          <p:cNvCxnSpPr>
            <a:cxnSpLocks/>
          </p:cNvCxnSpPr>
          <p:nvPr/>
        </p:nvCxnSpPr>
        <p:spPr>
          <a:xfrm>
            <a:off x="5303912" y="945657"/>
            <a:ext cx="0" cy="5912343"/>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25" name="Rectangle 10">
            <a:extLst>
              <a:ext uri="{FF2B5EF4-FFF2-40B4-BE49-F238E27FC236}">
                <a16:creationId xmlns:a16="http://schemas.microsoft.com/office/drawing/2014/main" id="{CB6B39DC-91B7-42F8-BF87-80E135FA4562}"/>
              </a:ext>
            </a:extLst>
          </p:cNvPr>
          <p:cNvSpPr txBox="1">
            <a:spLocks noChangeArrowheads="1"/>
          </p:cNvSpPr>
          <p:nvPr/>
        </p:nvSpPr>
        <p:spPr bwMode="auto">
          <a:xfrm>
            <a:off x="5364476" y="1022598"/>
            <a:ext cx="6746471" cy="56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00">
              <a:buNone/>
              <a:defRPr/>
            </a:pPr>
            <a:r>
              <a:rPr kumimoji="0" lang="zh-CN" altLang="en-US" sz="180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空气芯线圈</a:t>
            </a:r>
            <a:endParaRPr kumimoji="0" lang="en-US" altLang="zh-CN" sz="180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endParaRPr>
          </a:p>
          <a:p>
            <a:pPr defTabSz="914400">
              <a:defRPr/>
            </a:pPr>
            <a:r>
              <a:rPr kumimoji="0" lang="zh-CN" altLang="en-US" sz="180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待求解最优线圈设计</a:t>
            </a:r>
            <a:endParaRPr kumimoji="0" lang="en-US" altLang="zh-CN" sz="180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endParaRPr>
          </a:p>
          <a:p>
            <a:pPr marL="0" indent="0" defTabSz="914400">
              <a:buNone/>
              <a:defRPr/>
            </a:pPr>
            <a:endParaRPr lang="en-US" altLang="zh-CN" sz="1800" dirty="0">
              <a:solidFill>
                <a:srgbClr val="000000"/>
              </a:solidFill>
              <a:latin typeface="黑体" panose="02010609060101010101" pitchFamily="49" charset="-122"/>
              <a:ea typeface="黑体" panose="02010609060101010101" pitchFamily="49" charset="-122"/>
            </a:endParaRPr>
          </a:p>
          <a:p>
            <a:pPr marL="0" indent="0" defTabSz="914400">
              <a:buNone/>
              <a:defRPr/>
            </a:pPr>
            <a:endParaRPr kumimoji="0" lang="en-US" altLang="zh-CN" sz="180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endParaRPr>
          </a:p>
          <a:p>
            <a:pPr defTabSz="914400">
              <a:defRPr/>
            </a:pPr>
            <a:r>
              <a:rPr lang="zh-CN" altLang="en-US" sz="1800" dirty="0">
                <a:solidFill>
                  <a:srgbClr val="000000"/>
                </a:solidFill>
                <a:latin typeface="黑体" panose="02010609060101010101" pitchFamily="49" charset="-122"/>
                <a:ea typeface="黑体" panose="02010609060101010101" pitchFamily="49" charset="-122"/>
              </a:rPr>
              <a:t>目标：完成灵敏度以及单位面积质量的联合优化</a:t>
            </a:r>
            <a:endParaRPr lang="en-US" altLang="zh-CN" sz="1800" dirty="0">
              <a:solidFill>
                <a:srgbClr val="000000"/>
              </a:solidFill>
              <a:latin typeface="黑体" panose="02010609060101010101" pitchFamily="49" charset="-122"/>
              <a:ea typeface="黑体" panose="02010609060101010101" pitchFamily="49" charset="-122"/>
            </a:endParaRPr>
          </a:p>
          <a:p>
            <a:pPr lvl="1" defTabSz="914400">
              <a:buFont typeface="Wingdings" panose="05000000000000000000" pitchFamily="2" charset="2"/>
              <a:buChar char="ü"/>
              <a:defRPr/>
            </a:pPr>
            <a:endParaRPr lang="en-US" altLang="zh-CN" sz="1600" dirty="0">
              <a:solidFill>
                <a:srgbClr val="000000"/>
              </a:solidFill>
              <a:latin typeface="黑体" panose="02010609060101010101" pitchFamily="49" charset="-122"/>
              <a:ea typeface="黑体" panose="02010609060101010101" pitchFamily="49" charset="-122"/>
            </a:endParaRPr>
          </a:p>
          <a:p>
            <a:pPr lvl="1" defTabSz="914400">
              <a:buFont typeface="Wingdings" panose="05000000000000000000" pitchFamily="2" charset="2"/>
              <a:buChar char="ü"/>
              <a:defRPr/>
            </a:pPr>
            <a:endParaRPr lang="en-US" altLang="zh-CN" sz="1800" dirty="0">
              <a:solidFill>
                <a:srgbClr val="000000"/>
              </a:solidFill>
              <a:latin typeface="黑体" panose="02010609060101010101" pitchFamily="49" charset="-122"/>
              <a:ea typeface="黑体" panose="02010609060101010101" pitchFamily="49" charset="-122"/>
            </a:endParaRPr>
          </a:p>
          <a:p>
            <a:pPr defTabSz="914400">
              <a:defRPr/>
            </a:pPr>
            <a:endParaRPr lang="en-US" altLang="zh-CN" sz="1800" dirty="0">
              <a:solidFill>
                <a:srgbClr val="000000"/>
              </a:solidFill>
              <a:latin typeface="黑体" panose="02010609060101010101" pitchFamily="49" charset="-122"/>
              <a:ea typeface="黑体" panose="02010609060101010101" pitchFamily="49" charset="-122"/>
            </a:endParaRPr>
          </a:p>
          <a:p>
            <a:pPr defTabSz="914400">
              <a:defRPr/>
            </a:pPr>
            <a:endParaRPr lang="en-US" altLang="zh-CN" sz="1800" dirty="0">
              <a:solidFill>
                <a:srgbClr val="000000"/>
              </a:solidFill>
              <a:latin typeface="黑体" panose="02010609060101010101" pitchFamily="49" charset="-122"/>
              <a:ea typeface="黑体" panose="02010609060101010101" pitchFamily="49" charset="-122"/>
            </a:endParaRPr>
          </a:p>
          <a:p>
            <a:pPr defTabSz="914400">
              <a:defRPr/>
            </a:pPr>
            <a:r>
              <a:rPr lang="zh-CN" altLang="en-US" sz="1800" dirty="0">
                <a:solidFill>
                  <a:srgbClr val="000000"/>
                </a:solidFill>
                <a:latin typeface="黑体" panose="02010609060101010101" pitchFamily="49" charset="-122"/>
                <a:ea typeface="黑体" panose="02010609060101010101" pitchFamily="49" charset="-122"/>
              </a:rPr>
              <a:t>方法：通过遍历</a:t>
            </a:r>
            <a:r>
              <a:rPr lang="en-US" altLang="zh-CN" sz="1800" dirty="0">
                <a:solidFill>
                  <a:srgbClr val="000000"/>
                </a:solidFill>
                <a:latin typeface="黑体" panose="02010609060101010101" pitchFamily="49" charset="-122"/>
                <a:ea typeface="黑体" panose="02010609060101010101" pitchFamily="49" charset="-122"/>
              </a:rPr>
              <a:t>/</a:t>
            </a:r>
            <a:r>
              <a:rPr lang="zh-CN" altLang="en-US" sz="1800" dirty="0">
                <a:solidFill>
                  <a:srgbClr val="000000"/>
                </a:solidFill>
                <a:latin typeface="黑体" panose="02010609060101010101" pitchFamily="49" charset="-122"/>
                <a:ea typeface="黑体" panose="02010609060101010101" pitchFamily="49" charset="-122"/>
              </a:rPr>
              <a:t>迭代算法得到 </a:t>
            </a:r>
            <a:r>
              <a:rPr lang="en-US" altLang="zh-CN" sz="1800" dirty="0">
                <a:solidFill>
                  <a:srgbClr val="000000"/>
                </a:solidFill>
                <a:latin typeface="黑体" panose="02010609060101010101" pitchFamily="49" charset="-122"/>
                <a:ea typeface="黑体" panose="02010609060101010101" pitchFamily="49" charset="-122"/>
              </a:rPr>
              <a:t>Pareto </a:t>
            </a:r>
            <a:r>
              <a:rPr lang="zh-CN" altLang="en-US" sz="1800" dirty="0">
                <a:solidFill>
                  <a:srgbClr val="000000"/>
                </a:solidFill>
                <a:latin typeface="黑体" panose="02010609060101010101" pitchFamily="49" charset="-122"/>
                <a:ea typeface="黑体" panose="02010609060101010101" pitchFamily="49" charset="-122"/>
              </a:rPr>
              <a:t>前沿 </a:t>
            </a:r>
            <a:r>
              <a:rPr lang="en-US" altLang="zh-CN" sz="1800" dirty="0">
                <a:solidFill>
                  <a:srgbClr val="000000"/>
                </a:solidFill>
                <a:latin typeface="黑体" panose="02010609060101010101" pitchFamily="49" charset="-122"/>
                <a:ea typeface="黑体" panose="02010609060101010101" pitchFamily="49" charset="-122"/>
              </a:rPr>
              <a:t>(</a:t>
            </a:r>
            <a:r>
              <a:rPr lang="zh-CN" altLang="en-US" sz="1800" dirty="0">
                <a:solidFill>
                  <a:srgbClr val="000000"/>
                </a:solidFill>
                <a:latin typeface="黑体" panose="02010609060101010101" pitchFamily="49" charset="-122"/>
                <a:ea typeface="黑体" panose="02010609060101010101" pitchFamily="49" charset="-122"/>
              </a:rPr>
              <a:t>联合优化结果</a:t>
            </a:r>
            <a:r>
              <a:rPr lang="en-US" altLang="zh-CN" sz="1800" dirty="0">
                <a:solidFill>
                  <a:srgbClr val="000000"/>
                </a:solidFill>
                <a:latin typeface="黑体" panose="02010609060101010101" pitchFamily="49" charset="-122"/>
                <a:ea typeface="黑体" panose="02010609060101010101" pitchFamily="49" charset="-122"/>
              </a:rPr>
              <a:t>)</a:t>
            </a:r>
            <a:endParaRPr lang="en-US" altLang="zh-CN" sz="2000" dirty="0">
              <a:solidFill>
                <a:srgbClr val="000000"/>
              </a:solidFill>
              <a:latin typeface="黑体" panose="02010609060101010101" pitchFamily="49" charset="-122"/>
              <a:ea typeface="黑体" panose="02010609060101010101" pitchFamily="49" charset="-122"/>
            </a:endParaRPr>
          </a:p>
          <a:p>
            <a:pPr marL="0" indent="0" defTabSz="914400">
              <a:buNone/>
              <a:defRPr/>
            </a:pPr>
            <a:r>
              <a:rPr lang="zh-CN" altLang="en-US" sz="1800" dirty="0">
                <a:solidFill>
                  <a:srgbClr val="000000"/>
                </a:solidFill>
                <a:latin typeface="黑体" panose="02010609060101010101" pitchFamily="49" charset="-122"/>
                <a:ea typeface="黑体" panose="02010609060101010101" pitchFamily="49" charset="-122"/>
              </a:rPr>
              <a:t>磁</a:t>
            </a:r>
            <a:r>
              <a:rPr kumimoji="0" lang="zh-CN" altLang="en-US" sz="180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芯线圈</a:t>
            </a:r>
            <a:endParaRPr kumimoji="0" lang="en-US" altLang="zh-CN" sz="180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endParaRPr>
          </a:p>
          <a:p>
            <a:pPr defTabSz="914400">
              <a:defRPr/>
            </a:pPr>
            <a:r>
              <a:rPr kumimoji="0" lang="zh-CN" altLang="en-US" sz="180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基于空气芯得到的优化线圈设计，加入不同高度的磁芯</a:t>
            </a:r>
          </a:p>
          <a:p>
            <a:pPr defTabSz="914400">
              <a:defRPr/>
            </a:pPr>
            <a:endParaRPr kumimoji="0" lang="en-US" altLang="zh-CN" sz="200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endParaRPr>
          </a:p>
          <a:p>
            <a:pPr marL="457200" lvl="1" indent="0" defTabSz="914400">
              <a:buNone/>
              <a:defRPr/>
            </a:pPr>
            <a:endParaRPr kumimoji="0" lang="en-US" altLang="zh-CN" sz="160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endParaRPr>
          </a:p>
          <a:p>
            <a:pPr marL="0" indent="0" defTabSz="914400">
              <a:buNone/>
              <a:defRPr/>
            </a:pPr>
            <a:endParaRPr kumimoji="0" lang="zh-CN" altLang="en-US" sz="1600" i="0" u="none" strike="noStrike" kern="1200" cap="none" spc="0" normalizeH="0" baseline="0" noProof="0" dirty="0">
              <a:ln>
                <a:noFill/>
              </a:ln>
              <a:effectLst/>
              <a:uLnTx/>
              <a:uFillTx/>
              <a:latin typeface="黑体" panose="02010609060101010101" pitchFamily="49" charset="-122"/>
              <a:ea typeface="黑体" panose="02010609060101010101" pitchFamily="49" charset="-122"/>
            </a:endParaRPr>
          </a:p>
        </p:txBody>
      </p:sp>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DCBAC67C-3675-4D21-B82C-3A1452F243E0}"/>
                  </a:ext>
                </a:extLst>
              </p:cNvPr>
              <p:cNvSpPr txBox="1"/>
              <p:nvPr/>
            </p:nvSpPr>
            <p:spPr>
              <a:xfrm>
                <a:off x="5719485" y="1735941"/>
                <a:ext cx="2942000" cy="584775"/>
              </a:xfrm>
              <a:prstGeom prst="rect">
                <a:avLst/>
              </a:prstGeom>
              <a:noFill/>
            </p:spPr>
            <p:txBody>
              <a:bodyPr wrap="square">
                <a:spAutoFit/>
              </a:bodyPr>
              <a:lstStyle/>
              <a:p>
                <a:pPr marL="742950" marR="0" lvl="1" indent="-285750" algn="l" defTabSz="914400" rtl="0" eaLnBrk="1" fontAlgn="auto" latinLnBrk="0" hangingPunct="1">
                  <a:spcBef>
                    <a:spcPts val="0"/>
                  </a:spcBef>
                  <a:spcAft>
                    <a:spcPts val="0"/>
                  </a:spcAft>
                  <a:buClrTx/>
                  <a:buSzTx/>
                  <a:buFont typeface="Wingdings" panose="05000000000000000000" pitchFamily="2" charset="2"/>
                  <a:buChar char="ü"/>
                  <a:tabLst/>
                  <a:defRPr/>
                </a:pPr>
                <a:r>
                  <a:rPr kumimoji="0" lang="zh-CN" altLang="en-US" sz="160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线圈内</a:t>
                </a:r>
                <a:r>
                  <a:rPr lang="zh-CN" altLang="en-US" sz="1600" dirty="0">
                    <a:solidFill>
                      <a:srgbClr val="000000"/>
                    </a:solidFill>
                    <a:latin typeface="黑体" panose="02010609060101010101" pitchFamily="49" charset="-122"/>
                    <a:ea typeface="黑体" panose="02010609060101010101" pitchFamily="49" charset="-122"/>
                  </a:rPr>
                  <a:t>半</a:t>
                </a:r>
                <a:r>
                  <a:rPr kumimoji="0" lang="zh-CN" altLang="en-US" sz="160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径 </a:t>
                </a:r>
                <a14:m>
                  <m:oMath xmlns:m="http://schemas.openxmlformats.org/officeDocument/2006/math">
                    <m:r>
                      <a:rPr lang="en-US" altLang="zh-CN" sz="1600" b="0" i="1" smtClean="0">
                        <a:latin typeface="Cambria Math" panose="02040503050406030204" pitchFamily="18" charset="0"/>
                        <a:ea typeface="Cambria Math" panose="02040503050406030204" pitchFamily="18" charset="0"/>
                      </a:rPr>
                      <m:t>𝑟</m:t>
                    </m:r>
                    <m:r>
                      <a:rPr lang="en-US" altLang="zh-CN" sz="1600" b="0" i="1" smtClean="0">
                        <a:latin typeface="Cambria Math" panose="02040503050406030204" pitchFamily="18" charset="0"/>
                        <a:ea typeface="Cambria Math" panose="02040503050406030204" pitchFamily="18" charset="0"/>
                      </a:rPr>
                      <m:t>_</m:t>
                    </m:r>
                    <m:r>
                      <a:rPr lang="en-US" altLang="zh-CN" sz="1600" b="0" i="1" smtClean="0">
                        <a:latin typeface="Cambria Math" panose="02040503050406030204" pitchFamily="18" charset="0"/>
                        <a:ea typeface="Cambria Math" panose="02040503050406030204" pitchFamily="18" charset="0"/>
                      </a:rPr>
                      <m:t>𝑐𝑜𝑖𝑙</m:t>
                    </m:r>
                    <m:r>
                      <a:rPr lang="en-US" altLang="zh-CN" sz="1600" b="0" i="1" smtClean="0">
                        <a:latin typeface="Cambria Math" panose="02040503050406030204" pitchFamily="18" charset="0"/>
                        <a:ea typeface="Cambria Math" panose="02040503050406030204" pitchFamily="18" charset="0"/>
                      </a:rPr>
                      <m:t>_</m:t>
                    </m:r>
                    <m:r>
                      <a:rPr lang="en-US" altLang="zh-CN" sz="1600" b="0" i="1" smtClean="0">
                        <a:latin typeface="Cambria Math" panose="02040503050406030204" pitchFamily="18" charset="0"/>
                        <a:ea typeface="Cambria Math" panose="02040503050406030204" pitchFamily="18" charset="0"/>
                      </a:rPr>
                      <m:t>𝑖𝑛</m:t>
                    </m:r>
                  </m:oMath>
                </a14:m>
                <a:endParaRPr kumimoji="0" lang="en-US" altLang="zh-CN" sz="160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endParaRPr>
              </a:p>
              <a:p>
                <a:pPr marL="742950" marR="0" lvl="1" indent="-285750" algn="l" defTabSz="914400" rtl="0" eaLnBrk="1" fontAlgn="auto" latinLnBrk="0" hangingPunct="1">
                  <a:spcBef>
                    <a:spcPts val="0"/>
                  </a:spcBef>
                  <a:spcAft>
                    <a:spcPts val="0"/>
                  </a:spcAft>
                  <a:buClrTx/>
                  <a:buSzTx/>
                  <a:buFont typeface="Wingdings" panose="05000000000000000000" pitchFamily="2" charset="2"/>
                  <a:buChar char="ü"/>
                  <a:tabLst/>
                  <a:defRPr/>
                </a:pPr>
                <a:r>
                  <a:rPr kumimoji="0" lang="zh-CN" altLang="en-US" sz="160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线径 </a:t>
                </a:r>
                <a14:m>
                  <m:oMath xmlns:m="http://schemas.openxmlformats.org/officeDocument/2006/math">
                    <m:r>
                      <a:rPr lang="en-US" altLang="zh-CN" sz="1600" b="0" i="1" smtClean="0">
                        <a:latin typeface="Cambria Math" panose="02040503050406030204" pitchFamily="18" charset="0"/>
                        <a:ea typeface="Cambria Math" panose="02040503050406030204" pitchFamily="18" charset="0"/>
                      </a:rPr>
                      <m:t>𝑑</m:t>
                    </m:r>
                    <m:r>
                      <a:rPr lang="en-US" altLang="zh-CN" sz="1600" b="0" i="1" smtClean="0">
                        <a:latin typeface="Cambria Math" panose="02040503050406030204" pitchFamily="18" charset="0"/>
                        <a:ea typeface="Cambria Math" panose="02040503050406030204" pitchFamily="18" charset="0"/>
                      </a:rPr>
                      <m:t>_</m:t>
                    </m:r>
                    <m:r>
                      <a:rPr lang="en-US" altLang="zh-CN" sz="1600" b="0" i="1" smtClean="0">
                        <a:latin typeface="Cambria Math" panose="02040503050406030204" pitchFamily="18" charset="0"/>
                        <a:ea typeface="Cambria Math" panose="02040503050406030204" pitchFamily="18" charset="0"/>
                      </a:rPr>
                      <m:t>𝑤𝑖𝑟𝑒</m:t>
                    </m:r>
                  </m:oMath>
                </a14:m>
                <a:endParaRPr kumimoji="0" lang="en-US" altLang="zh-CN" sz="160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endParaRPr>
              </a:p>
            </p:txBody>
          </p:sp>
        </mc:Choice>
        <mc:Fallback xmlns="">
          <p:sp>
            <p:nvSpPr>
              <p:cNvPr id="28" name="文本框 27">
                <a:extLst>
                  <a:ext uri="{FF2B5EF4-FFF2-40B4-BE49-F238E27FC236}">
                    <a16:creationId xmlns:a16="http://schemas.microsoft.com/office/drawing/2014/main" id="{DCBAC67C-3675-4D21-B82C-3A1452F243E0}"/>
                  </a:ext>
                </a:extLst>
              </p:cNvPr>
              <p:cNvSpPr txBox="1">
                <a:spLocks noRot="1" noChangeAspect="1" noMove="1" noResize="1" noEditPoints="1" noAdjustHandles="1" noChangeArrowheads="1" noChangeShapeType="1" noTextEdit="1"/>
              </p:cNvSpPr>
              <p:nvPr/>
            </p:nvSpPr>
            <p:spPr>
              <a:xfrm>
                <a:off x="5719485" y="1735941"/>
                <a:ext cx="2942000" cy="584775"/>
              </a:xfrm>
              <a:prstGeom prst="rect">
                <a:avLst/>
              </a:prstGeom>
              <a:blipFill>
                <a:blip r:embed="rId5"/>
                <a:stretch>
                  <a:fillRect t="-4167" b="-114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3F18A789-7A21-47E3-8B63-2FC5B44FBEBA}"/>
                  </a:ext>
                </a:extLst>
              </p:cNvPr>
              <p:cNvSpPr txBox="1"/>
              <p:nvPr/>
            </p:nvSpPr>
            <p:spPr>
              <a:xfrm>
                <a:off x="8661485" y="1735941"/>
                <a:ext cx="2715088" cy="615553"/>
              </a:xfrm>
              <a:prstGeom prst="rect">
                <a:avLst/>
              </a:prstGeom>
              <a:noFill/>
            </p:spPr>
            <p:txBody>
              <a:bodyPr wrap="square">
                <a:spAutoFit/>
              </a:bodyPr>
              <a:lstStyle/>
              <a:p>
                <a:pPr marL="742950" marR="0" lvl="1" indent="-285750" algn="l" defTabSz="914400" rtl="0" eaLnBrk="1" fontAlgn="auto" latinLnBrk="0" hangingPunct="1">
                  <a:spcBef>
                    <a:spcPts val="0"/>
                  </a:spcBef>
                  <a:spcAft>
                    <a:spcPts val="0"/>
                  </a:spcAft>
                  <a:buClrTx/>
                  <a:buSzTx/>
                  <a:buFont typeface="Wingdings" panose="05000000000000000000" pitchFamily="2" charset="2"/>
                  <a:buChar char="ü"/>
                  <a:tabLst/>
                  <a:defRPr/>
                </a:pPr>
                <a:r>
                  <a:rPr kumimoji="0" lang="zh-CN" altLang="en-US" sz="160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每层匝数 </a:t>
                </a:r>
                <a14:m>
                  <m:oMath xmlns:m="http://schemas.openxmlformats.org/officeDocument/2006/math">
                    <m:r>
                      <a:rPr lang="en-US" altLang="zh-CN" sz="1600" b="0" i="1" smtClean="0">
                        <a:latin typeface="Cambria Math" panose="02040503050406030204" pitchFamily="18" charset="0"/>
                        <a:ea typeface="Cambria Math" panose="02040503050406030204" pitchFamily="18" charset="0"/>
                      </a:rPr>
                      <m:t>𝑛𝑐𝑜𝑖𝑙</m:t>
                    </m:r>
                  </m:oMath>
                </a14:m>
                <a:r>
                  <a:rPr kumimoji="0" lang="zh-CN" altLang="en-US" sz="160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 </a:t>
                </a:r>
                <a:endParaRPr kumimoji="0" lang="en-US" altLang="zh-CN" sz="160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endParaRPr>
              </a:p>
              <a:p>
                <a:pPr marL="742950" marR="0" lvl="1" indent="-285750" algn="l" defTabSz="914400" rtl="0" eaLnBrk="1" fontAlgn="auto" latinLnBrk="0" hangingPunct="1">
                  <a:spcBef>
                    <a:spcPts val="0"/>
                  </a:spcBef>
                  <a:spcAft>
                    <a:spcPts val="0"/>
                  </a:spcAft>
                  <a:buClrTx/>
                  <a:buSzTx/>
                  <a:buFont typeface="Wingdings" panose="05000000000000000000" pitchFamily="2" charset="2"/>
                  <a:buChar char="ü"/>
                  <a:tabLst/>
                  <a:defRPr/>
                </a:pPr>
                <a:r>
                  <a:rPr kumimoji="0" lang="zh-CN" altLang="en-US" sz="1600"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rPr>
                  <a:t>层数 </a:t>
                </a:r>
                <a14:m>
                  <m:oMath xmlns:m="http://schemas.openxmlformats.org/officeDocument/2006/math">
                    <m:r>
                      <a:rPr lang="en-US" altLang="zh-CN" sz="1800" b="0" i="1" smtClean="0">
                        <a:latin typeface="Cambria Math" panose="02040503050406030204" pitchFamily="18" charset="0"/>
                        <a:ea typeface="Cambria Math" panose="02040503050406030204" pitchFamily="18" charset="0"/>
                      </a:rPr>
                      <m:t>𝑛𝑙</m:t>
                    </m:r>
                  </m:oMath>
                </a14:m>
                <a:endParaRPr kumimoji="0" lang="en-US" altLang="zh-CN" i="0" u="none" strike="noStrike" kern="12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endParaRPr>
              </a:p>
            </p:txBody>
          </p:sp>
        </mc:Choice>
        <mc:Fallback xmlns="">
          <p:sp>
            <p:nvSpPr>
              <p:cNvPr id="29" name="文本框 28">
                <a:extLst>
                  <a:ext uri="{FF2B5EF4-FFF2-40B4-BE49-F238E27FC236}">
                    <a16:creationId xmlns:a16="http://schemas.microsoft.com/office/drawing/2014/main" id="{3F18A789-7A21-47E3-8B63-2FC5B44FBEBA}"/>
                  </a:ext>
                </a:extLst>
              </p:cNvPr>
              <p:cNvSpPr txBox="1">
                <a:spLocks noRot="1" noChangeAspect="1" noMove="1" noResize="1" noEditPoints="1" noAdjustHandles="1" noChangeArrowheads="1" noChangeShapeType="1" noTextEdit="1"/>
              </p:cNvSpPr>
              <p:nvPr/>
            </p:nvSpPr>
            <p:spPr>
              <a:xfrm>
                <a:off x="8661485" y="1735941"/>
                <a:ext cx="2715088" cy="615553"/>
              </a:xfrm>
              <a:prstGeom prst="rect">
                <a:avLst/>
              </a:prstGeom>
              <a:blipFill>
                <a:blip r:embed="rId6"/>
                <a:stretch>
                  <a:fillRect t="-3960" b="-9901"/>
                </a:stretch>
              </a:blipFill>
            </p:spPr>
            <p:txBody>
              <a:bodyPr/>
              <a:lstStyle/>
              <a:p>
                <a:r>
                  <a:rPr lang="zh-CN" altLang="en-US">
                    <a:noFill/>
                  </a:rPr>
                  <a:t> </a:t>
                </a:r>
              </a:p>
            </p:txBody>
          </p:sp>
        </mc:Fallback>
      </mc:AlternateContent>
      <p:pic>
        <p:nvPicPr>
          <p:cNvPr id="13" name="图片 12">
            <a:extLst>
              <a:ext uri="{FF2B5EF4-FFF2-40B4-BE49-F238E27FC236}">
                <a16:creationId xmlns:a16="http://schemas.microsoft.com/office/drawing/2014/main" id="{ED25CD35-F196-43AD-9B25-ECF8A84E7EB7}"/>
              </a:ext>
            </a:extLst>
          </p:cNvPr>
          <p:cNvPicPr>
            <a:picLocks noChangeAspect="1"/>
          </p:cNvPicPr>
          <p:nvPr/>
        </p:nvPicPr>
        <p:blipFill>
          <a:blip r:embed="rId7"/>
          <a:stretch>
            <a:fillRect/>
          </a:stretch>
        </p:blipFill>
        <p:spPr>
          <a:xfrm>
            <a:off x="5519936" y="5107770"/>
            <a:ext cx="2073906" cy="1382605"/>
          </a:xfrm>
          <a:prstGeom prst="rect">
            <a:avLst/>
          </a:prstGeom>
        </p:spPr>
      </p:pic>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3534C4BE-C849-43CB-8497-FD007BAD7731}"/>
                  </a:ext>
                </a:extLst>
              </p:cNvPr>
              <p:cNvSpPr txBox="1"/>
              <p:nvPr/>
            </p:nvSpPr>
            <p:spPr>
              <a:xfrm>
                <a:off x="8707180" y="3031744"/>
                <a:ext cx="3174464" cy="601383"/>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6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𝐴𝑟𝑒𝑎𝑙</m:t>
                      </m:r>
                      <m:r>
                        <a:rPr kumimoji="0" lang="en-US" altLang="zh-CN" sz="1600" b="0" i="1" u="none" strike="noStrike" kern="1200" cap="none" spc="0" normalizeH="0" baseline="0" noProof="0" smtClean="0">
                          <a:ln>
                            <a:noFill/>
                          </a:ln>
                          <a:solidFill>
                            <a:prstClr val="black"/>
                          </a:solidFill>
                          <a:effectLst/>
                          <a:uLnTx/>
                          <a:uFillTx/>
                          <a:latin typeface="Cambria Math" panose="02040503050406030204" pitchFamily="18" charset="0"/>
                          <a:cs typeface="+mn-cs"/>
                        </a:rPr>
                        <m:t>_</m:t>
                      </m:r>
                      <m:r>
                        <a:rPr kumimoji="0" lang="en-US" altLang="zh-CN" sz="16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𝑑𝑒𝑛𝑠𝑖𝑡𝑦</m:t>
                      </m:r>
                      <m:r>
                        <a:rPr kumimoji="0" lang="en-US" altLang="zh-CN" sz="16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f>
                        <m:fPr>
                          <m:ctrlPr>
                            <a:rPr kumimoji="0" lang="en-US" altLang="zh-CN" sz="16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r>
                            <a:rPr kumimoji="0" lang="en-US" altLang="zh-CN" sz="16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𝑤𝑒𝑖𝑔h𝑡</m:t>
                          </m:r>
                        </m:num>
                        <m:den>
                          <m:r>
                            <a:rPr kumimoji="0" lang="zh-CN" altLang="en-US"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𝜋</m:t>
                          </m:r>
                          <m:sSup>
                            <m:sSupPr>
                              <m:ctrlPr>
                                <a:rPr kumimoji="0" lang="en-US" altLang="zh-CN"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sSub>
                                <m:sSubPr>
                                  <m:ctrlPr>
                                    <a:rPr kumimoji="0" lang="en-US" altLang="zh-CN"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altLang="zh-CN"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𝑟</m:t>
                                  </m:r>
                                </m:e>
                                <m:sub>
                                  <m:r>
                                    <a:rPr kumimoji="0" lang="en-US" altLang="zh-CN"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𝑐𝑜𝑖𝑙</m:t>
                                  </m:r>
                                </m:sub>
                              </m:sSub>
                            </m:e>
                            <m:sup>
                              <m:r>
                                <a:rPr kumimoji="0" lang="en-US" altLang="zh-CN" sz="16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den>
                      </m:f>
                    </m:oMath>
                  </m:oMathPara>
                </a14:m>
                <a:endParaRPr lang="zh-CN" altLang="en-US" dirty="0"/>
              </a:p>
            </p:txBody>
          </p:sp>
        </mc:Choice>
        <mc:Fallback xmlns="">
          <p:sp>
            <p:nvSpPr>
              <p:cNvPr id="14" name="文本框 13">
                <a:extLst>
                  <a:ext uri="{FF2B5EF4-FFF2-40B4-BE49-F238E27FC236}">
                    <a16:creationId xmlns:a16="http://schemas.microsoft.com/office/drawing/2014/main" id="{3534C4BE-C849-43CB-8497-FD007BAD7731}"/>
                  </a:ext>
                </a:extLst>
              </p:cNvPr>
              <p:cNvSpPr txBox="1">
                <a:spLocks noRot="1" noChangeAspect="1" noMove="1" noResize="1" noEditPoints="1" noAdjustHandles="1" noChangeArrowheads="1" noChangeShapeType="1" noTextEdit="1"/>
              </p:cNvSpPr>
              <p:nvPr/>
            </p:nvSpPr>
            <p:spPr>
              <a:xfrm>
                <a:off x="8707180" y="3031744"/>
                <a:ext cx="3174464" cy="601383"/>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8" name="文本框 17">
                <a:extLst>
                  <a:ext uri="{FF2B5EF4-FFF2-40B4-BE49-F238E27FC236}">
                    <a16:creationId xmlns:a16="http://schemas.microsoft.com/office/drawing/2014/main" id="{DDE3BFF4-BE56-40B8-B351-C6C77E72D22A}"/>
                  </a:ext>
                </a:extLst>
              </p:cNvPr>
              <p:cNvSpPr txBox="1"/>
              <p:nvPr/>
            </p:nvSpPr>
            <p:spPr>
              <a:xfrm>
                <a:off x="5206639" y="2851792"/>
                <a:ext cx="4214292" cy="961289"/>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16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𝑄</m:t>
                      </m:r>
                      <m:r>
                        <a:rPr kumimoji="0" lang="en-US" altLang="zh-CN" sz="16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f>
                        <m:fPr>
                          <m:ctrlPr>
                            <a:rPr kumimoji="0" lang="en-US" altLang="zh-CN" sz="16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r>
                            <a:rPr kumimoji="0" lang="en-US" altLang="zh-CN" sz="1600" b="0" i="1" u="none" strike="noStrike" kern="1200" cap="none" spc="0" normalizeH="0" baseline="0" noProof="0">
                              <a:ln>
                                <a:noFill/>
                              </a:ln>
                              <a:solidFill>
                                <a:prstClr val="black"/>
                              </a:solidFill>
                              <a:effectLst/>
                              <a:uLnTx/>
                              <a:uFillTx/>
                              <a:latin typeface="Cambria Math" panose="02040503050406030204" pitchFamily="18" charset="0"/>
                              <a:cs typeface="+mn-cs"/>
                            </a:rPr>
                            <m:t>𝑔</m:t>
                          </m:r>
                          <m:d>
                            <m:dPr>
                              <m:ctrlPr>
                                <a:rPr kumimoji="0" lang="en-US" altLang="zh-CN" sz="16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r>
                                <m:rPr>
                                  <m:sty m:val="p"/>
                                </m:rPr>
                                <a:rPr kumimoji="0" lang="el-GR" altLang="zh-CN"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Λ</m:t>
                              </m:r>
                              <m:f>
                                <m:fPr>
                                  <m:ctrlPr>
                                    <a:rPr kumimoji="0" lang="el-GR" altLang="zh-CN"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fPr>
                                <m:num>
                                  <m:sSup>
                                    <m:sSupPr>
                                      <m:ctrlPr>
                                        <a:rPr kumimoji="0" lang="el-GR" altLang="zh-CN"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US" altLang="zh-CN"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𝐹𝑃𝑅</m:t>
                                      </m:r>
                                    </m:e>
                                    <m:sup>
                                      <m:sSub>
                                        <m:sSubPr>
                                          <m:ctrlPr>
                                            <a:rPr kumimoji="0" lang="el-GR" altLang="zh-CN"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altLang="zh-CN"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𝑁</m:t>
                                          </m:r>
                                        </m:e>
                                        <m:sub>
                                          <m:r>
                                            <a:rPr kumimoji="0" lang="en-US" altLang="zh-CN"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𝑐</m:t>
                                          </m:r>
                                        </m:sub>
                                      </m:sSub>
                                    </m:sup>
                                  </m:sSup>
                                </m:num>
                                <m:den>
                                  <m:r>
                                    <a:rPr kumimoji="0" lang="zh-CN" altLang="el-GR"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𝜋</m:t>
                                  </m:r>
                                  <m:sSup>
                                    <m:sSupPr>
                                      <m:ctrlPr>
                                        <a:rPr kumimoji="0" lang="en-US" altLang="zh-CN"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sSub>
                                        <m:sSubPr>
                                          <m:ctrlPr>
                                            <a:rPr kumimoji="0" lang="en-US" altLang="zh-CN"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altLang="zh-CN"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𝑟</m:t>
                                          </m:r>
                                        </m:e>
                                        <m:sub>
                                          <m:r>
                                            <a:rPr kumimoji="0" lang="en-US" altLang="zh-CN"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𝑐𝑜𝑖𝑙</m:t>
                                          </m:r>
                                        </m:sub>
                                      </m:sSub>
                                    </m:e>
                                    <m:sup>
                                      <m:r>
                                        <a:rPr kumimoji="0" lang="en-US" altLang="zh-CN"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p>
                                  </m:sSup>
                                  <m:sSub>
                                    <m:sSubPr>
                                      <m:ctrlPr>
                                        <a:rPr kumimoji="0" lang="en-US" altLang="zh-CN"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altLang="zh-CN"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𝑁</m:t>
                                      </m:r>
                                    </m:e>
                                    <m:sub>
                                      <m:r>
                                        <a:rPr kumimoji="0" lang="en-US" altLang="zh-CN"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𝑐</m:t>
                                      </m:r>
                                    </m:sub>
                                  </m:sSub>
                                  <m:r>
                                    <a:rPr kumimoji="0" lang="en-US" altLang="zh-CN"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altLang="zh-CN"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𝑡</m:t>
                                  </m:r>
                                </m:den>
                              </m:f>
                            </m:e>
                          </m:d>
                        </m:num>
                        <m:den>
                          <m:r>
                            <a:rPr kumimoji="0" lang="en-US" altLang="zh-CN"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4</m:t>
                          </m:r>
                          <m:func>
                            <m:funcPr>
                              <m:ctrlPr>
                                <a:rPr kumimoji="0" lang="en-US" altLang="zh-CN"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funcPr>
                            <m:fName>
                              <m:sSup>
                                <m:sSupPr>
                                  <m:ctrlPr>
                                    <a:rPr kumimoji="0" lang="en-US" altLang="zh-CN"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m:rPr>
                                      <m:sty m:val="p"/>
                                    </m:rPr>
                                    <a:rPr kumimoji="0" lang="en-US" altLang="zh-CN" sz="16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tan</m:t>
                                  </m:r>
                                </m:e>
                                <m:sup>
                                  <m:r>
                                    <a:rPr kumimoji="0" lang="en-US" altLang="zh-CN"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−1</m:t>
                                  </m:r>
                                </m:sup>
                              </m:sSup>
                            </m:fName>
                            <m:e>
                              <m:f>
                                <m:fPr>
                                  <m:ctrlPr>
                                    <a:rPr kumimoji="0" lang="en-US" altLang="zh-CN"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fPr>
                                <m:num>
                                  <m:sSub>
                                    <m:sSubPr>
                                      <m:ctrlPr>
                                        <a:rPr kumimoji="0" lang="en-US" altLang="zh-CN"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altLang="zh-CN"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𝑟</m:t>
                                      </m:r>
                                    </m:e>
                                    <m:sub>
                                      <m:r>
                                        <a:rPr kumimoji="0" lang="en-US" altLang="zh-CN"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𝑐𝑜𝑖𝑙</m:t>
                                      </m:r>
                                    </m:sub>
                                  </m:sSub>
                                </m:num>
                                <m:den>
                                  <m:r>
                                    <a:rPr kumimoji="0" lang="en-US" altLang="zh-CN"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𝐻</m:t>
                                  </m:r>
                                </m:den>
                              </m:f>
                            </m:e>
                          </m:func>
                          <m:r>
                            <m:rPr>
                              <m:sty m:val="p"/>
                            </m:rPr>
                            <a:rPr kumimoji="0" lang="el-GR" altLang="zh-CN"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Λ</m:t>
                          </m:r>
                          <m:sSup>
                            <m:sSupPr>
                              <m:ctrlPr>
                                <a:rPr kumimoji="0" lang="el-GR" altLang="zh-CN"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d>
                                <m:dPr>
                                  <m:ctrlPr>
                                    <a:rPr kumimoji="0" lang="el-GR" altLang="zh-CN"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dPr>
                                <m:e>
                                  <m:r>
                                    <a:rPr kumimoji="0" lang="en-US" altLang="zh-CN"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1−</m:t>
                                  </m:r>
                                  <m:r>
                                    <a:rPr kumimoji="0" lang="en-US" altLang="zh-CN"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𝐹𝑁𝑅</m:t>
                                  </m:r>
                                </m:e>
                              </m:d>
                            </m:e>
                            <m:sup>
                              <m:sSub>
                                <m:sSubPr>
                                  <m:ctrlPr>
                                    <a:rPr kumimoji="0" lang="el-GR" altLang="zh-CN"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altLang="zh-CN"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𝑁</m:t>
                                  </m:r>
                                </m:e>
                                <m:sub>
                                  <m:r>
                                    <a:rPr kumimoji="0" lang="en-US" altLang="zh-CN" sz="16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𝑐</m:t>
                                  </m:r>
                                </m:sub>
                              </m:sSub>
                            </m:sup>
                          </m:sSup>
                        </m:den>
                      </m:f>
                    </m:oMath>
                  </m:oMathPara>
                </a14:m>
                <a:endParaRPr lang="zh-CN" altLang="en-US" dirty="0"/>
              </a:p>
            </p:txBody>
          </p:sp>
        </mc:Choice>
        <mc:Fallback>
          <p:sp>
            <p:nvSpPr>
              <p:cNvPr id="18" name="文本框 17">
                <a:extLst>
                  <a:ext uri="{FF2B5EF4-FFF2-40B4-BE49-F238E27FC236}">
                    <a16:creationId xmlns:a16="http://schemas.microsoft.com/office/drawing/2014/main" id="{DDE3BFF4-BE56-40B8-B351-C6C77E72D22A}"/>
                  </a:ext>
                </a:extLst>
              </p:cNvPr>
              <p:cNvSpPr txBox="1">
                <a:spLocks noRot="1" noChangeAspect="1" noMove="1" noResize="1" noEditPoints="1" noAdjustHandles="1" noChangeArrowheads="1" noChangeShapeType="1" noTextEdit="1"/>
              </p:cNvSpPr>
              <p:nvPr/>
            </p:nvSpPr>
            <p:spPr>
              <a:xfrm>
                <a:off x="5206639" y="2851792"/>
                <a:ext cx="4214292" cy="961289"/>
              </a:xfrm>
              <a:prstGeom prst="rect">
                <a:avLst/>
              </a:prstGeom>
              <a:blipFill>
                <a:blip r:embed="rId9"/>
                <a:stretch>
                  <a:fillRect/>
                </a:stretch>
              </a:blipFill>
            </p:spPr>
            <p:txBody>
              <a:bodyPr/>
              <a:lstStyle/>
              <a:p>
                <a:r>
                  <a:rPr lang="zh-CN" altLang="en-US">
                    <a:noFill/>
                  </a:rPr>
                  <a:t> </a:t>
                </a:r>
              </a:p>
            </p:txBody>
          </p:sp>
        </mc:Fallback>
      </mc:AlternateContent>
      <p:pic>
        <p:nvPicPr>
          <p:cNvPr id="19" name="图片 18">
            <a:extLst>
              <a:ext uri="{FF2B5EF4-FFF2-40B4-BE49-F238E27FC236}">
                <a16:creationId xmlns:a16="http://schemas.microsoft.com/office/drawing/2014/main" id="{8FC6078C-78B9-4D3E-B24E-FE62E9490CE7}"/>
              </a:ext>
            </a:extLst>
          </p:cNvPr>
          <p:cNvPicPr>
            <a:picLocks noChangeAspect="1"/>
          </p:cNvPicPr>
          <p:nvPr/>
        </p:nvPicPr>
        <p:blipFill>
          <a:blip r:embed="rId10"/>
          <a:stretch>
            <a:fillRect/>
          </a:stretch>
        </p:blipFill>
        <p:spPr>
          <a:xfrm>
            <a:off x="7680176" y="5107770"/>
            <a:ext cx="2306319" cy="1383791"/>
          </a:xfrm>
          <a:prstGeom prst="rect">
            <a:avLst/>
          </a:prstGeom>
        </p:spPr>
      </p:pic>
      <p:sp>
        <p:nvSpPr>
          <p:cNvPr id="20" name="文本框 19">
            <a:extLst>
              <a:ext uri="{FF2B5EF4-FFF2-40B4-BE49-F238E27FC236}">
                <a16:creationId xmlns:a16="http://schemas.microsoft.com/office/drawing/2014/main" id="{5482A1A4-A922-44A6-AE42-DCA42F24C896}"/>
              </a:ext>
            </a:extLst>
          </p:cNvPr>
          <p:cNvSpPr txBox="1"/>
          <p:nvPr/>
        </p:nvSpPr>
        <p:spPr>
          <a:xfrm>
            <a:off x="5539526" y="6488721"/>
            <a:ext cx="2157348" cy="326051"/>
          </a:xfrm>
          <a:prstGeom prst="rect">
            <a:avLst/>
          </a:prstGeom>
          <a:noFill/>
        </p:spPr>
        <p:txBody>
          <a:bodyPr wrap="square">
            <a:spAutoFit/>
          </a:bodyPr>
          <a:lstStyle/>
          <a:p>
            <a:pPr marR="0" lvl="0" algn="ctr" defTabSz="914400" rtl="0" eaLnBrk="0" fontAlgn="base" latinLnBrk="0" hangingPunct="0">
              <a:lnSpc>
                <a:spcPct val="150000"/>
              </a:lnSpc>
              <a:spcBef>
                <a:spcPct val="0"/>
              </a:spcBef>
              <a:spcAft>
                <a:spcPct val="0"/>
              </a:spcAft>
              <a:buClrTx/>
              <a:buSzTx/>
              <a:tabLst/>
              <a:defRPr/>
            </a:pPr>
            <a:r>
              <a:rPr kumimoji="0" lang="zh-CN" altLang="en-US" sz="1200" b="1" i="0" u="none" strike="noStrike" kern="1200" cap="none" spc="0" noProof="0" dirty="0">
                <a:ln>
                  <a:noFill/>
                </a:ln>
                <a:solidFill>
                  <a:srgbClr val="0432FF"/>
                </a:solidFill>
                <a:effectLst/>
                <a:uLnTx/>
                <a:uFillTx/>
                <a:latin typeface="黑体" panose="02010609060101010101" pitchFamily="49" charset="-122"/>
                <a:ea typeface="黑体" panose="02010609060101010101" pitchFamily="49" charset="-122"/>
              </a:rPr>
              <a:t>空气芯线圈优化结果</a:t>
            </a:r>
            <a:endParaRPr lang="en-US" altLang="zh-CN" sz="1200" b="1" dirty="0">
              <a:solidFill>
                <a:srgbClr val="0432FF"/>
              </a:solidFill>
              <a:latin typeface="黑体" panose="02010609060101010101" pitchFamily="49" charset="-122"/>
              <a:ea typeface="黑体" panose="02010609060101010101" pitchFamily="49" charset="-122"/>
            </a:endParaRPr>
          </a:p>
        </p:txBody>
      </p:sp>
      <p:sp>
        <p:nvSpPr>
          <p:cNvPr id="23" name="文本框 22">
            <a:extLst>
              <a:ext uri="{FF2B5EF4-FFF2-40B4-BE49-F238E27FC236}">
                <a16:creationId xmlns:a16="http://schemas.microsoft.com/office/drawing/2014/main" id="{D771C7B3-E293-4F92-A613-C553FE3B7CF1}"/>
              </a:ext>
            </a:extLst>
          </p:cNvPr>
          <p:cNvSpPr txBox="1"/>
          <p:nvPr/>
        </p:nvSpPr>
        <p:spPr>
          <a:xfrm>
            <a:off x="7758117" y="6488721"/>
            <a:ext cx="2157348" cy="326051"/>
          </a:xfrm>
          <a:prstGeom prst="rect">
            <a:avLst/>
          </a:prstGeom>
          <a:noFill/>
        </p:spPr>
        <p:txBody>
          <a:bodyPr wrap="square">
            <a:spAutoFit/>
          </a:bodyPr>
          <a:lstStyle/>
          <a:p>
            <a:pPr marR="0" lvl="0" algn="ctr" defTabSz="914400" rtl="0" eaLnBrk="0" fontAlgn="base" latinLnBrk="0" hangingPunct="0">
              <a:lnSpc>
                <a:spcPct val="150000"/>
              </a:lnSpc>
              <a:spcBef>
                <a:spcPct val="0"/>
              </a:spcBef>
              <a:spcAft>
                <a:spcPct val="0"/>
              </a:spcAft>
              <a:buClrTx/>
              <a:buSzTx/>
              <a:tabLst/>
              <a:defRPr/>
            </a:pPr>
            <a:r>
              <a:rPr kumimoji="0" lang="zh-CN" altLang="en-US" sz="1200" b="1" i="0" u="none" strike="noStrike" kern="1200" cap="none" spc="0" noProof="0" dirty="0">
                <a:ln>
                  <a:noFill/>
                </a:ln>
                <a:solidFill>
                  <a:srgbClr val="0432FF"/>
                </a:solidFill>
                <a:effectLst/>
                <a:uLnTx/>
                <a:uFillTx/>
                <a:latin typeface="黑体" panose="02010609060101010101" pitchFamily="49" charset="-122"/>
                <a:ea typeface="黑体" panose="02010609060101010101" pitchFamily="49" charset="-122"/>
              </a:rPr>
              <a:t>磁芯线圈优化结果</a:t>
            </a:r>
            <a:endParaRPr lang="en-US" altLang="zh-CN" sz="1200" b="1" dirty="0">
              <a:solidFill>
                <a:srgbClr val="0432FF"/>
              </a:solidFill>
              <a:latin typeface="黑体" panose="02010609060101010101" pitchFamily="49" charset="-122"/>
              <a:ea typeface="黑体" panose="02010609060101010101" pitchFamily="49" charset="-122"/>
            </a:endParaRPr>
          </a:p>
        </p:txBody>
      </p:sp>
      <p:sp>
        <p:nvSpPr>
          <p:cNvPr id="26" name="文本框 25">
            <a:extLst>
              <a:ext uri="{FF2B5EF4-FFF2-40B4-BE49-F238E27FC236}">
                <a16:creationId xmlns:a16="http://schemas.microsoft.com/office/drawing/2014/main" id="{18DB71AB-9F36-40F1-95C5-63897F6FCDEC}"/>
              </a:ext>
            </a:extLst>
          </p:cNvPr>
          <p:cNvSpPr txBox="1"/>
          <p:nvPr/>
        </p:nvSpPr>
        <p:spPr>
          <a:xfrm>
            <a:off x="9764342" y="5192695"/>
            <a:ext cx="2306313" cy="1477328"/>
          </a:xfrm>
          <a:prstGeom prst="rect">
            <a:avLst/>
          </a:prstGeom>
          <a:noFill/>
        </p:spPr>
        <p:txBody>
          <a:bodyPr wrap="square">
            <a:spAutoFit/>
          </a:bodyPr>
          <a:lstStyle/>
          <a:p>
            <a:pPr marL="285750" indent="-285750">
              <a:buFont typeface="Arial" panose="020B0604020202020204" pitchFamily="34" charset="0"/>
              <a:buChar char="•"/>
            </a:pPr>
            <a:r>
              <a:rPr lang="zh-CN" altLang="en-US" sz="1800" b="1" dirty="0">
                <a:solidFill>
                  <a:srgbClr val="C00000"/>
                </a:solidFill>
              </a:rPr>
              <a:t>空气芯线圈优化之后结果仍不理想</a:t>
            </a:r>
            <a:endParaRPr lang="en-US" altLang="zh-CN" sz="1800" b="1" dirty="0">
              <a:solidFill>
                <a:srgbClr val="C00000"/>
              </a:solidFill>
            </a:endParaRPr>
          </a:p>
          <a:p>
            <a:pPr marL="285750" indent="-285750">
              <a:buFont typeface="Arial" panose="020B0604020202020204" pitchFamily="34" charset="0"/>
              <a:buChar char="•"/>
            </a:pPr>
            <a:r>
              <a:rPr lang="zh-CN" altLang="en-US" sz="1800" b="1" dirty="0">
                <a:solidFill>
                  <a:srgbClr val="C00000"/>
                </a:solidFill>
              </a:rPr>
              <a:t>加了磁芯之后，能有效提升线圈探测灵敏度</a:t>
            </a:r>
            <a:endParaRPr lang="zh-CN" altLang="en-US" dirty="0"/>
          </a:p>
        </p:txBody>
      </p:sp>
    </p:spTree>
    <p:extLst>
      <p:ext uri="{BB962C8B-B14F-4D97-AF65-F5344CB8AC3E}">
        <p14:creationId xmlns:p14="http://schemas.microsoft.com/office/powerpoint/2010/main" val="688169374"/>
      </p:ext>
    </p:extLst>
  </p:cSld>
  <p:clrMapOvr>
    <a:masterClrMapping/>
  </p:clrMapOvr>
  <p:transition advTm="6393"/>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z="1400" b="0">
                <a:solidFill>
                  <a:srgbClr val="000000"/>
                </a:solidFill>
                <a:latin typeface="Arial" panose="020B0604020202020204" pitchFamily="34" charset="0"/>
              </a:rPr>
              <a:t>9</a:t>
            </a:fld>
            <a:endParaRPr lang="en-US" altLang="zh-CN" sz="1400" b="0" dirty="0">
              <a:solidFill>
                <a:srgbClr val="000000"/>
              </a:solidFill>
              <a:latin typeface="Arial" panose="020B0604020202020204" pitchFamily="34" charset="0"/>
            </a:endParaRPr>
          </a:p>
        </p:txBody>
      </p:sp>
      <p:sp>
        <p:nvSpPr>
          <p:cNvPr id="2" name="标题 1"/>
          <p:cNvSpPr>
            <a:spLocks noGrp="1"/>
          </p:cNvSpPr>
          <p:nvPr>
            <p:ph type="title"/>
          </p:nvPr>
        </p:nvSpPr>
        <p:spPr/>
        <p:txBody>
          <a:bodyPr/>
          <a:lstStyle/>
          <a:p>
            <a:r>
              <a:rPr lang="zh-CN" altLang="en-US" b="1" dirty="0">
                <a:latin typeface="黑体" panose="02010609060101010101" pitchFamily="49" charset="-122"/>
                <a:ea typeface="黑体" panose="02010609060101010101" pitchFamily="49" charset="-122"/>
              </a:rPr>
              <a:t>线圈交流电阻</a:t>
            </a:r>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434B721E-0B92-487F-AFFD-CC76DE49AD49}"/>
                  </a:ext>
                </a:extLst>
              </p:cNvPr>
              <p:cNvSpPr txBox="1"/>
              <p:nvPr/>
            </p:nvSpPr>
            <p:spPr>
              <a:xfrm>
                <a:off x="131420" y="1052736"/>
                <a:ext cx="11941243" cy="3262368"/>
              </a:xfrm>
              <a:prstGeom prst="rect">
                <a:avLst/>
              </a:prstGeom>
              <a:noFill/>
            </p:spPr>
            <p:txBody>
              <a:bodyPr wrap="square" rtlCol="0">
                <a:spAutoFit/>
              </a:bodyPr>
              <a:lstStyle/>
              <a:p>
                <a:pPr>
                  <a:lnSpc>
                    <a:spcPct val="150000"/>
                  </a:lnSpc>
                </a:pPr>
                <a:r>
                  <a:rPr lang="zh-CN" altLang="en-US" dirty="0"/>
                  <a:t>线圈交流电阻</a:t>
                </a:r>
                <a:endParaRPr lang="en-US" altLang="zh-CN" dirty="0"/>
              </a:p>
              <a:p>
                <a:pPr marL="742950" lvl="1" indent="-285750">
                  <a:lnSpc>
                    <a:spcPct val="150000"/>
                  </a:lnSpc>
                  <a:buFont typeface="Wingdings" panose="05000000000000000000" pitchFamily="2" charset="2"/>
                  <a:buChar char="p"/>
                </a:pPr>
                <a:r>
                  <a:rPr lang="zh-CN" altLang="en-US" dirty="0"/>
                  <a:t>公式解析计算结果</a:t>
                </a:r>
                <a:endParaRPr lang="en-US" altLang="zh-CN" dirty="0"/>
              </a:p>
              <a:p>
                <a:pPr/>
                <a14:m>
                  <m:oMathPara xmlns:m="http://schemas.openxmlformats.org/officeDocument/2006/math">
                    <m:oMathParaPr>
                      <m:jc m:val="centerGroup"/>
                    </m:oMathParaPr>
                    <m:oMath xmlns:m="http://schemas.openxmlformats.org/officeDocument/2006/math">
                      <m:sSub>
                        <m:sSubPr>
                          <m:ctrlPr>
                            <a:rPr lang="zh-CN" altLang="zh-CN"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𝑅</m:t>
                          </m:r>
                        </m:e>
                        <m:sub>
                          <m:r>
                            <a:rPr lang="en-US" altLang="zh-CN" b="0" i="1" smtClean="0">
                              <a:latin typeface="Cambria Math" panose="02040503050406030204" pitchFamily="18" charset="0"/>
                              <a:cs typeface="Times New Roman" panose="02020603050405020304" pitchFamily="18" charset="0"/>
                            </a:rPr>
                            <m:t>𝑎𝑐</m:t>
                          </m:r>
                        </m:sub>
                      </m:sSub>
                      <m:r>
                        <a:rPr lang="en-US" altLang="zh-CN">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𝑅</m:t>
                          </m:r>
                        </m:e>
                        <m:sub>
                          <m:r>
                            <m:rPr>
                              <m:sty m:val="p"/>
                            </m:rPr>
                            <a:rPr lang="en-US" altLang="zh-CN" b="0" i="0" smtClean="0">
                              <a:latin typeface="Cambria Math" panose="02040503050406030204" pitchFamily="18" charset="0"/>
                            </a:rPr>
                            <m:t>dc</m:t>
                          </m:r>
                        </m:sub>
                      </m:sSub>
                      <m:f>
                        <m:fPr>
                          <m:ctrlPr>
                            <a:rPr lang="zh-CN" altLang="zh-CN" i="1">
                              <a:latin typeface="Cambria Math" panose="02040503050406030204" pitchFamily="18" charset="0"/>
                            </a:rPr>
                          </m:ctrlPr>
                        </m:fPr>
                        <m:num>
                          <m:r>
                            <a:rPr lang="en-US" altLang="zh-CN" i="1">
                              <a:latin typeface="Cambria Math" panose="02040503050406030204" pitchFamily="18" charset="0"/>
                            </a:rPr>
                            <m:t>𝛾</m:t>
                          </m:r>
                        </m:num>
                        <m:den>
                          <m:r>
                            <a:rPr lang="en-US" altLang="zh-CN">
                              <a:latin typeface="Cambria Math" panose="02040503050406030204" pitchFamily="18" charset="0"/>
                            </a:rPr>
                            <m:t>2</m:t>
                          </m:r>
                        </m:den>
                      </m:f>
                      <m:d>
                        <m:dPr>
                          <m:begChr m:val="{"/>
                          <m:endChr m:val=""/>
                          <m:ctrlPr>
                            <a:rPr lang="zh-CN" altLang="zh-CN" i="1">
                              <a:latin typeface="Cambria Math" panose="02040503050406030204" pitchFamily="18" charset="0"/>
                            </a:rPr>
                          </m:ctrlPr>
                        </m:dPr>
                        <m:e>
                          <m:f>
                            <m:fPr>
                              <m:ctrlPr>
                                <a:rPr lang="zh-CN" altLang="zh-CN" i="1">
                                  <a:latin typeface="Cambria Math" panose="02040503050406030204" pitchFamily="18" charset="0"/>
                                </a:rPr>
                              </m:ctrlPr>
                            </m:fPr>
                            <m:num>
                              <m:r>
                                <a:rPr lang="en-US" altLang="zh-CN" i="1">
                                  <a:latin typeface="Cambria Math" panose="02040503050406030204" pitchFamily="18" charset="0"/>
                                </a:rPr>
                                <m:t>𝑏𝑒𝑟</m:t>
                              </m:r>
                              <m:r>
                                <a:rPr lang="en-US" altLang="zh-CN" i="1">
                                  <a:latin typeface="Cambria Math" panose="02040503050406030204" pitchFamily="18" charset="0"/>
                                </a:rPr>
                                <m:t>𝛾</m:t>
                              </m:r>
                              <m:r>
                                <a:rPr lang="en-US" altLang="zh-CN" i="1">
                                  <a:latin typeface="Cambria Math" panose="02040503050406030204" pitchFamily="18" charset="0"/>
                                </a:rPr>
                                <m:t>𝑏𝑒</m:t>
                              </m:r>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𝑖</m:t>
                                  </m:r>
                                </m:e>
                                <m:sup>
                                  <m:r>
                                    <a:rPr lang="en-US" altLang="zh-CN" b="0" i="1" smtClean="0">
                                      <a:latin typeface="Cambria Math" panose="02040503050406030204" pitchFamily="18" charset="0"/>
                                    </a:rPr>
                                    <m:t>′</m:t>
                                  </m:r>
                                </m:sup>
                              </m:sSup>
                              <m:r>
                                <a:rPr lang="en-US" altLang="zh-CN" i="1">
                                  <a:latin typeface="Cambria Math" panose="02040503050406030204" pitchFamily="18" charset="0"/>
                                </a:rPr>
                                <m:t>𝛾</m:t>
                              </m:r>
                              <m:r>
                                <a:rPr lang="en-US" altLang="zh-CN" i="1">
                                  <a:latin typeface="Cambria Math" panose="02040503050406030204" pitchFamily="18" charset="0"/>
                                </a:rPr>
                                <m:t>−</m:t>
                              </m:r>
                              <m:r>
                                <a:rPr lang="en-US" altLang="zh-CN" i="1">
                                  <a:latin typeface="Cambria Math" panose="02040503050406030204" pitchFamily="18" charset="0"/>
                                </a:rPr>
                                <m:t>𝑏𝑒𝑖</m:t>
                              </m:r>
                              <m:r>
                                <a:rPr lang="en-US" altLang="zh-CN" i="1">
                                  <a:latin typeface="Cambria Math" panose="02040503050406030204" pitchFamily="18" charset="0"/>
                                </a:rPr>
                                <m:t>𝛾</m:t>
                              </m:r>
                              <m:r>
                                <a:rPr lang="en-US" altLang="zh-CN" i="1">
                                  <a:latin typeface="Cambria Math" panose="02040503050406030204" pitchFamily="18" charset="0"/>
                                </a:rPr>
                                <m:t>𝑏𝑒</m:t>
                              </m:r>
                              <m:sSup>
                                <m:sSupPr>
                                  <m:ctrlPr>
                                    <a:rPr lang="zh-CN" altLang="zh-CN" i="1">
                                      <a:latin typeface="Cambria Math" panose="02040503050406030204" pitchFamily="18" charset="0"/>
                                    </a:rPr>
                                  </m:ctrlPr>
                                </m:sSupPr>
                                <m:e>
                                  <m:r>
                                    <a:rPr lang="en-US" altLang="zh-CN" i="1">
                                      <a:latin typeface="Cambria Math" panose="02040503050406030204" pitchFamily="18" charset="0"/>
                                    </a:rPr>
                                    <m:t>𝑟</m:t>
                                  </m:r>
                                </m:e>
                                <m:sup>
                                  <m:r>
                                    <a:rPr lang="en-US" altLang="zh-CN" i="1">
                                      <a:latin typeface="Cambria Math" panose="02040503050406030204" pitchFamily="18" charset="0"/>
                                    </a:rPr>
                                    <m:t>′</m:t>
                                  </m:r>
                                </m:sup>
                              </m:sSup>
                              <m:r>
                                <a:rPr lang="en-US" altLang="zh-CN" i="1">
                                  <a:latin typeface="Cambria Math" panose="02040503050406030204" pitchFamily="18" charset="0"/>
                                </a:rPr>
                                <m:t>𝛾</m:t>
                              </m:r>
                            </m:num>
                            <m:den>
                              <m:r>
                                <a:rPr lang="en-US" altLang="zh-CN" i="1">
                                  <a:latin typeface="Cambria Math" panose="02040503050406030204" pitchFamily="18" charset="0"/>
                                </a:rPr>
                                <m:t>𝑏𝑒</m:t>
                              </m:r>
                              <m:sSup>
                                <m:sSupPr>
                                  <m:ctrlPr>
                                    <a:rPr lang="zh-CN" altLang="zh-CN" i="1">
                                      <a:latin typeface="Cambria Math" panose="02040503050406030204" pitchFamily="18" charset="0"/>
                                    </a:rPr>
                                  </m:ctrlPr>
                                </m:sSupPr>
                                <m:e>
                                  <m:r>
                                    <a:rPr lang="en-US" altLang="zh-CN" i="1">
                                      <a:latin typeface="Cambria Math" panose="02040503050406030204" pitchFamily="18" charset="0"/>
                                    </a:rPr>
                                    <m:t>𝑟</m:t>
                                  </m:r>
                                </m:e>
                                <m:sup>
                                  <m:r>
                                    <a:rPr lang="en-US" altLang="zh-CN" i="1">
                                      <a:latin typeface="Cambria Math" panose="02040503050406030204" pitchFamily="18" charset="0"/>
                                    </a:rPr>
                                    <m:t>′</m:t>
                                  </m:r>
                                  <m:r>
                                    <a:rPr lang="en-US" altLang="zh-CN">
                                      <a:latin typeface="Cambria Math" panose="02040503050406030204" pitchFamily="18" charset="0"/>
                                    </a:rPr>
                                    <m:t>2</m:t>
                                  </m:r>
                                </m:sup>
                              </m:sSup>
                              <m:r>
                                <a:rPr lang="en-US" altLang="zh-CN" i="1">
                                  <a:latin typeface="Cambria Math" panose="02040503050406030204" pitchFamily="18" charset="0"/>
                                </a:rPr>
                                <m:t>𝛾</m:t>
                              </m:r>
                              <m:r>
                                <a:rPr lang="en-US" altLang="zh-CN">
                                  <a:latin typeface="Cambria Math" panose="02040503050406030204" pitchFamily="18" charset="0"/>
                                </a:rPr>
                                <m:t>+</m:t>
                              </m:r>
                              <m:r>
                                <a:rPr lang="en-US" altLang="zh-CN" i="1">
                                  <a:latin typeface="Cambria Math" panose="02040503050406030204" pitchFamily="18" charset="0"/>
                                </a:rPr>
                                <m:t>𝑏𝑒</m:t>
                              </m:r>
                              <m:sSup>
                                <m:sSupPr>
                                  <m:ctrlPr>
                                    <a:rPr lang="zh-CN" altLang="zh-CN" i="1">
                                      <a:latin typeface="Cambria Math" panose="02040503050406030204" pitchFamily="18" charset="0"/>
                                    </a:rPr>
                                  </m:ctrlPr>
                                </m:sSupPr>
                                <m:e>
                                  <m:r>
                                    <a:rPr lang="en-US" altLang="zh-CN" i="1">
                                      <a:latin typeface="Cambria Math" panose="02040503050406030204" pitchFamily="18" charset="0"/>
                                    </a:rPr>
                                    <m:t>𝑖</m:t>
                                  </m:r>
                                </m:e>
                                <m:sup>
                                  <m:r>
                                    <a:rPr lang="en-US" altLang="zh-CN" i="1">
                                      <a:latin typeface="Cambria Math" panose="02040503050406030204" pitchFamily="18" charset="0"/>
                                    </a:rPr>
                                    <m:t>′</m:t>
                                  </m:r>
                                  <m:r>
                                    <a:rPr lang="en-US" altLang="zh-CN">
                                      <a:latin typeface="Cambria Math" panose="02040503050406030204" pitchFamily="18" charset="0"/>
                                    </a:rPr>
                                    <m:t>2</m:t>
                                  </m:r>
                                </m:sup>
                              </m:sSup>
                              <m:r>
                                <a:rPr lang="en-US" altLang="zh-CN" i="1">
                                  <a:latin typeface="Cambria Math" panose="02040503050406030204" pitchFamily="18" charset="0"/>
                                </a:rPr>
                                <m:t>𝛾</m:t>
                              </m:r>
                            </m:den>
                          </m:f>
                        </m:e>
                      </m:d>
                      <m:r>
                        <a:rPr lang="en-US" altLang="zh-CN" b="0" i="0" smtClean="0">
                          <a:latin typeface="Cambria Math" panose="02040503050406030204" pitchFamily="18" charset="0"/>
                        </a:rPr>
                        <m:t>−</m:t>
                      </m:r>
                      <m:d>
                        <m:dPr>
                          <m:begChr m:val=""/>
                          <m:endChr m:val="}"/>
                          <m:ctrlPr>
                            <a:rPr lang="zh-CN" altLang="zh-CN" i="1">
                              <a:latin typeface="Cambria Math" panose="02040503050406030204" pitchFamily="18" charset="0"/>
                            </a:rPr>
                          </m:ctrlPr>
                        </m:dPr>
                        <m:e>
                          <m:r>
                            <a:rPr lang="en-US" altLang="zh-CN">
                              <a:latin typeface="Cambria Math" panose="02040503050406030204" pitchFamily="18" charset="0"/>
                            </a:rPr>
                            <m:t>2</m:t>
                          </m:r>
                          <m:r>
                            <a:rPr lang="en-US" altLang="zh-CN" i="1">
                              <a:latin typeface="Cambria Math" panose="02040503050406030204" pitchFamily="18" charset="0"/>
                            </a:rPr>
                            <m:t>𝜋</m:t>
                          </m:r>
                          <m:sSup>
                            <m:sSupPr>
                              <m:ctrlPr>
                                <a:rPr lang="zh-CN" altLang="zh-CN" i="1">
                                  <a:latin typeface="Cambria Math" panose="02040503050406030204" pitchFamily="18" charset="0"/>
                                </a:rPr>
                              </m:ctrlPr>
                            </m:sSupPr>
                            <m:e>
                              <m:r>
                                <a:rPr lang="en-US" altLang="zh-CN" i="1">
                                  <a:latin typeface="Cambria Math" panose="02040503050406030204" pitchFamily="18" charset="0"/>
                                </a:rPr>
                                <m:t>𝜂</m:t>
                              </m:r>
                            </m:e>
                            <m:sup>
                              <m:r>
                                <a:rPr lang="en-US" altLang="zh-CN">
                                  <a:latin typeface="Cambria Math" panose="02040503050406030204" pitchFamily="18" charset="0"/>
                                </a:rPr>
                                <m:t>2</m:t>
                              </m:r>
                            </m:sup>
                          </m:sSup>
                          <m:d>
                            <m:dPr>
                              <m:begChr m:val="["/>
                              <m:endChr m:val="]"/>
                              <m:ctrlPr>
                                <a:rPr lang="zh-CN" altLang="zh-CN" i="1">
                                  <a:latin typeface="Cambria Math" panose="02040503050406030204" pitchFamily="18" charset="0"/>
                                </a:rPr>
                              </m:ctrlPr>
                            </m:dPr>
                            <m:e>
                              <m:f>
                                <m:fPr>
                                  <m:ctrlPr>
                                    <a:rPr lang="zh-CN" altLang="zh-CN" i="1">
                                      <a:latin typeface="Cambria Math" panose="02040503050406030204" pitchFamily="18" charset="0"/>
                                    </a:rPr>
                                  </m:ctrlPr>
                                </m:fPr>
                                <m:num>
                                  <m:r>
                                    <a:rPr lang="en-US" altLang="zh-CN">
                                      <a:latin typeface="Cambria Math" panose="02040503050406030204" pitchFamily="18" charset="0"/>
                                    </a:rPr>
                                    <m:t>4</m:t>
                                  </m:r>
                                  <m:d>
                                    <m:dPr>
                                      <m:ctrlPr>
                                        <a:rPr lang="zh-CN" altLang="zh-CN" i="1">
                                          <a:latin typeface="Cambria Math" panose="02040503050406030204" pitchFamily="18" charset="0"/>
                                        </a:rPr>
                                      </m:ctrlPr>
                                    </m:dPr>
                                    <m:e>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𝑁</m:t>
                                          </m:r>
                                        </m:e>
                                        <m:sub>
                                          <m:r>
                                            <a:rPr lang="en-US" altLang="zh-CN" i="1">
                                              <a:latin typeface="Cambria Math" panose="02040503050406030204" pitchFamily="18" charset="0"/>
                                            </a:rPr>
                                            <m:t>𝑙</m:t>
                                          </m:r>
                                        </m:sub>
                                        <m:sup>
                                          <m:r>
                                            <a:rPr lang="en-US" altLang="zh-CN">
                                              <a:latin typeface="Cambria Math" panose="02040503050406030204" pitchFamily="18" charset="0"/>
                                            </a:rPr>
                                            <m:t>2</m:t>
                                          </m:r>
                                        </m:sup>
                                      </m:sSubSup>
                                      <m:r>
                                        <a:rPr lang="en-US" altLang="zh-CN" i="1">
                                          <a:latin typeface="Cambria Math" panose="02040503050406030204" pitchFamily="18" charset="0"/>
                                        </a:rPr>
                                        <m:t>−</m:t>
                                      </m:r>
                                      <m:r>
                                        <a:rPr lang="en-US" altLang="zh-CN">
                                          <a:latin typeface="Cambria Math" panose="02040503050406030204" pitchFamily="18" charset="0"/>
                                        </a:rPr>
                                        <m:t>1</m:t>
                                      </m:r>
                                    </m:e>
                                  </m:d>
                                </m:num>
                                <m:den>
                                  <m:r>
                                    <a:rPr lang="en-US" altLang="zh-CN">
                                      <a:latin typeface="Cambria Math" panose="02040503050406030204" pitchFamily="18" charset="0"/>
                                    </a:rPr>
                                    <m:t>3</m:t>
                                  </m:r>
                                </m:den>
                              </m:f>
                              <m:r>
                                <a:rPr lang="en-US" altLang="zh-CN">
                                  <a:latin typeface="Cambria Math" panose="02040503050406030204" pitchFamily="18" charset="0"/>
                                </a:rPr>
                                <m:t>+1</m:t>
                              </m:r>
                            </m:e>
                          </m:d>
                          <m:f>
                            <m:fPr>
                              <m:ctrlPr>
                                <a:rPr lang="zh-CN" altLang="zh-CN" i="1">
                                  <a:latin typeface="Cambria Math" panose="02040503050406030204" pitchFamily="18" charset="0"/>
                                </a:rPr>
                              </m:ctrlPr>
                            </m:fPr>
                            <m:num>
                              <m:r>
                                <a:rPr lang="en-US" altLang="zh-CN" i="1">
                                  <a:latin typeface="Cambria Math" panose="02040503050406030204" pitchFamily="18" charset="0"/>
                                </a:rPr>
                                <m:t>𝑏𝑒</m:t>
                              </m:r>
                              <m:sSub>
                                <m:sSubPr>
                                  <m:ctrlPr>
                                    <a:rPr lang="zh-CN" altLang="zh-CN" i="1">
                                      <a:latin typeface="Cambria Math" panose="02040503050406030204" pitchFamily="18" charset="0"/>
                                    </a:rPr>
                                  </m:ctrlPr>
                                </m:sSubPr>
                                <m:e>
                                  <m:r>
                                    <a:rPr lang="en-US" altLang="zh-CN" i="1">
                                      <a:latin typeface="Cambria Math" panose="02040503050406030204" pitchFamily="18" charset="0"/>
                                    </a:rPr>
                                    <m:t>𝑟</m:t>
                                  </m:r>
                                </m:e>
                                <m:sub>
                                  <m:r>
                                    <a:rPr lang="en-US" altLang="zh-CN">
                                      <a:latin typeface="Cambria Math" panose="02040503050406030204" pitchFamily="18" charset="0"/>
                                    </a:rPr>
                                    <m:t>2</m:t>
                                  </m:r>
                                </m:sub>
                              </m:sSub>
                              <m:r>
                                <a:rPr lang="en-US" altLang="zh-CN" i="1">
                                  <a:latin typeface="Cambria Math" panose="02040503050406030204" pitchFamily="18" charset="0"/>
                                </a:rPr>
                                <m:t>𝛾</m:t>
                              </m:r>
                              <m:r>
                                <a:rPr lang="en-US" altLang="zh-CN" i="1">
                                  <a:latin typeface="Cambria Math" panose="02040503050406030204" pitchFamily="18" charset="0"/>
                                </a:rPr>
                                <m:t>𝑏𝑒</m:t>
                              </m:r>
                              <m:sSup>
                                <m:sSupPr>
                                  <m:ctrlPr>
                                    <a:rPr lang="zh-CN" altLang="zh-CN" i="1">
                                      <a:latin typeface="Cambria Math" panose="02040503050406030204" pitchFamily="18" charset="0"/>
                                    </a:rPr>
                                  </m:ctrlPr>
                                </m:sSupPr>
                                <m:e>
                                  <m:r>
                                    <a:rPr lang="en-US" altLang="zh-CN" i="1">
                                      <a:latin typeface="Cambria Math" panose="02040503050406030204" pitchFamily="18" charset="0"/>
                                    </a:rPr>
                                    <m:t>𝑟</m:t>
                                  </m:r>
                                </m:e>
                                <m:sup>
                                  <m:r>
                                    <a:rPr lang="en-US" altLang="zh-CN" i="1">
                                      <a:latin typeface="Cambria Math" panose="02040503050406030204" pitchFamily="18" charset="0"/>
                                    </a:rPr>
                                    <m:t>′</m:t>
                                  </m:r>
                                </m:sup>
                              </m:sSup>
                              <m:r>
                                <a:rPr lang="en-US" altLang="zh-CN" i="1">
                                  <a:latin typeface="Cambria Math" panose="02040503050406030204" pitchFamily="18" charset="0"/>
                                </a:rPr>
                                <m:t>𝛾</m:t>
                              </m:r>
                              <m:r>
                                <a:rPr lang="en-US" altLang="zh-CN" b="0" i="1" smtClean="0">
                                  <a:latin typeface="Cambria Math" panose="02040503050406030204" pitchFamily="18" charset="0"/>
                                </a:rPr>
                                <m:t>+</m:t>
                              </m:r>
                              <m:r>
                                <a:rPr lang="en-US" altLang="zh-CN" i="1">
                                  <a:latin typeface="Cambria Math" panose="02040503050406030204" pitchFamily="18" charset="0"/>
                                </a:rPr>
                                <m:t>𝑏𝑒</m:t>
                              </m:r>
                              <m:sSub>
                                <m:sSubPr>
                                  <m:ctrlPr>
                                    <a:rPr lang="zh-CN" altLang="zh-CN" i="1">
                                      <a:latin typeface="Cambria Math" panose="02040503050406030204" pitchFamily="18" charset="0"/>
                                    </a:rPr>
                                  </m:ctrlPr>
                                </m:sSubPr>
                                <m:e>
                                  <m:r>
                                    <a:rPr lang="en-US" altLang="zh-CN" i="1">
                                      <a:latin typeface="Cambria Math" panose="02040503050406030204" pitchFamily="18" charset="0"/>
                                    </a:rPr>
                                    <m:t>𝑖</m:t>
                                  </m:r>
                                </m:e>
                                <m:sub>
                                  <m:r>
                                    <a:rPr lang="en-US" altLang="zh-CN">
                                      <a:latin typeface="Cambria Math" panose="02040503050406030204" pitchFamily="18" charset="0"/>
                                    </a:rPr>
                                    <m:t>2</m:t>
                                  </m:r>
                                </m:sub>
                              </m:sSub>
                              <m:r>
                                <a:rPr lang="en-US" altLang="zh-CN" i="1">
                                  <a:latin typeface="Cambria Math" panose="02040503050406030204" pitchFamily="18" charset="0"/>
                                </a:rPr>
                                <m:t>𝛾</m:t>
                              </m:r>
                              <m:r>
                                <a:rPr lang="en-US" altLang="zh-CN" i="1">
                                  <a:latin typeface="Cambria Math" panose="02040503050406030204" pitchFamily="18" charset="0"/>
                                </a:rPr>
                                <m:t>𝑏𝑒</m:t>
                              </m:r>
                              <m:sSup>
                                <m:sSupPr>
                                  <m:ctrlPr>
                                    <a:rPr lang="en-US" altLang="zh-CN" i="1">
                                      <a:latin typeface="Cambria Math" panose="02040503050406030204" pitchFamily="18" charset="0"/>
                                    </a:rPr>
                                  </m:ctrlPr>
                                </m:sSupPr>
                                <m:e>
                                  <m:r>
                                    <a:rPr lang="en-US" altLang="zh-CN" i="1">
                                      <a:latin typeface="Cambria Math" panose="02040503050406030204" pitchFamily="18" charset="0"/>
                                    </a:rPr>
                                    <m:t>𝑖</m:t>
                                  </m:r>
                                </m:e>
                                <m:sup>
                                  <m:r>
                                    <a:rPr lang="en-US" altLang="zh-CN" i="1">
                                      <a:latin typeface="Cambria Math" panose="02040503050406030204" pitchFamily="18" charset="0"/>
                                    </a:rPr>
                                    <m:t>′</m:t>
                                  </m:r>
                                </m:sup>
                              </m:sSup>
                              <m:r>
                                <a:rPr lang="en-US" altLang="zh-CN" i="1">
                                  <a:latin typeface="Cambria Math" panose="02040503050406030204" pitchFamily="18" charset="0"/>
                                </a:rPr>
                                <m:t>𝛾</m:t>
                              </m:r>
                            </m:num>
                            <m:den>
                              <m:r>
                                <a:rPr lang="en-US" altLang="zh-CN" i="1">
                                  <a:latin typeface="Cambria Math" panose="02040503050406030204" pitchFamily="18" charset="0"/>
                                </a:rPr>
                                <m:t>𝑏𝑒</m:t>
                              </m:r>
                              <m:sSup>
                                <m:sSupPr>
                                  <m:ctrlPr>
                                    <a:rPr lang="zh-CN" altLang="zh-CN" i="1">
                                      <a:latin typeface="Cambria Math" panose="02040503050406030204" pitchFamily="18" charset="0"/>
                                    </a:rPr>
                                  </m:ctrlPr>
                                </m:sSupPr>
                                <m:e>
                                  <m:r>
                                    <a:rPr lang="en-US" altLang="zh-CN" i="1">
                                      <a:latin typeface="Cambria Math" panose="02040503050406030204" pitchFamily="18" charset="0"/>
                                    </a:rPr>
                                    <m:t>𝑟</m:t>
                                  </m:r>
                                </m:e>
                                <m:sup>
                                  <m:r>
                                    <a:rPr lang="en-US" altLang="zh-CN">
                                      <a:latin typeface="Cambria Math" panose="02040503050406030204" pitchFamily="18" charset="0"/>
                                    </a:rPr>
                                    <m:t>2</m:t>
                                  </m:r>
                                </m:sup>
                              </m:sSup>
                              <m:r>
                                <a:rPr lang="en-US" altLang="zh-CN" i="1">
                                  <a:latin typeface="Cambria Math" panose="02040503050406030204" pitchFamily="18" charset="0"/>
                                </a:rPr>
                                <m:t>𝛾</m:t>
                              </m:r>
                              <m:r>
                                <a:rPr lang="en-US" altLang="zh-CN">
                                  <a:latin typeface="Cambria Math" panose="02040503050406030204" pitchFamily="18" charset="0"/>
                                </a:rPr>
                                <m:t>+</m:t>
                              </m:r>
                              <m:r>
                                <a:rPr lang="en-US" altLang="zh-CN" i="1">
                                  <a:latin typeface="Cambria Math" panose="02040503050406030204" pitchFamily="18" charset="0"/>
                                </a:rPr>
                                <m:t>𝑏𝑒</m:t>
                              </m:r>
                              <m:sSup>
                                <m:sSupPr>
                                  <m:ctrlPr>
                                    <a:rPr lang="zh-CN" altLang="zh-CN" i="1">
                                      <a:latin typeface="Cambria Math" panose="02040503050406030204" pitchFamily="18" charset="0"/>
                                    </a:rPr>
                                  </m:ctrlPr>
                                </m:sSupPr>
                                <m:e>
                                  <m:r>
                                    <a:rPr lang="en-US" altLang="zh-CN" i="1">
                                      <a:latin typeface="Cambria Math" panose="02040503050406030204" pitchFamily="18" charset="0"/>
                                    </a:rPr>
                                    <m:t>𝑖</m:t>
                                  </m:r>
                                </m:e>
                                <m:sup>
                                  <m:r>
                                    <a:rPr lang="en-US" altLang="zh-CN">
                                      <a:latin typeface="Cambria Math" panose="02040503050406030204" pitchFamily="18" charset="0"/>
                                    </a:rPr>
                                    <m:t>2</m:t>
                                  </m:r>
                                </m:sup>
                              </m:sSup>
                              <m:r>
                                <a:rPr lang="en-US" altLang="zh-CN" i="1">
                                  <a:latin typeface="Cambria Math" panose="02040503050406030204" pitchFamily="18" charset="0"/>
                                </a:rPr>
                                <m:t>𝛾</m:t>
                              </m:r>
                            </m:den>
                          </m:f>
                        </m:e>
                      </m:d>
                    </m:oMath>
                  </m:oMathPara>
                </a14:m>
                <a:endParaRPr lang="en-US" altLang="zh-CN" dirty="0"/>
              </a:p>
              <a:p>
                <a:pPr marL="742950" lvl="1" indent="-285750">
                  <a:lnSpc>
                    <a:spcPct val="150000"/>
                  </a:lnSpc>
                  <a:buFont typeface="Wingdings" panose="05000000000000000000" pitchFamily="2" charset="2"/>
                  <a:buChar char="p"/>
                </a:pPr>
                <a:r>
                  <a:rPr lang="zh-CN" altLang="en-US" dirty="0"/>
                  <a:t>有限元分析结果</a:t>
                </a:r>
                <a:endParaRPr lang="en-US" altLang="zh-CN" dirty="0"/>
              </a:p>
              <a:p>
                <a:pPr marL="1200150" lvl="2" indent="-285750">
                  <a:lnSpc>
                    <a:spcPct val="150000"/>
                  </a:lnSpc>
                  <a:buFont typeface="Arial" panose="020B0604020202020204" pitchFamily="34" charset="0"/>
                  <a:buChar char="•"/>
                </a:pPr>
                <a:r>
                  <a:rPr lang="en-US" altLang="zh-CN" dirty="0" err="1"/>
                  <a:t>Comsol</a:t>
                </a:r>
                <a:endParaRPr lang="en-US" altLang="zh-CN" dirty="0"/>
              </a:p>
              <a:p>
                <a:pPr marL="1200150" lvl="2" indent="-285750">
                  <a:lnSpc>
                    <a:spcPct val="150000"/>
                  </a:lnSpc>
                  <a:buFont typeface="Arial" panose="020B0604020202020204" pitchFamily="34" charset="0"/>
                  <a:buChar char="•"/>
                </a:pPr>
                <a:r>
                  <a:rPr lang="en-US" altLang="zh-CN" dirty="0"/>
                  <a:t>Ansys Maxwell</a:t>
                </a:r>
              </a:p>
              <a:p>
                <a:pPr marL="742950" lvl="1" indent="-285750">
                  <a:lnSpc>
                    <a:spcPct val="150000"/>
                  </a:lnSpc>
                  <a:buFont typeface="Wingdings" panose="05000000000000000000" pitchFamily="2" charset="2"/>
                  <a:buChar char="p"/>
                </a:pPr>
                <a:r>
                  <a:rPr lang="zh-CN" altLang="en-US" dirty="0"/>
                  <a:t>实测结果</a:t>
                </a:r>
              </a:p>
            </p:txBody>
          </p:sp>
        </mc:Choice>
        <mc:Fallback xmlns="">
          <p:sp>
            <p:nvSpPr>
              <p:cNvPr id="10" name="文本框 9">
                <a:extLst>
                  <a:ext uri="{FF2B5EF4-FFF2-40B4-BE49-F238E27FC236}">
                    <a16:creationId xmlns:a16="http://schemas.microsoft.com/office/drawing/2014/main" id="{434B721E-0B92-487F-AFFD-CC76DE49AD49}"/>
                  </a:ext>
                </a:extLst>
              </p:cNvPr>
              <p:cNvSpPr txBox="1">
                <a:spLocks noRot="1" noChangeAspect="1" noMove="1" noResize="1" noEditPoints="1" noAdjustHandles="1" noChangeArrowheads="1" noChangeShapeType="1" noTextEdit="1"/>
              </p:cNvSpPr>
              <p:nvPr/>
            </p:nvSpPr>
            <p:spPr>
              <a:xfrm>
                <a:off x="131420" y="1052736"/>
                <a:ext cx="11941243" cy="3262368"/>
              </a:xfrm>
              <a:prstGeom prst="rect">
                <a:avLst/>
              </a:prstGeom>
              <a:blipFill>
                <a:blip r:embed="rId3"/>
                <a:stretch>
                  <a:fillRect l="-460" b="-2056"/>
                </a:stretch>
              </a:blipFill>
            </p:spPr>
            <p:txBody>
              <a:bodyPr/>
              <a:lstStyle/>
              <a:p>
                <a:r>
                  <a:rPr lang="zh-CN" altLang="en-US">
                    <a:noFill/>
                  </a:rPr>
                  <a:t> </a:t>
                </a:r>
              </a:p>
            </p:txBody>
          </p:sp>
        </mc:Fallback>
      </mc:AlternateContent>
      <p:cxnSp>
        <p:nvCxnSpPr>
          <p:cNvPr id="11" name="直接连接符 10">
            <a:extLst>
              <a:ext uri="{FF2B5EF4-FFF2-40B4-BE49-F238E27FC236}">
                <a16:creationId xmlns:a16="http://schemas.microsoft.com/office/drawing/2014/main" id="{54A523BB-27F7-4257-9A92-3E4FC3CAE1DF}"/>
              </a:ext>
            </a:extLst>
          </p:cNvPr>
          <p:cNvCxnSpPr>
            <a:cxnSpLocks/>
          </p:cNvCxnSpPr>
          <p:nvPr/>
        </p:nvCxnSpPr>
        <p:spPr>
          <a:xfrm>
            <a:off x="3155560" y="2711724"/>
            <a:ext cx="221456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11564030-A16D-4FEA-8B88-9AFA84D0D8F9}"/>
              </a:ext>
            </a:extLst>
          </p:cNvPr>
          <p:cNvCxnSpPr>
            <a:cxnSpLocks/>
          </p:cNvCxnSpPr>
          <p:nvPr/>
        </p:nvCxnSpPr>
        <p:spPr>
          <a:xfrm>
            <a:off x="5616114" y="2711724"/>
            <a:ext cx="46482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8EA9FC0F-99FC-487A-A772-68569EED0001}"/>
              </a:ext>
            </a:extLst>
          </p:cNvPr>
          <p:cNvSpPr txBox="1"/>
          <p:nvPr/>
        </p:nvSpPr>
        <p:spPr>
          <a:xfrm>
            <a:off x="3708844" y="2791633"/>
            <a:ext cx="1107996" cy="369332"/>
          </a:xfrm>
          <a:prstGeom prst="rect">
            <a:avLst/>
          </a:prstGeom>
          <a:noFill/>
        </p:spPr>
        <p:txBody>
          <a:bodyPr wrap="none" rtlCol="0">
            <a:spAutoFit/>
          </a:bodyPr>
          <a:lstStyle/>
          <a:p>
            <a:r>
              <a:rPr lang="zh-CN" altLang="en-US" b="1" dirty="0">
                <a:solidFill>
                  <a:srgbClr val="C00000"/>
                </a:solidFill>
              </a:rPr>
              <a:t>集肤效应</a:t>
            </a:r>
          </a:p>
        </p:txBody>
      </p:sp>
      <p:sp>
        <p:nvSpPr>
          <p:cNvPr id="14" name="文本框 13">
            <a:extLst>
              <a:ext uri="{FF2B5EF4-FFF2-40B4-BE49-F238E27FC236}">
                <a16:creationId xmlns:a16="http://schemas.microsoft.com/office/drawing/2014/main" id="{40A41978-DD06-45FF-90A3-4DEC55C05502}"/>
              </a:ext>
            </a:extLst>
          </p:cNvPr>
          <p:cNvSpPr txBox="1"/>
          <p:nvPr/>
        </p:nvSpPr>
        <p:spPr>
          <a:xfrm>
            <a:off x="7452188" y="2791633"/>
            <a:ext cx="1107996" cy="369332"/>
          </a:xfrm>
          <a:prstGeom prst="rect">
            <a:avLst/>
          </a:prstGeom>
          <a:noFill/>
        </p:spPr>
        <p:txBody>
          <a:bodyPr wrap="none" rtlCol="0">
            <a:spAutoFit/>
          </a:bodyPr>
          <a:lstStyle>
            <a:defPPr>
              <a:defRPr lang="zh-CN"/>
            </a:defPPr>
            <a:lvl1pPr>
              <a:defRPr b="1">
                <a:solidFill>
                  <a:srgbClr val="C00000"/>
                </a:solidFill>
              </a:defRPr>
            </a:lvl1pPr>
          </a:lstStyle>
          <a:p>
            <a:r>
              <a:rPr lang="zh-CN" altLang="en-US" dirty="0"/>
              <a:t>邻近效应</a:t>
            </a:r>
          </a:p>
        </p:txBody>
      </p:sp>
      <p:pic>
        <p:nvPicPr>
          <p:cNvPr id="23" name="图片 22">
            <a:extLst>
              <a:ext uri="{FF2B5EF4-FFF2-40B4-BE49-F238E27FC236}">
                <a16:creationId xmlns:a16="http://schemas.microsoft.com/office/drawing/2014/main" id="{D0279B2C-B7C8-4E5B-A6B1-7343C0BC61ED}"/>
              </a:ext>
            </a:extLst>
          </p:cNvPr>
          <p:cNvPicPr>
            <a:picLocks noChangeAspect="1"/>
          </p:cNvPicPr>
          <p:nvPr/>
        </p:nvPicPr>
        <p:blipFill>
          <a:blip r:embed="rId4"/>
          <a:stretch>
            <a:fillRect/>
          </a:stretch>
        </p:blipFill>
        <p:spPr>
          <a:xfrm>
            <a:off x="628592" y="4221088"/>
            <a:ext cx="3661959" cy="2160000"/>
          </a:xfrm>
          <a:prstGeom prst="rect">
            <a:avLst/>
          </a:prstGeom>
        </p:spPr>
      </p:pic>
      <p:pic>
        <p:nvPicPr>
          <p:cNvPr id="25" name="图片 24">
            <a:extLst>
              <a:ext uri="{FF2B5EF4-FFF2-40B4-BE49-F238E27FC236}">
                <a16:creationId xmlns:a16="http://schemas.microsoft.com/office/drawing/2014/main" id="{3E52DFDD-661D-4B9A-8956-901612074717}"/>
              </a:ext>
            </a:extLst>
          </p:cNvPr>
          <p:cNvPicPr>
            <a:picLocks noChangeAspect="1"/>
          </p:cNvPicPr>
          <p:nvPr/>
        </p:nvPicPr>
        <p:blipFill>
          <a:blip r:embed="rId5"/>
          <a:stretch>
            <a:fillRect/>
          </a:stretch>
        </p:blipFill>
        <p:spPr>
          <a:xfrm>
            <a:off x="4730916" y="4221088"/>
            <a:ext cx="3829268" cy="2160000"/>
          </a:xfrm>
          <a:prstGeom prst="rect">
            <a:avLst/>
          </a:prstGeom>
        </p:spPr>
      </p:pic>
      <p:sp>
        <p:nvSpPr>
          <p:cNvPr id="27" name="文本框 26">
            <a:extLst>
              <a:ext uri="{FF2B5EF4-FFF2-40B4-BE49-F238E27FC236}">
                <a16:creationId xmlns:a16="http://schemas.microsoft.com/office/drawing/2014/main" id="{09507E33-C5E8-4760-BA73-9B7BCEAA88CD}"/>
              </a:ext>
            </a:extLst>
          </p:cNvPr>
          <p:cNvSpPr txBox="1"/>
          <p:nvPr/>
        </p:nvSpPr>
        <p:spPr>
          <a:xfrm>
            <a:off x="8634057" y="4124486"/>
            <a:ext cx="3543629" cy="2542940"/>
          </a:xfrm>
          <a:prstGeom prst="rect">
            <a:avLst/>
          </a:prstGeom>
          <a:noFill/>
        </p:spPr>
        <p:txBody>
          <a:bodyPr wrap="square">
            <a:spAutoFit/>
          </a:bodyPr>
          <a:lstStyle/>
          <a:p>
            <a:pPr marL="285750" indent="-285750">
              <a:lnSpc>
                <a:spcPct val="150000"/>
              </a:lnSpc>
              <a:buFont typeface="Arial" panose="020B0604020202020204" pitchFamily="34" charset="0"/>
              <a:buChar char="•"/>
            </a:pPr>
            <a:r>
              <a:rPr lang="zh-CN" altLang="en-US" b="1" dirty="0">
                <a:solidFill>
                  <a:srgbClr val="C00000"/>
                </a:solidFill>
              </a:rPr>
              <a:t>公式解析计算结果始终和实测结果符合不好，但是均会大于有限元分析结果</a:t>
            </a:r>
            <a:endParaRPr lang="en-US" altLang="zh-CN" b="1" dirty="0">
              <a:solidFill>
                <a:srgbClr val="C00000"/>
              </a:solidFill>
            </a:endParaRPr>
          </a:p>
          <a:p>
            <a:pPr marL="285750" indent="-285750">
              <a:lnSpc>
                <a:spcPct val="150000"/>
              </a:lnSpc>
              <a:buFont typeface="Arial" panose="020B0604020202020204" pitchFamily="34" charset="0"/>
              <a:buChar char="•"/>
            </a:pPr>
            <a:r>
              <a:rPr lang="zh-CN" altLang="en-US" b="1" dirty="0">
                <a:solidFill>
                  <a:srgbClr val="C00000"/>
                </a:solidFill>
              </a:rPr>
              <a:t>两种有限元分析方法结果基本符合，存在仿真结果和测试结果符合较好和不好的情况</a:t>
            </a:r>
          </a:p>
        </p:txBody>
      </p:sp>
      <p:sp>
        <p:nvSpPr>
          <p:cNvPr id="29" name="文本框 28">
            <a:extLst>
              <a:ext uri="{FF2B5EF4-FFF2-40B4-BE49-F238E27FC236}">
                <a16:creationId xmlns:a16="http://schemas.microsoft.com/office/drawing/2014/main" id="{91E5442B-C44C-4440-8E3E-AD19A77D226D}"/>
              </a:ext>
            </a:extLst>
          </p:cNvPr>
          <p:cNvSpPr txBox="1"/>
          <p:nvPr/>
        </p:nvSpPr>
        <p:spPr>
          <a:xfrm>
            <a:off x="1380897" y="6454323"/>
            <a:ext cx="2157348" cy="326051"/>
          </a:xfrm>
          <a:prstGeom prst="rect">
            <a:avLst/>
          </a:prstGeom>
          <a:noFill/>
        </p:spPr>
        <p:txBody>
          <a:bodyPr wrap="square">
            <a:spAutoFit/>
          </a:bodyPr>
          <a:lstStyle/>
          <a:p>
            <a:pPr marR="0" lvl="0" algn="ctr" defTabSz="914400" rtl="0" eaLnBrk="0" fontAlgn="base" latinLnBrk="0" hangingPunct="0">
              <a:lnSpc>
                <a:spcPct val="150000"/>
              </a:lnSpc>
              <a:spcBef>
                <a:spcPct val="0"/>
              </a:spcBef>
              <a:spcAft>
                <a:spcPct val="0"/>
              </a:spcAft>
              <a:buClrTx/>
              <a:buSzTx/>
              <a:tabLst/>
              <a:defRPr/>
            </a:pPr>
            <a:r>
              <a:rPr kumimoji="0" lang="en-US" altLang="zh-CN" sz="1200" b="1" i="0" u="none" strike="noStrike" kern="1200" cap="none" spc="0" noProof="0" dirty="0">
                <a:ln>
                  <a:noFill/>
                </a:ln>
                <a:solidFill>
                  <a:srgbClr val="0432FF"/>
                </a:solidFill>
                <a:effectLst/>
                <a:uLnTx/>
                <a:uFillTx/>
                <a:latin typeface="黑体" panose="02010609060101010101" pitchFamily="49" charset="-122"/>
                <a:ea typeface="黑体" panose="02010609060101010101" pitchFamily="49" charset="-122"/>
              </a:rPr>
              <a:t>Coil1 </a:t>
            </a:r>
            <a:r>
              <a:rPr kumimoji="0" lang="zh-CN" altLang="en-US" sz="1200" b="1" i="0" u="none" strike="noStrike" kern="1200" cap="none" spc="0" noProof="0" dirty="0">
                <a:ln>
                  <a:noFill/>
                </a:ln>
                <a:solidFill>
                  <a:srgbClr val="0432FF"/>
                </a:solidFill>
                <a:effectLst/>
                <a:uLnTx/>
                <a:uFillTx/>
                <a:latin typeface="黑体" panose="02010609060101010101" pitchFamily="49" charset="-122"/>
                <a:ea typeface="黑体" panose="02010609060101010101" pitchFamily="49" charset="-122"/>
              </a:rPr>
              <a:t>交流电阻结果对比</a:t>
            </a:r>
            <a:endParaRPr lang="en-US" altLang="zh-CN" sz="1200" b="1" dirty="0">
              <a:solidFill>
                <a:srgbClr val="0432FF"/>
              </a:solidFill>
              <a:latin typeface="黑体" panose="02010609060101010101" pitchFamily="49" charset="-122"/>
              <a:ea typeface="黑体" panose="02010609060101010101" pitchFamily="49" charset="-122"/>
            </a:endParaRPr>
          </a:p>
        </p:txBody>
      </p:sp>
      <p:sp>
        <p:nvSpPr>
          <p:cNvPr id="31" name="文本框 30">
            <a:extLst>
              <a:ext uri="{FF2B5EF4-FFF2-40B4-BE49-F238E27FC236}">
                <a16:creationId xmlns:a16="http://schemas.microsoft.com/office/drawing/2014/main" id="{47098F64-6905-46F4-A22B-8F7839A44774}"/>
              </a:ext>
            </a:extLst>
          </p:cNvPr>
          <p:cNvSpPr txBox="1"/>
          <p:nvPr/>
        </p:nvSpPr>
        <p:spPr>
          <a:xfrm>
            <a:off x="5561206" y="6454323"/>
            <a:ext cx="2157348" cy="326051"/>
          </a:xfrm>
          <a:prstGeom prst="rect">
            <a:avLst/>
          </a:prstGeom>
          <a:noFill/>
        </p:spPr>
        <p:txBody>
          <a:bodyPr wrap="square">
            <a:spAutoFit/>
          </a:bodyPr>
          <a:lstStyle/>
          <a:p>
            <a:pPr marR="0" lvl="0" algn="ctr" defTabSz="914400" rtl="0" eaLnBrk="0" fontAlgn="base" latinLnBrk="0" hangingPunct="0">
              <a:lnSpc>
                <a:spcPct val="150000"/>
              </a:lnSpc>
              <a:spcBef>
                <a:spcPct val="0"/>
              </a:spcBef>
              <a:spcAft>
                <a:spcPct val="0"/>
              </a:spcAft>
              <a:buClrTx/>
              <a:buSzTx/>
              <a:tabLst/>
              <a:defRPr/>
            </a:pPr>
            <a:r>
              <a:rPr kumimoji="0" lang="en-US" altLang="zh-CN" sz="1200" b="1" i="0" u="none" strike="noStrike" kern="1200" cap="none" spc="0" noProof="0" dirty="0">
                <a:ln>
                  <a:noFill/>
                </a:ln>
                <a:solidFill>
                  <a:srgbClr val="0432FF"/>
                </a:solidFill>
                <a:effectLst/>
                <a:uLnTx/>
                <a:uFillTx/>
                <a:latin typeface="黑体" panose="02010609060101010101" pitchFamily="49" charset="-122"/>
                <a:ea typeface="黑体" panose="02010609060101010101" pitchFamily="49" charset="-122"/>
              </a:rPr>
              <a:t>Coil6 </a:t>
            </a:r>
            <a:r>
              <a:rPr kumimoji="0" lang="zh-CN" altLang="en-US" sz="1200" b="1" i="0" u="none" strike="noStrike" kern="1200" cap="none" spc="0" noProof="0" dirty="0">
                <a:ln>
                  <a:noFill/>
                </a:ln>
                <a:solidFill>
                  <a:srgbClr val="0432FF"/>
                </a:solidFill>
                <a:effectLst/>
                <a:uLnTx/>
                <a:uFillTx/>
                <a:latin typeface="黑体" panose="02010609060101010101" pitchFamily="49" charset="-122"/>
                <a:ea typeface="黑体" panose="02010609060101010101" pitchFamily="49" charset="-122"/>
              </a:rPr>
              <a:t>交流电阻结果对比</a:t>
            </a:r>
            <a:endParaRPr lang="en-US" altLang="zh-CN" sz="1200" b="1" dirty="0">
              <a:solidFill>
                <a:srgbClr val="0432FF"/>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429755253"/>
      </p:ext>
    </p:extLst>
  </p:cSld>
  <p:clrMapOvr>
    <a:masterClrMapping/>
  </p:clrMapOvr>
  <p:transition advTm="1359"/>
</p:sld>
</file>

<file path=ppt/tags/tag1.xml><?xml version="1.0" encoding="utf-8"?>
<p:tagLst xmlns:a="http://schemas.openxmlformats.org/drawingml/2006/main" xmlns:r="http://schemas.openxmlformats.org/officeDocument/2006/relationships" xmlns:p="http://schemas.openxmlformats.org/presentationml/2006/main">
  <p:tag name="KSO_WPP_MARK_KEY" val="9a296e6d-f7ef-4e0b-9147-48625877b753"/>
  <p:tag name="COMMONDATA" val="eyJoZGlkIjoiNzVjZTgyMWRkMzZlZGE0YWUwMWE0ZDQxMzk5NzMzMDQifQ=="/>
</p:tagLst>
</file>

<file path=ppt/theme/theme1.xml><?xml version="1.0" encoding="utf-8"?>
<a:theme xmlns:a="http://schemas.openxmlformats.org/drawingml/2006/main" name="ppt模板">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
      <a:dk1>
        <a:sysClr val="windowText" lastClr="000000"/>
      </a:dk1>
      <a:lt1>
        <a:sysClr val="window" lastClr="FFFFFF"/>
      </a:lt1>
      <a:dk2>
        <a:srgbClr val="44546A"/>
      </a:dk2>
      <a:lt2>
        <a:srgbClr val="E7E6E6"/>
      </a:lt2>
      <a:accent1>
        <a:srgbClr val="5B9BD5"/>
      </a:accent1>
      <a:accent2>
        <a:srgbClr val="034A90"/>
      </a:accent2>
      <a:accent3>
        <a:srgbClr val="A5A5A5"/>
      </a:accent3>
      <a:accent4>
        <a:srgbClr val="FFC000"/>
      </a:accent4>
      <a:accent5>
        <a:srgbClr val="4472C4"/>
      </a:accent5>
      <a:accent6>
        <a:srgbClr val="70AD47"/>
      </a:accent6>
      <a:hlink>
        <a:srgbClr val="0563C1"/>
      </a:hlink>
      <a:folHlink>
        <a:srgbClr val="1F3864"/>
      </a:folHlink>
    </a:clrScheme>
    <a:fontScheme name="kmtzzooc">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24055</TotalTime>
  <Words>1535</Words>
  <Application>Microsoft Office PowerPoint</Application>
  <PresentationFormat>宽屏</PresentationFormat>
  <Paragraphs>443</Paragraphs>
  <Slides>19</Slides>
  <Notes>16</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19</vt:i4>
      </vt:variant>
    </vt:vector>
  </HeadingPairs>
  <TitlesOfParts>
    <vt:vector size="31" baseType="lpstr">
      <vt:lpstr>等线</vt:lpstr>
      <vt:lpstr>黑体</vt:lpstr>
      <vt:lpstr>华文行楷</vt:lpstr>
      <vt:lpstr>微软雅黑</vt:lpstr>
      <vt:lpstr>Arial</vt:lpstr>
      <vt:lpstr>Calibri</vt:lpstr>
      <vt:lpstr>Calibri Light</vt:lpstr>
      <vt:lpstr>Cambria Math</vt:lpstr>
      <vt:lpstr>Times</vt:lpstr>
      <vt:lpstr>Wingdings</vt:lpstr>
      <vt:lpstr>ppt模板</vt:lpstr>
      <vt:lpstr>Office 主题</vt:lpstr>
      <vt:lpstr>感应信号探测方案</vt:lpstr>
      <vt:lpstr>SCEP原理样机</vt:lpstr>
      <vt:lpstr>感应信号读出</vt:lpstr>
      <vt:lpstr>目录</vt:lpstr>
      <vt:lpstr>读出通道复用</vt:lpstr>
      <vt:lpstr>直接电压读出方案</vt:lpstr>
      <vt:lpstr>目录</vt:lpstr>
      <vt:lpstr>线圈优化设计</vt:lpstr>
      <vt:lpstr>线圈交流电阻</vt:lpstr>
      <vt:lpstr>空气芯线圈交流电阻</vt:lpstr>
      <vt:lpstr>线圈优化设计</vt:lpstr>
      <vt:lpstr>相关参数</vt:lpstr>
      <vt:lpstr>磁芯线圈</vt:lpstr>
      <vt:lpstr>Summary</vt:lpstr>
      <vt:lpstr>PowerPoint 演示文稿</vt:lpstr>
      <vt:lpstr>灵敏度公式推导</vt:lpstr>
      <vt:lpstr>灵敏度公式推导</vt:lpstr>
      <vt:lpstr>PowerPoint 演示文稿</vt:lpstr>
      <vt:lpstr>PowerPoint 演示文稿</vt:lpstr>
    </vt:vector>
  </TitlesOfParts>
  <Company>ustc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高速数字系统设计</dc:title>
  <dc:creator>qyh</dc:creator>
  <cp:lastModifiedBy>yechangqing</cp:lastModifiedBy>
  <cp:revision>1914</cp:revision>
  <dcterms:created xsi:type="dcterms:W3CDTF">2013-02-25T11:17:00Z</dcterms:created>
  <dcterms:modified xsi:type="dcterms:W3CDTF">2025-10-13T01:18:05Z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34A054956AB54FFF87BF9201B0A57D01_12</vt:lpwstr>
  </property>
  <property fmtid="{D5CDD505-2E9C-101B-9397-08002B2CF9AE}" pid="3" name="KSOProductBuildVer">
    <vt:lpwstr>2052-11.1.0.14309</vt:lpwstr>
  </property>
</Properties>
</file>