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9"/>
  </p:notesMasterIdLst>
  <p:handoutMasterIdLst>
    <p:handoutMasterId r:id="rId40"/>
  </p:handoutMasterIdLst>
  <p:sldIdLst>
    <p:sldId id="1490" r:id="rId2"/>
    <p:sldId id="1510" r:id="rId3"/>
    <p:sldId id="1538" r:id="rId4"/>
    <p:sldId id="1539" r:id="rId5"/>
    <p:sldId id="1540" r:id="rId6"/>
    <p:sldId id="1552" r:id="rId7"/>
    <p:sldId id="1542" r:id="rId8"/>
    <p:sldId id="1553" r:id="rId9"/>
    <p:sldId id="1554" r:id="rId10"/>
    <p:sldId id="1555" r:id="rId11"/>
    <p:sldId id="1557" r:id="rId12"/>
    <p:sldId id="1556" r:id="rId13"/>
    <p:sldId id="1502" r:id="rId14"/>
    <p:sldId id="1513" r:id="rId15"/>
    <p:sldId id="1519" r:id="rId16"/>
    <p:sldId id="1520" r:id="rId17"/>
    <p:sldId id="1543" r:id="rId18"/>
    <p:sldId id="1558" r:id="rId19"/>
    <p:sldId id="1521" r:id="rId20"/>
    <p:sldId id="1544" r:id="rId21"/>
    <p:sldId id="1516" r:id="rId22"/>
    <p:sldId id="1515" r:id="rId23"/>
    <p:sldId id="1560" r:id="rId24"/>
    <p:sldId id="1561" r:id="rId25"/>
    <p:sldId id="1524" r:id="rId26"/>
    <p:sldId id="1517" r:id="rId27"/>
    <p:sldId id="1533" r:id="rId28"/>
    <p:sldId id="1563" r:id="rId29"/>
    <p:sldId id="1562" r:id="rId30"/>
    <p:sldId id="1559" r:id="rId31"/>
    <p:sldId id="1499" r:id="rId32"/>
    <p:sldId id="1484" r:id="rId33"/>
    <p:sldId id="1500" r:id="rId34"/>
    <p:sldId id="1564" r:id="rId35"/>
    <p:sldId id="1565" r:id="rId36"/>
    <p:sldId id="1508" r:id="rId37"/>
    <p:sldId id="1541" r:id="rId38"/>
  </p:sldIdLst>
  <p:sldSz cx="9144000" cy="6858000" type="screen4x3"/>
  <p:notesSz cx="6792913" cy="99250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 wang" initials="lw" lastIdx="1" clrIdx="0">
    <p:extLst>
      <p:ext uri="{19B8F6BF-5375-455C-9EA6-DF929625EA0E}">
        <p15:presenceInfo xmlns:p15="http://schemas.microsoft.com/office/powerpoint/2012/main" userId="7dbf4ba8da585acb" providerId="Windows Live"/>
      </p:ext>
    </p:extLst>
  </p:cmAuthor>
  <p:cmAuthor id="2" name="yechangqing" initials="y" lastIdx="9" clrIdx="1">
    <p:extLst>
      <p:ext uri="{19B8F6BF-5375-455C-9EA6-DF929625EA0E}">
        <p15:presenceInfo xmlns:p15="http://schemas.microsoft.com/office/powerpoint/2012/main" userId="yechangqi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91439" autoAdjust="0"/>
  </p:normalViewPr>
  <p:slideViewPr>
    <p:cSldViewPr>
      <p:cViewPr>
        <p:scale>
          <a:sx n="100" d="100"/>
          <a:sy n="100" d="100"/>
        </p:scale>
        <p:origin x="208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192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09B3C11-F805-4C3D-B9B8-752E9494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A85D1-4FA1-4E48-AC75-56CE810179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2DBAE-07B3-4811-AC70-5CD08B07C79A}" type="datetimeFigureOut">
              <a:rPr lang="zh-CN" altLang="en-US" smtClean="0"/>
              <a:t>2025/9/16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965668-4C6A-4879-8D96-399A01EADB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486C0A-2161-431B-8BC4-0048994DB6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CF8C8-E817-4D99-A4D5-E1B58232D3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B81A020-D781-4672-BA54-ABD7001C27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3EE2D2-A42B-4EA8-A6E2-21B8CFFEE99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0688EF-04A8-4DA9-97EE-1D7B6287A4F1}" type="datetimeFigureOut">
              <a:rPr lang="zh-CN" altLang="en-US"/>
              <a:pPr>
                <a:defRPr/>
              </a:pPr>
              <a:t>2025/9/16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7E3F9AEB-5FCC-40FB-B809-DBA64CD28B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CD219B32-0C7D-43E5-A1A6-6402D8322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BA2490-8EBA-4D74-8B34-F46176D0EE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CB40F5-D785-4BC8-9F88-EE2EB0C3A9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AB2B21-51AE-4EEE-A1A4-F8380AC818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679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23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972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2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59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121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708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Loss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62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67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87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91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AB2B21-51AE-4EEE-A1A4-F8380AC81888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62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81F87-3656-48AB-9014-9E3519E1D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A6449F1-A1A1-4340-BEE6-378C3C43D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2EA2E3-E792-44B1-9C12-EAC8D7DA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6F20ED-ACC7-476D-87B9-07469AA7B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ED3E8-BAFC-4B0E-8E44-3CCC9E302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368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49644D-5E54-4C9B-96BA-935A4079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7F78AA-C8A4-45EE-ABDD-144A88C43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9AF2BC-DBFB-4196-AED8-34F081F92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584E868-4C12-43B9-A254-4F633C90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1F3D4A-353D-423F-94DC-FF532D20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355C76-69FD-4F91-A4DE-D0A21327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3396963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330DF-AB01-439C-BDCD-184FA5F0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DAB032-124F-4899-9A09-4928847F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A951B5-882E-4BCC-9563-00616EB6B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0A1958-5038-438C-A828-55CE92E47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7E22A-1AF0-4A43-A267-0738B844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9704438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F6BC8D-FA25-406E-87A6-512A92214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6D06E9-D819-4469-83B9-EF767FDEA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BE229-70F9-46C9-9C23-D13F3E0C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2BC56-B600-4640-A2CD-1C14EE08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6CC9A1-C95D-4A78-8512-708949A0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673332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498AAD-E6DB-4F0D-BE69-17D364439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51F035-FB6A-4B26-B3EC-702505AE1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14A0C8-A198-416B-BB49-C7F1DE13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4E4F9A-19C7-470E-9B2C-3DEEB285B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7C12D0-E88E-434A-994C-0E93E3C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53469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2EEC6-667E-4C9C-81DE-4F8355F73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DE96B14-FB7A-4106-9F19-E36C0D74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D1A0CE-E429-446A-9806-2E2DC133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139376-B66C-4CDF-98C5-855A96911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498D8F-E820-472C-899F-EA257400E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1551962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B279F0-3E23-410E-9F14-D877396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CFE51-C81B-458F-912E-E086467D3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B77B75-1744-4F06-8518-9F0D99709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02D0D2-1210-45E6-BC22-C26E687F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8EE33D-4664-4C31-8E80-215F011E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F2BC3D-4F5D-43D3-9F17-143784DF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708193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57AE3B-5A9B-47F4-9A17-6917B0C9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D9D50F-E60D-4375-AB5B-D11B90574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0BB658-8866-4022-B721-E59414D43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C4F2AA-CCF8-4D0C-9C95-8BC48033B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B9082D-6F7D-4BFE-9E75-266537FC7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14AEAFA-B66D-4B8D-B253-140662E0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DA7EA0-5FD0-4ABB-90D3-C3D3C50B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C19922-4A26-480F-AC43-90948A7B6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979643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F6414-AC35-4DDA-936F-06CA2B88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54E9A6-10CA-469C-8973-0C3F2122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FB95FA7-EC69-4349-92AC-0FA6EEF6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87E545-7A27-40F0-9E9C-36B576DF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97437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68A9493-819D-4ED5-AB1D-C277B44B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FBD330-F806-4915-AD5A-505A7813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338402-4305-4C02-AF32-BF11EC312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1338287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FF7779-C9DC-4BDD-AD7F-A9C01D95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D69EF-3C81-4AFB-A1C6-4712316A2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147849-41C6-4007-81BE-769B87729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966A9D-AB91-464F-A35D-7F5067D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A3C781-3611-4A05-8D33-9E05D51A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4AD0D-B246-43FB-9EFC-B3CF5F6D9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3589074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PPT内页副本1">
            <a:extLst>
              <a:ext uri="{FF2B5EF4-FFF2-40B4-BE49-F238E27FC236}">
                <a16:creationId xmlns:a16="http://schemas.microsoft.com/office/drawing/2014/main" id="{427CADE0-5D59-48D7-B880-E1682443E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9348FDCA-98FE-4D45-894D-8C9E1E7055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84D09B-03DB-42A7-A9A5-146C6CBACC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0071-454F-422B-9A85-A073DD2E36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EF2B-8039-4C1E-A573-46AE1706B51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B7296F4C-DFB7-4BEE-B399-2E1E730B1F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136525"/>
            <a:ext cx="5257800" cy="838200"/>
          </a:xfr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288425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BC1E515-0B88-4D07-A3A0-0FA34214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2739E7-BA22-4199-8449-C0D4BE1DC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FF116A-2462-402F-9CAB-9E789B91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FD7F7F-1C84-4664-A17A-08E0FF9C6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A1E558-B7E7-4798-B517-D41E8FB8F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F84ED-8940-479A-9125-DE6802CCBBB1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91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6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线圈优化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8096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CB58BE-7B7D-4B8C-BF76-755D3797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3D3F9E6C-0C0C-46B8-AF82-E4A5EF800792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zh-CN" altLang="en-US" dirty="0"/>
                  <a:t>拟合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/>
                  <a:t>vs SNR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3D3F9E6C-0C0C-46B8-AF82-E4A5EF8007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12" t="-17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6C778C4-67FE-48FB-947E-56AB95FD7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6" y="1318028"/>
            <a:ext cx="3360000" cy="252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E4F949D-2D89-431D-BB64-77584B008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6" y="3953435"/>
            <a:ext cx="3360000" cy="252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E731069-C6FD-4D06-B996-2699966F1A12}"/>
              </a:ext>
            </a:extLst>
          </p:cNvPr>
          <p:cNvSpPr txBox="1"/>
          <p:nvPr/>
        </p:nvSpPr>
        <p:spPr>
          <a:xfrm>
            <a:off x="6934200" y="2057400"/>
            <a:ext cx="1981200" cy="403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87568A2-2822-416C-BA8E-1DBDB7157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007" y="1318028"/>
            <a:ext cx="3360000" cy="2520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D08CA7E-E15D-4A98-B467-F57EF8AC0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007" y="3953435"/>
            <a:ext cx="3360000" cy="2520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29BEBAB-8867-4CF7-90C0-2452614DD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10" y="1318028"/>
            <a:ext cx="7657143" cy="5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7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3CF1CD-B425-449A-BBAC-5A37DB62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ABD6C9-A52B-4331-9456-250859211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优化流程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355047-FE6C-42C9-981B-2CF61FF8576B}"/>
                  </a:ext>
                </a:extLst>
              </p:cNvPr>
              <p:cNvSpPr txBox="1"/>
              <p:nvPr/>
            </p:nvSpPr>
            <p:spPr>
              <a:xfrm>
                <a:off x="367470" y="1221377"/>
                <a:ext cx="4572000" cy="1070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355047-FE6C-42C9-981B-2CF61FF85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70" y="1221377"/>
                <a:ext cx="4572000" cy="10700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97A4D57-0190-4410-84BC-ABAA9048745D}"/>
              </a:ext>
            </a:extLst>
          </p:cNvPr>
          <p:cNvCxnSpPr/>
          <p:nvPr/>
        </p:nvCxnSpPr>
        <p:spPr>
          <a:xfrm>
            <a:off x="0" y="2514600"/>
            <a:ext cx="914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0D33C6F-1B1B-4037-9F9B-0C565F8CDB31}"/>
                  </a:ext>
                </a:extLst>
              </p:cNvPr>
              <p:cNvSpPr txBox="1"/>
              <p:nvPr/>
            </p:nvSpPr>
            <p:spPr>
              <a:xfrm>
                <a:off x="4195200" y="1290935"/>
                <a:ext cx="458133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𝐹𝑁𝑅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60D33C6F-1B1B-4037-9F9B-0C565F8CD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5200" y="1290935"/>
                <a:ext cx="4581330" cy="9233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5CB17CD0-357B-418A-94CF-45144A66EA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31" y="3565168"/>
            <a:ext cx="8699738" cy="203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2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C3CF1CD-B425-449A-BBAC-5A37DB62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ABD6C9-A52B-4331-9456-2508592112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优化流程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BBF40E-2F79-41D6-AAA8-D44CDA44E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4" y="5026025"/>
            <a:ext cx="8048625" cy="16954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355047-FE6C-42C9-981B-2CF61FF8576B}"/>
                  </a:ext>
                </a:extLst>
              </p:cNvPr>
              <p:cNvSpPr txBox="1"/>
              <p:nvPr/>
            </p:nvSpPr>
            <p:spPr>
              <a:xfrm>
                <a:off x="-457200" y="1215963"/>
                <a:ext cx="4572000" cy="1070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4355047-FE6C-42C9-981B-2CF61FF85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1215963"/>
                <a:ext cx="4572000" cy="10700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97A4D57-0190-4410-84BC-ABAA9048745D}"/>
              </a:ext>
            </a:extLst>
          </p:cNvPr>
          <p:cNvCxnSpPr/>
          <p:nvPr/>
        </p:nvCxnSpPr>
        <p:spPr>
          <a:xfrm>
            <a:off x="0" y="2514600"/>
            <a:ext cx="914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9D5535AB-52A8-4570-9037-45113DC70B66}"/>
              </a:ext>
            </a:extLst>
          </p:cNvPr>
          <p:cNvCxnSpPr/>
          <p:nvPr/>
        </p:nvCxnSpPr>
        <p:spPr>
          <a:xfrm>
            <a:off x="0" y="4800600"/>
            <a:ext cx="914400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DCE675AD-8395-43E7-859D-2558379E474E}"/>
              </a:ext>
            </a:extLst>
          </p:cNvPr>
          <p:cNvSpPr txBox="1"/>
          <p:nvPr/>
        </p:nvSpPr>
        <p:spPr>
          <a:xfrm>
            <a:off x="3962400" y="1094463"/>
            <a:ext cx="47053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两种优化流程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曝光量是常数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曝光量不是常数，灵敏度为“常数”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DEAAEEE-293A-48BB-BEEF-2AC810D5F7E9}"/>
              </a:ext>
            </a:extLst>
          </p:cNvPr>
          <p:cNvSpPr txBox="1"/>
          <p:nvPr/>
        </p:nvSpPr>
        <p:spPr>
          <a:xfrm>
            <a:off x="152400" y="2639719"/>
            <a:ext cx="4809930" cy="424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</a:rPr>
              <a:t>曝光量是常数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AE22DC2-F3D5-4276-9E18-44FB3FF61ED9}"/>
              </a:ext>
            </a:extLst>
          </p:cNvPr>
          <p:cNvSpPr txBox="1"/>
          <p:nvPr/>
        </p:nvSpPr>
        <p:spPr>
          <a:xfrm>
            <a:off x="152400" y="4920340"/>
            <a:ext cx="4809930" cy="4241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</a:rPr>
              <a:t>曝光量不是常数</a:t>
            </a:r>
            <a:endParaRPr lang="en-US" altLang="zh-CN" sz="1600" b="1" dirty="0">
              <a:solidFill>
                <a:schemeClr val="accent1"/>
              </a:solidFill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71E098B-ADC9-4443-B6D3-9D644B4E9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369" y="3200400"/>
            <a:ext cx="58197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87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Solid-wire air-core coil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air-core coil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2569446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多目标优化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0" y="1066800"/>
            <a:ext cx="9144000" cy="5828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FF0000"/>
                </a:solidFill>
              </a:rPr>
              <a:t>灵敏度</a:t>
            </a:r>
            <a:r>
              <a:rPr lang="en-US" altLang="zh-CN" sz="1600" dirty="0">
                <a:solidFill>
                  <a:srgbClr val="FF0000"/>
                </a:solidFill>
              </a:rPr>
              <a:t>Q </a:t>
            </a:r>
            <a:r>
              <a:rPr lang="zh-CN" altLang="en-US" sz="1600" dirty="0">
                <a:solidFill>
                  <a:srgbClr val="FF0000"/>
                </a:solidFill>
              </a:rPr>
              <a:t>和质量</a:t>
            </a:r>
            <a:r>
              <a:rPr lang="en-US" altLang="zh-CN" sz="1600" dirty="0">
                <a:solidFill>
                  <a:srgbClr val="FF0000"/>
                </a:solidFill>
              </a:rPr>
              <a:t>W </a:t>
            </a:r>
            <a:r>
              <a:rPr lang="zh-CN" altLang="en-US" sz="1600" dirty="0"/>
              <a:t>双目标优化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线圈参数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线圈内径 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线径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每层匝数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层数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得到交流电阻（</a:t>
            </a:r>
            <a:r>
              <a:rPr lang="en-US" altLang="zh-CN" sz="1600" dirty="0" err="1"/>
              <a:t>Comsol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求得信噪比</a:t>
            </a:r>
            <a:r>
              <a:rPr lang="en-US" altLang="zh-CN" sz="1600" dirty="0"/>
              <a:t>SNR</a:t>
            </a:r>
            <a:r>
              <a:rPr lang="zh-CN" altLang="en-US" sz="1600" dirty="0"/>
              <a:t>，再得到</a:t>
            </a:r>
            <a:r>
              <a:rPr lang="en-US" altLang="zh-CN" sz="1600" dirty="0"/>
              <a:t>FPR</a:t>
            </a:r>
            <a:r>
              <a:rPr lang="zh-CN" altLang="en-US" sz="1600" dirty="0"/>
              <a:t>，得到</a:t>
            </a:r>
            <a:r>
              <a:rPr lang="en-US" altLang="zh-CN" sz="1600" dirty="0"/>
              <a:t>Q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得到</a:t>
            </a:r>
            <a:r>
              <a:rPr lang="en-US" altLang="zh-CN" sz="1600" dirty="0"/>
              <a:t>W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多目标优化：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Pareto 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优化，计算得到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Pareto 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前沿</a:t>
            </a:r>
            <a:endParaRPr lang="en-US" altLang="zh-CN" sz="16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NSGA-Ⅱ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算法，不断用遗传操作（选择、交叉、变异）产生新的候选解，并通过 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Pareto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排序 </a:t>
            </a:r>
            <a:r>
              <a:rPr lang="en-US" altLang="zh-CN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+ </a:t>
            </a:r>
            <a:r>
              <a:rPr lang="zh-CN" altLang="en-US" sz="1600" dirty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t>拥挤度距离来筛选出更优的解，直到满足终止条件</a:t>
            </a:r>
            <a:endParaRPr lang="en-US" altLang="zh-CN" sz="1600" dirty="0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err="1"/>
              <a:t>Comsol</a:t>
            </a:r>
            <a:r>
              <a:rPr lang="en-US" altLang="zh-CN" sz="1600" dirty="0"/>
              <a:t> </a:t>
            </a:r>
            <a:r>
              <a:rPr lang="zh-CN" altLang="en-US" sz="1600" dirty="0"/>
              <a:t>是黑盒且昂贵，迭代不现实，使用代理模型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用</a:t>
            </a:r>
            <a:r>
              <a:rPr lang="en-US" altLang="zh-CN" sz="1600" dirty="0" err="1"/>
              <a:t>Comsol</a:t>
            </a:r>
            <a:r>
              <a:rPr lang="en-US" altLang="zh-CN" sz="1600" dirty="0"/>
              <a:t> </a:t>
            </a:r>
            <a:r>
              <a:rPr lang="zh-CN" altLang="en-US" sz="1600" dirty="0"/>
              <a:t>完成初始采样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利用采样数据构建代理模型（神经网络）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在代理上运行优化算法，找到最优参数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用真实</a:t>
            </a:r>
            <a:r>
              <a:rPr lang="en-US" altLang="zh-CN" sz="1600" dirty="0" err="1"/>
              <a:t>Comsol</a:t>
            </a:r>
            <a:r>
              <a:rPr lang="en-US" altLang="zh-CN" sz="1600" dirty="0"/>
              <a:t> </a:t>
            </a:r>
            <a:r>
              <a:rPr lang="zh-CN" altLang="en-US" sz="1600" dirty="0"/>
              <a:t>验证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如果代理误差大，用这些点重新训练代理，迭代</a:t>
            </a:r>
            <a:endParaRPr lang="en-US" altLang="zh-CN" sz="16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85B991-9CB9-41BD-8560-CD59524AF87E}"/>
              </a:ext>
            </a:extLst>
          </p:cNvPr>
          <p:cNvSpPr txBox="1"/>
          <p:nvPr/>
        </p:nvSpPr>
        <p:spPr>
          <a:xfrm>
            <a:off x="7543800" y="3250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14FCA5-7532-4C72-94C8-4BFB4FD7F1D7}"/>
              </a:ext>
            </a:extLst>
          </p:cNvPr>
          <p:cNvSpPr txBox="1"/>
          <p:nvPr/>
        </p:nvSpPr>
        <p:spPr>
          <a:xfrm>
            <a:off x="6457950" y="3019801"/>
            <a:ext cx="19591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accent1"/>
                </a:solidFill>
              </a:rPr>
              <a:t>Example</a:t>
            </a:r>
          </a:p>
          <a:p>
            <a:r>
              <a:rPr lang="zh-CN" altLang="en-US" sz="1600" b="1" dirty="0">
                <a:solidFill>
                  <a:schemeClr val="accent1"/>
                </a:solidFill>
              </a:rPr>
              <a:t>解</a:t>
            </a:r>
            <a:r>
              <a:rPr lang="en-US" altLang="zh-CN" sz="1600" b="1" dirty="0">
                <a:solidFill>
                  <a:schemeClr val="accent1"/>
                </a:solidFill>
              </a:rPr>
              <a:t>A</a:t>
            </a:r>
            <a:r>
              <a:rPr lang="zh-CN" altLang="en-US" sz="1600" b="1" dirty="0">
                <a:solidFill>
                  <a:schemeClr val="accent1"/>
                </a:solidFill>
              </a:rPr>
              <a:t>：</a:t>
            </a:r>
            <a:r>
              <a:rPr lang="en-US" altLang="zh-CN" sz="1600" b="1" dirty="0">
                <a:solidFill>
                  <a:schemeClr val="accent1"/>
                </a:solidFill>
              </a:rPr>
              <a:t>Q=1</a:t>
            </a:r>
            <a:r>
              <a:rPr lang="zh-CN" altLang="en-US" sz="1600" b="1" dirty="0">
                <a:solidFill>
                  <a:schemeClr val="accent1"/>
                </a:solidFill>
              </a:rPr>
              <a:t>，</a:t>
            </a:r>
            <a:r>
              <a:rPr lang="en-US" altLang="zh-CN" sz="1600" b="1" dirty="0">
                <a:solidFill>
                  <a:schemeClr val="accent1"/>
                </a:solidFill>
              </a:rPr>
              <a:t>W=1</a:t>
            </a:r>
          </a:p>
          <a:p>
            <a:r>
              <a:rPr lang="zh-CN" altLang="en-US" sz="1600" b="1" dirty="0">
                <a:solidFill>
                  <a:schemeClr val="accent1"/>
                </a:solidFill>
              </a:rPr>
              <a:t>解</a:t>
            </a:r>
            <a:r>
              <a:rPr lang="en-US" altLang="zh-CN" sz="1600" b="1" dirty="0">
                <a:solidFill>
                  <a:schemeClr val="accent1"/>
                </a:solidFill>
              </a:rPr>
              <a:t>B</a:t>
            </a:r>
            <a:r>
              <a:rPr lang="zh-CN" altLang="en-US" sz="1600" b="1" dirty="0">
                <a:solidFill>
                  <a:schemeClr val="accent1"/>
                </a:solidFill>
              </a:rPr>
              <a:t>：</a:t>
            </a:r>
            <a:r>
              <a:rPr lang="en-US" altLang="zh-CN" sz="1600" b="1" dirty="0">
                <a:solidFill>
                  <a:schemeClr val="accent1"/>
                </a:solidFill>
              </a:rPr>
              <a:t>Q=2</a:t>
            </a:r>
            <a:r>
              <a:rPr lang="zh-CN" altLang="en-US" sz="1600" b="1" dirty="0">
                <a:solidFill>
                  <a:schemeClr val="accent1"/>
                </a:solidFill>
              </a:rPr>
              <a:t>，</a:t>
            </a:r>
            <a:r>
              <a:rPr lang="en-US" altLang="zh-CN" sz="1600" b="1" dirty="0">
                <a:solidFill>
                  <a:schemeClr val="accent1"/>
                </a:solidFill>
              </a:rPr>
              <a:t>W=0.5</a:t>
            </a:r>
          </a:p>
          <a:p>
            <a:r>
              <a:rPr lang="zh-CN" altLang="en-US" sz="1600" b="1" dirty="0">
                <a:solidFill>
                  <a:schemeClr val="accent1"/>
                </a:solidFill>
              </a:rPr>
              <a:t>解</a:t>
            </a:r>
            <a:r>
              <a:rPr lang="en-US" altLang="zh-CN" sz="1600" b="1" dirty="0">
                <a:solidFill>
                  <a:schemeClr val="accent1"/>
                </a:solidFill>
              </a:rPr>
              <a:t>C</a:t>
            </a:r>
            <a:r>
              <a:rPr lang="zh-CN" altLang="en-US" sz="1600" b="1" dirty="0">
                <a:solidFill>
                  <a:schemeClr val="accent1"/>
                </a:solidFill>
              </a:rPr>
              <a:t>：</a:t>
            </a:r>
            <a:r>
              <a:rPr lang="en-US" altLang="zh-CN" sz="1600" b="1" dirty="0">
                <a:solidFill>
                  <a:schemeClr val="accent1"/>
                </a:solidFill>
              </a:rPr>
              <a:t>Q=0.5</a:t>
            </a:r>
            <a:r>
              <a:rPr lang="zh-CN" altLang="en-US" sz="1600" b="1" dirty="0">
                <a:solidFill>
                  <a:schemeClr val="accent1"/>
                </a:solidFill>
              </a:rPr>
              <a:t>，</a:t>
            </a:r>
            <a:r>
              <a:rPr lang="en-US" altLang="zh-CN" sz="1600" b="1" dirty="0">
                <a:solidFill>
                  <a:schemeClr val="accent1"/>
                </a:solidFill>
              </a:rPr>
              <a:t>W=2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0DE8645-08EF-4420-9169-170575A6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967" y="1433267"/>
            <a:ext cx="1414395" cy="95105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C1B6B72-2242-480F-9B50-57B8F6B6733F}"/>
              </a:ext>
            </a:extLst>
          </p:cNvPr>
          <p:cNvSpPr txBox="1"/>
          <p:nvPr/>
        </p:nvSpPr>
        <p:spPr>
          <a:xfrm>
            <a:off x="5943600" y="5638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仍然耗费过多时长</a:t>
            </a:r>
          </a:p>
        </p:txBody>
      </p:sp>
    </p:spTree>
    <p:extLst>
      <p:ext uri="{BB962C8B-B14F-4D97-AF65-F5344CB8AC3E}">
        <p14:creationId xmlns:p14="http://schemas.microsoft.com/office/powerpoint/2010/main" val="223021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4D1E43-F645-46BB-9DE6-297602D099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交流电阻计算结果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27AA061-E2E4-48DD-9602-6C0D603D9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2382361"/>
            <a:ext cx="7200000" cy="42469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1B0FD9-F461-41D3-A8F9-4C22A41B1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000" y="2382361"/>
            <a:ext cx="7200000" cy="425156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9D5745C-8681-494F-A8EF-01DA23DC7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000" y="2382361"/>
            <a:ext cx="7200000" cy="43010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FAF1CF-0529-4EED-A82A-CFF8B79E19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99" y="2382361"/>
            <a:ext cx="7200000" cy="42429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D91265-9AC8-4F7F-B848-01999C8119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382361"/>
            <a:ext cx="7200000" cy="42669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417782-4002-46E1-A934-509EDA931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998" y="2382361"/>
            <a:ext cx="7200000" cy="4125761"/>
          </a:xfrm>
          <a:prstGeom prst="rect">
            <a:avLst/>
          </a:prstGeom>
        </p:spPr>
      </p:pic>
      <p:sp>
        <p:nvSpPr>
          <p:cNvPr id="10" name="灯片编号占位符 1">
            <a:extLst>
              <a:ext uri="{FF2B5EF4-FFF2-40B4-BE49-F238E27FC236}">
                <a16:creationId xmlns:a16="http://schemas.microsoft.com/office/drawing/2014/main" id="{EE5FF0CD-3970-40B5-9074-0EF53EE2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7ACB716-F856-4058-9D97-BA9B989DC2EC}"/>
              </a:ext>
            </a:extLst>
          </p:cNvPr>
          <p:cNvSpPr txBox="1"/>
          <p:nvPr/>
        </p:nvSpPr>
        <p:spPr>
          <a:xfrm>
            <a:off x="228600" y="1237372"/>
            <a:ext cx="84582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在仿真结果和实测结果符合较好的线圈中，交流电阻的公式计算结果始终偏大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使用交流电阻的计算结果进行优化，最后使用</a:t>
            </a: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进行验证，预计能得到更优的结果</a:t>
            </a:r>
          </a:p>
        </p:txBody>
      </p:sp>
    </p:spTree>
    <p:extLst>
      <p:ext uri="{BB962C8B-B14F-4D97-AF65-F5344CB8AC3E}">
        <p14:creationId xmlns:p14="http://schemas.microsoft.com/office/powerpoint/2010/main" val="426594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932B280-3807-4781-A268-FBECB8D9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11F2B8-E98A-4077-8C86-7295AB223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相关参数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56F6580-A2DB-4A91-B8AC-E57938EAF055}"/>
                  </a:ext>
                </a:extLst>
              </p:cNvPr>
              <p:cNvSpPr txBox="1"/>
              <p:nvPr/>
            </p:nvSpPr>
            <p:spPr>
              <a:xfrm>
                <a:off x="195262" y="1219200"/>
                <a:ext cx="8753475" cy="530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约束：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r_coil_inner</a:t>
                </a:r>
                <a:r>
                  <a:rPr lang="en-US" altLang="zh-CN" dirty="0"/>
                  <a:t>: (20, 30, …100)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d_wire</a:t>
                </a:r>
                <a:r>
                  <a:rPr lang="en-US" altLang="zh-CN" dirty="0"/>
                  <a:t>: (0.1, 0.2, …1.5)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num_coil</a:t>
                </a:r>
                <a:r>
                  <a:rPr lang="en-US" altLang="zh-CN" dirty="0"/>
                  <a:t>: (100, 150, …700)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num_layer</a:t>
                </a:r>
                <a:r>
                  <a:rPr lang="en-US" altLang="zh-CN" dirty="0"/>
                  <a:t>: (10, 12, …30)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遍历格点，得到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Pareto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前沿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1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en-US" altLang="zh-CN" sz="1800" strike="sngStrike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NSGA-Ⅱ</a:t>
                </a:r>
                <a:r>
                  <a:rPr lang="zh-CN" altLang="en-US" sz="1800" strike="sngStrike" dirty="0">
                    <a:solidFill>
                      <a:prstClr val="black"/>
                    </a:solidFill>
                    <a:latin typeface="等线" panose="020F0502020204030204"/>
                    <a:ea typeface="等线" panose="02010600030101010101" pitchFamily="2" charset="-122"/>
                  </a:rPr>
                  <a:t>算法得到</a:t>
                </a:r>
                <a:r>
                  <a:rPr lang="en-US" altLang="zh-CN" strike="sngStrike" dirty="0">
                    <a:solidFill>
                      <a:srgbClr val="C00000"/>
                    </a:solidFill>
                  </a:rPr>
                  <a:t>Pareto </a:t>
                </a:r>
                <a:r>
                  <a:rPr lang="zh-CN" altLang="en-US" strike="sngStrike" dirty="0">
                    <a:solidFill>
                      <a:srgbClr val="C00000"/>
                    </a:solidFill>
                  </a:rPr>
                  <a:t>前沿</a:t>
                </a:r>
                <a:r>
                  <a:rPr lang="en-US" altLang="zh-CN" strike="sngStrike" dirty="0">
                    <a:solidFill>
                      <a:srgbClr val="C00000"/>
                    </a:solidFill>
                  </a:rPr>
                  <a:t>2 </a:t>
                </a:r>
                <a:r>
                  <a:rPr lang="zh-CN" altLang="en-US" dirty="0">
                    <a:solidFill>
                      <a:srgbClr val="C00000"/>
                    </a:solidFill>
                  </a:rPr>
                  <a:t>（该迭代遗传算法和遍历算法得到前沿基本一致，暂不考虑）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筛选条件：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𝑤𝑖𝑟𝑒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𝑟𝑒𝑎𝑙</m:t>
                                </m:r>
                              </m:sub>
                            </m:sSub>
                          </m:e>
                        </m:rad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≥0.0796</m:t>
                    </m:r>
                    <m:rad>
                      <m:radPr>
                        <m:degHide m:val="on"/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</m:rad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，线圈交流电阻的</a:t>
                </a:r>
                <a:r>
                  <a:rPr lang="en-US" altLang="zh-CN" dirty="0" err="1"/>
                  <a:t>comsol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仿真结果和实测结果符合较好，保证交流电阻可信</a:t>
                </a:r>
                <a:endParaRPr lang="en-US" altLang="zh-CN" dirty="0"/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直流电阻</a:t>
                </a:r>
                <a:r>
                  <a:rPr lang="en-US" altLang="zh-CN" dirty="0"/>
                  <a:t>&gt;40 ohm</a:t>
                </a:r>
                <a:r>
                  <a:rPr lang="zh-CN" altLang="en-US" dirty="0"/>
                  <a:t>，保证</a:t>
                </a:r>
                <a:r>
                  <a:rPr lang="en-US" altLang="zh-CN" dirty="0"/>
                  <a:t>SNR0</a:t>
                </a:r>
                <a:r>
                  <a:rPr lang="zh-CN" altLang="en-US" dirty="0"/>
                  <a:t> 可信</a:t>
                </a:r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156F6580-A2DB-4A91-B8AC-E57938EAF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62" y="1219200"/>
                <a:ext cx="8753475" cy="5307735"/>
              </a:xfrm>
              <a:prstGeom prst="rect">
                <a:avLst/>
              </a:prstGeom>
              <a:blipFill>
                <a:blip r:embed="rId2"/>
                <a:stretch>
                  <a:fillRect l="-418" r="-3203" b="-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733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75E5E7E-BD64-4ECF-B632-FEFFB5EE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8A659B-5837-482E-AAAB-9B5F83F09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20EE811-FDF5-41FA-BF02-3E9D461BEBCB}"/>
                  </a:ext>
                </a:extLst>
              </p:cNvPr>
              <p:cNvSpPr txBox="1"/>
              <p:nvPr/>
            </p:nvSpPr>
            <p:spPr>
              <a:xfrm>
                <a:off x="49539" y="5071977"/>
                <a:ext cx="897953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sz="1600" b="1" dirty="0"/>
                  <a:t>曝光量存在“饱和”现象，目前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600" b="1" dirty="0"/>
                  <a:t>的曝光量即可实现达标的灵敏度</a:t>
                </a:r>
                <a:endParaRPr lang="en-US" altLang="zh-CN" sz="1600" b="1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sz="1600" b="1" dirty="0"/>
                  <a:t>验证如图上的线圈阵列设计，</a:t>
                </a:r>
                <a:r>
                  <a:rPr lang="zh-CN" altLang="en-US" sz="1600" b="1" dirty="0">
                    <a:solidFill>
                      <a:srgbClr val="FF0000"/>
                    </a:solidFill>
                  </a:rPr>
                  <a:t>此时灵敏度已经比现有水平小</a:t>
                </a:r>
                <a:r>
                  <a:rPr lang="en-US" altLang="zh-CN" sz="1600" b="1" dirty="0">
                    <a:solidFill>
                      <a:srgbClr val="FF0000"/>
                    </a:solidFill>
                  </a:rPr>
                  <a:t>1</a:t>
                </a:r>
                <a:r>
                  <a:rPr lang="zh-CN" altLang="en-US" sz="1600" b="1" dirty="0">
                    <a:solidFill>
                      <a:srgbClr val="FF0000"/>
                    </a:solidFill>
                  </a:rPr>
                  <a:t>个量级</a:t>
                </a:r>
                <a:endParaRPr lang="en-US" altLang="zh-CN" sz="1600" b="1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sz="1600" b="1" dirty="0"/>
                  <a:t>线圈设计（灵敏度最优）</a:t>
                </a:r>
                <a:endParaRPr lang="en-US" altLang="zh-CN" sz="16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1600" b="1" dirty="0"/>
                  <a:t>线圈半径越小越好</a:t>
                </a:r>
                <a:endParaRPr lang="en-US" altLang="zh-CN" sz="16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1600" b="1" dirty="0"/>
                  <a:t>线径受约束限制</a:t>
                </a:r>
                <a:endParaRPr lang="en-US" altLang="zh-CN" sz="16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1600" b="1" dirty="0"/>
                  <a:t>每层匝数越大越好</a:t>
                </a:r>
                <a:endParaRPr lang="en-US" altLang="zh-CN" sz="16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1600" b="1" dirty="0"/>
                  <a:t>存在最优层数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20EE811-FDF5-41FA-BF02-3E9D461B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9" y="5071977"/>
                <a:ext cx="8979536" cy="1815882"/>
              </a:xfrm>
              <a:prstGeom prst="rect">
                <a:avLst/>
              </a:prstGeom>
              <a:blipFill>
                <a:blip r:embed="rId3"/>
                <a:stretch>
                  <a:fillRect l="-272" t="-1007" b="-3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>
            <a:extLst>
              <a:ext uri="{FF2B5EF4-FFF2-40B4-BE49-F238E27FC236}">
                <a16:creationId xmlns:a16="http://schemas.microsoft.com/office/drawing/2014/main" id="{FE8A6DC9-38F5-4DFF-B9EA-1D22806CCD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324" y="1190625"/>
            <a:ext cx="2970000" cy="198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F8B4BF38-7916-4909-820A-141F5E8E9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6" y="1190625"/>
            <a:ext cx="5688000" cy="3792001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3FFEDF69-33D1-45FC-9CE5-140220E6923C}"/>
              </a:ext>
            </a:extLst>
          </p:cNvPr>
          <p:cNvSpPr/>
          <p:nvPr/>
        </p:nvSpPr>
        <p:spPr>
          <a:xfrm>
            <a:off x="527050" y="1295401"/>
            <a:ext cx="915275" cy="335280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D6A0FDB-8191-48B7-B028-D19F270347DA}"/>
              </a:ext>
            </a:extLst>
          </p:cNvPr>
          <p:cNvCxnSpPr>
            <a:cxnSpLocks/>
            <a:stCxn id="29" idx="3"/>
            <a:endCxn id="26" idx="1"/>
          </p:cNvCxnSpPr>
          <p:nvPr/>
        </p:nvCxnSpPr>
        <p:spPr>
          <a:xfrm flipV="1">
            <a:off x="1442325" y="2180625"/>
            <a:ext cx="4664999" cy="791176"/>
          </a:xfrm>
          <a:prstGeom prst="straightConnector1">
            <a:avLst/>
          </a:prstGeom>
          <a:noFill/>
          <a:ln w="12700"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EA31667D-0CD4-4B9B-9610-BC108EE580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324" y="3170001"/>
            <a:ext cx="2970000" cy="1980000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A57BD5E2-5E2B-4D8A-B9AE-4DAA323D8CF5}"/>
              </a:ext>
            </a:extLst>
          </p:cNvPr>
          <p:cNvSpPr/>
          <p:nvPr/>
        </p:nvSpPr>
        <p:spPr>
          <a:xfrm>
            <a:off x="6172200" y="1219200"/>
            <a:ext cx="958125" cy="190500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32708035-3014-4C00-8A6F-3F509AC51588}"/>
              </a:ext>
            </a:extLst>
          </p:cNvPr>
          <p:cNvCxnSpPr>
            <a:cxnSpLocks/>
            <a:stCxn id="36" idx="3"/>
            <a:endCxn id="34" idx="0"/>
          </p:cNvCxnSpPr>
          <p:nvPr/>
        </p:nvCxnSpPr>
        <p:spPr>
          <a:xfrm>
            <a:off x="7130325" y="2171700"/>
            <a:ext cx="461999" cy="998301"/>
          </a:xfrm>
          <a:prstGeom prst="straightConnector1">
            <a:avLst/>
          </a:prstGeom>
          <a:noFill/>
          <a:ln w="12700"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DFA59E5C-0C67-403E-AD49-A8FE94F3D85B}"/>
              </a:ext>
            </a:extLst>
          </p:cNvPr>
          <p:cNvCxnSpPr/>
          <p:nvPr/>
        </p:nvCxnSpPr>
        <p:spPr>
          <a:xfrm flipV="1">
            <a:off x="7924800" y="4267200"/>
            <a:ext cx="3810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6FF9A4D1-9C13-4450-8DDB-E9FDCDA71154}"/>
              </a:ext>
            </a:extLst>
          </p:cNvPr>
          <p:cNvSpPr txBox="1"/>
          <p:nvPr/>
        </p:nvSpPr>
        <p:spPr>
          <a:xfrm>
            <a:off x="8305800" y="40386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验证点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A8EC1E45-2B43-4D73-B92E-FEB41BFCEC8C}"/>
              </a:ext>
            </a:extLst>
          </p:cNvPr>
          <p:cNvSpPr txBox="1"/>
          <p:nvPr/>
        </p:nvSpPr>
        <p:spPr>
          <a:xfrm>
            <a:off x="3276989" y="5806006"/>
            <a:ext cx="5752086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具体的线圈设计选择依赖物理目标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若无具体要求，一般选择距离原点最近的位置（归一化）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82AD51C-C807-4C5D-A79D-08CB252E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25F7AC-F874-413A-942B-5A24DEA003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B27F94-509D-44F2-9CBA-FF766F8A5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762000"/>
            <a:ext cx="9144000" cy="6096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C2F861-0D17-419C-B39F-01AAE550B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371600"/>
            <a:ext cx="4648200" cy="3098801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1A8EFE3-251D-438C-99E5-4571F6283B89}"/>
              </a:ext>
            </a:extLst>
          </p:cNvPr>
          <p:cNvCxnSpPr/>
          <p:nvPr/>
        </p:nvCxnSpPr>
        <p:spPr>
          <a:xfrm flipV="1">
            <a:off x="4953000" y="3276600"/>
            <a:ext cx="76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0FCCA1A-1DBA-4996-A08A-6277D46A6D12}"/>
              </a:ext>
            </a:extLst>
          </p:cNvPr>
          <p:cNvSpPr txBox="1"/>
          <p:nvPr/>
        </p:nvSpPr>
        <p:spPr>
          <a:xfrm>
            <a:off x="4552950" y="379273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</a:rPr>
              <a:t>验证点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CC6C49-1DE7-429C-ABCA-4C55E2B30D97}"/>
              </a:ext>
            </a:extLst>
          </p:cNvPr>
          <p:cNvSpPr/>
          <p:nvPr/>
        </p:nvSpPr>
        <p:spPr>
          <a:xfrm>
            <a:off x="724289" y="5791200"/>
            <a:ext cx="723511" cy="45720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D38958C-AAB0-4332-B417-78FAE60CE43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1086045" y="4305300"/>
            <a:ext cx="818955" cy="1485900"/>
          </a:xfrm>
          <a:prstGeom prst="straightConnector1">
            <a:avLst/>
          </a:prstGeom>
          <a:noFill/>
          <a:ln w="12700"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C2CA69C4-051C-4ADE-84B6-309CD1E4E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900" y="4215363"/>
            <a:ext cx="3581400" cy="238760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0C050BAE-2320-42E9-B65F-04712585239C}"/>
              </a:ext>
            </a:extLst>
          </p:cNvPr>
          <p:cNvSpPr/>
          <p:nvPr/>
        </p:nvSpPr>
        <p:spPr>
          <a:xfrm>
            <a:off x="1009650" y="3657600"/>
            <a:ext cx="323851" cy="38100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ACE49378-6902-4B16-8D16-FA0C1BD5782A}"/>
              </a:ext>
            </a:extLst>
          </p:cNvPr>
          <p:cNvCxnSpPr>
            <a:cxnSpLocks/>
          </p:cNvCxnSpPr>
          <p:nvPr/>
        </p:nvCxnSpPr>
        <p:spPr>
          <a:xfrm>
            <a:off x="1143000" y="4038600"/>
            <a:ext cx="4191000" cy="533400"/>
          </a:xfrm>
          <a:prstGeom prst="straightConnector1">
            <a:avLst/>
          </a:prstGeom>
          <a:noFill/>
          <a:ln w="12700"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63363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E230B8-14D2-4E90-80AE-D60B192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7D0668-9D5E-4EA9-A398-0DE1169AF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验证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FE2693-A6A1-4B5C-9953-8FA9379914F2}"/>
              </a:ext>
            </a:extLst>
          </p:cNvPr>
          <p:cNvSpPr txBox="1"/>
          <p:nvPr/>
        </p:nvSpPr>
        <p:spPr>
          <a:xfrm>
            <a:off x="2895600" y="3124200"/>
            <a:ext cx="44958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验证</a:t>
            </a:r>
            <a:endParaRPr lang="en-US" altLang="zh-CN" dirty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实测验证</a:t>
            </a:r>
          </a:p>
        </p:txBody>
      </p:sp>
    </p:spTree>
    <p:extLst>
      <p:ext uri="{BB962C8B-B14F-4D97-AF65-F5344CB8AC3E}">
        <p14:creationId xmlns:p14="http://schemas.microsoft.com/office/powerpoint/2010/main" val="2555079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52FBB53-C003-4295-B41E-21F4B67A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667000"/>
            <a:ext cx="5939692" cy="14001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54F9DE8-AD2D-40A5-8A5E-DB021F970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3654" y="1304925"/>
            <a:ext cx="3878385" cy="12096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0F0B20-DBD4-4652-A453-6A565BACD1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63" y="4114800"/>
            <a:ext cx="4962769" cy="9810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0" y="990600"/>
                <a:ext cx="8382000" cy="5753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多层线圈误触发率和接收率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单位面积误触发率（目前考虑纯线圈阵列，针对低速如</a:t>
                </a:r>
                <a:r>
                  <a:rPr lang="en-US" altLang="zh-CN" dirty="0"/>
                  <a:t>1e-5c </a:t>
                </a:r>
                <a:r>
                  <a:rPr lang="zh-CN" altLang="en-US" dirty="0"/>
                  <a:t>的磁单极子）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342900" indent="-342900">
                  <a:lnSpc>
                    <a:spcPct val="13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整理之后</a:t>
                </a:r>
                <a:endParaRPr lang="en-US" altLang="zh-CN" dirty="0"/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𝑖𝑛𝑑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𝑔𝑒𝑜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l-GR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𝑅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∆</m:t>
                                          </m:r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zh-CN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𝑔𝑒𝑜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l-GR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8382000" cy="5753691"/>
              </a:xfrm>
              <a:prstGeom prst="rect">
                <a:avLst/>
              </a:prstGeom>
              <a:blipFill>
                <a:blip r:embed="rId6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线圈探测灵敏度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8464396-EE87-4AAB-9EDB-95A9A1FDF355}"/>
              </a:ext>
            </a:extLst>
          </p:cNvPr>
          <p:cNvSpPr txBox="1"/>
          <p:nvPr/>
        </p:nvSpPr>
        <p:spPr>
          <a:xfrm>
            <a:off x="4114800" y="2953139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7CCA3E-437C-47FE-BC54-DC499926F5C2}"/>
                  </a:ext>
                </a:extLst>
              </p:cNvPr>
              <p:cNvSpPr txBox="1"/>
              <p:nvPr/>
            </p:nvSpPr>
            <p:spPr>
              <a:xfrm>
                <a:off x="6742273" y="4338684"/>
                <a:ext cx="2383386" cy="930255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𝐹𝑃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𝑇𝑁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𝐹𝑃𝑅</m:t>
                      </m:r>
                    </m:oMath>
                  </m:oMathPara>
                </a14:m>
                <a:endParaRPr lang="en-US" altLang="zh-CN" sz="16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𝑇𝑃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𝐹𝑁</m:t>
                          </m:r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≡1−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𝐹𝑁𝑅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F77CCA3E-437C-47FE-BC54-DC499926F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273" y="4338684"/>
                <a:ext cx="2383386" cy="9302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C3BBECF7-0BA1-4120-8122-E9AED6586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833341"/>
              </p:ext>
            </p:extLst>
          </p:nvPr>
        </p:nvGraphicFramePr>
        <p:xfrm>
          <a:off x="6915559" y="3337560"/>
          <a:ext cx="2171313" cy="77724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23771">
                  <a:extLst>
                    <a:ext uri="{9D8B030D-6E8A-4147-A177-3AD203B41FA5}">
                      <a16:colId xmlns:a16="http://schemas.microsoft.com/office/drawing/2014/main" val="3456400726"/>
                    </a:ext>
                  </a:extLst>
                </a:gridCol>
                <a:gridCol w="723771">
                  <a:extLst>
                    <a:ext uri="{9D8B030D-6E8A-4147-A177-3AD203B41FA5}">
                      <a16:colId xmlns:a16="http://schemas.microsoft.com/office/drawing/2014/main" val="2317369670"/>
                    </a:ext>
                  </a:extLst>
                </a:gridCol>
                <a:gridCol w="723771">
                  <a:extLst>
                    <a:ext uri="{9D8B030D-6E8A-4147-A177-3AD203B41FA5}">
                      <a16:colId xmlns:a16="http://schemas.microsoft.com/office/drawing/2014/main" val="562066670"/>
                    </a:ext>
                  </a:extLst>
                </a:gridCol>
              </a:tblGrid>
              <a:tr h="163512">
                <a:tc>
                  <a:txBody>
                    <a:bodyPr/>
                    <a:lstStyle/>
                    <a:p>
                      <a:pPr algn="ctr"/>
                      <a:endParaRPr lang="zh-CN" altLang="en-US" sz="11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预测 </a:t>
                      </a:r>
                      <a:r>
                        <a:rPr lang="en-US" altLang="zh-CN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zh-CN" alt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预测 </a:t>
                      </a:r>
                      <a:r>
                        <a:rPr lang="en-US" altLang="zh-CN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 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4108130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真实 </a:t>
                      </a:r>
                      <a:r>
                        <a:rPr lang="en-US" altLang="zh-CN" sz="1100" b="1" dirty="0"/>
                        <a:t>= 1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TP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003223"/>
                  </a:ext>
                </a:extLst>
              </a:tr>
              <a:tr h="1635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b="1" dirty="0"/>
                        <a:t>真实 </a:t>
                      </a:r>
                      <a:r>
                        <a:rPr lang="en-US" altLang="zh-CN" sz="1100" b="1" dirty="0"/>
                        <a:t>= 0</a:t>
                      </a:r>
                      <a:endParaRPr lang="zh-CN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794778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8B6F806-F5C4-4FF9-837C-A850D42A3FFC}"/>
                  </a:ext>
                </a:extLst>
              </p:cNvPr>
              <p:cNvSpPr txBox="1"/>
              <p:nvPr/>
            </p:nvSpPr>
            <p:spPr>
              <a:xfrm>
                <a:off x="6991781" y="1131889"/>
                <a:ext cx="2095091" cy="1162049"/>
              </a:xfrm>
              <a:prstGeom prst="rect">
                <a:avLst/>
              </a:prstGeom>
              <a:noFill/>
              <a:ln w="12700"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1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b="1" dirty="0">
                    <a:solidFill>
                      <a:schemeClr val="accent1"/>
                    </a:solidFill>
                  </a:rPr>
                  <a:t>误触发频率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1600" b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sz="1600" b="1" dirty="0">
                    <a:solidFill>
                      <a:schemeClr val="accent1"/>
                    </a:solidFill>
                  </a:rPr>
                  <a:t>接收率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CN" sz="1600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altLang="zh-CN" sz="1600" b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altLang="zh-CN" sz="1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sz="1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altLang="zh-CN" sz="1600" b="1" dirty="0">
                    <a:solidFill>
                      <a:schemeClr val="accent1"/>
                    </a:solidFill>
                  </a:rPr>
                  <a:t>: </a:t>
                </a:r>
                <a:r>
                  <a:rPr lang="zh-CN" altLang="en-US" sz="1600" b="1" dirty="0">
                    <a:solidFill>
                      <a:schemeClr val="accent1"/>
                    </a:solidFill>
                  </a:rPr>
                  <a:t>误触发率</a:t>
                </a:r>
                <a:endParaRPr lang="en-US" altLang="zh-CN" sz="1600" b="1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18B6F806-F5C4-4FF9-837C-A850D42A3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781" y="1131889"/>
                <a:ext cx="2095091" cy="1162049"/>
              </a:xfrm>
              <a:prstGeom prst="rect">
                <a:avLst/>
              </a:prstGeom>
              <a:blipFill>
                <a:blip r:embed="rId8"/>
                <a:stretch>
                  <a:fillRect b="-5729"/>
                </a:stretch>
              </a:blipFill>
              <a:ln w="127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316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AEC2F0-B788-4048-92E3-CB4399C7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7CB0B6-0AAE-4FA5-98F5-7ACED4E2AF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验证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E315C90-5C65-4158-81DB-D35E4EF8BD7D}"/>
              </a:ext>
            </a:extLst>
          </p:cNvPr>
          <p:cNvSpPr txBox="1"/>
          <p:nvPr/>
        </p:nvSpPr>
        <p:spPr>
          <a:xfrm>
            <a:off x="38100" y="121499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验证点：</a:t>
            </a:r>
          </a:p>
        </p:txBody>
      </p:sp>
      <p:graphicFrame>
        <p:nvGraphicFramePr>
          <p:cNvPr id="10" name="表格 10">
            <a:extLst>
              <a:ext uri="{FF2B5EF4-FFF2-40B4-BE49-F238E27FC236}">
                <a16:creationId xmlns:a16="http://schemas.microsoft.com/office/drawing/2014/main" id="{917959FB-DC1F-444D-A459-657BCB8B3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636953"/>
              </p:ext>
            </p:extLst>
          </p:nvPr>
        </p:nvGraphicFramePr>
        <p:xfrm>
          <a:off x="0" y="1832213"/>
          <a:ext cx="90297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22376">
                  <a:extLst>
                    <a:ext uri="{9D8B030D-6E8A-4147-A177-3AD203B41FA5}">
                      <a16:colId xmlns:a16="http://schemas.microsoft.com/office/drawing/2014/main" val="2717479126"/>
                    </a:ext>
                  </a:extLst>
                </a:gridCol>
                <a:gridCol w="993267">
                  <a:extLst>
                    <a:ext uri="{9D8B030D-6E8A-4147-A177-3AD203B41FA5}">
                      <a16:colId xmlns:a16="http://schemas.microsoft.com/office/drawing/2014/main" val="2646858430"/>
                    </a:ext>
                  </a:extLst>
                </a:gridCol>
                <a:gridCol w="993267">
                  <a:extLst>
                    <a:ext uri="{9D8B030D-6E8A-4147-A177-3AD203B41FA5}">
                      <a16:colId xmlns:a16="http://schemas.microsoft.com/office/drawing/2014/main" val="1511529401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2646701422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1770583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841932286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255935048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2426141588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249511346"/>
                    </a:ext>
                  </a:extLst>
                </a:gridCol>
                <a:gridCol w="902970">
                  <a:extLst>
                    <a:ext uri="{9D8B030D-6E8A-4147-A177-3AD203B41FA5}">
                      <a16:colId xmlns:a16="http://schemas.microsoft.com/office/drawing/2014/main" val="2452042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Lambda_val0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r_coil_inner_mm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d_wire_mm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num_coil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num_layer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Height_mm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Weight_kg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Rdc_Ohm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SNR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859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优化结果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3.25E+02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1.85E+00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4.34E+01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1.52E+01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659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等线" panose="02010600030101010101" pitchFamily="2" charset="-122"/>
                        </a:rPr>
                        <a:t>验证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500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3.25E+02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1.82E+00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4.30E+01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1.65E+01</a:t>
                      </a:r>
                      <a:r>
                        <a:rPr lang="zh-CN" alt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65204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EDD9AD4-7EA2-4527-A3C7-20CE1A0D4C89}"/>
                  </a:ext>
                </a:extLst>
              </p:cNvPr>
              <p:cNvSpPr txBox="1"/>
              <p:nvPr/>
            </p:nvSpPr>
            <p:spPr>
              <a:xfrm>
                <a:off x="38100" y="3352800"/>
                <a:ext cx="5753100" cy="1844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约束条件：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𝑤𝑖𝑟𝑒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𝑟𝑒𝑎𝑙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=0.125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</m:ra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&gt;0.0796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𝑚𝑚</m:t>
                          </m:r>
                        </m:e>
                      </m:rad>
                    </m:oMath>
                  </m:oMathPara>
                </a14:m>
                <a:endParaRPr lang="zh-CN" altLang="en-US" dirty="0"/>
              </a:p>
              <a:p>
                <a:pPr>
                  <a:lnSpc>
                    <a:spcPct val="150000"/>
                  </a:lnSpc>
                </a:pPr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9EDD9AD4-7EA2-4527-A3C7-20CE1A0D4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" y="3352800"/>
                <a:ext cx="5753100" cy="1844479"/>
              </a:xfrm>
              <a:prstGeom prst="rect">
                <a:avLst/>
              </a:prstGeom>
              <a:blipFill>
                <a:blip r:embed="rId2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6A87A4E-56DF-4F53-8510-B5C4A9C2B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136" y="3123581"/>
            <a:ext cx="2809564" cy="355201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65C259F-9F2B-4041-A06E-C79B2388B590}"/>
              </a:ext>
            </a:extLst>
          </p:cNvPr>
          <p:cNvSpPr txBox="1"/>
          <p:nvPr/>
        </p:nvSpPr>
        <p:spPr>
          <a:xfrm>
            <a:off x="38100" y="5178746"/>
            <a:ext cx="59055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优化过程中使用的是交流电阻的公式解（偏高），预期</a:t>
            </a:r>
            <a:r>
              <a:rPr lang="en-US" altLang="zh-CN" dirty="0" err="1"/>
              <a:t>Comsol</a:t>
            </a:r>
            <a:r>
              <a:rPr lang="en-US" altLang="zh-CN" dirty="0"/>
              <a:t> </a:t>
            </a:r>
            <a:r>
              <a:rPr lang="zh-CN" altLang="en-US" dirty="0"/>
              <a:t>仿真得到的信噪比会略高于优化结果中的信噪比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所有结果均符合预期，</a:t>
            </a:r>
            <a:r>
              <a:rPr lang="en-US" altLang="zh-CN" dirty="0" err="1">
                <a:solidFill>
                  <a:srgbClr val="FF0000"/>
                </a:solidFill>
              </a:rPr>
              <a:t>Comsol</a:t>
            </a:r>
            <a:r>
              <a:rPr lang="zh-CN" altLang="en-US" dirty="0">
                <a:solidFill>
                  <a:srgbClr val="FF0000"/>
                </a:solidFill>
              </a:rPr>
              <a:t>验证通过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9F27D2E-56DA-497F-AE5C-8208229D4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339" y="117474"/>
            <a:ext cx="2105025" cy="15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0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air-core coil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FF0000"/>
                </a:solidFill>
              </a:rPr>
              <a:t>Litz</a:t>
            </a:r>
            <a:r>
              <a:rPr lang="en-US" altLang="zh-CN" dirty="0">
                <a:solidFill>
                  <a:srgbClr val="FF0000"/>
                </a:solidFill>
              </a:rPr>
              <a:t>-wire air-core coil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ferrite-core coil</a:t>
            </a:r>
          </a:p>
        </p:txBody>
      </p:sp>
    </p:spTree>
    <p:extLst>
      <p:ext uri="{BB962C8B-B14F-4D97-AF65-F5344CB8AC3E}">
        <p14:creationId xmlns:p14="http://schemas.microsoft.com/office/powerpoint/2010/main" val="4093038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多目标优化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0" y="1196976"/>
            <a:ext cx="9144000" cy="550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>
                <a:solidFill>
                  <a:srgbClr val="FF0000"/>
                </a:solidFill>
              </a:rPr>
              <a:t>灵敏度</a:t>
            </a:r>
            <a:r>
              <a:rPr lang="en-US" altLang="zh-CN" sz="1600" dirty="0">
                <a:solidFill>
                  <a:srgbClr val="FF0000"/>
                </a:solidFill>
              </a:rPr>
              <a:t>Q </a:t>
            </a:r>
            <a:r>
              <a:rPr lang="zh-CN" altLang="en-US" sz="1600" dirty="0">
                <a:solidFill>
                  <a:srgbClr val="FF0000"/>
                </a:solidFill>
              </a:rPr>
              <a:t>和单位面积质量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zh-CN" altLang="en-US" sz="1600" dirty="0"/>
              <a:t>双目标优化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线圈参数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线圈内径 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</a:rPr>
              <a:t>每匝股数</a:t>
            </a:r>
            <a:endParaRPr lang="en-US" altLang="zh-CN" sz="1600" dirty="0">
              <a:solidFill>
                <a:srgbClr val="C00000"/>
              </a:solidFill>
            </a:endParaRPr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每层匝数</a:t>
            </a:r>
            <a:endParaRPr lang="en-US" altLang="zh-CN" sz="1600" dirty="0"/>
          </a:p>
          <a:p>
            <a:pPr marL="1257300" lvl="2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层数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得到交流电阻（理论公式）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求得信噪比</a:t>
            </a:r>
            <a:r>
              <a:rPr lang="en-US" altLang="zh-CN" sz="1600" dirty="0"/>
              <a:t>SNR</a:t>
            </a:r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再得到最优阈值，得到最低灵敏度</a:t>
            </a:r>
            <a:endParaRPr lang="en-US" altLang="zh-CN" sz="1600" dirty="0"/>
          </a:p>
          <a:p>
            <a:pPr marL="800100" lvl="1" indent="-342900">
              <a:lnSpc>
                <a:spcPct val="130000"/>
              </a:lnSpc>
              <a:buFont typeface="+mj-lt"/>
              <a:buAutoNum type="arabicPeriod"/>
            </a:pPr>
            <a:r>
              <a:rPr lang="zh-CN" altLang="en-US" sz="1600" dirty="0"/>
              <a:t>得到单位面积重量</a:t>
            </a:r>
            <a:endParaRPr lang="en-US" altLang="zh-CN" sz="1600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约束：</a:t>
            </a:r>
            <a:endParaRPr lang="en-US" altLang="zh-CN" sz="1600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err="1"/>
              <a:t>r_coil_inner</a:t>
            </a:r>
            <a:r>
              <a:rPr lang="en-US" altLang="zh-CN" sz="1600" dirty="0"/>
              <a:t>: (20, 40, …100)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/>
              <a:t>ns: (10, 12, 15…)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err="1"/>
              <a:t>num_coil</a:t>
            </a:r>
            <a:r>
              <a:rPr lang="en-US" altLang="zh-CN" sz="1600" dirty="0"/>
              <a:t>: (100, 150, …700)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err="1"/>
              <a:t>num_layer</a:t>
            </a:r>
            <a:r>
              <a:rPr lang="en-US" altLang="zh-CN" sz="1600" dirty="0"/>
              <a:t>: (10, 12, …30)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r>
              <a:rPr lang="zh-CN" altLang="en-US" sz="1600" dirty="0"/>
              <a:t>筛选条件：</a:t>
            </a:r>
            <a:endParaRPr lang="en-US" altLang="zh-CN" sz="1600" dirty="0"/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/>
              <a:t>直流电阻</a:t>
            </a:r>
            <a:r>
              <a:rPr lang="en-US" altLang="zh-CN" sz="1600" dirty="0"/>
              <a:t>&gt;40 ohm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D85B991-9CB9-41BD-8560-CD59524AF87E}"/>
              </a:ext>
            </a:extLst>
          </p:cNvPr>
          <p:cNvSpPr txBox="1"/>
          <p:nvPr/>
        </p:nvSpPr>
        <p:spPr>
          <a:xfrm>
            <a:off x="7543800" y="32506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369BCE0-1C71-40DA-9915-595758A4C8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8"/>
          <a:stretch/>
        </p:blipFill>
        <p:spPr>
          <a:xfrm>
            <a:off x="4267200" y="1398588"/>
            <a:ext cx="470582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7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BC2FB068-DAE3-4308-A3E9-8925E2D0F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001" y="3200400"/>
            <a:ext cx="2969999" cy="19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6DA8E9D-D868-42BA-8DC5-B929EE351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198781"/>
            <a:ext cx="2970000" cy="19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366ED3D-0381-4D84-B9C8-C94511A86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90625"/>
            <a:ext cx="5731764" cy="382117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75E5E7E-BD64-4ECF-B632-FEFFB5EE7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8A659B-5837-482E-AAAB-9B5F83F09F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20EE811-FDF5-41FA-BF02-3E9D461BEBCB}"/>
                  </a:ext>
                </a:extLst>
              </p:cNvPr>
              <p:cNvSpPr txBox="1"/>
              <p:nvPr/>
            </p:nvSpPr>
            <p:spPr>
              <a:xfrm>
                <a:off x="82232" y="5056360"/>
                <a:ext cx="897953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sz="1600" b="1" dirty="0"/>
                  <a:t>曝光量存在“饱和”现象，目前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600" b="1" dirty="0"/>
                  <a:t>的曝光量即可实现达标的灵敏度</a:t>
                </a:r>
                <a:endParaRPr lang="en-US" altLang="zh-CN" sz="1600" b="1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en-US" altLang="zh-CN" sz="1600" b="1" dirty="0" err="1"/>
                  <a:t>Litz</a:t>
                </a:r>
                <a:r>
                  <a:rPr lang="en-US" altLang="zh-CN" sz="1600" b="1" dirty="0"/>
                  <a:t> </a:t>
                </a:r>
                <a:r>
                  <a:rPr lang="zh-CN" altLang="en-US" sz="1600" b="1" dirty="0"/>
                  <a:t>线线圈优化之后能达到更优的结果</a:t>
                </a:r>
                <a:endParaRPr lang="en-US" altLang="zh-CN" sz="1600" b="1" dirty="0"/>
              </a:p>
              <a:p>
                <a:pPr marL="285750" indent="-285750">
                  <a:buFont typeface="Wingdings" panose="05000000000000000000" pitchFamily="2" charset="2"/>
                  <a:buChar char="p"/>
                </a:pPr>
                <a:r>
                  <a:rPr lang="zh-CN" altLang="en-US" sz="1600" b="1" dirty="0"/>
                  <a:t>线圈设计（灵敏度最优）</a:t>
                </a:r>
                <a:endParaRPr lang="en-US" altLang="zh-CN" sz="16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1600" b="1" dirty="0"/>
                  <a:t>存在最优线圈内径</a:t>
                </a:r>
                <a:endParaRPr lang="en-US" altLang="zh-CN" sz="16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b="1" dirty="0" err="1"/>
                  <a:t>Litz</a:t>
                </a:r>
                <a:r>
                  <a:rPr lang="zh-CN" altLang="en-US" sz="1600" b="1" dirty="0"/>
                  <a:t>线股数越大越好</a:t>
                </a:r>
                <a:endParaRPr lang="en-US" altLang="zh-CN" sz="16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1600" b="1" dirty="0"/>
                  <a:t>存在最优每层匝数</a:t>
                </a:r>
                <a:endParaRPr lang="en-US" altLang="zh-CN" sz="16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zh-CN" altLang="en-US" sz="1600" b="1" dirty="0"/>
                  <a:t>层数越大越好</a:t>
                </a:r>
                <a:endParaRPr lang="en-US" altLang="zh-CN" sz="1600" b="1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20EE811-FDF5-41FA-BF02-3E9D461BE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32" y="5056360"/>
                <a:ext cx="8979536" cy="1815882"/>
              </a:xfrm>
              <a:prstGeom prst="rect">
                <a:avLst/>
              </a:prstGeom>
              <a:blipFill>
                <a:blip r:embed="rId6"/>
                <a:stretch>
                  <a:fillRect l="-271" t="-1007" b="-3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3FFEDF69-33D1-45FC-9CE5-140220E6923C}"/>
              </a:ext>
            </a:extLst>
          </p:cNvPr>
          <p:cNvSpPr/>
          <p:nvPr/>
        </p:nvSpPr>
        <p:spPr>
          <a:xfrm>
            <a:off x="527050" y="1295401"/>
            <a:ext cx="915275" cy="335280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3D6A0FDB-8191-48B7-B028-D19F270347DA}"/>
              </a:ext>
            </a:extLst>
          </p:cNvPr>
          <p:cNvCxnSpPr>
            <a:cxnSpLocks/>
            <a:stCxn id="29" idx="3"/>
          </p:cNvCxnSpPr>
          <p:nvPr/>
        </p:nvCxnSpPr>
        <p:spPr>
          <a:xfrm flipV="1">
            <a:off x="1442325" y="2180625"/>
            <a:ext cx="4664999" cy="791176"/>
          </a:xfrm>
          <a:prstGeom prst="straightConnector1">
            <a:avLst/>
          </a:prstGeom>
          <a:noFill/>
          <a:ln w="12700"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A57BD5E2-5E2B-4D8A-B9AE-4DAA323D8CF5}"/>
              </a:ext>
            </a:extLst>
          </p:cNvPr>
          <p:cNvSpPr/>
          <p:nvPr/>
        </p:nvSpPr>
        <p:spPr>
          <a:xfrm>
            <a:off x="6172200" y="1219200"/>
            <a:ext cx="958125" cy="190500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32708035-3014-4C00-8A6F-3F509AC51588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7130325" y="2171700"/>
            <a:ext cx="461999" cy="998301"/>
          </a:xfrm>
          <a:prstGeom prst="straightConnector1">
            <a:avLst/>
          </a:prstGeom>
          <a:noFill/>
          <a:ln w="12700"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14" name="表格 14">
            <a:extLst>
              <a:ext uri="{FF2B5EF4-FFF2-40B4-BE49-F238E27FC236}">
                <a16:creationId xmlns:a16="http://schemas.microsoft.com/office/drawing/2014/main" id="{E14CC6AE-A9BD-4EFF-B9FB-1E4AB0A933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249207"/>
              </p:ext>
            </p:extLst>
          </p:nvPr>
        </p:nvGraphicFramePr>
        <p:xfrm>
          <a:off x="4876800" y="5687794"/>
          <a:ext cx="3755775" cy="82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7125">
                  <a:extLst>
                    <a:ext uri="{9D8B030D-6E8A-4147-A177-3AD203B41FA5}">
                      <a16:colId xmlns:a16="http://schemas.microsoft.com/office/drawing/2014/main" val="1597179952"/>
                    </a:ext>
                  </a:extLst>
                </a:gridCol>
                <a:gridCol w="1404325">
                  <a:extLst>
                    <a:ext uri="{9D8B030D-6E8A-4147-A177-3AD203B41FA5}">
                      <a16:colId xmlns:a16="http://schemas.microsoft.com/office/drawing/2014/main" val="2669026643"/>
                    </a:ext>
                  </a:extLst>
                </a:gridCol>
                <a:gridCol w="1404325">
                  <a:extLst>
                    <a:ext uri="{9D8B030D-6E8A-4147-A177-3AD203B41FA5}">
                      <a16:colId xmlns:a16="http://schemas.microsoft.com/office/drawing/2014/main" val="1741493755"/>
                    </a:ext>
                  </a:extLst>
                </a:gridCol>
              </a:tblGrid>
              <a:tr h="208492">
                <a:tc>
                  <a:txBody>
                    <a:bodyPr/>
                    <a:lstStyle/>
                    <a:p>
                      <a:pPr algn="ctr"/>
                      <a:endParaRPr lang="zh-CN" alt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Sensitivity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Areal_Density_kg</a:t>
                      </a:r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/m2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523484"/>
                  </a:ext>
                </a:extLst>
              </a:tr>
              <a:tr h="2084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Soild</a:t>
                      </a:r>
                      <a:r>
                        <a:rPr lang="en-US" altLang="zh-CN" sz="1200" dirty="0"/>
                        <a:t> wire</a:t>
                      </a:r>
                      <a:endParaRPr lang="zh-CN" alt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3.46E-09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1089.625942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7901422"/>
                  </a:ext>
                </a:extLst>
              </a:tr>
              <a:tr h="20849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/>
                        <a:t>Litz</a:t>
                      </a:r>
                      <a:r>
                        <a:rPr lang="en-US" altLang="zh-CN" sz="1200" dirty="0"/>
                        <a:t> wire</a:t>
                      </a:r>
                      <a:endParaRPr lang="zh-CN" altLang="en-US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3.28E-09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904.7787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706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259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3FFA2BC-E99F-425A-AFF7-A3B7BB599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98AB8-564D-4D65-8667-43C91F94B3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20BC1EA-E56B-4B86-BE98-E1295FB85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2949"/>
            <a:ext cx="9144000" cy="6096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44739F-776B-43AB-83BA-FC63BFD29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087436"/>
            <a:ext cx="5600699" cy="373380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A5DD1EA-0675-4D38-87AB-6C471910B82C}"/>
              </a:ext>
            </a:extLst>
          </p:cNvPr>
          <p:cNvSpPr/>
          <p:nvPr/>
        </p:nvSpPr>
        <p:spPr>
          <a:xfrm>
            <a:off x="724289" y="5791200"/>
            <a:ext cx="723511" cy="45720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AF368F9A-082F-49BD-8A44-3B76B420B2F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086045" y="4343400"/>
            <a:ext cx="2114355" cy="1447800"/>
          </a:xfrm>
          <a:prstGeom prst="straightConnector1">
            <a:avLst/>
          </a:prstGeom>
          <a:noFill/>
          <a:ln w="12700"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29297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0E230B8-14D2-4E90-80AE-D60B1925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7D0668-9D5E-4EA9-A398-0DE1169AF0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验证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FE2693-A6A1-4B5C-9953-8FA9379914F2}"/>
              </a:ext>
            </a:extLst>
          </p:cNvPr>
          <p:cNvSpPr txBox="1"/>
          <p:nvPr/>
        </p:nvSpPr>
        <p:spPr>
          <a:xfrm>
            <a:off x="1524000" y="2438400"/>
            <a:ext cx="4495800" cy="46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dirty="0"/>
              <a:t>实测验证</a:t>
            </a:r>
          </a:p>
        </p:txBody>
      </p:sp>
    </p:spTree>
    <p:extLst>
      <p:ext uri="{BB962C8B-B14F-4D97-AF65-F5344CB8AC3E}">
        <p14:creationId xmlns:p14="http://schemas.microsoft.com/office/powerpoint/2010/main" val="3252209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0C6BD1F-6AEF-4981-BD47-81AAFCA23929}"/>
              </a:ext>
            </a:extLst>
          </p:cNvPr>
          <p:cNvSpPr txBox="1"/>
          <p:nvPr/>
        </p:nvSpPr>
        <p:spPr>
          <a:xfrm>
            <a:off x="1295400" y="2286000"/>
            <a:ext cx="5867400" cy="254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Air-core coil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Solid-wire air-core coil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/>
              <a:t>Litz</a:t>
            </a:r>
            <a:r>
              <a:rPr lang="en-US" altLang="zh-CN" dirty="0"/>
              <a:t>-wire air-core coil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</a:rPr>
              <a:t>Solid-wire ferrite-core coil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FF0000"/>
                </a:solidFill>
              </a:rPr>
              <a:t>Litz</a:t>
            </a:r>
            <a:r>
              <a:rPr lang="en-US" altLang="zh-CN" dirty="0">
                <a:solidFill>
                  <a:srgbClr val="FF0000"/>
                </a:solidFill>
              </a:rPr>
              <a:t>-wire ferrite-core coil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F82666E-D125-48AA-B000-21E89ECCD427}"/>
              </a:ext>
            </a:extLst>
          </p:cNvPr>
          <p:cNvSpPr txBox="1"/>
          <p:nvPr/>
        </p:nvSpPr>
        <p:spPr>
          <a:xfrm>
            <a:off x="914400" y="55626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磁芯线圈的交流电阻依赖</a:t>
            </a:r>
            <a:r>
              <a:rPr lang="en-US" altLang="zh-CN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comsol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仿真</a:t>
            </a:r>
          </a:p>
        </p:txBody>
      </p:sp>
    </p:spTree>
    <p:extLst>
      <p:ext uri="{BB962C8B-B14F-4D97-AF65-F5344CB8AC3E}">
        <p14:creationId xmlns:p14="http://schemas.microsoft.com/office/powerpoint/2010/main" val="274003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71CE8776-A248-4E39-9DE6-B66C758A3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1999"/>
            <a:ext cx="9144000" cy="6096001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603E942-3D29-49C5-955F-0479B0DF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572BBF-A6AF-433B-8505-5374BA322B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结果汇总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75E112E-87D8-4EBB-86E7-449B662CAC94}"/>
              </a:ext>
            </a:extLst>
          </p:cNvPr>
          <p:cNvSpPr/>
          <p:nvPr/>
        </p:nvSpPr>
        <p:spPr>
          <a:xfrm>
            <a:off x="838200" y="974725"/>
            <a:ext cx="762000" cy="5334000"/>
          </a:xfrm>
          <a:prstGeom prst="rect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C9266E68-F8A1-424D-869C-B306ABEDAB09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1600200" y="3352800"/>
            <a:ext cx="1457336" cy="288925"/>
          </a:xfrm>
          <a:prstGeom prst="straightConnector1">
            <a:avLst/>
          </a:prstGeom>
          <a:noFill/>
          <a:ln w="12700"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20" name="图片 19">
            <a:extLst>
              <a:ext uri="{FF2B5EF4-FFF2-40B4-BE49-F238E27FC236}">
                <a16:creationId xmlns:a16="http://schemas.microsoft.com/office/drawing/2014/main" id="{2FF7AD56-74BA-4427-90BE-A67957F10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025" y="1120775"/>
            <a:ext cx="5805486" cy="38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4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ECB160-BBFE-43C6-B6D3-CF50DA13E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811C42-DEA2-44A7-AE14-1BDF1E7CEB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结果汇总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C1059D-6140-4E62-9B06-C27FD7450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06512"/>
            <a:ext cx="788670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453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B757AAA-386C-49F3-A6F0-89D632EA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4B4A93-A02E-43B8-8696-60FC23FF09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结果汇总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04A0998-C252-4E3E-BD5F-6CB6C6E5C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19213"/>
            <a:ext cx="7886699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8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2851162F-0CAF-4B61-A552-A99313296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03" y="974725"/>
            <a:ext cx="6746394" cy="404783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E67B122-59AF-4636-9FBB-FD36E0E26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808599-415C-440A-9F43-18ADE43A5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相关函数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6C3FDB5-DE5B-4711-92CD-E43E52DB4174}"/>
                  </a:ext>
                </a:extLst>
              </p:cNvPr>
              <p:cNvSpPr txBox="1"/>
              <p:nvPr/>
            </p:nvSpPr>
            <p:spPr>
              <a:xfrm>
                <a:off x="201143" y="5103596"/>
                <a:ext cx="4800600" cy="1617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分段函数：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𝑚𝑢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𝑏𝑘𝑔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2.449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  <m: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𝑚𝑢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𝑏𝑘𝑔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𝑐𝑎𝑙𝑒𝑑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𝑜𝑖𝑠𝑠𝑜𝑛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𝑚𝑢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_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𝑏𝑘𝑔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1.8487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𝑚𝑢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𝑏𝑘𝑔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56C3FDB5-DE5B-4711-92CD-E43E52DB4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43" y="5103596"/>
                <a:ext cx="4800600" cy="1617879"/>
              </a:xfrm>
              <a:prstGeom prst="rect">
                <a:avLst/>
              </a:prstGeom>
              <a:blipFill>
                <a:blip r:embed="rId3"/>
                <a:stretch>
                  <a:fillRect l="-1144" t="-18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759AAA7-8907-42FE-B9B2-9BCF38F6C14B}"/>
                  </a:ext>
                </a:extLst>
              </p:cNvPr>
              <p:cNvSpPr txBox="1"/>
              <p:nvPr/>
            </p:nvSpPr>
            <p:spPr>
              <a:xfrm>
                <a:off x="4986223" y="5221405"/>
                <a:ext cx="2943454" cy="1532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𝑚𝑢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𝑏𝑘𝑔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𝑚𝑢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𝑏𝑘𝑔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&lt;20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𝑚𝑢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𝑏𝑘𝑔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&lt;100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𝑚𝑢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𝑏𝑘𝑔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≥100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759AAA7-8907-42FE-B9B2-9BCF38F6C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223" y="5221405"/>
                <a:ext cx="2943454" cy="1532727"/>
              </a:xfrm>
              <a:prstGeom prst="rect">
                <a:avLst/>
              </a:prstGeom>
              <a:blipFill>
                <a:blip r:embed="rId4"/>
                <a:stretch>
                  <a:fillRect b="-3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142DA65E-4804-4489-942D-574849ED5CF4}"/>
              </a:ext>
            </a:extLst>
          </p:cNvPr>
          <p:cNvSpPr txBox="1"/>
          <p:nvPr/>
        </p:nvSpPr>
        <p:spPr>
          <a:xfrm>
            <a:off x="7373197" y="48194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1"/>
                </a:solidFill>
              </a:rPr>
              <a:t>可能存在错误</a:t>
            </a:r>
          </a:p>
        </p:txBody>
      </p:sp>
    </p:spTree>
    <p:extLst>
      <p:ext uri="{BB962C8B-B14F-4D97-AF65-F5344CB8AC3E}">
        <p14:creationId xmlns:p14="http://schemas.microsoft.com/office/powerpoint/2010/main" val="1458518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:a16="http://schemas.microsoft.com/office/drawing/2014/main" id="{7CC63E9D-6895-4804-83EB-1948F52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1">
            <a:extLst>
              <a:ext uri="{FF2B5EF4-FFF2-40B4-BE49-F238E27FC236}">
                <a16:creationId xmlns:a16="http://schemas.microsoft.com/office/drawing/2014/main" id="{56930872-1753-4C67-8007-D7F17A78D6D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2132013"/>
            <a:ext cx="8229600" cy="19812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复用读出</a:t>
            </a:r>
            <a:endParaRPr lang="zh-CN" altLang="zh-CN" sz="4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76" name="Rectangle 12">
            <a:extLst>
              <a:ext uri="{FF2B5EF4-FFF2-40B4-BE49-F238E27FC236}">
                <a16:creationId xmlns:a16="http://schemas.microsoft.com/office/drawing/2014/main" id="{E2B2CE97-30DD-4DCC-9817-F5778BBFDA7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24100" y="5102224"/>
            <a:ext cx="4495800" cy="13747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en-US" altLang="zh-CN" b="1" dirty="0">
                <a:ea typeface="+mn-ea"/>
                <a:cs typeface="+mn-ea"/>
                <a:sym typeface="+mn-lt"/>
              </a:rPr>
              <a:t>2025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年</a:t>
            </a:r>
            <a:r>
              <a:rPr lang="en-US" altLang="zh-CN" b="1" dirty="0">
                <a:cs typeface="+mn-ea"/>
                <a:sym typeface="+mn-lt"/>
              </a:rPr>
              <a:t>09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月</a:t>
            </a:r>
            <a:r>
              <a:rPr lang="en-US" altLang="zh-CN" b="1" dirty="0">
                <a:cs typeface="+mn-ea"/>
                <a:sym typeface="+mn-lt"/>
              </a:rPr>
              <a:t>23</a:t>
            </a:r>
            <a:r>
              <a:rPr lang="zh-CN" altLang="en-US" b="1" dirty="0">
                <a:ea typeface="+mn-ea"/>
                <a:cs typeface="+mn-ea"/>
                <a:sym typeface="+mn-lt"/>
              </a:rPr>
              <a:t>日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r>
              <a:rPr lang="zh-CN" altLang="en-US" b="1" dirty="0">
                <a:ea typeface="+mn-ea"/>
                <a:cs typeface="+mn-ea"/>
                <a:sym typeface="+mn-lt"/>
              </a:rPr>
              <a:t>叶昌庆</a:t>
            </a: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  <a:p>
            <a:pPr eaLnBrk="1" hangingPunct="1">
              <a:defRPr/>
            </a:pPr>
            <a:endParaRPr lang="en-US" altLang="zh-CN" b="1" dirty="0">
              <a:ea typeface="+mn-ea"/>
              <a:cs typeface="+mn-ea"/>
              <a:sym typeface="+mn-lt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2B0452-FACA-4046-B3F0-E07FD666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181D9-487F-424F-A4D5-93BA9AD789F5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66465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读出方案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245E23E-9CA9-430C-ACD7-F4D55F029C32}"/>
              </a:ext>
            </a:extLst>
          </p:cNvPr>
          <p:cNvSpPr txBox="1"/>
          <p:nvPr/>
        </p:nvSpPr>
        <p:spPr>
          <a:xfrm>
            <a:off x="762000" y="2133600"/>
            <a:ext cx="6858000" cy="88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方案一：运放</a:t>
            </a:r>
            <a:r>
              <a:rPr lang="en-US" altLang="zh-CN" dirty="0"/>
              <a:t>+ADC</a:t>
            </a:r>
          </a:p>
          <a:p>
            <a:pPr>
              <a:lnSpc>
                <a:spcPct val="150000"/>
              </a:lnSpc>
            </a:pPr>
            <a:r>
              <a:rPr lang="zh-CN" altLang="en-US" dirty="0"/>
              <a:t>方案二：磁力仪读出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35DF6E0-8C6A-45F6-A6F3-B22BE549BFA6}"/>
              </a:ext>
            </a:extLst>
          </p:cNvPr>
          <p:cNvSpPr txBox="1"/>
          <p:nvPr/>
        </p:nvSpPr>
        <p:spPr>
          <a:xfrm>
            <a:off x="704850" y="4164089"/>
            <a:ext cx="7734300" cy="212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复用读出的意义：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小半径线圈表现出更优的灵敏度和更小的质量密度，可以得到更小的阵列灵敏度和更小阵列总质量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主要矛盾是为了达到阵列有效面积，由于使用了小半径线圈读出通道的数目巨大，考虑使用复用读出的方式</a:t>
            </a:r>
          </a:p>
        </p:txBody>
      </p:sp>
    </p:spTree>
    <p:extLst>
      <p:ext uri="{BB962C8B-B14F-4D97-AF65-F5344CB8AC3E}">
        <p14:creationId xmlns:p14="http://schemas.microsoft.com/office/powerpoint/2010/main" val="261762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方案一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949281D-EAB8-4989-9C86-F5B789F05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371600"/>
            <a:ext cx="4501222" cy="32416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05BA533-03D8-4228-8B5A-67D728884875}"/>
              </a:ext>
            </a:extLst>
          </p:cNvPr>
          <p:cNvSpPr txBox="1"/>
          <p:nvPr/>
        </p:nvSpPr>
        <p:spPr>
          <a:xfrm>
            <a:off x="190500" y="5204176"/>
            <a:ext cx="398145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通过高速开关实现并转串，各个通道不会互相影响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</a:rPr>
              <a:t>读出复用，无任何影响</a:t>
            </a:r>
            <a:endParaRPr lang="en-US" altLang="zh-CN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3FFFB1-48FF-48EB-81E6-F9A0491AD605}"/>
                  </a:ext>
                </a:extLst>
              </p:cNvPr>
              <p:cNvSpPr txBox="1"/>
              <p:nvPr/>
            </p:nvSpPr>
            <p:spPr>
              <a:xfrm>
                <a:off x="4901272" y="1041279"/>
                <a:ext cx="4214153" cy="5816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单通道采样率要求：</a:t>
                </a:r>
                <a:r>
                  <a:rPr lang="en-US" altLang="zh-CN" dirty="0"/>
                  <a:t>~1MHz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采用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通道并联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ADC </a:t>
                </a:r>
                <a:r>
                  <a:rPr lang="zh-CN" altLang="en-US" dirty="0"/>
                  <a:t>采样率：</a:t>
                </a:r>
                <a:r>
                  <a:rPr lang="en-US" altLang="zh-CN" dirty="0"/>
                  <a:t>~</a:t>
                </a:r>
                <a:r>
                  <a:rPr lang="en-US" altLang="zh-CN" dirty="0" err="1"/>
                  <a:t>xMHz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采用多片</a:t>
                </a:r>
                <a:r>
                  <a:rPr lang="en-US" altLang="zh-CN" dirty="0"/>
                  <a:t>4</a:t>
                </a:r>
                <a:r>
                  <a:rPr lang="zh-CN" altLang="en-US" dirty="0"/>
                  <a:t>选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多路复用器 </a:t>
                </a:r>
                <a:r>
                  <a:rPr lang="en-US" altLang="zh-CN" dirty="0"/>
                  <a:t>ADG704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导通电阻</a:t>
                </a:r>
                <a:r>
                  <a:rPr lang="en-US" altLang="zh-CN" dirty="0"/>
                  <a:t>2.5Ω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-3dB </a:t>
                </a:r>
                <a:r>
                  <a:rPr lang="zh-CN" altLang="en-US" dirty="0"/>
                  <a:t>带宽</a:t>
                </a:r>
                <a:r>
                  <a:rPr lang="en-US" altLang="zh-CN" dirty="0"/>
                  <a:t> &gt; 200MHz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dirty="0">
                    <a:solidFill>
                      <a:srgbClr val="FF0000"/>
                    </a:solidFill>
                  </a:rPr>
                  <a:t>要求开关切换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+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稳定时间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&lt;1000/x 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</a:t>
                </a:r>
                <a:r>
                  <a:rPr lang="en-US" altLang="zh-CN" baseline="-25000" dirty="0"/>
                  <a:t>on</a:t>
                </a:r>
                <a:r>
                  <a:rPr lang="en-US" altLang="zh-CN" dirty="0"/>
                  <a:t>=20ns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</a:t>
                </a:r>
                <a:r>
                  <a:rPr lang="en-US" altLang="zh-CN" baseline="-25000" dirty="0"/>
                  <a:t>off</a:t>
                </a:r>
                <a:r>
                  <a:rPr lang="en-US" altLang="zh-CN" dirty="0"/>
                  <a:t>=13ns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t</a:t>
                </a:r>
                <a:r>
                  <a:rPr lang="en-US" altLang="zh-CN" baseline="-25000" dirty="0" err="1"/>
                  <a:t>settle</a:t>
                </a:r>
                <a:r>
                  <a:rPr lang="zh-CN" altLang="en-US" dirty="0"/>
                  <a:t>取决于</a:t>
                </a:r>
                <a:r>
                  <a:rPr lang="en-US" altLang="zh-CN" dirty="0"/>
                  <a:t>ADC</a:t>
                </a:r>
                <a:r>
                  <a:rPr lang="zh-CN" altLang="en-US" dirty="0"/>
                  <a:t>的输入电容等</a:t>
                </a:r>
                <a:r>
                  <a:rPr lang="en-US" altLang="zh-CN" dirty="0"/>
                  <a:t>~10ns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Break-Before-Make Time Delay=8ns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&gt;20+13+10+8</m:t>
                      </m:r>
                    </m:oMath>
                  </m:oMathPara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&lt;19.6</m:t>
                      </m:r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03FFFB1-48FF-48EB-81E6-F9A0491AD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272" y="1041279"/>
                <a:ext cx="4214153" cy="5816721"/>
              </a:xfrm>
              <a:prstGeom prst="rect">
                <a:avLst/>
              </a:prstGeom>
              <a:blipFill>
                <a:blip r:embed="rId4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429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1EFC73-C13E-4503-B986-ECBBBAB3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BD2317-20C8-47A1-8774-6F9C594E47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方案二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84B5591-F3E6-4972-9453-12FCD91DEACD}"/>
              </a:ext>
            </a:extLst>
          </p:cNvPr>
          <p:cNvSpPr txBox="1"/>
          <p:nvPr/>
        </p:nvSpPr>
        <p:spPr>
          <a:xfrm>
            <a:off x="0" y="5249360"/>
            <a:ext cx="9144000" cy="129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各个通道依次接入磁力计进行读出（高频切换）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开关切换瞬间</a:t>
            </a:r>
            <a:r>
              <a:rPr lang="en-US" altLang="zh-CN" dirty="0"/>
              <a:t>I</a:t>
            </a:r>
            <a:r>
              <a:rPr lang="en-US" altLang="zh-CN" baseline="-25000" dirty="0"/>
              <a:t>0</a:t>
            </a:r>
            <a:r>
              <a:rPr lang="zh-CN" altLang="en-US" dirty="0"/>
              <a:t>不发生突变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使用瞬态仿真工具，模拟开关切换瞬间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427725F-8227-4E09-A43F-888503CA3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22" y="1179032"/>
            <a:ext cx="5810154" cy="405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41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056A18-2018-43D7-A462-DD95339E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EAEC6E8-1DB5-49DA-ADA6-CC1C5D3C21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101FD2-4B0F-477A-B69A-48A269523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284" y="974725"/>
            <a:ext cx="4595432" cy="31891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51616BF-5555-431D-B592-2F0D447581B0}"/>
              </a:ext>
            </a:extLst>
          </p:cNvPr>
          <p:cNvSpPr txBox="1"/>
          <p:nvPr/>
        </p:nvSpPr>
        <p:spPr>
          <a:xfrm>
            <a:off x="5334000" y="1559511"/>
            <a:ext cx="2892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理想压控开关，导通电压为</a:t>
            </a:r>
            <a:r>
              <a:rPr lang="en-US" altLang="zh-CN" sz="1600" b="1" dirty="0">
                <a:solidFill>
                  <a:schemeClr val="accent1"/>
                </a:solidFill>
              </a:rPr>
              <a:t>1V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E2586CC-4282-4370-9EB0-296790F01356}"/>
              </a:ext>
            </a:extLst>
          </p:cNvPr>
          <p:cNvSpPr txBox="1"/>
          <p:nvPr/>
        </p:nvSpPr>
        <p:spPr>
          <a:xfrm>
            <a:off x="133032" y="397923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代码仿真结果</a:t>
            </a: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9E46482-871C-4BA7-8273-753C255D4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36" y="4569203"/>
            <a:ext cx="2869696" cy="21522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75F483-1B2A-4AB8-831B-D9A3D0E49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657499"/>
            <a:ext cx="2452079" cy="188141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EE5E32D-9411-4200-93D0-993E96C17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600" y="2337303"/>
            <a:ext cx="5238095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16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40107FA-5A12-4F13-B4CA-7DBFAFCD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667D9F-A591-404B-AA98-64A80BCD6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仿真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B4DBFE-9C3C-498B-949A-33DAEC58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8" y="3958950"/>
            <a:ext cx="5104026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7DC22CF-D2C6-46C4-B76D-BAA5E3E1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38" y="914400"/>
            <a:ext cx="5104025" cy="2880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77D52FC-E163-43B8-B7C1-4742A678FC37}"/>
              </a:ext>
            </a:extLst>
          </p:cNvPr>
          <p:cNvSpPr txBox="1"/>
          <p:nvPr/>
        </p:nvSpPr>
        <p:spPr>
          <a:xfrm>
            <a:off x="5638800" y="3352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输出电流波形畸变严重</a:t>
            </a:r>
          </a:p>
        </p:txBody>
      </p:sp>
    </p:spTree>
    <p:extLst>
      <p:ext uri="{BB962C8B-B14F-4D97-AF65-F5344CB8AC3E}">
        <p14:creationId xmlns:p14="http://schemas.microsoft.com/office/powerpoint/2010/main" val="3360898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32D950D-EF05-46B3-BBAE-5F3453F8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845648-609E-46FF-86E5-6A818DDA95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改进思路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23D08A1-3AAA-4BE6-BD4F-672BDC878FE6}"/>
              </a:ext>
            </a:extLst>
          </p:cNvPr>
          <p:cNvSpPr txBox="1"/>
          <p:nvPr/>
        </p:nvSpPr>
        <p:spPr>
          <a:xfrm>
            <a:off x="457200" y="1447800"/>
            <a:ext cx="8458200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磁力仪的成本限制：屏蔽筒，激光器，电压采集系统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在屏蔽筒内放入</a:t>
            </a:r>
            <a:r>
              <a:rPr lang="en-US" altLang="zh-CN" dirty="0"/>
              <a:t>4</a:t>
            </a:r>
            <a:r>
              <a:rPr lang="zh-CN" altLang="en-US" dirty="0"/>
              <a:t>个气泡室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1</a:t>
            </a:r>
            <a:r>
              <a:rPr lang="zh-CN" altLang="en-US" dirty="0"/>
              <a:t>路输入探测光经由分光镜分成</a:t>
            </a:r>
            <a:r>
              <a:rPr lang="en-US" altLang="zh-CN" dirty="0"/>
              <a:t>4</a:t>
            </a:r>
            <a:r>
              <a:rPr lang="zh-CN" altLang="en-US" dirty="0"/>
              <a:t>路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4</a:t>
            </a:r>
            <a:r>
              <a:rPr lang="zh-CN" altLang="en-US" dirty="0"/>
              <a:t>路探测光分别接入</a:t>
            </a:r>
            <a:r>
              <a:rPr lang="en-US" altLang="zh-CN" dirty="0"/>
              <a:t>4</a:t>
            </a:r>
            <a:r>
              <a:rPr lang="zh-CN" altLang="en-US" dirty="0"/>
              <a:t>个</a:t>
            </a:r>
            <a:r>
              <a:rPr lang="en-US" altLang="zh-CN" dirty="0"/>
              <a:t>PD </a:t>
            </a:r>
            <a:r>
              <a:rPr lang="zh-CN" altLang="en-US" dirty="0"/>
              <a:t>转化为电压信号，并放大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4</a:t>
            </a:r>
            <a:r>
              <a:rPr lang="zh-CN" altLang="en-US" dirty="0"/>
              <a:t>路电压信号经由高速开关选通，由</a:t>
            </a:r>
            <a:r>
              <a:rPr lang="en-US" altLang="zh-CN" dirty="0"/>
              <a:t>1</a:t>
            </a:r>
            <a:r>
              <a:rPr lang="zh-CN" altLang="en-US" dirty="0"/>
              <a:t>路采集通道进行读出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0272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B3EDDA8-465F-4108-B8DF-B1982FE9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37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4E0F48-048C-4646-AF52-609F9A48E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To do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2DC7BF2-02C1-4047-98D6-58AFBBD376B6}"/>
              </a:ext>
            </a:extLst>
          </p:cNvPr>
          <p:cNvSpPr txBox="1"/>
          <p:nvPr/>
        </p:nvSpPr>
        <p:spPr>
          <a:xfrm>
            <a:off x="685800" y="1447800"/>
            <a:ext cx="6934200" cy="420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/>
              <a:t>Induction Coil Optimization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Sensitivity optimization algorithm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highlight>
                  <a:srgbClr val="FFFF00"/>
                </a:highlight>
              </a:rPr>
              <a:t>Further study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Validation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Multi-channel parallel readout: principle and implementation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</a:t>
            </a:r>
            <a:r>
              <a:rPr lang="en-US" altLang="zh-CN" dirty="0">
                <a:effectLst/>
              </a:rPr>
              <a:t>cenario</a:t>
            </a:r>
            <a:r>
              <a:rPr lang="en-US" altLang="zh-CN" dirty="0"/>
              <a:t> 1: Concept validated, awaiting hardware test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</a:t>
            </a:r>
            <a:r>
              <a:rPr lang="en-US" altLang="zh-CN" dirty="0">
                <a:effectLst/>
              </a:rPr>
              <a:t>cenario</a:t>
            </a:r>
            <a:r>
              <a:rPr lang="en-US" altLang="zh-CN" dirty="0"/>
              <a:t> 2: </a:t>
            </a:r>
            <a:r>
              <a:rPr lang="en-US" altLang="zh-CN" dirty="0">
                <a:highlight>
                  <a:srgbClr val="FFFF00"/>
                </a:highlight>
              </a:rPr>
              <a:t>Concept under study</a:t>
            </a:r>
          </a:p>
          <a:p>
            <a:pPr>
              <a:lnSpc>
                <a:spcPct val="150000"/>
              </a:lnSpc>
            </a:pPr>
            <a:r>
              <a:rPr lang="en-US" altLang="zh-CN" b="1" dirty="0"/>
              <a:t>Thermal Noise Test of Core Coils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en-US" altLang="zh-CN" dirty="0"/>
              <a:t>New shielding box under fabrication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449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4645CAC-A17E-4F2F-A5DD-F7511833C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3F0360-9EC1-41FE-9C38-E2B69449FA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多目标优化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/>
              <p:nvPr/>
            </p:nvSpPr>
            <p:spPr>
              <a:xfrm>
                <a:off x="65250" y="1143000"/>
                <a:ext cx="8907299" cy="608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p"/>
                </a:pPr>
                <a:r>
                  <a:rPr lang="zh-CN" altLang="en-US" dirty="0"/>
                  <a:t>待考虑因素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灵敏度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通量界限：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−9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灵敏度可以直接和该值进行对比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取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(0.1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𝑚𝑠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20, 200, 2000…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𝐹𝑃𝑅</m:t>
                    </m:r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𝐹𝑁𝑅</m:t>
                    </m:r>
                  </m:oMath>
                </a14:m>
                <a:r>
                  <a:rPr lang="zh-CN" altLang="en-US" dirty="0"/>
                  <a:t>：取决于</a:t>
                </a:r>
                <a:r>
                  <a:rPr lang="en-US" altLang="zh-CN" dirty="0"/>
                  <a:t>SNR &amp; Threshold</a:t>
                </a:r>
                <a:r>
                  <a:rPr lang="zh-CN" altLang="en-US" dirty="0"/>
                  <a:t>，存在最优阈值</a:t>
                </a:r>
                <a:endParaRPr lang="en-US" altLang="zh-CN" dirty="0"/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𝐹𝑃𝑅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为误检率</m:t>
                      </m:r>
                    </m:oMath>
                  </m:oMathPara>
                </a14:m>
                <a:endParaRPr lang="en-US" altLang="zh-CN" dirty="0"/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𝐹𝑁𝑅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为漏检率</m:t>
                      </m:r>
                    </m:oMath>
                  </m:oMathPara>
                </a14:m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阵列面积（曝光量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探测年限）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阵列单位面积重量（阵列总重量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阵列面积</a:t>
                </a:r>
                <a:r>
                  <a:rPr lang="en-US" altLang="zh-CN" dirty="0"/>
                  <a:t>*</a:t>
                </a:r>
                <a:r>
                  <a:rPr lang="zh-CN" altLang="en-US" dirty="0"/>
                  <a:t>单位面积重量）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读出通道数（阵列面积</a:t>
                </a:r>
                <a:r>
                  <a:rPr lang="en-US" altLang="zh-CN" dirty="0"/>
                  <a:t>/</a:t>
                </a:r>
                <a:r>
                  <a:rPr lang="zh-CN" altLang="en-US" dirty="0"/>
                  <a:t>单线圈有效面积）</a:t>
                </a:r>
                <a:endParaRPr lang="en-US" altLang="zh-CN" dirty="0"/>
              </a:p>
              <a:p>
                <a:pPr lvl="1">
                  <a:lnSpc>
                    <a:spcPct val="150000"/>
                  </a:lnSpc>
                </a:pPr>
                <a:r>
                  <a:rPr lang="zh-CN" altLang="en-US" dirty="0"/>
                  <a:t>（</a:t>
                </a:r>
                <a:r>
                  <a:rPr lang="en-US" altLang="zh-CN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20000 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𝑦𝑒𝑎𝑟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𝑐𝑜𝑖𝑙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=450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=3, 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稳定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运行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年</m:t>
                    </m:r>
                    <m:r>
                      <a:rPr lang="zh-CN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37.7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𝑐h𝑎𝑛𝑛𝑒𝑙𝑠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C6BD1F-6AEF-4981-BD47-81AAFCA239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" y="1143000"/>
                <a:ext cx="8907299" cy="6085320"/>
              </a:xfrm>
              <a:prstGeom prst="rect">
                <a:avLst/>
              </a:prstGeom>
              <a:blipFill>
                <a:blip r:embed="rId3"/>
                <a:stretch>
                  <a:fillRect l="-479" b="-6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>
            <a:extLst>
              <a:ext uri="{FF2B5EF4-FFF2-40B4-BE49-F238E27FC236}">
                <a16:creationId xmlns:a16="http://schemas.microsoft.com/office/drawing/2014/main" id="{7BE17921-F082-4DE4-9790-E54C0F395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1471079"/>
            <a:ext cx="2916858" cy="21876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D789CC3-3821-41C8-8BB7-CAE43B4F1662}"/>
                  </a:ext>
                </a:extLst>
              </p:cNvPr>
              <p:cNvSpPr txBox="1"/>
              <p:nvPr/>
            </p:nvSpPr>
            <p:spPr>
              <a:xfrm>
                <a:off x="9245470" y="5415783"/>
                <a:ext cx="6183086" cy="1070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l-GR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</m:sSup>
                                </m:num>
                                <m:den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9D789CC3-3821-41C8-8BB7-CAE43B4F1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470" y="5415783"/>
                <a:ext cx="6183086" cy="10701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0AC86D5-8512-40DA-AACA-322D6E360FBE}"/>
              </a:ext>
            </a:extLst>
          </p:cNvPr>
          <p:cNvSpPr txBox="1"/>
          <p:nvPr/>
        </p:nvSpPr>
        <p:spPr>
          <a:xfrm>
            <a:off x="6137210" y="4656610"/>
            <a:ext cx="29718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0070C0"/>
                </a:solidFill>
              </a:rPr>
              <a:t>此处的SNR为SNR0，即只考虑线圈热噪声的信噪比，实际信噪比应该略低于此结果，之后会使用考虑全部噪声的</a:t>
            </a:r>
            <a:r>
              <a:rPr lang="en-US" altLang="zh-CN" sz="1400" b="1" dirty="0">
                <a:solidFill>
                  <a:srgbClr val="0070C0"/>
                </a:solidFill>
              </a:rPr>
              <a:t>SNR</a:t>
            </a:r>
            <a:endParaRPr lang="zh-CN" altLang="en-US" sz="1400" b="1" dirty="0">
              <a:solidFill>
                <a:srgbClr val="0070C0"/>
              </a:solidFill>
            </a:endParaRPr>
          </a:p>
          <a:p>
            <a:r>
              <a:rPr lang="zh-CN" altLang="en-US" sz="1400" b="1" dirty="0">
                <a:solidFill>
                  <a:srgbClr val="0070C0"/>
                </a:solidFill>
              </a:rPr>
              <a:t>注：Rdc~</a:t>
            </a:r>
            <a:r>
              <a:rPr lang="en-US" altLang="zh-CN" sz="1400" b="1" dirty="0">
                <a:solidFill>
                  <a:srgbClr val="0070C0"/>
                </a:solidFill>
              </a:rPr>
              <a:t>2</a:t>
            </a:r>
            <a:r>
              <a:rPr lang="zh-CN" altLang="en-US" sz="1400" b="1" dirty="0">
                <a:solidFill>
                  <a:srgbClr val="0070C0"/>
                </a:solidFill>
              </a:rPr>
              <a:t>0Ω，线圈热噪声和运放噪声，数值基本相同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D964012-8E8D-4633-9F03-4C39C4DEB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8375" y="1471079"/>
            <a:ext cx="2971800" cy="15746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383C6C9-30A5-46EF-B793-F57DE4221E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3970" y="1134316"/>
            <a:ext cx="9144000" cy="56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8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813BAC1-10FA-4C80-A094-27E04FD32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r="24026"/>
          <a:stretch/>
        </p:blipFill>
        <p:spPr>
          <a:xfrm>
            <a:off x="19050" y="1670995"/>
            <a:ext cx="3505200" cy="3911600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01B720F-480A-43D6-AFD9-9ADA2009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621A44-AEE4-440B-819F-AD1FDC1CD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/>
              <a:t>最优阈值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907626-0C51-4CD7-82CB-13B187C58A9C}"/>
                  </a:ext>
                </a:extLst>
              </p:cNvPr>
              <p:cNvSpPr txBox="1"/>
              <p:nvPr/>
            </p:nvSpPr>
            <p:spPr>
              <a:xfrm>
                <a:off x="3505200" y="1110121"/>
                <a:ext cx="5562600" cy="5671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  <m:f>
                                <m:f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l-GR" altLang="zh-CN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𝐹𝑃𝑅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zh-CN" altLang="el-G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𝑐𝑜𝑖𝑙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𝑐𝑜𝑖𝑙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den>
                              </m:f>
                            </m:e>
                          </m:func>
                          <m:r>
                            <m:rPr>
                              <m:sty m:val="p"/>
                            </m:rPr>
                            <a:rPr lang="el-GR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p>
                            <m:sSupPr>
                              <m:ctrlP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𝐹𝑁𝑅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其中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𝐹𝑃𝑅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𝐹𝑁𝑅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𝑆𝑁𝑅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𝑡h𝑟𝑒𝑠h𝑜𝑙𝑑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求解思路：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建立</a:t>
                </a:r>
                <a:r>
                  <a:rPr lang="en-US" altLang="zh-CN" dirty="0"/>
                  <a:t>FPR</a:t>
                </a:r>
                <a:r>
                  <a:rPr lang="zh-CN" altLang="en-US" dirty="0"/>
                  <a:t>，</a:t>
                </a:r>
                <a:r>
                  <a:rPr lang="en-US" altLang="zh-CN" dirty="0"/>
                  <a:t>FNR </a:t>
                </a:r>
                <a:r>
                  <a:rPr lang="zh-CN" altLang="en-US" dirty="0"/>
                  <a:t>与 </a:t>
                </a:r>
                <a:r>
                  <a:rPr lang="en-US" altLang="zh-CN" dirty="0"/>
                  <a:t>SNR </a:t>
                </a:r>
                <a:r>
                  <a:rPr lang="zh-CN" altLang="en-US" dirty="0"/>
                  <a:t>以及 </a:t>
                </a:r>
                <a:r>
                  <a:rPr lang="en-US" altLang="zh-CN" dirty="0"/>
                  <a:t>threshold</a:t>
                </a:r>
                <a:r>
                  <a:rPr lang="zh-CN" altLang="en-US" dirty="0"/>
                  <a:t>的解析关系</a:t>
                </a:r>
                <a:endParaRPr lang="en-US" altLang="zh-CN" dirty="0"/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在噪声为高斯白噪声的情况下存在可以解析推导的关系</a:t>
                </a:r>
                <a:r>
                  <a:rPr lang="zh-CN" altLang="en-US" dirty="0">
                    <a:solidFill>
                      <a:srgbClr val="FF0000"/>
                    </a:solidFill>
                  </a:rPr>
                  <a:t>（上周使用）</a:t>
                </a:r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dirty="0"/>
                  <a:t>此处噪声为有色高斯噪声，需要进行拟合</a:t>
                </a:r>
                <a:endParaRPr lang="en-US" altLang="zh-CN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dirty="0"/>
                  <a:t>对于每种线圈的设计，可以得到</a:t>
                </a:r>
                <a:r>
                  <a:rPr lang="en-US" altLang="zh-CN" dirty="0"/>
                  <a:t>SNR</a:t>
                </a:r>
                <a:r>
                  <a:rPr lang="zh-CN" altLang="en-US" dirty="0"/>
                  <a:t>，利用解析关系，遍历</a:t>
                </a:r>
                <a:r>
                  <a:rPr lang="en-US" altLang="zh-CN" dirty="0"/>
                  <a:t>threshold</a:t>
                </a:r>
                <a:r>
                  <a:rPr lang="zh-CN" altLang="en-US" dirty="0"/>
                  <a:t>寻找最优阈值使得灵敏度最优</a:t>
                </a: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DA907626-0C51-4CD7-82CB-13B187C58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110121"/>
                <a:ext cx="5562600" cy="5671681"/>
              </a:xfrm>
              <a:prstGeom prst="rect">
                <a:avLst/>
              </a:prstGeom>
              <a:blipFill>
                <a:blip r:embed="rId4"/>
                <a:stretch>
                  <a:fillRect l="-876" r="-767" b="-6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350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1C3D1B-44E5-47F9-8C42-E0032B263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504DA0-568A-4652-8054-8BF30378E2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推导</a:t>
            </a:r>
            <a:r>
              <a:rPr lang="en-US" altLang="zh-CN" dirty="0"/>
              <a:t>——</a:t>
            </a:r>
            <a:r>
              <a:rPr lang="zh-CN" altLang="en-US" dirty="0"/>
              <a:t>高斯白噪声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B98A37-F2A9-4A6A-A967-912C585B43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478"/>
          <a:stretch/>
        </p:blipFill>
        <p:spPr>
          <a:xfrm>
            <a:off x="2057400" y="4056336"/>
            <a:ext cx="5374235" cy="27254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B5830C-6476-412A-A8F0-4FEB69B84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925" y="1225358"/>
            <a:ext cx="5867400" cy="288944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A923A16-BA36-428E-9659-6624CFFE02A2}"/>
              </a:ext>
            </a:extLst>
          </p:cNvPr>
          <p:cNvSpPr/>
          <p:nvPr/>
        </p:nvSpPr>
        <p:spPr>
          <a:xfrm>
            <a:off x="2286000" y="1752600"/>
            <a:ext cx="1905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40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362A176-80FE-4B48-8D11-A538AAFF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05471E-B1D0-45DE-AC13-FAAC8A4528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使用实验数据拟合失败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A8C540-792D-47A4-B0BA-5B96E0502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" y="2231489"/>
            <a:ext cx="4571524" cy="34286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3C5FAED-B410-4CB6-96F7-00F2B502A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006475"/>
            <a:ext cx="3656648" cy="27424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D68CF8-2AED-4206-922A-DB398ABAB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748961"/>
            <a:ext cx="3656647" cy="274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32DB7DF-40A2-4144-83D9-6EA2D915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364605-8799-4024-9760-2E5715974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/>
              <a:t>推导</a:t>
            </a:r>
            <a:r>
              <a:rPr lang="en-US" altLang="zh-CN" dirty="0"/>
              <a:t>——</a:t>
            </a:r>
            <a:r>
              <a:rPr lang="zh-CN" altLang="en-US" dirty="0"/>
              <a:t>有色高斯噪声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CA75D6-5753-448D-BBD6-93186059E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599"/>
            <a:ext cx="4897143" cy="168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20A12DA-DE18-4A48-9D8A-3DF681F49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42"/>
          <a:stretch/>
        </p:blipFill>
        <p:spPr>
          <a:xfrm>
            <a:off x="133886" y="2670600"/>
            <a:ext cx="4285714" cy="4111200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23FC942-9046-4610-A76B-C98B95F6AC18}"/>
              </a:ext>
            </a:extLst>
          </p:cNvPr>
          <p:cNvCxnSpPr>
            <a:cxnSpLocks/>
          </p:cNvCxnSpPr>
          <p:nvPr/>
        </p:nvCxnSpPr>
        <p:spPr>
          <a:xfrm flipH="1">
            <a:off x="3429000" y="4419600"/>
            <a:ext cx="1143000" cy="152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4BA62E4-41DA-40D2-9321-5F177B88230E}"/>
              </a:ext>
            </a:extLst>
          </p:cNvPr>
          <p:cNvCxnSpPr>
            <a:cxnSpLocks/>
          </p:cNvCxnSpPr>
          <p:nvPr/>
        </p:nvCxnSpPr>
        <p:spPr>
          <a:xfrm flipH="1">
            <a:off x="3373143" y="6356351"/>
            <a:ext cx="1351259" cy="196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C54865F-4308-43B1-8B65-A457DFAFEC3E}"/>
                  </a:ext>
                </a:extLst>
              </p:cNvPr>
              <p:cNvSpPr txBox="1"/>
              <p:nvPr/>
            </p:nvSpPr>
            <p:spPr>
              <a:xfrm>
                <a:off x="4976453" y="1693536"/>
                <a:ext cx="4114800" cy="46628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注意：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FPR </a:t>
                </a:r>
                <a:r>
                  <a:rPr lang="zh-CN" altLang="en-US" dirty="0"/>
                  <a:t>只和噪声参数和阈值有关与信号无关</a:t>
                </a:r>
                <a:endParaRPr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FNR </a:t>
                </a:r>
                <a:r>
                  <a:rPr lang="zh-CN" altLang="en-US" dirty="0"/>
                  <a:t>和信号以及噪声都有关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得到不同</a:t>
                </a:r>
                <a:r>
                  <a:rPr lang="en-US" altLang="zh-CN" dirty="0"/>
                  <a:t>SNR</a:t>
                </a:r>
                <a:r>
                  <a:rPr lang="zh-CN" altLang="en-US" dirty="0"/>
                  <a:t>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dirty="0"/>
                  <a:t>拟合得到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𝑆𝑁𝑅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8C54865F-4308-43B1-8B65-A457DFAFE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453" y="1693536"/>
                <a:ext cx="4114800" cy="4662815"/>
              </a:xfrm>
              <a:prstGeom prst="rect">
                <a:avLst/>
              </a:prstGeom>
              <a:blipFill>
                <a:blip r:embed="rId4"/>
                <a:stretch>
                  <a:fillRect l="-1034" r="-118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5572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ABAC73A-DAA0-484B-9A3E-598E45A9D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8DEF2B-8039-4C1E-A573-46AE1706B516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5322EAF-7B7A-4EFE-AA53-49AA0AE61B26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占位符 2">
                <a:extLst>
                  <a:ext uri="{FF2B5EF4-FFF2-40B4-BE49-F238E27FC236}">
                    <a16:creationId xmlns:a16="http://schemas.microsoft.com/office/drawing/2014/main" id="{45322EAF-7B7A-4EFE-AA53-49AA0AE61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9A1650C6-0BCF-4BC2-A02C-E8F94051E1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075"/>
            <a:ext cx="9144000" cy="54864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32F632-FE0E-4108-8F94-5722410D8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000" y="1882775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85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639082</TotalTime>
  <Words>1695</Words>
  <Application>Microsoft Office PowerPoint</Application>
  <PresentationFormat>全屏显示(4:3)</PresentationFormat>
  <Paragraphs>344</Paragraphs>
  <Slides>37</Slides>
  <Notes>12</Notes>
  <HiddenSlides>4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3" baseType="lpstr">
      <vt:lpstr>等线</vt:lpstr>
      <vt:lpstr>等线 Light</vt:lpstr>
      <vt:lpstr>Arial</vt:lpstr>
      <vt:lpstr>Cambria Math</vt:lpstr>
      <vt:lpstr>Wingdings</vt:lpstr>
      <vt:lpstr>Office 主题​​</vt:lpstr>
      <vt:lpstr>线圈优化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复用读出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yechangqing</cp:lastModifiedBy>
  <cp:revision>8084</cp:revision>
  <cp:lastPrinted>2023-09-04T07:35:07Z</cp:lastPrinted>
  <dcterms:created xsi:type="dcterms:W3CDTF">1601-01-01T00:00:00Z</dcterms:created>
  <dcterms:modified xsi:type="dcterms:W3CDTF">2025-09-23T08:12:51Z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