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43"/>
  </p:notesMasterIdLst>
  <p:handoutMasterIdLst>
    <p:handoutMasterId r:id="rId44"/>
  </p:handoutMasterIdLst>
  <p:sldIdLst>
    <p:sldId id="1490" r:id="rId2"/>
    <p:sldId id="1536" r:id="rId3"/>
    <p:sldId id="1510" r:id="rId4"/>
    <p:sldId id="1537" r:id="rId5"/>
    <p:sldId id="1538" r:id="rId6"/>
    <p:sldId id="1539" r:id="rId7"/>
    <p:sldId id="1540" r:id="rId8"/>
    <p:sldId id="1542" r:id="rId9"/>
    <p:sldId id="1535" r:id="rId10"/>
    <p:sldId id="1511" r:id="rId11"/>
    <p:sldId id="1502" r:id="rId12"/>
    <p:sldId id="1513" r:id="rId13"/>
    <p:sldId id="1519" r:id="rId14"/>
    <p:sldId id="1520" r:id="rId15"/>
    <p:sldId id="1543" r:id="rId16"/>
    <p:sldId id="1545" r:id="rId17"/>
    <p:sldId id="1521" r:id="rId18"/>
    <p:sldId id="1544" r:id="rId19"/>
    <p:sldId id="1516" r:id="rId20"/>
    <p:sldId id="1515" r:id="rId21"/>
    <p:sldId id="1522" r:id="rId22"/>
    <p:sldId id="1546" r:id="rId23"/>
    <p:sldId id="1524" r:id="rId24"/>
    <p:sldId id="1517" r:id="rId25"/>
    <p:sldId id="1518" r:id="rId26"/>
    <p:sldId id="1532" r:id="rId27"/>
    <p:sldId id="1548" r:id="rId28"/>
    <p:sldId id="1525" r:id="rId29"/>
    <p:sldId id="1526" r:id="rId30"/>
    <p:sldId id="1529" r:id="rId31"/>
    <p:sldId id="1531" r:id="rId32"/>
    <p:sldId id="1547" r:id="rId33"/>
    <p:sldId id="1527" r:id="rId34"/>
    <p:sldId id="1533" r:id="rId35"/>
    <p:sldId id="1549" r:id="rId36"/>
    <p:sldId id="1541" r:id="rId37"/>
    <p:sldId id="1550" r:id="rId38"/>
    <p:sldId id="1499" r:id="rId39"/>
    <p:sldId id="1484" r:id="rId40"/>
    <p:sldId id="1500" r:id="rId41"/>
    <p:sldId id="1508" r:id="rId42"/>
  </p:sldIdLst>
  <p:sldSz cx="9144000" cy="6858000" type="screen4x3"/>
  <p:notesSz cx="6792913" cy="992505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 wang" initials="lw" lastIdx="1" clrIdx="0">
    <p:extLst>
      <p:ext uri="{19B8F6BF-5375-455C-9EA6-DF929625EA0E}">
        <p15:presenceInfo xmlns:p15="http://schemas.microsoft.com/office/powerpoint/2012/main" userId="7dbf4ba8da585acb" providerId="Windows Live"/>
      </p:ext>
    </p:extLst>
  </p:cmAuthor>
  <p:cmAuthor id="2" name="yechangqing" initials="y" lastIdx="9" clrIdx="1">
    <p:extLst>
      <p:ext uri="{19B8F6BF-5375-455C-9EA6-DF929625EA0E}">
        <p15:presenceInfo xmlns:p15="http://schemas.microsoft.com/office/powerpoint/2012/main" userId="yechangqi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浅色样式 2 - 强调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D7AC3CCA-C797-4891-BE02-D94E43425B78}" styleName="中度样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8B1032C-EA38-4F05-BA0D-38AFFFC7BED3}" styleName="浅色样式 3 - 强调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FABFCF23-3B69-468F-B69F-88F6DE6A72F2}" styleName="中度样式 1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浅色样式 2 - 强调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8FB837D-C827-4EFA-A057-4D05807E0F7C}" styleName="主题样式 1 - 强调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C083E6E3-FA7D-4D7B-A595-EF9225AFEA82}" styleName="浅色样式 1 - 强调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0A1B5D5-9B99-4C35-A422-299274C87663}" styleName="中度样式 1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16DA210-FB5B-4158-B5E0-FEB733F419BA}" styleName="浅色样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30" autoAdjust="0"/>
    <p:restoredTop sz="91439" autoAdjust="0"/>
  </p:normalViewPr>
  <p:slideViewPr>
    <p:cSldViewPr>
      <p:cViewPr varScale="1">
        <p:scale>
          <a:sx n="103" d="100"/>
          <a:sy n="103" d="100"/>
        </p:scale>
        <p:origin x="2046" y="10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notesViewPr>
    <p:cSldViewPr>
      <p:cViewPr varScale="1">
        <p:scale>
          <a:sx n="87" d="100"/>
          <a:sy n="87" d="100"/>
        </p:scale>
        <p:origin x="3192" y="4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409B3C11-F805-4C3D-B9B8-752E9494D35F}"/>
              </a:ext>
            </a:extLst>
          </p:cNvPr>
          <p:cNvSpPr>
            <a:spLocks noGrp="1"/>
          </p:cNvSpPr>
          <p:nvPr>
            <p:ph type="hdr" sz="quarter"/>
          </p:nvPr>
        </p:nvSpPr>
        <p:spPr>
          <a:xfrm>
            <a:off x="0" y="0"/>
            <a:ext cx="2943596" cy="497976"/>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FD5A85D1-4FA1-4E48-AC75-56CE810179CF}"/>
              </a:ext>
            </a:extLst>
          </p:cNvPr>
          <p:cNvSpPr>
            <a:spLocks noGrp="1"/>
          </p:cNvSpPr>
          <p:nvPr>
            <p:ph type="dt" sz="quarter" idx="1"/>
          </p:nvPr>
        </p:nvSpPr>
        <p:spPr>
          <a:xfrm>
            <a:off x="3847745" y="0"/>
            <a:ext cx="2943596" cy="497976"/>
          </a:xfrm>
          <a:prstGeom prst="rect">
            <a:avLst/>
          </a:prstGeom>
        </p:spPr>
        <p:txBody>
          <a:bodyPr vert="horz" lIns="91440" tIns="45720" rIns="91440" bIns="45720" rtlCol="0"/>
          <a:lstStyle>
            <a:lvl1pPr algn="r">
              <a:defRPr sz="1200"/>
            </a:lvl1pPr>
          </a:lstStyle>
          <a:p>
            <a:fld id="{D032DBAE-07B3-4811-AC70-5CD08B07C79A}" type="datetimeFigureOut">
              <a:rPr lang="zh-CN" altLang="en-US" smtClean="0"/>
              <a:t>2025/9/15</a:t>
            </a:fld>
            <a:endParaRPr lang="zh-CN" altLang="en-US"/>
          </a:p>
        </p:txBody>
      </p:sp>
      <p:sp>
        <p:nvSpPr>
          <p:cNvPr id="4" name="页脚占位符 3">
            <a:extLst>
              <a:ext uri="{FF2B5EF4-FFF2-40B4-BE49-F238E27FC236}">
                <a16:creationId xmlns:a16="http://schemas.microsoft.com/office/drawing/2014/main" id="{6B965668-4C6A-4879-8D96-399A01EADBC2}"/>
              </a:ext>
            </a:extLst>
          </p:cNvPr>
          <p:cNvSpPr>
            <a:spLocks noGrp="1"/>
          </p:cNvSpPr>
          <p:nvPr>
            <p:ph type="ftr" sz="quarter" idx="2"/>
          </p:nvPr>
        </p:nvSpPr>
        <p:spPr>
          <a:xfrm>
            <a:off x="0" y="9427076"/>
            <a:ext cx="2943596" cy="497975"/>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6B486C0A-2161-431B-8BC4-0048994DB6D6}"/>
              </a:ext>
            </a:extLst>
          </p:cNvPr>
          <p:cNvSpPr>
            <a:spLocks noGrp="1"/>
          </p:cNvSpPr>
          <p:nvPr>
            <p:ph type="sldNum" sz="quarter" idx="3"/>
          </p:nvPr>
        </p:nvSpPr>
        <p:spPr>
          <a:xfrm>
            <a:off x="3847745" y="9427076"/>
            <a:ext cx="2943596" cy="497975"/>
          </a:xfrm>
          <a:prstGeom prst="rect">
            <a:avLst/>
          </a:prstGeom>
        </p:spPr>
        <p:txBody>
          <a:bodyPr vert="horz" lIns="91440" tIns="45720" rIns="91440" bIns="45720" rtlCol="0" anchor="b"/>
          <a:lstStyle>
            <a:lvl1pPr algn="r">
              <a:defRPr sz="1200"/>
            </a:lvl1pPr>
          </a:lstStyle>
          <a:p>
            <a:fld id="{56CCF8C8-E817-4D99-A4D5-E1B58232D367}" type="slidenum">
              <a:rPr lang="zh-CN" altLang="en-US" smtClean="0"/>
              <a:t>‹#›</a:t>
            </a:fld>
            <a:endParaRPr lang="zh-CN" altLang="en-US"/>
          </a:p>
        </p:txBody>
      </p:sp>
    </p:spTree>
    <p:extLst>
      <p:ext uri="{BB962C8B-B14F-4D97-AF65-F5344CB8AC3E}">
        <p14:creationId xmlns:p14="http://schemas.microsoft.com/office/powerpoint/2010/main" val="9304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0B81A020-D781-4672-BA54-ABD7001C275C}"/>
              </a:ext>
            </a:extLst>
          </p:cNvPr>
          <p:cNvSpPr>
            <a:spLocks noGrp="1"/>
          </p:cNvSpPr>
          <p:nvPr>
            <p:ph type="hdr" sz="quarter"/>
          </p:nvPr>
        </p:nvSpPr>
        <p:spPr>
          <a:xfrm>
            <a:off x="0" y="0"/>
            <a:ext cx="2943596" cy="497976"/>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a:extLst>
              <a:ext uri="{FF2B5EF4-FFF2-40B4-BE49-F238E27FC236}">
                <a16:creationId xmlns:a16="http://schemas.microsoft.com/office/drawing/2014/main" id="{B23EE2D2-A42B-4EA8-A6E2-21B8CFFEE99D}"/>
              </a:ext>
            </a:extLst>
          </p:cNvPr>
          <p:cNvSpPr>
            <a:spLocks noGrp="1"/>
          </p:cNvSpPr>
          <p:nvPr>
            <p:ph type="dt" idx="1"/>
          </p:nvPr>
        </p:nvSpPr>
        <p:spPr>
          <a:xfrm>
            <a:off x="3847745" y="0"/>
            <a:ext cx="2943596" cy="497976"/>
          </a:xfrm>
          <a:prstGeom prst="rect">
            <a:avLst/>
          </a:prstGeom>
        </p:spPr>
        <p:txBody>
          <a:bodyPr vert="horz" lIns="91440" tIns="45720" rIns="91440" bIns="45720" rtlCol="0"/>
          <a:lstStyle>
            <a:lvl1pPr algn="r">
              <a:defRPr sz="1200"/>
            </a:lvl1pPr>
          </a:lstStyle>
          <a:p>
            <a:pPr>
              <a:defRPr/>
            </a:pPr>
            <a:fld id="{E00688EF-04A8-4DA9-97EE-1D7B6287A4F1}" type="datetimeFigureOut">
              <a:rPr lang="zh-CN" altLang="en-US"/>
              <a:pPr>
                <a:defRPr/>
              </a:pPr>
              <a:t>2025/9/15</a:t>
            </a:fld>
            <a:endParaRPr lang="zh-CN" altLang="en-US"/>
          </a:p>
        </p:txBody>
      </p:sp>
      <p:sp>
        <p:nvSpPr>
          <p:cNvPr id="4" name="幻灯片图像占位符 3">
            <a:extLst>
              <a:ext uri="{FF2B5EF4-FFF2-40B4-BE49-F238E27FC236}">
                <a16:creationId xmlns:a16="http://schemas.microsoft.com/office/drawing/2014/main" id="{7E3F9AEB-5FCC-40FB-B809-DBA64CD28BB2}"/>
              </a:ext>
            </a:extLst>
          </p:cNvPr>
          <p:cNvSpPr>
            <a:spLocks noGrp="1" noRot="1" noChangeAspect="1"/>
          </p:cNvSpPr>
          <p:nvPr>
            <p:ph type="sldImg" idx="2"/>
          </p:nvPr>
        </p:nvSpPr>
        <p:spPr>
          <a:xfrm>
            <a:off x="1163638" y="1239838"/>
            <a:ext cx="4465637" cy="3351212"/>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a:extLst>
              <a:ext uri="{FF2B5EF4-FFF2-40B4-BE49-F238E27FC236}">
                <a16:creationId xmlns:a16="http://schemas.microsoft.com/office/drawing/2014/main" id="{CD219B32-0C7D-43E5-A1A6-6402D8322737}"/>
              </a:ext>
            </a:extLst>
          </p:cNvPr>
          <p:cNvSpPr>
            <a:spLocks noGrp="1"/>
          </p:cNvSpPr>
          <p:nvPr>
            <p:ph type="body" sz="quarter" idx="3"/>
          </p:nvPr>
        </p:nvSpPr>
        <p:spPr>
          <a:xfrm>
            <a:off x="679292" y="4776431"/>
            <a:ext cx="5434330" cy="3907988"/>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二级</a:t>
            </a:r>
          </a:p>
          <a:p>
            <a:pPr lvl="2"/>
            <a:r>
              <a:rPr lang="zh-CN" altLang="en-US" noProof="0"/>
              <a:t>三级</a:t>
            </a:r>
          </a:p>
          <a:p>
            <a:pPr lvl="3"/>
            <a:r>
              <a:rPr lang="zh-CN" altLang="en-US" noProof="0"/>
              <a:t>四级</a:t>
            </a:r>
          </a:p>
          <a:p>
            <a:pPr lvl="4"/>
            <a:r>
              <a:rPr lang="zh-CN" altLang="en-US" noProof="0"/>
              <a:t>五级</a:t>
            </a:r>
          </a:p>
        </p:txBody>
      </p:sp>
      <p:sp>
        <p:nvSpPr>
          <p:cNvPr id="6" name="页脚占位符 5">
            <a:extLst>
              <a:ext uri="{FF2B5EF4-FFF2-40B4-BE49-F238E27FC236}">
                <a16:creationId xmlns:a16="http://schemas.microsoft.com/office/drawing/2014/main" id="{51BA2490-8EBA-4D74-8B34-F46176D0EE11}"/>
              </a:ext>
            </a:extLst>
          </p:cNvPr>
          <p:cNvSpPr>
            <a:spLocks noGrp="1"/>
          </p:cNvSpPr>
          <p:nvPr>
            <p:ph type="ftr" sz="quarter" idx="4"/>
          </p:nvPr>
        </p:nvSpPr>
        <p:spPr>
          <a:xfrm>
            <a:off x="0" y="9427076"/>
            <a:ext cx="2943596" cy="497975"/>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a:extLst>
              <a:ext uri="{FF2B5EF4-FFF2-40B4-BE49-F238E27FC236}">
                <a16:creationId xmlns:a16="http://schemas.microsoft.com/office/drawing/2014/main" id="{7ACB40F5-D785-4BC8-9F88-EE2EB0C3A993}"/>
              </a:ext>
            </a:extLst>
          </p:cNvPr>
          <p:cNvSpPr>
            <a:spLocks noGrp="1"/>
          </p:cNvSpPr>
          <p:nvPr>
            <p:ph type="sldNum" sz="quarter" idx="5"/>
          </p:nvPr>
        </p:nvSpPr>
        <p:spPr>
          <a:xfrm>
            <a:off x="3847745" y="9427076"/>
            <a:ext cx="2943596" cy="49797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14AB2B21-51AE-4EEE-A1A4-F8380AC81888}"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14AB2B21-51AE-4EEE-A1A4-F8380AC81888}" type="slidenum">
              <a:rPr lang="zh-CN" altLang="en-US" smtClean="0"/>
              <a:pPr>
                <a:defRPr/>
              </a:pPr>
              <a:t>1</a:t>
            </a:fld>
            <a:endParaRPr lang="zh-CN" altLang="en-US"/>
          </a:p>
        </p:txBody>
      </p:sp>
    </p:spTree>
    <p:extLst>
      <p:ext uri="{BB962C8B-B14F-4D97-AF65-F5344CB8AC3E}">
        <p14:creationId xmlns:p14="http://schemas.microsoft.com/office/powerpoint/2010/main" val="4071679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14AB2B21-51AE-4EEE-A1A4-F8380AC81888}" type="slidenum">
              <a:rPr lang="zh-CN" altLang="en-US" smtClean="0"/>
              <a:pPr>
                <a:defRPr/>
              </a:pPr>
              <a:t>3</a:t>
            </a:fld>
            <a:endParaRPr lang="zh-CN" altLang="en-US"/>
          </a:p>
        </p:txBody>
      </p:sp>
    </p:spTree>
    <p:extLst>
      <p:ext uri="{BB962C8B-B14F-4D97-AF65-F5344CB8AC3E}">
        <p14:creationId xmlns:p14="http://schemas.microsoft.com/office/powerpoint/2010/main" val="177759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14AB2B21-51AE-4EEE-A1A4-F8380AC81888}" type="slidenum">
              <a:rPr lang="zh-CN" altLang="en-US" smtClean="0"/>
              <a:pPr>
                <a:defRPr/>
              </a:pPr>
              <a:t>7</a:t>
            </a:fld>
            <a:endParaRPr lang="zh-CN" altLang="en-US"/>
          </a:p>
        </p:txBody>
      </p:sp>
    </p:spTree>
    <p:extLst>
      <p:ext uri="{BB962C8B-B14F-4D97-AF65-F5344CB8AC3E}">
        <p14:creationId xmlns:p14="http://schemas.microsoft.com/office/powerpoint/2010/main" val="4018708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14AB2B21-51AE-4EEE-A1A4-F8380AC81888}" type="slidenum">
              <a:rPr lang="zh-CN" altLang="en-US" smtClean="0"/>
              <a:pPr>
                <a:defRPr/>
              </a:pPr>
              <a:t>13</a:t>
            </a:fld>
            <a:endParaRPr lang="zh-CN" altLang="en-US"/>
          </a:p>
        </p:txBody>
      </p:sp>
    </p:spTree>
    <p:extLst>
      <p:ext uri="{BB962C8B-B14F-4D97-AF65-F5344CB8AC3E}">
        <p14:creationId xmlns:p14="http://schemas.microsoft.com/office/powerpoint/2010/main" val="482676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14AB2B21-51AE-4EEE-A1A4-F8380AC81888}" type="slidenum">
              <a:rPr lang="zh-CN" altLang="en-US" smtClean="0"/>
              <a:pPr>
                <a:defRPr/>
              </a:pPr>
              <a:t>15</a:t>
            </a:fld>
            <a:endParaRPr lang="zh-CN" altLang="en-US"/>
          </a:p>
        </p:txBody>
      </p:sp>
    </p:spTree>
    <p:extLst>
      <p:ext uri="{BB962C8B-B14F-4D97-AF65-F5344CB8AC3E}">
        <p14:creationId xmlns:p14="http://schemas.microsoft.com/office/powerpoint/2010/main" val="4294874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14AB2B21-51AE-4EEE-A1A4-F8380AC81888}" type="slidenum">
              <a:rPr lang="zh-CN" altLang="en-US" smtClean="0"/>
              <a:pPr>
                <a:defRPr/>
              </a:pPr>
              <a:t>39</a:t>
            </a:fld>
            <a:endParaRPr lang="zh-CN" altLang="en-US"/>
          </a:p>
        </p:txBody>
      </p:sp>
    </p:spTree>
    <p:extLst>
      <p:ext uri="{BB962C8B-B14F-4D97-AF65-F5344CB8AC3E}">
        <p14:creationId xmlns:p14="http://schemas.microsoft.com/office/powerpoint/2010/main" val="4256972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14AB2B21-51AE-4EEE-A1A4-F8380AC81888}" type="slidenum">
              <a:rPr lang="zh-CN" altLang="en-US" smtClean="0"/>
              <a:pPr>
                <a:defRPr/>
              </a:pPr>
              <a:t>40</a:t>
            </a:fld>
            <a:endParaRPr lang="zh-CN" altLang="en-US"/>
          </a:p>
        </p:txBody>
      </p:sp>
    </p:spTree>
    <p:extLst>
      <p:ext uri="{BB962C8B-B14F-4D97-AF65-F5344CB8AC3E}">
        <p14:creationId xmlns:p14="http://schemas.microsoft.com/office/powerpoint/2010/main" val="3684326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6F81F87-3656-48AB-9014-9E3519E1D676}"/>
              </a:ext>
            </a:extLst>
          </p:cNvPr>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p>
        </p:txBody>
      </p:sp>
      <p:sp>
        <p:nvSpPr>
          <p:cNvPr id="3" name="副标题 2">
            <a:extLst>
              <a:ext uri="{FF2B5EF4-FFF2-40B4-BE49-F238E27FC236}">
                <a16:creationId xmlns:a16="http://schemas.microsoft.com/office/drawing/2014/main" id="{AA6449F1-A1A1-4340-BEE6-378C3C43D22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a:extLst>
              <a:ext uri="{FF2B5EF4-FFF2-40B4-BE49-F238E27FC236}">
                <a16:creationId xmlns:a16="http://schemas.microsoft.com/office/drawing/2014/main" id="{E82EA2E3-E792-44B1-9C12-EAC8D7DA6C2A}"/>
              </a:ext>
            </a:extLst>
          </p:cNvPr>
          <p:cNvSpPr>
            <a:spLocks noGrp="1"/>
          </p:cNvSpPr>
          <p:nvPr>
            <p:ph type="dt" sz="half" idx="10"/>
          </p:nvPr>
        </p:nvSpPr>
        <p:spPr/>
        <p:txBody>
          <a:bodyPr/>
          <a:lstStyle/>
          <a:p>
            <a:pPr>
              <a:defRPr/>
            </a:pPr>
            <a:endParaRPr lang="en-US" altLang="zh-CN" dirty="0"/>
          </a:p>
        </p:txBody>
      </p:sp>
      <p:sp>
        <p:nvSpPr>
          <p:cNvPr id="5" name="页脚占位符 4">
            <a:extLst>
              <a:ext uri="{FF2B5EF4-FFF2-40B4-BE49-F238E27FC236}">
                <a16:creationId xmlns:a16="http://schemas.microsoft.com/office/drawing/2014/main" id="{736F20ED-ACC7-476D-87B9-07469AA7BECE}"/>
              </a:ext>
            </a:extLst>
          </p:cNvPr>
          <p:cNvSpPr>
            <a:spLocks noGrp="1"/>
          </p:cNvSpPr>
          <p:nvPr>
            <p:ph type="ftr" sz="quarter" idx="11"/>
          </p:nvPr>
        </p:nvSpPr>
        <p:spPr/>
        <p:txBody>
          <a:bodyPr/>
          <a:lstStyle/>
          <a:p>
            <a:pPr>
              <a:defRPr/>
            </a:pPr>
            <a:endParaRPr lang="en-US" altLang="zh-CN" dirty="0"/>
          </a:p>
        </p:txBody>
      </p:sp>
      <p:sp>
        <p:nvSpPr>
          <p:cNvPr id="6" name="灯片编号占位符 5">
            <a:extLst>
              <a:ext uri="{FF2B5EF4-FFF2-40B4-BE49-F238E27FC236}">
                <a16:creationId xmlns:a16="http://schemas.microsoft.com/office/drawing/2014/main" id="{64BED3E8-BAFC-4B0E-8E44-3CCC9E3021D5}"/>
              </a:ext>
            </a:extLst>
          </p:cNvPr>
          <p:cNvSpPr>
            <a:spLocks noGrp="1"/>
          </p:cNvSpPr>
          <p:nvPr>
            <p:ph type="sldNum" sz="quarter" idx="12"/>
          </p:nvPr>
        </p:nvSpPr>
        <p:spPr/>
        <p:txBody>
          <a:bodyPr/>
          <a:lstStyle/>
          <a:p>
            <a:pPr>
              <a:defRPr/>
            </a:pPr>
            <a:fld id="{330181D9-487F-424F-A4D5-93BA9AD789F5}" type="slidenum">
              <a:rPr lang="en-US" altLang="zh-CN" smtClean="0"/>
              <a:pPr>
                <a:defRPr/>
              </a:pPr>
              <a:t>‹#›</a:t>
            </a:fld>
            <a:endParaRPr lang="en-US" altLang="zh-CN" dirty="0"/>
          </a:p>
        </p:txBody>
      </p:sp>
    </p:spTree>
    <p:extLst>
      <p:ext uri="{BB962C8B-B14F-4D97-AF65-F5344CB8AC3E}">
        <p14:creationId xmlns:p14="http://schemas.microsoft.com/office/powerpoint/2010/main" val="4253687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949644D-5E54-4C9B-96BA-935A40795A48}"/>
              </a:ext>
            </a:extLst>
          </p:cNvPr>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图片占位符 2">
            <a:extLst>
              <a:ext uri="{FF2B5EF4-FFF2-40B4-BE49-F238E27FC236}">
                <a16:creationId xmlns:a16="http://schemas.microsoft.com/office/drawing/2014/main" id="{477F78AA-C8A4-45EE-ABDD-144A88C43A15}"/>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a:extLst>
              <a:ext uri="{FF2B5EF4-FFF2-40B4-BE49-F238E27FC236}">
                <a16:creationId xmlns:a16="http://schemas.microsoft.com/office/drawing/2014/main" id="{D99AF2BC-DBFB-4196-AED8-34F081F9227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a:extLst>
              <a:ext uri="{FF2B5EF4-FFF2-40B4-BE49-F238E27FC236}">
                <a16:creationId xmlns:a16="http://schemas.microsoft.com/office/drawing/2014/main" id="{D584E868-4C12-43B9-A254-4F633C906B26}"/>
              </a:ext>
            </a:extLst>
          </p:cNvPr>
          <p:cNvSpPr>
            <a:spLocks noGrp="1"/>
          </p:cNvSpPr>
          <p:nvPr>
            <p:ph type="dt" sz="half" idx="10"/>
          </p:nvPr>
        </p:nvSpPr>
        <p:spPr/>
        <p:txBody>
          <a:bodyPr/>
          <a:lstStyle/>
          <a:p>
            <a:pPr>
              <a:defRPr/>
            </a:pPr>
            <a:endParaRPr lang="en-US" altLang="zh-CN" dirty="0"/>
          </a:p>
        </p:txBody>
      </p:sp>
      <p:sp>
        <p:nvSpPr>
          <p:cNvPr id="6" name="页脚占位符 5">
            <a:extLst>
              <a:ext uri="{FF2B5EF4-FFF2-40B4-BE49-F238E27FC236}">
                <a16:creationId xmlns:a16="http://schemas.microsoft.com/office/drawing/2014/main" id="{511F3D4A-353D-423F-94DC-FF532D205D45}"/>
              </a:ext>
            </a:extLst>
          </p:cNvPr>
          <p:cNvSpPr>
            <a:spLocks noGrp="1"/>
          </p:cNvSpPr>
          <p:nvPr>
            <p:ph type="ftr" sz="quarter" idx="11"/>
          </p:nvPr>
        </p:nvSpPr>
        <p:spPr/>
        <p:txBody>
          <a:bodyPr/>
          <a:lstStyle/>
          <a:p>
            <a:pPr>
              <a:defRPr/>
            </a:pPr>
            <a:endParaRPr lang="en-US" altLang="zh-CN" dirty="0"/>
          </a:p>
        </p:txBody>
      </p:sp>
      <p:sp>
        <p:nvSpPr>
          <p:cNvPr id="7" name="灯片编号占位符 6">
            <a:extLst>
              <a:ext uri="{FF2B5EF4-FFF2-40B4-BE49-F238E27FC236}">
                <a16:creationId xmlns:a16="http://schemas.microsoft.com/office/drawing/2014/main" id="{0D355C76-69FD-4F91-A4DE-D0A213274DEB}"/>
              </a:ext>
            </a:extLst>
          </p:cNvPr>
          <p:cNvSpPr>
            <a:spLocks noGrp="1"/>
          </p:cNvSpPr>
          <p:nvPr>
            <p:ph type="sldNum" sz="quarter" idx="12"/>
          </p:nvPr>
        </p:nvSpPr>
        <p:spPr/>
        <p:txBody>
          <a:bodyPr/>
          <a:lstStyle/>
          <a:p>
            <a:pPr>
              <a:defRPr/>
            </a:pPr>
            <a:fld id="{9EDF84ED-8940-479A-9125-DE6802CCBBB1}" type="slidenum">
              <a:rPr lang="en-US" altLang="zh-CN" smtClean="0"/>
              <a:pPr>
                <a:defRPr/>
              </a:pPr>
              <a:t>‹#›</a:t>
            </a:fld>
            <a:endParaRPr lang="en-US" altLang="zh-CN" dirty="0"/>
          </a:p>
        </p:txBody>
      </p:sp>
    </p:spTree>
    <p:extLst>
      <p:ext uri="{BB962C8B-B14F-4D97-AF65-F5344CB8AC3E}">
        <p14:creationId xmlns:p14="http://schemas.microsoft.com/office/powerpoint/2010/main" val="283396963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E9330DF-AB01-439C-BDCD-184FA5F00E9D}"/>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D3DAB032-124F-4899-9A09-4928847F1F6E}"/>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4A951B5-882E-4BCC-9563-00616EB6B3C2}"/>
              </a:ext>
            </a:extLst>
          </p:cNvPr>
          <p:cNvSpPr>
            <a:spLocks noGrp="1"/>
          </p:cNvSpPr>
          <p:nvPr>
            <p:ph type="dt" sz="half" idx="10"/>
          </p:nvPr>
        </p:nvSpPr>
        <p:spPr/>
        <p:txBody>
          <a:bodyPr/>
          <a:lstStyle/>
          <a:p>
            <a:pPr>
              <a:defRPr/>
            </a:pPr>
            <a:endParaRPr lang="en-US" altLang="zh-CN" dirty="0"/>
          </a:p>
        </p:txBody>
      </p:sp>
      <p:sp>
        <p:nvSpPr>
          <p:cNvPr id="5" name="页脚占位符 4">
            <a:extLst>
              <a:ext uri="{FF2B5EF4-FFF2-40B4-BE49-F238E27FC236}">
                <a16:creationId xmlns:a16="http://schemas.microsoft.com/office/drawing/2014/main" id="{020A1958-5038-438C-A828-55CE92E476FE}"/>
              </a:ext>
            </a:extLst>
          </p:cNvPr>
          <p:cNvSpPr>
            <a:spLocks noGrp="1"/>
          </p:cNvSpPr>
          <p:nvPr>
            <p:ph type="ftr" sz="quarter" idx="11"/>
          </p:nvPr>
        </p:nvSpPr>
        <p:spPr/>
        <p:txBody>
          <a:bodyPr/>
          <a:lstStyle/>
          <a:p>
            <a:pPr>
              <a:defRPr/>
            </a:pPr>
            <a:endParaRPr lang="en-US" altLang="zh-CN" dirty="0"/>
          </a:p>
        </p:txBody>
      </p:sp>
      <p:sp>
        <p:nvSpPr>
          <p:cNvPr id="6" name="灯片编号占位符 5">
            <a:extLst>
              <a:ext uri="{FF2B5EF4-FFF2-40B4-BE49-F238E27FC236}">
                <a16:creationId xmlns:a16="http://schemas.microsoft.com/office/drawing/2014/main" id="{1B77E22A-1AF0-4A43-A267-0738B84494CF}"/>
              </a:ext>
            </a:extLst>
          </p:cNvPr>
          <p:cNvSpPr>
            <a:spLocks noGrp="1"/>
          </p:cNvSpPr>
          <p:nvPr>
            <p:ph type="sldNum" sz="quarter" idx="12"/>
          </p:nvPr>
        </p:nvSpPr>
        <p:spPr/>
        <p:txBody>
          <a:bodyPr/>
          <a:lstStyle/>
          <a:p>
            <a:pPr>
              <a:defRPr/>
            </a:pPr>
            <a:fld id="{9EDF84ED-8940-479A-9125-DE6802CCBBB1}" type="slidenum">
              <a:rPr lang="en-US" altLang="zh-CN" smtClean="0"/>
              <a:pPr>
                <a:defRPr/>
              </a:pPr>
              <a:t>‹#›</a:t>
            </a:fld>
            <a:endParaRPr lang="en-US" altLang="zh-CN" dirty="0"/>
          </a:p>
        </p:txBody>
      </p:sp>
    </p:spTree>
    <p:extLst>
      <p:ext uri="{BB962C8B-B14F-4D97-AF65-F5344CB8AC3E}">
        <p14:creationId xmlns:p14="http://schemas.microsoft.com/office/powerpoint/2010/main" val="197044387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58F6BC8D-FA25-406E-87A6-512A92214C46}"/>
              </a:ext>
            </a:extLst>
          </p:cNvPr>
          <p:cNvSpPr>
            <a:spLocks noGrp="1"/>
          </p:cNvSpPr>
          <p:nvPr>
            <p:ph type="title" orient="vert"/>
          </p:nvPr>
        </p:nvSpPr>
        <p:spPr>
          <a:xfrm>
            <a:off x="6543675" y="365125"/>
            <a:ext cx="1971675"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5D6D06E9-D819-4469-83B9-EF767FDEA2DE}"/>
              </a:ext>
            </a:extLst>
          </p:cNvPr>
          <p:cNvSpPr>
            <a:spLocks noGrp="1"/>
          </p:cNvSpPr>
          <p:nvPr>
            <p:ph type="body" orient="vert" idx="1"/>
          </p:nvPr>
        </p:nvSpPr>
        <p:spPr>
          <a:xfrm>
            <a:off x="628650" y="365125"/>
            <a:ext cx="5800725"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A9BE229-70F9-46C9-9C23-D13F3E0C001B}"/>
              </a:ext>
            </a:extLst>
          </p:cNvPr>
          <p:cNvSpPr>
            <a:spLocks noGrp="1"/>
          </p:cNvSpPr>
          <p:nvPr>
            <p:ph type="dt" sz="half" idx="10"/>
          </p:nvPr>
        </p:nvSpPr>
        <p:spPr/>
        <p:txBody>
          <a:bodyPr/>
          <a:lstStyle/>
          <a:p>
            <a:pPr>
              <a:defRPr/>
            </a:pPr>
            <a:endParaRPr lang="en-US" altLang="zh-CN" dirty="0"/>
          </a:p>
        </p:txBody>
      </p:sp>
      <p:sp>
        <p:nvSpPr>
          <p:cNvPr id="5" name="页脚占位符 4">
            <a:extLst>
              <a:ext uri="{FF2B5EF4-FFF2-40B4-BE49-F238E27FC236}">
                <a16:creationId xmlns:a16="http://schemas.microsoft.com/office/drawing/2014/main" id="{B702BC56-B600-4640-A2CD-1C14EE0863D4}"/>
              </a:ext>
            </a:extLst>
          </p:cNvPr>
          <p:cNvSpPr>
            <a:spLocks noGrp="1"/>
          </p:cNvSpPr>
          <p:nvPr>
            <p:ph type="ftr" sz="quarter" idx="11"/>
          </p:nvPr>
        </p:nvSpPr>
        <p:spPr/>
        <p:txBody>
          <a:bodyPr/>
          <a:lstStyle/>
          <a:p>
            <a:pPr>
              <a:defRPr/>
            </a:pPr>
            <a:endParaRPr lang="en-US" altLang="zh-CN" dirty="0"/>
          </a:p>
        </p:txBody>
      </p:sp>
      <p:sp>
        <p:nvSpPr>
          <p:cNvPr id="6" name="灯片编号占位符 5">
            <a:extLst>
              <a:ext uri="{FF2B5EF4-FFF2-40B4-BE49-F238E27FC236}">
                <a16:creationId xmlns:a16="http://schemas.microsoft.com/office/drawing/2014/main" id="{146CC9A1-C95D-4A78-8512-708949A02791}"/>
              </a:ext>
            </a:extLst>
          </p:cNvPr>
          <p:cNvSpPr>
            <a:spLocks noGrp="1"/>
          </p:cNvSpPr>
          <p:nvPr>
            <p:ph type="sldNum" sz="quarter" idx="12"/>
          </p:nvPr>
        </p:nvSpPr>
        <p:spPr/>
        <p:txBody>
          <a:bodyPr/>
          <a:lstStyle/>
          <a:p>
            <a:pPr>
              <a:defRPr/>
            </a:pPr>
            <a:fld id="{9EDF84ED-8940-479A-9125-DE6802CCBBB1}" type="slidenum">
              <a:rPr lang="en-US" altLang="zh-CN" smtClean="0"/>
              <a:pPr>
                <a:defRPr/>
              </a:pPr>
              <a:t>‹#›</a:t>
            </a:fld>
            <a:endParaRPr lang="en-US" altLang="zh-CN" dirty="0"/>
          </a:p>
        </p:txBody>
      </p:sp>
    </p:spTree>
    <p:extLst>
      <p:ext uri="{BB962C8B-B14F-4D97-AF65-F5344CB8AC3E}">
        <p14:creationId xmlns:p14="http://schemas.microsoft.com/office/powerpoint/2010/main" val="3467333256"/>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9498AAD-E6DB-4F0D-BE69-17D36443918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651F035-FB6A-4B26-B3EC-702505AE12F7}"/>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014A0C8-A198-416B-BB49-C7F1DE13AFFF}"/>
              </a:ext>
            </a:extLst>
          </p:cNvPr>
          <p:cNvSpPr>
            <a:spLocks noGrp="1"/>
          </p:cNvSpPr>
          <p:nvPr>
            <p:ph type="dt" sz="half" idx="10"/>
          </p:nvPr>
        </p:nvSpPr>
        <p:spPr/>
        <p:txBody>
          <a:bodyPr/>
          <a:lstStyle/>
          <a:p>
            <a:pPr>
              <a:defRPr/>
            </a:pPr>
            <a:endParaRPr lang="en-US" altLang="zh-CN" dirty="0"/>
          </a:p>
        </p:txBody>
      </p:sp>
      <p:sp>
        <p:nvSpPr>
          <p:cNvPr id="5" name="页脚占位符 4">
            <a:extLst>
              <a:ext uri="{FF2B5EF4-FFF2-40B4-BE49-F238E27FC236}">
                <a16:creationId xmlns:a16="http://schemas.microsoft.com/office/drawing/2014/main" id="{314E4F9A-19C7-470E-9B2C-3DEEB285B363}"/>
              </a:ext>
            </a:extLst>
          </p:cNvPr>
          <p:cNvSpPr>
            <a:spLocks noGrp="1"/>
          </p:cNvSpPr>
          <p:nvPr>
            <p:ph type="ftr" sz="quarter" idx="11"/>
          </p:nvPr>
        </p:nvSpPr>
        <p:spPr/>
        <p:txBody>
          <a:bodyPr/>
          <a:lstStyle/>
          <a:p>
            <a:pPr>
              <a:defRPr/>
            </a:pPr>
            <a:endParaRPr lang="en-US" altLang="zh-CN" dirty="0"/>
          </a:p>
        </p:txBody>
      </p:sp>
      <p:sp>
        <p:nvSpPr>
          <p:cNvPr id="6" name="灯片编号占位符 5">
            <a:extLst>
              <a:ext uri="{FF2B5EF4-FFF2-40B4-BE49-F238E27FC236}">
                <a16:creationId xmlns:a16="http://schemas.microsoft.com/office/drawing/2014/main" id="{D77C12D0-E88E-434A-994C-0E93E3C768C3}"/>
              </a:ext>
            </a:extLst>
          </p:cNvPr>
          <p:cNvSpPr>
            <a:spLocks noGrp="1"/>
          </p:cNvSpPr>
          <p:nvPr>
            <p:ph type="sldNum" sz="quarter" idx="12"/>
          </p:nvPr>
        </p:nvSpPr>
        <p:spPr/>
        <p:txBody>
          <a:bodyPr/>
          <a:lstStyle/>
          <a:p>
            <a:pPr>
              <a:defRPr/>
            </a:pPr>
            <a:fld id="{9EDF84ED-8940-479A-9125-DE6802CCBBB1}" type="slidenum">
              <a:rPr lang="en-US" altLang="zh-CN" smtClean="0"/>
              <a:pPr>
                <a:defRPr/>
              </a:pPr>
              <a:t>‹#›</a:t>
            </a:fld>
            <a:endParaRPr lang="en-US" altLang="zh-CN" dirty="0"/>
          </a:p>
        </p:txBody>
      </p:sp>
    </p:spTree>
    <p:extLst>
      <p:ext uri="{BB962C8B-B14F-4D97-AF65-F5344CB8AC3E}">
        <p14:creationId xmlns:p14="http://schemas.microsoft.com/office/powerpoint/2010/main" val="108534697"/>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9E2EEC6-667E-4C9C-81DE-4F8355F7305A}"/>
              </a:ext>
            </a:extLst>
          </p:cNvPr>
          <p:cNvSpPr>
            <a:spLocks noGrp="1"/>
          </p:cNvSpPr>
          <p:nvPr>
            <p:ph type="title"/>
          </p:nvPr>
        </p:nvSpPr>
        <p:spPr>
          <a:xfrm>
            <a:off x="623888" y="1709739"/>
            <a:ext cx="7886700" cy="2852737"/>
          </a:xfrm>
        </p:spPr>
        <p:txBody>
          <a:bodyPr anchor="b"/>
          <a:lstStyle>
            <a:lvl1pPr>
              <a:defRPr sz="4500"/>
            </a:lvl1pPr>
          </a:lstStyle>
          <a:p>
            <a:r>
              <a:rPr lang="zh-CN" altLang="en-US"/>
              <a:t>单击此处编辑母版标题样式</a:t>
            </a:r>
          </a:p>
        </p:txBody>
      </p:sp>
      <p:sp>
        <p:nvSpPr>
          <p:cNvPr id="3" name="文本占位符 2">
            <a:extLst>
              <a:ext uri="{FF2B5EF4-FFF2-40B4-BE49-F238E27FC236}">
                <a16:creationId xmlns:a16="http://schemas.microsoft.com/office/drawing/2014/main" id="{EDE96B14-FB7A-4106-9F19-E36C0D749C0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CD1A0CE-E429-446A-9806-2E2DC1338AAE}"/>
              </a:ext>
            </a:extLst>
          </p:cNvPr>
          <p:cNvSpPr>
            <a:spLocks noGrp="1"/>
          </p:cNvSpPr>
          <p:nvPr>
            <p:ph type="dt" sz="half" idx="10"/>
          </p:nvPr>
        </p:nvSpPr>
        <p:spPr/>
        <p:txBody>
          <a:bodyPr/>
          <a:lstStyle/>
          <a:p>
            <a:pPr>
              <a:defRPr/>
            </a:pPr>
            <a:endParaRPr lang="en-US" altLang="zh-CN" dirty="0"/>
          </a:p>
        </p:txBody>
      </p:sp>
      <p:sp>
        <p:nvSpPr>
          <p:cNvPr id="5" name="页脚占位符 4">
            <a:extLst>
              <a:ext uri="{FF2B5EF4-FFF2-40B4-BE49-F238E27FC236}">
                <a16:creationId xmlns:a16="http://schemas.microsoft.com/office/drawing/2014/main" id="{FA139376-B66C-4CDF-98C5-855A96911EB6}"/>
              </a:ext>
            </a:extLst>
          </p:cNvPr>
          <p:cNvSpPr>
            <a:spLocks noGrp="1"/>
          </p:cNvSpPr>
          <p:nvPr>
            <p:ph type="ftr" sz="quarter" idx="11"/>
          </p:nvPr>
        </p:nvSpPr>
        <p:spPr/>
        <p:txBody>
          <a:bodyPr/>
          <a:lstStyle/>
          <a:p>
            <a:pPr>
              <a:defRPr/>
            </a:pPr>
            <a:endParaRPr lang="en-US" altLang="zh-CN" dirty="0"/>
          </a:p>
        </p:txBody>
      </p:sp>
      <p:sp>
        <p:nvSpPr>
          <p:cNvPr id="6" name="灯片编号占位符 5">
            <a:extLst>
              <a:ext uri="{FF2B5EF4-FFF2-40B4-BE49-F238E27FC236}">
                <a16:creationId xmlns:a16="http://schemas.microsoft.com/office/drawing/2014/main" id="{AA498D8F-E820-472C-899F-EA257400ECE2}"/>
              </a:ext>
            </a:extLst>
          </p:cNvPr>
          <p:cNvSpPr>
            <a:spLocks noGrp="1"/>
          </p:cNvSpPr>
          <p:nvPr>
            <p:ph type="sldNum" sz="quarter" idx="12"/>
          </p:nvPr>
        </p:nvSpPr>
        <p:spPr/>
        <p:txBody>
          <a:bodyPr/>
          <a:lstStyle/>
          <a:p>
            <a:pPr>
              <a:defRPr/>
            </a:pPr>
            <a:fld id="{9EDF84ED-8940-479A-9125-DE6802CCBBB1}" type="slidenum">
              <a:rPr lang="en-US" altLang="zh-CN" smtClean="0"/>
              <a:pPr>
                <a:defRPr/>
              </a:pPr>
              <a:t>‹#›</a:t>
            </a:fld>
            <a:endParaRPr lang="en-US" altLang="zh-CN" dirty="0"/>
          </a:p>
        </p:txBody>
      </p:sp>
    </p:spTree>
    <p:extLst>
      <p:ext uri="{BB962C8B-B14F-4D97-AF65-F5344CB8AC3E}">
        <p14:creationId xmlns:p14="http://schemas.microsoft.com/office/powerpoint/2010/main" val="815519629"/>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DB279F0-3E23-410E-9F14-D877396F338B}"/>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09CFE51-C81B-458F-912E-E086467D37E7}"/>
              </a:ext>
            </a:extLst>
          </p:cNvPr>
          <p:cNvSpPr>
            <a:spLocks noGrp="1"/>
          </p:cNvSpPr>
          <p:nvPr>
            <p:ph sz="half" idx="1"/>
          </p:nvPr>
        </p:nvSpPr>
        <p:spPr>
          <a:xfrm>
            <a:off x="6286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72B77B75-1744-4F06-8518-9F0D997099CB}"/>
              </a:ext>
            </a:extLst>
          </p:cNvPr>
          <p:cNvSpPr>
            <a:spLocks noGrp="1"/>
          </p:cNvSpPr>
          <p:nvPr>
            <p:ph sz="half" idx="2"/>
          </p:nvPr>
        </p:nvSpPr>
        <p:spPr>
          <a:xfrm>
            <a:off x="46291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9302D0D2-1210-45E6-BC22-C26E687FDA30}"/>
              </a:ext>
            </a:extLst>
          </p:cNvPr>
          <p:cNvSpPr>
            <a:spLocks noGrp="1"/>
          </p:cNvSpPr>
          <p:nvPr>
            <p:ph type="dt" sz="half" idx="10"/>
          </p:nvPr>
        </p:nvSpPr>
        <p:spPr/>
        <p:txBody>
          <a:bodyPr/>
          <a:lstStyle/>
          <a:p>
            <a:pPr>
              <a:defRPr/>
            </a:pPr>
            <a:endParaRPr lang="en-US" altLang="zh-CN" dirty="0"/>
          </a:p>
        </p:txBody>
      </p:sp>
      <p:sp>
        <p:nvSpPr>
          <p:cNvPr id="6" name="页脚占位符 5">
            <a:extLst>
              <a:ext uri="{FF2B5EF4-FFF2-40B4-BE49-F238E27FC236}">
                <a16:creationId xmlns:a16="http://schemas.microsoft.com/office/drawing/2014/main" id="{488EE33D-4664-4C31-8E80-215F011EA0F5}"/>
              </a:ext>
            </a:extLst>
          </p:cNvPr>
          <p:cNvSpPr>
            <a:spLocks noGrp="1"/>
          </p:cNvSpPr>
          <p:nvPr>
            <p:ph type="ftr" sz="quarter" idx="11"/>
          </p:nvPr>
        </p:nvSpPr>
        <p:spPr/>
        <p:txBody>
          <a:bodyPr/>
          <a:lstStyle/>
          <a:p>
            <a:pPr>
              <a:defRPr/>
            </a:pPr>
            <a:endParaRPr lang="en-US" altLang="zh-CN" dirty="0"/>
          </a:p>
        </p:txBody>
      </p:sp>
      <p:sp>
        <p:nvSpPr>
          <p:cNvPr id="7" name="灯片编号占位符 6">
            <a:extLst>
              <a:ext uri="{FF2B5EF4-FFF2-40B4-BE49-F238E27FC236}">
                <a16:creationId xmlns:a16="http://schemas.microsoft.com/office/drawing/2014/main" id="{69F2BC3D-4F5D-43D3-9F17-143784DFBC28}"/>
              </a:ext>
            </a:extLst>
          </p:cNvPr>
          <p:cNvSpPr>
            <a:spLocks noGrp="1"/>
          </p:cNvSpPr>
          <p:nvPr>
            <p:ph type="sldNum" sz="quarter" idx="12"/>
          </p:nvPr>
        </p:nvSpPr>
        <p:spPr/>
        <p:txBody>
          <a:bodyPr/>
          <a:lstStyle/>
          <a:p>
            <a:pPr>
              <a:defRPr/>
            </a:pPr>
            <a:fld id="{9EDF84ED-8940-479A-9125-DE6802CCBBB1}" type="slidenum">
              <a:rPr lang="en-US" altLang="zh-CN" smtClean="0"/>
              <a:pPr>
                <a:defRPr/>
              </a:pPr>
              <a:t>‹#›</a:t>
            </a:fld>
            <a:endParaRPr lang="en-US" altLang="zh-CN" dirty="0"/>
          </a:p>
        </p:txBody>
      </p:sp>
    </p:spTree>
    <p:extLst>
      <p:ext uri="{BB962C8B-B14F-4D97-AF65-F5344CB8AC3E}">
        <p14:creationId xmlns:p14="http://schemas.microsoft.com/office/powerpoint/2010/main" val="2287081931"/>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57AE3B-5A9B-47F4-9A17-6917B0C9E6BD}"/>
              </a:ext>
            </a:extLst>
          </p:cNvPr>
          <p:cNvSpPr>
            <a:spLocks noGrp="1"/>
          </p:cNvSpPr>
          <p:nvPr>
            <p:ph type="title"/>
          </p:nvPr>
        </p:nvSpPr>
        <p:spPr>
          <a:xfrm>
            <a:off x="629841" y="365126"/>
            <a:ext cx="78867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2CD9D50F-E60D-4375-AB5B-D11B905749E0}"/>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a:extLst>
              <a:ext uri="{FF2B5EF4-FFF2-40B4-BE49-F238E27FC236}">
                <a16:creationId xmlns:a16="http://schemas.microsoft.com/office/drawing/2014/main" id="{B70BB658-8866-4022-B721-E59414D431B3}"/>
              </a:ext>
            </a:extLst>
          </p:cNvPr>
          <p:cNvSpPr>
            <a:spLocks noGrp="1"/>
          </p:cNvSpPr>
          <p:nvPr>
            <p:ph sz="half" idx="2"/>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90C4F2AA-CCF8-4D0C-9C95-8BC48033B07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a:extLst>
              <a:ext uri="{FF2B5EF4-FFF2-40B4-BE49-F238E27FC236}">
                <a16:creationId xmlns:a16="http://schemas.microsoft.com/office/drawing/2014/main" id="{8EB9082D-6F7D-4BFE-9E75-266537FC7996}"/>
              </a:ext>
            </a:extLst>
          </p:cNvPr>
          <p:cNvSpPr>
            <a:spLocks noGrp="1"/>
          </p:cNvSpPr>
          <p:nvPr>
            <p:ph sz="quarter" idx="4"/>
          </p:nvPr>
        </p:nvSpPr>
        <p:spPr>
          <a:xfrm>
            <a:off x="4629150"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314AEAFA-B66D-4B8D-B253-140662E04588}"/>
              </a:ext>
            </a:extLst>
          </p:cNvPr>
          <p:cNvSpPr>
            <a:spLocks noGrp="1"/>
          </p:cNvSpPr>
          <p:nvPr>
            <p:ph type="dt" sz="half" idx="10"/>
          </p:nvPr>
        </p:nvSpPr>
        <p:spPr/>
        <p:txBody>
          <a:bodyPr/>
          <a:lstStyle/>
          <a:p>
            <a:pPr>
              <a:defRPr/>
            </a:pPr>
            <a:endParaRPr lang="en-US" altLang="zh-CN" dirty="0"/>
          </a:p>
        </p:txBody>
      </p:sp>
      <p:sp>
        <p:nvSpPr>
          <p:cNvPr id="8" name="页脚占位符 7">
            <a:extLst>
              <a:ext uri="{FF2B5EF4-FFF2-40B4-BE49-F238E27FC236}">
                <a16:creationId xmlns:a16="http://schemas.microsoft.com/office/drawing/2014/main" id="{4EDA7EA0-5FD0-4ABB-90D3-C3D3C50B2952}"/>
              </a:ext>
            </a:extLst>
          </p:cNvPr>
          <p:cNvSpPr>
            <a:spLocks noGrp="1"/>
          </p:cNvSpPr>
          <p:nvPr>
            <p:ph type="ftr" sz="quarter" idx="11"/>
          </p:nvPr>
        </p:nvSpPr>
        <p:spPr/>
        <p:txBody>
          <a:bodyPr/>
          <a:lstStyle/>
          <a:p>
            <a:pPr>
              <a:defRPr/>
            </a:pPr>
            <a:endParaRPr lang="en-US" altLang="zh-CN" dirty="0"/>
          </a:p>
        </p:txBody>
      </p:sp>
      <p:sp>
        <p:nvSpPr>
          <p:cNvPr id="9" name="灯片编号占位符 8">
            <a:extLst>
              <a:ext uri="{FF2B5EF4-FFF2-40B4-BE49-F238E27FC236}">
                <a16:creationId xmlns:a16="http://schemas.microsoft.com/office/drawing/2014/main" id="{A8C19922-4A26-480F-AC43-90948A7B6794}"/>
              </a:ext>
            </a:extLst>
          </p:cNvPr>
          <p:cNvSpPr>
            <a:spLocks noGrp="1"/>
          </p:cNvSpPr>
          <p:nvPr>
            <p:ph type="sldNum" sz="quarter" idx="12"/>
          </p:nvPr>
        </p:nvSpPr>
        <p:spPr/>
        <p:txBody>
          <a:bodyPr/>
          <a:lstStyle/>
          <a:p>
            <a:pPr>
              <a:defRPr/>
            </a:pPr>
            <a:fld id="{9EDF84ED-8940-479A-9125-DE6802CCBBB1}" type="slidenum">
              <a:rPr lang="en-US" altLang="zh-CN" smtClean="0"/>
              <a:pPr>
                <a:defRPr/>
              </a:pPr>
              <a:t>‹#›</a:t>
            </a:fld>
            <a:endParaRPr lang="en-US" altLang="zh-CN" dirty="0"/>
          </a:p>
        </p:txBody>
      </p:sp>
    </p:spTree>
    <p:extLst>
      <p:ext uri="{BB962C8B-B14F-4D97-AF65-F5344CB8AC3E}">
        <p14:creationId xmlns:p14="http://schemas.microsoft.com/office/powerpoint/2010/main" val="209796430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DEF6414-AC35-4DDA-936F-06CA2B8844E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B54E9A6-10CA-469C-8973-0C3F2122B63B}"/>
              </a:ext>
            </a:extLst>
          </p:cNvPr>
          <p:cNvSpPr>
            <a:spLocks noGrp="1"/>
          </p:cNvSpPr>
          <p:nvPr>
            <p:ph type="dt" sz="half" idx="10"/>
          </p:nvPr>
        </p:nvSpPr>
        <p:spPr/>
        <p:txBody>
          <a:bodyPr/>
          <a:lstStyle/>
          <a:p>
            <a:pPr>
              <a:defRPr/>
            </a:pPr>
            <a:endParaRPr lang="en-US" altLang="zh-CN" dirty="0"/>
          </a:p>
        </p:txBody>
      </p:sp>
      <p:sp>
        <p:nvSpPr>
          <p:cNvPr id="4" name="页脚占位符 3">
            <a:extLst>
              <a:ext uri="{FF2B5EF4-FFF2-40B4-BE49-F238E27FC236}">
                <a16:creationId xmlns:a16="http://schemas.microsoft.com/office/drawing/2014/main" id="{5FB95FA7-EC69-4349-92AC-0FA6EEF654BF}"/>
              </a:ext>
            </a:extLst>
          </p:cNvPr>
          <p:cNvSpPr>
            <a:spLocks noGrp="1"/>
          </p:cNvSpPr>
          <p:nvPr>
            <p:ph type="ftr" sz="quarter" idx="11"/>
          </p:nvPr>
        </p:nvSpPr>
        <p:spPr/>
        <p:txBody>
          <a:bodyPr/>
          <a:lstStyle/>
          <a:p>
            <a:pPr>
              <a:defRPr/>
            </a:pPr>
            <a:endParaRPr lang="en-US" altLang="zh-CN" dirty="0"/>
          </a:p>
        </p:txBody>
      </p:sp>
      <p:sp>
        <p:nvSpPr>
          <p:cNvPr id="5" name="灯片编号占位符 4">
            <a:extLst>
              <a:ext uri="{FF2B5EF4-FFF2-40B4-BE49-F238E27FC236}">
                <a16:creationId xmlns:a16="http://schemas.microsoft.com/office/drawing/2014/main" id="{5187E545-7A27-40F0-9E9C-36B576DF050C}"/>
              </a:ext>
            </a:extLst>
          </p:cNvPr>
          <p:cNvSpPr>
            <a:spLocks noGrp="1"/>
          </p:cNvSpPr>
          <p:nvPr>
            <p:ph type="sldNum" sz="quarter" idx="12"/>
          </p:nvPr>
        </p:nvSpPr>
        <p:spPr/>
        <p:txBody>
          <a:bodyPr/>
          <a:lstStyle/>
          <a:p>
            <a:pPr>
              <a:defRPr/>
            </a:pPr>
            <a:fld id="{9EDF84ED-8940-479A-9125-DE6802CCBBB1}" type="slidenum">
              <a:rPr lang="en-US" altLang="zh-CN" smtClean="0"/>
              <a:pPr>
                <a:defRPr/>
              </a:pPr>
              <a:t>‹#›</a:t>
            </a:fld>
            <a:endParaRPr lang="en-US" altLang="zh-CN" dirty="0"/>
          </a:p>
        </p:txBody>
      </p:sp>
    </p:spTree>
    <p:extLst>
      <p:ext uri="{BB962C8B-B14F-4D97-AF65-F5344CB8AC3E}">
        <p14:creationId xmlns:p14="http://schemas.microsoft.com/office/powerpoint/2010/main" val="929743775"/>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168A9493-819D-4ED5-AB1D-C277B44B3CE5}"/>
              </a:ext>
            </a:extLst>
          </p:cNvPr>
          <p:cNvSpPr>
            <a:spLocks noGrp="1"/>
          </p:cNvSpPr>
          <p:nvPr>
            <p:ph type="dt" sz="half" idx="10"/>
          </p:nvPr>
        </p:nvSpPr>
        <p:spPr/>
        <p:txBody>
          <a:bodyPr/>
          <a:lstStyle/>
          <a:p>
            <a:pPr>
              <a:defRPr/>
            </a:pPr>
            <a:endParaRPr lang="en-US" altLang="zh-CN" dirty="0"/>
          </a:p>
        </p:txBody>
      </p:sp>
      <p:sp>
        <p:nvSpPr>
          <p:cNvPr id="3" name="页脚占位符 2">
            <a:extLst>
              <a:ext uri="{FF2B5EF4-FFF2-40B4-BE49-F238E27FC236}">
                <a16:creationId xmlns:a16="http://schemas.microsoft.com/office/drawing/2014/main" id="{F5FBD330-F806-4915-AD5A-505A78137078}"/>
              </a:ext>
            </a:extLst>
          </p:cNvPr>
          <p:cNvSpPr>
            <a:spLocks noGrp="1"/>
          </p:cNvSpPr>
          <p:nvPr>
            <p:ph type="ftr" sz="quarter" idx="11"/>
          </p:nvPr>
        </p:nvSpPr>
        <p:spPr/>
        <p:txBody>
          <a:bodyPr/>
          <a:lstStyle/>
          <a:p>
            <a:pPr>
              <a:defRPr/>
            </a:pPr>
            <a:endParaRPr lang="en-US" altLang="zh-CN" dirty="0"/>
          </a:p>
        </p:txBody>
      </p:sp>
      <p:sp>
        <p:nvSpPr>
          <p:cNvPr id="4" name="灯片编号占位符 3">
            <a:extLst>
              <a:ext uri="{FF2B5EF4-FFF2-40B4-BE49-F238E27FC236}">
                <a16:creationId xmlns:a16="http://schemas.microsoft.com/office/drawing/2014/main" id="{D9338402-4305-4C02-AF32-BF11EC312387}"/>
              </a:ext>
            </a:extLst>
          </p:cNvPr>
          <p:cNvSpPr>
            <a:spLocks noGrp="1"/>
          </p:cNvSpPr>
          <p:nvPr>
            <p:ph type="sldNum" sz="quarter" idx="12"/>
          </p:nvPr>
        </p:nvSpPr>
        <p:spPr/>
        <p:txBody>
          <a:bodyPr/>
          <a:lstStyle/>
          <a:p>
            <a:pPr>
              <a:defRPr/>
            </a:pPr>
            <a:fld id="{9EDF84ED-8940-479A-9125-DE6802CCBBB1}" type="slidenum">
              <a:rPr lang="en-US" altLang="zh-CN" smtClean="0"/>
              <a:pPr>
                <a:defRPr/>
              </a:pPr>
              <a:t>‹#›</a:t>
            </a:fld>
            <a:endParaRPr lang="en-US" altLang="zh-CN" dirty="0"/>
          </a:p>
        </p:txBody>
      </p:sp>
    </p:spTree>
    <p:extLst>
      <p:ext uri="{BB962C8B-B14F-4D97-AF65-F5344CB8AC3E}">
        <p14:creationId xmlns:p14="http://schemas.microsoft.com/office/powerpoint/2010/main" val="3313382878"/>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8FF7779-C9DC-4BDD-AD7F-A9C01D958E9D}"/>
              </a:ext>
            </a:extLst>
          </p:cNvPr>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内容占位符 2">
            <a:extLst>
              <a:ext uri="{FF2B5EF4-FFF2-40B4-BE49-F238E27FC236}">
                <a16:creationId xmlns:a16="http://schemas.microsoft.com/office/drawing/2014/main" id="{E85D69EF-3C81-4AFB-A1C6-4712316A212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21147849-41C6-4007-81BE-769B87729D6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a:extLst>
              <a:ext uri="{FF2B5EF4-FFF2-40B4-BE49-F238E27FC236}">
                <a16:creationId xmlns:a16="http://schemas.microsoft.com/office/drawing/2014/main" id="{D1966A9D-AB91-464F-A35D-7F5067D19C12}"/>
              </a:ext>
            </a:extLst>
          </p:cNvPr>
          <p:cNvSpPr>
            <a:spLocks noGrp="1"/>
          </p:cNvSpPr>
          <p:nvPr>
            <p:ph type="dt" sz="half" idx="10"/>
          </p:nvPr>
        </p:nvSpPr>
        <p:spPr/>
        <p:txBody>
          <a:bodyPr/>
          <a:lstStyle/>
          <a:p>
            <a:pPr>
              <a:defRPr/>
            </a:pPr>
            <a:endParaRPr lang="en-US" altLang="zh-CN" dirty="0"/>
          </a:p>
        </p:txBody>
      </p:sp>
      <p:sp>
        <p:nvSpPr>
          <p:cNvPr id="6" name="页脚占位符 5">
            <a:extLst>
              <a:ext uri="{FF2B5EF4-FFF2-40B4-BE49-F238E27FC236}">
                <a16:creationId xmlns:a16="http://schemas.microsoft.com/office/drawing/2014/main" id="{38A3C781-3611-4A05-8D33-9E05D51A9D0E}"/>
              </a:ext>
            </a:extLst>
          </p:cNvPr>
          <p:cNvSpPr>
            <a:spLocks noGrp="1"/>
          </p:cNvSpPr>
          <p:nvPr>
            <p:ph type="ftr" sz="quarter" idx="11"/>
          </p:nvPr>
        </p:nvSpPr>
        <p:spPr/>
        <p:txBody>
          <a:bodyPr/>
          <a:lstStyle/>
          <a:p>
            <a:pPr>
              <a:defRPr/>
            </a:pPr>
            <a:endParaRPr lang="en-US" altLang="zh-CN" dirty="0"/>
          </a:p>
        </p:txBody>
      </p:sp>
      <p:sp>
        <p:nvSpPr>
          <p:cNvPr id="7" name="灯片编号占位符 6">
            <a:extLst>
              <a:ext uri="{FF2B5EF4-FFF2-40B4-BE49-F238E27FC236}">
                <a16:creationId xmlns:a16="http://schemas.microsoft.com/office/drawing/2014/main" id="{D824AD0D-B246-43FB-9EFC-B3CF5F6D906C}"/>
              </a:ext>
            </a:extLst>
          </p:cNvPr>
          <p:cNvSpPr>
            <a:spLocks noGrp="1"/>
          </p:cNvSpPr>
          <p:nvPr>
            <p:ph type="sldNum" sz="quarter" idx="12"/>
          </p:nvPr>
        </p:nvSpPr>
        <p:spPr/>
        <p:txBody>
          <a:bodyPr/>
          <a:lstStyle/>
          <a:p>
            <a:pPr>
              <a:defRPr/>
            </a:pPr>
            <a:fld id="{9EDF84ED-8940-479A-9125-DE6802CCBBB1}" type="slidenum">
              <a:rPr lang="en-US" altLang="zh-CN" smtClean="0"/>
              <a:pPr>
                <a:defRPr/>
              </a:pPr>
              <a:t>‹#›</a:t>
            </a:fld>
            <a:endParaRPr lang="en-US" altLang="zh-CN" dirty="0"/>
          </a:p>
        </p:txBody>
      </p:sp>
    </p:spTree>
    <p:extLst>
      <p:ext uri="{BB962C8B-B14F-4D97-AF65-F5344CB8AC3E}">
        <p14:creationId xmlns:p14="http://schemas.microsoft.com/office/powerpoint/2010/main" val="2035890746"/>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8" descr="PPT内页副本1">
            <a:extLst>
              <a:ext uri="{FF2B5EF4-FFF2-40B4-BE49-F238E27FC236}">
                <a16:creationId xmlns:a16="http://schemas.microsoft.com/office/drawing/2014/main" id="{427CADE0-5D59-48D7-B880-E1682443E79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
            <a:extLst>
              <a:ext uri="{FF2B5EF4-FFF2-40B4-BE49-F238E27FC236}">
                <a16:creationId xmlns:a16="http://schemas.microsoft.com/office/drawing/2014/main" id="{9348FDCA-98FE-4D45-894D-8C9E1E705594}"/>
              </a:ext>
            </a:extLst>
          </p:cNvPr>
          <p:cNvSpPr>
            <a:spLocks noGrp="1" noChangeArrowheads="1"/>
          </p:cNvSpPr>
          <p:nvPr>
            <p:ph type="dt" sz="half" idx="10"/>
          </p:nvPr>
        </p:nvSpPr>
        <p:spPr>
          <a:ln/>
        </p:spPr>
        <p:txBody>
          <a:bodyPr/>
          <a:lstStyle>
            <a:lvl1pPr>
              <a:defRPr/>
            </a:lvl1pPr>
          </a:lstStyle>
          <a:p>
            <a:pPr>
              <a:defRPr/>
            </a:pPr>
            <a:endParaRPr lang="en-US" altLang="zh-CN" dirty="0"/>
          </a:p>
        </p:txBody>
      </p:sp>
      <p:sp>
        <p:nvSpPr>
          <p:cNvPr id="5" name="Rectangle 5">
            <a:extLst>
              <a:ext uri="{FF2B5EF4-FFF2-40B4-BE49-F238E27FC236}">
                <a16:creationId xmlns:a16="http://schemas.microsoft.com/office/drawing/2014/main" id="{8784D09B-03DB-42A7-A9A5-146C6CBACC92}"/>
              </a:ext>
            </a:extLst>
          </p:cNvPr>
          <p:cNvSpPr>
            <a:spLocks noGrp="1" noChangeArrowheads="1"/>
          </p:cNvSpPr>
          <p:nvPr>
            <p:ph type="ftr" sz="quarter" idx="11"/>
          </p:nvPr>
        </p:nvSpPr>
        <p:spPr>
          <a:ln/>
        </p:spPr>
        <p:txBody>
          <a:bodyPr/>
          <a:lstStyle>
            <a:lvl1pPr>
              <a:defRPr/>
            </a:lvl1pPr>
          </a:lstStyle>
          <a:p>
            <a:pPr>
              <a:defRPr/>
            </a:pPr>
            <a:endParaRPr lang="en-US" altLang="zh-CN" dirty="0"/>
          </a:p>
        </p:txBody>
      </p:sp>
      <p:sp>
        <p:nvSpPr>
          <p:cNvPr id="6" name="Rectangle 6">
            <a:extLst>
              <a:ext uri="{FF2B5EF4-FFF2-40B4-BE49-F238E27FC236}">
                <a16:creationId xmlns:a16="http://schemas.microsoft.com/office/drawing/2014/main" id="{53310071-454F-422B-9A85-A073DD2E36BA}"/>
              </a:ext>
            </a:extLst>
          </p:cNvPr>
          <p:cNvSpPr>
            <a:spLocks noGrp="1" noChangeArrowheads="1"/>
          </p:cNvSpPr>
          <p:nvPr>
            <p:ph type="sldNum" sz="quarter" idx="12"/>
          </p:nvPr>
        </p:nvSpPr>
        <p:spPr>
          <a:ln/>
        </p:spPr>
        <p:txBody>
          <a:bodyPr/>
          <a:lstStyle>
            <a:lvl1pPr>
              <a:defRPr/>
            </a:lvl1pPr>
          </a:lstStyle>
          <a:p>
            <a:pPr>
              <a:defRPr/>
            </a:pPr>
            <a:fld id="{C58DEF2B-8039-4C1E-A573-46AE1706B516}" type="slidenum">
              <a:rPr lang="en-US" altLang="zh-CN"/>
              <a:pPr>
                <a:defRPr/>
              </a:pPr>
              <a:t>‹#›</a:t>
            </a:fld>
            <a:endParaRPr lang="en-US" altLang="zh-CN" dirty="0"/>
          </a:p>
        </p:txBody>
      </p:sp>
      <p:sp>
        <p:nvSpPr>
          <p:cNvPr id="12" name="文本占位符 11">
            <a:extLst>
              <a:ext uri="{FF2B5EF4-FFF2-40B4-BE49-F238E27FC236}">
                <a16:creationId xmlns:a16="http://schemas.microsoft.com/office/drawing/2014/main" id="{B7296F4C-DFB7-4BEE-B399-2E1E730B1F7D}"/>
              </a:ext>
            </a:extLst>
          </p:cNvPr>
          <p:cNvSpPr>
            <a:spLocks noGrp="1"/>
          </p:cNvSpPr>
          <p:nvPr>
            <p:ph type="body" sz="quarter" idx="13" hasCustomPrompt="1"/>
          </p:nvPr>
        </p:nvSpPr>
        <p:spPr>
          <a:xfrm>
            <a:off x="228600" y="136525"/>
            <a:ext cx="5257800" cy="838200"/>
          </a:xfrm>
        </p:spPr>
        <p:txBody>
          <a:bodyPr/>
          <a:lstStyle>
            <a:lvl1pPr marL="0" indent="0">
              <a:buNone/>
              <a:defRPr sz="4000" b="1">
                <a:solidFill>
                  <a:schemeClr val="bg1"/>
                </a:solidFill>
              </a:defRPr>
            </a:lvl1pPr>
          </a:lstStyle>
          <a:p>
            <a:pPr lvl="0"/>
            <a:r>
              <a:rPr lang="zh-CN" altLang="en-US" dirty="0"/>
              <a:t>目录</a:t>
            </a:r>
          </a:p>
        </p:txBody>
      </p:sp>
    </p:spTree>
    <p:extLst>
      <p:ext uri="{BB962C8B-B14F-4D97-AF65-F5344CB8AC3E}">
        <p14:creationId xmlns:p14="http://schemas.microsoft.com/office/powerpoint/2010/main" val="2884256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6BC1E515-0B88-4D07-A3A0-0FA34214167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6E2739E7-BA22-4199-8449-C0D4BE1DCC1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BFF116A-2462-402F-9CAB-9E789B91B54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ltLang="zh-CN" dirty="0"/>
          </a:p>
        </p:txBody>
      </p:sp>
      <p:sp>
        <p:nvSpPr>
          <p:cNvPr id="5" name="页脚占位符 4">
            <a:extLst>
              <a:ext uri="{FF2B5EF4-FFF2-40B4-BE49-F238E27FC236}">
                <a16:creationId xmlns:a16="http://schemas.microsoft.com/office/drawing/2014/main" id="{12FD7F7F-1C84-4664-A17A-08E0FF9C657E}"/>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ltLang="zh-CN" dirty="0"/>
          </a:p>
        </p:txBody>
      </p:sp>
      <p:sp>
        <p:nvSpPr>
          <p:cNvPr id="6" name="灯片编号占位符 5">
            <a:extLst>
              <a:ext uri="{FF2B5EF4-FFF2-40B4-BE49-F238E27FC236}">
                <a16:creationId xmlns:a16="http://schemas.microsoft.com/office/drawing/2014/main" id="{F9A1E558-B7E7-4798-B517-D41E8FB8F5D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9EDF84ED-8940-479A-9125-DE6802CCBBB1}" type="slidenum">
              <a:rPr lang="en-US" altLang="zh-CN" smtClean="0"/>
              <a:pPr>
                <a:defRPr/>
              </a:pPr>
              <a:t>‹#›</a:t>
            </a:fld>
            <a:endParaRPr lang="en-US" altLang="zh-CN" dirty="0"/>
          </a:p>
        </p:txBody>
      </p:sp>
    </p:spTree>
    <p:extLst>
      <p:ext uri="{BB962C8B-B14F-4D97-AF65-F5344CB8AC3E}">
        <p14:creationId xmlns:p14="http://schemas.microsoft.com/office/powerpoint/2010/main" val="3866910221"/>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6" r:id="rId9"/>
    <p:sldLayoutId id="2147483661" r:id="rId10"/>
    <p:sldLayoutId id="2147483662" r:id="rId11"/>
    <p:sldLayoutId id="2147483663"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40.png"/><Relationship Id="rId3" Type="http://schemas.openxmlformats.org/officeDocument/2006/relationships/image" Target="../media/image38.png"/><Relationship Id="rId7" Type="http://schemas.openxmlformats.org/officeDocument/2006/relationships/image" Target="../media/image42.emf"/><Relationship Id="rId2" Type="http://schemas.openxmlformats.org/officeDocument/2006/relationships/image" Target="../media/image37.png"/><Relationship Id="rId1" Type="http://schemas.openxmlformats.org/officeDocument/2006/relationships/slideLayout" Target="../slideLayouts/slideLayout9.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4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1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57.png"/><Relationship Id="rId1" Type="http://schemas.openxmlformats.org/officeDocument/2006/relationships/slideLayout" Target="../slideLayouts/slideLayout9.xml"/><Relationship Id="rId4" Type="http://schemas.openxmlformats.org/officeDocument/2006/relationships/image" Target="../media/image5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9.xml"/><Relationship Id="rId5" Type="http://schemas.openxmlformats.org/officeDocument/2006/relationships/image" Target="../media/image63.png"/><Relationship Id="rId4" Type="http://schemas.openxmlformats.org/officeDocument/2006/relationships/image" Target="../media/image62.png"/></Relationships>
</file>

<file path=ppt/slides/_rels/slide2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40.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9.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9.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9.xml"/><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9.xml"/><Relationship Id="rId5" Type="http://schemas.openxmlformats.org/officeDocument/2006/relationships/image" Target="../media/image36.pn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descr="2">
            <a:extLst>
              <a:ext uri="{FF2B5EF4-FFF2-40B4-BE49-F238E27FC236}">
                <a16:creationId xmlns:a16="http://schemas.microsoft.com/office/drawing/2014/main" id="{7CC63E9D-6895-4804-83EB-1948F52A1B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11">
            <a:extLst>
              <a:ext uri="{FF2B5EF4-FFF2-40B4-BE49-F238E27FC236}">
                <a16:creationId xmlns:a16="http://schemas.microsoft.com/office/drawing/2014/main" id="{56930872-1753-4C67-8007-D7F17A78D6D5}"/>
              </a:ext>
            </a:extLst>
          </p:cNvPr>
          <p:cNvSpPr>
            <a:spLocks noGrp="1" noChangeArrowheads="1"/>
          </p:cNvSpPr>
          <p:nvPr>
            <p:ph type="ctrTitle"/>
          </p:nvPr>
        </p:nvSpPr>
        <p:spPr>
          <a:xfrm>
            <a:off x="457200" y="2132013"/>
            <a:ext cx="8229600" cy="1981200"/>
          </a:xfrm>
        </p:spPr>
        <p:txBody>
          <a:bodyPr anchor="ctr"/>
          <a:lstStyle/>
          <a:p>
            <a:pPr eaLnBrk="1" hangingPunct="1">
              <a:defRPr/>
            </a:pPr>
            <a:r>
              <a:rPr lang="zh-CN" altLang="en-US" sz="4400" b="1" dirty="0">
                <a:solidFill>
                  <a:schemeClr val="bg1"/>
                </a:solidFill>
                <a:latin typeface="+mn-lt"/>
                <a:ea typeface="+mn-ea"/>
                <a:cs typeface="+mn-ea"/>
                <a:sym typeface="+mn-lt"/>
              </a:rPr>
              <a:t>线圈优化</a:t>
            </a:r>
            <a:endParaRPr lang="zh-CN" altLang="zh-CN" sz="4400" b="1" dirty="0">
              <a:solidFill>
                <a:schemeClr val="bg1"/>
              </a:solidFill>
              <a:latin typeface="+mn-lt"/>
              <a:ea typeface="+mn-ea"/>
              <a:cs typeface="+mn-ea"/>
              <a:sym typeface="+mn-lt"/>
            </a:endParaRPr>
          </a:p>
        </p:txBody>
      </p:sp>
      <p:sp>
        <p:nvSpPr>
          <p:cNvPr id="3076" name="Rectangle 12">
            <a:extLst>
              <a:ext uri="{FF2B5EF4-FFF2-40B4-BE49-F238E27FC236}">
                <a16:creationId xmlns:a16="http://schemas.microsoft.com/office/drawing/2014/main" id="{E2B2CE97-30DD-4DCC-9817-F5778BBFDA7C}"/>
              </a:ext>
            </a:extLst>
          </p:cNvPr>
          <p:cNvSpPr>
            <a:spLocks noGrp="1" noChangeArrowheads="1"/>
          </p:cNvSpPr>
          <p:nvPr>
            <p:ph type="subTitle" idx="1"/>
          </p:nvPr>
        </p:nvSpPr>
        <p:spPr>
          <a:xfrm>
            <a:off x="2324100" y="5102224"/>
            <a:ext cx="4495800" cy="1374775"/>
          </a:xfrm>
        </p:spPr>
        <p:txBody>
          <a:bodyPr>
            <a:normAutofit/>
          </a:bodyPr>
          <a:lstStyle/>
          <a:p>
            <a:pPr eaLnBrk="1" hangingPunct="1">
              <a:defRPr/>
            </a:pPr>
            <a:endParaRPr lang="en-US" altLang="zh-CN" b="1" dirty="0">
              <a:ea typeface="+mn-ea"/>
              <a:cs typeface="+mn-ea"/>
              <a:sym typeface="+mn-lt"/>
            </a:endParaRPr>
          </a:p>
          <a:p>
            <a:pPr eaLnBrk="1" hangingPunct="1">
              <a:defRPr/>
            </a:pPr>
            <a:r>
              <a:rPr lang="en-US" altLang="zh-CN" b="1" dirty="0">
                <a:ea typeface="+mn-ea"/>
                <a:cs typeface="+mn-ea"/>
                <a:sym typeface="+mn-lt"/>
              </a:rPr>
              <a:t>2025</a:t>
            </a:r>
            <a:r>
              <a:rPr lang="zh-CN" altLang="en-US" b="1" dirty="0">
                <a:ea typeface="+mn-ea"/>
                <a:cs typeface="+mn-ea"/>
                <a:sym typeface="+mn-lt"/>
              </a:rPr>
              <a:t>年</a:t>
            </a:r>
            <a:r>
              <a:rPr lang="en-US" altLang="zh-CN" b="1" dirty="0">
                <a:cs typeface="+mn-ea"/>
                <a:sym typeface="+mn-lt"/>
              </a:rPr>
              <a:t>09</a:t>
            </a:r>
            <a:r>
              <a:rPr lang="zh-CN" altLang="en-US" b="1" dirty="0">
                <a:ea typeface="+mn-ea"/>
                <a:cs typeface="+mn-ea"/>
                <a:sym typeface="+mn-lt"/>
              </a:rPr>
              <a:t>月</a:t>
            </a:r>
            <a:r>
              <a:rPr lang="en-US" altLang="zh-CN" b="1" dirty="0">
                <a:ea typeface="+mn-ea"/>
                <a:cs typeface="+mn-ea"/>
                <a:sym typeface="+mn-lt"/>
              </a:rPr>
              <a:t>16</a:t>
            </a:r>
            <a:r>
              <a:rPr lang="zh-CN" altLang="en-US" b="1" dirty="0">
                <a:ea typeface="+mn-ea"/>
                <a:cs typeface="+mn-ea"/>
                <a:sym typeface="+mn-lt"/>
              </a:rPr>
              <a:t>日</a:t>
            </a:r>
            <a:endParaRPr lang="en-US" altLang="zh-CN" b="1" dirty="0">
              <a:ea typeface="+mn-ea"/>
              <a:cs typeface="+mn-ea"/>
              <a:sym typeface="+mn-lt"/>
            </a:endParaRPr>
          </a:p>
          <a:p>
            <a:pPr eaLnBrk="1" hangingPunct="1">
              <a:defRPr/>
            </a:pPr>
            <a:r>
              <a:rPr lang="zh-CN" altLang="en-US" b="1" dirty="0">
                <a:ea typeface="+mn-ea"/>
                <a:cs typeface="+mn-ea"/>
                <a:sym typeface="+mn-lt"/>
              </a:rPr>
              <a:t>叶昌庆</a:t>
            </a:r>
            <a:endParaRPr lang="en-US" altLang="zh-CN" b="1" dirty="0">
              <a:ea typeface="+mn-ea"/>
              <a:cs typeface="+mn-ea"/>
              <a:sym typeface="+mn-lt"/>
            </a:endParaRPr>
          </a:p>
          <a:p>
            <a:pPr eaLnBrk="1" hangingPunct="1">
              <a:defRPr/>
            </a:pPr>
            <a:endParaRPr lang="en-US" altLang="zh-CN" b="1" dirty="0">
              <a:ea typeface="+mn-ea"/>
              <a:cs typeface="+mn-ea"/>
              <a:sym typeface="+mn-lt"/>
            </a:endParaRPr>
          </a:p>
          <a:p>
            <a:pPr eaLnBrk="1" hangingPunct="1">
              <a:defRPr/>
            </a:pPr>
            <a:endParaRPr lang="en-US" altLang="zh-CN" b="1" dirty="0">
              <a:ea typeface="+mn-ea"/>
              <a:cs typeface="+mn-ea"/>
              <a:sym typeface="+mn-lt"/>
            </a:endParaRPr>
          </a:p>
        </p:txBody>
      </p:sp>
      <p:sp>
        <p:nvSpPr>
          <p:cNvPr id="2" name="灯片编号占位符 1">
            <a:extLst>
              <a:ext uri="{FF2B5EF4-FFF2-40B4-BE49-F238E27FC236}">
                <a16:creationId xmlns:a16="http://schemas.microsoft.com/office/drawing/2014/main" id="{782B0452-FACA-4046-B3F0-E07FD6664751}"/>
              </a:ext>
            </a:extLst>
          </p:cNvPr>
          <p:cNvSpPr>
            <a:spLocks noGrp="1"/>
          </p:cNvSpPr>
          <p:nvPr>
            <p:ph type="sldNum" sz="quarter" idx="12"/>
          </p:nvPr>
        </p:nvSpPr>
        <p:spPr/>
        <p:txBody>
          <a:bodyPr/>
          <a:lstStyle/>
          <a:p>
            <a:pPr>
              <a:defRPr/>
            </a:pPr>
            <a:fld id="{330181D9-487F-424F-A4D5-93BA9AD789F5}" type="slidenum">
              <a:rPr lang="en-US" altLang="zh-CN" smtClean="0"/>
              <a:pPr>
                <a:defRPr/>
              </a:pPr>
              <a:t>1</a:t>
            </a:fld>
            <a:endParaRPr lang="en-US" altLang="zh-CN" dirty="0"/>
          </a:p>
        </p:txBody>
      </p:sp>
    </p:spTree>
    <p:extLst>
      <p:ext uri="{BB962C8B-B14F-4D97-AF65-F5344CB8AC3E}">
        <p14:creationId xmlns:p14="http://schemas.microsoft.com/office/powerpoint/2010/main" val="1108096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B7DDD3D5-4324-4980-9073-A660DC56B5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062" y="5105400"/>
            <a:ext cx="1971675" cy="933450"/>
          </a:xfrm>
          <a:prstGeom prst="rect">
            <a:avLst/>
          </a:prstGeom>
        </p:spPr>
      </p:pic>
      <p:pic>
        <p:nvPicPr>
          <p:cNvPr id="15" name="图片 14">
            <a:extLst>
              <a:ext uri="{FF2B5EF4-FFF2-40B4-BE49-F238E27FC236}">
                <a16:creationId xmlns:a16="http://schemas.microsoft.com/office/drawing/2014/main" id="{6C262BCB-30AB-4071-AF6E-780A1FCAD5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5825" y="4419600"/>
            <a:ext cx="1962150" cy="809625"/>
          </a:xfrm>
          <a:prstGeom prst="rect">
            <a:avLst/>
          </a:prstGeom>
        </p:spPr>
      </p:pic>
      <p:sp>
        <p:nvSpPr>
          <p:cNvPr id="2" name="灯片编号占位符 1">
            <a:extLst>
              <a:ext uri="{FF2B5EF4-FFF2-40B4-BE49-F238E27FC236}">
                <a16:creationId xmlns:a16="http://schemas.microsoft.com/office/drawing/2014/main" id="{4FEEA3E0-F257-4926-8158-7EEDC9119CF8}"/>
              </a:ext>
            </a:extLst>
          </p:cNvPr>
          <p:cNvSpPr>
            <a:spLocks noGrp="1"/>
          </p:cNvSpPr>
          <p:nvPr>
            <p:ph type="sldNum" sz="quarter" idx="12"/>
          </p:nvPr>
        </p:nvSpPr>
        <p:spPr/>
        <p:txBody>
          <a:bodyPr/>
          <a:lstStyle/>
          <a:p>
            <a:pPr>
              <a:defRPr/>
            </a:pPr>
            <a:fld id="{C58DEF2B-8039-4C1E-A573-46AE1706B516}" type="slidenum">
              <a:rPr lang="en-US" altLang="zh-CN" smtClean="0"/>
              <a:pPr>
                <a:defRPr/>
              </a:pPr>
              <a:t>10</a:t>
            </a:fld>
            <a:endParaRPr lang="en-US" altLang="zh-CN" dirty="0"/>
          </a:p>
        </p:txBody>
      </p:sp>
      <p:sp>
        <p:nvSpPr>
          <p:cNvPr id="3" name="文本占位符 2">
            <a:extLst>
              <a:ext uri="{FF2B5EF4-FFF2-40B4-BE49-F238E27FC236}">
                <a16:creationId xmlns:a16="http://schemas.microsoft.com/office/drawing/2014/main" id="{5CF48ED6-6C1D-45B2-8DB0-FB6057616359}"/>
              </a:ext>
            </a:extLst>
          </p:cNvPr>
          <p:cNvSpPr>
            <a:spLocks noGrp="1"/>
          </p:cNvSpPr>
          <p:nvPr>
            <p:ph type="body" sz="quarter" idx="13"/>
          </p:nvPr>
        </p:nvSpPr>
        <p:spPr/>
        <p:txBody>
          <a:bodyPr>
            <a:normAutofit/>
          </a:bodyPr>
          <a:lstStyle/>
          <a:p>
            <a:r>
              <a:rPr lang="en-US" altLang="zh-CN" dirty="0"/>
              <a:t>EER vs</a:t>
            </a:r>
            <a:r>
              <a:rPr lang="zh-CN" altLang="en-US" dirty="0"/>
              <a:t> </a:t>
            </a:r>
            <a:r>
              <a:rPr lang="en-US" altLang="zh-CN" dirty="0"/>
              <a:t>SNR</a:t>
            </a:r>
          </a:p>
        </p:txBody>
      </p:sp>
      <p:pic>
        <p:nvPicPr>
          <p:cNvPr id="5" name="图片 4">
            <a:extLst>
              <a:ext uri="{FF2B5EF4-FFF2-40B4-BE49-F238E27FC236}">
                <a16:creationId xmlns:a16="http://schemas.microsoft.com/office/drawing/2014/main" id="{B7E3D84F-44D0-4458-8594-6AAC31AFA0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5800" y="1158875"/>
            <a:ext cx="3783542" cy="2270125"/>
          </a:xfrm>
          <a:prstGeom prst="rect">
            <a:avLst/>
          </a:prstGeom>
        </p:spPr>
      </p:pic>
      <p:sp>
        <p:nvSpPr>
          <p:cNvPr id="6" name="文本框 5">
            <a:extLst>
              <a:ext uri="{FF2B5EF4-FFF2-40B4-BE49-F238E27FC236}">
                <a16:creationId xmlns:a16="http://schemas.microsoft.com/office/drawing/2014/main" id="{867FD2F1-D525-4ADE-99D4-47BBC5EA7B9F}"/>
              </a:ext>
            </a:extLst>
          </p:cNvPr>
          <p:cNvSpPr txBox="1"/>
          <p:nvPr/>
        </p:nvSpPr>
        <p:spPr>
          <a:xfrm>
            <a:off x="228600" y="1163850"/>
            <a:ext cx="3276600" cy="5036122"/>
          </a:xfrm>
          <a:prstGeom prst="rect">
            <a:avLst/>
          </a:prstGeom>
          <a:noFill/>
        </p:spPr>
        <p:txBody>
          <a:bodyPr wrap="square" rtlCol="0">
            <a:spAutoFit/>
          </a:bodyPr>
          <a:lstStyle/>
          <a:p>
            <a:pPr>
              <a:lnSpc>
                <a:spcPct val="150000"/>
              </a:lnSpc>
            </a:pPr>
            <a:r>
              <a:rPr lang="zh-CN" altLang="en-US" dirty="0"/>
              <a:t>不同信噪比下，</a:t>
            </a:r>
            <a:r>
              <a:rPr lang="en-US" altLang="zh-CN" dirty="0"/>
              <a:t>FNR vs FPR</a:t>
            </a:r>
          </a:p>
          <a:p>
            <a:pPr>
              <a:lnSpc>
                <a:spcPct val="150000"/>
              </a:lnSpc>
            </a:pPr>
            <a:r>
              <a:rPr lang="zh-CN" altLang="en-US" dirty="0"/>
              <a:t>拟合 </a:t>
            </a:r>
            <a:r>
              <a:rPr lang="en-US" altLang="zh-CN" dirty="0"/>
              <a:t>EER vs SNR</a:t>
            </a:r>
          </a:p>
          <a:p>
            <a:pPr marL="285750" indent="-285750">
              <a:lnSpc>
                <a:spcPct val="150000"/>
              </a:lnSpc>
              <a:buFont typeface="Arial" panose="020B0604020202020204" pitchFamily="34" charset="0"/>
              <a:buChar char="•"/>
            </a:pPr>
            <a:r>
              <a:rPr lang="zh-CN" altLang="en-US" dirty="0"/>
              <a:t>理论解：</a:t>
            </a:r>
            <a:endParaRPr lang="en-US" altLang="zh-CN" dirty="0"/>
          </a:p>
          <a:p>
            <a:pPr>
              <a:lnSpc>
                <a:spcPct val="150000"/>
              </a:lnSpc>
            </a:pPr>
            <a:r>
              <a:rPr lang="zh-CN" altLang="en-US" dirty="0"/>
              <a:t>在高斯噪声的检测模型下：</a:t>
            </a:r>
            <a:endParaRPr lang="en-US" altLang="zh-CN" dirty="0"/>
          </a:p>
          <a:p>
            <a:pPr>
              <a:lnSpc>
                <a:spcPct val="150000"/>
              </a:lnSpc>
            </a:pPr>
            <a:endParaRPr lang="en-US" altLang="zh-CN" dirty="0"/>
          </a:p>
          <a:p>
            <a:pPr>
              <a:lnSpc>
                <a:spcPct val="150000"/>
              </a:lnSpc>
            </a:pPr>
            <a:endParaRPr lang="en-US" altLang="zh-CN" dirty="0"/>
          </a:p>
          <a:p>
            <a:pPr>
              <a:lnSpc>
                <a:spcPct val="150000"/>
              </a:lnSpc>
            </a:pPr>
            <a:r>
              <a:rPr lang="zh-CN" altLang="en-US" dirty="0"/>
              <a:t>最优判决阈值在</a:t>
            </a:r>
            <a:r>
              <a:rPr lang="en-US" altLang="zh-CN" dirty="0"/>
              <a:t>A/2 </a:t>
            </a:r>
            <a:r>
              <a:rPr lang="zh-CN" altLang="en-US" dirty="0"/>
              <a:t>处</a:t>
            </a:r>
            <a:endParaRPr lang="en-US" altLang="zh-CN" dirty="0"/>
          </a:p>
          <a:p>
            <a:pPr>
              <a:lnSpc>
                <a:spcPct val="150000"/>
              </a:lnSpc>
            </a:pPr>
            <a:r>
              <a:rPr lang="zh-CN" altLang="en-US" dirty="0"/>
              <a:t>此时错误率为：</a:t>
            </a:r>
            <a:endParaRPr lang="en-US" altLang="zh-CN" dirty="0"/>
          </a:p>
          <a:p>
            <a:pPr>
              <a:lnSpc>
                <a:spcPct val="150000"/>
              </a:lnSpc>
            </a:pPr>
            <a:endParaRPr lang="en-US" altLang="zh-CN" dirty="0"/>
          </a:p>
          <a:p>
            <a:pPr>
              <a:lnSpc>
                <a:spcPct val="150000"/>
              </a:lnSpc>
            </a:pPr>
            <a:r>
              <a:rPr lang="zh-CN" altLang="en-US" dirty="0"/>
              <a:t>信噪比定义为</a:t>
            </a:r>
            <a:endParaRPr lang="en-US" altLang="zh-CN" dirty="0"/>
          </a:p>
          <a:p>
            <a:pPr>
              <a:lnSpc>
                <a:spcPct val="150000"/>
              </a:lnSpc>
            </a:pPr>
            <a:endParaRPr lang="en-US" altLang="zh-CN" dirty="0"/>
          </a:p>
          <a:p>
            <a:pPr>
              <a:lnSpc>
                <a:spcPct val="150000"/>
              </a:lnSpc>
            </a:pPr>
            <a:r>
              <a:rPr lang="zh-CN" altLang="en-US" dirty="0"/>
              <a:t>则</a:t>
            </a:r>
            <a:endParaRPr lang="en-US" altLang="zh-CN" dirty="0"/>
          </a:p>
        </p:txBody>
      </p:sp>
      <p:pic>
        <p:nvPicPr>
          <p:cNvPr id="9" name="图片 8">
            <a:extLst>
              <a:ext uri="{FF2B5EF4-FFF2-40B4-BE49-F238E27FC236}">
                <a16:creationId xmlns:a16="http://schemas.microsoft.com/office/drawing/2014/main" id="{30C2E38F-0CBF-4CCD-AAD1-4C2E558710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000" y="2880650"/>
            <a:ext cx="3028950" cy="771525"/>
          </a:xfrm>
          <a:prstGeom prst="rect">
            <a:avLst/>
          </a:prstGeom>
        </p:spPr>
      </p:pic>
      <p:pic>
        <p:nvPicPr>
          <p:cNvPr id="19" name="图片 18">
            <a:extLst>
              <a:ext uri="{FF2B5EF4-FFF2-40B4-BE49-F238E27FC236}">
                <a16:creationId xmlns:a16="http://schemas.microsoft.com/office/drawing/2014/main" id="{F76A33AF-AAAA-4F22-BF5A-AD0C175E60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4268" y="6038850"/>
            <a:ext cx="2133600" cy="723900"/>
          </a:xfrm>
          <a:prstGeom prst="rect">
            <a:avLst/>
          </a:prstGeom>
        </p:spPr>
      </p:pic>
      <p:pic>
        <p:nvPicPr>
          <p:cNvPr id="27" name="图片 26">
            <a:extLst>
              <a:ext uri="{FF2B5EF4-FFF2-40B4-BE49-F238E27FC236}">
                <a16:creationId xmlns:a16="http://schemas.microsoft.com/office/drawing/2014/main" id="{46DB1802-683D-454E-A545-A92BD31D0269}"/>
              </a:ext>
            </a:extLst>
          </p:cNvPr>
          <p:cNvPicPr>
            <a:picLocks noChangeAspect="1"/>
          </p:cNvPicPr>
          <p:nvPr/>
        </p:nvPicPr>
        <p:blipFill>
          <a:blip r:embed="rId7"/>
          <a:stretch>
            <a:fillRect/>
          </a:stretch>
        </p:blipFill>
        <p:spPr>
          <a:xfrm>
            <a:off x="5065950" y="3352800"/>
            <a:ext cx="2784000" cy="2088000"/>
          </a:xfrm>
          <a:prstGeom prst="rect">
            <a:avLst/>
          </a:prstGeom>
        </p:spPr>
      </p:pic>
      <mc:AlternateContent xmlns:mc="http://schemas.openxmlformats.org/markup-compatibility/2006" xmlns:a14="http://schemas.microsoft.com/office/drawing/2010/main">
        <mc:Choice Requires="a14">
          <p:sp>
            <p:nvSpPr>
              <p:cNvPr id="32" name="文本框 31">
                <a:extLst>
                  <a:ext uri="{FF2B5EF4-FFF2-40B4-BE49-F238E27FC236}">
                    <a16:creationId xmlns:a16="http://schemas.microsoft.com/office/drawing/2014/main" id="{13D39313-4BB4-4FF5-B965-B7E6FB97C042}"/>
                  </a:ext>
                </a:extLst>
              </p:cNvPr>
              <p:cNvSpPr txBox="1"/>
              <p:nvPr/>
            </p:nvSpPr>
            <p:spPr>
              <a:xfrm>
                <a:off x="3591994" y="5261073"/>
                <a:ext cx="5357816" cy="1555554"/>
              </a:xfrm>
              <a:prstGeom prst="rect">
                <a:avLst/>
              </a:prstGeom>
              <a:noFill/>
            </p:spPr>
            <p:txBody>
              <a:bodyPr wrap="square" rtlCol="0">
                <a:spAutoFit/>
              </a:bodyPr>
              <a:lstStyle/>
              <a:p>
                <a:pPr>
                  <a:lnSpc>
                    <a:spcPct val="150000"/>
                  </a:lnSpc>
                </a:pPr>
                <a:r>
                  <a:rPr lang="zh-CN" altLang="en-US" dirty="0"/>
                  <a:t>实际数据拟合结果为：</a:t>
                </a:r>
                <a14:m>
                  <m:oMath xmlns:m="http://schemas.openxmlformats.org/officeDocument/2006/math">
                    <m:r>
                      <a:rPr lang="en-US" altLang="zh-CN" b="0" i="1" smtClean="0">
                        <a:solidFill>
                          <a:srgbClr val="FF0000"/>
                        </a:solidFill>
                        <a:latin typeface="Cambria Math" panose="02040503050406030204" pitchFamily="18" charset="0"/>
                      </a:rPr>
                      <m:t>𝐸𝐸𝑅</m:t>
                    </m:r>
                    <m:r>
                      <a:rPr lang="en-US" altLang="zh-CN" b="0" i="1" smtClean="0">
                        <a:solidFill>
                          <a:srgbClr val="FF0000"/>
                        </a:solidFill>
                        <a:latin typeface="Cambria Math" panose="02040503050406030204" pitchFamily="18" charset="0"/>
                      </a:rPr>
                      <m:t>=</m:t>
                    </m:r>
                    <m:r>
                      <a:rPr lang="en-US" altLang="zh-CN" b="0" i="1" smtClean="0">
                        <a:solidFill>
                          <a:srgbClr val="FF0000"/>
                        </a:solidFill>
                        <a:latin typeface="Cambria Math" panose="02040503050406030204" pitchFamily="18" charset="0"/>
                      </a:rPr>
                      <m:t>𝑄</m:t>
                    </m:r>
                    <m:d>
                      <m:dPr>
                        <m:ctrlPr>
                          <a:rPr lang="en-US" altLang="zh-CN" b="0" i="1" smtClean="0">
                            <a:solidFill>
                              <a:srgbClr val="FF0000"/>
                            </a:solidFill>
                            <a:latin typeface="Cambria Math" panose="02040503050406030204" pitchFamily="18" charset="0"/>
                          </a:rPr>
                        </m:ctrlPr>
                      </m:dPr>
                      <m:e>
                        <m:f>
                          <m:fPr>
                            <m:ctrlPr>
                              <a:rPr lang="en-US" altLang="zh-CN" b="0" i="1" smtClean="0">
                                <a:solidFill>
                                  <a:srgbClr val="FF0000"/>
                                </a:solidFill>
                                <a:latin typeface="Cambria Math" panose="02040503050406030204" pitchFamily="18" charset="0"/>
                              </a:rPr>
                            </m:ctrlPr>
                          </m:fPr>
                          <m:num>
                            <m:rad>
                              <m:radPr>
                                <m:degHide m:val="on"/>
                                <m:ctrlPr>
                                  <a:rPr lang="en-US" altLang="zh-CN" b="0" i="1" smtClean="0">
                                    <a:solidFill>
                                      <a:srgbClr val="FF0000"/>
                                    </a:solidFill>
                                    <a:latin typeface="Cambria Math" panose="02040503050406030204" pitchFamily="18" charset="0"/>
                                  </a:rPr>
                                </m:ctrlPr>
                              </m:radPr>
                              <m:deg/>
                              <m:e>
                                <m:r>
                                  <a:rPr lang="en-US" altLang="zh-CN" b="0" i="1" smtClean="0">
                                    <a:solidFill>
                                      <a:srgbClr val="FF0000"/>
                                    </a:solidFill>
                                    <a:latin typeface="Cambria Math" panose="02040503050406030204" pitchFamily="18" charset="0"/>
                                  </a:rPr>
                                  <m:t>𝑆𝑁𝑅</m:t>
                                </m:r>
                              </m:e>
                            </m:rad>
                          </m:num>
                          <m:den>
                            <m:r>
                              <a:rPr lang="en-US" altLang="zh-CN" b="0" i="1" smtClean="0">
                                <a:solidFill>
                                  <a:srgbClr val="FF0000"/>
                                </a:solidFill>
                                <a:latin typeface="Cambria Math" panose="02040503050406030204" pitchFamily="18" charset="0"/>
                              </a:rPr>
                              <m:t>1.783</m:t>
                            </m:r>
                          </m:den>
                        </m:f>
                      </m:e>
                    </m:d>
                  </m:oMath>
                </a14:m>
                <a:endParaRPr lang="en-US" altLang="zh-CN" dirty="0"/>
              </a:p>
              <a:p>
                <a:pPr>
                  <a:lnSpc>
                    <a:spcPct val="150000"/>
                  </a:lnSpc>
                </a:pPr>
                <a:r>
                  <a:rPr lang="zh-CN" altLang="en-US" dirty="0"/>
                  <a:t>上述推导基于极简的信号形式，导致实际结果和推导结果存在偏差</a:t>
                </a:r>
                <a:endParaRPr lang="en-US" altLang="zh-CN" dirty="0"/>
              </a:p>
            </p:txBody>
          </p:sp>
        </mc:Choice>
        <mc:Fallback xmlns="">
          <p:sp>
            <p:nvSpPr>
              <p:cNvPr id="32" name="文本框 31">
                <a:extLst>
                  <a:ext uri="{FF2B5EF4-FFF2-40B4-BE49-F238E27FC236}">
                    <a16:creationId xmlns:a16="http://schemas.microsoft.com/office/drawing/2014/main" id="{13D39313-4BB4-4FF5-B965-B7E6FB97C042}"/>
                  </a:ext>
                </a:extLst>
              </p:cNvPr>
              <p:cNvSpPr txBox="1">
                <a:spLocks noRot="1" noChangeAspect="1" noMove="1" noResize="1" noEditPoints="1" noAdjustHandles="1" noChangeArrowheads="1" noChangeShapeType="1" noTextEdit="1"/>
              </p:cNvSpPr>
              <p:nvPr/>
            </p:nvSpPr>
            <p:spPr>
              <a:xfrm>
                <a:off x="3591994" y="5261073"/>
                <a:ext cx="5357816" cy="1555554"/>
              </a:xfrm>
              <a:prstGeom prst="rect">
                <a:avLst/>
              </a:prstGeom>
              <a:blipFill>
                <a:blip r:embed="rId8"/>
                <a:stretch>
                  <a:fillRect l="-910" b="-5490"/>
                </a:stretch>
              </a:blipFill>
            </p:spPr>
            <p:txBody>
              <a:bodyPr/>
              <a:lstStyle/>
              <a:p>
                <a:r>
                  <a:rPr lang="zh-CN" altLang="en-US">
                    <a:noFill/>
                  </a:rPr>
                  <a:t> </a:t>
                </a:r>
              </a:p>
            </p:txBody>
          </p:sp>
        </mc:Fallback>
      </mc:AlternateContent>
      <p:pic>
        <p:nvPicPr>
          <p:cNvPr id="38" name="图片 37">
            <a:extLst>
              <a:ext uri="{FF2B5EF4-FFF2-40B4-BE49-F238E27FC236}">
                <a16:creationId xmlns:a16="http://schemas.microsoft.com/office/drawing/2014/main" id="{5C90C7F4-899C-4E14-A208-EFB7681AC2B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47975" y="4710614"/>
            <a:ext cx="2276475" cy="686936"/>
          </a:xfrm>
          <a:prstGeom prst="rect">
            <a:avLst/>
          </a:prstGeom>
          <a:ln w="12700">
            <a:solidFill>
              <a:schemeClr val="tx1"/>
            </a:solidFill>
          </a:ln>
        </p:spPr>
      </p:pic>
    </p:spTree>
    <p:extLst>
      <p:ext uri="{BB962C8B-B14F-4D97-AF65-F5344CB8AC3E}">
        <p14:creationId xmlns:p14="http://schemas.microsoft.com/office/powerpoint/2010/main" val="226667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84645CAC-A17E-4F2F-A5DD-F7511833C01D}"/>
              </a:ext>
            </a:extLst>
          </p:cNvPr>
          <p:cNvSpPr>
            <a:spLocks noGrp="1"/>
          </p:cNvSpPr>
          <p:nvPr>
            <p:ph type="sldNum" sz="quarter" idx="12"/>
          </p:nvPr>
        </p:nvSpPr>
        <p:spPr/>
        <p:txBody>
          <a:bodyPr/>
          <a:lstStyle/>
          <a:p>
            <a:pPr>
              <a:defRPr/>
            </a:pPr>
            <a:fld id="{C58DEF2B-8039-4C1E-A573-46AE1706B516}" type="slidenum">
              <a:rPr lang="en-US" altLang="zh-CN" smtClean="0"/>
              <a:pPr>
                <a:defRPr/>
              </a:pPr>
              <a:t>11</a:t>
            </a:fld>
            <a:endParaRPr lang="en-US" altLang="zh-CN" dirty="0"/>
          </a:p>
        </p:txBody>
      </p:sp>
      <p:sp>
        <p:nvSpPr>
          <p:cNvPr id="3" name="文本占位符 2">
            <a:extLst>
              <a:ext uri="{FF2B5EF4-FFF2-40B4-BE49-F238E27FC236}">
                <a16:creationId xmlns:a16="http://schemas.microsoft.com/office/drawing/2014/main" id="{123F0360-9EC1-41FE-9C38-E2B69449FA89}"/>
              </a:ext>
            </a:extLst>
          </p:cNvPr>
          <p:cNvSpPr>
            <a:spLocks noGrp="1"/>
          </p:cNvSpPr>
          <p:nvPr>
            <p:ph type="body" sz="quarter" idx="13"/>
          </p:nvPr>
        </p:nvSpPr>
        <p:spPr/>
        <p:txBody>
          <a:bodyPr/>
          <a:lstStyle/>
          <a:p>
            <a:r>
              <a:rPr lang="zh-CN" altLang="en-US" dirty="0"/>
              <a:t>思路</a:t>
            </a:r>
          </a:p>
        </p:txBody>
      </p:sp>
      <p:sp>
        <p:nvSpPr>
          <p:cNvPr id="4" name="文本框 3">
            <a:extLst>
              <a:ext uri="{FF2B5EF4-FFF2-40B4-BE49-F238E27FC236}">
                <a16:creationId xmlns:a16="http://schemas.microsoft.com/office/drawing/2014/main" id="{30C6BD1F-6AEF-4981-BD47-81AAFCA23929}"/>
              </a:ext>
            </a:extLst>
          </p:cNvPr>
          <p:cNvSpPr txBox="1"/>
          <p:nvPr/>
        </p:nvSpPr>
        <p:spPr>
          <a:xfrm>
            <a:off x="1295400" y="2286000"/>
            <a:ext cx="5867400" cy="2543132"/>
          </a:xfrm>
          <a:prstGeom prst="rect">
            <a:avLst/>
          </a:prstGeom>
          <a:noFill/>
        </p:spPr>
        <p:txBody>
          <a:bodyPr wrap="square" rtlCol="0">
            <a:spAutoFit/>
          </a:bodyPr>
          <a:lstStyle/>
          <a:p>
            <a:pPr marL="342900" indent="-342900">
              <a:lnSpc>
                <a:spcPct val="150000"/>
              </a:lnSpc>
              <a:buFont typeface="Wingdings" panose="05000000000000000000" pitchFamily="2" charset="2"/>
              <a:buChar char="p"/>
            </a:pPr>
            <a:r>
              <a:rPr lang="en-US" altLang="zh-CN" dirty="0"/>
              <a:t>Air-core coil</a:t>
            </a:r>
          </a:p>
          <a:p>
            <a:pPr marL="800100" lvl="1" indent="-342900">
              <a:lnSpc>
                <a:spcPct val="150000"/>
              </a:lnSpc>
              <a:buFont typeface="Arial" panose="020B0604020202020204" pitchFamily="34" charset="0"/>
              <a:buChar char="•"/>
            </a:pPr>
            <a:r>
              <a:rPr lang="en-US" altLang="zh-CN" dirty="0">
                <a:solidFill>
                  <a:srgbClr val="FF0000"/>
                </a:solidFill>
              </a:rPr>
              <a:t>Solid-wire air-core coil </a:t>
            </a:r>
          </a:p>
          <a:p>
            <a:pPr marL="800100" lvl="1" indent="-342900">
              <a:lnSpc>
                <a:spcPct val="150000"/>
              </a:lnSpc>
              <a:buFont typeface="Arial" panose="020B0604020202020204" pitchFamily="34" charset="0"/>
              <a:buChar char="•"/>
            </a:pPr>
            <a:r>
              <a:rPr lang="en-US" altLang="zh-CN" dirty="0" err="1"/>
              <a:t>Litz</a:t>
            </a:r>
            <a:r>
              <a:rPr lang="en-US" altLang="zh-CN" dirty="0"/>
              <a:t>-wire air-core coil</a:t>
            </a:r>
          </a:p>
          <a:p>
            <a:pPr marL="285750" indent="-285750">
              <a:lnSpc>
                <a:spcPct val="150000"/>
              </a:lnSpc>
              <a:buFont typeface="Wingdings" panose="05000000000000000000" pitchFamily="2" charset="2"/>
              <a:buChar char="p"/>
            </a:pPr>
            <a:r>
              <a:rPr lang="en-US" altLang="zh-CN" dirty="0"/>
              <a:t>Ferrite-core coil</a:t>
            </a:r>
          </a:p>
          <a:p>
            <a:pPr marL="742950" lvl="1" indent="-285750">
              <a:lnSpc>
                <a:spcPct val="150000"/>
              </a:lnSpc>
              <a:buFont typeface="Arial" panose="020B0604020202020204" pitchFamily="34" charset="0"/>
              <a:buChar char="•"/>
            </a:pPr>
            <a:r>
              <a:rPr lang="en-US" altLang="zh-CN" dirty="0"/>
              <a:t>Solid-wire ferrite-core coil</a:t>
            </a:r>
          </a:p>
          <a:p>
            <a:pPr marL="742950" lvl="1" indent="-285750">
              <a:lnSpc>
                <a:spcPct val="150000"/>
              </a:lnSpc>
              <a:buFont typeface="Arial" panose="020B0604020202020204" pitchFamily="34" charset="0"/>
              <a:buChar char="•"/>
            </a:pPr>
            <a:r>
              <a:rPr lang="en-US" altLang="zh-CN" dirty="0" err="1"/>
              <a:t>Litz</a:t>
            </a:r>
            <a:r>
              <a:rPr lang="en-US" altLang="zh-CN" dirty="0"/>
              <a:t>-wire ferrite-core coil</a:t>
            </a:r>
          </a:p>
        </p:txBody>
      </p:sp>
    </p:spTree>
    <p:extLst>
      <p:ext uri="{BB962C8B-B14F-4D97-AF65-F5344CB8AC3E}">
        <p14:creationId xmlns:p14="http://schemas.microsoft.com/office/powerpoint/2010/main" val="2569446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84645CAC-A17E-4F2F-A5DD-F7511833C01D}"/>
              </a:ext>
            </a:extLst>
          </p:cNvPr>
          <p:cNvSpPr>
            <a:spLocks noGrp="1"/>
          </p:cNvSpPr>
          <p:nvPr>
            <p:ph type="sldNum" sz="quarter" idx="12"/>
          </p:nvPr>
        </p:nvSpPr>
        <p:spPr/>
        <p:txBody>
          <a:bodyPr/>
          <a:lstStyle/>
          <a:p>
            <a:pPr>
              <a:defRPr/>
            </a:pPr>
            <a:fld id="{C58DEF2B-8039-4C1E-A573-46AE1706B516}" type="slidenum">
              <a:rPr lang="en-US" altLang="zh-CN" smtClean="0"/>
              <a:pPr>
                <a:defRPr/>
              </a:pPr>
              <a:t>12</a:t>
            </a:fld>
            <a:endParaRPr lang="en-US" altLang="zh-CN" dirty="0"/>
          </a:p>
        </p:txBody>
      </p:sp>
      <p:sp>
        <p:nvSpPr>
          <p:cNvPr id="3" name="文本占位符 2">
            <a:extLst>
              <a:ext uri="{FF2B5EF4-FFF2-40B4-BE49-F238E27FC236}">
                <a16:creationId xmlns:a16="http://schemas.microsoft.com/office/drawing/2014/main" id="{123F0360-9EC1-41FE-9C38-E2B69449FA89}"/>
              </a:ext>
            </a:extLst>
          </p:cNvPr>
          <p:cNvSpPr>
            <a:spLocks noGrp="1"/>
          </p:cNvSpPr>
          <p:nvPr>
            <p:ph type="body" sz="quarter" idx="13"/>
          </p:nvPr>
        </p:nvSpPr>
        <p:spPr/>
        <p:txBody>
          <a:bodyPr/>
          <a:lstStyle/>
          <a:p>
            <a:r>
              <a:rPr lang="zh-CN" altLang="en-US" dirty="0"/>
              <a:t>多目标优化</a:t>
            </a:r>
          </a:p>
        </p:txBody>
      </p:sp>
      <p:sp>
        <p:nvSpPr>
          <p:cNvPr id="4" name="文本框 3">
            <a:extLst>
              <a:ext uri="{FF2B5EF4-FFF2-40B4-BE49-F238E27FC236}">
                <a16:creationId xmlns:a16="http://schemas.microsoft.com/office/drawing/2014/main" id="{30C6BD1F-6AEF-4981-BD47-81AAFCA23929}"/>
              </a:ext>
            </a:extLst>
          </p:cNvPr>
          <p:cNvSpPr txBox="1"/>
          <p:nvPr/>
        </p:nvSpPr>
        <p:spPr>
          <a:xfrm>
            <a:off x="0" y="1066800"/>
            <a:ext cx="9144000" cy="5828712"/>
          </a:xfrm>
          <a:prstGeom prst="rect">
            <a:avLst/>
          </a:prstGeom>
          <a:noFill/>
        </p:spPr>
        <p:txBody>
          <a:bodyPr wrap="square" rtlCol="0">
            <a:spAutoFit/>
          </a:bodyPr>
          <a:lstStyle/>
          <a:p>
            <a:pPr marL="342900" indent="-342900">
              <a:lnSpc>
                <a:spcPct val="130000"/>
              </a:lnSpc>
              <a:buFont typeface="Wingdings" panose="05000000000000000000" pitchFamily="2" charset="2"/>
              <a:buChar char="p"/>
            </a:pPr>
            <a:r>
              <a:rPr lang="zh-CN" altLang="en-US" sz="1600" dirty="0">
                <a:solidFill>
                  <a:srgbClr val="FF0000"/>
                </a:solidFill>
              </a:rPr>
              <a:t>灵敏度</a:t>
            </a:r>
            <a:r>
              <a:rPr lang="en-US" altLang="zh-CN" sz="1600" dirty="0">
                <a:solidFill>
                  <a:srgbClr val="FF0000"/>
                </a:solidFill>
              </a:rPr>
              <a:t>Q </a:t>
            </a:r>
            <a:r>
              <a:rPr lang="zh-CN" altLang="en-US" sz="1600" dirty="0">
                <a:solidFill>
                  <a:srgbClr val="FF0000"/>
                </a:solidFill>
              </a:rPr>
              <a:t>和质量</a:t>
            </a:r>
            <a:r>
              <a:rPr lang="en-US" altLang="zh-CN" sz="1600" dirty="0">
                <a:solidFill>
                  <a:srgbClr val="FF0000"/>
                </a:solidFill>
              </a:rPr>
              <a:t>W </a:t>
            </a:r>
            <a:r>
              <a:rPr lang="zh-CN" altLang="en-US" sz="1600" dirty="0"/>
              <a:t>双目标优化</a:t>
            </a:r>
            <a:endParaRPr lang="en-US" altLang="zh-CN" sz="1600" dirty="0"/>
          </a:p>
          <a:p>
            <a:pPr marL="800100" lvl="1" indent="-342900">
              <a:lnSpc>
                <a:spcPct val="130000"/>
              </a:lnSpc>
              <a:buFont typeface="+mj-lt"/>
              <a:buAutoNum type="arabicPeriod"/>
            </a:pPr>
            <a:r>
              <a:rPr lang="zh-CN" altLang="en-US" sz="1600" dirty="0"/>
              <a:t>线圈参数</a:t>
            </a:r>
            <a:endParaRPr lang="en-US" altLang="zh-CN" sz="1600" dirty="0"/>
          </a:p>
          <a:p>
            <a:pPr marL="1257300" lvl="2" indent="-342900">
              <a:lnSpc>
                <a:spcPct val="130000"/>
              </a:lnSpc>
              <a:buFont typeface="Arial" panose="020B0604020202020204" pitchFamily="34" charset="0"/>
              <a:buChar char="•"/>
            </a:pPr>
            <a:r>
              <a:rPr lang="zh-CN" altLang="en-US" sz="1600" dirty="0"/>
              <a:t>线圈内径 </a:t>
            </a:r>
            <a:endParaRPr lang="en-US" altLang="zh-CN" sz="1600" dirty="0"/>
          </a:p>
          <a:p>
            <a:pPr marL="1257300" lvl="2" indent="-342900">
              <a:lnSpc>
                <a:spcPct val="130000"/>
              </a:lnSpc>
              <a:buFont typeface="Arial" panose="020B0604020202020204" pitchFamily="34" charset="0"/>
              <a:buChar char="•"/>
            </a:pPr>
            <a:r>
              <a:rPr lang="zh-CN" altLang="en-US" sz="1600" dirty="0"/>
              <a:t>线径</a:t>
            </a:r>
            <a:endParaRPr lang="en-US" altLang="zh-CN" sz="1600" dirty="0"/>
          </a:p>
          <a:p>
            <a:pPr marL="1257300" lvl="2" indent="-342900">
              <a:lnSpc>
                <a:spcPct val="130000"/>
              </a:lnSpc>
              <a:buFont typeface="Arial" panose="020B0604020202020204" pitchFamily="34" charset="0"/>
              <a:buChar char="•"/>
            </a:pPr>
            <a:r>
              <a:rPr lang="zh-CN" altLang="en-US" sz="1600" dirty="0"/>
              <a:t>每层匝数</a:t>
            </a:r>
            <a:endParaRPr lang="en-US" altLang="zh-CN" sz="1600" dirty="0"/>
          </a:p>
          <a:p>
            <a:pPr marL="1257300" lvl="2" indent="-342900">
              <a:lnSpc>
                <a:spcPct val="130000"/>
              </a:lnSpc>
              <a:buFont typeface="Arial" panose="020B0604020202020204" pitchFamily="34" charset="0"/>
              <a:buChar char="•"/>
            </a:pPr>
            <a:r>
              <a:rPr lang="zh-CN" altLang="en-US" sz="1600" dirty="0"/>
              <a:t>层数</a:t>
            </a:r>
            <a:endParaRPr lang="en-US" altLang="zh-CN" sz="1600" dirty="0"/>
          </a:p>
          <a:p>
            <a:pPr marL="800100" lvl="1" indent="-342900">
              <a:lnSpc>
                <a:spcPct val="130000"/>
              </a:lnSpc>
              <a:buFont typeface="+mj-lt"/>
              <a:buAutoNum type="arabicPeriod"/>
            </a:pPr>
            <a:r>
              <a:rPr lang="zh-CN" altLang="en-US" sz="1600" dirty="0"/>
              <a:t>得到交流电阻（</a:t>
            </a:r>
            <a:r>
              <a:rPr lang="en-US" altLang="zh-CN" sz="1600" dirty="0" err="1"/>
              <a:t>Comsol</a:t>
            </a:r>
            <a:r>
              <a:rPr lang="zh-CN" altLang="en-US" sz="1600" dirty="0"/>
              <a:t>）</a:t>
            </a:r>
            <a:endParaRPr lang="en-US" altLang="zh-CN" sz="1600" dirty="0"/>
          </a:p>
          <a:p>
            <a:pPr marL="800100" lvl="1" indent="-342900">
              <a:lnSpc>
                <a:spcPct val="130000"/>
              </a:lnSpc>
              <a:buFont typeface="+mj-lt"/>
              <a:buAutoNum type="arabicPeriod"/>
            </a:pPr>
            <a:r>
              <a:rPr lang="zh-CN" altLang="en-US" sz="1600" dirty="0"/>
              <a:t>求得信噪比</a:t>
            </a:r>
            <a:r>
              <a:rPr lang="en-US" altLang="zh-CN" sz="1600" dirty="0"/>
              <a:t>SNR</a:t>
            </a:r>
            <a:r>
              <a:rPr lang="zh-CN" altLang="en-US" sz="1600" dirty="0"/>
              <a:t>，再得到</a:t>
            </a:r>
            <a:r>
              <a:rPr lang="en-US" altLang="zh-CN" sz="1600" dirty="0"/>
              <a:t>FPR</a:t>
            </a:r>
            <a:r>
              <a:rPr lang="zh-CN" altLang="en-US" sz="1600" dirty="0"/>
              <a:t>，得到</a:t>
            </a:r>
            <a:r>
              <a:rPr lang="en-US" altLang="zh-CN" sz="1600" dirty="0"/>
              <a:t>Q</a:t>
            </a:r>
          </a:p>
          <a:p>
            <a:pPr marL="800100" lvl="1" indent="-342900">
              <a:lnSpc>
                <a:spcPct val="130000"/>
              </a:lnSpc>
              <a:buFont typeface="+mj-lt"/>
              <a:buAutoNum type="arabicPeriod"/>
            </a:pPr>
            <a:r>
              <a:rPr lang="zh-CN" altLang="en-US" sz="1600" dirty="0"/>
              <a:t>得到</a:t>
            </a:r>
            <a:r>
              <a:rPr lang="en-US" altLang="zh-CN" sz="1600" dirty="0"/>
              <a:t>W</a:t>
            </a:r>
          </a:p>
          <a:p>
            <a:pPr marL="285750" indent="-285750">
              <a:lnSpc>
                <a:spcPct val="130000"/>
              </a:lnSpc>
              <a:buFont typeface="Wingdings" panose="05000000000000000000" pitchFamily="2" charset="2"/>
              <a:buChar char="p"/>
            </a:pPr>
            <a:r>
              <a:rPr lang="zh-CN" altLang="en-US" sz="1600" dirty="0">
                <a:solidFill>
                  <a:prstClr val="black"/>
                </a:solidFill>
                <a:latin typeface="等线" panose="020F0502020204030204"/>
                <a:ea typeface="等线" panose="02010600030101010101" pitchFamily="2" charset="-122"/>
              </a:rPr>
              <a:t>多目标优化：</a:t>
            </a:r>
            <a:r>
              <a:rPr lang="en-US" altLang="zh-CN" sz="1600" dirty="0">
                <a:solidFill>
                  <a:prstClr val="black"/>
                </a:solidFill>
                <a:latin typeface="等线" panose="020F0502020204030204"/>
                <a:ea typeface="等线" panose="02010600030101010101" pitchFamily="2" charset="-122"/>
              </a:rPr>
              <a:t>Pareto </a:t>
            </a:r>
            <a:r>
              <a:rPr lang="zh-CN" altLang="en-US" sz="1600" dirty="0">
                <a:solidFill>
                  <a:prstClr val="black"/>
                </a:solidFill>
                <a:latin typeface="等线" panose="020F0502020204030204"/>
                <a:ea typeface="等线" panose="02010600030101010101" pitchFamily="2" charset="-122"/>
              </a:rPr>
              <a:t>优化，计算得到</a:t>
            </a:r>
            <a:r>
              <a:rPr lang="en-US" altLang="zh-CN" sz="1600" dirty="0">
                <a:solidFill>
                  <a:prstClr val="black"/>
                </a:solidFill>
                <a:latin typeface="等线" panose="020F0502020204030204"/>
                <a:ea typeface="等线" panose="02010600030101010101" pitchFamily="2" charset="-122"/>
              </a:rPr>
              <a:t>Pareto </a:t>
            </a:r>
            <a:r>
              <a:rPr lang="zh-CN" altLang="en-US" sz="1600" dirty="0">
                <a:solidFill>
                  <a:prstClr val="black"/>
                </a:solidFill>
                <a:latin typeface="等线" panose="020F0502020204030204"/>
                <a:ea typeface="等线" panose="02010600030101010101" pitchFamily="2" charset="-122"/>
              </a:rPr>
              <a:t>前沿</a:t>
            </a:r>
            <a:endParaRPr lang="en-US" altLang="zh-CN" sz="1600" dirty="0">
              <a:solidFill>
                <a:prstClr val="black"/>
              </a:solidFill>
              <a:latin typeface="等线" panose="020F0502020204030204"/>
              <a:ea typeface="等线" panose="02010600030101010101" pitchFamily="2" charset="-122"/>
            </a:endParaRPr>
          </a:p>
          <a:p>
            <a:pPr marL="742950" lvl="1" indent="-285750">
              <a:lnSpc>
                <a:spcPct val="130000"/>
              </a:lnSpc>
              <a:buFont typeface="Arial" panose="020B0604020202020204" pitchFamily="34" charset="0"/>
              <a:buChar char="•"/>
            </a:pPr>
            <a:r>
              <a:rPr lang="en-US" altLang="zh-CN" sz="1600" dirty="0">
                <a:solidFill>
                  <a:prstClr val="black"/>
                </a:solidFill>
                <a:latin typeface="等线" panose="020F0502020204030204"/>
                <a:ea typeface="等线" panose="02010600030101010101" pitchFamily="2" charset="-122"/>
              </a:rPr>
              <a:t>NSGA-Ⅱ</a:t>
            </a:r>
            <a:r>
              <a:rPr lang="zh-CN" altLang="en-US" sz="1600" dirty="0">
                <a:solidFill>
                  <a:prstClr val="black"/>
                </a:solidFill>
                <a:latin typeface="等线" panose="020F0502020204030204"/>
                <a:ea typeface="等线" panose="02010600030101010101" pitchFamily="2" charset="-122"/>
              </a:rPr>
              <a:t>算法，不断用遗传操作（选择、交叉、变异）产生新的候选解，并通过 </a:t>
            </a:r>
            <a:r>
              <a:rPr lang="en-US" altLang="zh-CN" sz="1600" dirty="0">
                <a:solidFill>
                  <a:prstClr val="black"/>
                </a:solidFill>
                <a:latin typeface="等线" panose="020F0502020204030204"/>
                <a:ea typeface="等线" panose="02010600030101010101" pitchFamily="2" charset="-122"/>
              </a:rPr>
              <a:t>Pareto</a:t>
            </a:r>
            <a:r>
              <a:rPr lang="zh-CN" altLang="en-US" sz="1600" dirty="0">
                <a:solidFill>
                  <a:prstClr val="black"/>
                </a:solidFill>
                <a:latin typeface="等线" panose="020F0502020204030204"/>
                <a:ea typeface="等线" panose="02010600030101010101" pitchFamily="2" charset="-122"/>
              </a:rPr>
              <a:t>排序 </a:t>
            </a:r>
            <a:r>
              <a:rPr lang="en-US" altLang="zh-CN" sz="1600" dirty="0">
                <a:solidFill>
                  <a:prstClr val="black"/>
                </a:solidFill>
                <a:latin typeface="等线" panose="020F0502020204030204"/>
                <a:ea typeface="等线" panose="02010600030101010101" pitchFamily="2" charset="-122"/>
              </a:rPr>
              <a:t>+ </a:t>
            </a:r>
            <a:r>
              <a:rPr lang="zh-CN" altLang="en-US" sz="1600" dirty="0">
                <a:solidFill>
                  <a:prstClr val="black"/>
                </a:solidFill>
                <a:latin typeface="等线" panose="020F0502020204030204"/>
                <a:ea typeface="等线" panose="02010600030101010101" pitchFamily="2" charset="-122"/>
              </a:rPr>
              <a:t>拥挤度距离来筛选出更优的解，直到满足终止条件</a:t>
            </a:r>
            <a:endParaRPr lang="en-US" altLang="zh-CN" sz="1600" dirty="0">
              <a:solidFill>
                <a:prstClr val="black"/>
              </a:solidFill>
              <a:latin typeface="等线" panose="020F0502020204030204"/>
              <a:ea typeface="等线" panose="02010600030101010101" pitchFamily="2" charset="-122"/>
            </a:endParaRPr>
          </a:p>
          <a:p>
            <a:pPr marL="742950" lvl="1" indent="-285750">
              <a:lnSpc>
                <a:spcPct val="130000"/>
              </a:lnSpc>
              <a:buFont typeface="Arial" panose="020B0604020202020204" pitchFamily="34" charset="0"/>
              <a:buChar char="•"/>
            </a:pPr>
            <a:r>
              <a:rPr lang="en-US" altLang="zh-CN" sz="1600" dirty="0" err="1"/>
              <a:t>Comsol</a:t>
            </a:r>
            <a:r>
              <a:rPr lang="en-US" altLang="zh-CN" sz="1600" dirty="0"/>
              <a:t> </a:t>
            </a:r>
            <a:r>
              <a:rPr lang="zh-CN" altLang="en-US" sz="1600" dirty="0"/>
              <a:t>是黑盒且昂贵，迭代不现实，使用代理模型</a:t>
            </a:r>
            <a:endParaRPr lang="en-US" altLang="zh-CN" sz="1600" dirty="0"/>
          </a:p>
          <a:p>
            <a:pPr marL="1257300" lvl="2" indent="-342900">
              <a:lnSpc>
                <a:spcPct val="130000"/>
              </a:lnSpc>
              <a:buFont typeface="+mj-lt"/>
              <a:buAutoNum type="arabicPeriod"/>
            </a:pPr>
            <a:r>
              <a:rPr lang="zh-CN" altLang="en-US" sz="1600" dirty="0"/>
              <a:t>用</a:t>
            </a:r>
            <a:r>
              <a:rPr lang="en-US" altLang="zh-CN" sz="1600" dirty="0" err="1"/>
              <a:t>Comsol</a:t>
            </a:r>
            <a:r>
              <a:rPr lang="en-US" altLang="zh-CN" sz="1600" dirty="0"/>
              <a:t> </a:t>
            </a:r>
            <a:r>
              <a:rPr lang="zh-CN" altLang="en-US" sz="1600" dirty="0"/>
              <a:t>完成初始采样</a:t>
            </a:r>
            <a:endParaRPr lang="en-US" altLang="zh-CN" sz="1600" dirty="0"/>
          </a:p>
          <a:p>
            <a:pPr marL="1257300" lvl="2" indent="-342900">
              <a:lnSpc>
                <a:spcPct val="130000"/>
              </a:lnSpc>
              <a:buFont typeface="+mj-lt"/>
              <a:buAutoNum type="arabicPeriod"/>
            </a:pPr>
            <a:r>
              <a:rPr lang="zh-CN" altLang="en-US" sz="1600" dirty="0"/>
              <a:t>利用采样数据构建代理模型（神经网络）</a:t>
            </a:r>
            <a:endParaRPr lang="en-US" altLang="zh-CN" sz="1600" dirty="0"/>
          </a:p>
          <a:p>
            <a:pPr marL="1257300" lvl="2" indent="-342900">
              <a:lnSpc>
                <a:spcPct val="130000"/>
              </a:lnSpc>
              <a:buFont typeface="+mj-lt"/>
              <a:buAutoNum type="arabicPeriod"/>
            </a:pPr>
            <a:r>
              <a:rPr lang="zh-CN" altLang="en-US" sz="1600" dirty="0"/>
              <a:t>在代理上运行优化算法，找到最优参数</a:t>
            </a:r>
            <a:endParaRPr lang="en-US" altLang="zh-CN" sz="1600" dirty="0"/>
          </a:p>
          <a:p>
            <a:pPr marL="1257300" lvl="2" indent="-342900">
              <a:lnSpc>
                <a:spcPct val="130000"/>
              </a:lnSpc>
              <a:buFont typeface="+mj-lt"/>
              <a:buAutoNum type="arabicPeriod"/>
            </a:pPr>
            <a:r>
              <a:rPr lang="zh-CN" altLang="en-US" sz="1600" dirty="0"/>
              <a:t>用真实</a:t>
            </a:r>
            <a:r>
              <a:rPr lang="en-US" altLang="zh-CN" sz="1600" dirty="0" err="1"/>
              <a:t>Comsol</a:t>
            </a:r>
            <a:r>
              <a:rPr lang="en-US" altLang="zh-CN" sz="1600" dirty="0"/>
              <a:t> </a:t>
            </a:r>
            <a:r>
              <a:rPr lang="zh-CN" altLang="en-US" sz="1600" dirty="0"/>
              <a:t>验证</a:t>
            </a:r>
            <a:endParaRPr lang="en-US" altLang="zh-CN" sz="1600" dirty="0"/>
          </a:p>
          <a:p>
            <a:pPr marL="1257300" lvl="2" indent="-342900">
              <a:lnSpc>
                <a:spcPct val="130000"/>
              </a:lnSpc>
              <a:buFont typeface="+mj-lt"/>
              <a:buAutoNum type="arabicPeriod"/>
            </a:pPr>
            <a:r>
              <a:rPr lang="zh-CN" altLang="en-US" sz="1600" dirty="0"/>
              <a:t>如果代理误差大，用这些点重新训练代理，迭代</a:t>
            </a:r>
            <a:endParaRPr lang="en-US" altLang="zh-CN" sz="1600" dirty="0"/>
          </a:p>
        </p:txBody>
      </p:sp>
      <p:sp>
        <p:nvSpPr>
          <p:cNvPr id="9" name="文本框 8">
            <a:extLst>
              <a:ext uri="{FF2B5EF4-FFF2-40B4-BE49-F238E27FC236}">
                <a16:creationId xmlns:a16="http://schemas.microsoft.com/office/drawing/2014/main" id="{AD85B991-9CB9-41BD-8560-CD59524AF87E}"/>
              </a:ext>
            </a:extLst>
          </p:cNvPr>
          <p:cNvSpPr txBox="1"/>
          <p:nvPr/>
        </p:nvSpPr>
        <p:spPr>
          <a:xfrm>
            <a:off x="7543800" y="3250634"/>
            <a:ext cx="184731" cy="369332"/>
          </a:xfrm>
          <a:prstGeom prst="rect">
            <a:avLst/>
          </a:prstGeom>
          <a:noFill/>
        </p:spPr>
        <p:txBody>
          <a:bodyPr wrap="none" rtlCol="0">
            <a:spAutoFit/>
          </a:bodyPr>
          <a:lstStyle/>
          <a:p>
            <a:endParaRPr lang="zh-CN" altLang="en-US" dirty="0"/>
          </a:p>
        </p:txBody>
      </p:sp>
      <p:sp>
        <p:nvSpPr>
          <p:cNvPr id="10" name="文本框 9">
            <a:extLst>
              <a:ext uri="{FF2B5EF4-FFF2-40B4-BE49-F238E27FC236}">
                <a16:creationId xmlns:a16="http://schemas.microsoft.com/office/drawing/2014/main" id="{5A14FCA5-7532-4C72-94C8-4BFB4FD7F1D7}"/>
              </a:ext>
            </a:extLst>
          </p:cNvPr>
          <p:cNvSpPr txBox="1"/>
          <p:nvPr/>
        </p:nvSpPr>
        <p:spPr>
          <a:xfrm>
            <a:off x="6457950" y="3019801"/>
            <a:ext cx="1959191" cy="1077218"/>
          </a:xfrm>
          <a:prstGeom prst="rect">
            <a:avLst/>
          </a:prstGeom>
          <a:noFill/>
        </p:spPr>
        <p:txBody>
          <a:bodyPr wrap="none" rtlCol="0">
            <a:spAutoFit/>
          </a:bodyPr>
          <a:lstStyle/>
          <a:p>
            <a:r>
              <a:rPr lang="en-US" altLang="zh-CN" sz="1600" b="1" dirty="0">
                <a:solidFill>
                  <a:schemeClr val="accent1"/>
                </a:solidFill>
              </a:rPr>
              <a:t>Example</a:t>
            </a:r>
          </a:p>
          <a:p>
            <a:r>
              <a:rPr lang="zh-CN" altLang="en-US" sz="1600" b="1" dirty="0">
                <a:solidFill>
                  <a:schemeClr val="accent1"/>
                </a:solidFill>
              </a:rPr>
              <a:t>解</a:t>
            </a:r>
            <a:r>
              <a:rPr lang="en-US" altLang="zh-CN" sz="1600" b="1" dirty="0">
                <a:solidFill>
                  <a:schemeClr val="accent1"/>
                </a:solidFill>
              </a:rPr>
              <a:t>A</a:t>
            </a:r>
            <a:r>
              <a:rPr lang="zh-CN" altLang="en-US" sz="1600" b="1" dirty="0">
                <a:solidFill>
                  <a:schemeClr val="accent1"/>
                </a:solidFill>
              </a:rPr>
              <a:t>：</a:t>
            </a:r>
            <a:r>
              <a:rPr lang="en-US" altLang="zh-CN" sz="1600" b="1" dirty="0">
                <a:solidFill>
                  <a:schemeClr val="accent1"/>
                </a:solidFill>
              </a:rPr>
              <a:t>Q=1</a:t>
            </a:r>
            <a:r>
              <a:rPr lang="zh-CN" altLang="en-US" sz="1600" b="1" dirty="0">
                <a:solidFill>
                  <a:schemeClr val="accent1"/>
                </a:solidFill>
              </a:rPr>
              <a:t>，</a:t>
            </a:r>
            <a:r>
              <a:rPr lang="en-US" altLang="zh-CN" sz="1600" b="1" dirty="0">
                <a:solidFill>
                  <a:schemeClr val="accent1"/>
                </a:solidFill>
              </a:rPr>
              <a:t>W=1</a:t>
            </a:r>
          </a:p>
          <a:p>
            <a:r>
              <a:rPr lang="zh-CN" altLang="en-US" sz="1600" b="1" dirty="0">
                <a:solidFill>
                  <a:schemeClr val="accent1"/>
                </a:solidFill>
              </a:rPr>
              <a:t>解</a:t>
            </a:r>
            <a:r>
              <a:rPr lang="en-US" altLang="zh-CN" sz="1600" b="1" dirty="0">
                <a:solidFill>
                  <a:schemeClr val="accent1"/>
                </a:solidFill>
              </a:rPr>
              <a:t>B</a:t>
            </a:r>
            <a:r>
              <a:rPr lang="zh-CN" altLang="en-US" sz="1600" b="1" dirty="0">
                <a:solidFill>
                  <a:schemeClr val="accent1"/>
                </a:solidFill>
              </a:rPr>
              <a:t>：</a:t>
            </a:r>
            <a:r>
              <a:rPr lang="en-US" altLang="zh-CN" sz="1600" b="1" dirty="0">
                <a:solidFill>
                  <a:schemeClr val="accent1"/>
                </a:solidFill>
              </a:rPr>
              <a:t>Q=2</a:t>
            </a:r>
            <a:r>
              <a:rPr lang="zh-CN" altLang="en-US" sz="1600" b="1" dirty="0">
                <a:solidFill>
                  <a:schemeClr val="accent1"/>
                </a:solidFill>
              </a:rPr>
              <a:t>，</a:t>
            </a:r>
            <a:r>
              <a:rPr lang="en-US" altLang="zh-CN" sz="1600" b="1" dirty="0">
                <a:solidFill>
                  <a:schemeClr val="accent1"/>
                </a:solidFill>
              </a:rPr>
              <a:t>W=0.5</a:t>
            </a:r>
          </a:p>
          <a:p>
            <a:r>
              <a:rPr lang="zh-CN" altLang="en-US" sz="1600" b="1" dirty="0">
                <a:solidFill>
                  <a:schemeClr val="accent1"/>
                </a:solidFill>
              </a:rPr>
              <a:t>解</a:t>
            </a:r>
            <a:r>
              <a:rPr lang="en-US" altLang="zh-CN" sz="1600" b="1" dirty="0">
                <a:solidFill>
                  <a:schemeClr val="accent1"/>
                </a:solidFill>
              </a:rPr>
              <a:t>C</a:t>
            </a:r>
            <a:r>
              <a:rPr lang="zh-CN" altLang="en-US" sz="1600" b="1" dirty="0">
                <a:solidFill>
                  <a:schemeClr val="accent1"/>
                </a:solidFill>
              </a:rPr>
              <a:t>：</a:t>
            </a:r>
            <a:r>
              <a:rPr lang="en-US" altLang="zh-CN" sz="1600" b="1" dirty="0">
                <a:solidFill>
                  <a:schemeClr val="accent1"/>
                </a:solidFill>
              </a:rPr>
              <a:t>Q=0.5</a:t>
            </a:r>
            <a:r>
              <a:rPr lang="zh-CN" altLang="en-US" sz="1600" b="1" dirty="0">
                <a:solidFill>
                  <a:schemeClr val="accent1"/>
                </a:solidFill>
              </a:rPr>
              <a:t>，</a:t>
            </a:r>
            <a:r>
              <a:rPr lang="en-US" altLang="zh-CN" sz="1600" b="1" dirty="0">
                <a:solidFill>
                  <a:schemeClr val="accent1"/>
                </a:solidFill>
              </a:rPr>
              <a:t>W=2</a:t>
            </a:r>
          </a:p>
        </p:txBody>
      </p:sp>
      <p:pic>
        <p:nvPicPr>
          <p:cNvPr id="15" name="图片 14">
            <a:extLst>
              <a:ext uri="{FF2B5EF4-FFF2-40B4-BE49-F238E27FC236}">
                <a16:creationId xmlns:a16="http://schemas.microsoft.com/office/drawing/2014/main" id="{E0DE8645-08EF-4420-9169-170575A69D15}"/>
              </a:ext>
            </a:extLst>
          </p:cNvPr>
          <p:cNvPicPr>
            <a:picLocks noChangeAspect="1"/>
          </p:cNvPicPr>
          <p:nvPr/>
        </p:nvPicPr>
        <p:blipFill>
          <a:blip r:embed="rId2"/>
          <a:stretch>
            <a:fillRect/>
          </a:stretch>
        </p:blipFill>
        <p:spPr>
          <a:xfrm>
            <a:off x="6928967" y="1433267"/>
            <a:ext cx="1414395" cy="951058"/>
          </a:xfrm>
          <a:prstGeom prst="rect">
            <a:avLst/>
          </a:prstGeom>
        </p:spPr>
      </p:pic>
      <p:sp>
        <p:nvSpPr>
          <p:cNvPr id="13" name="文本框 12">
            <a:extLst>
              <a:ext uri="{FF2B5EF4-FFF2-40B4-BE49-F238E27FC236}">
                <a16:creationId xmlns:a16="http://schemas.microsoft.com/office/drawing/2014/main" id="{AC1B6B72-2242-480F-9B50-57B8F6B6733F}"/>
              </a:ext>
            </a:extLst>
          </p:cNvPr>
          <p:cNvSpPr txBox="1"/>
          <p:nvPr/>
        </p:nvSpPr>
        <p:spPr>
          <a:xfrm>
            <a:off x="5943600" y="5638800"/>
            <a:ext cx="2971800" cy="369332"/>
          </a:xfrm>
          <a:prstGeom prst="rect">
            <a:avLst/>
          </a:prstGeom>
          <a:noFill/>
        </p:spPr>
        <p:txBody>
          <a:bodyPr wrap="square" rtlCol="0">
            <a:spAutoFit/>
          </a:bodyPr>
          <a:lstStyle/>
          <a:p>
            <a:r>
              <a:rPr lang="zh-CN" altLang="en-US" b="1" dirty="0">
                <a:solidFill>
                  <a:srgbClr val="FF0000"/>
                </a:solidFill>
              </a:rPr>
              <a:t>仍然耗费过多时长</a:t>
            </a:r>
          </a:p>
        </p:txBody>
      </p:sp>
    </p:spTree>
    <p:extLst>
      <p:ext uri="{BB962C8B-B14F-4D97-AF65-F5344CB8AC3E}">
        <p14:creationId xmlns:p14="http://schemas.microsoft.com/office/powerpoint/2010/main" val="2230211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文本占位符 2">
            <a:extLst>
              <a:ext uri="{FF2B5EF4-FFF2-40B4-BE49-F238E27FC236}">
                <a16:creationId xmlns:a16="http://schemas.microsoft.com/office/drawing/2014/main" id="{7C4D1E43-F645-46BB-9DE6-297602D099B4}"/>
              </a:ext>
            </a:extLst>
          </p:cNvPr>
          <p:cNvSpPr>
            <a:spLocks noGrp="1"/>
          </p:cNvSpPr>
          <p:nvPr>
            <p:ph type="body" sz="quarter" idx="13"/>
          </p:nvPr>
        </p:nvSpPr>
        <p:spPr/>
        <p:txBody>
          <a:bodyPr/>
          <a:lstStyle/>
          <a:p>
            <a:r>
              <a:rPr lang="zh-CN" altLang="en-US" dirty="0"/>
              <a:t>交流电阻计算结果</a:t>
            </a:r>
          </a:p>
        </p:txBody>
      </p:sp>
      <p:pic>
        <p:nvPicPr>
          <p:cNvPr id="4" name="图片 3">
            <a:extLst>
              <a:ext uri="{FF2B5EF4-FFF2-40B4-BE49-F238E27FC236}">
                <a16:creationId xmlns:a16="http://schemas.microsoft.com/office/drawing/2014/main" id="{B27AA061-E2E4-48DD-9602-6C0D603D96D1}"/>
              </a:ext>
            </a:extLst>
          </p:cNvPr>
          <p:cNvPicPr>
            <a:picLocks noChangeAspect="1"/>
          </p:cNvPicPr>
          <p:nvPr/>
        </p:nvPicPr>
        <p:blipFill>
          <a:blip r:embed="rId3"/>
          <a:stretch>
            <a:fillRect/>
          </a:stretch>
        </p:blipFill>
        <p:spPr>
          <a:xfrm>
            <a:off x="972000" y="2382361"/>
            <a:ext cx="7200000" cy="4246904"/>
          </a:xfrm>
          <a:prstGeom prst="rect">
            <a:avLst/>
          </a:prstGeom>
        </p:spPr>
      </p:pic>
      <p:pic>
        <p:nvPicPr>
          <p:cNvPr id="5" name="图片 4">
            <a:extLst>
              <a:ext uri="{FF2B5EF4-FFF2-40B4-BE49-F238E27FC236}">
                <a16:creationId xmlns:a16="http://schemas.microsoft.com/office/drawing/2014/main" id="{101B0FD9-F461-41D3-A8F9-4C22A41B178C}"/>
              </a:ext>
            </a:extLst>
          </p:cNvPr>
          <p:cNvPicPr>
            <a:picLocks noChangeAspect="1"/>
          </p:cNvPicPr>
          <p:nvPr/>
        </p:nvPicPr>
        <p:blipFill>
          <a:blip r:embed="rId4"/>
          <a:stretch>
            <a:fillRect/>
          </a:stretch>
        </p:blipFill>
        <p:spPr>
          <a:xfrm>
            <a:off x="972000" y="2382361"/>
            <a:ext cx="7200000" cy="4251567"/>
          </a:xfrm>
          <a:prstGeom prst="rect">
            <a:avLst/>
          </a:prstGeom>
        </p:spPr>
      </p:pic>
      <p:pic>
        <p:nvPicPr>
          <p:cNvPr id="6" name="图片 5">
            <a:extLst>
              <a:ext uri="{FF2B5EF4-FFF2-40B4-BE49-F238E27FC236}">
                <a16:creationId xmlns:a16="http://schemas.microsoft.com/office/drawing/2014/main" id="{D9D5745C-8681-494F-A8EF-01DA23DC7D23}"/>
              </a:ext>
            </a:extLst>
          </p:cNvPr>
          <p:cNvPicPr>
            <a:picLocks noChangeAspect="1"/>
          </p:cNvPicPr>
          <p:nvPr/>
        </p:nvPicPr>
        <p:blipFill>
          <a:blip r:embed="rId5"/>
          <a:stretch>
            <a:fillRect/>
          </a:stretch>
        </p:blipFill>
        <p:spPr>
          <a:xfrm>
            <a:off x="972000" y="2382361"/>
            <a:ext cx="7200000" cy="4301014"/>
          </a:xfrm>
          <a:prstGeom prst="rect">
            <a:avLst/>
          </a:prstGeom>
        </p:spPr>
      </p:pic>
      <p:pic>
        <p:nvPicPr>
          <p:cNvPr id="7" name="图片 6">
            <a:extLst>
              <a:ext uri="{FF2B5EF4-FFF2-40B4-BE49-F238E27FC236}">
                <a16:creationId xmlns:a16="http://schemas.microsoft.com/office/drawing/2014/main" id="{4EFAF1CF-0529-4EED-A82A-CFF8B79E198A}"/>
              </a:ext>
            </a:extLst>
          </p:cNvPr>
          <p:cNvPicPr>
            <a:picLocks noChangeAspect="1"/>
          </p:cNvPicPr>
          <p:nvPr/>
        </p:nvPicPr>
        <p:blipFill>
          <a:blip r:embed="rId6"/>
          <a:stretch>
            <a:fillRect/>
          </a:stretch>
        </p:blipFill>
        <p:spPr>
          <a:xfrm>
            <a:off x="971999" y="2382361"/>
            <a:ext cx="7200000" cy="4242986"/>
          </a:xfrm>
          <a:prstGeom prst="rect">
            <a:avLst/>
          </a:prstGeom>
        </p:spPr>
      </p:pic>
      <p:pic>
        <p:nvPicPr>
          <p:cNvPr id="8" name="图片 7">
            <a:extLst>
              <a:ext uri="{FF2B5EF4-FFF2-40B4-BE49-F238E27FC236}">
                <a16:creationId xmlns:a16="http://schemas.microsoft.com/office/drawing/2014/main" id="{3CD91265-9AC8-4F7F-B848-01999C8119D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2000" y="2382361"/>
            <a:ext cx="7200000" cy="4266925"/>
          </a:xfrm>
          <a:prstGeom prst="rect">
            <a:avLst/>
          </a:prstGeom>
        </p:spPr>
      </p:pic>
      <p:pic>
        <p:nvPicPr>
          <p:cNvPr id="9" name="图片 8">
            <a:extLst>
              <a:ext uri="{FF2B5EF4-FFF2-40B4-BE49-F238E27FC236}">
                <a16:creationId xmlns:a16="http://schemas.microsoft.com/office/drawing/2014/main" id="{27417782-4002-46E1-A934-509EDA9312B9}"/>
              </a:ext>
            </a:extLst>
          </p:cNvPr>
          <p:cNvPicPr>
            <a:picLocks noChangeAspect="1"/>
          </p:cNvPicPr>
          <p:nvPr/>
        </p:nvPicPr>
        <p:blipFill>
          <a:blip r:embed="rId8"/>
          <a:stretch>
            <a:fillRect/>
          </a:stretch>
        </p:blipFill>
        <p:spPr>
          <a:xfrm>
            <a:off x="971998" y="2382361"/>
            <a:ext cx="7200000" cy="4125761"/>
          </a:xfrm>
          <a:prstGeom prst="rect">
            <a:avLst/>
          </a:prstGeom>
        </p:spPr>
      </p:pic>
      <p:sp>
        <p:nvSpPr>
          <p:cNvPr id="10" name="灯片编号占位符 1">
            <a:extLst>
              <a:ext uri="{FF2B5EF4-FFF2-40B4-BE49-F238E27FC236}">
                <a16:creationId xmlns:a16="http://schemas.microsoft.com/office/drawing/2014/main" id="{EE5FF0CD-3970-40B5-9074-0EF53EE2D3E4}"/>
              </a:ext>
            </a:extLst>
          </p:cNvPr>
          <p:cNvSpPr>
            <a:spLocks noGrp="1"/>
          </p:cNvSpPr>
          <p:nvPr>
            <p:ph type="sldNum" sz="quarter" idx="12"/>
          </p:nvPr>
        </p:nvSpPr>
        <p:spPr>
          <a:xfrm>
            <a:off x="6457950" y="6356351"/>
            <a:ext cx="2057400" cy="365125"/>
          </a:xfrm>
        </p:spPr>
        <p:txBody>
          <a:bodyPr/>
          <a:lstStyle/>
          <a:p>
            <a:pPr>
              <a:defRPr/>
            </a:pPr>
            <a:fld id="{C58DEF2B-8039-4C1E-A573-46AE1706B516}" type="slidenum">
              <a:rPr lang="en-US" altLang="zh-CN" smtClean="0"/>
              <a:pPr>
                <a:defRPr/>
              </a:pPr>
              <a:t>13</a:t>
            </a:fld>
            <a:endParaRPr lang="en-US" altLang="zh-CN" dirty="0"/>
          </a:p>
        </p:txBody>
      </p:sp>
      <p:sp>
        <p:nvSpPr>
          <p:cNvPr id="11" name="文本框 10">
            <a:extLst>
              <a:ext uri="{FF2B5EF4-FFF2-40B4-BE49-F238E27FC236}">
                <a16:creationId xmlns:a16="http://schemas.microsoft.com/office/drawing/2014/main" id="{D7ACB716-F856-4058-9D97-BA9B989DC2EC}"/>
              </a:ext>
            </a:extLst>
          </p:cNvPr>
          <p:cNvSpPr txBox="1"/>
          <p:nvPr/>
        </p:nvSpPr>
        <p:spPr>
          <a:xfrm>
            <a:off x="228600" y="1237372"/>
            <a:ext cx="8458200" cy="1296637"/>
          </a:xfrm>
          <a:prstGeom prst="rect">
            <a:avLst/>
          </a:prstGeom>
          <a:noFill/>
        </p:spPr>
        <p:txBody>
          <a:bodyPr wrap="square" rtlCol="0">
            <a:spAutoFit/>
          </a:bodyPr>
          <a:lstStyle/>
          <a:p>
            <a:pPr>
              <a:lnSpc>
                <a:spcPct val="150000"/>
              </a:lnSpc>
            </a:pPr>
            <a:r>
              <a:rPr lang="zh-CN" altLang="en-US" dirty="0"/>
              <a:t>在仿真结果和实测结果符合较好的线圈中，交流电阻的公式计算结果始终偏大</a:t>
            </a:r>
            <a:endParaRPr lang="en-US" altLang="zh-CN" dirty="0"/>
          </a:p>
          <a:p>
            <a:pPr>
              <a:lnSpc>
                <a:spcPct val="150000"/>
              </a:lnSpc>
            </a:pPr>
            <a:r>
              <a:rPr lang="zh-CN" altLang="en-US" dirty="0"/>
              <a:t>使用交流电阻的计算结果进行优化，最后使用</a:t>
            </a:r>
            <a:r>
              <a:rPr lang="en-US" altLang="zh-CN" dirty="0" err="1"/>
              <a:t>Comsol</a:t>
            </a:r>
            <a:r>
              <a:rPr lang="en-US" altLang="zh-CN" dirty="0"/>
              <a:t> </a:t>
            </a:r>
            <a:r>
              <a:rPr lang="zh-CN" altLang="en-US" dirty="0"/>
              <a:t>进行验证，预计能得到更优的结果</a:t>
            </a:r>
          </a:p>
        </p:txBody>
      </p:sp>
    </p:spTree>
    <p:extLst>
      <p:ext uri="{BB962C8B-B14F-4D97-AF65-F5344CB8AC3E}">
        <p14:creationId xmlns:p14="http://schemas.microsoft.com/office/powerpoint/2010/main" val="4265942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4932B280-3807-4781-A268-FBECB8D9488C}"/>
              </a:ext>
            </a:extLst>
          </p:cNvPr>
          <p:cNvSpPr>
            <a:spLocks noGrp="1"/>
          </p:cNvSpPr>
          <p:nvPr>
            <p:ph type="sldNum" sz="quarter" idx="12"/>
          </p:nvPr>
        </p:nvSpPr>
        <p:spPr/>
        <p:txBody>
          <a:bodyPr/>
          <a:lstStyle/>
          <a:p>
            <a:pPr>
              <a:defRPr/>
            </a:pPr>
            <a:fld id="{C58DEF2B-8039-4C1E-A573-46AE1706B516}" type="slidenum">
              <a:rPr lang="en-US" altLang="zh-CN" smtClean="0"/>
              <a:pPr>
                <a:defRPr/>
              </a:pPr>
              <a:t>14</a:t>
            </a:fld>
            <a:endParaRPr lang="en-US" altLang="zh-CN" dirty="0"/>
          </a:p>
        </p:txBody>
      </p:sp>
      <p:sp>
        <p:nvSpPr>
          <p:cNvPr id="3" name="文本占位符 2">
            <a:extLst>
              <a:ext uri="{FF2B5EF4-FFF2-40B4-BE49-F238E27FC236}">
                <a16:creationId xmlns:a16="http://schemas.microsoft.com/office/drawing/2014/main" id="{DA11F2B8-E98A-4077-8C86-7295AB223041}"/>
              </a:ext>
            </a:extLst>
          </p:cNvPr>
          <p:cNvSpPr>
            <a:spLocks noGrp="1"/>
          </p:cNvSpPr>
          <p:nvPr>
            <p:ph type="body" sz="quarter" idx="13"/>
          </p:nvPr>
        </p:nvSpPr>
        <p:spPr/>
        <p:txBody>
          <a:bodyPr/>
          <a:lstStyle/>
          <a:p>
            <a:r>
              <a:rPr lang="zh-CN" altLang="en-US" dirty="0"/>
              <a:t>相关参数</a:t>
            </a:r>
          </a:p>
        </p:txBody>
      </p:sp>
      <mc:AlternateContent xmlns:mc="http://schemas.openxmlformats.org/markup-compatibility/2006">
        <mc:Choice xmlns:a14="http://schemas.microsoft.com/office/drawing/2010/main" Requires="a14">
          <p:sp>
            <p:nvSpPr>
              <p:cNvPr id="4" name="文本框 3">
                <a:extLst>
                  <a:ext uri="{FF2B5EF4-FFF2-40B4-BE49-F238E27FC236}">
                    <a16:creationId xmlns:a16="http://schemas.microsoft.com/office/drawing/2014/main" id="{156F6580-A2DB-4A91-B8AC-E57938EAF055}"/>
                  </a:ext>
                </a:extLst>
              </p:cNvPr>
              <p:cNvSpPr txBox="1"/>
              <p:nvPr/>
            </p:nvSpPr>
            <p:spPr>
              <a:xfrm>
                <a:off x="195262" y="1219200"/>
                <a:ext cx="8753475" cy="5307735"/>
              </a:xfrm>
              <a:prstGeom prst="rect">
                <a:avLst/>
              </a:prstGeom>
              <a:noFill/>
            </p:spPr>
            <p:txBody>
              <a:bodyPr wrap="square" rtlCol="0">
                <a:spAutoFit/>
              </a:bodyPr>
              <a:lstStyle/>
              <a:p>
                <a:pPr marL="285750" indent="-285750">
                  <a:lnSpc>
                    <a:spcPct val="150000"/>
                  </a:lnSpc>
                  <a:buFont typeface="Wingdings" panose="05000000000000000000" pitchFamily="2" charset="2"/>
                  <a:buChar char="p"/>
                </a:pPr>
                <a:r>
                  <a:rPr lang="zh-CN" altLang="en-US" dirty="0"/>
                  <a:t>约束：</a:t>
                </a:r>
                <a:endParaRPr lang="en-US" altLang="zh-CN" dirty="0"/>
              </a:p>
              <a:p>
                <a:pPr marL="742950" lvl="1" indent="-285750">
                  <a:lnSpc>
                    <a:spcPct val="150000"/>
                  </a:lnSpc>
                  <a:buFont typeface="Arial" panose="020B0604020202020204" pitchFamily="34" charset="0"/>
                  <a:buChar char="•"/>
                </a:pPr>
                <a:r>
                  <a:rPr lang="en-US" altLang="zh-CN" dirty="0" err="1"/>
                  <a:t>r_coil_inner</a:t>
                </a:r>
                <a:r>
                  <a:rPr lang="en-US" altLang="zh-CN" dirty="0"/>
                  <a:t>: (30, 40, …100)</a:t>
                </a:r>
              </a:p>
              <a:p>
                <a:pPr marL="742950" lvl="1" indent="-285750">
                  <a:lnSpc>
                    <a:spcPct val="150000"/>
                  </a:lnSpc>
                  <a:buFont typeface="Arial" panose="020B0604020202020204" pitchFamily="34" charset="0"/>
                  <a:buChar char="•"/>
                </a:pPr>
                <a:r>
                  <a:rPr lang="en-US" altLang="zh-CN" dirty="0" err="1"/>
                  <a:t>d_wire</a:t>
                </a:r>
                <a:r>
                  <a:rPr lang="en-US" altLang="zh-CN" dirty="0"/>
                  <a:t>: (0.1, 0.2, …1.5)</a:t>
                </a:r>
              </a:p>
              <a:p>
                <a:pPr marL="742950" lvl="1" indent="-285750">
                  <a:lnSpc>
                    <a:spcPct val="150000"/>
                  </a:lnSpc>
                  <a:buFont typeface="Arial" panose="020B0604020202020204" pitchFamily="34" charset="0"/>
                  <a:buChar char="•"/>
                </a:pPr>
                <a:r>
                  <a:rPr lang="en-US" altLang="zh-CN" dirty="0" err="1"/>
                  <a:t>num_coil</a:t>
                </a:r>
                <a:r>
                  <a:rPr lang="en-US" altLang="zh-CN" dirty="0"/>
                  <a:t>: (100, 150, …700)</a:t>
                </a:r>
              </a:p>
              <a:p>
                <a:pPr marL="742950" lvl="1" indent="-285750">
                  <a:lnSpc>
                    <a:spcPct val="150000"/>
                  </a:lnSpc>
                  <a:buFont typeface="Arial" panose="020B0604020202020204" pitchFamily="34" charset="0"/>
                  <a:buChar char="•"/>
                </a:pPr>
                <a:r>
                  <a:rPr lang="en-US" altLang="zh-CN" dirty="0" err="1"/>
                  <a:t>num_layer</a:t>
                </a:r>
                <a:r>
                  <a:rPr lang="en-US" altLang="zh-CN" dirty="0"/>
                  <a:t>: (10, 12, …30)</a:t>
                </a:r>
              </a:p>
              <a:p>
                <a:pPr marL="285750" indent="-285750">
                  <a:lnSpc>
                    <a:spcPct val="150000"/>
                  </a:lnSpc>
                  <a:buFont typeface="Wingdings" panose="05000000000000000000" pitchFamily="2" charset="2"/>
                  <a:buChar char="p"/>
                </a:pPr>
                <a:r>
                  <a:rPr lang="zh-CN" altLang="en-US" dirty="0"/>
                  <a:t>计算网格格点位置处的结果，进行排序，得到</a:t>
                </a:r>
                <a:r>
                  <a:rPr lang="en-US" altLang="zh-CN" dirty="0">
                    <a:solidFill>
                      <a:srgbClr val="C00000"/>
                    </a:solidFill>
                  </a:rPr>
                  <a:t>Pareto </a:t>
                </a:r>
                <a:r>
                  <a:rPr lang="zh-CN" altLang="en-US" dirty="0">
                    <a:solidFill>
                      <a:srgbClr val="C00000"/>
                    </a:solidFill>
                  </a:rPr>
                  <a:t>前沿</a:t>
                </a:r>
                <a:r>
                  <a:rPr lang="en-US" altLang="zh-CN" dirty="0">
                    <a:solidFill>
                      <a:srgbClr val="C00000"/>
                    </a:solidFill>
                  </a:rPr>
                  <a:t>1</a:t>
                </a:r>
              </a:p>
              <a:p>
                <a:pPr marL="285750" indent="-285750">
                  <a:lnSpc>
                    <a:spcPct val="150000"/>
                  </a:lnSpc>
                  <a:buFont typeface="Wingdings" panose="05000000000000000000" pitchFamily="2" charset="2"/>
                  <a:buChar char="p"/>
                </a:pPr>
                <a:r>
                  <a:rPr lang="en-US" altLang="zh-CN" sz="1800" dirty="0">
                    <a:solidFill>
                      <a:prstClr val="black"/>
                    </a:solidFill>
                    <a:latin typeface="等线" panose="020F0502020204030204"/>
                    <a:ea typeface="等线" panose="02010600030101010101" pitchFamily="2" charset="-122"/>
                  </a:rPr>
                  <a:t>NSGA-Ⅱ</a:t>
                </a:r>
                <a:r>
                  <a:rPr lang="zh-CN" altLang="en-US" sz="1800" dirty="0">
                    <a:solidFill>
                      <a:prstClr val="black"/>
                    </a:solidFill>
                    <a:latin typeface="等线" panose="020F0502020204030204"/>
                    <a:ea typeface="等线" panose="02010600030101010101" pitchFamily="2" charset="-122"/>
                  </a:rPr>
                  <a:t>算法得到</a:t>
                </a:r>
                <a:r>
                  <a:rPr lang="en-US" altLang="zh-CN" dirty="0">
                    <a:solidFill>
                      <a:srgbClr val="C00000"/>
                    </a:solidFill>
                  </a:rPr>
                  <a:t>Pareto </a:t>
                </a:r>
                <a:r>
                  <a:rPr lang="zh-CN" altLang="en-US" dirty="0">
                    <a:solidFill>
                      <a:srgbClr val="C00000"/>
                    </a:solidFill>
                  </a:rPr>
                  <a:t>前沿</a:t>
                </a:r>
                <a:r>
                  <a:rPr lang="en-US" altLang="zh-CN" dirty="0">
                    <a:solidFill>
                      <a:srgbClr val="C00000"/>
                    </a:solidFill>
                  </a:rPr>
                  <a:t>2</a:t>
                </a:r>
                <a:endParaRPr lang="zh-CN" altLang="en-US" dirty="0">
                  <a:solidFill>
                    <a:srgbClr val="C00000"/>
                  </a:solidFill>
                </a:endParaRPr>
              </a:p>
              <a:p>
                <a:pPr marL="285750" indent="-285750">
                  <a:lnSpc>
                    <a:spcPct val="150000"/>
                  </a:lnSpc>
                  <a:buFont typeface="Wingdings" panose="05000000000000000000" pitchFamily="2" charset="2"/>
                  <a:buChar char="p"/>
                </a:pPr>
                <a:r>
                  <a:rPr lang="zh-CN" altLang="en-US" dirty="0"/>
                  <a:t>筛选条件：</a:t>
                </a:r>
                <a:endParaRPr lang="en-US" altLang="zh-CN" dirty="0"/>
              </a:p>
              <a:p>
                <a:pPr marL="742950" lvl="1" indent="-285750">
                  <a:lnSpc>
                    <a:spcPct val="150000"/>
                  </a:lnSpc>
                  <a:buFont typeface="Arial" panose="020B0604020202020204" pitchFamily="34" charset="0"/>
                  <a:buChar char="•"/>
                </a:pPr>
                <a14:m>
                  <m:oMath xmlns:m="http://schemas.openxmlformats.org/officeDocument/2006/math">
                    <m:f>
                      <m:fPr>
                        <m:ctrlPr>
                          <a:rPr lang="en-US" altLang="zh-CN" i="1" smtClean="0">
                            <a:solidFill>
                              <a:schemeClr val="tx1"/>
                            </a:solidFill>
                            <a:latin typeface="Cambria Math" panose="02040503050406030204" pitchFamily="18" charset="0"/>
                          </a:rPr>
                        </m:ctrlPr>
                      </m:fPr>
                      <m:num>
                        <m:sSub>
                          <m:sSubPr>
                            <m:ctrlPr>
                              <a:rPr lang="en-US" altLang="zh-CN" i="1">
                                <a:solidFill>
                                  <a:schemeClr val="tx1"/>
                                </a:solidFill>
                                <a:latin typeface="Cambria Math" panose="02040503050406030204" pitchFamily="18" charset="0"/>
                              </a:rPr>
                            </m:ctrlPr>
                          </m:sSubPr>
                          <m:e>
                            <m:r>
                              <a:rPr lang="en-US" altLang="zh-CN" b="0" i="1">
                                <a:solidFill>
                                  <a:schemeClr val="tx1"/>
                                </a:solidFill>
                                <a:latin typeface="Cambria Math" panose="02040503050406030204" pitchFamily="18" charset="0"/>
                              </a:rPr>
                              <m:t>𝑑</m:t>
                            </m:r>
                          </m:e>
                          <m:sub>
                            <m:r>
                              <a:rPr lang="en-US" altLang="zh-CN" b="0" i="1">
                                <a:solidFill>
                                  <a:schemeClr val="tx1"/>
                                </a:solidFill>
                                <a:latin typeface="Cambria Math" panose="02040503050406030204" pitchFamily="18" charset="0"/>
                              </a:rPr>
                              <m:t>𝑤𝑖𝑟𝑒</m:t>
                            </m:r>
                          </m:sub>
                        </m:sSub>
                      </m:num>
                      <m:den>
                        <m:rad>
                          <m:radPr>
                            <m:degHide m:val="on"/>
                            <m:ctrlPr>
                              <a:rPr lang="en-US" altLang="zh-CN" i="1">
                                <a:solidFill>
                                  <a:schemeClr val="tx1"/>
                                </a:solidFill>
                                <a:latin typeface="Cambria Math" panose="02040503050406030204" pitchFamily="18" charset="0"/>
                              </a:rPr>
                            </m:ctrlPr>
                          </m:radPr>
                          <m:deg/>
                          <m:e>
                            <m:sSub>
                              <m:sSubPr>
                                <m:ctrlPr>
                                  <a:rPr lang="en-US" altLang="zh-CN" i="1">
                                    <a:solidFill>
                                      <a:schemeClr val="tx1"/>
                                    </a:solidFill>
                                    <a:latin typeface="Cambria Math" panose="02040503050406030204" pitchFamily="18" charset="0"/>
                                  </a:rPr>
                                </m:ctrlPr>
                              </m:sSubPr>
                              <m:e>
                                <m:r>
                                  <a:rPr lang="en-US" altLang="zh-CN" b="0" i="1">
                                    <a:solidFill>
                                      <a:schemeClr val="tx1"/>
                                    </a:solidFill>
                                    <a:latin typeface="Cambria Math" panose="02040503050406030204" pitchFamily="18" charset="0"/>
                                  </a:rPr>
                                  <m:t>𝑑</m:t>
                                </m:r>
                              </m:e>
                              <m:sub>
                                <m:r>
                                  <a:rPr lang="en-US" altLang="zh-CN" b="0" i="1">
                                    <a:solidFill>
                                      <a:schemeClr val="tx1"/>
                                    </a:solidFill>
                                    <a:latin typeface="Cambria Math" panose="02040503050406030204" pitchFamily="18" charset="0"/>
                                  </a:rPr>
                                  <m:t>𝑟𝑒𝑎𝑙</m:t>
                                </m:r>
                              </m:sub>
                            </m:sSub>
                          </m:e>
                        </m:rad>
                      </m:den>
                    </m:f>
                    <m:r>
                      <a:rPr lang="en-US" altLang="zh-CN" b="0" i="1" smtClean="0">
                        <a:solidFill>
                          <a:schemeClr val="tx1"/>
                        </a:solidFill>
                        <a:latin typeface="Cambria Math" panose="02040503050406030204" pitchFamily="18" charset="0"/>
                        <a:ea typeface="Cambria Math" panose="02040503050406030204" pitchFamily="18" charset="0"/>
                      </a:rPr>
                      <m:t>≥0.0796</m:t>
                    </m:r>
                    <m:rad>
                      <m:radPr>
                        <m:degHide m:val="on"/>
                        <m:ctrlPr>
                          <a:rPr lang="en-US" altLang="zh-CN" i="1" smtClean="0">
                            <a:solidFill>
                              <a:schemeClr val="tx1"/>
                            </a:solidFill>
                            <a:latin typeface="Cambria Math" panose="02040503050406030204" pitchFamily="18" charset="0"/>
                            <a:ea typeface="Cambria Math" panose="02040503050406030204" pitchFamily="18" charset="0"/>
                          </a:rPr>
                        </m:ctrlPr>
                      </m:radPr>
                      <m:deg/>
                      <m:e>
                        <m:r>
                          <a:rPr lang="en-US" altLang="zh-CN" b="0" i="1" smtClean="0">
                            <a:solidFill>
                              <a:schemeClr val="tx1"/>
                            </a:solidFill>
                            <a:latin typeface="Cambria Math" panose="02040503050406030204" pitchFamily="18" charset="0"/>
                            <a:ea typeface="Cambria Math" panose="02040503050406030204" pitchFamily="18" charset="0"/>
                          </a:rPr>
                          <m:t>𝑚𝑚</m:t>
                        </m:r>
                      </m:e>
                    </m:rad>
                    <m:r>
                      <a:rPr lang="en-US" altLang="zh-CN" b="0" i="1" smtClean="0">
                        <a:solidFill>
                          <a:schemeClr val="tx1"/>
                        </a:solidFill>
                        <a:latin typeface="Cambria Math" panose="02040503050406030204" pitchFamily="18" charset="0"/>
                        <a:ea typeface="Cambria Math" panose="02040503050406030204" pitchFamily="18" charset="0"/>
                      </a:rPr>
                      <m:t> </m:t>
                    </m:r>
                  </m:oMath>
                </a14:m>
                <a:r>
                  <a:rPr lang="zh-CN" altLang="en-US" dirty="0"/>
                  <a:t>，线圈交流电阻的</a:t>
                </a:r>
                <a:r>
                  <a:rPr lang="en-US" altLang="zh-CN" dirty="0" err="1"/>
                  <a:t>comsol</a:t>
                </a:r>
                <a:r>
                  <a:rPr lang="en-US" altLang="zh-CN" dirty="0"/>
                  <a:t> </a:t>
                </a:r>
                <a:r>
                  <a:rPr lang="zh-CN" altLang="en-US" dirty="0"/>
                  <a:t>仿真结果和实测结果符合较好</a:t>
                </a:r>
                <a:endParaRPr lang="en-US" altLang="zh-CN" dirty="0"/>
              </a:p>
              <a:p>
                <a:pPr marL="742950" lvl="1" indent="-285750">
                  <a:lnSpc>
                    <a:spcPct val="150000"/>
                  </a:lnSpc>
                  <a:buFont typeface="Arial" panose="020B0604020202020204" pitchFamily="34" charset="0"/>
                  <a:buChar char="•"/>
                </a:pPr>
                <a:r>
                  <a:rPr lang="zh-CN" altLang="en-US" dirty="0"/>
                  <a:t>直流电阻</a:t>
                </a:r>
                <a:r>
                  <a:rPr lang="en-US" altLang="zh-CN" dirty="0"/>
                  <a:t>&gt;40 ohm</a:t>
                </a:r>
              </a:p>
              <a:p>
                <a:pPr marL="285750" indent="-285750">
                  <a:lnSpc>
                    <a:spcPct val="150000"/>
                  </a:lnSpc>
                  <a:buFont typeface="Wingdings" panose="05000000000000000000" pitchFamily="2" charset="2"/>
                  <a:buChar char="p"/>
                </a:pPr>
                <a:r>
                  <a:rPr lang="zh-CN" altLang="en-US" dirty="0"/>
                  <a:t>后处理：对于达到</a:t>
                </a:r>
                <a:r>
                  <a:rPr lang="en-US" altLang="zh-CN" dirty="0"/>
                  <a:t>limit</a:t>
                </a:r>
                <a:r>
                  <a:rPr lang="zh-CN" altLang="en-US" dirty="0"/>
                  <a:t>的线圈设计，逐渐降低曝光量，计算其所需要的最小读出通道数（</a:t>
                </a:r>
                <a:r>
                  <a:rPr lang="en-US" altLang="zh-CN" b="0" dirty="0">
                    <a:ea typeface="Cambria Math" panose="02040503050406030204" pitchFamily="18" charset="0"/>
                  </a:rPr>
                  <a:t> </a:t>
                </a:r>
                <a14:m>
                  <m:oMath xmlns:m="http://schemas.openxmlformats.org/officeDocument/2006/math">
                    <m:r>
                      <a:rPr lang="en-US" altLang="zh-CN" b="0" i="1" smtClean="0">
                        <a:latin typeface="Cambria Math" panose="02040503050406030204" pitchFamily="18" charset="0"/>
                        <a:ea typeface="Cambria Math" panose="02040503050406030204" pitchFamily="18" charset="0"/>
                      </a:rPr>
                      <m:t>20000 </m:t>
                    </m:r>
                    <m:r>
                      <a:rPr lang="en-US" altLang="zh-CN" b="0" i="1" smtClean="0">
                        <a:latin typeface="Cambria Math" panose="02040503050406030204" pitchFamily="18" charset="0"/>
                        <a:ea typeface="Cambria Math" panose="02040503050406030204" pitchFamily="18" charset="0"/>
                      </a:rPr>
                      <m:t>𝑦𝑒𝑎𝑟</m:t>
                    </m:r>
                    <m:r>
                      <a:rPr lang="en-US" altLang="zh-CN" b="0" i="1" smtClean="0">
                        <a:latin typeface="Cambria Math" panose="02040503050406030204" pitchFamily="18" charset="0"/>
                        <a:ea typeface="Cambria Math" panose="02040503050406030204" pitchFamily="18" charset="0"/>
                      </a:rPr>
                      <m:t>∙</m:t>
                    </m:r>
                    <m:sSup>
                      <m:sSupPr>
                        <m:ctrlPr>
                          <a:rPr lang="en-US" altLang="zh-CN" b="0"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𝑚</m:t>
                        </m:r>
                      </m:e>
                      <m:sup>
                        <m:r>
                          <a:rPr lang="en-US" altLang="zh-CN" b="0" i="1" smtClean="0">
                            <a:latin typeface="Cambria Math" panose="02040503050406030204" pitchFamily="18" charset="0"/>
                            <a:ea typeface="Cambria Math" panose="02040503050406030204" pitchFamily="18" charset="0"/>
                          </a:rPr>
                          <m:t>2</m:t>
                        </m:r>
                      </m:sup>
                    </m:sSup>
                    <m:r>
                      <a:rPr lang="en-US" altLang="zh-CN" b="0" i="1" smtClean="0">
                        <a:latin typeface="Cambria Math" panose="02040503050406030204" pitchFamily="18" charset="0"/>
                        <a:ea typeface="Cambria Math" panose="02040503050406030204" pitchFamily="18" charset="0"/>
                      </a:rPr>
                      <m:t>, </m:t>
                    </m:r>
                    <m:sSub>
                      <m:sSubPr>
                        <m:ctrlPr>
                          <a:rPr lang="en-US" altLang="zh-CN" b="0" i="1" smtClean="0">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𝑑</m:t>
                        </m:r>
                      </m:e>
                      <m:sub>
                        <m:r>
                          <a:rPr lang="en-US" altLang="zh-CN" b="0" i="1" smtClean="0">
                            <a:latin typeface="Cambria Math" panose="02040503050406030204" pitchFamily="18" charset="0"/>
                            <a:ea typeface="Cambria Math" panose="02040503050406030204" pitchFamily="18" charset="0"/>
                          </a:rPr>
                          <m:t>𝑐𝑜𝑖𝑙</m:t>
                        </m:r>
                      </m:sub>
                    </m:sSub>
                    <m:r>
                      <a:rPr lang="en-US" altLang="zh-CN" b="0" i="1" smtClean="0">
                        <a:latin typeface="Cambria Math" panose="02040503050406030204" pitchFamily="18" charset="0"/>
                        <a:ea typeface="Cambria Math" panose="02040503050406030204" pitchFamily="18" charset="0"/>
                      </a:rPr>
                      <m:t>=450</m:t>
                    </m:r>
                    <m:r>
                      <a:rPr lang="en-US" altLang="zh-CN" b="0" i="1" smtClean="0">
                        <a:latin typeface="Cambria Math" panose="02040503050406030204" pitchFamily="18" charset="0"/>
                        <a:ea typeface="Cambria Math" panose="02040503050406030204" pitchFamily="18" charset="0"/>
                      </a:rPr>
                      <m:t>𝑚𝑚</m:t>
                    </m:r>
                    <m:r>
                      <a:rPr lang="en-US" altLang="zh-CN" b="0" i="1" smtClean="0">
                        <a:latin typeface="Cambria Math" panose="02040503050406030204" pitchFamily="18" charset="0"/>
                        <a:ea typeface="Cambria Math" panose="02040503050406030204" pitchFamily="18" charset="0"/>
                      </a:rPr>
                      <m:t>, </m:t>
                    </m:r>
                    <m:sSub>
                      <m:sSubPr>
                        <m:ctrlPr>
                          <a:rPr lang="en-US" altLang="zh-CN" b="0" i="1" smtClean="0">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𝑁</m:t>
                        </m:r>
                      </m:e>
                      <m:sub>
                        <m:r>
                          <a:rPr lang="en-US" altLang="zh-CN" b="0" i="1" smtClean="0">
                            <a:latin typeface="Cambria Math" panose="02040503050406030204" pitchFamily="18" charset="0"/>
                            <a:ea typeface="Cambria Math" panose="02040503050406030204" pitchFamily="18" charset="0"/>
                          </a:rPr>
                          <m:t>𝑐</m:t>
                        </m:r>
                      </m:sub>
                    </m:sSub>
                    <m:r>
                      <a:rPr lang="en-US" altLang="zh-CN" b="0" i="1" smtClean="0">
                        <a:latin typeface="Cambria Math" panose="02040503050406030204" pitchFamily="18" charset="0"/>
                        <a:ea typeface="Cambria Math" panose="02040503050406030204" pitchFamily="18" charset="0"/>
                      </a:rPr>
                      <m:t>=3, </m:t>
                    </m:r>
                    <m:r>
                      <a:rPr lang="zh-CN" altLang="en-US" i="1">
                        <a:latin typeface="Cambria Math" panose="02040503050406030204" pitchFamily="18" charset="0"/>
                        <a:ea typeface="Cambria Math" panose="02040503050406030204" pitchFamily="18" charset="0"/>
                      </a:rPr>
                      <m:t>稳定</m:t>
                    </m:r>
                    <m:r>
                      <a:rPr lang="zh-CN" altLang="en-US" i="1" smtClean="0">
                        <a:latin typeface="Cambria Math" panose="02040503050406030204" pitchFamily="18" charset="0"/>
                        <a:ea typeface="Cambria Math" panose="02040503050406030204" pitchFamily="18" charset="0"/>
                      </a:rPr>
                      <m:t>运行</m:t>
                    </m:r>
                    <m:r>
                      <a:rPr lang="zh-CN" altLang="en-US" i="1">
                        <a:latin typeface="Cambria Math" panose="02040503050406030204" pitchFamily="18" charset="0"/>
                        <a:ea typeface="Cambria Math" panose="02040503050406030204" pitchFamily="18" charset="0"/>
                      </a:rPr>
                      <m:t>一年</m:t>
                    </m:r>
                    <m:r>
                      <a:rPr lang="zh-CN" altLang="en-US"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37.7</m:t>
                    </m:r>
                    <m:r>
                      <a:rPr lang="en-US" altLang="zh-CN" b="0" i="1" smtClean="0">
                        <a:latin typeface="Cambria Math" panose="02040503050406030204" pitchFamily="18" charset="0"/>
                        <a:ea typeface="Cambria Math" panose="02040503050406030204" pitchFamily="18" charset="0"/>
                      </a:rPr>
                      <m:t>𝑤</m:t>
                    </m:r>
                    <m:r>
                      <a:rPr lang="en-US" altLang="zh-CN" b="0" i="1" smtClean="0">
                        <a:latin typeface="Cambria Math" panose="02040503050406030204" pitchFamily="18" charset="0"/>
                        <a:ea typeface="Cambria Math" panose="02040503050406030204" pitchFamily="18" charset="0"/>
                      </a:rPr>
                      <m:t> </m:t>
                    </m:r>
                    <m:r>
                      <a:rPr lang="en-US" altLang="zh-CN" b="0" i="1" smtClean="0">
                        <a:latin typeface="Cambria Math" panose="02040503050406030204" pitchFamily="18" charset="0"/>
                        <a:ea typeface="Cambria Math" panose="02040503050406030204" pitchFamily="18" charset="0"/>
                      </a:rPr>
                      <m:t>𝑐h𝑎𝑛𝑛𝑒𝑙𝑠</m:t>
                    </m:r>
                    <m:r>
                      <a:rPr lang="en-US" altLang="zh-CN" b="0" i="1" smtClean="0">
                        <a:latin typeface="Cambria Math" panose="02040503050406030204" pitchFamily="18" charset="0"/>
                        <a:ea typeface="Cambria Math" panose="02040503050406030204" pitchFamily="18" charset="0"/>
                      </a:rPr>
                      <m:t> </m:t>
                    </m:r>
                  </m:oMath>
                </a14:m>
                <a:r>
                  <a:rPr lang="zh-CN" altLang="en-US" dirty="0"/>
                  <a:t>）</a:t>
                </a:r>
              </a:p>
            </p:txBody>
          </p:sp>
        </mc:Choice>
        <mc:Fallback>
          <p:sp>
            <p:nvSpPr>
              <p:cNvPr id="4" name="文本框 3">
                <a:extLst>
                  <a:ext uri="{FF2B5EF4-FFF2-40B4-BE49-F238E27FC236}">
                    <a16:creationId xmlns:a16="http://schemas.microsoft.com/office/drawing/2014/main" id="{156F6580-A2DB-4A91-B8AC-E57938EAF055}"/>
                  </a:ext>
                </a:extLst>
              </p:cNvPr>
              <p:cNvSpPr txBox="1">
                <a:spLocks noRot="1" noChangeAspect="1" noMove="1" noResize="1" noEditPoints="1" noAdjustHandles="1" noChangeArrowheads="1" noChangeShapeType="1" noTextEdit="1"/>
              </p:cNvSpPr>
              <p:nvPr/>
            </p:nvSpPr>
            <p:spPr>
              <a:xfrm>
                <a:off x="195262" y="1219200"/>
                <a:ext cx="8753475" cy="5307735"/>
              </a:xfrm>
              <a:prstGeom prst="rect">
                <a:avLst/>
              </a:prstGeom>
              <a:blipFill>
                <a:blip r:embed="rId2"/>
                <a:stretch>
                  <a:fillRect l="-418" r="-627" b="-80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223733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B75E5E7E-BD64-4ECF-B632-FEFFB5EE7455}"/>
              </a:ext>
            </a:extLst>
          </p:cNvPr>
          <p:cNvSpPr>
            <a:spLocks noGrp="1"/>
          </p:cNvSpPr>
          <p:nvPr>
            <p:ph type="sldNum" sz="quarter" idx="12"/>
          </p:nvPr>
        </p:nvSpPr>
        <p:spPr/>
        <p:txBody>
          <a:bodyPr/>
          <a:lstStyle/>
          <a:p>
            <a:pPr>
              <a:defRPr/>
            </a:pPr>
            <a:fld id="{C58DEF2B-8039-4C1E-A573-46AE1706B516}" type="slidenum">
              <a:rPr lang="en-US" altLang="zh-CN" smtClean="0"/>
              <a:pPr>
                <a:defRPr/>
              </a:pPr>
              <a:t>15</a:t>
            </a:fld>
            <a:endParaRPr lang="en-US" altLang="zh-CN" dirty="0"/>
          </a:p>
        </p:txBody>
      </p:sp>
      <p:sp>
        <p:nvSpPr>
          <p:cNvPr id="3" name="文本占位符 2">
            <a:extLst>
              <a:ext uri="{FF2B5EF4-FFF2-40B4-BE49-F238E27FC236}">
                <a16:creationId xmlns:a16="http://schemas.microsoft.com/office/drawing/2014/main" id="{188A659B-5837-482E-AAAB-9B5F83F09FBC}"/>
              </a:ext>
            </a:extLst>
          </p:cNvPr>
          <p:cNvSpPr>
            <a:spLocks noGrp="1"/>
          </p:cNvSpPr>
          <p:nvPr>
            <p:ph type="body" sz="quarter" idx="13"/>
          </p:nvPr>
        </p:nvSpPr>
        <p:spPr/>
        <p:txBody>
          <a:bodyPr/>
          <a:lstStyle/>
          <a:p>
            <a:r>
              <a:rPr lang="zh-CN" altLang="en-US" dirty="0"/>
              <a:t>结果</a:t>
            </a:r>
          </a:p>
        </p:txBody>
      </p:sp>
      <p:sp>
        <p:nvSpPr>
          <p:cNvPr id="4" name="文本框 3">
            <a:extLst>
              <a:ext uri="{FF2B5EF4-FFF2-40B4-BE49-F238E27FC236}">
                <a16:creationId xmlns:a16="http://schemas.microsoft.com/office/drawing/2014/main" id="{7D1CF5CF-29D0-43CA-9A45-7C9F59001221}"/>
              </a:ext>
            </a:extLst>
          </p:cNvPr>
          <p:cNvSpPr txBox="1"/>
          <p:nvPr/>
        </p:nvSpPr>
        <p:spPr>
          <a:xfrm>
            <a:off x="247650" y="1143479"/>
            <a:ext cx="7239000" cy="881139"/>
          </a:xfrm>
          <a:prstGeom prst="rect">
            <a:avLst/>
          </a:prstGeom>
          <a:noFill/>
        </p:spPr>
        <p:txBody>
          <a:bodyPr wrap="square" rtlCol="0">
            <a:spAutoFit/>
          </a:bodyPr>
          <a:lstStyle/>
          <a:p>
            <a:pPr marL="342900" indent="-342900">
              <a:lnSpc>
                <a:spcPct val="150000"/>
              </a:lnSpc>
              <a:buFont typeface="+mj-lt"/>
              <a:buAutoNum type="arabicPeriod"/>
            </a:pPr>
            <a:r>
              <a:rPr lang="zh-CN" altLang="en-US" dirty="0"/>
              <a:t>修改了灵敏度中的函数近似</a:t>
            </a:r>
            <a:endParaRPr lang="en-US" altLang="zh-CN" dirty="0"/>
          </a:p>
          <a:p>
            <a:pPr marL="342900" indent="-342900">
              <a:lnSpc>
                <a:spcPct val="150000"/>
              </a:lnSpc>
              <a:buFont typeface="+mj-lt"/>
              <a:buAutoNum type="arabicPeriod"/>
            </a:pPr>
            <a:r>
              <a:rPr lang="zh-CN" altLang="en-US" dirty="0"/>
              <a:t>调整实现了最优阈值的选取，理论上会使得灵敏度可以更优</a:t>
            </a:r>
            <a:endParaRPr lang="en-US" altLang="zh-CN" dirty="0"/>
          </a:p>
        </p:txBody>
      </p:sp>
      <p:sp>
        <p:nvSpPr>
          <p:cNvPr id="5" name="文本框 4">
            <a:extLst>
              <a:ext uri="{FF2B5EF4-FFF2-40B4-BE49-F238E27FC236}">
                <a16:creationId xmlns:a16="http://schemas.microsoft.com/office/drawing/2014/main" id="{1647F993-DFAC-431B-A5AA-429E54FB385E}"/>
              </a:ext>
            </a:extLst>
          </p:cNvPr>
          <p:cNvSpPr txBox="1"/>
          <p:nvPr/>
        </p:nvSpPr>
        <p:spPr>
          <a:xfrm>
            <a:off x="152400" y="2452364"/>
            <a:ext cx="1569660" cy="369332"/>
          </a:xfrm>
          <a:prstGeom prst="rect">
            <a:avLst/>
          </a:prstGeom>
          <a:noFill/>
        </p:spPr>
        <p:txBody>
          <a:bodyPr wrap="none" rtlCol="0">
            <a:spAutoFit/>
          </a:bodyPr>
          <a:lstStyle/>
          <a:p>
            <a:r>
              <a:rPr lang="zh-CN" altLang="en-US" b="1" dirty="0">
                <a:solidFill>
                  <a:srgbClr val="0070C0"/>
                </a:solidFill>
              </a:rPr>
              <a:t>先前优化结果</a:t>
            </a:r>
          </a:p>
        </p:txBody>
      </p:sp>
      <p:pic>
        <p:nvPicPr>
          <p:cNvPr id="6" name="图片 5">
            <a:extLst>
              <a:ext uri="{FF2B5EF4-FFF2-40B4-BE49-F238E27FC236}">
                <a16:creationId xmlns:a16="http://schemas.microsoft.com/office/drawing/2014/main" id="{6BD8CD04-DF90-4B3E-A95E-1E1E910BE0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552" y="2983468"/>
            <a:ext cx="3219224" cy="1213041"/>
          </a:xfrm>
          <a:prstGeom prst="rect">
            <a:avLst/>
          </a:prstGeom>
        </p:spPr>
      </p:pic>
      <p:sp>
        <p:nvSpPr>
          <p:cNvPr id="7" name="文本框 6">
            <a:extLst>
              <a:ext uri="{FF2B5EF4-FFF2-40B4-BE49-F238E27FC236}">
                <a16:creationId xmlns:a16="http://schemas.microsoft.com/office/drawing/2014/main" id="{DA064832-B9BD-428F-8D26-F1BDF11917EC}"/>
              </a:ext>
            </a:extLst>
          </p:cNvPr>
          <p:cNvSpPr txBox="1"/>
          <p:nvPr/>
        </p:nvSpPr>
        <p:spPr>
          <a:xfrm>
            <a:off x="228600" y="4365263"/>
            <a:ext cx="1569660" cy="369332"/>
          </a:xfrm>
          <a:prstGeom prst="rect">
            <a:avLst/>
          </a:prstGeom>
          <a:noFill/>
        </p:spPr>
        <p:txBody>
          <a:bodyPr wrap="none" rtlCol="0">
            <a:spAutoFit/>
          </a:bodyPr>
          <a:lstStyle/>
          <a:p>
            <a:r>
              <a:rPr lang="zh-CN" altLang="en-US" b="1" dirty="0">
                <a:solidFill>
                  <a:srgbClr val="0070C0"/>
                </a:solidFill>
              </a:rPr>
              <a:t>本次优化结果</a:t>
            </a:r>
          </a:p>
        </p:txBody>
      </p:sp>
      <p:sp>
        <p:nvSpPr>
          <p:cNvPr id="12" name="文本框 11">
            <a:extLst>
              <a:ext uri="{FF2B5EF4-FFF2-40B4-BE49-F238E27FC236}">
                <a16:creationId xmlns:a16="http://schemas.microsoft.com/office/drawing/2014/main" id="{220EE811-FDF5-41FA-BF02-3E9D461BEBCB}"/>
              </a:ext>
            </a:extLst>
          </p:cNvPr>
          <p:cNvSpPr txBox="1"/>
          <p:nvPr/>
        </p:nvSpPr>
        <p:spPr>
          <a:xfrm>
            <a:off x="3729528" y="5649938"/>
            <a:ext cx="2366472" cy="1077218"/>
          </a:xfrm>
          <a:prstGeom prst="rect">
            <a:avLst/>
          </a:prstGeom>
          <a:noFill/>
        </p:spPr>
        <p:txBody>
          <a:bodyPr wrap="square" rtlCol="0">
            <a:spAutoFit/>
          </a:bodyPr>
          <a:lstStyle/>
          <a:p>
            <a:pPr marL="285750" indent="-285750">
              <a:buFont typeface="Arial" panose="020B0604020202020204" pitchFamily="34" charset="0"/>
              <a:buChar char="•"/>
            </a:pPr>
            <a:r>
              <a:rPr lang="zh-CN" altLang="en-US" sz="1600" b="1" dirty="0"/>
              <a:t>线圈内径越小越好</a:t>
            </a:r>
            <a:endParaRPr lang="en-US" altLang="zh-CN" sz="1600" b="1" dirty="0"/>
          </a:p>
          <a:p>
            <a:pPr marL="285750" indent="-285750">
              <a:buFont typeface="Arial" panose="020B0604020202020204" pitchFamily="34" charset="0"/>
              <a:buChar char="•"/>
            </a:pPr>
            <a:r>
              <a:rPr lang="zh-CN" altLang="en-US" sz="1600" b="1" dirty="0"/>
              <a:t>线径受约束限制</a:t>
            </a:r>
            <a:endParaRPr lang="en-US" altLang="zh-CN" sz="1600" b="1" dirty="0"/>
          </a:p>
          <a:p>
            <a:pPr marL="285750" indent="-285750">
              <a:buFont typeface="Arial" panose="020B0604020202020204" pitchFamily="34" charset="0"/>
              <a:buChar char="•"/>
            </a:pPr>
            <a:r>
              <a:rPr lang="zh-CN" altLang="en-US" sz="1600" b="1" dirty="0"/>
              <a:t>每层匝数越大越好</a:t>
            </a:r>
            <a:endParaRPr lang="en-US" altLang="zh-CN" sz="1600" b="1" dirty="0"/>
          </a:p>
          <a:p>
            <a:pPr marL="285750" indent="-285750">
              <a:buFont typeface="Arial" panose="020B0604020202020204" pitchFamily="34" charset="0"/>
              <a:buChar char="•"/>
            </a:pPr>
            <a:r>
              <a:rPr lang="zh-CN" altLang="en-US" sz="1600" b="1" dirty="0"/>
              <a:t>存在最优层数</a:t>
            </a:r>
          </a:p>
        </p:txBody>
      </p:sp>
      <p:sp>
        <p:nvSpPr>
          <p:cNvPr id="13" name="文本框 12">
            <a:extLst>
              <a:ext uri="{FF2B5EF4-FFF2-40B4-BE49-F238E27FC236}">
                <a16:creationId xmlns:a16="http://schemas.microsoft.com/office/drawing/2014/main" id="{CA573DAC-9CCD-4ABE-8983-4E8A0E18B439}"/>
              </a:ext>
            </a:extLst>
          </p:cNvPr>
          <p:cNvSpPr txBox="1"/>
          <p:nvPr/>
        </p:nvSpPr>
        <p:spPr>
          <a:xfrm>
            <a:off x="6188301" y="5710212"/>
            <a:ext cx="2774495" cy="881139"/>
          </a:xfrm>
          <a:prstGeom prst="rect">
            <a:avLst/>
          </a:prstGeom>
          <a:noFill/>
        </p:spPr>
        <p:txBody>
          <a:bodyPr wrap="square" rtlCol="0">
            <a:spAutoFit/>
          </a:bodyPr>
          <a:lstStyle/>
          <a:p>
            <a:pPr>
              <a:lnSpc>
                <a:spcPct val="150000"/>
              </a:lnSpc>
            </a:pPr>
            <a:r>
              <a:rPr lang="zh-CN" altLang="en-US" b="1" dirty="0">
                <a:solidFill>
                  <a:srgbClr val="C00000"/>
                </a:solidFill>
              </a:rPr>
              <a:t>灵敏度的绝对值存在意义</a:t>
            </a:r>
            <a:endParaRPr lang="en-US" altLang="zh-CN" b="1" dirty="0">
              <a:solidFill>
                <a:srgbClr val="C00000"/>
              </a:solidFill>
            </a:endParaRPr>
          </a:p>
          <a:p>
            <a:pPr>
              <a:lnSpc>
                <a:spcPct val="150000"/>
              </a:lnSpc>
            </a:pPr>
            <a:r>
              <a:rPr lang="zh-CN" altLang="en-US" b="1" dirty="0">
                <a:solidFill>
                  <a:srgbClr val="C00000"/>
                </a:solidFill>
              </a:rPr>
              <a:t>漏检率高</a:t>
            </a:r>
          </a:p>
        </p:txBody>
      </p:sp>
      <p:pic>
        <p:nvPicPr>
          <p:cNvPr id="9" name="图片 8">
            <a:extLst>
              <a:ext uri="{FF2B5EF4-FFF2-40B4-BE49-F238E27FC236}">
                <a16:creationId xmlns:a16="http://schemas.microsoft.com/office/drawing/2014/main" id="{22F946B7-11C6-4F0D-873A-53EE60E62171}"/>
              </a:ext>
            </a:extLst>
          </p:cNvPr>
          <p:cNvPicPr>
            <a:picLocks noChangeAspect="1"/>
          </p:cNvPicPr>
          <p:nvPr/>
        </p:nvPicPr>
        <p:blipFill>
          <a:blip r:embed="rId4"/>
          <a:stretch>
            <a:fillRect/>
          </a:stretch>
        </p:blipFill>
        <p:spPr>
          <a:xfrm>
            <a:off x="309840" y="4876800"/>
            <a:ext cx="3171429" cy="1704762"/>
          </a:xfrm>
          <a:prstGeom prst="rect">
            <a:avLst/>
          </a:prstGeom>
        </p:spPr>
      </p:pic>
      <p:pic>
        <p:nvPicPr>
          <p:cNvPr id="11" name="图片 10">
            <a:extLst>
              <a:ext uri="{FF2B5EF4-FFF2-40B4-BE49-F238E27FC236}">
                <a16:creationId xmlns:a16="http://schemas.microsoft.com/office/drawing/2014/main" id="{6C03F5D7-74F3-4E57-BD41-DCAB35FE8008}"/>
              </a:ext>
            </a:extLst>
          </p:cNvPr>
          <p:cNvPicPr>
            <a:picLocks noChangeAspect="1"/>
          </p:cNvPicPr>
          <p:nvPr/>
        </p:nvPicPr>
        <p:blipFill>
          <a:blip r:embed="rId5"/>
          <a:stretch>
            <a:fillRect/>
          </a:stretch>
        </p:blipFill>
        <p:spPr>
          <a:xfrm>
            <a:off x="3540958" y="2017222"/>
            <a:ext cx="5460167" cy="3640112"/>
          </a:xfrm>
          <a:prstGeom prst="rect">
            <a:avLst/>
          </a:prstGeom>
        </p:spPr>
      </p:pic>
      <p:pic>
        <p:nvPicPr>
          <p:cNvPr id="16" name="图片 15">
            <a:extLst>
              <a:ext uri="{FF2B5EF4-FFF2-40B4-BE49-F238E27FC236}">
                <a16:creationId xmlns:a16="http://schemas.microsoft.com/office/drawing/2014/main" id="{5C673F10-091E-49F3-84B9-6C3436300867}"/>
              </a:ext>
            </a:extLst>
          </p:cNvPr>
          <p:cNvPicPr>
            <a:picLocks noChangeAspect="1"/>
          </p:cNvPicPr>
          <p:nvPr/>
        </p:nvPicPr>
        <p:blipFill>
          <a:blip r:embed="rId6"/>
          <a:stretch>
            <a:fillRect/>
          </a:stretch>
        </p:blipFill>
        <p:spPr>
          <a:xfrm>
            <a:off x="5194711" y="2777987"/>
            <a:ext cx="3484523" cy="2323016"/>
          </a:xfrm>
          <a:prstGeom prst="rect">
            <a:avLst/>
          </a:prstGeom>
          <a:ln>
            <a:noFill/>
          </a:ln>
        </p:spPr>
      </p:pic>
    </p:spTree>
    <p:extLst>
      <p:ext uri="{BB962C8B-B14F-4D97-AF65-F5344CB8AC3E}">
        <p14:creationId xmlns:p14="http://schemas.microsoft.com/office/powerpoint/2010/main" val="4777384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30555653-2A12-4CBC-8D12-3E3F54378D93}"/>
              </a:ext>
            </a:extLst>
          </p:cNvPr>
          <p:cNvSpPr>
            <a:spLocks noGrp="1"/>
          </p:cNvSpPr>
          <p:nvPr>
            <p:ph type="sldNum" sz="quarter" idx="12"/>
          </p:nvPr>
        </p:nvSpPr>
        <p:spPr/>
        <p:txBody>
          <a:bodyPr/>
          <a:lstStyle/>
          <a:p>
            <a:pPr>
              <a:defRPr/>
            </a:pPr>
            <a:fld id="{C58DEF2B-8039-4C1E-A573-46AE1706B516}" type="slidenum">
              <a:rPr lang="en-US" altLang="zh-CN" smtClean="0"/>
              <a:pPr>
                <a:defRPr/>
              </a:pPr>
              <a:t>16</a:t>
            </a:fld>
            <a:endParaRPr lang="en-US" altLang="zh-CN" dirty="0"/>
          </a:p>
        </p:txBody>
      </p:sp>
      <p:sp>
        <p:nvSpPr>
          <p:cNvPr id="3" name="文本占位符 2">
            <a:extLst>
              <a:ext uri="{FF2B5EF4-FFF2-40B4-BE49-F238E27FC236}">
                <a16:creationId xmlns:a16="http://schemas.microsoft.com/office/drawing/2014/main" id="{C82A014F-F538-4354-BEB8-CA59374C36F6}"/>
              </a:ext>
            </a:extLst>
          </p:cNvPr>
          <p:cNvSpPr>
            <a:spLocks noGrp="1"/>
          </p:cNvSpPr>
          <p:nvPr>
            <p:ph type="body" sz="quarter" idx="13"/>
          </p:nvPr>
        </p:nvSpPr>
        <p:spPr/>
        <p:txBody>
          <a:bodyPr/>
          <a:lstStyle/>
          <a:p>
            <a:r>
              <a:rPr lang="zh-CN" altLang="en-US" dirty="0"/>
              <a:t>结果</a:t>
            </a:r>
          </a:p>
        </p:txBody>
      </p:sp>
      <p:pic>
        <p:nvPicPr>
          <p:cNvPr id="5" name="图片 4">
            <a:extLst>
              <a:ext uri="{FF2B5EF4-FFF2-40B4-BE49-F238E27FC236}">
                <a16:creationId xmlns:a16="http://schemas.microsoft.com/office/drawing/2014/main" id="{485C2C60-0749-4AF5-92D4-81C1E0767262}"/>
              </a:ext>
            </a:extLst>
          </p:cNvPr>
          <p:cNvPicPr>
            <a:picLocks noChangeAspect="1"/>
          </p:cNvPicPr>
          <p:nvPr/>
        </p:nvPicPr>
        <p:blipFill>
          <a:blip r:embed="rId2"/>
          <a:stretch>
            <a:fillRect/>
          </a:stretch>
        </p:blipFill>
        <p:spPr>
          <a:xfrm>
            <a:off x="467916" y="1066800"/>
            <a:ext cx="8208168" cy="4924902"/>
          </a:xfrm>
          <a:prstGeom prst="rect">
            <a:avLst/>
          </a:prstGeom>
        </p:spPr>
      </p:pic>
      <p:sp>
        <p:nvSpPr>
          <p:cNvPr id="6" name="文本框 5">
            <a:extLst>
              <a:ext uri="{FF2B5EF4-FFF2-40B4-BE49-F238E27FC236}">
                <a16:creationId xmlns:a16="http://schemas.microsoft.com/office/drawing/2014/main" id="{63918123-D9C0-4A6C-A893-C609D650D417}"/>
              </a:ext>
            </a:extLst>
          </p:cNvPr>
          <p:cNvSpPr txBox="1"/>
          <p:nvPr/>
        </p:nvSpPr>
        <p:spPr>
          <a:xfrm>
            <a:off x="152400" y="5840336"/>
            <a:ext cx="5791200" cy="881139"/>
          </a:xfrm>
          <a:prstGeom prst="rect">
            <a:avLst/>
          </a:prstGeom>
          <a:noFill/>
        </p:spPr>
        <p:txBody>
          <a:bodyPr wrap="square" rtlCol="0">
            <a:spAutoFit/>
          </a:bodyPr>
          <a:lstStyle/>
          <a:p>
            <a:pPr>
              <a:lnSpc>
                <a:spcPct val="150000"/>
              </a:lnSpc>
            </a:pPr>
            <a:r>
              <a:rPr lang="en-US" altLang="zh-CN" dirty="0"/>
              <a:t>ls</a:t>
            </a:r>
            <a:r>
              <a:rPr lang="zh-CN" altLang="en-US" dirty="0"/>
              <a:t> 为曝光量缩放比例</a:t>
            </a:r>
            <a:endParaRPr lang="en-US" altLang="zh-CN" dirty="0"/>
          </a:p>
          <a:p>
            <a:pPr>
              <a:lnSpc>
                <a:spcPct val="150000"/>
              </a:lnSpc>
            </a:pPr>
            <a:r>
              <a:rPr lang="zh-CN" altLang="en-US" dirty="0"/>
              <a:t>读出通道数为</a:t>
            </a:r>
            <a:r>
              <a:rPr lang="en-US" altLang="zh-CN" dirty="0"/>
              <a:t>1.81e5</a:t>
            </a:r>
            <a:endParaRPr lang="zh-CN" altLang="en-US" dirty="0"/>
          </a:p>
        </p:txBody>
      </p:sp>
    </p:spTree>
    <p:extLst>
      <p:ext uri="{BB962C8B-B14F-4D97-AF65-F5344CB8AC3E}">
        <p14:creationId xmlns:p14="http://schemas.microsoft.com/office/powerpoint/2010/main" val="29310178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10E230B8-14D2-4E90-80AE-D60B192541E4}"/>
              </a:ext>
            </a:extLst>
          </p:cNvPr>
          <p:cNvSpPr>
            <a:spLocks noGrp="1"/>
          </p:cNvSpPr>
          <p:nvPr>
            <p:ph type="sldNum" sz="quarter" idx="12"/>
          </p:nvPr>
        </p:nvSpPr>
        <p:spPr/>
        <p:txBody>
          <a:bodyPr/>
          <a:lstStyle/>
          <a:p>
            <a:pPr>
              <a:defRPr/>
            </a:pPr>
            <a:fld id="{C58DEF2B-8039-4C1E-A573-46AE1706B516}" type="slidenum">
              <a:rPr lang="en-US" altLang="zh-CN" smtClean="0"/>
              <a:pPr>
                <a:defRPr/>
              </a:pPr>
              <a:t>17</a:t>
            </a:fld>
            <a:endParaRPr lang="en-US" altLang="zh-CN" dirty="0"/>
          </a:p>
        </p:txBody>
      </p:sp>
      <p:sp>
        <p:nvSpPr>
          <p:cNvPr id="3" name="文本占位符 2">
            <a:extLst>
              <a:ext uri="{FF2B5EF4-FFF2-40B4-BE49-F238E27FC236}">
                <a16:creationId xmlns:a16="http://schemas.microsoft.com/office/drawing/2014/main" id="{187D0668-9D5E-4EA9-A398-0DE1169AF0E2}"/>
              </a:ext>
            </a:extLst>
          </p:cNvPr>
          <p:cNvSpPr>
            <a:spLocks noGrp="1"/>
          </p:cNvSpPr>
          <p:nvPr>
            <p:ph type="body" sz="quarter" idx="13"/>
          </p:nvPr>
        </p:nvSpPr>
        <p:spPr/>
        <p:txBody>
          <a:bodyPr/>
          <a:lstStyle/>
          <a:p>
            <a:r>
              <a:rPr lang="zh-CN" altLang="en-US" dirty="0"/>
              <a:t>验证</a:t>
            </a:r>
          </a:p>
        </p:txBody>
      </p:sp>
      <p:sp>
        <p:nvSpPr>
          <p:cNvPr id="4" name="文本框 3">
            <a:extLst>
              <a:ext uri="{FF2B5EF4-FFF2-40B4-BE49-F238E27FC236}">
                <a16:creationId xmlns:a16="http://schemas.microsoft.com/office/drawing/2014/main" id="{54FE2693-A6A1-4B5C-9953-8FA9379914F2}"/>
              </a:ext>
            </a:extLst>
          </p:cNvPr>
          <p:cNvSpPr txBox="1"/>
          <p:nvPr/>
        </p:nvSpPr>
        <p:spPr>
          <a:xfrm>
            <a:off x="2895600" y="3124200"/>
            <a:ext cx="4495800" cy="881139"/>
          </a:xfrm>
          <a:prstGeom prst="rect">
            <a:avLst/>
          </a:prstGeom>
          <a:noFill/>
        </p:spPr>
        <p:txBody>
          <a:bodyPr wrap="square" rtlCol="0">
            <a:spAutoFit/>
          </a:bodyPr>
          <a:lstStyle/>
          <a:p>
            <a:pPr marL="342900" indent="-342900">
              <a:lnSpc>
                <a:spcPct val="150000"/>
              </a:lnSpc>
              <a:buAutoNum type="arabicPeriod"/>
            </a:pPr>
            <a:r>
              <a:rPr lang="en-US" altLang="zh-CN" dirty="0" err="1"/>
              <a:t>Comsol</a:t>
            </a:r>
            <a:r>
              <a:rPr lang="en-US" altLang="zh-CN" dirty="0"/>
              <a:t> </a:t>
            </a:r>
            <a:r>
              <a:rPr lang="zh-CN" altLang="en-US" dirty="0"/>
              <a:t>验证</a:t>
            </a:r>
            <a:endParaRPr lang="en-US" altLang="zh-CN" dirty="0"/>
          </a:p>
          <a:p>
            <a:pPr marL="342900" indent="-342900">
              <a:lnSpc>
                <a:spcPct val="150000"/>
              </a:lnSpc>
              <a:buAutoNum type="arabicPeriod"/>
            </a:pPr>
            <a:r>
              <a:rPr lang="zh-CN" altLang="en-US" dirty="0"/>
              <a:t>实测验证</a:t>
            </a:r>
          </a:p>
        </p:txBody>
      </p:sp>
    </p:spTree>
    <p:extLst>
      <p:ext uri="{BB962C8B-B14F-4D97-AF65-F5344CB8AC3E}">
        <p14:creationId xmlns:p14="http://schemas.microsoft.com/office/powerpoint/2010/main" val="25550791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9DAEC2F0-B788-4048-92E3-CB4399C7DAAB}"/>
              </a:ext>
            </a:extLst>
          </p:cNvPr>
          <p:cNvSpPr>
            <a:spLocks noGrp="1"/>
          </p:cNvSpPr>
          <p:nvPr>
            <p:ph type="sldNum" sz="quarter" idx="12"/>
          </p:nvPr>
        </p:nvSpPr>
        <p:spPr/>
        <p:txBody>
          <a:bodyPr/>
          <a:lstStyle/>
          <a:p>
            <a:pPr>
              <a:defRPr/>
            </a:pPr>
            <a:fld id="{C58DEF2B-8039-4C1E-A573-46AE1706B516}" type="slidenum">
              <a:rPr lang="en-US" altLang="zh-CN" smtClean="0"/>
              <a:pPr>
                <a:defRPr/>
              </a:pPr>
              <a:t>18</a:t>
            </a:fld>
            <a:endParaRPr lang="en-US" altLang="zh-CN" dirty="0"/>
          </a:p>
        </p:txBody>
      </p:sp>
      <p:sp>
        <p:nvSpPr>
          <p:cNvPr id="3" name="文本占位符 2">
            <a:extLst>
              <a:ext uri="{FF2B5EF4-FFF2-40B4-BE49-F238E27FC236}">
                <a16:creationId xmlns:a16="http://schemas.microsoft.com/office/drawing/2014/main" id="{3F7CB0B6-0AAE-4FA5-98F5-7ACED4E2AFFA}"/>
              </a:ext>
            </a:extLst>
          </p:cNvPr>
          <p:cNvSpPr>
            <a:spLocks noGrp="1"/>
          </p:cNvSpPr>
          <p:nvPr>
            <p:ph type="body" sz="quarter" idx="13"/>
          </p:nvPr>
        </p:nvSpPr>
        <p:spPr/>
        <p:txBody>
          <a:bodyPr/>
          <a:lstStyle/>
          <a:p>
            <a:r>
              <a:rPr lang="en-US" altLang="zh-CN" dirty="0" err="1"/>
              <a:t>Comsol</a:t>
            </a:r>
            <a:r>
              <a:rPr lang="en-US" altLang="zh-CN" dirty="0"/>
              <a:t> </a:t>
            </a:r>
            <a:r>
              <a:rPr lang="zh-CN" altLang="en-US" dirty="0"/>
              <a:t>验证</a:t>
            </a:r>
          </a:p>
        </p:txBody>
      </p:sp>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E04D766D-7E22-4C41-8064-F1181AE30028}"/>
                  </a:ext>
                </a:extLst>
              </p:cNvPr>
              <p:cNvSpPr txBox="1"/>
              <p:nvPr/>
            </p:nvSpPr>
            <p:spPr>
              <a:xfrm>
                <a:off x="-28575" y="3124200"/>
                <a:ext cx="4114800" cy="73456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altLang="zh-CN" i="1" smtClean="0">
                              <a:solidFill>
                                <a:schemeClr val="tx1"/>
                              </a:solidFill>
                              <a:latin typeface="Cambria Math" panose="02040503050406030204" pitchFamily="18" charset="0"/>
                            </a:rPr>
                          </m:ctrlPr>
                        </m:fPr>
                        <m:num>
                          <m:sSub>
                            <m:sSubPr>
                              <m:ctrlPr>
                                <a:rPr lang="en-US" altLang="zh-CN" i="1">
                                  <a:solidFill>
                                    <a:schemeClr val="tx1"/>
                                  </a:solidFill>
                                  <a:latin typeface="Cambria Math" panose="02040503050406030204" pitchFamily="18" charset="0"/>
                                </a:rPr>
                              </m:ctrlPr>
                            </m:sSubPr>
                            <m:e>
                              <m:r>
                                <a:rPr lang="en-US" altLang="zh-CN" b="0" i="1">
                                  <a:solidFill>
                                    <a:schemeClr val="tx1"/>
                                  </a:solidFill>
                                  <a:latin typeface="Cambria Math" panose="02040503050406030204" pitchFamily="18" charset="0"/>
                                </a:rPr>
                                <m:t>𝑑</m:t>
                              </m:r>
                            </m:e>
                            <m:sub>
                              <m:r>
                                <a:rPr lang="en-US" altLang="zh-CN" b="0" i="1">
                                  <a:solidFill>
                                    <a:schemeClr val="tx1"/>
                                  </a:solidFill>
                                  <a:latin typeface="Cambria Math" panose="02040503050406030204" pitchFamily="18" charset="0"/>
                                </a:rPr>
                                <m:t>𝑤𝑖𝑟𝑒</m:t>
                              </m:r>
                            </m:sub>
                          </m:sSub>
                        </m:num>
                        <m:den>
                          <m:rad>
                            <m:radPr>
                              <m:degHide m:val="on"/>
                              <m:ctrlPr>
                                <a:rPr lang="en-US" altLang="zh-CN" i="1">
                                  <a:solidFill>
                                    <a:schemeClr val="tx1"/>
                                  </a:solidFill>
                                  <a:latin typeface="Cambria Math" panose="02040503050406030204" pitchFamily="18" charset="0"/>
                                </a:rPr>
                              </m:ctrlPr>
                            </m:radPr>
                            <m:deg/>
                            <m:e>
                              <m:sSub>
                                <m:sSubPr>
                                  <m:ctrlPr>
                                    <a:rPr lang="en-US" altLang="zh-CN" i="1">
                                      <a:solidFill>
                                        <a:schemeClr val="tx1"/>
                                      </a:solidFill>
                                      <a:latin typeface="Cambria Math" panose="02040503050406030204" pitchFamily="18" charset="0"/>
                                    </a:rPr>
                                  </m:ctrlPr>
                                </m:sSubPr>
                                <m:e>
                                  <m:r>
                                    <a:rPr lang="en-US" altLang="zh-CN" b="0" i="1">
                                      <a:solidFill>
                                        <a:schemeClr val="tx1"/>
                                      </a:solidFill>
                                      <a:latin typeface="Cambria Math" panose="02040503050406030204" pitchFamily="18" charset="0"/>
                                    </a:rPr>
                                    <m:t>𝑑</m:t>
                                  </m:r>
                                </m:e>
                                <m:sub>
                                  <m:r>
                                    <a:rPr lang="en-US" altLang="zh-CN" b="0" i="1">
                                      <a:solidFill>
                                        <a:schemeClr val="tx1"/>
                                      </a:solidFill>
                                      <a:latin typeface="Cambria Math" panose="02040503050406030204" pitchFamily="18" charset="0"/>
                                    </a:rPr>
                                    <m:t>𝑟𝑒𝑎𝑙</m:t>
                                  </m:r>
                                </m:sub>
                              </m:sSub>
                            </m:e>
                          </m:rad>
                        </m:den>
                      </m:f>
                      <m:r>
                        <a:rPr lang="en-US" altLang="zh-CN" b="0" i="1" smtClean="0">
                          <a:solidFill>
                            <a:schemeClr val="tx1"/>
                          </a:solidFill>
                          <a:latin typeface="Cambria Math" panose="02040503050406030204" pitchFamily="18" charset="0"/>
                        </a:rPr>
                        <m:t>=0.114</m:t>
                      </m:r>
                      <m:rad>
                        <m:radPr>
                          <m:degHide m:val="on"/>
                          <m:ctrlPr>
                            <a:rPr lang="en-US" altLang="zh-CN" b="0" i="1" smtClean="0">
                              <a:solidFill>
                                <a:schemeClr val="tx1"/>
                              </a:solidFill>
                              <a:latin typeface="Cambria Math" panose="02040503050406030204" pitchFamily="18" charset="0"/>
                            </a:rPr>
                          </m:ctrlPr>
                        </m:radPr>
                        <m:deg/>
                        <m:e>
                          <m:r>
                            <a:rPr lang="en-US" altLang="zh-CN" b="0" i="1" smtClean="0">
                              <a:solidFill>
                                <a:schemeClr val="tx1"/>
                              </a:solidFill>
                              <a:latin typeface="Cambria Math" panose="02040503050406030204" pitchFamily="18" charset="0"/>
                            </a:rPr>
                            <m:t>𝑚𝑚</m:t>
                          </m:r>
                        </m:e>
                      </m:rad>
                      <m:r>
                        <a:rPr lang="en-US" altLang="zh-CN" b="0" i="1" smtClean="0">
                          <a:solidFill>
                            <a:schemeClr val="tx1"/>
                          </a:solidFill>
                          <a:latin typeface="Cambria Math" panose="02040503050406030204" pitchFamily="18" charset="0"/>
                          <a:ea typeface="Cambria Math" panose="02040503050406030204" pitchFamily="18" charset="0"/>
                        </a:rPr>
                        <m:t>&gt;0.0796</m:t>
                      </m:r>
                      <m:rad>
                        <m:radPr>
                          <m:degHide m:val="on"/>
                          <m:ctrlPr>
                            <a:rPr lang="en-US" altLang="zh-CN" b="0" i="1" smtClean="0">
                              <a:solidFill>
                                <a:schemeClr val="tx1"/>
                              </a:solidFill>
                              <a:latin typeface="Cambria Math" panose="02040503050406030204" pitchFamily="18" charset="0"/>
                              <a:ea typeface="Cambria Math" panose="02040503050406030204" pitchFamily="18" charset="0"/>
                            </a:rPr>
                          </m:ctrlPr>
                        </m:radPr>
                        <m:deg/>
                        <m:e>
                          <m:r>
                            <a:rPr lang="en-US" altLang="zh-CN" b="0" i="1" smtClean="0">
                              <a:solidFill>
                                <a:schemeClr val="tx1"/>
                              </a:solidFill>
                              <a:latin typeface="Cambria Math" panose="02040503050406030204" pitchFamily="18" charset="0"/>
                              <a:ea typeface="Cambria Math" panose="02040503050406030204" pitchFamily="18" charset="0"/>
                            </a:rPr>
                            <m:t>𝑚𝑚</m:t>
                          </m:r>
                        </m:e>
                      </m:rad>
                    </m:oMath>
                  </m:oMathPara>
                </a14:m>
                <a:endParaRPr lang="zh-CN" altLang="en-US" dirty="0"/>
              </a:p>
            </p:txBody>
          </p:sp>
        </mc:Choice>
        <mc:Fallback xmlns="">
          <p:sp>
            <p:nvSpPr>
              <p:cNvPr id="5" name="文本框 4">
                <a:extLst>
                  <a:ext uri="{FF2B5EF4-FFF2-40B4-BE49-F238E27FC236}">
                    <a16:creationId xmlns:a16="http://schemas.microsoft.com/office/drawing/2014/main" id="{E04D766D-7E22-4C41-8064-F1181AE30028}"/>
                  </a:ext>
                </a:extLst>
              </p:cNvPr>
              <p:cNvSpPr txBox="1">
                <a:spLocks noRot="1" noChangeAspect="1" noMove="1" noResize="1" noEditPoints="1" noAdjustHandles="1" noChangeArrowheads="1" noChangeShapeType="1" noTextEdit="1"/>
              </p:cNvSpPr>
              <p:nvPr/>
            </p:nvSpPr>
            <p:spPr>
              <a:xfrm>
                <a:off x="-28575" y="3124200"/>
                <a:ext cx="4114800" cy="734560"/>
              </a:xfrm>
              <a:prstGeom prst="rect">
                <a:avLst/>
              </a:prstGeom>
              <a:blipFill>
                <a:blip r:embed="rId3"/>
                <a:stretch>
                  <a:fillRect/>
                </a:stretch>
              </a:blipFill>
            </p:spPr>
            <p:txBody>
              <a:bodyPr/>
              <a:lstStyle/>
              <a:p>
                <a:r>
                  <a:rPr lang="zh-CN" altLang="en-US">
                    <a:noFill/>
                  </a:rPr>
                  <a:t> </a:t>
                </a:r>
              </a:p>
            </p:txBody>
          </p:sp>
        </mc:Fallback>
      </mc:AlternateContent>
      <p:pic>
        <p:nvPicPr>
          <p:cNvPr id="6" name="图片 5">
            <a:extLst>
              <a:ext uri="{FF2B5EF4-FFF2-40B4-BE49-F238E27FC236}">
                <a16:creationId xmlns:a16="http://schemas.microsoft.com/office/drawing/2014/main" id="{5F1153CB-6101-4C1E-B9AF-E4ACDF97DD5F}"/>
              </a:ext>
            </a:extLst>
          </p:cNvPr>
          <p:cNvPicPr>
            <a:picLocks noChangeAspect="1"/>
          </p:cNvPicPr>
          <p:nvPr/>
        </p:nvPicPr>
        <p:blipFill>
          <a:blip r:embed="rId4"/>
          <a:stretch>
            <a:fillRect/>
          </a:stretch>
        </p:blipFill>
        <p:spPr>
          <a:xfrm>
            <a:off x="443110" y="1223518"/>
            <a:ext cx="3171429" cy="1704762"/>
          </a:xfrm>
          <a:prstGeom prst="rect">
            <a:avLst/>
          </a:prstGeom>
        </p:spPr>
      </p:pic>
    </p:spTree>
    <p:extLst>
      <p:ext uri="{BB962C8B-B14F-4D97-AF65-F5344CB8AC3E}">
        <p14:creationId xmlns:p14="http://schemas.microsoft.com/office/powerpoint/2010/main" val="9786053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84645CAC-A17E-4F2F-A5DD-F7511833C01D}"/>
              </a:ext>
            </a:extLst>
          </p:cNvPr>
          <p:cNvSpPr>
            <a:spLocks noGrp="1"/>
          </p:cNvSpPr>
          <p:nvPr>
            <p:ph type="sldNum" sz="quarter" idx="12"/>
          </p:nvPr>
        </p:nvSpPr>
        <p:spPr/>
        <p:txBody>
          <a:bodyPr/>
          <a:lstStyle/>
          <a:p>
            <a:pPr>
              <a:defRPr/>
            </a:pPr>
            <a:fld id="{C58DEF2B-8039-4C1E-A573-46AE1706B516}" type="slidenum">
              <a:rPr lang="en-US" altLang="zh-CN" smtClean="0"/>
              <a:pPr>
                <a:defRPr/>
              </a:pPr>
              <a:t>19</a:t>
            </a:fld>
            <a:endParaRPr lang="en-US" altLang="zh-CN" dirty="0"/>
          </a:p>
        </p:txBody>
      </p:sp>
      <p:sp>
        <p:nvSpPr>
          <p:cNvPr id="3" name="文本占位符 2">
            <a:extLst>
              <a:ext uri="{FF2B5EF4-FFF2-40B4-BE49-F238E27FC236}">
                <a16:creationId xmlns:a16="http://schemas.microsoft.com/office/drawing/2014/main" id="{123F0360-9EC1-41FE-9C38-E2B69449FA89}"/>
              </a:ext>
            </a:extLst>
          </p:cNvPr>
          <p:cNvSpPr>
            <a:spLocks noGrp="1"/>
          </p:cNvSpPr>
          <p:nvPr>
            <p:ph type="body" sz="quarter" idx="13"/>
          </p:nvPr>
        </p:nvSpPr>
        <p:spPr/>
        <p:txBody>
          <a:bodyPr/>
          <a:lstStyle/>
          <a:p>
            <a:r>
              <a:rPr lang="zh-CN" altLang="en-US" dirty="0"/>
              <a:t>思路</a:t>
            </a:r>
          </a:p>
        </p:txBody>
      </p:sp>
      <p:sp>
        <p:nvSpPr>
          <p:cNvPr id="4" name="文本框 3">
            <a:extLst>
              <a:ext uri="{FF2B5EF4-FFF2-40B4-BE49-F238E27FC236}">
                <a16:creationId xmlns:a16="http://schemas.microsoft.com/office/drawing/2014/main" id="{30C6BD1F-6AEF-4981-BD47-81AAFCA23929}"/>
              </a:ext>
            </a:extLst>
          </p:cNvPr>
          <p:cNvSpPr txBox="1"/>
          <p:nvPr/>
        </p:nvSpPr>
        <p:spPr>
          <a:xfrm>
            <a:off x="1295400" y="2286000"/>
            <a:ext cx="5867400" cy="2543132"/>
          </a:xfrm>
          <a:prstGeom prst="rect">
            <a:avLst/>
          </a:prstGeom>
          <a:noFill/>
        </p:spPr>
        <p:txBody>
          <a:bodyPr wrap="square" rtlCol="0">
            <a:spAutoFit/>
          </a:bodyPr>
          <a:lstStyle/>
          <a:p>
            <a:pPr marL="342900" indent="-342900">
              <a:lnSpc>
                <a:spcPct val="150000"/>
              </a:lnSpc>
              <a:buFont typeface="Wingdings" panose="05000000000000000000" pitchFamily="2" charset="2"/>
              <a:buChar char="p"/>
            </a:pPr>
            <a:r>
              <a:rPr lang="en-US" altLang="zh-CN" dirty="0"/>
              <a:t>Air-core coil</a:t>
            </a:r>
          </a:p>
          <a:p>
            <a:pPr marL="800100" lvl="1" indent="-342900">
              <a:lnSpc>
                <a:spcPct val="150000"/>
              </a:lnSpc>
              <a:buFont typeface="Arial" panose="020B0604020202020204" pitchFamily="34" charset="0"/>
              <a:buChar char="•"/>
            </a:pPr>
            <a:r>
              <a:rPr lang="en-US" altLang="zh-CN" dirty="0"/>
              <a:t>Solid-wire air-core coil </a:t>
            </a:r>
          </a:p>
          <a:p>
            <a:pPr marL="800100" lvl="1" indent="-342900">
              <a:lnSpc>
                <a:spcPct val="150000"/>
              </a:lnSpc>
              <a:buFont typeface="Arial" panose="020B0604020202020204" pitchFamily="34" charset="0"/>
              <a:buChar char="•"/>
            </a:pPr>
            <a:r>
              <a:rPr lang="en-US" altLang="zh-CN" dirty="0" err="1">
                <a:solidFill>
                  <a:srgbClr val="FF0000"/>
                </a:solidFill>
              </a:rPr>
              <a:t>Litz</a:t>
            </a:r>
            <a:r>
              <a:rPr lang="en-US" altLang="zh-CN" dirty="0">
                <a:solidFill>
                  <a:srgbClr val="FF0000"/>
                </a:solidFill>
              </a:rPr>
              <a:t>-wire air-core coil</a:t>
            </a:r>
          </a:p>
          <a:p>
            <a:pPr marL="285750" indent="-285750">
              <a:lnSpc>
                <a:spcPct val="150000"/>
              </a:lnSpc>
              <a:buFont typeface="Wingdings" panose="05000000000000000000" pitchFamily="2" charset="2"/>
              <a:buChar char="p"/>
            </a:pPr>
            <a:r>
              <a:rPr lang="en-US" altLang="zh-CN" dirty="0"/>
              <a:t>Ferrite-core coil</a:t>
            </a:r>
          </a:p>
          <a:p>
            <a:pPr marL="742950" lvl="1" indent="-285750">
              <a:lnSpc>
                <a:spcPct val="150000"/>
              </a:lnSpc>
              <a:buFont typeface="Arial" panose="020B0604020202020204" pitchFamily="34" charset="0"/>
              <a:buChar char="•"/>
            </a:pPr>
            <a:r>
              <a:rPr lang="en-US" altLang="zh-CN" dirty="0"/>
              <a:t>Solid-wire ferrite-core coil</a:t>
            </a:r>
          </a:p>
          <a:p>
            <a:pPr marL="742950" lvl="1" indent="-285750">
              <a:lnSpc>
                <a:spcPct val="150000"/>
              </a:lnSpc>
              <a:buFont typeface="Arial" panose="020B0604020202020204" pitchFamily="34" charset="0"/>
              <a:buChar char="•"/>
            </a:pPr>
            <a:r>
              <a:rPr lang="en-US" altLang="zh-CN" dirty="0" err="1"/>
              <a:t>Litz</a:t>
            </a:r>
            <a:r>
              <a:rPr lang="en-US" altLang="zh-CN" dirty="0"/>
              <a:t>-wire ferrite-core coil</a:t>
            </a:r>
          </a:p>
        </p:txBody>
      </p:sp>
    </p:spTree>
    <p:extLst>
      <p:ext uri="{BB962C8B-B14F-4D97-AF65-F5344CB8AC3E}">
        <p14:creationId xmlns:p14="http://schemas.microsoft.com/office/powerpoint/2010/main" val="4093038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1603E942-3D29-49C5-955F-0479B0DF5F65}"/>
              </a:ext>
            </a:extLst>
          </p:cNvPr>
          <p:cNvSpPr>
            <a:spLocks noGrp="1"/>
          </p:cNvSpPr>
          <p:nvPr>
            <p:ph type="sldNum" sz="quarter" idx="12"/>
          </p:nvPr>
        </p:nvSpPr>
        <p:spPr/>
        <p:txBody>
          <a:bodyPr/>
          <a:lstStyle/>
          <a:p>
            <a:pPr>
              <a:defRPr/>
            </a:pPr>
            <a:fld id="{C58DEF2B-8039-4C1E-A573-46AE1706B516}" type="slidenum">
              <a:rPr lang="en-US" altLang="zh-CN" smtClean="0"/>
              <a:pPr>
                <a:defRPr/>
              </a:pPr>
              <a:t>2</a:t>
            </a:fld>
            <a:endParaRPr lang="en-US" altLang="zh-CN" dirty="0"/>
          </a:p>
        </p:txBody>
      </p:sp>
      <p:sp>
        <p:nvSpPr>
          <p:cNvPr id="3" name="文本占位符 2">
            <a:extLst>
              <a:ext uri="{FF2B5EF4-FFF2-40B4-BE49-F238E27FC236}">
                <a16:creationId xmlns:a16="http://schemas.microsoft.com/office/drawing/2014/main" id="{F8572BBF-A6AF-433B-8505-5374BA322BBF}"/>
              </a:ext>
            </a:extLst>
          </p:cNvPr>
          <p:cNvSpPr>
            <a:spLocks noGrp="1"/>
          </p:cNvSpPr>
          <p:nvPr>
            <p:ph type="body" sz="quarter" idx="13"/>
          </p:nvPr>
        </p:nvSpPr>
        <p:spPr/>
        <p:txBody>
          <a:bodyPr/>
          <a:lstStyle/>
          <a:p>
            <a:r>
              <a:rPr lang="en-US" altLang="zh-CN" dirty="0"/>
              <a:t>Review</a:t>
            </a:r>
            <a:endParaRPr lang="zh-CN" altLang="en-US" dirty="0"/>
          </a:p>
        </p:txBody>
      </p:sp>
      <p:pic>
        <p:nvPicPr>
          <p:cNvPr id="5" name="图片 4">
            <a:extLst>
              <a:ext uri="{FF2B5EF4-FFF2-40B4-BE49-F238E27FC236}">
                <a16:creationId xmlns:a16="http://schemas.microsoft.com/office/drawing/2014/main" id="{CF245B3A-CB5F-4B4F-A435-97C71FAC357E}"/>
              </a:ext>
            </a:extLst>
          </p:cNvPr>
          <p:cNvPicPr>
            <a:picLocks noChangeAspect="1"/>
          </p:cNvPicPr>
          <p:nvPr/>
        </p:nvPicPr>
        <p:blipFill>
          <a:blip r:embed="rId2"/>
          <a:stretch>
            <a:fillRect/>
          </a:stretch>
        </p:blipFill>
        <p:spPr>
          <a:xfrm>
            <a:off x="685800" y="1066800"/>
            <a:ext cx="7772400" cy="5181601"/>
          </a:xfrm>
          <a:prstGeom prst="rect">
            <a:avLst/>
          </a:prstGeom>
        </p:spPr>
      </p:pic>
      <p:pic>
        <p:nvPicPr>
          <p:cNvPr id="7" name="图片 6">
            <a:extLst>
              <a:ext uri="{FF2B5EF4-FFF2-40B4-BE49-F238E27FC236}">
                <a16:creationId xmlns:a16="http://schemas.microsoft.com/office/drawing/2014/main" id="{2BCEF272-D0F9-4527-8080-D9C4C513C510}"/>
              </a:ext>
            </a:extLst>
          </p:cNvPr>
          <p:cNvPicPr>
            <a:picLocks noChangeAspect="1"/>
          </p:cNvPicPr>
          <p:nvPr/>
        </p:nvPicPr>
        <p:blipFill>
          <a:blip r:embed="rId3"/>
          <a:stretch>
            <a:fillRect/>
          </a:stretch>
        </p:blipFill>
        <p:spPr>
          <a:xfrm>
            <a:off x="3276600" y="2147887"/>
            <a:ext cx="4648200" cy="3098801"/>
          </a:xfrm>
          <a:prstGeom prst="rect">
            <a:avLst/>
          </a:prstGeom>
        </p:spPr>
      </p:pic>
      <p:sp>
        <p:nvSpPr>
          <p:cNvPr id="8" name="矩形 7">
            <a:extLst>
              <a:ext uri="{FF2B5EF4-FFF2-40B4-BE49-F238E27FC236}">
                <a16:creationId xmlns:a16="http://schemas.microsoft.com/office/drawing/2014/main" id="{D75E112E-87D8-4EBB-86E7-449B662CAC94}"/>
              </a:ext>
            </a:extLst>
          </p:cNvPr>
          <p:cNvSpPr/>
          <p:nvPr/>
        </p:nvSpPr>
        <p:spPr>
          <a:xfrm>
            <a:off x="1295400" y="4845050"/>
            <a:ext cx="915275" cy="934937"/>
          </a:xfrm>
          <a:prstGeom prst="rect">
            <a:avLst/>
          </a:prstGeom>
          <a:noFill/>
          <a:ln w="127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箭头连接符 8">
            <a:extLst>
              <a:ext uri="{FF2B5EF4-FFF2-40B4-BE49-F238E27FC236}">
                <a16:creationId xmlns:a16="http://schemas.microsoft.com/office/drawing/2014/main" id="{C9266E68-F8A1-424D-869C-B306ABEDAB09}"/>
              </a:ext>
            </a:extLst>
          </p:cNvPr>
          <p:cNvCxnSpPr>
            <a:cxnSpLocks/>
            <a:stCxn id="8" idx="3"/>
          </p:cNvCxnSpPr>
          <p:nvPr/>
        </p:nvCxnSpPr>
        <p:spPr>
          <a:xfrm flipV="1">
            <a:off x="2210675" y="4083051"/>
            <a:ext cx="1294525" cy="1229468"/>
          </a:xfrm>
          <a:prstGeom prst="straightConnector1">
            <a:avLst/>
          </a:prstGeom>
          <a:noFill/>
          <a:ln w="12700">
            <a:prstDash val="sysDash"/>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sp>
        <p:nvSpPr>
          <p:cNvPr id="12" name="文本框 11">
            <a:extLst>
              <a:ext uri="{FF2B5EF4-FFF2-40B4-BE49-F238E27FC236}">
                <a16:creationId xmlns:a16="http://schemas.microsoft.com/office/drawing/2014/main" id="{8426F379-442D-4822-997F-162872C36D9C}"/>
              </a:ext>
            </a:extLst>
          </p:cNvPr>
          <p:cNvSpPr txBox="1"/>
          <p:nvPr/>
        </p:nvSpPr>
        <p:spPr>
          <a:xfrm>
            <a:off x="304800" y="6248401"/>
            <a:ext cx="8210550" cy="369332"/>
          </a:xfrm>
          <a:prstGeom prst="rect">
            <a:avLst/>
          </a:prstGeom>
          <a:noFill/>
        </p:spPr>
        <p:txBody>
          <a:bodyPr wrap="square" rtlCol="0">
            <a:spAutoFit/>
          </a:bodyPr>
          <a:lstStyle/>
          <a:p>
            <a:r>
              <a:rPr lang="zh-CN" altLang="en-US" dirty="0">
                <a:solidFill>
                  <a:srgbClr val="FF0000"/>
                </a:solidFill>
              </a:rPr>
              <a:t>灵敏度被优化到了一个极低的值，有悖直觉（</a:t>
            </a:r>
            <a:r>
              <a:rPr lang="en-US" altLang="zh-CN" dirty="0">
                <a:solidFill>
                  <a:srgbClr val="FF0000"/>
                </a:solidFill>
              </a:rPr>
              <a:t>SNR</a:t>
            </a:r>
            <a:r>
              <a:rPr lang="zh-CN" altLang="en-US" dirty="0">
                <a:solidFill>
                  <a:srgbClr val="FF0000"/>
                </a:solidFill>
              </a:rPr>
              <a:t>优化到一定的值应该已经足够）</a:t>
            </a:r>
            <a:r>
              <a:rPr lang="en-US" altLang="zh-CN" dirty="0">
                <a:solidFill>
                  <a:srgbClr val="FF0000"/>
                </a:solidFill>
              </a:rPr>
              <a:t> </a:t>
            </a:r>
            <a:endParaRPr lang="zh-CN" altLang="en-US" dirty="0">
              <a:solidFill>
                <a:srgbClr val="FF0000"/>
              </a:solidFill>
            </a:endParaRPr>
          </a:p>
        </p:txBody>
      </p:sp>
    </p:spTree>
    <p:extLst>
      <p:ext uri="{BB962C8B-B14F-4D97-AF65-F5344CB8AC3E}">
        <p14:creationId xmlns:p14="http://schemas.microsoft.com/office/powerpoint/2010/main" val="18429302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84645CAC-A17E-4F2F-A5DD-F7511833C01D}"/>
              </a:ext>
            </a:extLst>
          </p:cNvPr>
          <p:cNvSpPr>
            <a:spLocks noGrp="1"/>
          </p:cNvSpPr>
          <p:nvPr>
            <p:ph type="sldNum" sz="quarter" idx="12"/>
          </p:nvPr>
        </p:nvSpPr>
        <p:spPr/>
        <p:txBody>
          <a:bodyPr/>
          <a:lstStyle/>
          <a:p>
            <a:pPr>
              <a:defRPr/>
            </a:pPr>
            <a:fld id="{C58DEF2B-8039-4C1E-A573-46AE1706B516}" type="slidenum">
              <a:rPr lang="en-US" altLang="zh-CN" smtClean="0"/>
              <a:pPr>
                <a:defRPr/>
              </a:pPr>
              <a:t>20</a:t>
            </a:fld>
            <a:endParaRPr lang="en-US" altLang="zh-CN" dirty="0"/>
          </a:p>
        </p:txBody>
      </p:sp>
      <p:sp>
        <p:nvSpPr>
          <p:cNvPr id="3" name="文本占位符 2">
            <a:extLst>
              <a:ext uri="{FF2B5EF4-FFF2-40B4-BE49-F238E27FC236}">
                <a16:creationId xmlns:a16="http://schemas.microsoft.com/office/drawing/2014/main" id="{123F0360-9EC1-41FE-9C38-E2B69449FA89}"/>
              </a:ext>
            </a:extLst>
          </p:cNvPr>
          <p:cNvSpPr>
            <a:spLocks noGrp="1"/>
          </p:cNvSpPr>
          <p:nvPr>
            <p:ph type="body" sz="quarter" idx="13"/>
          </p:nvPr>
        </p:nvSpPr>
        <p:spPr/>
        <p:txBody>
          <a:bodyPr/>
          <a:lstStyle/>
          <a:p>
            <a:r>
              <a:rPr lang="zh-CN" altLang="en-US" dirty="0"/>
              <a:t>多目标优化</a:t>
            </a:r>
          </a:p>
        </p:txBody>
      </p:sp>
      <p:sp>
        <p:nvSpPr>
          <p:cNvPr id="4" name="文本框 3">
            <a:extLst>
              <a:ext uri="{FF2B5EF4-FFF2-40B4-BE49-F238E27FC236}">
                <a16:creationId xmlns:a16="http://schemas.microsoft.com/office/drawing/2014/main" id="{30C6BD1F-6AEF-4981-BD47-81AAFCA23929}"/>
              </a:ext>
            </a:extLst>
          </p:cNvPr>
          <p:cNvSpPr txBox="1"/>
          <p:nvPr/>
        </p:nvSpPr>
        <p:spPr>
          <a:xfrm>
            <a:off x="0" y="1066800"/>
            <a:ext cx="9144000" cy="4117474"/>
          </a:xfrm>
          <a:prstGeom prst="rect">
            <a:avLst/>
          </a:prstGeom>
          <a:noFill/>
        </p:spPr>
        <p:txBody>
          <a:bodyPr wrap="square" rtlCol="0">
            <a:spAutoFit/>
          </a:bodyPr>
          <a:lstStyle/>
          <a:p>
            <a:pPr marL="342900" indent="-342900">
              <a:lnSpc>
                <a:spcPct val="150000"/>
              </a:lnSpc>
              <a:buFont typeface="Wingdings" panose="05000000000000000000" pitchFamily="2" charset="2"/>
              <a:buChar char="p"/>
            </a:pPr>
            <a:r>
              <a:rPr lang="zh-CN" altLang="en-US" sz="1600" dirty="0">
                <a:solidFill>
                  <a:srgbClr val="FF0000"/>
                </a:solidFill>
              </a:rPr>
              <a:t>灵敏度</a:t>
            </a:r>
            <a:r>
              <a:rPr lang="en-US" altLang="zh-CN" sz="1600" dirty="0">
                <a:solidFill>
                  <a:srgbClr val="FF0000"/>
                </a:solidFill>
              </a:rPr>
              <a:t>Q </a:t>
            </a:r>
            <a:r>
              <a:rPr lang="zh-CN" altLang="en-US" sz="1600" dirty="0">
                <a:solidFill>
                  <a:srgbClr val="FF0000"/>
                </a:solidFill>
              </a:rPr>
              <a:t>和质量</a:t>
            </a:r>
            <a:r>
              <a:rPr lang="en-US" altLang="zh-CN" sz="1600" dirty="0">
                <a:solidFill>
                  <a:srgbClr val="FF0000"/>
                </a:solidFill>
              </a:rPr>
              <a:t>W </a:t>
            </a:r>
            <a:r>
              <a:rPr lang="zh-CN" altLang="en-US" sz="1600" dirty="0"/>
              <a:t>双目标优化</a:t>
            </a:r>
            <a:endParaRPr lang="en-US" altLang="zh-CN" sz="1600" dirty="0"/>
          </a:p>
          <a:p>
            <a:pPr marL="800100" lvl="1" indent="-342900">
              <a:lnSpc>
                <a:spcPct val="150000"/>
              </a:lnSpc>
              <a:buFont typeface="+mj-lt"/>
              <a:buAutoNum type="arabicPeriod"/>
            </a:pPr>
            <a:r>
              <a:rPr lang="zh-CN" altLang="en-US" sz="1600" dirty="0"/>
              <a:t>线圈参数</a:t>
            </a:r>
            <a:endParaRPr lang="en-US" altLang="zh-CN" sz="1600" dirty="0"/>
          </a:p>
          <a:p>
            <a:pPr marL="1257300" lvl="2" indent="-342900">
              <a:lnSpc>
                <a:spcPct val="150000"/>
              </a:lnSpc>
              <a:buFont typeface="Arial" panose="020B0604020202020204" pitchFamily="34" charset="0"/>
              <a:buChar char="•"/>
            </a:pPr>
            <a:r>
              <a:rPr lang="zh-CN" altLang="en-US" sz="1600" dirty="0"/>
              <a:t>线圈内径 </a:t>
            </a:r>
            <a:endParaRPr lang="en-US" altLang="zh-CN" sz="1600" dirty="0"/>
          </a:p>
          <a:p>
            <a:pPr marL="1257300" lvl="2" indent="-342900">
              <a:lnSpc>
                <a:spcPct val="150000"/>
              </a:lnSpc>
              <a:buFont typeface="Arial" panose="020B0604020202020204" pitchFamily="34" charset="0"/>
              <a:buChar char="•"/>
            </a:pPr>
            <a:r>
              <a:rPr lang="zh-CN" altLang="en-US" sz="1600" dirty="0">
                <a:solidFill>
                  <a:srgbClr val="C00000"/>
                </a:solidFill>
              </a:rPr>
              <a:t>每匝股数</a:t>
            </a:r>
            <a:endParaRPr lang="en-US" altLang="zh-CN" sz="1600" dirty="0">
              <a:solidFill>
                <a:srgbClr val="C00000"/>
              </a:solidFill>
            </a:endParaRPr>
          </a:p>
          <a:p>
            <a:pPr marL="1257300" lvl="2" indent="-342900">
              <a:lnSpc>
                <a:spcPct val="150000"/>
              </a:lnSpc>
              <a:buFont typeface="Arial" panose="020B0604020202020204" pitchFamily="34" charset="0"/>
              <a:buChar char="•"/>
            </a:pPr>
            <a:r>
              <a:rPr lang="zh-CN" altLang="en-US" sz="1600" dirty="0"/>
              <a:t>每层匝数</a:t>
            </a:r>
            <a:endParaRPr lang="en-US" altLang="zh-CN" sz="1600" dirty="0"/>
          </a:p>
          <a:p>
            <a:pPr marL="1257300" lvl="2" indent="-342900">
              <a:lnSpc>
                <a:spcPct val="150000"/>
              </a:lnSpc>
              <a:buFont typeface="Arial" panose="020B0604020202020204" pitchFamily="34" charset="0"/>
              <a:buChar char="•"/>
            </a:pPr>
            <a:r>
              <a:rPr lang="zh-CN" altLang="en-US" sz="1600" dirty="0"/>
              <a:t>层数</a:t>
            </a:r>
            <a:endParaRPr lang="en-US" altLang="zh-CN" sz="1600" dirty="0"/>
          </a:p>
          <a:p>
            <a:pPr marL="800100" lvl="1" indent="-342900">
              <a:lnSpc>
                <a:spcPct val="150000"/>
              </a:lnSpc>
              <a:buFont typeface="+mj-lt"/>
              <a:buAutoNum type="arabicPeriod"/>
            </a:pPr>
            <a:r>
              <a:rPr lang="zh-CN" altLang="en-US" sz="1600" dirty="0"/>
              <a:t>得到交流电阻（理论公式）</a:t>
            </a:r>
            <a:endParaRPr lang="en-US" altLang="zh-CN" sz="1600" dirty="0"/>
          </a:p>
          <a:p>
            <a:pPr marL="800100" lvl="1" indent="-342900">
              <a:lnSpc>
                <a:spcPct val="150000"/>
              </a:lnSpc>
              <a:buFont typeface="+mj-lt"/>
              <a:buAutoNum type="arabicPeriod"/>
            </a:pPr>
            <a:r>
              <a:rPr lang="zh-CN" altLang="en-US" sz="1600" dirty="0"/>
              <a:t>求得信噪比</a:t>
            </a:r>
            <a:r>
              <a:rPr lang="en-US" altLang="zh-CN" sz="1600" dirty="0"/>
              <a:t>SNR</a:t>
            </a:r>
          </a:p>
          <a:p>
            <a:pPr marL="800100" lvl="1" indent="-342900">
              <a:lnSpc>
                <a:spcPct val="150000"/>
              </a:lnSpc>
              <a:buFont typeface="+mj-lt"/>
              <a:buAutoNum type="arabicPeriod"/>
            </a:pPr>
            <a:r>
              <a:rPr lang="zh-CN" altLang="en-US" sz="1600" dirty="0"/>
              <a:t>再得到最优阈值，得到最低灵敏度</a:t>
            </a:r>
            <a:endParaRPr lang="en-US" altLang="zh-CN" sz="1600" dirty="0"/>
          </a:p>
          <a:p>
            <a:pPr marL="800100" lvl="1" indent="-342900">
              <a:lnSpc>
                <a:spcPct val="150000"/>
              </a:lnSpc>
              <a:buFont typeface="+mj-lt"/>
              <a:buAutoNum type="arabicPeriod"/>
            </a:pPr>
            <a:r>
              <a:rPr lang="zh-CN" altLang="en-US" sz="1600" dirty="0"/>
              <a:t>得到</a:t>
            </a:r>
            <a:r>
              <a:rPr lang="en-US" altLang="zh-CN" sz="1600" dirty="0"/>
              <a:t>W</a:t>
            </a:r>
          </a:p>
          <a:p>
            <a:pPr marL="285750" indent="-285750">
              <a:lnSpc>
                <a:spcPct val="150000"/>
              </a:lnSpc>
              <a:buFont typeface="Wingdings" panose="05000000000000000000" pitchFamily="2" charset="2"/>
              <a:buChar char="p"/>
            </a:pPr>
            <a:r>
              <a:rPr lang="zh-CN" altLang="en-US" sz="1600" dirty="0">
                <a:solidFill>
                  <a:prstClr val="black"/>
                </a:solidFill>
                <a:latin typeface="等线" panose="020F0502020204030204"/>
                <a:ea typeface="等线" panose="02010600030101010101" pitchFamily="2" charset="-122"/>
              </a:rPr>
              <a:t>多目标优化：遍历，计算得到</a:t>
            </a:r>
            <a:r>
              <a:rPr lang="en-US" altLang="zh-CN" sz="1600" dirty="0">
                <a:solidFill>
                  <a:prstClr val="black"/>
                </a:solidFill>
                <a:latin typeface="等线" panose="020F0502020204030204"/>
                <a:ea typeface="等线" panose="02010600030101010101" pitchFamily="2" charset="-122"/>
              </a:rPr>
              <a:t>Pareto </a:t>
            </a:r>
            <a:r>
              <a:rPr lang="zh-CN" altLang="en-US" sz="1600" dirty="0">
                <a:solidFill>
                  <a:prstClr val="black"/>
                </a:solidFill>
                <a:latin typeface="等线" panose="020F0502020204030204"/>
                <a:ea typeface="等线" panose="02010600030101010101" pitchFamily="2" charset="-122"/>
              </a:rPr>
              <a:t>前沿</a:t>
            </a:r>
            <a:endParaRPr lang="en-US" altLang="zh-CN" sz="1600" dirty="0">
              <a:solidFill>
                <a:prstClr val="black"/>
              </a:solidFill>
              <a:latin typeface="等线" panose="020F0502020204030204"/>
              <a:ea typeface="等线" panose="02010600030101010101" pitchFamily="2" charset="-122"/>
            </a:endParaRPr>
          </a:p>
        </p:txBody>
      </p:sp>
      <p:sp>
        <p:nvSpPr>
          <p:cNvPr id="9" name="文本框 8">
            <a:extLst>
              <a:ext uri="{FF2B5EF4-FFF2-40B4-BE49-F238E27FC236}">
                <a16:creationId xmlns:a16="http://schemas.microsoft.com/office/drawing/2014/main" id="{AD85B991-9CB9-41BD-8560-CD59524AF87E}"/>
              </a:ext>
            </a:extLst>
          </p:cNvPr>
          <p:cNvSpPr txBox="1"/>
          <p:nvPr/>
        </p:nvSpPr>
        <p:spPr>
          <a:xfrm>
            <a:off x="7543800" y="3250634"/>
            <a:ext cx="184731" cy="369332"/>
          </a:xfrm>
          <a:prstGeom prst="rect">
            <a:avLst/>
          </a:prstGeom>
          <a:noFill/>
        </p:spPr>
        <p:txBody>
          <a:bodyPr wrap="none" rtlCol="0">
            <a:spAutoFit/>
          </a:bodyPr>
          <a:lstStyle/>
          <a:p>
            <a:endParaRPr lang="zh-CN" altLang="en-US" dirty="0"/>
          </a:p>
        </p:txBody>
      </p:sp>
      <p:pic>
        <p:nvPicPr>
          <p:cNvPr id="13" name="图片 12">
            <a:extLst>
              <a:ext uri="{FF2B5EF4-FFF2-40B4-BE49-F238E27FC236}">
                <a16:creationId xmlns:a16="http://schemas.microsoft.com/office/drawing/2014/main" id="{B369BCE0-1C71-40DA-9915-595758A4C8DA}"/>
              </a:ext>
            </a:extLst>
          </p:cNvPr>
          <p:cNvPicPr>
            <a:picLocks noChangeAspect="1"/>
          </p:cNvPicPr>
          <p:nvPr/>
        </p:nvPicPr>
        <p:blipFill>
          <a:blip r:embed="rId2"/>
          <a:stretch>
            <a:fillRect/>
          </a:stretch>
        </p:blipFill>
        <p:spPr>
          <a:xfrm>
            <a:off x="5276373" y="2650810"/>
            <a:ext cx="3620453" cy="4070665"/>
          </a:xfrm>
          <a:prstGeom prst="rect">
            <a:avLst/>
          </a:prstGeom>
        </p:spPr>
      </p:pic>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2C0393EF-5A14-468D-84E1-AF42AC1114AE}"/>
                  </a:ext>
                </a:extLst>
              </p:cNvPr>
              <p:cNvSpPr txBox="1"/>
              <p:nvPr/>
            </p:nvSpPr>
            <p:spPr>
              <a:xfrm>
                <a:off x="5200650" y="1280861"/>
                <a:ext cx="4572000" cy="107003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altLang="zh-CN" i="1" smtClean="0">
                              <a:latin typeface="Cambria Math" panose="02040503050406030204" pitchFamily="18" charset="0"/>
                            </a:rPr>
                          </m:ctrlPr>
                        </m:fPr>
                        <m:num>
                          <m:r>
                            <a:rPr lang="en-US" altLang="zh-CN" i="1">
                              <a:latin typeface="Cambria Math" panose="02040503050406030204" pitchFamily="18" charset="0"/>
                            </a:rPr>
                            <m:t>𝑔</m:t>
                          </m:r>
                          <m:d>
                            <m:dPr>
                              <m:ctrlPr>
                                <a:rPr lang="en-US" altLang="zh-CN" i="1">
                                  <a:latin typeface="Cambria Math" panose="02040503050406030204" pitchFamily="18" charset="0"/>
                                </a:rPr>
                              </m:ctrlPr>
                            </m:dPr>
                            <m:e>
                              <m:r>
                                <m:rPr>
                                  <m:sty m:val="p"/>
                                </m:rPr>
                                <a:rPr lang="el-GR" altLang="zh-CN" i="1">
                                  <a:latin typeface="Cambria Math" panose="02040503050406030204" pitchFamily="18" charset="0"/>
                                  <a:ea typeface="Cambria Math" panose="02040503050406030204" pitchFamily="18" charset="0"/>
                                </a:rPr>
                                <m:t>Λ</m:t>
                              </m:r>
                              <m:f>
                                <m:fPr>
                                  <m:ctrlPr>
                                    <a:rPr lang="el-GR" altLang="zh-CN" i="1">
                                      <a:latin typeface="Cambria Math" panose="02040503050406030204" pitchFamily="18" charset="0"/>
                                      <a:ea typeface="Cambria Math" panose="02040503050406030204" pitchFamily="18" charset="0"/>
                                    </a:rPr>
                                  </m:ctrlPr>
                                </m:fPr>
                                <m:num>
                                  <m:sSup>
                                    <m:sSupPr>
                                      <m:ctrlPr>
                                        <a:rPr lang="el-GR" altLang="zh-CN" i="1" smtClean="0">
                                          <a:latin typeface="Cambria Math" panose="02040503050406030204" pitchFamily="18" charset="0"/>
                                          <a:ea typeface="Cambria Math" panose="02040503050406030204" pitchFamily="18" charset="0"/>
                                        </a:rPr>
                                      </m:ctrlPr>
                                    </m:sSupPr>
                                    <m:e>
                                      <m:r>
                                        <a:rPr lang="en-US" altLang="zh-CN" i="1">
                                          <a:latin typeface="Cambria Math" panose="02040503050406030204" pitchFamily="18" charset="0"/>
                                          <a:ea typeface="Cambria Math" panose="02040503050406030204" pitchFamily="18" charset="0"/>
                                        </a:rPr>
                                        <m:t>𝐹𝑃𝑅</m:t>
                                      </m:r>
                                    </m:e>
                                    <m:sup>
                                      <m:r>
                                        <a:rPr lang="en-US" altLang="zh-CN" b="0" i="1" smtClean="0">
                                          <a:latin typeface="Cambria Math" panose="02040503050406030204" pitchFamily="18" charset="0"/>
                                          <a:ea typeface="Cambria Math" panose="02040503050406030204" pitchFamily="18" charset="0"/>
                                        </a:rPr>
                                        <m:t>3</m:t>
                                      </m:r>
                                    </m:sup>
                                  </m:sSup>
                                </m:num>
                                <m:den>
                                  <m:r>
                                    <a:rPr lang="en-US" altLang="zh-CN" b="0" i="1" smtClean="0">
                                      <a:latin typeface="Cambria Math" panose="02040503050406030204" pitchFamily="18" charset="0"/>
                                      <a:ea typeface="Cambria Math" panose="02040503050406030204" pitchFamily="18" charset="0"/>
                                    </a:rPr>
                                    <m:t>6</m:t>
                                  </m:r>
                                  <m:r>
                                    <a:rPr lang="zh-CN" altLang="el-GR" i="1">
                                      <a:latin typeface="Cambria Math" panose="02040503050406030204" pitchFamily="18" charset="0"/>
                                      <a:ea typeface="Cambria Math" panose="02040503050406030204" pitchFamily="18" charset="0"/>
                                    </a:rPr>
                                    <m:t>𝜋</m:t>
                                  </m:r>
                                  <m:sSup>
                                    <m:sSupPr>
                                      <m:ctrlPr>
                                        <a:rPr lang="en-US" altLang="zh-CN" i="1">
                                          <a:latin typeface="Cambria Math" panose="02040503050406030204" pitchFamily="18" charset="0"/>
                                          <a:ea typeface="Cambria Math" panose="02040503050406030204" pitchFamily="18" charset="0"/>
                                        </a:rPr>
                                      </m:ctrlPr>
                                    </m:sSupPr>
                                    <m:e>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𝑟</m:t>
                                          </m:r>
                                        </m:e>
                                        <m:sub>
                                          <m:r>
                                            <a:rPr lang="en-US" altLang="zh-CN" i="1">
                                              <a:latin typeface="Cambria Math" panose="02040503050406030204" pitchFamily="18" charset="0"/>
                                              <a:ea typeface="Cambria Math" panose="02040503050406030204" pitchFamily="18" charset="0"/>
                                            </a:rPr>
                                            <m:t>𝑐𝑜𝑖𝑙</m:t>
                                          </m:r>
                                        </m:sub>
                                      </m:sSub>
                                    </m:e>
                                    <m:sup>
                                      <m:r>
                                        <a:rPr lang="en-US" altLang="zh-CN" i="1">
                                          <a:latin typeface="Cambria Math" panose="02040503050406030204" pitchFamily="18" charset="0"/>
                                          <a:ea typeface="Cambria Math" panose="02040503050406030204" pitchFamily="18" charset="0"/>
                                        </a:rPr>
                                        <m:t>2</m:t>
                                      </m:r>
                                    </m:sup>
                                  </m:sSup>
                                  <m:r>
                                    <a:rPr lang="en-US" altLang="zh-CN" i="1">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𝑡</m:t>
                                  </m:r>
                                </m:den>
                              </m:f>
                            </m:e>
                          </m:d>
                        </m:num>
                        <m:den>
                          <m:r>
                            <a:rPr lang="en-US" altLang="zh-CN" i="1">
                              <a:latin typeface="Cambria Math" panose="02040503050406030204" pitchFamily="18" charset="0"/>
                              <a:ea typeface="Cambria Math" panose="02040503050406030204" pitchFamily="18" charset="0"/>
                            </a:rPr>
                            <m:t>4</m:t>
                          </m:r>
                          <m:func>
                            <m:funcPr>
                              <m:ctrlPr>
                                <a:rPr lang="en-US" altLang="zh-CN" i="1">
                                  <a:latin typeface="Cambria Math" panose="02040503050406030204" pitchFamily="18" charset="0"/>
                                  <a:ea typeface="Cambria Math" panose="02040503050406030204" pitchFamily="18" charset="0"/>
                                </a:rPr>
                              </m:ctrlPr>
                            </m:funcPr>
                            <m:fName>
                              <m:sSup>
                                <m:sSupPr>
                                  <m:ctrlPr>
                                    <a:rPr lang="en-US" altLang="zh-CN" i="1">
                                      <a:latin typeface="Cambria Math" panose="02040503050406030204" pitchFamily="18" charset="0"/>
                                      <a:ea typeface="Cambria Math" panose="02040503050406030204" pitchFamily="18" charset="0"/>
                                    </a:rPr>
                                  </m:ctrlPr>
                                </m:sSupPr>
                                <m:e>
                                  <m:r>
                                    <m:rPr>
                                      <m:sty m:val="p"/>
                                    </m:rPr>
                                    <a:rPr lang="en-US" altLang="zh-CN">
                                      <a:latin typeface="Cambria Math" panose="02040503050406030204" pitchFamily="18" charset="0"/>
                                      <a:ea typeface="Cambria Math" panose="02040503050406030204" pitchFamily="18" charset="0"/>
                                    </a:rPr>
                                    <m:t>tan</m:t>
                                  </m:r>
                                </m:e>
                                <m:sup>
                                  <m:r>
                                    <a:rPr lang="en-US" altLang="zh-CN" i="1">
                                      <a:latin typeface="Cambria Math" panose="02040503050406030204" pitchFamily="18" charset="0"/>
                                      <a:ea typeface="Cambria Math" panose="02040503050406030204" pitchFamily="18" charset="0"/>
                                    </a:rPr>
                                    <m:t>−1</m:t>
                                  </m:r>
                                </m:sup>
                              </m:sSup>
                            </m:fName>
                            <m:e>
                              <m:f>
                                <m:fPr>
                                  <m:ctrlPr>
                                    <a:rPr lang="en-US" altLang="zh-CN" i="1">
                                      <a:latin typeface="Cambria Math" panose="02040503050406030204" pitchFamily="18" charset="0"/>
                                      <a:ea typeface="Cambria Math" panose="02040503050406030204" pitchFamily="18" charset="0"/>
                                    </a:rPr>
                                  </m:ctrlPr>
                                </m:fPr>
                                <m:num>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𝑟</m:t>
                                      </m:r>
                                    </m:e>
                                    <m:sub>
                                      <m:r>
                                        <a:rPr lang="en-US" altLang="zh-CN" i="1">
                                          <a:latin typeface="Cambria Math" panose="02040503050406030204" pitchFamily="18" charset="0"/>
                                          <a:ea typeface="Cambria Math" panose="02040503050406030204" pitchFamily="18" charset="0"/>
                                        </a:rPr>
                                        <m:t>𝑐𝑜𝑖𝑙</m:t>
                                      </m:r>
                                    </m:sub>
                                  </m:sSub>
                                </m:num>
                                <m:den>
                                  <m:r>
                                    <a:rPr lang="en-US" altLang="zh-CN" i="1">
                                      <a:latin typeface="Cambria Math" panose="02040503050406030204" pitchFamily="18" charset="0"/>
                                      <a:ea typeface="Cambria Math" panose="02040503050406030204" pitchFamily="18" charset="0"/>
                                    </a:rPr>
                                    <m:t>𝐻</m:t>
                                  </m:r>
                                </m:den>
                              </m:f>
                            </m:e>
                          </m:func>
                          <m:r>
                            <m:rPr>
                              <m:sty m:val="p"/>
                            </m:rPr>
                            <a:rPr lang="el-GR" altLang="zh-CN" i="1">
                              <a:latin typeface="Cambria Math" panose="02040503050406030204" pitchFamily="18" charset="0"/>
                              <a:ea typeface="Cambria Math" panose="02040503050406030204" pitchFamily="18" charset="0"/>
                            </a:rPr>
                            <m:t>Λ</m:t>
                          </m:r>
                          <m:sSup>
                            <m:sSupPr>
                              <m:ctrlPr>
                                <a:rPr lang="el-GR" altLang="zh-CN" i="1">
                                  <a:latin typeface="Cambria Math" panose="02040503050406030204" pitchFamily="18" charset="0"/>
                                  <a:ea typeface="Cambria Math" panose="02040503050406030204" pitchFamily="18" charset="0"/>
                                </a:rPr>
                              </m:ctrlPr>
                            </m:sSupPr>
                            <m:e>
                              <m:d>
                                <m:dPr>
                                  <m:ctrlPr>
                                    <a:rPr lang="el-GR" altLang="zh-CN" i="1">
                                      <a:latin typeface="Cambria Math" panose="02040503050406030204" pitchFamily="18" charset="0"/>
                                      <a:ea typeface="Cambria Math" panose="02040503050406030204" pitchFamily="18" charset="0"/>
                                    </a:rPr>
                                  </m:ctrlPr>
                                </m:dPr>
                                <m:e>
                                  <m:r>
                                    <a:rPr lang="en-US" altLang="zh-CN" i="1">
                                      <a:latin typeface="Cambria Math" panose="02040503050406030204" pitchFamily="18" charset="0"/>
                                      <a:ea typeface="Cambria Math" panose="02040503050406030204" pitchFamily="18" charset="0"/>
                                    </a:rPr>
                                    <m:t>1−</m:t>
                                  </m:r>
                                  <m:r>
                                    <a:rPr lang="en-US" altLang="zh-CN" i="1">
                                      <a:latin typeface="Cambria Math" panose="02040503050406030204" pitchFamily="18" charset="0"/>
                                      <a:ea typeface="Cambria Math" panose="02040503050406030204" pitchFamily="18" charset="0"/>
                                    </a:rPr>
                                    <m:t>𝐹𝑁𝑅</m:t>
                                  </m:r>
                                </m:e>
                              </m:d>
                            </m:e>
                            <m:sup>
                              <m:r>
                                <a:rPr lang="en-US" altLang="zh-CN" b="0" i="1" smtClean="0">
                                  <a:latin typeface="Cambria Math" panose="02040503050406030204" pitchFamily="18" charset="0"/>
                                  <a:ea typeface="Cambria Math" panose="02040503050406030204" pitchFamily="18" charset="0"/>
                                </a:rPr>
                                <m:t>3</m:t>
                              </m:r>
                            </m:sup>
                          </m:sSup>
                        </m:den>
                      </m:f>
                    </m:oMath>
                  </m:oMathPara>
                </a14:m>
                <a:endParaRPr lang="zh-CN" altLang="en-US" dirty="0"/>
              </a:p>
            </p:txBody>
          </p:sp>
        </mc:Choice>
        <mc:Fallback xmlns="">
          <p:sp>
            <p:nvSpPr>
              <p:cNvPr id="8" name="文本框 7">
                <a:extLst>
                  <a:ext uri="{FF2B5EF4-FFF2-40B4-BE49-F238E27FC236}">
                    <a16:creationId xmlns:a16="http://schemas.microsoft.com/office/drawing/2014/main" id="{2C0393EF-5A14-468D-84E1-AF42AC1114AE}"/>
                  </a:ext>
                </a:extLst>
              </p:cNvPr>
              <p:cNvSpPr txBox="1">
                <a:spLocks noRot="1" noChangeAspect="1" noMove="1" noResize="1" noEditPoints="1" noAdjustHandles="1" noChangeArrowheads="1" noChangeShapeType="1" noTextEdit="1"/>
              </p:cNvSpPr>
              <p:nvPr/>
            </p:nvSpPr>
            <p:spPr>
              <a:xfrm>
                <a:off x="5200650" y="1280861"/>
                <a:ext cx="4572000" cy="1070037"/>
              </a:xfrm>
              <a:prstGeom prst="rect">
                <a:avLst/>
              </a:prstGeom>
              <a:blipFill>
                <a:blip r:embed="rId3"/>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8286755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7462828A-55CF-4BD8-99AC-4A786B9DE51C}"/>
              </a:ext>
            </a:extLst>
          </p:cNvPr>
          <p:cNvPicPr>
            <a:picLocks noChangeAspect="1"/>
          </p:cNvPicPr>
          <p:nvPr/>
        </p:nvPicPr>
        <p:blipFill>
          <a:blip r:embed="rId2"/>
          <a:stretch>
            <a:fillRect/>
          </a:stretch>
        </p:blipFill>
        <p:spPr>
          <a:xfrm>
            <a:off x="3563136" y="998417"/>
            <a:ext cx="5580864" cy="3720577"/>
          </a:xfrm>
          <a:prstGeom prst="rect">
            <a:avLst/>
          </a:prstGeom>
        </p:spPr>
      </p:pic>
      <p:sp>
        <p:nvSpPr>
          <p:cNvPr id="2" name="灯片编号占位符 1">
            <a:extLst>
              <a:ext uri="{FF2B5EF4-FFF2-40B4-BE49-F238E27FC236}">
                <a16:creationId xmlns:a16="http://schemas.microsoft.com/office/drawing/2014/main" id="{985F5DD1-77A6-4AC0-8730-09F7FA1557A1}"/>
              </a:ext>
            </a:extLst>
          </p:cNvPr>
          <p:cNvSpPr>
            <a:spLocks noGrp="1"/>
          </p:cNvSpPr>
          <p:nvPr>
            <p:ph type="sldNum" sz="quarter" idx="12"/>
          </p:nvPr>
        </p:nvSpPr>
        <p:spPr/>
        <p:txBody>
          <a:bodyPr/>
          <a:lstStyle/>
          <a:p>
            <a:pPr>
              <a:defRPr/>
            </a:pPr>
            <a:fld id="{C58DEF2B-8039-4C1E-A573-46AE1706B516}" type="slidenum">
              <a:rPr lang="en-US" altLang="zh-CN" smtClean="0"/>
              <a:pPr>
                <a:defRPr/>
              </a:pPr>
              <a:t>21</a:t>
            </a:fld>
            <a:endParaRPr lang="en-US" altLang="zh-CN" dirty="0"/>
          </a:p>
        </p:txBody>
      </p:sp>
      <p:sp>
        <p:nvSpPr>
          <p:cNvPr id="3" name="文本占位符 2">
            <a:extLst>
              <a:ext uri="{FF2B5EF4-FFF2-40B4-BE49-F238E27FC236}">
                <a16:creationId xmlns:a16="http://schemas.microsoft.com/office/drawing/2014/main" id="{A017CB8A-B648-490D-B2B3-8B4A50BD9570}"/>
              </a:ext>
            </a:extLst>
          </p:cNvPr>
          <p:cNvSpPr>
            <a:spLocks noGrp="1"/>
          </p:cNvSpPr>
          <p:nvPr>
            <p:ph type="body" sz="quarter" idx="13"/>
          </p:nvPr>
        </p:nvSpPr>
        <p:spPr/>
        <p:txBody>
          <a:bodyPr/>
          <a:lstStyle/>
          <a:p>
            <a:r>
              <a:rPr lang="zh-CN" altLang="en-US" dirty="0"/>
              <a:t>结果</a:t>
            </a:r>
          </a:p>
        </p:txBody>
      </p:sp>
      <p:sp>
        <p:nvSpPr>
          <p:cNvPr id="7" name="文本框 6">
            <a:extLst>
              <a:ext uri="{FF2B5EF4-FFF2-40B4-BE49-F238E27FC236}">
                <a16:creationId xmlns:a16="http://schemas.microsoft.com/office/drawing/2014/main" id="{7107F98E-2FD1-4E62-9F31-2033FF1856F4}"/>
              </a:ext>
            </a:extLst>
          </p:cNvPr>
          <p:cNvSpPr txBox="1"/>
          <p:nvPr/>
        </p:nvSpPr>
        <p:spPr>
          <a:xfrm>
            <a:off x="142875" y="1119258"/>
            <a:ext cx="5429250" cy="3623428"/>
          </a:xfrm>
          <a:prstGeom prst="rect">
            <a:avLst/>
          </a:prstGeom>
          <a:noFill/>
        </p:spPr>
        <p:txBody>
          <a:bodyPr wrap="square">
            <a:spAutoFit/>
          </a:bodyPr>
          <a:lstStyle/>
          <a:p>
            <a:pPr marL="285750" indent="-285750">
              <a:lnSpc>
                <a:spcPct val="150000"/>
              </a:lnSpc>
              <a:buFont typeface="Wingdings" panose="05000000000000000000" pitchFamily="2" charset="2"/>
              <a:buChar char="p"/>
            </a:pPr>
            <a:r>
              <a:rPr lang="zh-CN" altLang="en-US" dirty="0"/>
              <a:t>约束：</a:t>
            </a:r>
            <a:endParaRPr lang="en-US" altLang="zh-CN" dirty="0"/>
          </a:p>
          <a:p>
            <a:pPr marL="742950" lvl="1" indent="-285750">
              <a:lnSpc>
                <a:spcPct val="150000"/>
              </a:lnSpc>
              <a:buFont typeface="Arial" panose="020B0604020202020204" pitchFamily="34" charset="0"/>
              <a:buChar char="•"/>
            </a:pPr>
            <a:r>
              <a:rPr lang="en-US" altLang="zh-CN" dirty="0" err="1"/>
              <a:t>r_coil_inner</a:t>
            </a:r>
            <a:r>
              <a:rPr lang="en-US" altLang="zh-CN" dirty="0"/>
              <a:t>: (30, 40, …100)</a:t>
            </a:r>
          </a:p>
          <a:p>
            <a:pPr marL="742950" lvl="1" indent="-285750">
              <a:lnSpc>
                <a:spcPct val="150000"/>
              </a:lnSpc>
              <a:buFont typeface="Arial" panose="020B0604020202020204" pitchFamily="34" charset="0"/>
              <a:buChar char="•"/>
            </a:pPr>
            <a:r>
              <a:rPr lang="en-US" altLang="zh-CN" dirty="0"/>
              <a:t>ns: (10, 12, 15…)</a:t>
            </a:r>
          </a:p>
          <a:p>
            <a:pPr marL="742950" lvl="1" indent="-285750">
              <a:lnSpc>
                <a:spcPct val="150000"/>
              </a:lnSpc>
              <a:buFont typeface="Arial" panose="020B0604020202020204" pitchFamily="34" charset="0"/>
              <a:buChar char="•"/>
            </a:pPr>
            <a:r>
              <a:rPr lang="en-US" altLang="zh-CN" dirty="0" err="1"/>
              <a:t>num_coil</a:t>
            </a:r>
            <a:r>
              <a:rPr lang="en-US" altLang="zh-CN" dirty="0"/>
              <a:t>: (100, 150, …700)</a:t>
            </a:r>
          </a:p>
          <a:p>
            <a:pPr marL="742950" lvl="1" indent="-285750">
              <a:lnSpc>
                <a:spcPct val="150000"/>
              </a:lnSpc>
              <a:buFont typeface="Arial" panose="020B0604020202020204" pitchFamily="34" charset="0"/>
              <a:buChar char="•"/>
            </a:pPr>
            <a:r>
              <a:rPr lang="en-US" altLang="zh-CN" dirty="0" err="1"/>
              <a:t>num_layer</a:t>
            </a:r>
            <a:r>
              <a:rPr lang="en-US" altLang="zh-CN" dirty="0"/>
              <a:t>: (10, 12, …30)</a:t>
            </a:r>
          </a:p>
          <a:p>
            <a:pPr marL="285750" indent="-285750">
              <a:lnSpc>
                <a:spcPct val="130000"/>
              </a:lnSpc>
              <a:buFont typeface="Wingdings" panose="05000000000000000000" pitchFamily="2" charset="2"/>
              <a:buChar char="p"/>
            </a:pPr>
            <a:r>
              <a:rPr lang="zh-CN" altLang="en-US" dirty="0"/>
              <a:t>筛选条件：</a:t>
            </a:r>
            <a:endParaRPr lang="en-US" altLang="zh-CN" dirty="0"/>
          </a:p>
          <a:p>
            <a:pPr marL="742950" lvl="1" indent="-285750">
              <a:lnSpc>
                <a:spcPct val="130000"/>
              </a:lnSpc>
              <a:buFont typeface="Arial" panose="020B0604020202020204" pitchFamily="34" charset="0"/>
              <a:buChar char="•"/>
            </a:pPr>
            <a:r>
              <a:rPr lang="zh-CN" altLang="en-US" dirty="0"/>
              <a:t>线圈重量</a:t>
            </a:r>
            <a:r>
              <a:rPr lang="en-US" altLang="zh-CN" dirty="0"/>
              <a:t>&lt;30kg</a:t>
            </a:r>
          </a:p>
          <a:p>
            <a:pPr marL="742950" lvl="1" indent="-285750">
              <a:lnSpc>
                <a:spcPct val="130000"/>
              </a:lnSpc>
              <a:buFont typeface="Arial" panose="020B0604020202020204" pitchFamily="34" charset="0"/>
              <a:buChar char="•"/>
            </a:pPr>
            <a:r>
              <a:rPr lang="zh-CN" altLang="en-US" dirty="0"/>
              <a:t>直流电阻</a:t>
            </a:r>
            <a:r>
              <a:rPr lang="en-US" altLang="zh-CN" dirty="0"/>
              <a:t>&gt;40 ohm</a:t>
            </a:r>
          </a:p>
          <a:p>
            <a:pPr marL="285750" indent="-285750">
              <a:lnSpc>
                <a:spcPct val="150000"/>
              </a:lnSpc>
              <a:buFont typeface="Wingdings" panose="05000000000000000000" pitchFamily="2" charset="2"/>
              <a:buChar char="p"/>
            </a:pPr>
            <a:r>
              <a:rPr lang="zh-CN" altLang="en-US" dirty="0"/>
              <a:t>优化参数：</a:t>
            </a:r>
            <a:endParaRPr lang="en-US" altLang="zh-CN" dirty="0"/>
          </a:p>
        </p:txBody>
      </p:sp>
      <p:pic>
        <p:nvPicPr>
          <p:cNvPr id="14" name="图片 13">
            <a:extLst>
              <a:ext uri="{FF2B5EF4-FFF2-40B4-BE49-F238E27FC236}">
                <a16:creationId xmlns:a16="http://schemas.microsoft.com/office/drawing/2014/main" id="{DC1F74C5-923B-47AE-AB79-EEAB7A7F9894}"/>
              </a:ext>
            </a:extLst>
          </p:cNvPr>
          <p:cNvPicPr>
            <a:picLocks noChangeAspect="1"/>
          </p:cNvPicPr>
          <p:nvPr/>
        </p:nvPicPr>
        <p:blipFill>
          <a:blip r:embed="rId3"/>
          <a:stretch>
            <a:fillRect/>
          </a:stretch>
        </p:blipFill>
        <p:spPr>
          <a:xfrm>
            <a:off x="5203769" y="1600200"/>
            <a:ext cx="3733800" cy="2489200"/>
          </a:xfrm>
          <a:prstGeom prst="rect">
            <a:avLst/>
          </a:prstGeom>
          <a:ln>
            <a:noFill/>
          </a:ln>
        </p:spPr>
      </p:pic>
      <p:pic>
        <p:nvPicPr>
          <p:cNvPr id="16" name="图片 15">
            <a:extLst>
              <a:ext uri="{FF2B5EF4-FFF2-40B4-BE49-F238E27FC236}">
                <a16:creationId xmlns:a16="http://schemas.microsoft.com/office/drawing/2014/main" id="{24F51E95-E418-439D-B303-9B6F3F1D4EB8}"/>
              </a:ext>
            </a:extLst>
          </p:cNvPr>
          <p:cNvPicPr>
            <a:picLocks noChangeAspect="1"/>
          </p:cNvPicPr>
          <p:nvPr/>
        </p:nvPicPr>
        <p:blipFill>
          <a:blip r:embed="rId4"/>
          <a:stretch>
            <a:fillRect/>
          </a:stretch>
        </p:blipFill>
        <p:spPr>
          <a:xfrm>
            <a:off x="381000" y="4896550"/>
            <a:ext cx="3409524" cy="1733333"/>
          </a:xfrm>
          <a:prstGeom prst="rect">
            <a:avLst/>
          </a:prstGeom>
        </p:spPr>
      </p:pic>
      <p:sp>
        <p:nvSpPr>
          <p:cNvPr id="18" name="文本框 17">
            <a:extLst>
              <a:ext uri="{FF2B5EF4-FFF2-40B4-BE49-F238E27FC236}">
                <a16:creationId xmlns:a16="http://schemas.microsoft.com/office/drawing/2014/main" id="{F3E07083-9734-43B8-9243-2A96B8D995DD}"/>
              </a:ext>
            </a:extLst>
          </p:cNvPr>
          <p:cNvSpPr txBox="1"/>
          <p:nvPr/>
        </p:nvSpPr>
        <p:spPr>
          <a:xfrm>
            <a:off x="4876800" y="5212276"/>
            <a:ext cx="2366472" cy="1077218"/>
          </a:xfrm>
          <a:prstGeom prst="rect">
            <a:avLst/>
          </a:prstGeom>
          <a:noFill/>
        </p:spPr>
        <p:txBody>
          <a:bodyPr wrap="square" rtlCol="0">
            <a:spAutoFit/>
          </a:bodyPr>
          <a:lstStyle/>
          <a:p>
            <a:pPr marL="285750" indent="-285750">
              <a:buFont typeface="Arial" panose="020B0604020202020204" pitchFamily="34" charset="0"/>
              <a:buChar char="•"/>
            </a:pPr>
            <a:r>
              <a:rPr lang="zh-CN" altLang="en-US" sz="1600" b="1" dirty="0"/>
              <a:t>线圈内径越小越好</a:t>
            </a:r>
            <a:endParaRPr lang="en-US" altLang="zh-CN" sz="1600" b="1" dirty="0"/>
          </a:p>
          <a:p>
            <a:pPr marL="285750" indent="-285750">
              <a:buFont typeface="Arial" panose="020B0604020202020204" pitchFamily="34" charset="0"/>
              <a:buChar char="•"/>
            </a:pPr>
            <a:r>
              <a:rPr lang="zh-CN" altLang="en-US" sz="1600" b="1" dirty="0"/>
              <a:t>每匝股数受约束限制</a:t>
            </a:r>
            <a:endParaRPr lang="en-US" altLang="zh-CN" sz="1600" b="1" dirty="0"/>
          </a:p>
          <a:p>
            <a:pPr marL="285750" indent="-285750">
              <a:buFont typeface="Arial" panose="020B0604020202020204" pitchFamily="34" charset="0"/>
              <a:buChar char="•"/>
            </a:pPr>
            <a:r>
              <a:rPr lang="zh-CN" altLang="en-US" sz="1600" b="1" dirty="0"/>
              <a:t>每层匝数受约束限制</a:t>
            </a:r>
            <a:endParaRPr lang="en-US" altLang="zh-CN" sz="1600" b="1" dirty="0"/>
          </a:p>
          <a:p>
            <a:pPr marL="285750" indent="-285750">
              <a:buFont typeface="Arial" panose="020B0604020202020204" pitchFamily="34" charset="0"/>
              <a:buChar char="•"/>
            </a:pPr>
            <a:r>
              <a:rPr lang="zh-CN" altLang="en-US" sz="1600" b="1" dirty="0"/>
              <a:t>存在最优层数</a:t>
            </a:r>
          </a:p>
        </p:txBody>
      </p:sp>
      <p:pic>
        <p:nvPicPr>
          <p:cNvPr id="21" name="图片 20">
            <a:extLst>
              <a:ext uri="{FF2B5EF4-FFF2-40B4-BE49-F238E27FC236}">
                <a16:creationId xmlns:a16="http://schemas.microsoft.com/office/drawing/2014/main" id="{57FA6029-1996-4658-8CA2-4414D23D3B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72600" y="5420208"/>
            <a:ext cx="3238500" cy="1209675"/>
          </a:xfrm>
          <a:prstGeom prst="rect">
            <a:avLst/>
          </a:prstGeom>
        </p:spPr>
      </p:pic>
    </p:spTree>
    <p:extLst>
      <p:ext uri="{BB962C8B-B14F-4D97-AF65-F5344CB8AC3E}">
        <p14:creationId xmlns:p14="http://schemas.microsoft.com/office/powerpoint/2010/main" val="37965320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30555653-2A12-4CBC-8D12-3E3F54378D93}"/>
              </a:ext>
            </a:extLst>
          </p:cNvPr>
          <p:cNvSpPr>
            <a:spLocks noGrp="1"/>
          </p:cNvSpPr>
          <p:nvPr>
            <p:ph type="sldNum" sz="quarter" idx="12"/>
          </p:nvPr>
        </p:nvSpPr>
        <p:spPr/>
        <p:txBody>
          <a:bodyPr/>
          <a:lstStyle/>
          <a:p>
            <a:pPr>
              <a:defRPr/>
            </a:pPr>
            <a:fld id="{C58DEF2B-8039-4C1E-A573-46AE1706B516}" type="slidenum">
              <a:rPr lang="en-US" altLang="zh-CN" smtClean="0"/>
              <a:pPr>
                <a:defRPr/>
              </a:pPr>
              <a:t>22</a:t>
            </a:fld>
            <a:endParaRPr lang="en-US" altLang="zh-CN" dirty="0"/>
          </a:p>
        </p:txBody>
      </p:sp>
      <p:sp>
        <p:nvSpPr>
          <p:cNvPr id="3" name="文本占位符 2">
            <a:extLst>
              <a:ext uri="{FF2B5EF4-FFF2-40B4-BE49-F238E27FC236}">
                <a16:creationId xmlns:a16="http://schemas.microsoft.com/office/drawing/2014/main" id="{C82A014F-F538-4354-BEB8-CA59374C36F6}"/>
              </a:ext>
            </a:extLst>
          </p:cNvPr>
          <p:cNvSpPr>
            <a:spLocks noGrp="1"/>
          </p:cNvSpPr>
          <p:nvPr>
            <p:ph type="body" sz="quarter" idx="13"/>
          </p:nvPr>
        </p:nvSpPr>
        <p:spPr/>
        <p:txBody>
          <a:bodyPr/>
          <a:lstStyle/>
          <a:p>
            <a:r>
              <a:rPr lang="zh-CN" altLang="en-US" dirty="0"/>
              <a:t>结果</a:t>
            </a:r>
          </a:p>
        </p:txBody>
      </p:sp>
      <p:sp>
        <p:nvSpPr>
          <p:cNvPr id="6" name="文本框 5">
            <a:extLst>
              <a:ext uri="{FF2B5EF4-FFF2-40B4-BE49-F238E27FC236}">
                <a16:creationId xmlns:a16="http://schemas.microsoft.com/office/drawing/2014/main" id="{63918123-D9C0-4A6C-A893-C609D650D417}"/>
              </a:ext>
            </a:extLst>
          </p:cNvPr>
          <p:cNvSpPr txBox="1"/>
          <p:nvPr/>
        </p:nvSpPr>
        <p:spPr>
          <a:xfrm>
            <a:off x="152400" y="5840336"/>
            <a:ext cx="5791200" cy="881139"/>
          </a:xfrm>
          <a:prstGeom prst="rect">
            <a:avLst/>
          </a:prstGeom>
          <a:noFill/>
        </p:spPr>
        <p:txBody>
          <a:bodyPr wrap="square" rtlCol="0">
            <a:spAutoFit/>
          </a:bodyPr>
          <a:lstStyle/>
          <a:p>
            <a:pPr>
              <a:lnSpc>
                <a:spcPct val="150000"/>
              </a:lnSpc>
            </a:pPr>
            <a:r>
              <a:rPr lang="en-US" altLang="zh-CN" dirty="0"/>
              <a:t>ls</a:t>
            </a:r>
            <a:r>
              <a:rPr lang="zh-CN" altLang="en-US" dirty="0"/>
              <a:t> 为曝光量缩放比例</a:t>
            </a:r>
            <a:endParaRPr lang="en-US" altLang="zh-CN" dirty="0"/>
          </a:p>
          <a:p>
            <a:pPr>
              <a:lnSpc>
                <a:spcPct val="150000"/>
              </a:lnSpc>
            </a:pPr>
            <a:r>
              <a:rPr lang="zh-CN" altLang="en-US" dirty="0"/>
              <a:t>读出通道数为</a:t>
            </a:r>
            <a:r>
              <a:rPr lang="en-US" altLang="zh-CN" dirty="0"/>
              <a:t>3.14e4</a:t>
            </a:r>
            <a:endParaRPr lang="zh-CN" altLang="en-US" dirty="0"/>
          </a:p>
        </p:txBody>
      </p:sp>
      <p:pic>
        <p:nvPicPr>
          <p:cNvPr id="7" name="图片 6">
            <a:extLst>
              <a:ext uri="{FF2B5EF4-FFF2-40B4-BE49-F238E27FC236}">
                <a16:creationId xmlns:a16="http://schemas.microsoft.com/office/drawing/2014/main" id="{A807ACA0-F43F-4D8A-A43A-3DC180F335E5}"/>
              </a:ext>
            </a:extLst>
          </p:cNvPr>
          <p:cNvPicPr>
            <a:picLocks noChangeAspect="1"/>
          </p:cNvPicPr>
          <p:nvPr/>
        </p:nvPicPr>
        <p:blipFill>
          <a:blip r:embed="rId2"/>
          <a:stretch>
            <a:fillRect/>
          </a:stretch>
        </p:blipFill>
        <p:spPr>
          <a:xfrm>
            <a:off x="590550" y="1085455"/>
            <a:ext cx="7924800" cy="4754881"/>
          </a:xfrm>
          <a:prstGeom prst="rect">
            <a:avLst/>
          </a:prstGeom>
        </p:spPr>
      </p:pic>
    </p:spTree>
    <p:extLst>
      <p:ext uri="{BB962C8B-B14F-4D97-AF65-F5344CB8AC3E}">
        <p14:creationId xmlns:p14="http://schemas.microsoft.com/office/powerpoint/2010/main" val="38313254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10E230B8-14D2-4E90-80AE-D60B192541E4}"/>
              </a:ext>
            </a:extLst>
          </p:cNvPr>
          <p:cNvSpPr>
            <a:spLocks noGrp="1"/>
          </p:cNvSpPr>
          <p:nvPr>
            <p:ph type="sldNum" sz="quarter" idx="12"/>
          </p:nvPr>
        </p:nvSpPr>
        <p:spPr/>
        <p:txBody>
          <a:bodyPr/>
          <a:lstStyle/>
          <a:p>
            <a:pPr>
              <a:defRPr/>
            </a:pPr>
            <a:fld id="{C58DEF2B-8039-4C1E-A573-46AE1706B516}" type="slidenum">
              <a:rPr lang="en-US" altLang="zh-CN" smtClean="0"/>
              <a:pPr>
                <a:defRPr/>
              </a:pPr>
              <a:t>23</a:t>
            </a:fld>
            <a:endParaRPr lang="en-US" altLang="zh-CN" dirty="0"/>
          </a:p>
        </p:txBody>
      </p:sp>
      <p:sp>
        <p:nvSpPr>
          <p:cNvPr id="3" name="文本占位符 2">
            <a:extLst>
              <a:ext uri="{FF2B5EF4-FFF2-40B4-BE49-F238E27FC236}">
                <a16:creationId xmlns:a16="http://schemas.microsoft.com/office/drawing/2014/main" id="{187D0668-9D5E-4EA9-A398-0DE1169AF0E2}"/>
              </a:ext>
            </a:extLst>
          </p:cNvPr>
          <p:cNvSpPr>
            <a:spLocks noGrp="1"/>
          </p:cNvSpPr>
          <p:nvPr>
            <p:ph type="body" sz="quarter" idx="13"/>
          </p:nvPr>
        </p:nvSpPr>
        <p:spPr/>
        <p:txBody>
          <a:bodyPr/>
          <a:lstStyle/>
          <a:p>
            <a:r>
              <a:rPr lang="zh-CN" altLang="en-US" dirty="0"/>
              <a:t>验证</a:t>
            </a:r>
          </a:p>
        </p:txBody>
      </p:sp>
      <p:sp>
        <p:nvSpPr>
          <p:cNvPr id="4" name="文本框 3">
            <a:extLst>
              <a:ext uri="{FF2B5EF4-FFF2-40B4-BE49-F238E27FC236}">
                <a16:creationId xmlns:a16="http://schemas.microsoft.com/office/drawing/2014/main" id="{54FE2693-A6A1-4B5C-9953-8FA9379914F2}"/>
              </a:ext>
            </a:extLst>
          </p:cNvPr>
          <p:cNvSpPr txBox="1"/>
          <p:nvPr/>
        </p:nvSpPr>
        <p:spPr>
          <a:xfrm>
            <a:off x="1524000" y="2438400"/>
            <a:ext cx="4495800" cy="465640"/>
          </a:xfrm>
          <a:prstGeom prst="rect">
            <a:avLst/>
          </a:prstGeom>
          <a:noFill/>
        </p:spPr>
        <p:txBody>
          <a:bodyPr wrap="square" rtlCol="0">
            <a:spAutoFit/>
          </a:bodyPr>
          <a:lstStyle/>
          <a:p>
            <a:pPr marL="342900" indent="-342900">
              <a:lnSpc>
                <a:spcPct val="150000"/>
              </a:lnSpc>
              <a:buAutoNum type="arabicPeriod"/>
            </a:pPr>
            <a:r>
              <a:rPr lang="zh-CN" altLang="en-US" dirty="0"/>
              <a:t>实测验证</a:t>
            </a:r>
          </a:p>
        </p:txBody>
      </p:sp>
    </p:spTree>
    <p:extLst>
      <p:ext uri="{BB962C8B-B14F-4D97-AF65-F5344CB8AC3E}">
        <p14:creationId xmlns:p14="http://schemas.microsoft.com/office/powerpoint/2010/main" val="32522098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84645CAC-A17E-4F2F-A5DD-F7511833C01D}"/>
              </a:ext>
            </a:extLst>
          </p:cNvPr>
          <p:cNvSpPr>
            <a:spLocks noGrp="1"/>
          </p:cNvSpPr>
          <p:nvPr>
            <p:ph type="sldNum" sz="quarter" idx="12"/>
          </p:nvPr>
        </p:nvSpPr>
        <p:spPr/>
        <p:txBody>
          <a:bodyPr/>
          <a:lstStyle/>
          <a:p>
            <a:pPr>
              <a:defRPr/>
            </a:pPr>
            <a:fld id="{C58DEF2B-8039-4C1E-A573-46AE1706B516}" type="slidenum">
              <a:rPr lang="en-US" altLang="zh-CN" smtClean="0"/>
              <a:pPr>
                <a:defRPr/>
              </a:pPr>
              <a:t>24</a:t>
            </a:fld>
            <a:endParaRPr lang="en-US" altLang="zh-CN" dirty="0"/>
          </a:p>
        </p:txBody>
      </p:sp>
      <p:sp>
        <p:nvSpPr>
          <p:cNvPr id="3" name="文本占位符 2">
            <a:extLst>
              <a:ext uri="{FF2B5EF4-FFF2-40B4-BE49-F238E27FC236}">
                <a16:creationId xmlns:a16="http://schemas.microsoft.com/office/drawing/2014/main" id="{123F0360-9EC1-41FE-9C38-E2B69449FA89}"/>
              </a:ext>
            </a:extLst>
          </p:cNvPr>
          <p:cNvSpPr>
            <a:spLocks noGrp="1"/>
          </p:cNvSpPr>
          <p:nvPr>
            <p:ph type="body" sz="quarter" idx="13"/>
          </p:nvPr>
        </p:nvSpPr>
        <p:spPr/>
        <p:txBody>
          <a:bodyPr/>
          <a:lstStyle/>
          <a:p>
            <a:r>
              <a:rPr lang="zh-CN" altLang="en-US" dirty="0"/>
              <a:t>思路</a:t>
            </a:r>
          </a:p>
        </p:txBody>
      </p:sp>
      <p:sp>
        <p:nvSpPr>
          <p:cNvPr id="4" name="文本框 3">
            <a:extLst>
              <a:ext uri="{FF2B5EF4-FFF2-40B4-BE49-F238E27FC236}">
                <a16:creationId xmlns:a16="http://schemas.microsoft.com/office/drawing/2014/main" id="{30C6BD1F-6AEF-4981-BD47-81AAFCA23929}"/>
              </a:ext>
            </a:extLst>
          </p:cNvPr>
          <p:cNvSpPr txBox="1"/>
          <p:nvPr/>
        </p:nvSpPr>
        <p:spPr>
          <a:xfrm>
            <a:off x="1295400" y="2286000"/>
            <a:ext cx="5867400" cy="2543132"/>
          </a:xfrm>
          <a:prstGeom prst="rect">
            <a:avLst/>
          </a:prstGeom>
          <a:noFill/>
        </p:spPr>
        <p:txBody>
          <a:bodyPr wrap="square" rtlCol="0">
            <a:spAutoFit/>
          </a:bodyPr>
          <a:lstStyle/>
          <a:p>
            <a:pPr marL="342900" indent="-342900">
              <a:lnSpc>
                <a:spcPct val="150000"/>
              </a:lnSpc>
              <a:buFont typeface="Wingdings" panose="05000000000000000000" pitchFamily="2" charset="2"/>
              <a:buChar char="p"/>
            </a:pPr>
            <a:r>
              <a:rPr lang="en-US" altLang="zh-CN" dirty="0"/>
              <a:t>Air-core coil</a:t>
            </a:r>
          </a:p>
          <a:p>
            <a:pPr marL="800100" lvl="1" indent="-342900">
              <a:lnSpc>
                <a:spcPct val="150000"/>
              </a:lnSpc>
              <a:buFont typeface="Arial" panose="020B0604020202020204" pitchFamily="34" charset="0"/>
              <a:buChar char="•"/>
            </a:pPr>
            <a:r>
              <a:rPr lang="en-US" altLang="zh-CN" dirty="0"/>
              <a:t>Solid-wire air-core coil </a:t>
            </a:r>
          </a:p>
          <a:p>
            <a:pPr marL="800100" lvl="1" indent="-342900">
              <a:lnSpc>
                <a:spcPct val="150000"/>
              </a:lnSpc>
              <a:buFont typeface="Arial" panose="020B0604020202020204" pitchFamily="34" charset="0"/>
              <a:buChar char="•"/>
            </a:pPr>
            <a:r>
              <a:rPr lang="en-US" altLang="zh-CN" dirty="0" err="1"/>
              <a:t>Litz</a:t>
            </a:r>
            <a:r>
              <a:rPr lang="en-US" altLang="zh-CN" dirty="0"/>
              <a:t>-wire air-core coil</a:t>
            </a:r>
          </a:p>
          <a:p>
            <a:pPr marL="285750" indent="-285750">
              <a:lnSpc>
                <a:spcPct val="150000"/>
              </a:lnSpc>
              <a:buFont typeface="Wingdings" panose="05000000000000000000" pitchFamily="2" charset="2"/>
              <a:buChar char="p"/>
            </a:pPr>
            <a:r>
              <a:rPr lang="en-US" altLang="zh-CN" dirty="0"/>
              <a:t>Ferrite-core coil</a:t>
            </a:r>
          </a:p>
          <a:p>
            <a:pPr marL="742950" lvl="1" indent="-285750">
              <a:lnSpc>
                <a:spcPct val="150000"/>
              </a:lnSpc>
              <a:buFont typeface="Arial" panose="020B0604020202020204" pitchFamily="34" charset="0"/>
              <a:buChar char="•"/>
            </a:pPr>
            <a:r>
              <a:rPr lang="en-US" altLang="zh-CN" dirty="0">
                <a:solidFill>
                  <a:srgbClr val="FF0000"/>
                </a:solidFill>
              </a:rPr>
              <a:t>Solid-wire ferrite-core coil</a:t>
            </a:r>
          </a:p>
          <a:p>
            <a:pPr marL="742950" lvl="1" indent="-285750">
              <a:lnSpc>
                <a:spcPct val="150000"/>
              </a:lnSpc>
              <a:buFont typeface="Arial" panose="020B0604020202020204" pitchFamily="34" charset="0"/>
              <a:buChar char="•"/>
            </a:pPr>
            <a:r>
              <a:rPr lang="en-US" altLang="zh-CN" dirty="0" err="1"/>
              <a:t>Litz</a:t>
            </a:r>
            <a:r>
              <a:rPr lang="en-US" altLang="zh-CN" dirty="0"/>
              <a:t>-wire ferrite-core coil</a:t>
            </a:r>
          </a:p>
        </p:txBody>
      </p:sp>
    </p:spTree>
    <p:extLst>
      <p:ext uri="{BB962C8B-B14F-4D97-AF65-F5344CB8AC3E}">
        <p14:creationId xmlns:p14="http://schemas.microsoft.com/office/powerpoint/2010/main" val="2740033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84645CAC-A17E-4F2F-A5DD-F7511833C01D}"/>
              </a:ext>
            </a:extLst>
          </p:cNvPr>
          <p:cNvSpPr>
            <a:spLocks noGrp="1"/>
          </p:cNvSpPr>
          <p:nvPr>
            <p:ph type="sldNum" sz="quarter" idx="12"/>
          </p:nvPr>
        </p:nvSpPr>
        <p:spPr/>
        <p:txBody>
          <a:bodyPr/>
          <a:lstStyle/>
          <a:p>
            <a:pPr>
              <a:defRPr/>
            </a:pPr>
            <a:fld id="{C58DEF2B-8039-4C1E-A573-46AE1706B516}" type="slidenum">
              <a:rPr lang="en-US" altLang="zh-CN" smtClean="0"/>
              <a:pPr>
                <a:defRPr/>
              </a:pPr>
              <a:t>25</a:t>
            </a:fld>
            <a:endParaRPr lang="en-US" altLang="zh-CN" dirty="0"/>
          </a:p>
        </p:txBody>
      </p:sp>
      <p:sp>
        <p:nvSpPr>
          <p:cNvPr id="3" name="文本占位符 2">
            <a:extLst>
              <a:ext uri="{FF2B5EF4-FFF2-40B4-BE49-F238E27FC236}">
                <a16:creationId xmlns:a16="http://schemas.microsoft.com/office/drawing/2014/main" id="{123F0360-9EC1-41FE-9C38-E2B69449FA89}"/>
              </a:ext>
            </a:extLst>
          </p:cNvPr>
          <p:cNvSpPr>
            <a:spLocks noGrp="1"/>
          </p:cNvSpPr>
          <p:nvPr>
            <p:ph type="body" sz="quarter" idx="13"/>
          </p:nvPr>
        </p:nvSpPr>
        <p:spPr/>
        <p:txBody>
          <a:bodyPr/>
          <a:lstStyle/>
          <a:p>
            <a:r>
              <a:rPr lang="zh-CN" altLang="en-US" dirty="0"/>
              <a:t>多目标优化</a:t>
            </a:r>
          </a:p>
        </p:txBody>
      </p:sp>
      <p:sp>
        <p:nvSpPr>
          <p:cNvPr id="4" name="文本框 3">
            <a:extLst>
              <a:ext uri="{FF2B5EF4-FFF2-40B4-BE49-F238E27FC236}">
                <a16:creationId xmlns:a16="http://schemas.microsoft.com/office/drawing/2014/main" id="{30C6BD1F-6AEF-4981-BD47-81AAFCA23929}"/>
              </a:ext>
            </a:extLst>
          </p:cNvPr>
          <p:cNvSpPr txBox="1"/>
          <p:nvPr/>
        </p:nvSpPr>
        <p:spPr>
          <a:xfrm>
            <a:off x="0" y="1066800"/>
            <a:ext cx="9144000" cy="5188536"/>
          </a:xfrm>
          <a:prstGeom prst="rect">
            <a:avLst/>
          </a:prstGeom>
          <a:noFill/>
        </p:spPr>
        <p:txBody>
          <a:bodyPr wrap="square" rtlCol="0">
            <a:spAutoFit/>
          </a:bodyPr>
          <a:lstStyle/>
          <a:p>
            <a:pPr marL="342900" indent="-342900">
              <a:lnSpc>
                <a:spcPct val="130000"/>
              </a:lnSpc>
              <a:buFont typeface="Wingdings" panose="05000000000000000000" pitchFamily="2" charset="2"/>
              <a:buChar char="p"/>
            </a:pPr>
            <a:r>
              <a:rPr lang="zh-CN" altLang="en-US" sz="1600" dirty="0">
                <a:solidFill>
                  <a:srgbClr val="FF0000"/>
                </a:solidFill>
              </a:rPr>
              <a:t>灵敏度</a:t>
            </a:r>
            <a:r>
              <a:rPr lang="en-US" altLang="zh-CN" sz="1600" dirty="0">
                <a:solidFill>
                  <a:srgbClr val="FF0000"/>
                </a:solidFill>
              </a:rPr>
              <a:t>Q </a:t>
            </a:r>
            <a:r>
              <a:rPr lang="zh-CN" altLang="en-US" sz="1600" dirty="0">
                <a:solidFill>
                  <a:srgbClr val="FF0000"/>
                </a:solidFill>
              </a:rPr>
              <a:t>和质量</a:t>
            </a:r>
            <a:r>
              <a:rPr lang="en-US" altLang="zh-CN" sz="1600" dirty="0">
                <a:solidFill>
                  <a:srgbClr val="FF0000"/>
                </a:solidFill>
              </a:rPr>
              <a:t>W </a:t>
            </a:r>
            <a:r>
              <a:rPr lang="zh-CN" altLang="en-US" sz="1600" dirty="0"/>
              <a:t>双目标优化</a:t>
            </a:r>
            <a:endParaRPr lang="en-US" altLang="zh-CN" sz="1600" dirty="0"/>
          </a:p>
          <a:p>
            <a:pPr marL="800100" lvl="1" indent="-342900">
              <a:lnSpc>
                <a:spcPct val="130000"/>
              </a:lnSpc>
              <a:buFont typeface="+mj-lt"/>
              <a:buAutoNum type="arabicPeriod"/>
            </a:pPr>
            <a:r>
              <a:rPr lang="zh-CN" altLang="en-US" sz="1600" dirty="0"/>
              <a:t>线圈参数</a:t>
            </a:r>
            <a:endParaRPr lang="en-US" altLang="zh-CN" sz="1600" dirty="0"/>
          </a:p>
          <a:p>
            <a:pPr marL="1257300" lvl="2" indent="-342900">
              <a:lnSpc>
                <a:spcPct val="130000"/>
              </a:lnSpc>
              <a:buFont typeface="Arial" panose="020B0604020202020204" pitchFamily="34" charset="0"/>
              <a:buChar char="•"/>
            </a:pPr>
            <a:r>
              <a:rPr lang="zh-CN" altLang="en-US" sz="1600" dirty="0"/>
              <a:t>线圈内径 </a:t>
            </a:r>
            <a:endParaRPr lang="en-US" altLang="zh-CN" sz="1600" dirty="0"/>
          </a:p>
          <a:p>
            <a:pPr marL="1257300" lvl="2" indent="-342900">
              <a:lnSpc>
                <a:spcPct val="130000"/>
              </a:lnSpc>
              <a:buFont typeface="Arial" panose="020B0604020202020204" pitchFamily="34" charset="0"/>
              <a:buChar char="•"/>
            </a:pPr>
            <a:r>
              <a:rPr lang="zh-CN" altLang="en-US" sz="1600" dirty="0"/>
              <a:t>线径</a:t>
            </a:r>
            <a:endParaRPr lang="en-US" altLang="zh-CN" sz="1600" dirty="0"/>
          </a:p>
          <a:p>
            <a:pPr marL="1257300" lvl="2" indent="-342900">
              <a:lnSpc>
                <a:spcPct val="130000"/>
              </a:lnSpc>
              <a:buFont typeface="Arial" panose="020B0604020202020204" pitchFamily="34" charset="0"/>
              <a:buChar char="•"/>
            </a:pPr>
            <a:r>
              <a:rPr lang="zh-CN" altLang="en-US" sz="1600" dirty="0"/>
              <a:t>每层匝数</a:t>
            </a:r>
            <a:endParaRPr lang="en-US" altLang="zh-CN" sz="1600" dirty="0"/>
          </a:p>
          <a:p>
            <a:pPr marL="1257300" lvl="2" indent="-342900">
              <a:lnSpc>
                <a:spcPct val="130000"/>
              </a:lnSpc>
              <a:buFont typeface="Arial" panose="020B0604020202020204" pitchFamily="34" charset="0"/>
              <a:buChar char="•"/>
            </a:pPr>
            <a:r>
              <a:rPr lang="zh-CN" altLang="en-US" sz="1600" dirty="0"/>
              <a:t>层数</a:t>
            </a:r>
            <a:endParaRPr lang="en-US" altLang="zh-CN" sz="1600" dirty="0"/>
          </a:p>
          <a:p>
            <a:pPr marL="1257300" lvl="2" indent="-342900">
              <a:lnSpc>
                <a:spcPct val="130000"/>
              </a:lnSpc>
              <a:buFont typeface="Arial" panose="020B0604020202020204" pitchFamily="34" charset="0"/>
              <a:buChar char="•"/>
            </a:pPr>
            <a:r>
              <a:rPr lang="zh-CN" altLang="en-US" sz="1600" dirty="0">
                <a:solidFill>
                  <a:srgbClr val="C00000"/>
                </a:solidFill>
              </a:rPr>
              <a:t>磁芯高度</a:t>
            </a:r>
            <a:endParaRPr lang="en-US" altLang="zh-CN" sz="1600" dirty="0">
              <a:solidFill>
                <a:srgbClr val="C00000"/>
              </a:solidFill>
            </a:endParaRPr>
          </a:p>
          <a:p>
            <a:pPr marL="800100" lvl="1" indent="-342900">
              <a:lnSpc>
                <a:spcPct val="130000"/>
              </a:lnSpc>
              <a:buFont typeface="+mj-lt"/>
              <a:buAutoNum type="arabicPeriod"/>
            </a:pPr>
            <a:r>
              <a:rPr lang="zh-CN" altLang="en-US" sz="1600" dirty="0"/>
              <a:t>利用公式求得信号增益</a:t>
            </a:r>
            <a:endParaRPr lang="en-US" altLang="zh-CN" sz="1600" dirty="0"/>
          </a:p>
          <a:p>
            <a:pPr lvl="2">
              <a:lnSpc>
                <a:spcPct val="130000"/>
              </a:lnSpc>
            </a:pPr>
            <a:endParaRPr lang="en-US" altLang="zh-CN" sz="1600" dirty="0"/>
          </a:p>
          <a:p>
            <a:pPr lvl="2">
              <a:lnSpc>
                <a:spcPct val="130000"/>
              </a:lnSpc>
            </a:pPr>
            <a:endParaRPr lang="en-US" altLang="zh-CN" sz="1600" dirty="0"/>
          </a:p>
          <a:p>
            <a:pPr lvl="2">
              <a:lnSpc>
                <a:spcPct val="130000"/>
              </a:lnSpc>
            </a:pPr>
            <a:endParaRPr lang="en-US" altLang="zh-CN" sz="1600" dirty="0"/>
          </a:p>
          <a:p>
            <a:pPr lvl="2">
              <a:lnSpc>
                <a:spcPct val="130000"/>
              </a:lnSpc>
            </a:pPr>
            <a:endParaRPr lang="en-US" altLang="zh-CN" sz="1600" dirty="0"/>
          </a:p>
          <a:p>
            <a:pPr marL="800100" lvl="1" indent="-342900">
              <a:lnSpc>
                <a:spcPct val="130000"/>
              </a:lnSpc>
              <a:buFont typeface="+mj-lt"/>
              <a:buAutoNum type="arabicPeriod"/>
            </a:pPr>
            <a:r>
              <a:rPr lang="zh-CN" altLang="en-US" sz="1600" dirty="0"/>
              <a:t>利用磁导率虚部得到磁芯损耗，求得交流电阻</a:t>
            </a:r>
            <a:endParaRPr lang="en-US" altLang="zh-CN" sz="1600" dirty="0"/>
          </a:p>
          <a:p>
            <a:pPr marL="800100" lvl="1" indent="-342900">
              <a:lnSpc>
                <a:spcPct val="130000"/>
              </a:lnSpc>
              <a:buFont typeface="+mj-lt"/>
              <a:buAutoNum type="arabicPeriod"/>
            </a:pPr>
            <a:r>
              <a:rPr lang="zh-CN" altLang="en-US" sz="1600" dirty="0"/>
              <a:t>求得信噪比</a:t>
            </a:r>
            <a:r>
              <a:rPr lang="en-US" altLang="zh-CN" sz="1600" dirty="0"/>
              <a:t>SNR</a:t>
            </a:r>
            <a:r>
              <a:rPr lang="zh-CN" altLang="en-US" sz="1600" dirty="0"/>
              <a:t>，再得到</a:t>
            </a:r>
            <a:r>
              <a:rPr lang="en-US" altLang="zh-CN" sz="1600" dirty="0"/>
              <a:t>FPR</a:t>
            </a:r>
            <a:r>
              <a:rPr lang="zh-CN" altLang="en-US" sz="1600" dirty="0"/>
              <a:t>，得到</a:t>
            </a:r>
            <a:r>
              <a:rPr lang="en-US" altLang="zh-CN" sz="1600" dirty="0"/>
              <a:t>Q</a:t>
            </a:r>
          </a:p>
          <a:p>
            <a:pPr marL="800100" lvl="1" indent="-342900">
              <a:lnSpc>
                <a:spcPct val="130000"/>
              </a:lnSpc>
              <a:buFont typeface="+mj-lt"/>
              <a:buAutoNum type="arabicPeriod"/>
            </a:pPr>
            <a:r>
              <a:rPr lang="zh-CN" altLang="en-US" sz="1600" dirty="0"/>
              <a:t>得到</a:t>
            </a:r>
            <a:r>
              <a:rPr lang="en-US" altLang="zh-CN" sz="1600" dirty="0"/>
              <a:t>W</a:t>
            </a:r>
            <a:r>
              <a:rPr lang="zh-CN" altLang="en-US" sz="1600" dirty="0"/>
              <a:t>（包括</a:t>
            </a:r>
            <a:r>
              <a:rPr lang="zh-CN" altLang="en-US" sz="1600" dirty="0">
                <a:solidFill>
                  <a:srgbClr val="FF0000"/>
                </a:solidFill>
              </a:rPr>
              <a:t>磁芯重量</a:t>
            </a:r>
            <a:r>
              <a:rPr lang="zh-CN" altLang="en-US" sz="1600" dirty="0"/>
              <a:t>）</a:t>
            </a:r>
            <a:endParaRPr lang="en-US" altLang="zh-CN" sz="1600" dirty="0"/>
          </a:p>
          <a:p>
            <a:pPr marL="285750" indent="-285750">
              <a:lnSpc>
                <a:spcPct val="130000"/>
              </a:lnSpc>
              <a:buFont typeface="Wingdings" panose="05000000000000000000" pitchFamily="2" charset="2"/>
              <a:buChar char="p"/>
            </a:pPr>
            <a:r>
              <a:rPr lang="zh-CN" altLang="en-US" sz="1600" dirty="0">
                <a:solidFill>
                  <a:prstClr val="black"/>
                </a:solidFill>
                <a:latin typeface="等线" panose="020F0502020204030204"/>
                <a:ea typeface="等线" panose="02010600030101010101" pitchFamily="2" charset="-122"/>
              </a:rPr>
              <a:t>多目标优化：遍历，计算得到</a:t>
            </a:r>
            <a:r>
              <a:rPr lang="en-US" altLang="zh-CN" sz="1600" dirty="0">
                <a:solidFill>
                  <a:prstClr val="black"/>
                </a:solidFill>
                <a:latin typeface="等线" panose="020F0502020204030204"/>
                <a:ea typeface="等线" panose="02010600030101010101" pitchFamily="2" charset="-122"/>
              </a:rPr>
              <a:t>Pareto </a:t>
            </a:r>
            <a:r>
              <a:rPr lang="zh-CN" altLang="en-US" sz="1600" dirty="0">
                <a:solidFill>
                  <a:prstClr val="black"/>
                </a:solidFill>
                <a:latin typeface="等线" panose="020F0502020204030204"/>
                <a:ea typeface="等线" panose="02010600030101010101" pitchFamily="2" charset="-122"/>
              </a:rPr>
              <a:t>前沿</a:t>
            </a:r>
            <a:endParaRPr lang="en-US" altLang="zh-CN" sz="1600" dirty="0"/>
          </a:p>
        </p:txBody>
      </p:sp>
      <p:sp>
        <p:nvSpPr>
          <p:cNvPr id="9" name="文本框 8">
            <a:extLst>
              <a:ext uri="{FF2B5EF4-FFF2-40B4-BE49-F238E27FC236}">
                <a16:creationId xmlns:a16="http://schemas.microsoft.com/office/drawing/2014/main" id="{AD85B991-9CB9-41BD-8560-CD59524AF87E}"/>
              </a:ext>
            </a:extLst>
          </p:cNvPr>
          <p:cNvSpPr txBox="1"/>
          <p:nvPr/>
        </p:nvSpPr>
        <p:spPr>
          <a:xfrm>
            <a:off x="7543800" y="3250634"/>
            <a:ext cx="184731" cy="369332"/>
          </a:xfrm>
          <a:prstGeom prst="rect">
            <a:avLst/>
          </a:prstGeom>
          <a:noFill/>
        </p:spPr>
        <p:txBody>
          <a:bodyPr wrap="none" rtlCol="0">
            <a:spAutoFit/>
          </a:bodyPr>
          <a:lstStyle/>
          <a:p>
            <a:endParaRPr lang="zh-CN" altLang="en-US" dirty="0"/>
          </a:p>
        </p:txBody>
      </p:sp>
      <p:pic>
        <p:nvPicPr>
          <p:cNvPr id="6" name="图片 5">
            <a:extLst>
              <a:ext uri="{FF2B5EF4-FFF2-40B4-BE49-F238E27FC236}">
                <a16:creationId xmlns:a16="http://schemas.microsoft.com/office/drawing/2014/main" id="{0749A31F-BE68-432F-AA3E-3F19F26ACF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3810000"/>
            <a:ext cx="3219450" cy="923925"/>
          </a:xfrm>
          <a:prstGeom prst="rect">
            <a:avLst/>
          </a:prstGeom>
        </p:spPr>
      </p:pic>
      <p:pic>
        <p:nvPicPr>
          <p:cNvPr id="12" name="图片 11">
            <a:extLst>
              <a:ext uri="{FF2B5EF4-FFF2-40B4-BE49-F238E27FC236}">
                <a16:creationId xmlns:a16="http://schemas.microsoft.com/office/drawing/2014/main" id="{9982DA2F-F0A4-4886-A1FD-C04360E3B6CF}"/>
              </a:ext>
            </a:extLst>
          </p:cNvPr>
          <p:cNvPicPr>
            <a:picLocks noChangeAspect="1"/>
          </p:cNvPicPr>
          <p:nvPr/>
        </p:nvPicPr>
        <p:blipFill>
          <a:blip r:embed="rId3"/>
          <a:stretch>
            <a:fillRect/>
          </a:stretch>
        </p:blipFill>
        <p:spPr>
          <a:xfrm>
            <a:off x="5207594" y="3810000"/>
            <a:ext cx="2428571" cy="857143"/>
          </a:xfrm>
          <a:prstGeom prst="rect">
            <a:avLst/>
          </a:prstGeom>
        </p:spPr>
      </p:pic>
    </p:spTree>
    <p:extLst>
      <p:ext uri="{BB962C8B-B14F-4D97-AF65-F5344CB8AC3E}">
        <p14:creationId xmlns:p14="http://schemas.microsoft.com/office/powerpoint/2010/main" val="24748526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4932B280-3807-4781-A268-FBECB8D9488C}"/>
              </a:ext>
            </a:extLst>
          </p:cNvPr>
          <p:cNvSpPr>
            <a:spLocks noGrp="1"/>
          </p:cNvSpPr>
          <p:nvPr>
            <p:ph type="sldNum" sz="quarter" idx="12"/>
          </p:nvPr>
        </p:nvSpPr>
        <p:spPr/>
        <p:txBody>
          <a:bodyPr/>
          <a:lstStyle/>
          <a:p>
            <a:pPr>
              <a:defRPr/>
            </a:pPr>
            <a:fld id="{C58DEF2B-8039-4C1E-A573-46AE1706B516}" type="slidenum">
              <a:rPr lang="en-US" altLang="zh-CN" smtClean="0"/>
              <a:pPr>
                <a:defRPr/>
              </a:pPr>
              <a:t>26</a:t>
            </a:fld>
            <a:endParaRPr lang="en-US" altLang="zh-CN" dirty="0"/>
          </a:p>
        </p:txBody>
      </p:sp>
      <p:sp>
        <p:nvSpPr>
          <p:cNvPr id="3" name="文本占位符 2">
            <a:extLst>
              <a:ext uri="{FF2B5EF4-FFF2-40B4-BE49-F238E27FC236}">
                <a16:creationId xmlns:a16="http://schemas.microsoft.com/office/drawing/2014/main" id="{DA11F2B8-E98A-4077-8C86-7295AB223041}"/>
              </a:ext>
            </a:extLst>
          </p:cNvPr>
          <p:cNvSpPr>
            <a:spLocks noGrp="1"/>
          </p:cNvSpPr>
          <p:nvPr>
            <p:ph type="body" sz="quarter" idx="13"/>
          </p:nvPr>
        </p:nvSpPr>
        <p:spPr/>
        <p:txBody>
          <a:bodyPr/>
          <a:lstStyle/>
          <a:p>
            <a:r>
              <a:rPr lang="zh-CN" altLang="en-US" dirty="0"/>
              <a:t>结果</a:t>
            </a:r>
          </a:p>
        </p:txBody>
      </p:sp>
      <mc:AlternateContent xmlns:mc="http://schemas.openxmlformats.org/markup-compatibility/2006">
        <mc:Choice xmlns:a14="http://schemas.microsoft.com/office/drawing/2010/main" Requires="a14">
          <p:sp>
            <p:nvSpPr>
              <p:cNvPr id="4" name="文本框 3">
                <a:extLst>
                  <a:ext uri="{FF2B5EF4-FFF2-40B4-BE49-F238E27FC236}">
                    <a16:creationId xmlns:a16="http://schemas.microsoft.com/office/drawing/2014/main" id="{156F6580-A2DB-4A91-B8AC-E57938EAF055}"/>
                  </a:ext>
                </a:extLst>
              </p:cNvPr>
              <p:cNvSpPr txBox="1"/>
              <p:nvPr/>
            </p:nvSpPr>
            <p:spPr>
              <a:xfrm>
                <a:off x="195262" y="1143000"/>
                <a:ext cx="8753475" cy="4620560"/>
              </a:xfrm>
              <a:prstGeom prst="rect">
                <a:avLst/>
              </a:prstGeom>
              <a:noFill/>
            </p:spPr>
            <p:txBody>
              <a:bodyPr wrap="square" rtlCol="0">
                <a:spAutoFit/>
              </a:bodyPr>
              <a:lstStyle/>
              <a:p>
                <a:pPr marL="285750" indent="-285750">
                  <a:lnSpc>
                    <a:spcPct val="130000"/>
                  </a:lnSpc>
                  <a:buFont typeface="Wingdings" panose="05000000000000000000" pitchFamily="2" charset="2"/>
                  <a:buChar char="p"/>
                </a:pPr>
                <a:r>
                  <a:rPr lang="zh-CN" altLang="en-US" dirty="0"/>
                  <a:t>约束：</a:t>
                </a:r>
                <a:endParaRPr lang="en-US" altLang="zh-CN" dirty="0"/>
              </a:p>
              <a:p>
                <a:pPr marL="742950" lvl="1" indent="-285750">
                  <a:lnSpc>
                    <a:spcPct val="130000"/>
                  </a:lnSpc>
                  <a:buFont typeface="Arial" panose="020B0604020202020204" pitchFamily="34" charset="0"/>
                  <a:buChar char="•"/>
                </a:pPr>
                <a:r>
                  <a:rPr lang="en-US" altLang="zh-CN" dirty="0" err="1"/>
                  <a:t>r_coil_inner</a:t>
                </a:r>
                <a:r>
                  <a:rPr lang="en-US" altLang="zh-CN" dirty="0"/>
                  <a:t>: (30, 40, …50)</a:t>
                </a:r>
              </a:p>
              <a:p>
                <a:pPr marL="742950" lvl="1" indent="-285750">
                  <a:lnSpc>
                    <a:spcPct val="130000"/>
                  </a:lnSpc>
                  <a:buFont typeface="Arial" panose="020B0604020202020204" pitchFamily="34" charset="0"/>
                  <a:buChar char="•"/>
                </a:pPr>
                <a:r>
                  <a:rPr lang="en-US" altLang="zh-CN" dirty="0" err="1"/>
                  <a:t>d_wire</a:t>
                </a:r>
                <a:r>
                  <a:rPr lang="en-US" altLang="zh-CN" dirty="0"/>
                  <a:t>: (0.1, 0.2, …1.5)</a:t>
                </a:r>
              </a:p>
              <a:p>
                <a:pPr marL="742950" lvl="1" indent="-285750">
                  <a:lnSpc>
                    <a:spcPct val="130000"/>
                  </a:lnSpc>
                  <a:buFont typeface="Arial" panose="020B0604020202020204" pitchFamily="34" charset="0"/>
                  <a:buChar char="•"/>
                </a:pPr>
                <a:r>
                  <a:rPr lang="en-US" altLang="zh-CN" dirty="0" err="1"/>
                  <a:t>num_coil</a:t>
                </a:r>
                <a:r>
                  <a:rPr lang="en-US" altLang="zh-CN" dirty="0"/>
                  <a:t>: (100, 150, …700)</a:t>
                </a:r>
              </a:p>
              <a:p>
                <a:pPr marL="742950" lvl="1" indent="-285750">
                  <a:lnSpc>
                    <a:spcPct val="130000"/>
                  </a:lnSpc>
                  <a:buFont typeface="Arial" panose="020B0604020202020204" pitchFamily="34" charset="0"/>
                  <a:buChar char="•"/>
                </a:pPr>
                <a:r>
                  <a:rPr lang="en-US" altLang="zh-CN" dirty="0" err="1"/>
                  <a:t>num_layer</a:t>
                </a:r>
                <a:r>
                  <a:rPr lang="en-US" altLang="zh-CN" dirty="0"/>
                  <a:t>: (10, 12, …30)</a:t>
                </a:r>
              </a:p>
              <a:p>
                <a:pPr marL="742950" lvl="1" indent="-285750">
                  <a:lnSpc>
                    <a:spcPct val="130000"/>
                  </a:lnSpc>
                  <a:buFont typeface="Arial" panose="020B0604020202020204" pitchFamily="34" charset="0"/>
                  <a:buChar char="•"/>
                </a:pPr>
                <a:r>
                  <a:rPr lang="en-US" altLang="zh-CN" dirty="0" err="1"/>
                  <a:t>core_height</a:t>
                </a:r>
                <a:r>
                  <a:rPr lang="en-US" altLang="zh-CN" dirty="0">
                    <a:sym typeface="Wingdings" panose="05000000000000000000" pitchFamily="2" charset="2"/>
                  </a:rPr>
                  <a:t>: (0.1h, 0.3h, … 3h)</a:t>
                </a:r>
                <a:endParaRPr lang="en-US" altLang="zh-CN" dirty="0"/>
              </a:p>
              <a:p>
                <a:pPr marL="285750" indent="-285750">
                  <a:lnSpc>
                    <a:spcPct val="130000"/>
                  </a:lnSpc>
                  <a:buFont typeface="Wingdings" panose="05000000000000000000" pitchFamily="2" charset="2"/>
                  <a:buChar char="p"/>
                </a:pPr>
                <a:r>
                  <a:rPr lang="zh-CN" altLang="en-US" dirty="0"/>
                  <a:t>筛选条件：</a:t>
                </a:r>
                <a:endParaRPr lang="en-US" altLang="zh-CN" dirty="0"/>
              </a:p>
              <a:p>
                <a:pPr marL="742950" lvl="1" indent="-285750">
                  <a:lnSpc>
                    <a:spcPct val="130000"/>
                  </a:lnSpc>
                  <a:buFont typeface="Arial" panose="020B0604020202020204" pitchFamily="34" charset="0"/>
                  <a:buChar char="•"/>
                </a:pPr>
                <a14:m>
                  <m:oMath xmlns:m="http://schemas.openxmlformats.org/officeDocument/2006/math">
                    <m:f>
                      <m:fPr>
                        <m:ctrlPr>
                          <a:rPr lang="en-US" altLang="zh-CN" i="1" smtClean="0">
                            <a:solidFill>
                              <a:schemeClr val="tx1"/>
                            </a:solidFill>
                            <a:latin typeface="Cambria Math" panose="02040503050406030204" pitchFamily="18" charset="0"/>
                          </a:rPr>
                        </m:ctrlPr>
                      </m:fPr>
                      <m:num>
                        <m:sSub>
                          <m:sSubPr>
                            <m:ctrlPr>
                              <a:rPr lang="en-US" altLang="zh-CN" i="1">
                                <a:solidFill>
                                  <a:schemeClr val="tx1"/>
                                </a:solidFill>
                                <a:latin typeface="Cambria Math" panose="02040503050406030204" pitchFamily="18" charset="0"/>
                              </a:rPr>
                            </m:ctrlPr>
                          </m:sSubPr>
                          <m:e>
                            <m:r>
                              <a:rPr lang="en-US" altLang="zh-CN" b="0" i="1">
                                <a:solidFill>
                                  <a:schemeClr val="tx1"/>
                                </a:solidFill>
                                <a:latin typeface="Cambria Math" panose="02040503050406030204" pitchFamily="18" charset="0"/>
                              </a:rPr>
                              <m:t>𝑑</m:t>
                            </m:r>
                          </m:e>
                          <m:sub>
                            <m:r>
                              <a:rPr lang="en-US" altLang="zh-CN" b="0" i="1">
                                <a:solidFill>
                                  <a:schemeClr val="tx1"/>
                                </a:solidFill>
                                <a:latin typeface="Cambria Math" panose="02040503050406030204" pitchFamily="18" charset="0"/>
                              </a:rPr>
                              <m:t>𝑤𝑖𝑟𝑒</m:t>
                            </m:r>
                          </m:sub>
                        </m:sSub>
                      </m:num>
                      <m:den>
                        <m:rad>
                          <m:radPr>
                            <m:degHide m:val="on"/>
                            <m:ctrlPr>
                              <a:rPr lang="en-US" altLang="zh-CN" i="1">
                                <a:solidFill>
                                  <a:schemeClr val="tx1"/>
                                </a:solidFill>
                                <a:latin typeface="Cambria Math" panose="02040503050406030204" pitchFamily="18" charset="0"/>
                              </a:rPr>
                            </m:ctrlPr>
                          </m:radPr>
                          <m:deg/>
                          <m:e>
                            <m:sSub>
                              <m:sSubPr>
                                <m:ctrlPr>
                                  <a:rPr lang="en-US" altLang="zh-CN" i="1">
                                    <a:solidFill>
                                      <a:schemeClr val="tx1"/>
                                    </a:solidFill>
                                    <a:latin typeface="Cambria Math" panose="02040503050406030204" pitchFamily="18" charset="0"/>
                                  </a:rPr>
                                </m:ctrlPr>
                              </m:sSubPr>
                              <m:e>
                                <m:r>
                                  <a:rPr lang="en-US" altLang="zh-CN" b="0" i="1">
                                    <a:solidFill>
                                      <a:schemeClr val="tx1"/>
                                    </a:solidFill>
                                    <a:latin typeface="Cambria Math" panose="02040503050406030204" pitchFamily="18" charset="0"/>
                                  </a:rPr>
                                  <m:t>𝑑</m:t>
                                </m:r>
                              </m:e>
                              <m:sub>
                                <m:r>
                                  <a:rPr lang="en-US" altLang="zh-CN" b="0" i="1">
                                    <a:solidFill>
                                      <a:schemeClr val="tx1"/>
                                    </a:solidFill>
                                    <a:latin typeface="Cambria Math" panose="02040503050406030204" pitchFamily="18" charset="0"/>
                                  </a:rPr>
                                  <m:t>𝑟𝑒𝑎𝑙</m:t>
                                </m:r>
                              </m:sub>
                            </m:sSub>
                          </m:e>
                        </m:rad>
                      </m:den>
                    </m:f>
                    <m:r>
                      <a:rPr lang="en-US" altLang="zh-CN" b="0" i="1" smtClean="0">
                        <a:solidFill>
                          <a:schemeClr val="tx1"/>
                        </a:solidFill>
                        <a:latin typeface="Cambria Math" panose="02040503050406030204" pitchFamily="18" charset="0"/>
                        <a:ea typeface="Cambria Math" panose="02040503050406030204" pitchFamily="18" charset="0"/>
                      </a:rPr>
                      <m:t>≥0.0796</m:t>
                    </m:r>
                    <m:rad>
                      <m:radPr>
                        <m:degHide m:val="on"/>
                        <m:ctrlPr>
                          <a:rPr lang="en-US" altLang="zh-CN" i="1" smtClean="0">
                            <a:solidFill>
                              <a:schemeClr val="tx1"/>
                            </a:solidFill>
                            <a:latin typeface="Cambria Math" panose="02040503050406030204" pitchFamily="18" charset="0"/>
                            <a:ea typeface="Cambria Math" panose="02040503050406030204" pitchFamily="18" charset="0"/>
                          </a:rPr>
                        </m:ctrlPr>
                      </m:radPr>
                      <m:deg/>
                      <m:e>
                        <m:r>
                          <a:rPr lang="en-US" altLang="zh-CN" b="0" i="1" smtClean="0">
                            <a:solidFill>
                              <a:schemeClr val="tx1"/>
                            </a:solidFill>
                            <a:latin typeface="Cambria Math" panose="02040503050406030204" pitchFamily="18" charset="0"/>
                            <a:ea typeface="Cambria Math" panose="02040503050406030204" pitchFamily="18" charset="0"/>
                          </a:rPr>
                          <m:t>𝑚𝑚</m:t>
                        </m:r>
                      </m:e>
                    </m:rad>
                  </m:oMath>
                </a14:m>
                <a:endParaRPr lang="en-US" altLang="zh-CN" dirty="0"/>
              </a:p>
              <a:p>
                <a:pPr marL="742950" lvl="1" indent="-285750">
                  <a:lnSpc>
                    <a:spcPct val="130000"/>
                  </a:lnSpc>
                  <a:buFont typeface="Arial" panose="020B0604020202020204" pitchFamily="34" charset="0"/>
                  <a:buChar char="•"/>
                </a:pPr>
                <a:r>
                  <a:rPr lang="zh-CN" altLang="en-US" dirty="0"/>
                  <a:t>直流电阻</a:t>
                </a:r>
                <a:r>
                  <a:rPr lang="en-US" altLang="zh-CN" dirty="0"/>
                  <a:t>&gt;40 ohm</a:t>
                </a:r>
              </a:p>
              <a:p>
                <a:pPr marL="742950" lvl="1" indent="-285750">
                  <a:lnSpc>
                    <a:spcPct val="130000"/>
                  </a:lnSpc>
                  <a:buFont typeface="Arial" panose="020B0604020202020204" pitchFamily="34" charset="0"/>
                  <a:buChar char="•"/>
                </a:pPr>
                <a:r>
                  <a:rPr lang="zh-CN" altLang="en-US" dirty="0"/>
                  <a:t>质量</a:t>
                </a:r>
                <a:r>
                  <a:rPr lang="en-US" altLang="zh-CN" dirty="0"/>
                  <a:t>&lt;30kg</a:t>
                </a:r>
              </a:p>
              <a:p>
                <a:pPr marL="285750" indent="-285750">
                  <a:lnSpc>
                    <a:spcPct val="130000"/>
                  </a:lnSpc>
                  <a:buFont typeface="Wingdings" panose="05000000000000000000" pitchFamily="2" charset="2"/>
                  <a:buChar char="p"/>
                </a:pPr>
                <a:r>
                  <a:rPr lang="zh-CN" altLang="en-US" dirty="0"/>
                  <a:t>优化参数：</a:t>
                </a:r>
                <a:endParaRPr lang="en-US" altLang="zh-CN" dirty="0"/>
              </a:p>
              <a:p>
                <a:pPr marL="742950" lvl="1" indent="-285750">
                  <a:lnSpc>
                    <a:spcPct val="130000"/>
                  </a:lnSpc>
                  <a:buFont typeface="Arial" panose="020B0604020202020204" pitchFamily="34" charset="0"/>
                  <a:buChar char="•"/>
                </a:pPr>
                <a:endParaRPr lang="en-US" altLang="zh-CN" dirty="0"/>
              </a:p>
            </p:txBody>
          </p:sp>
        </mc:Choice>
        <mc:Fallback>
          <p:sp>
            <p:nvSpPr>
              <p:cNvPr id="4" name="文本框 3">
                <a:extLst>
                  <a:ext uri="{FF2B5EF4-FFF2-40B4-BE49-F238E27FC236}">
                    <a16:creationId xmlns:a16="http://schemas.microsoft.com/office/drawing/2014/main" id="{156F6580-A2DB-4A91-B8AC-E57938EAF055}"/>
                  </a:ext>
                </a:extLst>
              </p:cNvPr>
              <p:cNvSpPr txBox="1">
                <a:spLocks noRot="1" noChangeAspect="1" noMove="1" noResize="1" noEditPoints="1" noAdjustHandles="1" noChangeArrowheads="1" noChangeShapeType="1" noTextEdit="1"/>
              </p:cNvSpPr>
              <p:nvPr/>
            </p:nvSpPr>
            <p:spPr>
              <a:xfrm>
                <a:off x="195262" y="1143000"/>
                <a:ext cx="8753475" cy="4620560"/>
              </a:xfrm>
              <a:prstGeom prst="rect">
                <a:avLst/>
              </a:prstGeom>
              <a:blipFill>
                <a:blip r:embed="rId2"/>
                <a:stretch>
                  <a:fillRect l="-418"/>
                </a:stretch>
              </a:blipFill>
            </p:spPr>
            <p:txBody>
              <a:bodyPr/>
              <a:lstStyle/>
              <a:p>
                <a:r>
                  <a:rPr lang="zh-CN" altLang="en-US">
                    <a:noFill/>
                  </a:rPr>
                  <a:t> </a:t>
                </a:r>
              </a:p>
            </p:txBody>
          </p:sp>
        </mc:Fallback>
      </mc:AlternateContent>
      <p:cxnSp>
        <p:nvCxnSpPr>
          <p:cNvPr id="14" name="直接箭头连接符 13">
            <a:extLst>
              <a:ext uri="{FF2B5EF4-FFF2-40B4-BE49-F238E27FC236}">
                <a16:creationId xmlns:a16="http://schemas.microsoft.com/office/drawing/2014/main" id="{0F575A42-A6FB-4864-878D-1915099D8D01}"/>
              </a:ext>
            </a:extLst>
          </p:cNvPr>
          <p:cNvCxnSpPr>
            <a:cxnSpLocks/>
          </p:cNvCxnSpPr>
          <p:nvPr/>
        </p:nvCxnSpPr>
        <p:spPr>
          <a:xfrm>
            <a:off x="5639675" y="643782"/>
            <a:ext cx="277099" cy="382586"/>
          </a:xfrm>
          <a:prstGeom prst="straightConnector1">
            <a:avLst/>
          </a:prstGeom>
          <a:noFill/>
          <a:ln w="12700">
            <a:prstDash val="sysDash"/>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sp>
        <p:nvSpPr>
          <p:cNvPr id="11" name="文本框 10">
            <a:extLst>
              <a:ext uri="{FF2B5EF4-FFF2-40B4-BE49-F238E27FC236}">
                <a16:creationId xmlns:a16="http://schemas.microsoft.com/office/drawing/2014/main" id="{DD108DB0-6CAD-49FD-BCCC-F7F35AEE333D}"/>
              </a:ext>
            </a:extLst>
          </p:cNvPr>
          <p:cNvSpPr txBox="1"/>
          <p:nvPr/>
        </p:nvSpPr>
        <p:spPr>
          <a:xfrm>
            <a:off x="4571574" y="5288120"/>
            <a:ext cx="2366472" cy="1077218"/>
          </a:xfrm>
          <a:prstGeom prst="rect">
            <a:avLst/>
          </a:prstGeom>
          <a:noFill/>
        </p:spPr>
        <p:txBody>
          <a:bodyPr wrap="square" rtlCol="0">
            <a:spAutoFit/>
          </a:bodyPr>
          <a:lstStyle/>
          <a:p>
            <a:pPr marL="285750" indent="-285750">
              <a:buFont typeface="Arial" panose="020B0604020202020204" pitchFamily="34" charset="0"/>
              <a:buChar char="•"/>
            </a:pPr>
            <a:r>
              <a:rPr lang="zh-CN" altLang="en-US" sz="1600" b="1" dirty="0"/>
              <a:t>线圈内径越小越好</a:t>
            </a:r>
            <a:endParaRPr lang="en-US" altLang="zh-CN" sz="1600" b="1" dirty="0"/>
          </a:p>
          <a:p>
            <a:pPr marL="285750" indent="-285750">
              <a:buFont typeface="Arial" panose="020B0604020202020204" pitchFamily="34" charset="0"/>
              <a:buChar char="•"/>
            </a:pPr>
            <a:r>
              <a:rPr lang="zh-CN" altLang="en-US" sz="1600" b="1" dirty="0"/>
              <a:t>每匝股数受约束限制</a:t>
            </a:r>
            <a:endParaRPr lang="en-US" altLang="zh-CN" sz="1600" b="1" dirty="0"/>
          </a:p>
          <a:p>
            <a:pPr marL="285750" indent="-285750">
              <a:buFont typeface="Arial" panose="020B0604020202020204" pitchFamily="34" charset="0"/>
              <a:buChar char="•"/>
            </a:pPr>
            <a:r>
              <a:rPr lang="zh-CN" altLang="en-US" sz="1600" b="1" dirty="0"/>
              <a:t>每层匝数受约束限制</a:t>
            </a:r>
            <a:endParaRPr lang="en-US" altLang="zh-CN" sz="1600" b="1" dirty="0"/>
          </a:p>
          <a:p>
            <a:pPr marL="285750" indent="-285750">
              <a:buFont typeface="Arial" panose="020B0604020202020204" pitchFamily="34" charset="0"/>
              <a:buChar char="•"/>
            </a:pPr>
            <a:r>
              <a:rPr lang="zh-CN" altLang="en-US" sz="1600" b="1" dirty="0"/>
              <a:t>存在最优层数</a:t>
            </a:r>
          </a:p>
        </p:txBody>
      </p:sp>
    </p:spTree>
    <p:extLst>
      <p:ext uri="{BB962C8B-B14F-4D97-AF65-F5344CB8AC3E}">
        <p14:creationId xmlns:p14="http://schemas.microsoft.com/office/powerpoint/2010/main" val="2960445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16C2969A-296F-484C-9349-7361F1681451}"/>
              </a:ext>
            </a:extLst>
          </p:cNvPr>
          <p:cNvSpPr>
            <a:spLocks noGrp="1"/>
          </p:cNvSpPr>
          <p:nvPr>
            <p:ph type="sldNum" sz="quarter" idx="12"/>
          </p:nvPr>
        </p:nvSpPr>
        <p:spPr/>
        <p:txBody>
          <a:bodyPr/>
          <a:lstStyle/>
          <a:p>
            <a:pPr>
              <a:defRPr/>
            </a:pPr>
            <a:fld id="{C58DEF2B-8039-4C1E-A573-46AE1706B516}" type="slidenum">
              <a:rPr lang="en-US" altLang="zh-CN" smtClean="0"/>
              <a:pPr>
                <a:defRPr/>
              </a:pPr>
              <a:t>27</a:t>
            </a:fld>
            <a:endParaRPr lang="en-US" altLang="zh-CN" dirty="0"/>
          </a:p>
        </p:txBody>
      </p:sp>
      <p:sp>
        <p:nvSpPr>
          <p:cNvPr id="3" name="文本占位符 2">
            <a:extLst>
              <a:ext uri="{FF2B5EF4-FFF2-40B4-BE49-F238E27FC236}">
                <a16:creationId xmlns:a16="http://schemas.microsoft.com/office/drawing/2014/main" id="{A372D772-0319-4871-8C90-C0A5A54F5ED4}"/>
              </a:ext>
            </a:extLst>
          </p:cNvPr>
          <p:cNvSpPr>
            <a:spLocks noGrp="1"/>
          </p:cNvSpPr>
          <p:nvPr>
            <p:ph type="body" sz="quarter" idx="13"/>
          </p:nvPr>
        </p:nvSpPr>
        <p:spPr/>
        <p:txBody>
          <a:bodyPr/>
          <a:lstStyle/>
          <a:p>
            <a:r>
              <a:rPr lang="zh-CN" altLang="en-US" dirty="0"/>
              <a:t>结果</a:t>
            </a:r>
          </a:p>
        </p:txBody>
      </p:sp>
    </p:spTree>
    <p:extLst>
      <p:ext uri="{BB962C8B-B14F-4D97-AF65-F5344CB8AC3E}">
        <p14:creationId xmlns:p14="http://schemas.microsoft.com/office/powerpoint/2010/main" val="35090587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10E230B8-14D2-4E90-80AE-D60B192541E4}"/>
              </a:ext>
            </a:extLst>
          </p:cNvPr>
          <p:cNvSpPr>
            <a:spLocks noGrp="1"/>
          </p:cNvSpPr>
          <p:nvPr>
            <p:ph type="sldNum" sz="quarter" idx="12"/>
          </p:nvPr>
        </p:nvSpPr>
        <p:spPr/>
        <p:txBody>
          <a:bodyPr/>
          <a:lstStyle/>
          <a:p>
            <a:pPr>
              <a:defRPr/>
            </a:pPr>
            <a:fld id="{C58DEF2B-8039-4C1E-A573-46AE1706B516}" type="slidenum">
              <a:rPr lang="en-US" altLang="zh-CN" smtClean="0"/>
              <a:pPr>
                <a:defRPr/>
              </a:pPr>
              <a:t>28</a:t>
            </a:fld>
            <a:endParaRPr lang="en-US" altLang="zh-CN" dirty="0"/>
          </a:p>
        </p:txBody>
      </p:sp>
      <p:sp>
        <p:nvSpPr>
          <p:cNvPr id="3" name="文本占位符 2">
            <a:extLst>
              <a:ext uri="{FF2B5EF4-FFF2-40B4-BE49-F238E27FC236}">
                <a16:creationId xmlns:a16="http://schemas.microsoft.com/office/drawing/2014/main" id="{187D0668-9D5E-4EA9-A398-0DE1169AF0E2}"/>
              </a:ext>
            </a:extLst>
          </p:cNvPr>
          <p:cNvSpPr>
            <a:spLocks noGrp="1"/>
          </p:cNvSpPr>
          <p:nvPr>
            <p:ph type="body" sz="quarter" idx="13"/>
          </p:nvPr>
        </p:nvSpPr>
        <p:spPr/>
        <p:txBody>
          <a:bodyPr/>
          <a:lstStyle/>
          <a:p>
            <a:r>
              <a:rPr lang="zh-CN" altLang="en-US" dirty="0"/>
              <a:t>验证</a:t>
            </a:r>
          </a:p>
        </p:txBody>
      </p:sp>
      <p:sp>
        <p:nvSpPr>
          <p:cNvPr id="4" name="文本框 3">
            <a:extLst>
              <a:ext uri="{FF2B5EF4-FFF2-40B4-BE49-F238E27FC236}">
                <a16:creationId xmlns:a16="http://schemas.microsoft.com/office/drawing/2014/main" id="{54FE2693-A6A1-4B5C-9953-8FA9379914F2}"/>
              </a:ext>
            </a:extLst>
          </p:cNvPr>
          <p:cNvSpPr txBox="1"/>
          <p:nvPr/>
        </p:nvSpPr>
        <p:spPr>
          <a:xfrm>
            <a:off x="1524000" y="2438400"/>
            <a:ext cx="4495800" cy="881139"/>
          </a:xfrm>
          <a:prstGeom prst="rect">
            <a:avLst/>
          </a:prstGeom>
          <a:noFill/>
        </p:spPr>
        <p:txBody>
          <a:bodyPr wrap="square" rtlCol="0">
            <a:spAutoFit/>
          </a:bodyPr>
          <a:lstStyle/>
          <a:p>
            <a:pPr marL="342900" indent="-342900">
              <a:lnSpc>
                <a:spcPct val="150000"/>
              </a:lnSpc>
              <a:buAutoNum type="arabicPeriod"/>
            </a:pPr>
            <a:r>
              <a:rPr lang="en-US" altLang="zh-CN" dirty="0" err="1"/>
              <a:t>Comsol</a:t>
            </a:r>
            <a:r>
              <a:rPr lang="en-US" altLang="zh-CN" dirty="0"/>
              <a:t> </a:t>
            </a:r>
            <a:r>
              <a:rPr lang="zh-CN" altLang="en-US" dirty="0"/>
              <a:t>验证</a:t>
            </a:r>
            <a:endParaRPr lang="en-US" altLang="zh-CN" dirty="0"/>
          </a:p>
          <a:p>
            <a:pPr marL="342900" indent="-342900">
              <a:lnSpc>
                <a:spcPct val="150000"/>
              </a:lnSpc>
              <a:buAutoNum type="arabicPeriod"/>
            </a:pPr>
            <a:r>
              <a:rPr lang="zh-CN" altLang="en-US" dirty="0"/>
              <a:t>实测验证</a:t>
            </a:r>
          </a:p>
        </p:txBody>
      </p:sp>
    </p:spTree>
    <p:extLst>
      <p:ext uri="{BB962C8B-B14F-4D97-AF65-F5344CB8AC3E}">
        <p14:creationId xmlns:p14="http://schemas.microsoft.com/office/powerpoint/2010/main" val="25037984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84645CAC-A17E-4F2F-A5DD-F7511833C01D}"/>
              </a:ext>
            </a:extLst>
          </p:cNvPr>
          <p:cNvSpPr>
            <a:spLocks noGrp="1"/>
          </p:cNvSpPr>
          <p:nvPr>
            <p:ph type="sldNum" sz="quarter" idx="12"/>
          </p:nvPr>
        </p:nvSpPr>
        <p:spPr/>
        <p:txBody>
          <a:bodyPr/>
          <a:lstStyle/>
          <a:p>
            <a:pPr>
              <a:defRPr/>
            </a:pPr>
            <a:fld id="{C58DEF2B-8039-4C1E-A573-46AE1706B516}" type="slidenum">
              <a:rPr lang="en-US" altLang="zh-CN" smtClean="0"/>
              <a:pPr>
                <a:defRPr/>
              </a:pPr>
              <a:t>29</a:t>
            </a:fld>
            <a:endParaRPr lang="en-US" altLang="zh-CN" dirty="0"/>
          </a:p>
        </p:txBody>
      </p:sp>
      <p:sp>
        <p:nvSpPr>
          <p:cNvPr id="3" name="文本占位符 2">
            <a:extLst>
              <a:ext uri="{FF2B5EF4-FFF2-40B4-BE49-F238E27FC236}">
                <a16:creationId xmlns:a16="http://schemas.microsoft.com/office/drawing/2014/main" id="{123F0360-9EC1-41FE-9C38-E2B69449FA89}"/>
              </a:ext>
            </a:extLst>
          </p:cNvPr>
          <p:cNvSpPr>
            <a:spLocks noGrp="1"/>
          </p:cNvSpPr>
          <p:nvPr>
            <p:ph type="body" sz="quarter" idx="13"/>
          </p:nvPr>
        </p:nvSpPr>
        <p:spPr/>
        <p:txBody>
          <a:bodyPr/>
          <a:lstStyle/>
          <a:p>
            <a:r>
              <a:rPr lang="zh-CN" altLang="en-US" dirty="0"/>
              <a:t>思路</a:t>
            </a:r>
          </a:p>
        </p:txBody>
      </p:sp>
      <p:sp>
        <p:nvSpPr>
          <p:cNvPr id="4" name="文本框 3">
            <a:extLst>
              <a:ext uri="{FF2B5EF4-FFF2-40B4-BE49-F238E27FC236}">
                <a16:creationId xmlns:a16="http://schemas.microsoft.com/office/drawing/2014/main" id="{30C6BD1F-6AEF-4981-BD47-81AAFCA23929}"/>
              </a:ext>
            </a:extLst>
          </p:cNvPr>
          <p:cNvSpPr txBox="1"/>
          <p:nvPr/>
        </p:nvSpPr>
        <p:spPr>
          <a:xfrm>
            <a:off x="1295400" y="2286000"/>
            <a:ext cx="5867400" cy="2543132"/>
          </a:xfrm>
          <a:prstGeom prst="rect">
            <a:avLst/>
          </a:prstGeom>
          <a:noFill/>
        </p:spPr>
        <p:txBody>
          <a:bodyPr wrap="square" rtlCol="0">
            <a:spAutoFit/>
          </a:bodyPr>
          <a:lstStyle/>
          <a:p>
            <a:pPr marL="342900" indent="-342900">
              <a:lnSpc>
                <a:spcPct val="150000"/>
              </a:lnSpc>
              <a:buFont typeface="Wingdings" panose="05000000000000000000" pitchFamily="2" charset="2"/>
              <a:buChar char="p"/>
            </a:pPr>
            <a:r>
              <a:rPr lang="en-US" altLang="zh-CN" dirty="0"/>
              <a:t>Air-core coil</a:t>
            </a:r>
          </a:p>
          <a:p>
            <a:pPr marL="800100" lvl="1" indent="-342900">
              <a:lnSpc>
                <a:spcPct val="150000"/>
              </a:lnSpc>
              <a:buFont typeface="Arial" panose="020B0604020202020204" pitchFamily="34" charset="0"/>
              <a:buChar char="•"/>
            </a:pPr>
            <a:r>
              <a:rPr lang="en-US" altLang="zh-CN" dirty="0"/>
              <a:t>Solid-wire air-core coil </a:t>
            </a:r>
          </a:p>
          <a:p>
            <a:pPr marL="800100" lvl="1" indent="-342900">
              <a:lnSpc>
                <a:spcPct val="150000"/>
              </a:lnSpc>
              <a:buFont typeface="Arial" panose="020B0604020202020204" pitchFamily="34" charset="0"/>
              <a:buChar char="•"/>
            </a:pPr>
            <a:r>
              <a:rPr lang="en-US" altLang="zh-CN" dirty="0" err="1"/>
              <a:t>Litz</a:t>
            </a:r>
            <a:r>
              <a:rPr lang="en-US" altLang="zh-CN" dirty="0"/>
              <a:t>-wire air-core coil</a:t>
            </a:r>
          </a:p>
          <a:p>
            <a:pPr marL="285750" indent="-285750">
              <a:lnSpc>
                <a:spcPct val="150000"/>
              </a:lnSpc>
              <a:buFont typeface="Wingdings" panose="05000000000000000000" pitchFamily="2" charset="2"/>
              <a:buChar char="p"/>
            </a:pPr>
            <a:r>
              <a:rPr lang="en-US" altLang="zh-CN" dirty="0"/>
              <a:t>Ferrite-core coil</a:t>
            </a:r>
          </a:p>
          <a:p>
            <a:pPr marL="742950" lvl="1" indent="-285750">
              <a:lnSpc>
                <a:spcPct val="150000"/>
              </a:lnSpc>
              <a:buFont typeface="Arial" panose="020B0604020202020204" pitchFamily="34" charset="0"/>
              <a:buChar char="•"/>
            </a:pPr>
            <a:r>
              <a:rPr lang="en-US" altLang="zh-CN" dirty="0"/>
              <a:t>Solid-wire ferrite-core coil</a:t>
            </a:r>
          </a:p>
          <a:p>
            <a:pPr marL="742950" lvl="1" indent="-285750">
              <a:lnSpc>
                <a:spcPct val="150000"/>
              </a:lnSpc>
              <a:buFont typeface="Arial" panose="020B0604020202020204" pitchFamily="34" charset="0"/>
              <a:buChar char="•"/>
            </a:pPr>
            <a:r>
              <a:rPr lang="en-US" altLang="zh-CN" dirty="0" err="1">
                <a:solidFill>
                  <a:srgbClr val="FF0000"/>
                </a:solidFill>
              </a:rPr>
              <a:t>Litz</a:t>
            </a:r>
            <a:r>
              <a:rPr lang="en-US" altLang="zh-CN" dirty="0">
                <a:solidFill>
                  <a:srgbClr val="FF0000"/>
                </a:solidFill>
              </a:rPr>
              <a:t>-wire ferrite-core coil</a:t>
            </a:r>
          </a:p>
        </p:txBody>
      </p:sp>
    </p:spTree>
    <p:extLst>
      <p:ext uri="{BB962C8B-B14F-4D97-AF65-F5344CB8AC3E}">
        <p14:creationId xmlns:p14="http://schemas.microsoft.com/office/powerpoint/2010/main" val="3392938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852FBB53-C003-4295-B41E-21F4B67A1B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2667000"/>
            <a:ext cx="5939692" cy="1400175"/>
          </a:xfrm>
          <a:prstGeom prst="rect">
            <a:avLst/>
          </a:prstGeom>
        </p:spPr>
      </p:pic>
      <p:pic>
        <p:nvPicPr>
          <p:cNvPr id="7" name="图片 6">
            <a:extLst>
              <a:ext uri="{FF2B5EF4-FFF2-40B4-BE49-F238E27FC236}">
                <a16:creationId xmlns:a16="http://schemas.microsoft.com/office/drawing/2014/main" id="{F54F9DE8-AD2D-40A5-8A5E-DB021F97071B}"/>
              </a:ext>
            </a:extLst>
          </p:cNvPr>
          <p:cNvPicPr>
            <a:picLocks noChangeAspect="1"/>
          </p:cNvPicPr>
          <p:nvPr/>
        </p:nvPicPr>
        <p:blipFill>
          <a:blip r:embed="rId4"/>
          <a:stretch>
            <a:fillRect/>
          </a:stretch>
        </p:blipFill>
        <p:spPr>
          <a:xfrm>
            <a:off x="2173654" y="1304925"/>
            <a:ext cx="3878385" cy="1209675"/>
          </a:xfrm>
          <a:prstGeom prst="rect">
            <a:avLst/>
          </a:prstGeom>
        </p:spPr>
      </p:pic>
      <p:pic>
        <p:nvPicPr>
          <p:cNvPr id="11" name="图片 10">
            <a:extLst>
              <a:ext uri="{FF2B5EF4-FFF2-40B4-BE49-F238E27FC236}">
                <a16:creationId xmlns:a16="http://schemas.microsoft.com/office/drawing/2014/main" id="{B40F0B20-DBD4-4652-A453-6A565BACD1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31463" y="4114800"/>
            <a:ext cx="4962769" cy="981075"/>
          </a:xfrm>
          <a:prstGeom prst="rect">
            <a:avLst/>
          </a:prstGeom>
        </p:spPr>
      </p:pic>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30C6BD1F-6AEF-4981-BD47-81AAFCA23929}"/>
                  </a:ext>
                </a:extLst>
              </p:cNvPr>
              <p:cNvSpPr txBox="1"/>
              <p:nvPr/>
            </p:nvSpPr>
            <p:spPr>
              <a:xfrm>
                <a:off x="0" y="990600"/>
                <a:ext cx="7017614" cy="5863400"/>
              </a:xfrm>
              <a:prstGeom prst="rect">
                <a:avLst/>
              </a:prstGeom>
              <a:noFill/>
            </p:spPr>
            <p:txBody>
              <a:bodyPr wrap="square" rtlCol="0">
                <a:spAutoFit/>
              </a:bodyPr>
              <a:lstStyle/>
              <a:p>
                <a:pPr marL="342900" indent="-342900">
                  <a:lnSpc>
                    <a:spcPct val="130000"/>
                  </a:lnSpc>
                  <a:buFont typeface="Wingdings" panose="05000000000000000000" pitchFamily="2" charset="2"/>
                  <a:buChar char="p"/>
                </a:pPr>
                <a:r>
                  <a:rPr lang="zh-CN" altLang="en-US" dirty="0"/>
                  <a:t>多层线圈误触发率和接收率</a:t>
                </a:r>
                <a:endParaRPr lang="en-US" altLang="zh-CN" dirty="0"/>
              </a:p>
              <a:p>
                <a:pPr marL="342900" indent="-342900">
                  <a:lnSpc>
                    <a:spcPct val="130000"/>
                  </a:lnSpc>
                  <a:buFont typeface="Wingdings" panose="05000000000000000000" pitchFamily="2" charset="2"/>
                  <a:buChar char="p"/>
                </a:pPr>
                <a:endParaRPr lang="en-US" altLang="zh-CN" dirty="0"/>
              </a:p>
              <a:p>
                <a:pPr marL="342900" indent="-342900">
                  <a:lnSpc>
                    <a:spcPct val="130000"/>
                  </a:lnSpc>
                  <a:buFont typeface="Wingdings" panose="05000000000000000000" pitchFamily="2" charset="2"/>
                  <a:buChar char="p"/>
                </a:pPr>
                <a:endParaRPr lang="en-US" altLang="zh-CN" dirty="0"/>
              </a:p>
              <a:p>
                <a:pPr marL="342900" indent="-342900">
                  <a:lnSpc>
                    <a:spcPct val="130000"/>
                  </a:lnSpc>
                  <a:buFont typeface="Wingdings" panose="05000000000000000000" pitchFamily="2" charset="2"/>
                  <a:buChar char="p"/>
                </a:pPr>
                <a:endParaRPr lang="en-US" altLang="zh-CN" dirty="0"/>
              </a:p>
              <a:p>
                <a:pPr marL="342900" indent="-342900">
                  <a:lnSpc>
                    <a:spcPct val="130000"/>
                  </a:lnSpc>
                  <a:buFont typeface="Wingdings" panose="05000000000000000000" pitchFamily="2" charset="2"/>
                  <a:buChar char="p"/>
                </a:pPr>
                <a:r>
                  <a:rPr lang="zh-CN" altLang="en-US" dirty="0"/>
                  <a:t>单位面积误触发率（目前考虑纯线圈阵列，考虑</a:t>
                </a:r>
                <a:r>
                  <a:rPr lang="en-US" altLang="zh-CN" dirty="0"/>
                  <a:t>PS</a:t>
                </a:r>
                <a:r>
                  <a:rPr lang="zh-CN" altLang="en-US" dirty="0"/>
                  <a:t> 灵敏度会更优）</a:t>
                </a:r>
                <a:endParaRPr lang="en-US" altLang="zh-CN" dirty="0"/>
              </a:p>
              <a:p>
                <a:pPr marL="342900" indent="-342900">
                  <a:lnSpc>
                    <a:spcPct val="130000"/>
                  </a:lnSpc>
                  <a:buFont typeface="Wingdings" panose="05000000000000000000" pitchFamily="2" charset="2"/>
                  <a:buChar char="p"/>
                </a:pPr>
                <a:endParaRPr lang="en-US" altLang="zh-CN" dirty="0"/>
              </a:p>
              <a:p>
                <a:pPr marL="342900" indent="-342900">
                  <a:lnSpc>
                    <a:spcPct val="130000"/>
                  </a:lnSpc>
                  <a:buFont typeface="Wingdings" panose="05000000000000000000" pitchFamily="2" charset="2"/>
                  <a:buChar char="p"/>
                </a:pPr>
                <a:endParaRPr lang="en-US" altLang="zh-CN" dirty="0"/>
              </a:p>
              <a:p>
                <a:pPr marL="342900" indent="-342900">
                  <a:lnSpc>
                    <a:spcPct val="130000"/>
                  </a:lnSpc>
                  <a:buFont typeface="Wingdings" panose="05000000000000000000" pitchFamily="2" charset="2"/>
                  <a:buChar char="p"/>
                </a:pPr>
                <a:endParaRPr lang="en-US" altLang="zh-CN" dirty="0"/>
              </a:p>
              <a:p>
                <a:pPr marL="342900" indent="-342900">
                  <a:lnSpc>
                    <a:spcPct val="130000"/>
                  </a:lnSpc>
                  <a:buFont typeface="Wingdings" panose="05000000000000000000" pitchFamily="2" charset="2"/>
                  <a:buChar char="p"/>
                </a:pPr>
                <a:r>
                  <a:rPr lang="zh-CN" altLang="en-US" dirty="0"/>
                  <a:t>灵敏度</a:t>
                </a:r>
                <a:endParaRPr lang="en-US" altLang="zh-CN" dirty="0"/>
              </a:p>
              <a:p>
                <a:pPr marL="342900" indent="-342900">
                  <a:lnSpc>
                    <a:spcPct val="130000"/>
                  </a:lnSpc>
                  <a:buFont typeface="Wingdings" panose="05000000000000000000" pitchFamily="2" charset="2"/>
                  <a:buChar char="p"/>
                </a:pPr>
                <a:endParaRPr lang="en-US" altLang="zh-CN" dirty="0"/>
              </a:p>
              <a:p>
                <a:pPr marL="342900" indent="-342900">
                  <a:lnSpc>
                    <a:spcPct val="130000"/>
                  </a:lnSpc>
                  <a:buFont typeface="Wingdings" panose="05000000000000000000" pitchFamily="2" charset="2"/>
                  <a:buChar char="p"/>
                </a:pPr>
                <a:endParaRPr lang="en-US" altLang="zh-CN" dirty="0"/>
              </a:p>
              <a:p>
                <a:pPr marL="342900" indent="-342900">
                  <a:lnSpc>
                    <a:spcPct val="130000"/>
                  </a:lnSpc>
                  <a:buFont typeface="Wingdings" panose="05000000000000000000" pitchFamily="2" charset="2"/>
                  <a:buChar char="p"/>
                </a:pPr>
                <a:r>
                  <a:rPr lang="zh-CN" altLang="en-US" dirty="0"/>
                  <a:t>待优化量</a:t>
                </a:r>
                <a:endParaRPr lang="en-US" altLang="zh-CN" dirty="0"/>
              </a:p>
              <a:p>
                <a:pPr>
                  <a:lnSpc>
                    <a:spcPct val="130000"/>
                  </a:lnSpc>
                </a:pPr>
                <a14:m>
                  <m:oMathPara xmlns:m="http://schemas.openxmlformats.org/officeDocument/2006/math">
                    <m:oMathParaPr>
                      <m:jc m:val="centerGroup"/>
                    </m:oMathParaPr>
                    <m:oMath xmlns:m="http://schemas.openxmlformats.org/officeDocument/2006/math">
                      <m:r>
                        <a:rPr lang="en-US" altLang="zh-CN" sz="1600" b="0" i="1" smtClean="0">
                          <a:latin typeface="Cambria Math" panose="02040503050406030204" pitchFamily="18" charset="0"/>
                        </a:rPr>
                        <m:t>𝑄</m:t>
                      </m:r>
                      <m:r>
                        <a:rPr lang="en-US" altLang="zh-CN" sz="1600" b="0" i="1" smtClean="0">
                          <a:latin typeface="Cambria Math" panose="02040503050406030204" pitchFamily="18" charset="0"/>
                        </a:rPr>
                        <m:t>=</m:t>
                      </m:r>
                      <m:f>
                        <m:fPr>
                          <m:ctrlPr>
                            <a:rPr lang="en-US" altLang="zh-CN" sz="1600" b="0" i="1" smtClean="0">
                              <a:latin typeface="Cambria Math" panose="02040503050406030204" pitchFamily="18" charset="0"/>
                            </a:rPr>
                          </m:ctrlPr>
                        </m:fPr>
                        <m:num>
                          <m:rad>
                            <m:radPr>
                              <m:degHide m:val="on"/>
                              <m:ctrlPr>
                                <a:rPr lang="en-US" altLang="zh-CN" sz="1600" b="0" i="1" smtClean="0">
                                  <a:latin typeface="Cambria Math" panose="02040503050406030204" pitchFamily="18" charset="0"/>
                                </a:rPr>
                              </m:ctrlPr>
                            </m:radPr>
                            <m:deg/>
                            <m:e>
                              <m:r>
                                <m:rPr>
                                  <m:sty m:val="p"/>
                                </m:rPr>
                                <a:rPr lang="el-GR" altLang="zh-CN" sz="1600" b="0" i="1" smtClean="0">
                                  <a:latin typeface="Cambria Math" panose="02040503050406030204" pitchFamily="18" charset="0"/>
                                  <a:ea typeface="Cambria Math" panose="02040503050406030204" pitchFamily="18" charset="0"/>
                                </a:rPr>
                                <m:t>Λ</m:t>
                              </m:r>
                              <m:r>
                                <a:rPr lang="en-US" altLang="zh-CN" sz="1600" b="0" i="1" smtClean="0">
                                  <a:latin typeface="Cambria Math" panose="02040503050406030204" pitchFamily="18" charset="0"/>
                                  <a:ea typeface="Cambria Math" panose="02040503050406030204" pitchFamily="18" charset="0"/>
                                </a:rPr>
                                <m:t>𝑅</m:t>
                              </m:r>
                              <m:d>
                                <m:dPr>
                                  <m:ctrlPr>
                                    <a:rPr lang="en-US" altLang="zh-CN" sz="1600" b="0" i="1" smtClean="0">
                                      <a:latin typeface="Cambria Math" panose="02040503050406030204" pitchFamily="18" charset="0"/>
                                      <a:ea typeface="Cambria Math" panose="02040503050406030204" pitchFamily="18" charset="0"/>
                                    </a:rPr>
                                  </m:ctrlPr>
                                </m:dPr>
                                <m:e>
                                  <m:r>
                                    <a:rPr lang="zh-CN" altLang="en-US" sz="1600" b="0" i="1" smtClean="0">
                                      <a:latin typeface="Cambria Math" panose="02040503050406030204" pitchFamily="18" charset="0"/>
                                      <a:ea typeface="Cambria Math" panose="02040503050406030204" pitchFamily="18" charset="0"/>
                                    </a:rPr>
                                    <m:t>𝛼</m:t>
                                  </m:r>
                                  <m:r>
                                    <a:rPr lang="en-US" altLang="zh-CN" sz="1600" b="0" i="1" smtClean="0">
                                      <a:latin typeface="Cambria Math" panose="02040503050406030204" pitchFamily="18" charset="0"/>
                                      <a:ea typeface="Cambria Math" panose="02040503050406030204" pitchFamily="18" charset="0"/>
                                    </a:rPr>
                                    <m:t>,</m:t>
                                  </m:r>
                                  <m:r>
                                    <a:rPr lang="zh-CN" altLang="en-US" sz="1600" b="0" i="1" smtClean="0">
                                      <a:latin typeface="Cambria Math" panose="02040503050406030204" pitchFamily="18" charset="0"/>
                                      <a:ea typeface="Cambria Math" panose="02040503050406030204" pitchFamily="18" charset="0"/>
                                    </a:rPr>
                                    <m:t>𝛽</m:t>
                                  </m:r>
                                </m:e>
                              </m:d>
                            </m:e>
                          </m:rad>
                        </m:num>
                        <m:den>
                          <m:sSub>
                            <m:sSubPr>
                              <m:ctrlPr>
                                <a:rPr lang="en-US" altLang="zh-CN" sz="1600" b="0" i="1" smtClean="0">
                                  <a:latin typeface="Cambria Math" panose="02040503050406030204" pitchFamily="18" charset="0"/>
                                </a:rPr>
                              </m:ctrlPr>
                            </m:sSubPr>
                            <m:e>
                              <m:sSub>
                                <m:sSubPr>
                                  <m:ctrlPr>
                                    <a:rPr lang="el-GR" altLang="zh-CN" sz="1600" i="1">
                                      <a:latin typeface="Cambria Math" panose="02040503050406030204" pitchFamily="18" charset="0"/>
                                      <a:ea typeface="Cambria Math" panose="02040503050406030204" pitchFamily="18" charset="0"/>
                                    </a:rPr>
                                  </m:ctrlPr>
                                </m:sSubPr>
                                <m:e>
                                  <m:r>
                                    <a:rPr lang="en-US" altLang="zh-CN" sz="1600" b="0" i="1" smtClean="0">
                                      <a:latin typeface="Cambria Math" panose="02040503050406030204" pitchFamily="18" charset="0"/>
                                      <a:ea typeface="Cambria Math" panose="02040503050406030204" pitchFamily="18" charset="0"/>
                                    </a:rPr>
                                    <m:t>4</m:t>
                                  </m:r>
                                  <m:r>
                                    <a:rPr lang="zh-CN" altLang="en-US" sz="1600" b="0" i="1" smtClean="0">
                                      <a:latin typeface="Cambria Math" panose="02040503050406030204" pitchFamily="18" charset="0"/>
                                      <a:ea typeface="Cambria Math" panose="02040503050406030204" pitchFamily="18" charset="0"/>
                                    </a:rPr>
                                    <m:t>𝜋</m:t>
                                  </m:r>
                                  <m:r>
                                    <a:rPr lang="en-US" altLang="zh-CN" sz="1600" i="1">
                                      <a:latin typeface="Cambria Math" panose="02040503050406030204" pitchFamily="18" charset="0"/>
                                      <a:ea typeface="Cambria Math" panose="02040503050406030204" pitchFamily="18" charset="0"/>
                                    </a:rPr>
                                    <m:t>𝐴</m:t>
                                  </m:r>
                                </m:e>
                                <m:sub>
                                  <m:r>
                                    <a:rPr lang="en-US" altLang="zh-CN" sz="1600" i="1">
                                      <a:latin typeface="Cambria Math" panose="02040503050406030204" pitchFamily="18" charset="0"/>
                                      <a:ea typeface="Cambria Math" panose="02040503050406030204" pitchFamily="18" charset="0"/>
                                    </a:rPr>
                                    <m:t>𝑖𝑛𝑑</m:t>
                                  </m:r>
                                </m:sub>
                              </m:sSub>
                              <m:r>
                                <a:rPr lang="en-US" altLang="zh-CN" sz="1600" b="0" i="1" smtClean="0">
                                  <a:latin typeface="Cambria Math" panose="02040503050406030204" pitchFamily="18" charset="0"/>
                                </a:rPr>
                                <m:t>𝐴</m:t>
                              </m:r>
                            </m:e>
                            <m:sub>
                              <m:r>
                                <a:rPr lang="en-US" altLang="zh-CN" sz="1600" b="0" i="1" smtClean="0">
                                  <a:latin typeface="Cambria Math" panose="02040503050406030204" pitchFamily="18" charset="0"/>
                                </a:rPr>
                                <m:t>𝑔𝑒𝑜</m:t>
                              </m:r>
                            </m:sub>
                          </m:sSub>
                          <m:r>
                            <m:rPr>
                              <m:sty m:val="p"/>
                            </m:rPr>
                            <a:rPr lang="el-GR" altLang="zh-CN" sz="1600" b="0" i="1" smtClean="0">
                              <a:latin typeface="Cambria Math" panose="02040503050406030204" pitchFamily="18" charset="0"/>
                              <a:ea typeface="Cambria Math" panose="02040503050406030204" pitchFamily="18" charset="0"/>
                            </a:rPr>
                            <m:t>Λ</m:t>
                          </m:r>
                        </m:den>
                      </m:f>
                      <m:r>
                        <a:rPr lang="en-US" altLang="zh-CN" sz="1600" b="0" i="1" smtClean="0">
                          <a:latin typeface="Cambria Math" panose="02040503050406030204" pitchFamily="18" charset="0"/>
                        </a:rPr>
                        <m:t>=</m:t>
                      </m:r>
                      <m:f>
                        <m:fPr>
                          <m:ctrlPr>
                            <a:rPr lang="en-US" altLang="zh-CN" sz="1600" i="1" smtClean="0">
                              <a:solidFill>
                                <a:schemeClr val="tx1"/>
                              </a:solidFill>
                              <a:latin typeface="Cambria Math" panose="02040503050406030204" pitchFamily="18" charset="0"/>
                            </a:rPr>
                          </m:ctrlPr>
                        </m:fPr>
                        <m:num>
                          <m:rad>
                            <m:radPr>
                              <m:degHide m:val="on"/>
                              <m:ctrlPr>
                                <a:rPr lang="en-US" altLang="zh-CN" sz="1600" i="1">
                                  <a:solidFill>
                                    <a:schemeClr val="tx1"/>
                                  </a:solidFill>
                                  <a:latin typeface="Cambria Math" panose="02040503050406030204" pitchFamily="18" charset="0"/>
                                </a:rPr>
                              </m:ctrlPr>
                            </m:radPr>
                            <m:deg/>
                            <m:e>
                              <m:r>
                                <m:rPr>
                                  <m:sty m:val="p"/>
                                </m:rPr>
                                <a:rPr lang="el-GR" altLang="zh-CN" sz="1600" i="1">
                                  <a:solidFill>
                                    <a:schemeClr val="tx1"/>
                                  </a:solidFill>
                                  <a:latin typeface="Cambria Math" panose="02040503050406030204" pitchFamily="18" charset="0"/>
                                  <a:ea typeface="Cambria Math" panose="02040503050406030204" pitchFamily="18" charset="0"/>
                                </a:rPr>
                                <m:t>Λ</m:t>
                              </m:r>
                              <m:f>
                                <m:fPr>
                                  <m:ctrlPr>
                                    <a:rPr lang="el-GR" altLang="zh-CN" sz="1600" i="1" smtClean="0">
                                      <a:solidFill>
                                        <a:schemeClr val="tx1"/>
                                      </a:solidFill>
                                      <a:latin typeface="Cambria Math" panose="02040503050406030204" pitchFamily="18" charset="0"/>
                                      <a:ea typeface="Cambria Math" panose="02040503050406030204" pitchFamily="18" charset="0"/>
                                    </a:rPr>
                                  </m:ctrlPr>
                                </m:fPr>
                                <m:num>
                                  <m:sSup>
                                    <m:sSupPr>
                                      <m:ctrlPr>
                                        <a:rPr lang="el-GR" altLang="zh-CN" sz="1600" i="1" smtClean="0">
                                          <a:solidFill>
                                            <a:schemeClr val="tx1"/>
                                          </a:solidFill>
                                          <a:latin typeface="Cambria Math" panose="02040503050406030204" pitchFamily="18" charset="0"/>
                                          <a:ea typeface="Cambria Math" panose="02040503050406030204" pitchFamily="18" charset="0"/>
                                        </a:rPr>
                                      </m:ctrlPr>
                                    </m:sSupPr>
                                    <m:e>
                                      <m:d>
                                        <m:dPr>
                                          <m:ctrlPr>
                                            <a:rPr lang="en-US" altLang="zh-CN" sz="1600" i="1" smtClean="0">
                                              <a:solidFill>
                                                <a:schemeClr val="tx1"/>
                                              </a:solidFill>
                                              <a:latin typeface="Cambria Math" panose="02040503050406030204" pitchFamily="18" charset="0"/>
                                              <a:ea typeface="Cambria Math" panose="02040503050406030204" pitchFamily="18" charset="0"/>
                                            </a:rPr>
                                          </m:ctrlPr>
                                        </m:dPr>
                                        <m:e>
                                          <m:sSub>
                                            <m:sSubPr>
                                              <m:ctrlPr>
                                                <a:rPr lang="el-GR" altLang="zh-CN" sz="1600" i="1" smtClean="0">
                                                  <a:solidFill>
                                                    <a:schemeClr val="tx1"/>
                                                  </a:solidFill>
                                                  <a:latin typeface="Cambria Math" panose="02040503050406030204" pitchFamily="18" charset="0"/>
                                                  <a:ea typeface="Cambria Math" panose="02040503050406030204" pitchFamily="18" charset="0"/>
                                                </a:rPr>
                                              </m:ctrlPr>
                                            </m:sSubPr>
                                            <m:e>
                                              <m:r>
                                                <a:rPr lang="en-US" altLang="zh-CN" sz="1600" i="1">
                                                  <a:solidFill>
                                                    <a:schemeClr val="tx1"/>
                                                  </a:solidFill>
                                                  <a:latin typeface="Cambria Math" panose="02040503050406030204" pitchFamily="18" charset="0"/>
                                                  <a:ea typeface="Cambria Math" panose="02040503050406030204" pitchFamily="18" charset="0"/>
                                                </a:rPr>
                                                <m:t>𝑅</m:t>
                                              </m:r>
                                            </m:e>
                                            <m:sub>
                                              <m:r>
                                                <a:rPr lang="en-US" altLang="zh-CN" sz="1600" i="1">
                                                  <a:solidFill>
                                                    <a:schemeClr val="tx1"/>
                                                  </a:solidFill>
                                                  <a:latin typeface="Cambria Math" panose="02040503050406030204" pitchFamily="18" charset="0"/>
                                                  <a:ea typeface="Cambria Math" panose="02040503050406030204" pitchFamily="18" charset="0"/>
                                                </a:rPr>
                                                <m:t>𝑛</m:t>
                                              </m:r>
                                            </m:sub>
                                          </m:sSub>
                                          <m:r>
                                            <a:rPr lang="en-US" altLang="zh-CN" sz="1600" i="1" smtClean="0">
                                              <a:solidFill>
                                                <a:schemeClr val="tx1"/>
                                              </a:solidFill>
                                              <a:latin typeface="Cambria Math" panose="02040503050406030204" pitchFamily="18" charset="0"/>
                                              <a:ea typeface="Cambria Math" panose="02040503050406030204" pitchFamily="18" charset="0"/>
                                            </a:rPr>
                                            <m:t>∆</m:t>
                                          </m:r>
                                          <m:r>
                                            <a:rPr lang="en-US" altLang="zh-CN" sz="1600" b="0" i="1" smtClean="0">
                                              <a:solidFill>
                                                <a:schemeClr val="tx1"/>
                                              </a:solidFill>
                                              <a:latin typeface="Cambria Math" panose="02040503050406030204" pitchFamily="18" charset="0"/>
                                              <a:ea typeface="Cambria Math" panose="02040503050406030204" pitchFamily="18" charset="0"/>
                                            </a:rPr>
                                            <m:t>𝑡</m:t>
                                          </m:r>
                                        </m:e>
                                      </m:d>
                                    </m:e>
                                    <m:sup>
                                      <m:sSub>
                                        <m:sSubPr>
                                          <m:ctrlPr>
                                            <a:rPr lang="el-GR" altLang="zh-CN" sz="1600" i="1" smtClean="0">
                                              <a:solidFill>
                                                <a:schemeClr val="tx1"/>
                                              </a:solidFill>
                                              <a:latin typeface="Cambria Math" panose="02040503050406030204" pitchFamily="18" charset="0"/>
                                              <a:ea typeface="Cambria Math" panose="02040503050406030204" pitchFamily="18" charset="0"/>
                                            </a:rPr>
                                          </m:ctrlPr>
                                        </m:sSubPr>
                                        <m:e>
                                          <m:r>
                                            <a:rPr lang="en-US" altLang="zh-CN" sz="1600" i="1">
                                              <a:solidFill>
                                                <a:schemeClr val="tx1"/>
                                              </a:solidFill>
                                              <a:latin typeface="Cambria Math" panose="02040503050406030204" pitchFamily="18" charset="0"/>
                                              <a:ea typeface="Cambria Math" panose="02040503050406030204" pitchFamily="18" charset="0"/>
                                            </a:rPr>
                                            <m:t>𝑁</m:t>
                                          </m:r>
                                        </m:e>
                                        <m:sub>
                                          <m:r>
                                            <a:rPr lang="en-US" altLang="zh-CN" sz="1600" i="1">
                                              <a:solidFill>
                                                <a:schemeClr val="tx1"/>
                                              </a:solidFill>
                                              <a:latin typeface="Cambria Math" panose="02040503050406030204" pitchFamily="18" charset="0"/>
                                              <a:ea typeface="Cambria Math" panose="02040503050406030204" pitchFamily="18" charset="0"/>
                                            </a:rPr>
                                            <m:t>𝑐</m:t>
                                          </m:r>
                                        </m:sub>
                                      </m:sSub>
                                    </m:sup>
                                  </m:sSup>
                                </m:num>
                                <m:den>
                                  <m:r>
                                    <a:rPr lang="zh-CN" altLang="el-GR" sz="1600" i="1" smtClean="0">
                                      <a:solidFill>
                                        <a:schemeClr val="tx1"/>
                                      </a:solidFill>
                                      <a:latin typeface="Cambria Math" panose="02040503050406030204" pitchFamily="18" charset="0"/>
                                      <a:ea typeface="Cambria Math" panose="02040503050406030204" pitchFamily="18" charset="0"/>
                                    </a:rPr>
                                    <m:t>𝜋</m:t>
                                  </m:r>
                                  <m:sSup>
                                    <m:sSupPr>
                                      <m:ctrlPr>
                                        <a:rPr lang="en-US" altLang="zh-CN" sz="1600" i="1" smtClean="0">
                                          <a:solidFill>
                                            <a:schemeClr val="tx1"/>
                                          </a:solidFill>
                                          <a:latin typeface="Cambria Math" panose="02040503050406030204" pitchFamily="18" charset="0"/>
                                          <a:ea typeface="Cambria Math" panose="02040503050406030204" pitchFamily="18" charset="0"/>
                                        </a:rPr>
                                      </m:ctrlPr>
                                    </m:sSupPr>
                                    <m:e>
                                      <m:sSub>
                                        <m:sSubPr>
                                          <m:ctrlPr>
                                            <a:rPr lang="en-US" altLang="zh-CN" sz="1600" i="1" smtClean="0">
                                              <a:solidFill>
                                                <a:schemeClr val="tx1"/>
                                              </a:solidFill>
                                              <a:latin typeface="Cambria Math" panose="02040503050406030204" pitchFamily="18" charset="0"/>
                                              <a:ea typeface="Cambria Math" panose="02040503050406030204" pitchFamily="18" charset="0"/>
                                            </a:rPr>
                                          </m:ctrlPr>
                                        </m:sSubPr>
                                        <m:e>
                                          <m:r>
                                            <a:rPr lang="en-US" altLang="zh-CN" sz="1600" b="0" i="1" smtClean="0">
                                              <a:solidFill>
                                                <a:schemeClr val="tx1"/>
                                              </a:solidFill>
                                              <a:latin typeface="Cambria Math" panose="02040503050406030204" pitchFamily="18" charset="0"/>
                                              <a:ea typeface="Cambria Math" panose="02040503050406030204" pitchFamily="18" charset="0"/>
                                            </a:rPr>
                                            <m:t>𝑟</m:t>
                                          </m:r>
                                        </m:e>
                                        <m:sub>
                                          <m:r>
                                            <a:rPr lang="en-US" altLang="zh-CN" sz="1600" b="0" i="1" smtClean="0">
                                              <a:solidFill>
                                                <a:schemeClr val="tx1"/>
                                              </a:solidFill>
                                              <a:latin typeface="Cambria Math" panose="02040503050406030204" pitchFamily="18" charset="0"/>
                                              <a:ea typeface="Cambria Math" panose="02040503050406030204" pitchFamily="18" charset="0"/>
                                            </a:rPr>
                                            <m:t>𝑐𝑜𝑖𝑙</m:t>
                                          </m:r>
                                        </m:sub>
                                      </m:sSub>
                                    </m:e>
                                    <m:sup>
                                      <m:r>
                                        <a:rPr lang="en-US" altLang="zh-CN" sz="1600" b="0" i="1" smtClean="0">
                                          <a:solidFill>
                                            <a:schemeClr val="tx1"/>
                                          </a:solidFill>
                                          <a:latin typeface="Cambria Math" panose="02040503050406030204" pitchFamily="18" charset="0"/>
                                          <a:ea typeface="Cambria Math" panose="02040503050406030204" pitchFamily="18" charset="0"/>
                                        </a:rPr>
                                        <m:t>2</m:t>
                                      </m:r>
                                    </m:sup>
                                  </m:sSup>
                                  <m:sSub>
                                    <m:sSubPr>
                                      <m:ctrlPr>
                                        <a:rPr lang="en-US" altLang="zh-CN" sz="1600" i="1" smtClean="0">
                                          <a:solidFill>
                                            <a:schemeClr val="tx1"/>
                                          </a:solidFill>
                                          <a:latin typeface="Cambria Math" panose="02040503050406030204" pitchFamily="18" charset="0"/>
                                          <a:ea typeface="Cambria Math" panose="02040503050406030204" pitchFamily="18" charset="0"/>
                                        </a:rPr>
                                      </m:ctrlPr>
                                    </m:sSubPr>
                                    <m:e>
                                      <m:r>
                                        <a:rPr lang="en-US" altLang="zh-CN" sz="1600" b="0" i="1" smtClean="0">
                                          <a:solidFill>
                                            <a:schemeClr val="tx1"/>
                                          </a:solidFill>
                                          <a:latin typeface="Cambria Math" panose="02040503050406030204" pitchFamily="18" charset="0"/>
                                          <a:ea typeface="Cambria Math" panose="02040503050406030204" pitchFamily="18" charset="0"/>
                                        </a:rPr>
                                        <m:t>𝑁</m:t>
                                      </m:r>
                                    </m:e>
                                    <m:sub>
                                      <m:r>
                                        <a:rPr lang="en-US" altLang="zh-CN" sz="1600" b="0" i="1" smtClean="0">
                                          <a:solidFill>
                                            <a:schemeClr val="tx1"/>
                                          </a:solidFill>
                                          <a:latin typeface="Cambria Math" panose="02040503050406030204" pitchFamily="18" charset="0"/>
                                          <a:ea typeface="Cambria Math" panose="02040503050406030204" pitchFamily="18" charset="0"/>
                                        </a:rPr>
                                        <m:t>𝑐</m:t>
                                      </m:r>
                                    </m:sub>
                                  </m:sSub>
                                  <m:r>
                                    <a:rPr lang="en-US" altLang="zh-CN" sz="1600" i="1" smtClean="0">
                                      <a:solidFill>
                                        <a:schemeClr val="tx1"/>
                                      </a:solidFill>
                                      <a:latin typeface="Cambria Math" panose="02040503050406030204" pitchFamily="18" charset="0"/>
                                      <a:ea typeface="Cambria Math" panose="02040503050406030204" pitchFamily="18" charset="0"/>
                                    </a:rPr>
                                    <m:t>!∆</m:t>
                                  </m:r>
                                  <m:r>
                                    <a:rPr lang="en-US" altLang="zh-CN" sz="1600" b="0" i="1" smtClean="0">
                                      <a:solidFill>
                                        <a:schemeClr val="tx1"/>
                                      </a:solidFill>
                                      <a:latin typeface="Cambria Math" panose="02040503050406030204" pitchFamily="18" charset="0"/>
                                      <a:ea typeface="Cambria Math" panose="02040503050406030204" pitchFamily="18" charset="0"/>
                                    </a:rPr>
                                    <m:t>𝑡</m:t>
                                  </m:r>
                                </m:den>
                              </m:f>
                            </m:e>
                          </m:rad>
                        </m:num>
                        <m:den>
                          <m:r>
                            <a:rPr lang="en-US" altLang="zh-CN" sz="1600" b="0" i="1" smtClean="0">
                              <a:solidFill>
                                <a:schemeClr val="tx1"/>
                              </a:solidFill>
                              <a:latin typeface="Cambria Math" panose="02040503050406030204" pitchFamily="18" charset="0"/>
                              <a:ea typeface="Cambria Math" panose="02040503050406030204" pitchFamily="18" charset="0"/>
                            </a:rPr>
                            <m:t>4</m:t>
                          </m:r>
                          <m:r>
                            <a:rPr lang="zh-CN" altLang="en-US" sz="1600" b="0" i="1" smtClean="0">
                              <a:solidFill>
                                <a:schemeClr val="tx1"/>
                              </a:solidFill>
                              <a:latin typeface="Cambria Math" panose="02040503050406030204" pitchFamily="18" charset="0"/>
                              <a:ea typeface="Cambria Math" panose="02040503050406030204" pitchFamily="18" charset="0"/>
                            </a:rPr>
                            <m:t>𝜋</m:t>
                          </m:r>
                          <m:sSub>
                            <m:sSubPr>
                              <m:ctrlPr>
                                <a:rPr lang="en-US" altLang="zh-CN" sz="1600" i="1" smtClean="0">
                                  <a:solidFill>
                                    <a:schemeClr val="tx1"/>
                                  </a:solidFill>
                                  <a:latin typeface="Cambria Math" panose="02040503050406030204" pitchFamily="18" charset="0"/>
                                </a:rPr>
                              </m:ctrlPr>
                            </m:sSubPr>
                            <m:e>
                              <m:r>
                                <a:rPr lang="en-US" altLang="zh-CN" sz="1600" i="1">
                                  <a:solidFill>
                                    <a:schemeClr val="tx1"/>
                                  </a:solidFill>
                                  <a:latin typeface="Cambria Math" panose="02040503050406030204" pitchFamily="18" charset="0"/>
                                </a:rPr>
                                <m:t>𝐴</m:t>
                              </m:r>
                            </m:e>
                            <m:sub>
                              <m:r>
                                <a:rPr lang="en-US" altLang="zh-CN" sz="1600" i="1">
                                  <a:solidFill>
                                    <a:schemeClr val="tx1"/>
                                  </a:solidFill>
                                  <a:latin typeface="Cambria Math" panose="02040503050406030204" pitchFamily="18" charset="0"/>
                                </a:rPr>
                                <m:t>𝑔𝑒𝑜</m:t>
                              </m:r>
                            </m:sub>
                          </m:sSub>
                          <m:r>
                            <m:rPr>
                              <m:sty m:val="p"/>
                            </m:rPr>
                            <a:rPr lang="el-GR" altLang="zh-CN" sz="1600" i="1">
                              <a:solidFill>
                                <a:schemeClr val="tx1"/>
                              </a:solidFill>
                              <a:latin typeface="Cambria Math" panose="02040503050406030204" pitchFamily="18" charset="0"/>
                              <a:ea typeface="Cambria Math" panose="02040503050406030204" pitchFamily="18" charset="0"/>
                            </a:rPr>
                            <m:t>Λ</m:t>
                          </m:r>
                          <m:sSup>
                            <m:sSupPr>
                              <m:ctrlPr>
                                <a:rPr lang="el-GR" altLang="zh-CN" sz="1600" i="1" smtClean="0">
                                  <a:solidFill>
                                    <a:schemeClr val="tx1"/>
                                  </a:solidFill>
                                  <a:latin typeface="Cambria Math" panose="02040503050406030204" pitchFamily="18" charset="0"/>
                                  <a:ea typeface="Cambria Math" panose="02040503050406030204" pitchFamily="18" charset="0"/>
                                </a:rPr>
                              </m:ctrlPr>
                            </m:sSupPr>
                            <m:e>
                              <m:sSub>
                                <m:sSubPr>
                                  <m:ctrlPr>
                                    <a:rPr lang="el-GR" altLang="zh-CN" sz="1600" i="1" smtClean="0">
                                      <a:solidFill>
                                        <a:schemeClr val="tx1"/>
                                      </a:solidFill>
                                      <a:latin typeface="Cambria Math" panose="02040503050406030204" pitchFamily="18" charset="0"/>
                                      <a:ea typeface="Cambria Math" panose="02040503050406030204" pitchFamily="18" charset="0"/>
                                    </a:rPr>
                                  </m:ctrlPr>
                                </m:sSubPr>
                                <m:e>
                                  <m:r>
                                    <a:rPr lang="en-US" altLang="zh-CN" sz="1600" b="0" i="1" smtClean="0">
                                      <a:solidFill>
                                        <a:schemeClr val="tx1"/>
                                      </a:solidFill>
                                      <a:latin typeface="Cambria Math" panose="02040503050406030204" pitchFamily="18" charset="0"/>
                                      <a:ea typeface="Cambria Math" panose="02040503050406030204" pitchFamily="18" charset="0"/>
                                    </a:rPr>
                                    <m:t>𝐴</m:t>
                                  </m:r>
                                </m:e>
                                <m:sub>
                                  <m:r>
                                    <a:rPr lang="en-US" altLang="zh-CN" sz="1600" b="0" i="1" smtClean="0">
                                      <a:solidFill>
                                        <a:schemeClr val="tx1"/>
                                      </a:solidFill>
                                      <a:latin typeface="Cambria Math" panose="02040503050406030204" pitchFamily="18" charset="0"/>
                                      <a:ea typeface="Cambria Math" panose="02040503050406030204" pitchFamily="18" charset="0"/>
                                    </a:rPr>
                                    <m:t>𝑛</m:t>
                                  </m:r>
                                </m:sub>
                              </m:sSub>
                            </m:e>
                            <m:sup>
                              <m:sSub>
                                <m:sSubPr>
                                  <m:ctrlPr>
                                    <a:rPr lang="el-GR" altLang="zh-CN" sz="1600" i="1" smtClean="0">
                                      <a:solidFill>
                                        <a:schemeClr val="tx1"/>
                                      </a:solidFill>
                                      <a:latin typeface="Cambria Math" panose="02040503050406030204" pitchFamily="18" charset="0"/>
                                      <a:ea typeface="Cambria Math" panose="02040503050406030204" pitchFamily="18" charset="0"/>
                                    </a:rPr>
                                  </m:ctrlPr>
                                </m:sSubPr>
                                <m:e>
                                  <m:r>
                                    <a:rPr lang="en-US" altLang="zh-CN" sz="1600" b="0" i="1" smtClean="0">
                                      <a:solidFill>
                                        <a:schemeClr val="tx1"/>
                                      </a:solidFill>
                                      <a:latin typeface="Cambria Math" panose="02040503050406030204" pitchFamily="18" charset="0"/>
                                      <a:ea typeface="Cambria Math" panose="02040503050406030204" pitchFamily="18" charset="0"/>
                                    </a:rPr>
                                    <m:t>𝑁</m:t>
                                  </m:r>
                                </m:e>
                                <m:sub>
                                  <m:r>
                                    <a:rPr lang="en-US" altLang="zh-CN" sz="1600" b="0" i="1" smtClean="0">
                                      <a:solidFill>
                                        <a:schemeClr val="tx1"/>
                                      </a:solidFill>
                                      <a:latin typeface="Cambria Math" panose="02040503050406030204" pitchFamily="18" charset="0"/>
                                      <a:ea typeface="Cambria Math" panose="02040503050406030204" pitchFamily="18" charset="0"/>
                                    </a:rPr>
                                    <m:t>𝑐</m:t>
                                  </m:r>
                                </m:sub>
                              </m:sSub>
                            </m:sup>
                          </m:sSup>
                        </m:den>
                      </m:f>
                      <m:r>
                        <a:rPr lang="en-US" altLang="zh-CN" sz="1600" b="0" i="1" smtClean="0">
                          <a:latin typeface="Cambria Math" panose="02040503050406030204" pitchFamily="18" charset="0"/>
                          <a:ea typeface="Cambria Math" panose="02040503050406030204" pitchFamily="18" charset="0"/>
                        </a:rPr>
                        <m:t>=</m:t>
                      </m:r>
                      <m:rad>
                        <m:radPr>
                          <m:degHide m:val="on"/>
                          <m:ctrlPr>
                            <a:rPr lang="en-US" altLang="zh-CN" sz="1600" b="0" i="1" smtClean="0">
                              <a:latin typeface="Cambria Math" panose="02040503050406030204" pitchFamily="18" charset="0"/>
                              <a:ea typeface="Cambria Math" panose="02040503050406030204" pitchFamily="18" charset="0"/>
                            </a:rPr>
                          </m:ctrlPr>
                        </m:radPr>
                        <m:deg/>
                        <m:e>
                          <m:f>
                            <m:fPr>
                              <m:ctrlPr>
                                <a:rPr lang="en-US" altLang="zh-CN" sz="1600" b="0" i="1" smtClean="0">
                                  <a:solidFill>
                                    <a:schemeClr val="tx1"/>
                                  </a:solidFill>
                                  <a:latin typeface="Cambria Math" panose="02040503050406030204" pitchFamily="18" charset="0"/>
                                  <a:ea typeface="Cambria Math" panose="02040503050406030204" pitchFamily="18" charset="0"/>
                                </a:rPr>
                              </m:ctrlPr>
                            </m:fPr>
                            <m:num>
                              <m:r>
                                <a:rPr lang="en-US" altLang="zh-CN" sz="1600" i="1" smtClean="0">
                                  <a:solidFill>
                                    <a:schemeClr val="tx1"/>
                                  </a:solidFill>
                                  <a:latin typeface="Cambria Math" panose="02040503050406030204" pitchFamily="18" charset="0"/>
                                  <a:ea typeface="Cambria Math" panose="02040503050406030204" pitchFamily="18" charset="0"/>
                                </a:rPr>
                                <m:t>1</m:t>
                              </m:r>
                            </m:num>
                            <m:den>
                              <m:sSub>
                                <m:sSubPr>
                                  <m:ctrlPr>
                                    <a:rPr lang="en-US" altLang="zh-CN" sz="1600" i="1">
                                      <a:solidFill>
                                        <a:schemeClr val="tx1"/>
                                      </a:solidFill>
                                      <a:latin typeface="Cambria Math" panose="02040503050406030204" pitchFamily="18" charset="0"/>
                                      <a:ea typeface="Cambria Math" panose="02040503050406030204" pitchFamily="18" charset="0"/>
                                    </a:rPr>
                                  </m:ctrlPr>
                                </m:sSubPr>
                                <m:e>
                                  <m:r>
                                    <a:rPr lang="en-US" altLang="zh-CN" sz="1600" b="0" i="1" smtClean="0">
                                      <a:solidFill>
                                        <a:schemeClr val="tx1"/>
                                      </a:solidFill>
                                      <a:latin typeface="Cambria Math" panose="02040503050406030204" pitchFamily="18" charset="0"/>
                                      <a:ea typeface="Cambria Math" panose="02040503050406030204" pitchFamily="18" charset="0"/>
                                    </a:rPr>
                                    <m:t>16</m:t>
                                  </m:r>
                                  <m:r>
                                    <a:rPr lang="zh-CN" altLang="en-US" sz="1600" i="1">
                                      <a:solidFill>
                                        <a:schemeClr val="tx1"/>
                                      </a:solidFill>
                                      <a:latin typeface="Cambria Math" panose="02040503050406030204" pitchFamily="18" charset="0"/>
                                      <a:ea typeface="Cambria Math" panose="02040503050406030204" pitchFamily="18" charset="0"/>
                                    </a:rPr>
                                    <m:t>𝜋</m:t>
                                  </m:r>
                                  <m:r>
                                    <m:rPr>
                                      <m:sty m:val="p"/>
                                    </m:rPr>
                                    <a:rPr lang="el-GR" altLang="zh-CN" sz="1600" i="1">
                                      <a:solidFill>
                                        <a:schemeClr val="tx1"/>
                                      </a:solidFill>
                                      <a:latin typeface="Cambria Math" panose="02040503050406030204" pitchFamily="18" charset="0"/>
                                      <a:ea typeface="Cambria Math" panose="02040503050406030204" pitchFamily="18" charset="0"/>
                                    </a:rPr>
                                    <m:t>Λ</m:t>
                                  </m:r>
                                  <m:r>
                                    <a:rPr lang="en-US" altLang="zh-CN" sz="1600" i="1">
                                      <a:solidFill>
                                        <a:schemeClr val="tx1"/>
                                      </a:solidFill>
                                      <a:latin typeface="Cambria Math" panose="02040503050406030204" pitchFamily="18" charset="0"/>
                                      <a:ea typeface="Cambria Math" panose="02040503050406030204" pitchFamily="18" charset="0"/>
                                    </a:rPr>
                                    <m:t>𝑁</m:t>
                                  </m:r>
                                </m:e>
                                <m:sub>
                                  <m:r>
                                    <a:rPr lang="en-US" altLang="zh-CN" sz="1600" i="1">
                                      <a:solidFill>
                                        <a:schemeClr val="tx1"/>
                                      </a:solidFill>
                                      <a:latin typeface="Cambria Math" panose="02040503050406030204" pitchFamily="18" charset="0"/>
                                      <a:ea typeface="Cambria Math" panose="02040503050406030204" pitchFamily="18" charset="0"/>
                                    </a:rPr>
                                    <m:t>𝑐</m:t>
                                  </m:r>
                                </m:sub>
                              </m:sSub>
                              <m:r>
                                <a:rPr lang="en-US" altLang="zh-CN" sz="1600" i="1">
                                  <a:solidFill>
                                    <a:schemeClr val="tx1"/>
                                  </a:solidFill>
                                  <a:latin typeface="Cambria Math" panose="02040503050406030204" pitchFamily="18" charset="0"/>
                                  <a:ea typeface="Cambria Math" panose="02040503050406030204" pitchFamily="18" charset="0"/>
                                </a:rPr>
                                <m:t>!</m:t>
                              </m:r>
                              <m:r>
                                <a:rPr lang="en-US" altLang="zh-CN" sz="1600" i="1">
                                  <a:latin typeface="Cambria Math" panose="02040503050406030204" pitchFamily="18" charset="0"/>
                                  <a:ea typeface="Cambria Math" panose="02040503050406030204" pitchFamily="18" charset="0"/>
                                </a:rPr>
                                <m:t>∆</m:t>
                              </m:r>
                              <m:r>
                                <a:rPr lang="en-US" altLang="zh-CN" sz="1600" i="1">
                                  <a:latin typeface="Cambria Math" panose="02040503050406030204" pitchFamily="18" charset="0"/>
                                  <a:ea typeface="Cambria Math" panose="02040503050406030204" pitchFamily="18" charset="0"/>
                                </a:rPr>
                                <m:t>𝑡</m:t>
                              </m:r>
                            </m:den>
                          </m:f>
                        </m:e>
                      </m:rad>
                      <m:r>
                        <a:rPr lang="en-US" altLang="zh-CN" sz="1600" b="0" i="1" smtClean="0">
                          <a:latin typeface="Cambria Math" panose="02040503050406030204" pitchFamily="18" charset="0"/>
                          <a:ea typeface="Cambria Math" panose="02040503050406030204" pitchFamily="18" charset="0"/>
                        </a:rPr>
                        <m:t>∙</m:t>
                      </m:r>
                      <m:f>
                        <m:fPr>
                          <m:ctrlPr>
                            <a:rPr lang="en-US" altLang="zh-CN" sz="1600" i="1" smtClean="0">
                              <a:latin typeface="Cambria Math" panose="02040503050406030204" pitchFamily="18" charset="0"/>
                              <a:ea typeface="Cambria Math" panose="02040503050406030204" pitchFamily="18" charset="0"/>
                            </a:rPr>
                          </m:ctrlPr>
                        </m:fPr>
                        <m:num>
                          <m:sSup>
                            <m:sSupPr>
                              <m:ctrlPr>
                                <a:rPr lang="el-GR" altLang="zh-CN" sz="1600" i="1" smtClean="0">
                                  <a:latin typeface="Cambria Math" panose="02040503050406030204" pitchFamily="18" charset="0"/>
                                  <a:ea typeface="Cambria Math" panose="02040503050406030204" pitchFamily="18" charset="0"/>
                                </a:rPr>
                              </m:ctrlPr>
                            </m:sSupPr>
                            <m:e>
                              <m:d>
                                <m:dPr>
                                  <m:ctrlPr>
                                    <a:rPr lang="en-US" altLang="zh-CN" sz="1600" i="1">
                                      <a:latin typeface="Cambria Math" panose="02040503050406030204" pitchFamily="18" charset="0"/>
                                      <a:ea typeface="Cambria Math" panose="02040503050406030204" pitchFamily="18" charset="0"/>
                                    </a:rPr>
                                  </m:ctrlPr>
                                </m:dPr>
                                <m:e>
                                  <m:f>
                                    <m:fPr>
                                      <m:ctrlPr>
                                        <a:rPr lang="el-GR" altLang="zh-CN" sz="1600" i="1">
                                          <a:latin typeface="Cambria Math" panose="02040503050406030204" pitchFamily="18" charset="0"/>
                                          <a:ea typeface="Cambria Math" panose="02040503050406030204" pitchFamily="18" charset="0"/>
                                        </a:rPr>
                                      </m:ctrlPr>
                                    </m:fPr>
                                    <m:num>
                                      <m:rad>
                                        <m:radPr>
                                          <m:degHide m:val="on"/>
                                          <m:ctrlPr>
                                            <a:rPr lang="el-GR" altLang="zh-CN" sz="1600" i="1">
                                              <a:latin typeface="Cambria Math" panose="02040503050406030204" pitchFamily="18" charset="0"/>
                                              <a:ea typeface="Cambria Math" panose="02040503050406030204" pitchFamily="18" charset="0"/>
                                            </a:rPr>
                                          </m:ctrlPr>
                                        </m:radPr>
                                        <m:deg/>
                                        <m:e>
                                          <m:sSub>
                                            <m:sSubPr>
                                              <m:ctrlPr>
                                                <a:rPr lang="el-GR" altLang="zh-CN" sz="1600" i="1">
                                                  <a:latin typeface="Cambria Math" panose="02040503050406030204" pitchFamily="18" charset="0"/>
                                                  <a:ea typeface="Cambria Math" panose="02040503050406030204" pitchFamily="18" charset="0"/>
                                                </a:rPr>
                                              </m:ctrlPr>
                                            </m:sSubPr>
                                            <m:e>
                                              <m:r>
                                                <a:rPr lang="en-US" altLang="zh-CN" sz="1600" i="1">
                                                  <a:latin typeface="Cambria Math" panose="02040503050406030204" pitchFamily="18" charset="0"/>
                                                  <a:ea typeface="Cambria Math" panose="02040503050406030204" pitchFamily="18" charset="0"/>
                                                </a:rPr>
                                                <m:t>𝑅</m:t>
                                              </m:r>
                                            </m:e>
                                            <m:sub>
                                              <m:r>
                                                <a:rPr lang="en-US" altLang="zh-CN" sz="1600" b="0" i="1" smtClean="0">
                                                  <a:latin typeface="Cambria Math" panose="02040503050406030204" pitchFamily="18" charset="0"/>
                                                  <a:ea typeface="Cambria Math" panose="02040503050406030204" pitchFamily="18" charset="0"/>
                                                </a:rPr>
                                                <m:t>𝑥</m:t>
                                              </m:r>
                                            </m:sub>
                                          </m:sSub>
                                        </m:e>
                                      </m:rad>
                                    </m:num>
                                    <m:den>
                                      <m:sSub>
                                        <m:sSubPr>
                                          <m:ctrlPr>
                                            <a:rPr lang="el-GR" altLang="zh-CN" sz="1600" i="1">
                                              <a:latin typeface="Cambria Math" panose="02040503050406030204" pitchFamily="18" charset="0"/>
                                              <a:ea typeface="Cambria Math" panose="02040503050406030204" pitchFamily="18" charset="0"/>
                                            </a:rPr>
                                          </m:ctrlPr>
                                        </m:sSubPr>
                                        <m:e>
                                          <m:r>
                                            <a:rPr lang="en-US" altLang="zh-CN" sz="1600" i="1">
                                              <a:latin typeface="Cambria Math" panose="02040503050406030204" pitchFamily="18" charset="0"/>
                                              <a:ea typeface="Cambria Math" panose="02040503050406030204" pitchFamily="18" charset="0"/>
                                            </a:rPr>
                                            <m:t>𝐴</m:t>
                                          </m:r>
                                        </m:e>
                                        <m:sub>
                                          <m:r>
                                            <a:rPr lang="en-US" altLang="zh-CN" sz="1600" i="1">
                                              <a:latin typeface="Cambria Math" panose="02040503050406030204" pitchFamily="18" charset="0"/>
                                              <a:ea typeface="Cambria Math" panose="02040503050406030204" pitchFamily="18" charset="0"/>
                                            </a:rPr>
                                            <m:t>𝑛</m:t>
                                          </m:r>
                                        </m:sub>
                                      </m:sSub>
                                    </m:den>
                                  </m:f>
                                </m:e>
                              </m:d>
                            </m:e>
                            <m:sup>
                              <m:sSub>
                                <m:sSubPr>
                                  <m:ctrlPr>
                                    <a:rPr lang="el-GR" altLang="zh-CN" sz="1600" i="1">
                                      <a:latin typeface="Cambria Math" panose="02040503050406030204" pitchFamily="18" charset="0"/>
                                      <a:ea typeface="Cambria Math" panose="02040503050406030204" pitchFamily="18" charset="0"/>
                                    </a:rPr>
                                  </m:ctrlPr>
                                </m:sSubPr>
                                <m:e>
                                  <m:r>
                                    <a:rPr lang="en-US" altLang="zh-CN" sz="1600" i="1">
                                      <a:latin typeface="Cambria Math" panose="02040503050406030204" pitchFamily="18" charset="0"/>
                                      <a:ea typeface="Cambria Math" panose="02040503050406030204" pitchFamily="18" charset="0"/>
                                    </a:rPr>
                                    <m:t>𝑁</m:t>
                                  </m:r>
                                </m:e>
                                <m:sub>
                                  <m:r>
                                    <a:rPr lang="en-US" altLang="zh-CN" sz="1600" i="1">
                                      <a:latin typeface="Cambria Math" panose="02040503050406030204" pitchFamily="18" charset="0"/>
                                      <a:ea typeface="Cambria Math" panose="02040503050406030204" pitchFamily="18" charset="0"/>
                                    </a:rPr>
                                    <m:t>𝑐</m:t>
                                  </m:r>
                                </m:sub>
                              </m:sSub>
                            </m:sup>
                          </m:sSup>
                        </m:num>
                        <m:den>
                          <m:sSub>
                            <m:sSubPr>
                              <m:ctrlPr>
                                <a:rPr lang="en-US" altLang="zh-CN" sz="1600" i="1" smtClean="0">
                                  <a:latin typeface="Cambria Math" panose="02040503050406030204" pitchFamily="18" charset="0"/>
                                  <a:ea typeface="Cambria Math" panose="02040503050406030204" pitchFamily="18" charset="0"/>
                                </a:rPr>
                              </m:ctrlPr>
                            </m:sSubPr>
                            <m:e>
                              <m:r>
                                <a:rPr lang="en-US" altLang="zh-CN" sz="1600" b="0" i="1" smtClean="0">
                                  <a:latin typeface="Cambria Math" panose="02040503050406030204" pitchFamily="18" charset="0"/>
                                  <a:ea typeface="Cambria Math" panose="02040503050406030204" pitchFamily="18" charset="0"/>
                                </a:rPr>
                                <m:t>𝑟</m:t>
                              </m:r>
                            </m:e>
                            <m:sub>
                              <m:r>
                                <a:rPr lang="en-US" altLang="zh-CN" sz="1600" b="0" i="1" smtClean="0">
                                  <a:latin typeface="Cambria Math" panose="02040503050406030204" pitchFamily="18" charset="0"/>
                                  <a:ea typeface="Cambria Math" panose="02040503050406030204" pitchFamily="18" charset="0"/>
                                </a:rPr>
                                <m:t>𝑐𝑜𝑖𝑙</m:t>
                              </m:r>
                            </m:sub>
                          </m:sSub>
                          <m:func>
                            <m:funcPr>
                              <m:ctrlPr>
                                <a:rPr lang="en-US" altLang="zh-CN" sz="1600" i="1" smtClean="0">
                                  <a:latin typeface="Cambria Math" panose="02040503050406030204" pitchFamily="18" charset="0"/>
                                  <a:ea typeface="Cambria Math" panose="02040503050406030204" pitchFamily="18" charset="0"/>
                                </a:rPr>
                              </m:ctrlPr>
                            </m:funcPr>
                            <m:fName>
                              <m:sSup>
                                <m:sSupPr>
                                  <m:ctrlPr>
                                    <a:rPr lang="en-US" altLang="zh-CN" sz="1600" i="1" smtClean="0">
                                      <a:latin typeface="Cambria Math" panose="02040503050406030204" pitchFamily="18" charset="0"/>
                                      <a:ea typeface="Cambria Math" panose="02040503050406030204" pitchFamily="18" charset="0"/>
                                    </a:rPr>
                                  </m:ctrlPr>
                                </m:sSupPr>
                                <m:e>
                                  <m:r>
                                    <m:rPr>
                                      <m:sty m:val="p"/>
                                    </m:rPr>
                                    <a:rPr lang="en-US" altLang="zh-CN" sz="1600" i="0" smtClean="0">
                                      <a:latin typeface="Cambria Math" panose="02040503050406030204" pitchFamily="18" charset="0"/>
                                      <a:ea typeface="Cambria Math" panose="02040503050406030204" pitchFamily="18" charset="0"/>
                                    </a:rPr>
                                    <m:t>tan</m:t>
                                  </m:r>
                                </m:e>
                                <m:sup>
                                  <m:r>
                                    <a:rPr lang="en-US" altLang="zh-CN" sz="1600" i="1" smtClean="0">
                                      <a:latin typeface="Cambria Math" panose="02040503050406030204" pitchFamily="18" charset="0"/>
                                      <a:ea typeface="Cambria Math" panose="02040503050406030204" pitchFamily="18" charset="0"/>
                                    </a:rPr>
                                    <m:t>−1</m:t>
                                  </m:r>
                                </m:sup>
                              </m:sSup>
                            </m:fName>
                            <m:e>
                              <m:f>
                                <m:fPr>
                                  <m:ctrlPr>
                                    <a:rPr lang="en-US" altLang="zh-CN" sz="1600" i="1" smtClean="0">
                                      <a:latin typeface="Cambria Math" panose="02040503050406030204" pitchFamily="18" charset="0"/>
                                      <a:ea typeface="Cambria Math" panose="02040503050406030204" pitchFamily="18" charset="0"/>
                                    </a:rPr>
                                  </m:ctrlPr>
                                </m:fPr>
                                <m:num>
                                  <m:sSub>
                                    <m:sSubPr>
                                      <m:ctrlPr>
                                        <a:rPr lang="en-US" altLang="zh-CN" sz="1600" i="1">
                                          <a:latin typeface="Cambria Math" panose="02040503050406030204" pitchFamily="18" charset="0"/>
                                          <a:ea typeface="Cambria Math" panose="02040503050406030204" pitchFamily="18" charset="0"/>
                                        </a:rPr>
                                      </m:ctrlPr>
                                    </m:sSubPr>
                                    <m:e>
                                      <m:r>
                                        <a:rPr lang="en-US" altLang="zh-CN" sz="1600" i="1">
                                          <a:latin typeface="Cambria Math" panose="02040503050406030204" pitchFamily="18" charset="0"/>
                                          <a:ea typeface="Cambria Math" panose="02040503050406030204" pitchFamily="18" charset="0"/>
                                        </a:rPr>
                                        <m:t>𝑟</m:t>
                                      </m:r>
                                    </m:e>
                                    <m:sub>
                                      <m:r>
                                        <a:rPr lang="en-US" altLang="zh-CN" sz="1600" i="1">
                                          <a:latin typeface="Cambria Math" panose="02040503050406030204" pitchFamily="18" charset="0"/>
                                          <a:ea typeface="Cambria Math" panose="02040503050406030204" pitchFamily="18" charset="0"/>
                                        </a:rPr>
                                        <m:t>𝑐𝑜𝑖𝑙</m:t>
                                      </m:r>
                                    </m:sub>
                                  </m:sSub>
                                </m:num>
                                <m:den>
                                  <m:r>
                                    <a:rPr lang="en-US" altLang="zh-CN" sz="1600" b="0" i="1" smtClean="0">
                                      <a:latin typeface="Cambria Math" panose="02040503050406030204" pitchFamily="18" charset="0"/>
                                      <a:ea typeface="Cambria Math" panose="02040503050406030204" pitchFamily="18" charset="0"/>
                                    </a:rPr>
                                    <m:t>𝐻</m:t>
                                  </m:r>
                                </m:den>
                              </m:f>
                            </m:e>
                          </m:func>
                        </m:den>
                      </m:f>
                    </m:oMath>
                  </m:oMathPara>
                </a14:m>
                <a:endParaRPr lang="en-US" altLang="zh-CN" dirty="0"/>
              </a:p>
            </p:txBody>
          </p:sp>
        </mc:Choice>
        <mc:Fallback xmlns="">
          <p:sp>
            <p:nvSpPr>
              <p:cNvPr id="4" name="文本框 3">
                <a:extLst>
                  <a:ext uri="{FF2B5EF4-FFF2-40B4-BE49-F238E27FC236}">
                    <a16:creationId xmlns:a16="http://schemas.microsoft.com/office/drawing/2014/main" id="{30C6BD1F-6AEF-4981-BD47-81AAFCA23929}"/>
                  </a:ext>
                </a:extLst>
              </p:cNvPr>
              <p:cNvSpPr txBox="1">
                <a:spLocks noRot="1" noChangeAspect="1" noMove="1" noResize="1" noEditPoints="1" noAdjustHandles="1" noChangeArrowheads="1" noChangeShapeType="1" noTextEdit="1"/>
              </p:cNvSpPr>
              <p:nvPr/>
            </p:nvSpPr>
            <p:spPr>
              <a:xfrm>
                <a:off x="0" y="990600"/>
                <a:ext cx="7017614" cy="5863400"/>
              </a:xfrm>
              <a:prstGeom prst="rect">
                <a:avLst/>
              </a:prstGeom>
              <a:blipFill>
                <a:blip r:embed="rId6"/>
                <a:stretch>
                  <a:fillRect l="-521" r="-3649"/>
                </a:stretch>
              </a:blipFill>
            </p:spPr>
            <p:txBody>
              <a:bodyPr/>
              <a:lstStyle/>
              <a:p>
                <a:r>
                  <a:rPr lang="zh-CN" altLang="en-US">
                    <a:noFill/>
                  </a:rPr>
                  <a:t> </a:t>
                </a:r>
              </a:p>
            </p:txBody>
          </p:sp>
        </mc:Fallback>
      </mc:AlternateContent>
      <p:sp>
        <p:nvSpPr>
          <p:cNvPr id="2" name="灯片编号占位符 1">
            <a:extLst>
              <a:ext uri="{FF2B5EF4-FFF2-40B4-BE49-F238E27FC236}">
                <a16:creationId xmlns:a16="http://schemas.microsoft.com/office/drawing/2014/main" id="{84645CAC-A17E-4F2F-A5DD-F7511833C01D}"/>
              </a:ext>
            </a:extLst>
          </p:cNvPr>
          <p:cNvSpPr>
            <a:spLocks noGrp="1"/>
          </p:cNvSpPr>
          <p:nvPr>
            <p:ph type="sldNum" sz="quarter" idx="12"/>
          </p:nvPr>
        </p:nvSpPr>
        <p:spPr/>
        <p:txBody>
          <a:bodyPr/>
          <a:lstStyle/>
          <a:p>
            <a:pPr>
              <a:defRPr/>
            </a:pPr>
            <a:fld id="{C58DEF2B-8039-4C1E-A573-46AE1706B516}" type="slidenum">
              <a:rPr lang="en-US" altLang="zh-CN" smtClean="0"/>
              <a:pPr>
                <a:defRPr/>
              </a:pPr>
              <a:t>3</a:t>
            </a:fld>
            <a:endParaRPr lang="en-US" altLang="zh-CN" dirty="0"/>
          </a:p>
        </p:txBody>
      </p:sp>
      <p:sp>
        <p:nvSpPr>
          <p:cNvPr id="3" name="文本占位符 2">
            <a:extLst>
              <a:ext uri="{FF2B5EF4-FFF2-40B4-BE49-F238E27FC236}">
                <a16:creationId xmlns:a16="http://schemas.microsoft.com/office/drawing/2014/main" id="{123F0360-9EC1-41FE-9C38-E2B69449FA89}"/>
              </a:ext>
            </a:extLst>
          </p:cNvPr>
          <p:cNvSpPr>
            <a:spLocks noGrp="1"/>
          </p:cNvSpPr>
          <p:nvPr>
            <p:ph type="body" sz="quarter" idx="13"/>
          </p:nvPr>
        </p:nvSpPr>
        <p:spPr/>
        <p:txBody>
          <a:bodyPr/>
          <a:lstStyle/>
          <a:p>
            <a:r>
              <a:rPr lang="zh-CN" altLang="en-US" dirty="0"/>
              <a:t>线圈探测灵敏度</a:t>
            </a:r>
          </a:p>
        </p:txBody>
      </p:sp>
      <p:sp>
        <p:nvSpPr>
          <p:cNvPr id="12" name="文本框 11">
            <a:extLst>
              <a:ext uri="{FF2B5EF4-FFF2-40B4-BE49-F238E27FC236}">
                <a16:creationId xmlns:a16="http://schemas.microsoft.com/office/drawing/2014/main" id="{08464396-EE87-4AAB-9EDB-95A9A1FDF355}"/>
              </a:ext>
            </a:extLst>
          </p:cNvPr>
          <p:cNvSpPr txBox="1"/>
          <p:nvPr/>
        </p:nvSpPr>
        <p:spPr>
          <a:xfrm>
            <a:off x="4114800" y="2953139"/>
            <a:ext cx="65" cy="276999"/>
          </a:xfrm>
          <a:prstGeom prst="rect">
            <a:avLst/>
          </a:prstGeom>
          <a:noFill/>
        </p:spPr>
        <p:txBody>
          <a:bodyPr wrap="none" lIns="0" tIns="0" rIns="0" bIns="0" rtlCol="0">
            <a:spAutoFit/>
          </a:bodyPr>
          <a:lstStyle/>
          <a:p>
            <a:endParaRPr lang="zh-CN" altLang="en-US" dirty="0"/>
          </a:p>
        </p:txBody>
      </p:sp>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F77CCA3E-437C-47FE-BC54-DC499926F5C2}"/>
                  </a:ext>
                </a:extLst>
              </p:cNvPr>
              <p:cNvSpPr txBox="1"/>
              <p:nvPr/>
            </p:nvSpPr>
            <p:spPr>
              <a:xfrm>
                <a:off x="6742273" y="4338684"/>
                <a:ext cx="2383386" cy="1395382"/>
              </a:xfrm>
              <a:prstGeom prst="rect">
                <a:avLst/>
              </a:prstGeom>
              <a:noFill/>
            </p:spPr>
            <p:txBody>
              <a:bodyPr wrap="square" lIns="0" tIns="0" rIns="0" bIns="0" rtlCol="0">
                <a:spAutoFit/>
              </a:bodyPr>
              <a:lstStyle/>
              <a:p>
                <a:pPr>
                  <a:lnSpc>
                    <a:spcPct val="150000"/>
                  </a:lnSpc>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𝑅</m:t>
                          </m:r>
                        </m:e>
                        <m:sub>
                          <m:r>
                            <a:rPr lang="en-US" altLang="zh-CN" sz="1600" b="0" i="1" smtClean="0">
                              <a:latin typeface="Cambria Math" panose="02040503050406030204" pitchFamily="18" charset="0"/>
                            </a:rPr>
                            <m:t>𝑥</m:t>
                          </m:r>
                        </m:sub>
                      </m:sSub>
                      <m:r>
                        <a:rPr lang="en-US" altLang="zh-CN" sz="1600" b="0" i="1" smtClean="0">
                          <a:latin typeface="Cambria Math" panose="02040503050406030204" pitchFamily="18" charset="0"/>
                        </a:rPr>
                        <m:t>=</m:t>
                      </m:r>
                      <m:f>
                        <m:fPr>
                          <m:ctrlPr>
                            <a:rPr lang="en-US" altLang="zh-CN" sz="1600" b="0" i="1" smtClean="0">
                              <a:latin typeface="Cambria Math" panose="02040503050406030204" pitchFamily="18" charset="0"/>
                            </a:rPr>
                          </m:ctrlPr>
                        </m:fPr>
                        <m:num>
                          <m:r>
                            <a:rPr lang="en-US" altLang="zh-CN" sz="1600" b="0" i="1" smtClean="0">
                              <a:latin typeface="Cambria Math" panose="02040503050406030204" pitchFamily="18" charset="0"/>
                            </a:rPr>
                            <m:t>𝐹𝑃</m:t>
                          </m:r>
                        </m:num>
                        <m:den>
                          <m:r>
                            <a:rPr lang="en-US" altLang="zh-CN" sz="1600" b="0" i="1" smtClean="0">
                              <a:latin typeface="Cambria Math" panose="02040503050406030204" pitchFamily="18" charset="0"/>
                            </a:rPr>
                            <m:t>𝐹𝑃</m:t>
                          </m:r>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𝑇𝑁</m:t>
                          </m:r>
                        </m:den>
                      </m:f>
                      <m:r>
                        <a:rPr lang="en-US" altLang="zh-CN" sz="1600" b="0" i="1" smtClean="0">
                          <a:latin typeface="Cambria Math" panose="02040503050406030204" pitchFamily="18" charset="0"/>
                          <a:ea typeface="Cambria Math" panose="02040503050406030204" pitchFamily="18" charset="0"/>
                        </a:rPr>
                        <m:t>≡</m:t>
                      </m:r>
                      <m:r>
                        <a:rPr lang="en-US" altLang="zh-CN" sz="1600" b="0" i="1" smtClean="0">
                          <a:latin typeface="Cambria Math" panose="02040503050406030204" pitchFamily="18" charset="0"/>
                          <a:ea typeface="Cambria Math" panose="02040503050406030204" pitchFamily="18" charset="0"/>
                        </a:rPr>
                        <m:t>𝐹𝑃𝑅</m:t>
                      </m:r>
                    </m:oMath>
                  </m:oMathPara>
                </a14:m>
                <a:endParaRPr lang="en-US" altLang="zh-CN" sz="1600" b="0" dirty="0">
                  <a:ea typeface="Cambria Math" panose="02040503050406030204" pitchFamily="18" charset="0"/>
                </a:endParaRPr>
              </a:p>
              <a:p>
                <a:pPr>
                  <a:lnSpc>
                    <a:spcPct val="150000"/>
                  </a:lnSpc>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𝐴</m:t>
                          </m:r>
                        </m:e>
                        <m:sub>
                          <m:r>
                            <a:rPr lang="en-US" altLang="zh-CN" sz="1600" b="0" i="1" smtClean="0">
                              <a:latin typeface="Cambria Math" panose="02040503050406030204" pitchFamily="18" charset="0"/>
                            </a:rPr>
                            <m:t>𝑛</m:t>
                          </m:r>
                        </m:sub>
                      </m:sSub>
                      <m:r>
                        <a:rPr lang="en-US" altLang="zh-CN" sz="1600" b="0" i="1" smtClean="0">
                          <a:latin typeface="Cambria Math" panose="02040503050406030204" pitchFamily="18" charset="0"/>
                        </a:rPr>
                        <m:t>=</m:t>
                      </m:r>
                      <m:f>
                        <m:fPr>
                          <m:ctrlPr>
                            <a:rPr lang="en-US" altLang="zh-CN" sz="1600" b="0" i="1" smtClean="0">
                              <a:latin typeface="Cambria Math" panose="02040503050406030204" pitchFamily="18" charset="0"/>
                            </a:rPr>
                          </m:ctrlPr>
                        </m:fPr>
                        <m:num>
                          <m:r>
                            <a:rPr lang="en-US" altLang="zh-CN" sz="1600" b="0" i="1" smtClean="0">
                              <a:latin typeface="Cambria Math" panose="02040503050406030204" pitchFamily="18" charset="0"/>
                            </a:rPr>
                            <m:t>𝑇𝑃</m:t>
                          </m:r>
                        </m:num>
                        <m:den>
                          <m:r>
                            <a:rPr lang="en-US" altLang="zh-CN" sz="1600" b="0" i="1" smtClean="0">
                              <a:latin typeface="Cambria Math" panose="02040503050406030204" pitchFamily="18" charset="0"/>
                            </a:rPr>
                            <m:t>𝑇𝑃</m:t>
                          </m:r>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𝐹𝑁</m:t>
                          </m:r>
                        </m:den>
                      </m:f>
                      <m:r>
                        <a:rPr lang="en-US" altLang="zh-CN" sz="1600" b="0" i="1" smtClean="0">
                          <a:latin typeface="Cambria Math" panose="02040503050406030204" pitchFamily="18" charset="0"/>
                          <a:ea typeface="Cambria Math" panose="02040503050406030204" pitchFamily="18" charset="0"/>
                        </a:rPr>
                        <m:t>≡1−</m:t>
                      </m:r>
                      <m:r>
                        <a:rPr lang="en-US" altLang="zh-CN" sz="1600" b="0" i="1" smtClean="0">
                          <a:latin typeface="Cambria Math" panose="02040503050406030204" pitchFamily="18" charset="0"/>
                          <a:ea typeface="Cambria Math" panose="02040503050406030204" pitchFamily="18" charset="0"/>
                        </a:rPr>
                        <m:t>𝐹𝑁𝑅</m:t>
                      </m:r>
                    </m:oMath>
                  </m:oMathPara>
                </a14:m>
                <a:endParaRPr lang="zh-CN" altLang="en-US" sz="1600" dirty="0"/>
              </a:p>
            </p:txBody>
          </p:sp>
        </mc:Choice>
        <mc:Fallback xmlns="">
          <p:sp>
            <p:nvSpPr>
              <p:cNvPr id="15" name="文本框 14">
                <a:extLst>
                  <a:ext uri="{FF2B5EF4-FFF2-40B4-BE49-F238E27FC236}">
                    <a16:creationId xmlns:a16="http://schemas.microsoft.com/office/drawing/2014/main" id="{F77CCA3E-437C-47FE-BC54-DC499926F5C2}"/>
                  </a:ext>
                </a:extLst>
              </p:cNvPr>
              <p:cNvSpPr txBox="1">
                <a:spLocks noRot="1" noChangeAspect="1" noMove="1" noResize="1" noEditPoints="1" noAdjustHandles="1" noChangeArrowheads="1" noChangeShapeType="1" noTextEdit="1"/>
              </p:cNvSpPr>
              <p:nvPr/>
            </p:nvSpPr>
            <p:spPr>
              <a:xfrm>
                <a:off x="6742273" y="4338684"/>
                <a:ext cx="2383386" cy="1395382"/>
              </a:xfrm>
              <a:prstGeom prst="rect">
                <a:avLst/>
              </a:prstGeom>
              <a:blipFill>
                <a:blip r:embed="rId7"/>
                <a:stretch>
                  <a:fillRect/>
                </a:stretch>
              </a:blipFill>
            </p:spPr>
            <p:txBody>
              <a:bodyPr/>
              <a:lstStyle/>
              <a:p>
                <a:r>
                  <a:rPr lang="zh-CN" altLang="en-US">
                    <a:noFill/>
                  </a:rPr>
                  <a:t> </a:t>
                </a:r>
              </a:p>
            </p:txBody>
          </p:sp>
        </mc:Fallback>
      </mc:AlternateContent>
      <p:graphicFrame>
        <p:nvGraphicFramePr>
          <p:cNvPr id="16" name="表格 15">
            <a:extLst>
              <a:ext uri="{FF2B5EF4-FFF2-40B4-BE49-F238E27FC236}">
                <a16:creationId xmlns:a16="http://schemas.microsoft.com/office/drawing/2014/main" id="{C3BBECF7-0BA1-4120-8122-E9AED65865AE}"/>
              </a:ext>
            </a:extLst>
          </p:cNvPr>
          <p:cNvGraphicFramePr>
            <a:graphicFrameLocks noGrp="1"/>
          </p:cNvGraphicFramePr>
          <p:nvPr>
            <p:extLst>
              <p:ext uri="{D42A27DB-BD31-4B8C-83A1-F6EECF244321}">
                <p14:modId xmlns:p14="http://schemas.microsoft.com/office/powerpoint/2010/main" val="2512973473"/>
              </p:ext>
            </p:extLst>
          </p:nvPr>
        </p:nvGraphicFramePr>
        <p:xfrm>
          <a:off x="6915559" y="3505200"/>
          <a:ext cx="2171313" cy="777240"/>
        </p:xfrm>
        <a:graphic>
          <a:graphicData uri="http://schemas.openxmlformats.org/drawingml/2006/table">
            <a:tbl>
              <a:tblPr>
                <a:tableStyleId>{69CF1AB2-1976-4502-BF36-3FF5EA218861}</a:tableStyleId>
              </a:tblPr>
              <a:tblGrid>
                <a:gridCol w="723771">
                  <a:extLst>
                    <a:ext uri="{9D8B030D-6E8A-4147-A177-3AD203B41FA5}">
                      <a16:colId xmlns:a16="http://schemas.microsoft.com/office/drawing/2014/main" val="3456400726"/>
                    </a:ext>
                  </a:extLst>
                </a:gridCol>
                <a:gridCol w="723771">
                  <a:extLst>
                    <a:ext uri="{9D8B030D-6E8A-4147-A177-3AD203B41FA5}">
                      <a16:colId xmlns:a16="http://schemas.microsoft.com/office/drawing/2014/main" val="2317369670"/>
                    </a:ext>
                  </a:extLst>
                </a:gridCol>
                <a:gridCol w="723771">
                  <a:extLst>
                    <a:ext uri="{9D8B030D-6E8A-4147-A177-3AD203B41FA5}">
                      <a16:colId xmlns:a16="http://schemas.microsoft.com/office/drawing/2014/main" val="562066670"/>
                    </a:ext>
                  </a:extLst>
                </a:gridCol>
              </a:tblGrid>
              <a:tr h="163512">
                <a:tc>
                  <a:txBody>
                    <a:bodyPr/>
                    <a:lstStyle/>
                    <a:p>
                      <a:pPr algn="ctr"/>
                      <a:endParaRPr lang="zh-CN" altLang="en-US" sz="1100"/>
                    </a:p>
                  </a:txBody>
                  <a:tcPr anchor="ctr"/>
                </a:tc>
                <a:tc>
                  <a:txBody>
                    <a:bodyPr/>
                    <a:lstStyle/>
                    <a:p>
                      <a:pPr marL="0" algn="ctr" defTabSz="685800" rtl="0" eaLnBrk="1" latinLnBrk="0" hangingPunct="1"/>
                      <a:r>
                        <a:rPr lang="zh-CN" altLang="en-US" sz="1100" b="1" kern="1200" dirty="0">
                          <a:solidFill>
                            <a:schemeClr val="dk1"/>
                          </a:solidFill>
                          <a:latin typeface="+mn-lt"/>
                          <a:ea typeface="+mn-ea"/>
                          <a:cs typeface="+mn-cs"/>
                        </a:rPr>
                        <a:t>预测 </a:t>
                      </a:r>
                      <a:r>
                        <a:rPr lang="en-US" altLang="zh-CN" sz="1100" b="1" kern="1200" dirty="0">
                          <a:solidFill>
                            <a:schemeClr val="dk1"/>
                          </a:solidFill>
                          <a:latin typeface="+mn-lt"/>
                          <a:ea typeface="+mn-ea"/>
                          <a:cs typeface="+mn-cs"/>
                        </a:rPr>
                        <a:t>= 1</a:t>
                      </a:r>
                    </a:p>
                  </a:txBody>
                  <a:tcPr anchor="ctr"/>
                </a:tc>
                <a:tc>
                  <a:txBody>
                    <a:bodyPr/>
                    <a:lstStyle/>
                    <a:p>
                      <a:pPr marL="0" algn="ctr" defTabSz="685800" rtl="0" eaLnBrk="1" latinLnBrk="0" hangingPunct="1"/>
                      <a:r>
                        <a:rPr lang="zh-CN" altLang="en-US" sz="1100" b="1" kern="1200" dirty="0">
                          <a:solidFill>
                            <a:schemeClr val="dk1"/>
                          </a:solidFill>
                          <a:latin typeface="+mn-lt"/>
                          <a:ea typeface="+mn-ea"/>
                          <a:cs typeface="+mn-cs"/>
                        </a:rPr>
                        <a:t>预测 </a:t>
                      </a:r>
                      <a:r>
                        <a:rPr lang="en-US" altLang="zh-CN" sz="1100" b="1" kern="1200" dirty="0">
                          <a:solidFill>
                            <a:schemeClr val="dk1"/>
                          </a:solidFill>
                          <a:latin typeface="+mn-lt"/>
                          <a:ea typeface="+mn-ea"/>
                          <a:cs typeface="+mn-cs"/>
                        </a:rPr>
                        <a:t>= 0</a:t>
                      </a:r>
                    </a:p>
                  </a:txBody>
                  <a:tcPr anchor="ctr"/>
                </a:tc>
                <a:extLst>
                  <a:ext uri="{0D108BD9-81ED-4DB2-BD59-A6C34878D82A}">
                    <a16:rowId xmlns:a16="http://schemas.microsoft.com/office/drawing/2014/main" val="4174108130"/>
                  </a:ext>
                </a:extLst>
              </a:tr>
              <a:tr h="163512">
                <a:tc>
                  <a:txBody>
                    <a:bodyPr/>
                    <a:lstStyle/>
                    <a:p>
                      <a:pPr algn="ctr"/>
                      <a:r>
                        <a:rPr lang="zh-CN" altLang="en-US" sz="1100" b="1" dirty="0"/>
                        <a:t>真实 </a:t>
                      </a:r>
                      <a:r>
                        <a:rPr lang="en-US" altLang="zh-CN" sz="1100" b="1" dirty="0"/>
                        <a:t>= 1</a:t>
                      </a:r>
                      <a:endParaRPr lang="zh-CN" altLang="en-US" sz="1100" dirty="0"/>
                    </a:p>
                  </a:txBody>
                  <a:tcPr anchor="ctr"/>
                </a:tc>
                <a:tc>
                  <a:txBody>
                    <a:bodyPr/>
                    <a:lstStyle/>
                    <a:p>
                      <a:pPr algn="ctr"/>
                      <a:r>
                        <a:rPr lang="en-US" sz="1100"/>
                        <a:t>TP</a:t>
                      </a:r>
                    </a:p>
                  </a:txBody>
                  <a:tcPr anchor="ctr"/>
                </a:tc>
                <a:tc>
                  <a:txBody>
                    <a:bodyPr/>
                    <a:lstStyle/>
                    <a:p>
                      <a:pPr algn="ctr"/>
                      <a:r>
                        <a:rPr lang="en-US" sz="1100" dirty="0"/>
                        <a:t>FN</a:t>
                      </a:r>
                    </a:p>
                  </a:txBody>
                  <a:tcPr anchor="ctr"/>
                </a:tc>
                <a:extLst>
                  <a:ext uri="{0D108BD9-81ED-4DB2-BD59-A6C34878D82A}">
                    <a16:rowId xmlns:a16="http://schemas.microsoft.com/office/drawing/2014/main" val="330003223"/>
                  </a:ext>
                </a:extLst>
              </a:tr>
              <a:tr h="163512">
                <a:tc>
                  <a:txBody>
                    <a:bodyPr/>
                    <a:lstStyle/>
                    <a:p>
                      <a:pPr algn="ctr"/>
                      <a:r>
                        <a:rPr lang="zh-CN" altLang="en-US" sz="1100" b="1" dirty="0"/>
                        <a:t>真实 </a:t>
                      </a:r>
                      <a:r>
                        <a:rPr lang="en-US" altLang="zh-CN" sz="1100" b="1" dirty="0"/>
                        <a:t>= 0</a:t>
                      </a:r>
                      <a:endParaRPr lang="zh-CN" altLang="en-US" sz="1100" dirty="0"/>
                    </a:p>
                  </a:txBody>
                  <a:tcPr anchor="ctr"/>
                </a:tc>
                <a:tc>
                  <a:txBody>
                    <a:bodyPr/>
                    <a:lstStyle/>
                    <a:p>
                      <a:pPr algn="ctr"/>
                      <a:r>
                        <a:rPr lang="en-US" sz="1100"/>
                        <a:t>FP</a:t>
                      </a:r>
                    </a:p>
                  </a:txBody>
                  <a:tcPr anchor="ctr"/>
                </a:tc>
                <a:tc>
                  <a:txBody>
                    <a:bodyPr/>
                    <a:lstStyle/>
                    <a:p>
                      <a:pPr algn="ctr"/>
                      <a:r>
                        <a:rPr lang="en-US" sz="1100" dirty="0"/>
                        <a:t>TN</a:t>
                      </a:r>
                    </a:p>
                  </a:txBody>
                  <a:tcPr anchor="ctr"/>
                </a:tc>
                <a:extLst>
                  <a:ext uri="{0D108BD9-81ED-4DB2-BD59-A6C34878D82A}">
                    <a16:rowId xmlns:a16="http://schemas.microsoft.com/office/drawing/2014/main" val="107947788"/>
                  </a:ext>
                </a:extLst>
              </a:tr>
            </a:tbl>
          </a:graphicData>
        </a:graphic>
      </p:graphicFrame>
      <p:pic>
        <p:nvPicPr>
          <p:cNvPr id="18" name="图片 17">
            <a:extLst>
              <a:ext uri="{FF2B5EF4-FFF2-40B4-BE49-F238E27FC236}">
                <a16:creationId xmlns:a16="http://schemas.microsoft.com/office/drawing/2014/main" id="{0A546846-BEAB-4B5B-9086-0E27ADCD517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70264" y="923925"/>
            <a:ext cx="9144000" cy="5689600"/>
          </a:xfrm>
          <a:prstGeom prst="rect">
            <a:avLst/>
          </a:prstGeom>
        </p:spPr>
      </p:pic>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18B6F806-F5C4-4FF9-837C-A850D42A3FFC}"/>
                  </a:ext>
                </a:extLst>
              </p:cNvPr>
              <p:cNvSpPr txBox="1"/>
              <p:nvPr/>
            </p:nvSpPr>
            <p:spPr>
              <a:xfrm>
                <a:off x="6991781" y="1131889"/>
                <a:ext cx="2095091" cy="1901483"/>
              </a:xfrm>
              <a:prstGeom prst="rect">
                <a:avLst/>
              </a:prstGeom>
              <a:noFill/>
            </p:spPr>
            <p:txBody>
              <a:bodyPr wrap="square" rtlCol="0">
                <a:spAutoFit/>
              </a:bodyPr>
              <a:lstStyle/>
              <a:p>
                <a:pPr>
                  <a:lnSpc>
                    <a:spcPct val="150000"/>
                  </a:lnSpc>
                </a:pPr>
                <a14:m>
                  <m:oMath xmlns:m="http://schemas.openxmlformats.org/officeDocument/2006/math">
                    <m:sSub>
                      <m:sSubPr>
                        <m:ctrlPr>
                          <a:rPr lang="en-US" altLang="zh-CN" sz="1600" b="1" i="1" smtClean="0">
                            <a:solidFill>
                              <a:srgbClr val="FF0000"/>
                            </a:solidFill>
                            <a:latin typeface="Cambria Math" panose="02040503050406030204" pitchFamily="18" charset="0"/>
                          </a:rPr>
                        </m:ctrlPr>
                      </m:sSubPr>
                      <m:e>
                        <m:r>
                          <a:rPr lang="en-US" altLang="zh-CN" sz="1600" b="1">
                            <a:solidFill>
                              <a:srgbClr val="FF0000"/>
                            </a:solidFill>
                            <a:latin typeface="Cambria Math" panose="02040503050406030204" pitchFamily="18" charset="0"/>
                          </a:rPr>
                          <m:t>𝑹</m:t>
                        </m:r>
                      </m:e>
                      <m:sub>
                        <m:r>
                          <a:rPr lang="en-US" altLang="zh-CN" sz="1600" b="1">
                            <a:solidFill>
                              <a:srgbClr val="FF0000"/>
                            </a:solidFill>
                            <a:latin typeface="Cambria Math" panose="02040503050406030204" pitchFamily="18" charset="0"/>
                          </a:rPr>
                          <m:t>𝒏</m:t>
                        </m:r>
                      </m:sub>
                    </m:sSub>
                    <m:r>
                      <a:rPr lang="en-US" altLang="zh-CN" sz="1600" b="1">
                        <a:solidFill>
                          <a:srgbClr val="FF0000"/>
                        </a:solidFill>
                        <a:latin typeface="Cambria Math" panose="02040503050406030204" pitchFamily="18" charset="0"/>
                      </a:rPr>
                      <m:t>:</m:t>
                    </m:r>
                  </m:oMath>
                </a14:m>
                <a:r>
                  <a:rPr lang="zh-CN" altLang="en-US" sz="1600" b="1" dirty="0">
                    <a:solidFill>
                      <a:srgbClr val="FF0000"/>
                    </a:solidFill>
                  </a:rPr>
                  <a:t>误触发频率</a:t>
                </a:r>
                <a:endParaRPr lang="en-US" altLang="zh-CN" sz="1600" b="1" dirty="0">
                  <a:solidFill>
                    <a:srgbClr val="FF0000"/>
                  </a:solidFill>
                </a:endParaRPr>
              </a:p>
              <a:p>
                <a:pPr>
                  <a:lnSpc>
                    <a:spcPct val="150000"/>
                  </a:lnSpc>
                </a:pPr>
                <a14:m>
                  <m:oMath xmlns:m="http://schemas.openxmlformats.org/officeDocument/2006/math">
                    <m:sSub>
                      <m:sSubPr>
                        <m:ctrlPr>
                          <a:rPr lang="en-US" altLang="zh-CN" sz="1600" b="1" i="1">
                            <a:solidFill>
                              <a:srgbClr val="FF0000"/>
                            </a:solidFill>
                            <a:latin typeface="Cambria Math" panose="02040503050406030204" pitchFamily="18" charset="0"/>
                          </a:rPr>
                        </m:ctrlPr>
                      </m:sSubPr>
                      <m:e>
                        <m:r>
                          <a:rPr lang="en-US" altLang="zh-CN" sz="1600" b="1">
                            <a:solidFill>
                              <a:srgbClr val="FF0000"/>
                            </a:solidFill>
                            <a:latin typeface="Cambria Math" panose="02040503050406030204" pitchFamily="18" charset="0"/>
                          </a:rPr>
                          <m:t>𝑨</m:t>
                        </m:r>
                      </m:e>
                      <m:sub>
                        <m:r>
                          <a:rPr lang="en-US" altLang="zh-CN" sz="1600" b="1">
                            <a:solidFill>
                              <a:srgbClr val="FF0000"/>
                            </a:solidFill>
                            <a:latin typeface="Cambria Math" panose="02040503050406030204" pitchFamily="18" charset="0"/>
                          </a:rPr>
                          <m:t>𝒏</m:t>
                        </m:r>
                      </m:sub>
                    </m:sSub>
                    <m:r>
                      <a:rPr lang="en-US" altLang="zh-CN" sz="1600" b="1">
                        <a:solidFill>
                          <a:srgbClr val="FF0000"/>
                        </a:solidFill>
                        <a:latin typeface="Cambria Math" panose="02040503050406030204" pitchFamily="18" charset="0"/>
                      </a:rPr>
                      <m:t>:</m:t>
                    </m:r>
                  </m:oMath>
                </a14:m>
                <a:r>
                  <a:rPr lang="zh-CN" altLang="en-US" sz="1600" b="1" dirty="0">
                    <a:solidFill>
                      <a:srgbClr val="FF0000"/>
                    </a:solidFill>
                  </a:rPr>
                  <a:t>接收率</a:t>
                </a:r>
                <a:endParaRPr lang="en-US" altLang="zh-CN" sz="1600" b="1" dirty="0">
                  <a:solidFill>
                    <a:srgbClr val="FF0000"/>
                  </a:solidFill>
                </a:endParaRPr>
              </a:p>
              <a:p>
                <a:pPr>
                  <a:lnSpc>
                    <a:spcPct val="150000"/>
                  </a:lnSpc>
                </a:pPr>
                <a14:m>
                  <m:oMath xmlns:m="http://schemas.openxmlformats.org/officeDocument/2006/math">
                    <m:sSub>
                      <m:sSubPr>
                        <m:ctrlPr>
                          <a:rPr lang="en-US" altLang="zh-CN" sz="1600" b="1" i="1" smtClean="0">
                            <a:solidFill>
                              <a:srgbClr val="FF0000"/>
                            </a:solidFill>
                            <a:latin typeface="Cambria Math" panose="02040503050406030204" pitchFamily="18" charset="0"/>
                          </a:rPr>
                        </m:ctrlPr>
                      </m:sSubPr>
                      <m:e>
                        <m:r>
                          <a:rPr lang="en-US" altLang="zh-CN" sz="1600" b="1">
                            <a:solidFill>
                              <a:srgbClr val="FF0000"/>
                            </a:solidFill>
                            <a:latin typeface="Cambria Math" panose="02040503050406030204" pitchFamily="18" charset="0"/>
                          </a:rPr>
                          <m:t>𝑹</m:t>
                        </m:r>
                      </m:e>
                      <m:sub>
                        <m:r>
                          <a:rPr lang="en-US" altLang="zh-CN" sz="1600" b="1" i="1" smtClean="0">
                            <a:solidFill>
                              <a:srgbClr val="FF0000"/>
                            </a:solidFill>
                            <a:latin typeface="Cambria Math" panose="02040503050406030204" pitchFamily="18" charset="0"/>
                          </a:rPr>
                          <m:t>𝒙</m:t>
                        </m:r>
                      </m:sub>
                    </m:sSub>
                    <m:r>
                      <a:rPr lang="en-US" altLang="zh-CN" sz="1600" b="1" i="0" smtClean="0">
                        <a:solidFill>
                          <a:srgbClr val="FF0000"/>
                        </a:solidFill>
                        <a:latin typeface="Cambria Math" panose="02040503050406030204" pitchFamily="18" charset="0"/>
                      </a:rPr>
                      <m:t>=</m:t>
                    </m:r>
                    <m:sSub>
                      <m:sSubPr>
                        <m:ctrlPr>
                          <a:rPr lang="en-US" altLang="zh-CN" sz="1600" b="1" i="1">
                            <a:solidFill>
                              <a:srgbClr val="FF0000"/>
                            </a:solidFill>
                            <a:latin typeface="Cambria Math" panose="02040503050406030204" pitchFamily="18" charset="0"/>
                          </a:rPr>
                        </m:ctrlPr>
                      </m:sSubPr>
                      <m:e>
                        <m:r>
                          <a:rPr lang="en-US" altLang="zh-CN" sz="1600" b="1">
                            <a:solidFill>
                              <a:srgbClr val="FF0000"/>
                            </a:solidFill>
                            <a:latin typeface="Cambria Math" panose="02040503050406030204" pitchFamily="18" charset="0"/>
                          </a:rPr>
                          <m:t>𝑹</m:t>
                        </m:r>
                      </m:e>
                      <m:sub>
                        <m:r>
                          <a:rPr lang="en-US" altLang="zh-CN" sz="1600" b="1">
                            <a:solidFill>
                              <a:srgbClr val="FF0000"/>
                            </a:solidFill>
                            <a:latin typeface="Cambria Math" panose="02040503050406030204" pitchFamily="18" charset="0"/>
                          </a:rPr>
                          <m:t>𝒏</m:t>
                        </m:r>
                      </m:sub>
                    </m:sSub>
                    <m:r>
                      <a:rPr lang="en-US" altLang="zh-CN" sz="1600" b="1" i="1" smtClean="0">
                        <a:solidFill>
                          <a:srgbClr val="FF0000"/>
                        </a:solidFill>
                        <a:latin typeface="Cambria Math" panose="02040503050406030204" pitchFamily="18" charset="0"/>
                        <a:ea typeface="Cambria Math" panose="02040503050406030204" pitchFamily="18" charset="0"/>
                      </a:rPr>
                      <m:t>∆</m:t>
                    </m:r>
                    <m:r>
                      <a:rPr lang="en-US" altLang="zh-CN" sz="1600" b="1" i="1" smtClean="0">
                        <a:solidFill>
                          <a:srgbClr val="FF0000"/>
                        </a:solidFill>
                        <a:latin typeface="Cambria Math" panose="02040503050406030204" pitchFamily="18" charset="0"/>
                        <a:ea typeface="Cambria Math" panose="02040503050406030204" pitchFamily="18" charset="0"/>
                      </a:rPr>
                      <m:t>𝒕</m:t>
                    </m:r>
                  </m:oMath>
                </a14:m>
                <a:r>
                  <a:rPr lang="en-US" altLang="zh-CN" sz="1600" b="1" dirty="0">
                    <a:solidFill>
                      <a:srgbClr val="FF0000"/>
                    </a:solidFill>
                  </a:rPr>
                  <a:t>: </a:t>
                </a:r>
                <a:r>
                  <a:rPr lang="zh-CN" altLang="en-US" sz="1600" b="1" dirty="0">
                    <a:solidFill>
                      <a:srgbClr val="FF0000"/>
                    </a:solidFill>
                  </a:rPr>
                  <a:t>误触发率</a:t>
                </a:r>
                <a:endParaRPr lang="en-US" altLang="zh-CN" sz="1600" b="1" dirty="0">
                  <a:solidFill>
                    <a:srgbClr val="FF0000"/>
                  </a:solidFill>
                </a:endParaRPr>
              </a:p>
              <a:p>
                <a:pPr>
                  <a:lnSpc>
                    <a:spcPct val="150000"/>
                  </a:lnSpc>
                </a:pPr>
                <a:r>
                  <a:rPr lang="zh-CN" altLang="en-US" sz="1600" b="1" dirty="0">
                    <a:solidFill>
                      <a:srgbClr val="0070C0"/>
                    </a:solidFill>
                  </a:rPr>
                  <a:t>勘误，但是不影响优化得到的参数</a:t>
                </a:r>
                <a:endParaRPr lang="en-US" altLang="zh-CN" sz="1600" b="1" dirty="0">
                  <a:solidFill>
                    <a:srgbClr val="0070C0"/>
                  </a:solidFill>
                </a:endParaRPr>
              </a:p>
            </p:txBody>
          </p:sp>
        </mc:Choice>
        <mc:Fallback xmlns="">
          <p:sp>
            <p:nvSpPr>
              <p:cNvPr id="5" name="文本框 4">
                <a:extLst>
                  <a:ext uri="{FF2B5EF4-FFF2-40B4-BE49-F238E27FC236}">
                    <a16:creationId xmlns:a16="http://schemas.microsoft.com/office/drawing/2014/main" id="{18B6F806-F5C4-4FF9-837C-A850D42A3FFC}"/>
                  </a:ext>
                </a:extLst>
              </p:cNvPr>
              <p:cNvSpPr txBox="1">
                <a:spLocks noRot="1" noChangeAspect="1" noMove="1" noResize="1" noEditPoints="1" noAdjustHandles="1" noChangeArrowheads="1" noChangeShapeType="1" noTextEdit="1"/>
              </p:cNvSpPr>
              <p:nvPr/>
            </p:nvSpPr>
            <p:spPr>
              <a:xfrm>
                <a:off x="6991781" y="1131889"/>
                <a:ext cx="2095091" cy="1901483"/>
              </a:xfrm>
              <a:prstGeom prst="rect">
                <a:avLst/>
              </a:prstGeom>
              <a:blipFill>
                <a:blip r:embed="rId9"/>
                <a:stretch>
                  <a:fillRect l="-1744" b="-3205"/>
                </a:stretch>
              </a:blipFill>
            </p:spPr>
            <p:txBody>
              <a:bodyPr/>
              <a:lstStyle/>
              <a:p>
                <a:r>
                  <a:rPr lang="zh-CN" altLang="en-US">
                    <a:noFill/>
                  </a:rPr>
                  <a:t> </a:t>
                </a:r>
              </a:p>
            </p:txBody>
          </p:sp>
        </mc:Fallback>
      </mc:AlternateContent>
      <p:sp>
        <p:nvSpPr>
          <p:cNvPr id="17" name="文本框 16">
            <a:extLst>
              <a:ext uri="{FF2B5EF4-FFF2-40B4-BE49-F238E27FC236}">
                <a16:creationId xmlns:a16="http://schemas.microsoft.com/office/drawing/2014/main" id="{E0AFAF5C-1164-4B3E-8DBA-2BC6A3A72BD4}"/>
              </a:ext>
            </a:extLst>
          </p:cNvPr>
          <p:cNvSpPr txBox="1"/>
          <p:nvPr/>
        </p:nvSpPr>
        <p:spPr>
          <a:xfrm>
            <a:off x="6761323" y="5867400"/>
            <a:ext cx="2249327" cy="793487"/>
          </a:xfrm>
          <a:prstGeom prst="rect">
            <a:avLst/>
          </a:prstGeom>
          <a:noFill/>
        </p:spPr>
        <p:txBody>
          <a:bodyPr wrap="square" rtlCol="0">
            <a:spAutoFit/>
          </a:bodyPr>
          <a:lstStyle/>
          <a:p>
            <a:pPr>
              <a:lnSpc>
                <a:spcPct val="150000"/>
              </a:lnSpc>
            </a:pPr>
            <a:r>
              <a:rPr lang="zh-CN" altLang="en-US" sz="1600" b="1" dirty="0">
                <a:solidFill>
                  <a:srgbClr val="FF0000"/>
                </a:solidFill>
              </a:rPr>
              <a:t>该近似存在偏差，特别是低本底处</a:t>
            </a:r>
            <a:endParaRPr lang="en-US" altLang="zh-CN" sz="1600" b="1" dirty="0">
              <a:solidFill>
                <a:srgbClr val="FF0000"/>
              </a:solidFill>
            </a:endParaRPr>
          </a:p>
        </p:txBody>
      </p:sp>
      <p:sp>
        <p:nvSpPr>
          <p:cNvPr id="6" name="矩形 5">
            <a:extLst>
              <a:ext uri="{FF2B5EF4-FFF2-40B4-BE49-F238E27FC236}">
                <a16:creationId xmlns:a16="http://schemas.microsoft.com/office/drawing/2014/main" id="{D0BE0DC1-FA97-4239-BA0B-0D2DB0308E6E}"/>
              </a:ext>
            </a:extLst>
          </p:cNvPr>
          <p:cNvSpPr/>
          <p:nvPr/>
        </p:nvSpPr>
        <p:spPr>
          <a:xfrm>
            <a:off x="13944600" y="1304925"/>
            <a:ext cx="649871" cy="4257675"/>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4443166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84645CAC-A17E-4F2F-A5DD-F7511833C01D}"/>
              </a:ext>
            </a:extLst>
          </p:cNvPr>
          <p:cNvSpPr>
            <a:spLocks noGrp="1"/>
          </p:cNvSpPr>
          <p:nvPr>
            <p:ph type="sldNum" sz="quarter" idx="12"/>
          </p:nvPr>
        </p:nvSpPr>
        <p:spPr/>
        <p:txBody>
          <a:bodyPr/>
          <a:lstStyle/>
          <a:p>
            <a:pPr>
              <a:defRPr/>
            </a:pPr>
            <a:fld id="{C58DEF2B-8039-4C1E-A573-46AE1706B516}" type="slidenum">
              <a:rPr lang="en-US" altLang="zh-CN" smtClean="0"/>
              <a:pPr>
                <a:defRPr/>
              </a:pPr>
              <a:t>30</a:t>
            </a:fld>
            <a:endParaRPr lang="en-US" altLang="zh-CN" dirty="0"/>
          </a:p>
        </p:txBody>
      </p:sp>
      <p:sp>
        <p:nvSpPr>
          <p:cNvPr id="3" name="文本占位符 2">
            <a:extLst>
              <a:ext uri="{FF2B5EF4-FFF2-40B4-BE49-F238E27FC236}">
                <a16:creationId xmlns:a16="http://schemas.microsoft.com/office/drawing/2014/main" id="{123F0360-9EC1-41FE-9C38-E2B69449FA89}"/>
              </a:ext>
            </a:extLst>
          </p:cNvPr>
          <p:cNvSpPr>
            <a:spLocks noGrp="1"/>
          </p:cNvSpPr>
          <p:nvPr>
            <p:ph type="body" sz="quarter" idx="13"/>
          </p:nvPr>
        </p:nvSpPr>
        <p:spPr/>
        <p:txBody>
          <a:bodyPr/>
          <a:lstStyle/>
          <a:p>
            <a:r>
              <a:rPr lang="zh-CN" altLang="en-US" dirty="0"/>
              <a:t>多目标优化</a:t>
            </a:r>
          </a:p>
        </p:txBody>
      </p:sp>
      <p:sp>
        <p:nvSpPr>
          <p:cNvPr id="4" name="文本框 3">
            <a:extLst>
              <a:ext uri="{FF2B5EF4-FFF2-40B4-BE49-F238E27FC236}">
                <a16:creationId xmlns:a16="http://schemas.microsoft.com/office/drawing/2014/main" id="{30C6BD1F-6AEF-4981-BD47-81AAFCA23929}"/>
              </a:ext>
            </a:extLst>
          </p:cNvPr>
          <p:cNvSpPr txBox="1"/>
          <p:nvPr/>
        </p:nvSpPr>
        <p:spPr>
          <a:xfrm>
            <a:off x="0" y="1066800"/>
            <a:ext cx="9144000" cy="5385513"/>
          </a:xfrm>
          <a:prstGeom prst="rect">
            <a:avLst/>
          </a:prstGeom>
          <a:noFill/>
        </p:spPr>
        <p:txBody>
          <a:bodyPr wrap="square" rtlCol="0">
            <a:spAutoFit/>
          </a:bodyPr>
          <a:lstStyle/>
          <a:p>
            <a:pPr marL="342900" indent="-342900">
              <a:lnSpc>
                <a:spcPct val="130000"/>
              </a:lnSpc>
              <a:buFont typeface="Wingdings" panose="05000000000000000000" pitchFamily="2" charset="2"/>
              <a:buChar char="p"/>
            </a:pPr>
            <a:r>
              <a:rPr lang="zh-CN" altLang="en-US" sz="1600" dirty="0">
                <a:solidFill>
                  <a:srgbClr val="FF0000"/>
                </a:solidFill>
              </a:rPr>
              <a:t>灵敏度</a:t>
            </a:r>
            <a:r>
              <a:rPr lang="en-US" altLang="zh-CN" sz="1600" dirty="0">
                <a:solidFill>
                  <a:srgbClr val="FF0000"/>
                </a:solidFill>
              </a:rPr>
              <a:t>Q </a:t>
            </a:r>
            <a:r>
              <a:rPr lang="zh-CN" altLang="en-US" sz="1600" dirty="0">
                <a:solidFill>
                  <a:srgbClr val="FF0000"/>
                </a:solidFill>
              </a:rPr>
              <a:t>和质量</a:t>
            </a:r>
            <a:r>
              <a:rPr lang="en-US" altLang="zh-CN" sz="1600" dirty="0">
                <a:solidFill>
                  <a:srgbClr val="FF0000"/>
                </a:solidFill>
              </a:rPr>
              <a:t>W </a:t>
            </a:r>
            <a:r>
              <a:rPr lang="zh-CN" altLang="en-US" sz="1600" dirty="0"/>
              <a:t>双目标优化</a:t>
            </a:r>
            <a:endParaRPr lang="en-US" altLang="zh-CN" sz="1600" dirty="0"/>
          </a:p>
          <a:p>
            <a:pPr marL="800100" lvl="1" indent="-342900">
              <a:lnSpc>
                <a:spcPct val="130000"/>
              </a:lnSpc>
              <a:buFont typeface="+mj-lt"/>
              <a:buAutoNum type="arabicPeriod"/>
            </a:pPr>
            <a:r>
              <a:rPr lang="zh-CN" altLang="en-US" sz="1600" dirty="0"/>
              <a:t>线圈参数</a:t>
            </a:r>
            <a:endParaRPr lang="en-US" altLang="zh-CN" sz="1600" dirty="0"/>
          </a:p>
          <a:p>
            <a:pPr marL="1257300" lvl="2" indent="-342900">
              <a:lnSpc>
                <a:spcPct val="150000"/>
              </a:lnSpc>
              <a:buFont typeface="Arial" panose="020B0604020202020204" pitchFamily="34" charset="0"/>
              <a:buChar char="•"/>
            </a:pPr>
            <a:r>
              <a:rPr lang="zh-CN" altLang="en-US" sz="1600" dirty="0"/>
              <a:t>线圈内径 </a:t>
            </a:r>
            <a:endParaRPr lang="en-US" altLang="zh-CN" sz="1600" dirty="0"/>
          </a:p>
          <a:p>
            <a:pPr marL="1257300" lvl="2" indent="-342900">
              <a:lnSpc>
                <a:spcPct val="150000"/>
              </a:lnSpc>
              <a:buFont typeface="Arial" panose="020B0604020202020204" pitchFamily="34" charset="0"/>
              <a:buChar char="•"/>
            </a:pPr>
            <a:r>
              <a:rPr lang="zh-CN" altLang="en-US" sz="1600" dirty="0">
                <a:solidFill>
                  <a:srgbClr val="C00000"/>
                </a:solidFill>
              </a:rPr>
              <a:t>每匝股数</a:t>
            </a:r>
            <a:endParaRPr lang="en-US" altLang="zh-CN" sz="1600" dirty="0">
              <a:solidFill>
                <a:srgbClr val="C00000"/>
              </a:solidFill>
            </a:endParaRPr>
          </a:p>
          <a:p>
            <a:pPr marL="1257300" lvl="2" indent="-342900">
              <a:lnSpc>
                <a:spcPct val="150000"/>
              </a:lnSpc>
              <a:buFont typeface="Arial" panose="020B0604020202020204" pitchFamily="34" charset="0"/>
              <a:buChar char="•"/>
            </a:pPr>
            <a:r>
              <a:rPr lang="zh-CN" altLang="en-US" sz="1600" dirty="0"/>
              <a:t>每层匝数</a:t>
            </a:r>
            <a:endParaRPr lang="en-US" altLang="zh-CN" sz="1600" dirty="0"/>
          </a:p>
          <a:p>
            <a:pPr marL="1257300" lvl="2" indent="-342900">
              <a:lnSpc>
                <a:spcPct val="150000"/>
              </a:lnSpc>
              <a:buFont typeface="Arial" panose="020B0604020202020204" pitchFamily="34" charset="0"/>
              <a:buChar char="•"/>
            </a:pPr>
            <a:r>
              <a:rPr lang="zh-CN" altLang="en-US" sz="1600" dirty="0"/>
              <a:t>层数</a:t>
            </a:r>
            <a:endParaRPr lang="en-US" altLang="zh-CN" sz="1600" dirty="0"/>
          </a:p>
          <a:p>
            <a:pPr marL="1257300" lvl="2" indent="-342900">
              <a:lnSpc>
                <a:spcPct val="130000"/>
              </a:lnSpc>
              <a:buFont typeface="Arial" panose="020B0604020202020204" pitchFamily="34" charset="0"/>
              <a:buChar char="•"/>
            </a:pPr>
            <a:r>
              <a:rPr lang="zh-CN" altLang="en-US" sz="1600" dirty="0">
                <a:solidFill>
                  <a:srgbClr val="C00000"/>
                </a:solidFill>
              </a:rPr>
              <a:t>磁芯高度</a:t>
            </a:r>
            <a:endParaRPr lang="en-US" altLang="zh-CN" sz="1600" dirty="0">
              <a:solidFill>
                <a:srgbClr val="C00000"/>
              </a:solidFill>
            </a:endParaRPr>
          </a:p>
          <a:p>
            <a:pPr marL="800100" lvl="1" indent="-342900">
              <a:lnSpc>
                <a:spcPct val="130000"/>
              </a:lnSpc>
              <a:buFont typeface="+mj-lt"/>
              <a:buAutoNum type="arabicPeriod"/>
            </a:pPr>
            <a:r>
              <a:rPr lang="zh-CN" altLang="en-US" sz="1600" dirty="0"/>
              <a:t>利用公式求得信号增益</a:t>
            </a:r>
            <a:endParaRPr lang="en-US" altLang="zh-CN" sz="1600" dirty="0"/>
          </a:p>
          <a:p>
            <a:pPr lvl="2">
              <a:lnSpc>
                <a:spcPct val="130000"/>
              </a:lnSpc>
            </a:pPr>
            <a:endParaRPr lang="en-US" altLang="zh-CN" sz="1600" dirty="0"/>
          </a:p>
          <a:p>
            <a:pPr lvl="2">
              <a:lnSpc>
                <a:spcPct val="130000"/>
              </a:lnSpc>
            </a:pPr>
            <a:endParaRPr lang="en-US" altLang="zh-CN" sz="1600" dirty="0"/>
          </a:p>
          <a:p>
            <a:pPr lvl="2">
              <a:lnSpc>
                <a:spcPct val="130000"/>
              </a:lnSpc>
            </a:pPr>
            <a:endParaRPr lang="en-US" altLang="zh-CN" sz="1600" dirty="0"/>
          </a:p>
          <a:p>
            <a:pPr lvl="2">
              <a:lnSpc>
                <a:spcPct val="130000"/>
              </a:lnSpc>
            </a:pPr>
            <a:endParaRPr lang="en-US" altLang="zh-CN" sz="1600" dirty="0"/>
          </a:p>
          <a:p>
            <a:pPr marL="800100" lvl="1" indent="-342900">
              <a:lnSpc>
                <a:spcPct val="130000"/>
              </a:lnSpc>
              <a:buFont typeface="+mj-lt"/>
              <a:buAutoNum type="arabicPeriod"/>
            </a:pPr>
            <a:r>
              <a:rPr lang="zh-CN" altLang="en-US" sz="1600" dirty="0"/>
              <a:t>利用磁导率虚部得到磁芯损耗，求得交流电阻</a:t>
            </a:r>
            <a:endParaRPr lang="en-US" altLang="zh-CN" sz="1600" dirty="0"/>
          </a:p>
          <a:p>
            <a:pPr marL="800100" lvl="1" indent="-342900">
              <a:lnSpc>
                <a:spcPct val="130000"/>
              </a:lnSpc>
              <a:buFont typeface="+mj-lt"/>
              <a:buAutoNum type="arabicPeriod"/>
            </a:pPr>
            <a:r>
              <a:rPr lang="zh-CN" altLang="en-US" sz="1600" dirty="0"/>
              <a:t>求得信噪比</a:t>
            </a:r>
            <a:r>
              <a:rPr lang="en-US" altLang="zh-CN" sz="1600" dirty="0"/>
              <a:t>SNR</a:t>
            </a:r>
            <a:r>
              <a:rPr lang="zh-CN" altLang="en-US" sz="1600" dirty="0"/>
              <a:t>，再得到</a:t>
            </a:r>
            <a:r>
              <a:rPr lang="en-US" altLang="zh-CN" sz="1600" dirty="0"/>
              <a:t>FPR</a:t>
            </a:r>
            <a:r>
              <a:rPr lang="zh-CN" altLang="en-US" sz="1600" dirty="0"/>
              <a:t>，得到</a:t>
            </a:r>
            <a:r>
              <a:rPr lang="en-US" altLang="zh-CN" sz="1600" dirty="0"/>
              <a:t>Q</a:t>
            </a:r>
          </a:p>
          <a:p>
            <a:pPr marL="800100" lvl="1" indent="-342900">
              <a:lnSpc>
                <a:spcPct val="130000"/>
              </a:lnSpc>
              <a:buFont typeface="+mj-lt"/>
              <a:buAutoNum type="arabicPeriod"/>
            </a:pPr>
            <a:r>
              <a:rPr lang="zh-CN" altLang="en-US" sz="1600" dirty="0"/>
              <a:t>得到</a:t>
            </a:r>
            <a:r>
              <a:rPr lang="en-US" altLang="zh-CN" sz="1600" dirty="0"/>
              <a:t>W</a:t>
            </a:r>
            <a:r>
              <a:rPr lang="zh-CN" altLang="en-US" sz="1600" dirty="0"/>
              <a:t>（包括</a:t>
            </a:r>
            <a:r>
              <a:rPr lang="zh-CN" altLang="en-US" sz="1600" dirty="0">
                <a:solidFill>
                  <a:srgbClr val="FF0000"/>
                </a:solidFill>
              </a:rPr>
              <a:t>磁芯重量</a:t>
            </a:r>
            <a:r>
              <a:rPr lang="zh-CN" altLang="en-US" sz="1600" dirty="0"/>
              <a:t>）</a:t>
            </a:r>
            <a:endParaRPr lang="en-US" altLang="zh-CN" sz="1600" dirty="0"/>
          </a:p>
          <a:p>
            <a:pPr marL="285750" indent="-285750">
              <a:lnSpc>
                <a:spcPct val="130000"/>
              </a:lnSpc>
              <a:buFont typeface="Wingdings" panose="05000000000000000000" pitchFamily="2" charset="2"/>
              <a:buChar char="p"/>
            </a:pPr>
            <a:r>
              <a:rPr lang="zh-CN" altLang="en-US" sz="1600" dirty="0">
                <a:solidFill>
                  <a:prstClr val="black"/>
                </a:solidFill>
                <a:latin typeface="等线" panose="020F0502020204030204"/>
                <a:ea typeface="等线" panose="02010600030101010101" pitchFamily="2" charset="-122"/>
              </a:rPr>
              <a:t>多目标优化：遍历，计算得到</a:t>
            </a:r>
            <a:r>
              <a:rPr lang="en-US" altLang="zh-CN" sz="1600" dirty="0">
                <a:solidFill>
                  <a:prstClr val="black"/>
                </a:solidFill>
                <a:latin typeface="等线" panose="020F0502020204030204"/>
                <a:ea typeface="等线" panose="02010600030101010101" pitchFamily="2" charset="-122"/>
              </a:rPr>
              <a:t>Pareto </a:t>
            </a:r>
            <a:r>
              <a:rPr lang="zh-CN" altLang="en-US" sz="1600" dirty="0">
                <a:solidFill>
                  <a:prstClr val="black"/>
                </a:solidFill>
                <a:latin typeface="等线" panose="020F0502020204030204"/>
                <a:ea typeface="等线" panose="02010600030101010101" pitchFamily="2" charset="-122"/>
              </a:rPr>
              <a:t>前沿</a:t>
            </a:r>
            <a:endParaRPr lang="en-US" altLang="zh-CN" sz="1600" dirty="0"/>
          </a:p>
        </p:txBody>
      </p:sp>
      <p:sp>
        <p:nvSpPr>
          <p:cNvPr id="9" name="文本框 8">
            <a:extLst>
              <a:ext uri="{FF2B5EF4-FFF2-40B4-BE49-F238E27FC236}">
                <a16:creationId xmlns:a16="http://schemas.microsoft.com/office/drawing/2014/main" id="{AD85B991-9CB9-41BD-8560-CD59524AF87E}"/>
              </a:ext>
            </a:extLst>
          </p:cNvPr>
          <p:cNvSpPr txBox="1"/>
          <p:nvPr/>
        </p:nvSpPr>
        <p:spPr>
          <a:xfrm>
            <a:off x="7543800" y="3250634"/>
            <a:ext cx="184731" cy="369332"/>
          </a:xfrm>
          <a:prstGeom prst="rect">
            <a:avLst/>
          </a:prstGeom>
          <a:noFill/>
        </p:spPr>
        <p:txBody>
          <a:bodyPr wrap="none" rtlCol="0">
            <a:spAutoFit/>
          </a:bodyPr>
          <a:lstStyle/>
          <a:p>
            <a:endParaRPr lang="zh-CN" altLang="en-US" dirty="0"/>
          </a:p>
        </p:txBody>
      </p:sp>
      <p:pic>
        <p:nvPicPr>
          <p:cNvPr id="6" name="图片 5">
            <a:extLst>
              <a:ext uri="{FF2B5EF4-FFF2-40B4-BE49-F238E27FC236}">
                <a16:creationId xmlns:a16="http://schemas.microsoft.com/office/drawing/2014/main" id="{0749A31F-BE68-432F-AA3E-3F19F26ACF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3810000"/>
            <a:ext cx="3219450" cy="923925"/>
          </a:xfrm>
          <a:prstGeom prst="rect">
            <a:avLst/>
          </a:prstGeom>
        </p:spPr>
      </p:pic>
      <p:pic>
        <p:nvPicPr>
          <p:cNvPr id="12" name="图片 11">
            <a:extLst>
              <a:ext uri="{FF2B5EF4-FFF2-40B4-BE49-F238E27FC236}">
                <a16:creationId xmlns:a16="http://schemas.microsoft.com/office/drawing/2014/main" id="{9982DA2F-F0A4-4886-A1FD-C04360E3B6CF}"/>
              </a:ext>
            </a:extLst>
          </p:cNvPr>
          <p:cNvPicPr>
            <a:picLocks noChangeAspect="1"/>
          </p:cNvPicPr>
          <p:nvPr/>
        </p:nvPicPr>
        <p:blipFill>
          <a:blip r:embed="rId3"/>
          <a:stretch>
            <a:fillRect/>
          </a:stretch>
        </p:blipFill>
        <p:spPr>
          <a:xfrm>
            <a:off x="5207594" y="3810000"/>
            <a:ext cx="2428571" cy="857143"/>
          </a:xfrm>
          <a:prstGeom prst="rect">
            <a:avLst/>
          </a:prstGeom>
        </p:spPr>
      </p:pic>
    </p:spTree>
    <p:extLst>
      <p:ext uri="{BB962C8B-B14F-4D97-AF65-F5344CB8AC3E}">
        <p14:creationId xmlns:p14="http://schemas.microsoft.com/office/powerpoint/2010/main" val="18008329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985F5DD1-77A6-4AC0-8730-09F7FA1557A1}"/>
              </a:ext>
            </a:extLst>
          </p:cNvPr>
          <p:cNvSpPr>
            <a:spLocks noGrp="1"/>
          </p:cNvSpPr>
          <p:nvPr>
            <p:ph type="sldNum" sz="quarter" idx="12"/>
          </p:nvPr>
        </p:nvSpPr>
        <p:spPr/>
        <p:txBody>
          <a:bodyPr/>
          <a:lstStyle/>
          <a:p>
            <a:pPr>
              <a:defRPr/>
            </a:pPr>
            <a:fld id="{C58DEF2B-8039-4C1E-A573-46AE1706B516}" type="slidenum">
              <a:rPr lang="en-US" altLang="zh-CN" smtClean="0"/>
              <a:pPr>
                <a:defRPr/>
              </a:pPr>
              <a:t>31</a:t>
            </a:fld>
            <a:endParaRPr lang="en-US" altLang="zh-CN" dirty="0"/>
          </a:p>
        </p:txBody>
      </p:sp>
      <p:sp>
        <p:nvSpPr>
          <p:cNvPr id="3" name="文本占位符 2">
            <a:extLst>
              <a:ext uri="{FF2B5EF4-FFF2-40B4-BE49-F238E27FC236}">
                <a16:creationId xmlns:a16="http://schemas.microsoft.com/office/drawing/2014/main" id="{A017CB8A-B648-490D-B2B3-8B4A50BD9570}"/>
              </a:ext>
            </a:extLst>
          </p:cNvPr>
          <p:cNvSpPr>
            <a:spLocks noGrp="1"/>
          </p:cNvSpPr>
          <p:nvPr>
            <p:ph type="body" sz="quarter" idx="13"/>
          </p:nvPr>
        </p:nvSpPr>
        <p:spPr/>
        <p:txBody>
          <a:bodyPr/>
          <a:lstStyle/>
          <a:p>
            <a:r>
              <a:rPr lang="zh-CN" altLang="en-US" dirty="0"/>
              <a:t>结果</a:t>
            </a:r>
          </a:p>
        </p:txBody>
      </p:sp>
      <p:sp>
        <p:nvSpPr>
          <p:cNvPr id="7" name="文本框 6">
            <a:extLst>
              <a:ext uri="{FF2B5EF4-FFF2-40B4-BE49-F238E27FC236}">
                <a16:creationId xmlns:a16="http://schemas.microsoft.com/office/drawing/2014/main" id="{7107F98E-2FD1-4E62-9F31-2033FF1856F4}"/>
              </a:ext>
            </a:extLst>
          </p:cNvPr>
          <p:cNvSpPr txBox="1"/>
          <p:nvPr/>
        </p:nvSpPr>
        <p:spPr>
          <a:xfrm>
            <a:off x="66481" y="1402425"/>
            <a:ext cx="6639119" cy="3997376"/>
          </a:xfrm>
          <a:prstGeom prst="rect">
            <a:avLst/>
          </a:prstGeom>
          <a:noFill/>
        </p:spPr>
        <p:txBody>
          <a:bodyPr wrap="square">
            <a:spAutoFit/>
          </a:bodyPr>
          <a:lstStyle/>
          <a:p>
            <a:pPr marL="285750" indent="-285750">
              <a:lnSpc>
                <a:spcPct val="150000"/>
              </a:lnSpc>
              <a:buFont typeface="Wingdings" panose="05000000000000000000" pitchFamily="2" charset="2"/>
              <a:buChar char="p"/>
            </a:pPr>
            <a:r>
              <a:rPr lang="zh-CN" altLang="en-US" dirty="0"/>
              <a:t>约束：</a:t>
            </a:r>
            <a:endParaRPr lang="en-US" altLang="zh-CN" dirty="0"/>
          </a:p>
          <a:p>
            <a:pPr marL="742950" lvl="1" indent="-285750">
              <a:lnSpc>
                <a:spcPct val="150000"/>
              </a:lnSpc>
              <a:buFont typeface="Arial" panose="020B0604020202020204" pitchFamily="34" charset="0"/>
              <a:buChar char="•"/>
            </a:pPr>
            <a:r>
              <a:rPr lang="en-US" altLang="zh-CN" dirty="0" err="1"/>
              <a:t>r_coil_inner</a:t>
            </a:r>
            <a:r>
              <a:rPr lang="en-US" altLang="zh-CN" dirty="0"/>
              <a:t>: (30, 40, …50)</a:t>
            </a:r>
          </a:p>
          <a:p>
            <a:pPr marL="742950" lvl="1" indent="-285750">
              <a:lnSpc>
                <a:spcPct val="150000"/>
              </a:lnSpc>
              <a:buFont typeface="Arial" panose="020B0604020202020204" pitchFamily="34" charset="0"/>
              <a:buChar char="•"/>
            </a:pPr>
            <a:r>
              <a:rPr lang="en-US" altLang="zh-CN" dirty="0"/>
              <a:t>ns: (10, 12, 15…)</a:t>
            </a:r>
          </a:p>
          <a:p>
            <a:pPr marL="742950" lvl="1" indent="-285750">
              <a:lnSpc>
                <a:spcPct val="150000"/>
              </a:lnSpc>
              <a:buFont typeface="Arial" panose="020B0604020202020204" pitchFamily="34" charset="0"/>
              <a:buChar char="•"/>
            </a:pPr>
            <a:r>
              <a:rPr lang="en-US" altLang="zh-CN" dirty="0" err="1"/>
              <a:t>num_coil</a:t>
            </a:r>
            <a:r>
              <a:rPr lang="en-US" altLang="zh-CN" dirty="0"/>
              <a:t>: (100, 150, …700)</a:t>
            </a:r>
          </a:p>
          <a:p>
            <a:pPr marL="742950" lvl="1" indent="-285750">
              <a:lnSpc>
                <a:spcPct val="150000"/>
              </a:lnSpc>
              <a:buFont typeface="Arial" panose="020B0604020202020204" pitchFamily="34" charset="0"/>
              <a:buChar char="•"/>
            </a:pPr>
            <a:r>
              <a:rPr lang="en-US" altLang="zh-CN" dirty="0" err="1"/>
              <a:t>num_layer</a:t>
            </a:r>
            <a:r>
              <a:rPr lang="en-US" altLang="zh-CN" dirty="0"/>
              <a:t>: (10, 12, …30)</a:t>
            </a:r>
          </a:p>
          <a:p>
            <a:pPr marL="742950" lvl="1" indent="-285750">
              <a:lnSpc>
                <a:spcPct val="150000"/>
              </a:lnSpc>
              <a:buFont typeface="Arial" panose="020B0604020202020204" pitchFamily="34" charset="0"/>
              <a:buChar char="•"/>
            </a:pPr>
            <a:r>
              <a:rPr lang="en-US" altLang="zh-CN" dirty="0" err="1"/>
              <a:t>core_height</a:t>
            </a:r>
            <a:r>
              <a:rPr lang="en-US" altLang="zh-CN" dirty="0">
                <a:sym typeface="Wingdings" panose="05000000000000000000" pitchFamily="2" charset="2"/>
              </a:rPr>
              <a:t>: (0.1h, 0.3h, … 3h)</a:t>
            </a:r>
            <a:endParaRPr lang="en-US" altLang="zh-CN" dirty="0"/>
          </a:p>
          <a:p>
            <a:pPr marL="285750" indent="-285750">
              <a:lnSpc>
                <a:spcPct val="130000"/>
              </a:lnSpc>
              <a:buFont typeface="Wingdings" panose="05000000000000000000" pitchFamily="2" charset="2"/>
              <a:buChar char="p"/>
            </a:pPr>
            <a:r>
              <a:rPr lang="zh-CN" altLang="en-US" dirty="0"/>
              <a:t>筛选条件：</a:t>
            </a:r>
            <a:endParaRPr lang="en-US" altLang="zh-CN" dirty="0"/>
          </a:p>
          <a:p>
            <a:pPr marL="742950" lvl="1" indent="-285750">
              <a:lnSpc>
                <a:spcPct val="130000"/>
              </a:lnSpc>
              <a:buFont typeface="Arial" panose="020B0604020202020204" pitchFamily="34" charset="0"/>
              <a:buChar char="•"/>
            </a:pPr>
            <a:r>
              <a:rPr lang="zh-CN" altLang="en-US" dirty="0"/>
              <a:t>直流电阻</a:t>
            </a:r>
            <a:r>
              <a:rPr lang="en-US" altLang="zh-CN" dirty="0"/>
              <a:t>&gt;40 ohm</a:t>
            </a:r>
          </a:p>
          <a:p>
            <a:pPr marL="742950" lvl="1" indent="-285750">
              <a:lnSpc>
                <a:spcPct val="130000"/>
              </a:lnSpc>
              <a:buFont typeface="Arial" panose="020B0604020202020204" pitchFamily="34" charset="0"/>
              <a:buChar char="•"/>
            </a:pPr>
            <a:r>
              <a:rPr lang="zh-CN" altLang="en-US" dirty="0"/>
              <a:t>质量</a:t>
            </a:r>
            <a:r>
              <a:rPr lang="en-US" altLang="zh-CN" dirty="0"/>
              <a:t>&lt;30kg</a:t>
            </a:r>
          </a:p>
          <a:p>
            <a:pPr marL="285750" indent="-285750">
              <a:lnSpc>
                <a:spcPct val="130000"/>
              </a:lnSpc>
              <a:buFont typeface="Wingdings" panose="05000000000000000000" pitchFamily="2" charset="2"/>
              <a:buChar char="p"/>
            </a:pPr>
            <a:r>
              <a:rPr lang="zh-CN" altLang="en-US" dirty="0"/>
              <a:t>优化参数：</a:t>
            </a:r>
            <a:endParaRPr lang="en-US" altLang="zh-CN" dirty="0"/>
          </a:p>
        </p:txBody>
      </p:sp>
      <p:pic>
        <p:nvPicPr>
          <p:cNvPr id="8" name="图片 7">
            <a:extLst>
              <a:ext uri="{FF2B5EF4-FFF2-40B4-BE49-F238E27FC236}">
                <a16:creationId xmlns:a16="http://schemas.microsoft.com/office/drawing/2014/main" id="{E68CF9B4-A279-497D-86A3-4AEC03B4ACF5}"/>
              </a:ext>
            </a:extLst>
          </p:cNvPr>
          <p:cNvPicPr>
            <a:picLocks noChangeAspect="1"/>
          </p:cNvPicPr>
          <p:nvPr/>
        </p:nvPicPr>
        <p:blipFill>
          <a:blip r:embed="rId2"/>
          <a:stretch>
            <a:fillRect/>
          </a:stretch>
        </p:blipFill>
        <p:spPr>
          <a:xfrm>
            <a:off x="228600" y="5455575"/>
            <a:ext cx="3590476" cy="1095238"/>
          </a:xfrm>
          <a:prstGeom prst="rect">
            <a:avLst/>
          </a:prstGeom>
        </p:spPr>
      </p:pic>
      <p:sp>
        <p:nvSpPr>
          <p:cNvPr id="9" name="文本框 8">
            <a:extLst>
              <a:ext uri="{FF2B5EF4-FFF2-40B4-BE49-F238E27FC236}">
                <a16:creationId xmlns:a16="http://schemas.microsoft.com/office/drawing/2014/main" id="{6A311A63-3A25-4C42-B71B-496BED26B471}"/>
              </a:ext>
            </a:extLst>
          </p:cNvPr>
          <p:cNvSpPr txBox="1"/>
          <p:nvPr/>
        </p:nvSpPr>
        <p:spPr>
          <a:xfrm>
            <a:off x="4571574" y="5288120"/>
            <a:ext cx="2366472" cy="1077218"/>
          </a:xfrm>
          <a:prstGeom prst="rect">
            <a:avLst/>
          </a:prstGeom>
          <a:noFill/>
        </p:spPr>
        <p:txBody>
          <a:bodyPr wrap="square" rtlCol="0">
            <a:spAutoFit/>
          </a:bodyPr>
          <a:lstStyle/>
          <a:p>
            <a:pPr marL="285750" indent="-285750">
              <a:buFont typeface="Arial" panose="020B0604020202020204" pitchFamily="34" charset="0"/>
              <a:buChar char="•"/>
            </a:pPr>
            <a:r>
              <a:rPr lang="zh-CN" altLang="en-US" sz="1600" b="1" dirty="0"/>
              <a:t>线圈内径越小越好</a:t>
            </a:r>
            <a:endParaRPr lang="en-US" altLang="zh-CN" sz="1600" b="1" dirty="0"/>
          </a:p>
          <a:p>
            <a:pPr marL="285750" indent="-285750">
              <a:buFont typeface="Arial" panose="020B0604020202020204" pitchFamily="34" charset="0"/>
              <a:buChar char="•"/>
            </a:pPr>
            <a:r>
              <a:rPr lang="zh-CN" altLang="en-US" sz="1600" b="1" dirty="0"/>
              <a:t>每匝股数受约束限制</a:t>
            </a:r>
            <a:endParaRPr lang="en-US" altLang="zh-CN" sz="1600" b="1" dirty="0"/>
          </a:p>
          <a:p>
            <a:pPr marL="285750" indent="-285750">
              <a:buFont typeface="Arial" panose="020B0604020202020204" pitchFamily="34" charset="0"/>
              <a:buChar char="•"/>
            </a:pPr>
            <a:r>
              <a:rPr lang="zh-CN" altLang="en-US" sz="1600" b="1" dirty="0"/>
              <a:t>每层匝数受约束限制</a:t>
            </a:r>
            <a:endParaRPr lang="en-US" altLang="zh-CN" sz="1600" b="1" dirty="0"/>
          </a:p>
          <a:p>
            <a:pPr marL="285750" indent="-285750">
              <a:buFont typeface="Arial" panose="020B0604020202020204" pitchFamily="34" charset="0"/>
              <a:buChar char="•"/>
            </a:pPr>
            <a:r>
              <a:rPr lang="zh-CN" altLang="en-US" sz="1600" b="1" dirty="0"/>
              <a:t>存在最优层数</a:t>
            </a:r>
          </a:p>
        </p:txBody>
      </p:sp>
    </p:spTree>
    <p:extLst>
      <p:ext uri="{BB962C8B-B14F-4D97-AF65-F5344CB8AC3E}">
        <p14:creationId xmlns:p14="http://schemas.microsoft.com/office/powerpoint/2010/main" val="34072510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BCD83DDE-6C9C-4348-8A7D-F12F90CD66BF}"/>
              </a:ext>
            </a:extLst>
          </p:cNvPr>
          <p:cNvSpPr>
            <a:spLocks noGrp="1"/>
          </p:cNvSpPr>
          <p:nvPr>
            <p:ph type="sldNum" sz="quarter" idx="12"/>
          </p:nvPr>
        </p:nvSpPr>
        <p:spPr/>
        <p:txBody>
          <a:bodyPr/>
          <a:lstStyle/>
          <a:p>
            <a:pPr>
              <a:defRPr/>
            </a:pPr>
            <a:fld id="{C58DEF2B-8039-4C1E-A573-46AE1706B516}" type="slidenum">
              <a:rPr lang="en-US" altLang="zh-CN" smtClean="0"/>
              <a:pPr>
                <a:defRPr/>
              </a:pPr>
              <a:t>32</a:t>
            </a:fld>
            <a:endParaRPr lang="en-US" altLang="zh-CN" dirty="0"/>
          </a:p>
        </p:txBody>
      </p:sp>
      <p:sp>
        <p:nvSpPr>
          <p:cNvPr id="3" name="文本占位符 2">
            <a:extLst>
              <a:ext uri="{FF2B5EF4-FFF2-40B4-BE49-F238E27FC236}">
                <a16:creationId xmlns:a16="http://schemas.microsoft.com/office/drawing/2014/main" id="{29CED24A-5423-4BA9-BE20-7A4693F91F96}"/>
              </a:ext>
            </a:extLst>
          </p:cNvPr>
          <p:cNvSpPr>
            <a:spLocks noGrp="1"/>
          </p:cNvSpPr>
          <p:nvPr>
            <p:ph type="body" sz="quarter" idx="13"/>
          </p:nvPr>
        </p:nvSpPr>
        <p:spPr/>
        <p:txBody>
          <a:bodyPr/>
          <a:lstStyle/>
          <a:p>
            <a:r>
              <a:rPr lang="zh-CN" altLang="en-US" dirty="0"/>
              <a:t>结果</a:t>
            </a:r>
          </a:p>
        </p:txBody>
      </p:sp>
    </p:spTree>
    <p:extLst>
      <p:ext uri="{BB962C8B-B14F-4D97-AF65-F5344CB8AC3E}">
        <p14:creationId xmlns:p14="http://schemas.microsoft.com/office/powerpoint/2010/main" val="38793572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10E230B8-14D2-4E90-80AE-D60B192541E4}"/>
              </a:ext>
            </a:extLst>
          </p:cNvPr>
          <p:cNvSpPr>
            <a:spLocks noGrp="1"/>
          </p:cNvSpPr>
          <p:nvPr>
            <p:ph type="sldNum" sz="quarter" idx="12"/>
          </p:nvPr>
        </p:nvSpPr>
        <p:spPr/>
        <p:txBody>
          <a:bodyPr/>
          <a:lstStyle/>
          <a:p>
            <a:pPr>
              <a:defRPr/>
            </a:pPr>
            <a:fld id="{C58DEF2B-8039-4C1E-A573-46AE1706B516}" type="slidenum">
              <a:rPr lang="en-US" altLang="zh-CN" smtClean="0"/>
              <a:pPr>
                <a:defRPr/>
              </a:pPr>
              <a:t>33</a:t>
            </a:fld>
            <a:endParaRPr lang="en-US" altLang="zh-CN" dirty="0"/>
          </a:p>
        </p:txBody>
      </p:sp>
      <p:sp>
        <p:nvSpPr>
          <p:cNvPr id="3" name="文本占位符 2">
            <a:extLst>
              <a:ext uri="{FF2B5EF4-FFF2-40B4-BE49-F238E27FC236}">
                <a16:creationId xmlns:a16="http://schemas.microsoft.com/office/drawing/2014/main" id="{187D0668-9D5E-4EA9-A398-0DE1169AF0E2}"/>
              </a:ext>
            </a:extLst>
          </p:cNvPr>
          <p:cNvSpPr>
            <a:spLocks noGrp="1"/>
          </p:cNvSpPr>
          <p:nvPr>
            <p:ph type="body" sz="quarter" idx="13"/>
          </p:nvPr>
        </p:nvSpPr>
        <p:spPr/>
        <p:txBody>
          <a:bodyPr/>
          <a:lstStyle/>
          <a:p>
            <a:r>
              <a:rPr lang="zh-CN" altLang="en-US" dirty="0"/>
              <a:t>验证</a:t>
            </a:r>
          </a:p>
        </p:txBody>
      </p:sp>
      <p:sp>
        <p:nvSpPr>
          <p:cNvPr id="4" name="文本框 3">
            <a:extLst>
              <a:ext uri="{FF2B5EF4-FFF2-40B4-BE49-F238E27FC236}">
                <a16:creationId xmlns:a16="http://schemas.microsoft.com/office/drawing/2014/main" id="{54FE2693-A6A1-4B5C-9953-8FA9379914F2}"/>
              </a:ext>
            </a:extLst>
          </p:cNvPr>
          <p:cNvSpPr txBox="1"/>
          <p:nvPr/>
        </p:nvSpPr>
        <p:spPr>
          <a:xfrm>
            <a:off x="1524000" y="2438400"/>
            <a:ext cx="4495800" cy="465640"/>
          </a:xfrm>
          <a:prstGeom prst="rect">
            <a:avLst/>
          </a:prstGeom>
          <a:noFill/>
        </p:spPr>
        <p:txBody>
          <a:bodyPr wrap="square" rtlCol="0">
            <a:spAutoFit/>
          </a:bodyPr>
          <a:lstStyle/>
          <a:p>
            <a:pPr marL="342900" indent="-342900">
              <a:lnSpc>
                <a:spcPct val="150000"/>
              </a:lnSpc>
              <a:buAutoNum type="arabicPeriod"/>
            </a:pPr>
            <a:r>
              <a:rPr lang="zh-CN" altLang="en-US" dirty="0"/>
              <a:t>实测验证</a:t>
            </a:r>
          </a:p>
        </p:txBody>
      </p:sp>
    </p:spTree>
    <p:extLst>
      <p:ext uri="{BB962C8B-B14F-4D97-AF65-F5344CB8AC3E}">
        <p14:creationId xmlns:p14="http://schemas.microsoft.com/office/powerpoint/2010/main" val="21901863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1603E942-3D29-49C5-955F-0479B0DF5F65}"/>
              </a:ext>
            </a:extLst>
          </p:cNvPr>
          <p:cNvSpPr>
            <a:spLocks noGrp="1"/>
          </p:cNvSpPr>
          <p:nvPr>
            <p:ph type="sldNum" sz="quarter" idx="12"/>
          </p:nvPr>
        </p:nvSpPr>
        <p:spPr/>
        <p:txBody>
          <a:bodyPr/>
          <a:lstStyle/>
          <a:p>
            <a:pPr>
              <a:defRPr/>
            </a:pPr>
            <a:fld id="{C58DEF2B-8039-4C1E-A573-46AE1706B516}" type="slidenum">
              <a:rPr lang="en-US" altLang="zh-CN" smtClean="0"/>
              <a:pPr>
                <a:defRPr/>
              </a:pPr>
              <a:t>34</a:t>
            </a:fld>
            <a:endParaRPr lang="en-US" altLang="zh-CN" dirty="0"/>
          </a:p>
        </p:txBody>
      </p:sp>
      <p:sp>
        <p:nvSpPr>
          <p:cNvPr id="3" name="文本占位符 2">
            <a:extLst>
              <a:ext uri="{FF2B5EF4-FFF2-40B4-BE49-F238E27FC236}">
                <a16:creationId xmlns:a16="http://schemas.microsoft.com/office/drawing/2014/main" id="{F8572BBF-A6AF-433B-8505-5374BA322BBF}"/>
              </a:ext>
            </a:extLst>
          </p:cNvPr>
          <p:cNvSpPr>
            <a:spLocks noGrp="1"/>
          </p:cNvSpPr>
          <p:nvPr>
            <p:ph type="body" sz="quarter" idx="13"/>
          </p:nvPr>
        </p:nvSpPr>
        <p:spPr/>
        <p:txBody>
          <a:bodyPr/>
          <a:lstStyle/>
          <a:p>
            <a:r>
              <a:rPr lang="zh-CN" altLang="en-US" dirty="0"/>
              <a:t>结果汇总</a:t>
            </a:r>
          </a:p>
        </p:txBody>
      </p:sp>
      <p:pic>
        <p:nvPicPr>
          <p:cNvPr id="5" name="图片 4">
            <a:extLst>
              <a:ext uri="{FF2B5EF4-FFF2-40B4-BE49-F238E27FC236}">
                <a16:creationId xmlns:a16="http://schemas.microsoft.com/office/drawing/2014/main" id="{CF245B3A-CB5F-4B4F-A435-97C71FAC357E}"/>
              </a:ext>
            </a:extLst>
          </p:cNvPr>
          <p:cNvPicPr>
            <a:picLocks noChangeAspect="1"/>
          </p:cNvPicPr>
          <p:nvPr/>
        </p:nvPicPr>
        <p:blipFill>
          <a:blip r:embed="rId2"/>
          <a:stretch>
            <a:fillRect/>
          </a:stretch>
        </p:blipFill>
        <p:spPr>
          <a:xfrm>
            <a:off x="685800" y="1066800"/>
            <a:ext cx="7772400" cy="5181601"/>
          </a:xfrm>
          <a:prstGeom prst="rect">
            <a:avLst/>
          </a:prstGeom>
        </p:spPr>
      </p:pic>
      <p:pic>
        <p:nvPicPr>
          <p:cNvPr id="7" name="图片 6">
            <a:extLst>
              <a:ext uri="{FF2B5EF4-FFF2-40B4-BE49-F238E27FC236}">
                <a16:creationId xmlns:a16="http://schemas.microsoft.com/office/drawing/2014/main" id="{2BCEF272-D0F9-4527-8080-D9C4C513C510}"/>
              </a:ext>
            </a:extLst>
          </p:cNvPr>
          <p:cNvPicPr>
            <a:picLocks noChangeAspect="1"/>
          </p:cNvPicPr>
          <p:nvPr/>
        </p:nvPicPr>
        <p:blipFill>
          <a:blip r:embed="rId3"/>
          <a:stretch>
            <a:fillRect/>
          </a:stretch>
        </p:blipFill>
        <p:spPr>
          <a:xfrm>
            <a:off x="3276600" y="2147887"/>
            <a:ext cx="4648200" cy="3098801"/>
          </a:xfrm>
          <a:prstGeom prst="rect">
            <a:avLst/>
          </a:prstGeom>
        </p:spPr>
      </p:pic>
      <p:sp>
        <p:nvSpPr>
          <p:cNvPr id="8" name="矩形 7">
            <a:extLst>
              <a:ext uri="{FF2B5EF4-FFF2-40B4-BE49-F238E27FC236}">
                <a16:creationId xmlns:a16="http://schemas.microsoft.com/office/drawing/2014/main" id="{D75E112E-87D8-4EBB-86E7-449B662CAC94}"/>
              </a:ext>
            </a:extLst>
          </p:cNvPr>
          <p:cNvSpPr/>
          <p:nvPr/>
        </p:nvSpPr>
        <p:spPr>
          <a:xfrm>
            <a:off x="1295400" y="4845050"/>
            <a:ext cx="915275" cy="934937"/>
          </a:xfrm>
          <a:prstGeom prst="rect">
            <a:avLst/>
          </a:prstGeom>
          <a:noFill/>
          <a:ln w="127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箭头连接符 8">
            <a:extLst>
              <a:ext uri="{FF2B5EF4-FFF2-40B4-BE49-F238E27FC236}">
                <a16:creationId xmlns:a16="http://schemas.microsoft.com/office/drawing/2014/main" id="{C9266E68-F8A1-424D-869C-B306ABEDAB09}"/>
              </a:ext>
            </a:extLst>
          </p:cNvPr>
          <p:cNvCxnSpPr>
            <a:cxnSpLocks/>
            <a:stCxn id="8" idx="3"/>
          </p:cNvCxnSpPr>
          <p:nvPr/>
        </p:nvCxnSpPr>
        <p:spPr>
          <a:xfrm flipV="1">
            <a:off x="2210675" y="4083051"/>
            <a:ext cx="1294525" cy="1229468"/>
          </a:xfrm>
          <a:prstGeom prst="straightConnector1">
            <a:avLst/>
          </a:prstGeom>
          <a:noFill/>
          <a:ln w="12700">
            <a:prstDash val="sysDash"/>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sp>
        <p:nvSpPr>
          <p:cNvPr id="12" name="文本框 11">
            <a:extLst>
              <a:ext uri="{FF2B5EF4-FFF2-40B4-BE49-F238E27FC236}">
                <a16:creationId xmlns:a16="http://schemas.microsoft.com/office/drawing/2014/main" id="{8426F379-442D-4822-997F-162872C36D9C}"/>
              </a:ext>
            </a:extLst>
          </p:cNvPr>
          <p:cNvSpPr txBox="1"/>
          <p:nvPr/>
        </p:nvSpPr>
        <p:spPr>
          <a:xfrm>
            <a:off x="304800" y="6248401"/>
            <a:ext cx="7467600" cy="369332"/>
          </a:xfrm>
          <a:prstGeom prst="rect">
            <a:avLst/>
          </a:prstGeom>
          <a:noFill/>
        </p:spPr>
        <p:txBody>
          <a:bodyPr wrap="square" rtlCol="0">
            <a:spAutoFit/>
          </a:bodyPr>
          <a:lstStyle/>
          <a:p>
            <a:r>
              <a:rPr lang="zh-CN" altLang="en-US" dirty="0">
                <a:solidFill>
                  <a:srgbClr val="FF0000"/>
                </a:solidFill>
              </a:rPr>
              <a:t>磁芯线圈在优化之后，能得到更低的质量以及更高的灵敏度</a:t>
            </a:r>
          </a:p>
        </p:txBody>
      </p:sp>
    </p:spTree>
    <p:extLst>
      <p:ext uri="{BB962C8B-B14F-4D97-AF65-F5344CB8AC3E}">
        <p14:creationId xmlns:p14="http://schemas.microsoft.com/office/powerpoint/2010/main" val="20134404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2E7EA426-83CD-4CB2-AD05-875C0B764F95}"/>
              </a:ext>
            </a:extLst>
          </p:cNvPr>
          <p:cNvSpPr>
            <a:spLocks noGrp="1"/>
          </p:cNvSpPr>
          <p:nvPr>
            <p:ph type="sldNum" sz="quarter" idx="12"/>
          </p:nvPr>
        </p:nvSpPr>
        <p:spPr/>
        <p:txBody>
          <a:bodyPr/>
          <a:lstStyle/>
          <a:p>
            <a:pPr>
              <a:defRPr/>
            </a:pPr>
            <a:fld id="{C58DEF2B-8039-4C1E-A573-46AE1706B516}" type="slidenum">
              <a:rPr lang="en-US" altLang="zh-CN" smtClean="0"/>
              <a:pPr>
                <a:defRPr/>
              </a:pPr>
              <a:t>35</a:t>
            </a:fld>
            <a:endParaRPr lang="en-US" altLang="zh-CN" dirty="0"/>
          </a:p>
        </p:txBody>
      </p:sp>
      <p:sp>
        <p:nvSpPr>
          <p:cNvPr id="3" name="文本占位符 2">
            <a:extLst>
              <a:ext uri="{FF2B5EF4-FFF2-40B4-BE49-F238E27FC236}">
                <a16:creationId xmlns:a16="http://schemas.microsoft.com/office/drawing/2014/main" id="{77AB03C9-8C23-49F7-B5DF-DC87E3FDF449}"/>
              </a:ext>
            </a:extLst>
          </p:cNvPr>
          <p:cNvSpPr>
            <a:spLocks noGrp="1"/>
          </p:cNvSpPr>
          <p:nvPr>
            <p:ph type="body" sz="quarter" idx="13"/>
          </p:nvPr>
        </p:nvSpPr>
        <p:spPr/>
        <p:txBody>
          <a:bodyPr/>
          <a:lstStyle/>
          <a:p>
            <a:r>
              <a:rPr lang="zh-CN" altLang="en-US" dirty="0"/>
              <a:t>结果汇总</a:t>
            </a:r>
          </a:p>
        </p:txBody>
      </p:sp>
    </p:spTree>
    <p:extLst>
      <p:ext uri="{BB962C8B-B14F-4D97-AF65-F5344CB8AC3E}">
        <p14:creationId xmlns:p14="http://schemas.microsoft.com/office/powerpoint/2010/main" val="6181188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CB3EDDA8-465F-4108-B8DF-B1982FE9EFBE}"/>
              </a:ext>
            </a:extLst>
          </p:cNvPr>
          <p:cNvSpPr>
            <a:spLocks noGrp="1"/>
          </p:cNvSpPr>
          <p:nvPr>
            <p:ph type="sldNum" sz="quarter" idx="12"/>
          </p:nvPr>
        </p:nvSpPr>
        <p:spPr/>
        <p:txBody>
          <a:bodyPr/>
          <a:lstStyle/>
          <a:p>
            <a:pPr>
              <a:defRPr/>
            </a:pPr>
            <a:fld id="{C58DEF2B-8039-4C1E-A573-46AE1706B516}" type="slidenum">
              <a:rPr lang="en-US" altLang="zh-CN" smtClean="0"/>
              <a:pPr>
                <a:defRPr/>
              </a:pPr>
              <a:t>36</a:t>
            </a:fld>
            <a:endParaRPr lang="en-US" altLang="zh-CN" dirty="0"/>
          </a:p>
        </p:txBody>
      </p:sp>
      <p:sp>
        <p:nvSpPr>
          <p:cNvPr id="3" name="文本占位符 2">
            <a:extLst>
              <a:ext uri="{FF2B5EF4-FFF2-40B4-BE49-F238E27FC236}">
                <a16:creationId xmlns:a16="http://schemas.microsoft.com/office/drawing/2014/main" id="{5C4E0F48-048C-4646-AF52-609F9A48E568}"/>
              </a:ext>
            </a:extLst>
          </p:cNvPr>
          <p:cNvSpPr>
            <a:spLocks noGrp="1"/>
          </p:cNvSpPr>
          <p:nvPr>
            <p:ph type="body" sz="quarter" idx="13"/>
          </p:nvPr>
        </p:nvSpPr>
        <p:spPr/>
        <p:txBody>
          <a:bodyPr/>
          <a:lstStyle/>
          <a:p>
            <a:r>
              <a:rPr lang="en-US" altLang="zh-CN" dirty="0"/>
              <a:t>To do</a:t>
            </a:r>
            <a:endParaRPr lang="zh-CN" altLang="en-US" dirty="0"/>
          </a:p>
        </p:txBody>
      </p:sp>
      <p:sp>
        <p:nvSpPr>
          <p:cNvPr id="4" name="文本框 3">
            <a:extLst>
              <a:ext uri="{FF2B5EF4-FFF2-40B4-BE49-F238E27FC236}">
                <a16:creationId xmlns:a16="http://schemas.microsoft.com/office/drawing/2014/main" id="{E2DC7BF2-02C1-4047-98D6-58AFBBD376B6}"/>
              </a:ext>
            </a:extLst>
          </p:cNvPr>
          <p:cNvSpPr txBox="1"/>
          <p:nvPr/>
        </p:nvSpPr>
        <p:spPr>
          <a:xfrm>
            <a:off x="685800" y="1447800"/>
            <a:ext cx="6934200" cy="4205126"/>
          </a:xfrm>
          <a:prstGeom prst="rect">
            <a:avLst/>
          </a:prstGeom>
          <a:noFill/>
        </p:spPr>
        <p:txBody>
          <a:bodyPr wrap="square" rtlCol="0">
            <a:spAutoFit/>
          </a:bodyPr>
          <a:lstStyle/>
          <a:p>
            <a:pPr>
              <a:lnSpc>
                <a:spcPct val="150000"/>
              </a:lnSpc>
            </a:pPr>
            <a:r>
              <a:rPr lang="en-US" altLang="zh-CN" b="1" dirty="0"/>
              <a:t>Induction Coil Optimization</a:t>
            </a:r>
          </a:p>
          <a:p>
            <a:pPr marL="285750" indent="-285750">
              <a:lnSpc>
                <a:spcPct val="150000"/>
              </a:lnSpc>
              <a:buFont typeface="Wingdings" panose="05000000000000000000" pitchFamily="2" charset="2"/>
              <a:buChar char="p"/>
            </a:pPr>
            <a:r>
              <a:rPr lang="en-US" altLang="zh-CN" dirty="0"/>
              <a:t>Sensitivity optimization algorithm</a:t>
            </a:r>
          </a:p>
          <a:p>
            <a:pPr marL="742950" lvl="1" indent="-285750">
              <a:lnSpc>
                <a:spcPct val="150000"/>
              </a:lnSpc>
              <a:buFont typeface="Arial" panose="020B0604020202020204" pitchFamily="34" charset="0"/>
              <a:buChar char="•"/>
            </a:pPr>
            <a:r>
              <a:rPr lang="en-US" altLang="zh-CN" dirty="0">
                <a:highlight>
                  <a:srgbClr val="FFFF00"/>
                </a:highlight>
              </a:rPr>
              <a:t>Further study</a:t>
            </a:r>
          </a:p>
          <a:p>
            <a:pPr marL="742950" lvl="1" indent="-285750">
              <a:lnSpc>
                <a:spcPct val="150000"/>
              </a:lnSpc>
              <a:buFont typeface="Arial" panose="020B0604020202020204" pitchFamily="34" charset="0"/>
              <a:buChar char="•"/>
            </a:pPr>
            <a:r>
              <a:rPr lang="en-US" altLang="zh-CN" dirty="0"/>
              <a:t>Validation</a:t>
            </a:r>
          </a:p>
          <a:p>
            <a:pPr marL="285750" indent="-285750">
              <a:lnSpc>
                <a:spcPct val="150000"/>
              </a:lnSpc>
              <a:buFont typeface="Wingdings" panose="05000000000000000000" pitchFamily="2" charset="2"/>
              <a:buChar char="p"/>
            </a:pPr>
            <a:r>
              <a:rPr lang="en-US" altLang="zh-CN" dirty="0"/>
              <a:t>Multi-channel parallel readout: principle and implementation</a:t>
            </a:r>
          </a:p>
          <a:p>
            <a:pPr marL="742950" lvl="1" indent="-285750">
              <a:lnSpc>
                <a:spcPct val="150000"/>
              </a:lnSpc>
              <a:buFont typeface="Arial" panose="020B0604020202020204" pitchFamily="34" charset="0"/>
              <a:buChar char="•"/>
            </a:pPr>
            <a:r>
              <a:rPr lang="en-US" altLang="zh-CN" dirty="0"/>
              <a:t>Option 1: Concept validated, awaiting hardware test</a:t>
            </a:r>
          </a:p>
          <a:p>
            <a:pPr marL="742950" lvl="1" indent="-285750">
              <a:lnSpc>
                <a:spcPct val="150000"/>
              </a:lnSpc>
              <a:buFont typeface="Arial" panose="020B0604020202020204" pitchFamily="34" charset="0"/>
              <a:buChar char="•"/>
            </a:pPr>
            <a:r>
              <a:rPr lang="en-US" altLang="zh-CN" dirty="0"/>
              <a:t>Option 2: </a:t>
            </a:r>
            <a:r>
              <a:rPr lang="en-US" altLang="zh-CN" dirty="0">
                <a:highlight>
                  <a:srgbClr val="FFFF00"/>
                </a:highlight>
              </a:rPr>
              <a:t>Concept under study</a:t>
            </a:r>
          </a:p>
          <a:p>
            <a:pPr>
              <a:lnSpc>
                <a:spcPct val="150000"/>
              </a:lnSpc>
            </a:pPr>
            <a:r>
              <a:rPr lang="en-US" altLang="zh-CN" b="1" dirty="0"/>
              <a:t>Thermal Noise Test of Core Coils</a:t>
            </a:r>
          </a:p>
          <a:p>
            <a:pPr marL="285750" indent="-285750">
              <a:lnSpc>
                <a:spcPct val="150000"/>
              </a:lnSpc>
              <a:buFont typeface="Wingdings" panose="05000000000000000000" pitchFamily="2" charset="2"/>
              <a:buChar char="p"/>
            </a:pPr>
            <a:r>
              <a:rPr lang="en-US" altLang="zh-CN" dirty="0"/>
              <a:t>New shielding box under fabrication</a:t>
            </a:r>
          </a:p>
          <a:p>
            <a:pPr>
              <a:lnSpc>
                <a:spcPct val="150000"/>
              </a:lnSpc>
            </a:pPr>
            <a:endParaRPr lang="zh-CN" altLang="en-US" dirty="0"/>
          </a:p>
        </p:txBody>
      </p:sp>
    </p:spTree>
    <p:extLst>
      <p:ext uri="{BB962C8B-B14F-4D97-AF65-F5344CB8AC3E}">
        <p14:creationId xmlns:p14="http://schemas.microsoft.com/office/powerpoint/2010/main" val="1894490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9A32677C-4F63-4234-B678-E099E0EBE708}"/>
              </a:ext>
            </a:extLst>
          </p:cNvPr>
          <p:cNvSpPr>
            <a:spLocks noGrp="1"/>
          </p:cNvSpPr>
          <p:nvPr>
            <p:ph type="sldNum" sz="quarter" idx="12"/>
          </p:nvPr>
        </p:nvSpPr>
        <p:spPr/>
        <p:txBody>
          <a:bodyPr/>
          <a:lstStyle/>
          <a:p>
            <a:pPr>
              <a:defRPr/>
            </a:pPr>
            <a:fld id="{C58DEF2B-8039-4C1E-A573-46AE1706B516}" type="slidenum">
              <a:rPr lang="en-US" altLang="zh-CN" smtClean="0"/>
              <a:pPr>
                <a:defRPr/>
              </a:pPr>
              <a:t>37</a:t>
            </a:fld>
            <a:endParaRPr lang="en-US" altLang="zh-CN" dirty="0"/>
          </a:p>
        </p:txBody>
      </p:sp>
      <p:sp>
        <p:nvSpPr>
          <p:cNvPr id="3" name="文本占位符 2">
            <a:extLst>
              <a:ext uri="{FF2B5EF4-FFF2-40B4-BE49-F238E27FC236}">
                <a16:creationId xmlns:a16="http://schemas.microsoft.com/office/drawing/2014/main" id="{A18F02F1-FF0D-4230-A5D7-556EB9F43E8E}"/>
              </a:ext>
            </a:extLst>
          </p:cNvPr>
          <p:cNvSpPr>
            <a:spLocks noGrp="1"/>
          </p:cNvSpPr>
          <p:nvPr>
            <p:ph type="body" sz="quarter" idx="13"/>
          </p:nvPr>
        </p:nvSpPr>
        <p:spPr/>
        <p:txBody>
          <a:bodyPr/>
          <a:lstStyle/>
          <a:p>
            <a:r>
              <a:rPr lang="zh-CN" altLang="en-US" dirty="0"/>
              <a:t>会议摘要</a:t>
            </a:r>
          </a:p>
        </p:txBody>
      </p:sp>
      <p:sp>
        <p:nvSpPr>
          <p:cNvPr id="5" name="文本框 4">
            <a:extLst>
              <a:ext uri="{FF2B5EF4-FFF2-40B4-BE49-F238E27FC236}">
                <a16:creationId xmlns:a16="http://schemas.microsoft.com/office/drawing/2014/main" id="{4CC871AA-2224-4F75-A6EC-80869A5DA681}"/>
              </a:ext>
            </a:extLst>
          </p:cNvPr>
          <p:cNvSpPr txBox="1"/>
          <p:nvPr/>
        </p:nvSpPr>
        <p:spPr>
          <a:xfrm>
            <a:off x="0" y="1304607"/>
            <a:ext cx="9144000" cy="5416868"/>
          </a:xfrm>
          <a:prstGeom prst="rect">
            <a:avLst/>
          </a:prstGeom>
          <a:noFill/>
        </p:spPr>
        <p:txBody>
          <a:bodyPr wrap="square">
            <a:spAutoFit/>
          </a:bodyPr>
          <a:lstStyle/>
          <a:p>
            <a:pPr algn="just"/>
            <a:r>
              <a:rPr lang="en-US" altLang="zh-CN" sz="1600" b="1" kern="0" dirty="0">
                <a:effectLst/>
                <a:latin typeface="Times New Roman" panose="02020603050405020304" pitchFamily="18" charset="0"/>
                <a:ea typeface="宋体" panose="02010600030101010101" pitchFamily="2" charset="-122"/>
                <a:cs typeface="Times New Roman" panose="02020603050405020304" pitchFamily="18" charset="0"/>
              </a:rPr>
              <a:t>Title</a:t>
            </a:r>
            <a:br>
              <a:rPr lang="en-US" altLang="zh-CN" sz="1600" kern="0" dirty="0">
                <a:effectLst/>
                <a:latin typeface="Times New Roman" panose="02020603050405020304" pitchFamily="18" charset="0"/>
                <a:ea typeface="宋体" panose="02010600030101010101" pitchFamily="2" charset="-122"/>
                <a:cs typeface="Times New Roman" panose="02020603050405020304" pitchFamily="18" charset="0"/>
              </a:rPr>
            </a:br>
            <a:r>
              <a:rPr lang="en-US" altLang="zh-CN" sz="1600" kern="0" dirty="0">
                <a:effectLst/>
                <a:latin typeface="Times New Roman" panose="02020603050405020304" pitchFamily="18" charset="0"/>
                <a:ea typeface="宋体" panose="02010600030101010101" pitchFamily="2" charset="-122"/>
                <a:cs typeface="Times New Roman" panose="02020603050405020304" pitchFamily="18" charset="0"/>
              </a:rPr>
              <a:t>A Scalable Detection Scheme for Cosmic Magnetic Monopoles with Optimized Induction-Coil Magnetometer Readout and Plastic Scintillator Coincidence</a:t>
            </a:r>
            <a:endParaRPr lang="zh-CN" altLang="zh-CN" sz="16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600" b="1" dirty="0">
                <a:effectLst/>
                <a:latin typeface="Times New Roman" panose="02020603050405020304" pitchFamily="18" charset="0"/>
                <a:ea typeface="宋体" panose="02010600030101010101" pitchFamily="2" charset="-122"/>
                <a:cs typeface="宋体" panose="02010600030101010101" pitchFamily="2" charset="-122"/>
              </a:rPr>
              <a:t>Content</a:t>
            </a:r>
            <a:br>
              <a:rPr lang="en-US" altLang="zh-CN" sz="1600" dirty="0">
                <a:effectLst/>
                <a:latin typeface="Times New Roman" panose="02020603050405020304" pitchFamily="18" charset="0"/>
                <a:ea typeface="宋体" panose="02010600030101010101" pitchFamily="2" charset="-122"/>
                <a:cs typeface="宋体" panose="02010600030101010101" pitchFamily="2" charset="-122"/>
              </a:rPr>
            </a:br>
            <a:r>
              <a:rPr lang="en-US" altLang="zh-CN" sz="1600" dirty="0">
                <a:effectLst/>
                <a:latin typeface="Times New Roman" panose="02020603050405020304" pitchFamily="18" charset="0"/>
                <a:ea typeface="宋体" panose="02010600030101010101" pitchFamily="2" charset="-122"/>
                <a:cs typeface="宋体" panose="02010600030101010101" pitchFamily="2" charset="-122"/>
              </a:rPr>
              <a:t>Magnetic monopoles, as candidates beyond the Standard Model, offer a natural explanation for electric charge quantization. We present a scalable hybrid detection scheme that couples plastic scintillators with radio-frequency atomic magnetometers for induction coil readout. Assuming an exposure of 20,000 year·m² and at least three coil layers with induction signal-to-noise ratios exceeding 4.5, the sensitivity approaches the most stringent existing flux limits. However, the current prototype achieves an SNR of only 1.9, limited mainly by the coil’s thermal noise. To address this, we conducted a systematic study of coil design, fabricating small-scale test coils to benchmark and refine AC resistance predictions. Finite element analysis was employed to guide parameter optimization, resulting in an improved air-core coil design with an estimated SNR of ~3. Yet, this remains below the required performance, and the limited angular acceptance further constrains monopole detection from diverse trajectories. To overcome these challenges, we developed a ferrite-core coil model that forecasts an SNR improvement to ~10 while simultaneously broadening angular coverage, which meets the project requirement.</a:t>
            </a:r>
          </a:p>
          <a:p>
            <a:pPr algn="just"/>
            <a:r>
              <a:rPr lang="en-US" altLang="zh-CN" sz="1600" b="1" dirty="0">
                <a:effectLst/>
                <a:latin typeface="Times New Roman" panose="02020603050405020304" pitchFamily="18" charset="0"/>
                <a:ea typeface="宋体" panose="02010600030101010101" pitchFamily="2" charset="-122"/>
                <a:cs typeface="宋体" panose="02010600030101010101" pitchFamily="2" charset="-122"/>
              </a:rPr>
              <a:t>Authors</a:t>
            </a:r>
            <a:br>
              <a:rPr lang="en-US" altLang="zh-CN" sz="1600" dirty="0">
                <a:effectLst/>
                <a:latin typeface="Times New Roman" panose="02020603050405020304" pitchFamily="18" charset="0"/>
                <a:ea typeface="宋体" panose="02010600030101010101" pitchFamily="2" charset="-122"/>
                <a:cs typeface="宋体" panose="02010600030101010101" pitchFamily="2" charset="-122"/>
              </a:rPr>
            </a:br>
            <a:r>
              <a:rPr lang="en-US" altLang="zh-CN" sz="1600" dirty="0">
                <a:effectLst/>
                <a:latin typeface="Times New Roman" panose="02020603050405020304" pitchFamily="18" charset="0"/>
                <a:ea typeface="宋体" panose="02010600030101010101" pitchFamily="2" charset="-122"/>
                <a:cs typeface="宋体" panose="02010600030101010101" pitchFamily="2" charset="-122"/>
              </a:rPr>
              <a:t>Changqing Ye, Beige Liu, </a:t>
            </a:r>
            <a:r>
              <a:rPr lang="en-US" altLang="zh-CN" sz="1600" dirty="0" err="1">
                <a:effectLst/>
                <a:latin typeface="Times New Roman" panose="02020603050405020304" pitchFamily="18" charset="0"/>
                <a:ea typeface="宋体" panose="02010600030101010101" pitchFamily="2" charset="-122"/>
                <a:cs typeface="宋体" panose="02010600030101010101" pitchFamily="2" charset="-122"/>
              </a:rPr>
              <a:t>Zhe</a:t>
            </a:r>
            <a:r>
              <a:rPr lang="en-US" altLang="zh-CN" sz="1600" dirty="0">
                <a:effectLst/>
                <a:latin typeface="Times New Roman" panose="02020603050405020304" pitchFamily="18" charset="0"/>
                <a:ea typeface="宋体" panose="02010600030101010101" pitchFamily="2" charset="-122"/>
                <a:cs typeface="宋体" panose="02010600030101010101" pitchFamily="2" charset="-122"/>
              </a:rPr>
              <a:t> Cao, Qing Lin, Lei Zhao</a:t>
            </a:r>
            <a:endParaRPr lang="zh-CN" altLang="zh-CN" sz="1600" dirty="0">
              <a:effectLst/>
              <a:latin typeface="宋体" panose="02010600030101010101" pitchFamily="2" charset="-122"/>
              <a:ea typeface="宋体" panose="02010600030101010101" pitchFamily="2" charset="-122"/>
              <a:cs typeface="宋体" panose="02010600030101010101" pitchFamily="2" charset="-122"/>
            </a:endParaRPr>
          </a:p>
          <a:p>
            <a:pPr algn="just"/>
            <a:r>
              <a:rPr lang="en-US" altLang="zh-CN" sz="1600" b="1" kern="0" dirty="0">
                <a:effectLst/>
                <a:latin typeface="Times New Roman" panose="02020603050405020304" pitchFamily="18" charset="0"/>
                <a:ea typeface="宋体" panose="02010600030101010101" pitchFamily="2" charset="-122"/>
                <a:cs typeface="Times New Roman" panose="02020603050405020304" pitchFamily="18" charset="0"/>
              </a:rPr>
              <a:t>Tracks</a:t>
            </a:r>
            <a:br>
              <a:rPr lang="en-US" altLang="zh-CN" sz="1600" kern="0" dirty="0">
                <a:effectLst/>
                <a:latin typeface="Times New Roman" panose="02020603050405020304" pitchFamily="18" charset="0"/>
                <a:ea typeface="宋体" panose="02010600030101010101" pitchFamily="2" charset="-122"/>
                <a:cs typeface="Times New Roman" panose="02020603050405020304" pitchFamily="18" charset="0"/>
              </a:rPr>
            </a:br>
            <a:r>
              <a:rPr lang="en-US" altLang="zh-CN" sz="1600" kern="0" dirty="0">
                <a:effectLst/>
                <a:latin typeface="Times New Roman" panose="02020603050405020304" pitchFamily="18" charset="0"/>
                <a:ea typeface="宋体" panose="02010600030101010101" pitchFamily="2" charset="-122"/>
                <a:cs typeface="Times New Roman" panose="02020603050405020304" pitchFamily="18" charset="0"/>
              </a:rPr>
              <a:t>Detector concepts for the future experiments</a:t>
            </a:r>
            <a:endParaRPr lang="zh-CN" altLang="zh-CN" sz="16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endParaRPr lang="zh-CN" altLang="zh-CN" sz="1600" dirty="0">
              <a:effectLst/>
              <a:latin typeface="宋体" panose="02010600030101010101" pitchFamily="2" charset="-122"/>
              <a:ea typeface="宋体" panose="02010600030101010101" pitchFamily="2" charset="-122"/>
              <a:cs typeface="宋体" panose="02010600030101010101" pitchFamily="2" charset="-122"/>
            </a:endParaRPr>
          </a:p>
        </p:txBody>
      </p:sp>
    </p:spTree>
    <p:extLst>
      <p:ext uri="{BB962C8B-B14F-4D97-AF65-F5344CB8AC3E}">
        <p14:creationId xmlns:p14="http://schemas.microsoft.com/office/powerpoint/2010/main" val="23313474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B41EFC73-C13E-4503-B986-ECBBBAB3A2FD}"/>
              </a:ext>
            </a:extLst>
          </p:cNvPr>
          <p:cNvSpPr>
            <a:spLocks noGrp="1"/>
          </p:cNvSpPr>
          <p:nvPr>
            <p:ph type="sldNum" sz="quarter" idx="12"/>
          </p:nvPr>
        </p:nvSpPr>
        <p:spPr/>
        <p:txBody>
          <a:bodyPr/>
          <a:lstStyle/>
          <a:p>
            <a:pPr>
              <a:defRPr/>
            </a:pPr>
            <a:fld id="{C58DEF2B-8039-4C1E-A573-46AE1706B516}" type="slidenum">
              <a:rPr lang="en-US" altLang="zh-CN" smtClean="0"/>
              <a:pPr>
                <a:defRPr/>
              </a:pPr>
              <a:t>38</a:t>
            </a:fld>
            <a:endParaRPr lang="en-US" altLang="zh-CN" dirty="0"/>
          </a:p>
        </p:txBody>
      </p:sp>
      <p:sp>
        <p:nvSpPr>
          <p:cNvPr id="3" name="文本占位符 2">
            <a:extLst>
              <a:ext uri="{FF2B5EF4-FFF2-40B4-BE49-F238E27FC236}">
                <a16:creationId xmlns:a16="http://schemas.microsoft.com/office/drawing/2014/main" id="{1BBD2317-20C8-47A1-8774-6F9C594E473D}"/>
              </a:ext>
            </a:extLst>
          </p:cNvPr>
          <p:cNvSpPr>
            <a:spLocks noGrp="1"/>
          </p:cNvSpPr>
          <p:nvPr>
            <p:ph type="body" sz="quarter" idx="13"/>
          </p:nvPr>
        </p:nvSpPr>
        <p:spPr/>
        <p:txBody>
          <a:bodyPr/>
          <a:lstStyle/>
          <a:p>
            <a:r>
              <a:rPr lang="zh-CN" altLang="en-US" dirty="0"/>
              <a:t>读出方案</a:t>
            </a:r>
          </a:p>
        </p:txBody>
      </p:sp>
      <p:sp>
        <p:nvSpPr>
          <p:cNvPr id="7" name="文本框 6">
            <a:extLst>
              <a:ext uri="{FF2B5EF4-FFF2-40B4-BE49-F238E27FC236}">
                <a16:creationId xmlns:a16="http://schemas.microsoft.com/office/drawing/2014/main" id="{1245E23E-9CA9-430C-ACD7-F4D55F029C32}"/>
              </a:ext>
            </a:extLst>
          </p:cNvPr>
          <p:cNvSpPr txBox="1"/>
          <p:nvPr/>
        </p:nvSpPr>
        <p:spPr>
          <a:xfrm>
            <a:off x="685800" y="2667000"/>
            <a:ext cx="6858000" cy="881139"/>
          </a:xfrm>
          <a:prstGeom prst="rect">
            <a:avLst/>
          </a:prstGeom>
          <a:noFill/>
        </p:spPr>
        <p:txBody>
          <a:bodyPr wrap="square" rtlCol="0">
            <a:spAutoFit/>
          </a:bodyPr>
          <a:lstStyle/>
          <a:p>
            <a:pPr>
              <a:lnSpc>
                <a:spcPct val="150000"/>
              </a:lnSpc>
            </a:pPr>
            <a:r>
              <a:rPr lang="zh-CN" altLang="en-US" dirty="0"/>
              <a:t>方案一：运放</a:t>
            </a:r>
            <a:r>
              <a:rPr lang="en-US" altLang="zh-CN" dirty="0"/>
              <a:t>+ADC</a:t>
            </a:r>
          </a:p>
          <a:p>
            <a:pPr>
              <a:lnSpc>
                <a:spcPct val="150000"/>
              </a:lnSpc>
            </a:pPr>
            <a:r>
              <a:rPr lang="zh-CN" altLang="en-US" dirty="0"/>
              <a:t>方案二：磁力仪读出</a:t>
            </a:r>
          </a:p>
        </p:txBody>
      </p:sp>
    </p:spTree>
    <p:extLst>
      <p:ext uri="{BB962C8B-B14F-4D97-AF65-F5344CB8AC3E}">
        <p14:creationId xmlns:p14="http://schemas.microsoft.com/office/powerpoint/2010/main" val="2617625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B41EFC73-C13E-4503-B986-ECBBBAB3A2FD}"/>
              </a:ext>
            </a:extLst>
          </p:cNvPr>
          <p:cNvSpPr>
            <a:spLocks noGrp="1"/>
          </p:cNvSpPr>
          <p:nvPr>
            <p:ph type="sldNum" sz="quarter" idx="12"/>
          </p:nvPr>
        </p:nvSpPr>
        <p:spPr/>
        <p:txBody>
          <a:bodyPr/>
          <a:lstStyle/>
          <a:p>
            <a:pPr>
              <a:defRPr/>
            </a:pPr>
            <a:fld id="{C58DEF2B-8039-4C1E-A573-46AE1706B516}" type="slidenum">
              <a:rPr lang="en-US" altLang="zh-CN" smtClean="0"/>
              <a:pPr>
                <a:defRPr/>
              </a:pPr>
              <a:t>39</a:t>
            </a:fld>
            <a:endParaRPr lang="en-US" altLang="zh-CN" dirty="0"/>
          </a:p>
        </p:txBody>
      </p:sp>
      <p:sp>
        <p:nvSpPr>
          <p:cNvPr id="3" name="文本占位符 2">
            <a:extLst>
              <a:ext uri="{FF2B5EF4-FFF2-40B4-BE49-F238E27FC236}">
                <a16:creationId xmlns:a16="http://schemas.microsoft.com/office/drawing/2014/main" id="{1BBD2317-20C8-47A1-8774-6F9C594E473D}"/>
              </a:ext>
            </a:extLst>
          </p:cNvPr>
          <p:cNvSpPr>
            <a:spLocks noGrp="1"/>
          </p:cNvSpPr>
          <p:nvPr>
            <p:ph type="body" sz="quarter" idx="13"/>
          </p:nvPr>
        </p:nvSpPr>
        <p:spPr/>
        <p:txBody>
          <a:bodyPr/>
          <a:lstStyle/>
          <a:p>
            <a:r>
              <a:rPr lang="zh-CN" altLang="en-US" dirty="0"/>
              <a:t>方案一</a:t>
            </a:r>
          </a:p>
        </p:txBody>
      </p:sp>
      <p:pic>
        <p:nvPicPr>
          <p:cNvPr id="8" name="图片 7">
            <a:extLst>
              <a:ext uri="{FF2B5EF4-FFF2-40B4-BE49-F238E27FC236}">
                <a16:creationId xmlns:a16="http://schemas.microsoft.com/office/drawing/2014/main" id="{F949281D-EAB8-4989-9C86-F5B789F053D1}"/>
              </a:ext>
            </a:extLst>
          </p:cNvPr>
          <p:cNvPicPr>
            <a:picLocks noChangeAspect="1"/>
          </p:cNvPicPr>
          <p:nvPr/>
        </p:nvPicPr>
        <p:blipFill>
          <a:blip r:embed="rId3"/>
          <a:stretch>
            <a:fillRect/>
          </a:stretch>
        </p:blipFill>
        <p:spPr>
          <a:xfrm>
            <a:off x="1485047" y="1192590"/>
            <a:ext cx="5259508" cy="3787775"/>
          </a:xfrm>
          <a:prstGeom prst="rect">
            <a:avLst/>
          </a:prstGeom>
        </p:spPr>
      </p:pic>
      <p:sp>
        <p:nvSpPr>
          <p:cNvPr id="7" name="文本框 6">
            <a:extLst>
              <a:ext uri="{FF2B5EF4-FFF2-40B4-BE49-F238E27FC236}">
                <a16:creationId xmlns:a16="http://schemas.microsoft.com/office/drawing/2014/main" id="{005BA533-03D8-4228-8B5A-67D728884875}"/>
              </a:ext>
            </a:extLst>
          </p:cNvPr>
          <p:cNvSpPr txBox="1"/>
          <p:nvPr/>
        </p:nvSpPr>
        <p:spPr>
          <a:xfrm>
            <a:off x="457200" y="5198230"/>
            <a:ext cx="8058150" cy="881139"/>
          </a:xfrm>
          <a:prstGeom prst="rect">
            <a:avLst/>
          </a:prstGeom>
          <a:noFill/>
        </p:spPr>
        <p:txBody>
          <a:bodyPr wrap="square" rtlCol="0">
            <a:spAutoFit/>
          </a:bodyPr>
          <a:lstStyle/>
          <a:p>
            <a:pPr>
              <a:lnSpc>
                <a:spcPct val="150000"/>
              </a:lnSpc>
            </a:pPr>
            <a:r>
              <a:rPr lang="zh-CN" altLang="en-US" dirty="0">
                <a:solidFill>
                  <a:srgbClr val="C00000"/>
                </a:solidFill>
              </a:rPr>
              <a:t>通过高速开关实现并转串，各个通道不会互相影响</a:t>
            </a:r>
            <a:endParaRPr lang="en-US" altLang="zh-CN" dirty="0">
              <a:solidFill>
                <a:srgbClr val="C00000"/>
              </a:solidFill>
            </a:endParaRPr>
          </a:p>
          <a:p>
            <a:pPr>
              <a:lnSpc>
                <a:spcPct val="150000"/>
              </a:lnSpc>
            </a:pPr>
            <a:r>
              <a:rPr lang="zh-CN" altLang="en-US" dirty="0">
                <a:solidFill>
                  <a:srgbClr val="C00000"/>
                </a:solidFill>
              </a:rPr>
              <a:t>误触发率变化</a:t>
            </a:r>
            <a:r>
              <a:rPr lang="en-US" altLang="zh-CN" dirty="0">
                <a:solidFill>
                  <a:srgbClr val="C00000"/>
                </a:solidFill>
              </a:rPr>
              <a:t>…</a:t>
            </a:r>
          </a:p>
        </p:txBody>
      </p:sp>
      <p:pic>
        <p:nvPicPr>
          <p:cNvPr id="9" name="图片 8">
            <a:extLst>
              <a:ext uri="{FF2B5EF4-FFF2-40B4-BE49-F238E27FC236}">
                <a16:creationId xmlns:a16="http://schemas.microsoft.com/office/drawing/2014/main" id="{FE2551EA-1090-47E6-B407-657B4021EE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800" y="4174785"/>
            <a:ext cx="4209625" cy="992343"/>
          </a:xfrm>
          <a:prstGeom prst="rect">
            <a:avLst/>
          </a:prstGeom>
        </p:spPr>
      </p:pic>
    </p:spTree>
    <p:extLst>
      <p:ext uri="{BB962C8B-B14F-4D97-AF65-F5344CB8AC3E}">
        <p14:creationId xmlns:p14="http://schemas.microsoft.com/office/powerpoint/2010/main" val="3567429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16E77199-7887-43B5-8EEE-9D5CE52C622C}"/>
              </a:ext>
            </a:extLst>
          </p:cNvPr>
          <p:cNvSpPr>
            <a:spLocks noGrp="1"/>
          </p:cNvSpPr>
          <p:nvPr>
            <p:ph type="sldNum" sz="quarter" idx="12"/>
          </p:nvPr>
        </p:nvSpPr>
        <p:spPr/>
        <p:txBody>
          <a:bodyPr/>
          <a:lstStyle/>
          <a:p>
            <a:pPr>
              <a:defRPr/>
            </a:pPr>
            <a:fld id="{C58DEF2B-8039-4C1E-A573-46AE1706B516}" type="slidenum">
              <a:rPr lang="en-US" altLang="zh-CN" smtClean="0"/>
              <a:pPr>
                <a:defRPr/>
              </a:pPr>
              <a:t>4</a:t>
            </a:fld>
            <a:endParaRPr lang="en-US" altLang="zh-CN" dirty="0"/>
          </a:p>
        </p:txBody>
      </p:sp>
      <p:sp>
        <p:nvSpPr>
          <p:cNvPr id="3" name="文本占位符 2">
            <a:extLst>
              <a:ext uri="{FF2B5EF4-FFF2-40B4-BE49-F238E27FC236}">
                <a16:creationId xmlns:a16="http://schemas.microsoft.com/office/drawing/2014/main" id="{CB122DA0-0584-4EC5-87E8-B331BD85E5F8}"/>
              </a:ext>
            </a:extLst>
          </p:cNvPr>
          <p:cNvSpPr>
            <a:spLocks noGrp="1"/>
          </p:cNvSpPr>
          <p:nvPr>
            <p:ph type="body" sz="quarter" idx="13"/>
          </p:nvPr>
        </p:nvSpPr>
        <p:spPr/>
        <p:txBody>
          <a:bodyPr/>
          <a:lstStyle/>
          <a:p>
            <a:r>
              <a:rPr lang="zh-CN" altLang="en-US" dirty="0"/>
              <a:t>相关函数</a:t>
            </a:r>
          </a:p>
        </p:txBody>
      </p:sp>
      <p:pic>
        <p:nvPicPr>
          <p:cNvPr id="5" name="图片 4">
            <a:extLst>
              <a:ext uri="{FF2B5EF4-FFF2-40B4-BE49-F238E27FC236}">
                <a16:creationId xmlns:a16="http://schemas.microsoft.com/office/drawing/2014/main" id="{27506647-0072-4B20-9399-AD3F3086C300}"/>
              </a:ext>
            </a:extLst>
          </p:cNvPr>
          <p:cNvPicPr>
            <a:picLocks noChangeAspect="1"/>
          </p:cNvPicPr>
          <p:nvPr/>
        </p:nvPicPr>
        <p:blipFill>
          <a:blip r:embed="rId2"/>
          <a:stretch>
            <a:fillRect/>
          </a:stretch>
        </p:blipFill>
        <p:spPr>
          <a:xfrm>
            <a:off x="381000" y="914399"/>
            <a:ext cx="8382000" cy="5029201"/>
          </a:xfrm>
          <a:prstGeom prst="rect">
            <a:avLst/>
          </a:prstGeom>
        </p:spPr>
      </p:pic>
      <p:pic>
        <p:nvPicPr>
          <p:cNvPr id="7" name="图片 6">
            <a:extLst>
              <a:ext uri="{FF2B5EF4-FFF2-40B4-BE49-F238E27FC236}">
                <a16:creationId xmlns:a16="http://schemas.microsoft.com/office/drawing/2014/main" id="{0C5EB5DC-F3C9-403D-B6AF-85AA83E37FDD}"/>
              </a:ext>
            </a:extLst>
          </p:cNvPr>
          <p:cNvPicPr>
            <a:picLocks noChangeAspect="1"/>
          </p:cNvPicPr>
          <p:nvPr/>
        </p:nvPicPr>
        <p:blipFill>
          <a:blip r:embed="rId3"/>
          <a:stretch>
            <a:fillRect/>
          </a:stretch>
        </p:blipFill>
        <p:spPr>
          <a:xfrm>
            <a:off x="414867" y="907673"/>
            <a:ext cx="8314266" cy="4988561"/>
          </a:xfrm>
          <a:prstGeom prst="rect">
            <a:avLst/>
          </a:prstGeom>
        </p:spPr>
      </p:pic>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714B6A8B-1D79-4AD8-AAD6-95C9FF5F7AC1}"/>
                  </a:ext>
                </a:extLst>
              </p:cNvPr>
              <p:cNvSpPr txBox="1"/>
              <p:nvPr/>
            </p:nvSpPr>
            <p:spPr>
              <a:xfrm>
                <a:off x="152400" y="5835908"/>
                <a:ext cx="8763000" cy="466923"/>
              </a:xfrm>
              <a:prstGeom prst="rect">
                <a:avLst/>
              </a:prstGeom>
              <a:noFill/>
            </p:spPr>
            <p:txBody>
              <a:bodyPr wrap="square" rtlCol="0">
                <a:spAutoFit/>
              </a:bodyPr>
              <a:lstStyle/>
              <a:p>
                <a:pPr>
                  <a:lnSpc>
                    <a:spcPct val="150000"/>
                  </a:lnSpc>
                </a:pPr>
                <a:r>
                  <a:rPr lang="zh-CN" altLang="en-US" dirty="0"/>
                  <a:t>实际函数在</a:t>
                </a:r>
                <a:r>
                  <a:rPr lang="en-US" altLang="zh-CN" dirty="0"/>
                  <a:t>y</a:t>
                </a:r>
                <a:r>
                  <a:rPr lang="zh-CN" altLang="en-US" dirty="0"/>
                  <a:t>轴处存在偏置，与</a:t>
                </a:r>
                <a14:m>
                  <m:oMath xmlns:m="http://schemas.openxmlformats.org/officeDocument/2006/math">
                    <m:r>
                      <a:rPr lang="en-US" altLang="zh-CN" b="0" i="1" smtClean="0">
                        <a:latin typeface="Cambria Math" panose="02040503050406030204" pitchFamily="18" charset="0"/>
                      </a:rPr>
                      <m:t>𝑦</m:t>
                    </m:r>
                    <m:r>
                      <a:rPr lang="en-US" altLang="zh-CN" b="0" i="1" smtClean="0">
                        <a:latin typeface="Cambria Math" panose="02040503050406030204" pitchFamily="18" charset="0"/>
                      </a:rPr>
                      <m:t>=</m:t>
                    </m:r>
                    <m:rad>
                      <m:radPr>
                        <m:degHide m:val="on"/>
                        <m:ctrlPr>
                          <a:rPr lang="en-US" altLang="zh-CN" b="0" i="1" smtClean="0">
                            <a:latin typeface="Cambria Math" panose="02040503050406030204" pitchFamily="18" charset="0"/>
                          </a:rPr>
                        </m:ctrlPr>
                      </m:radPr>
                      <m:deg/>
                      <m:e>
                        <m:r>
                          <a:rPr lang="en-US" altLang="zh-CN" b="0" i="1" smtClean="0">
                            <a:latin typeface="Cambria Math" panose="02040503050406030204" pitchFamily="18" charset="0"/>
                          </a:rPr>
                          <m:t>𝑥</m:t>
                        </m:r>
                      </m:e>
                    </m:rad>
                  </m:oMath>
                </a14:m>
                <a:r>
                  <a:rPr lang="zh-CN" altLang="en-US" dirty="0"/>
                  <a:t> 不同，本底（灵敏度</a:t>
                </a:r>
                <a:r>
                  <a:rPr lang="en-US" altLang="zh-CN" dirty="0"/>
                  <a:t>Q</a:t>
                </a:r>
                <a:r>
                  <a:rPr lang="zh-CN" altLang="en-US" dirty="0"/>
                  <a:t>）的优化，存在下限</a:t>
                </a:r>
              </a:p>
            </p:txBody>
          </p:sp>
        </mc:Choice>
        <mc:Fallback xmlns="">
          <p:sp>
            <p:nvSpPr>
              <p:cNvPr id="8" name="文本框 7">
                <a:extLst>
                  <a:ext uri="{FF2B5EF4-FFF2-40B4-BE49-F238E27FC236}">
                    <a16:creationId xmlns:a16="http://schemas.microsoft.com/office/drawing/2014/main" id="{714B6A8B-1D79-4AD8-AAD6-95C9FF5F7AC1}"/>
                  </a:ext>
                </a:extLst>
              </p:cNvPr>
              <p:cNvSpPr txBox="1">
                <a:spLocks noRot="1" noChangeAspect="1" noMove="1" noResize="1" noEditPoints="1" noAdjustHandles="1" noChangeArrowheads="1" noChangeShapeType="1" noTextEdit="1"/>
              </p:cNvSpPr>
              <p:nvPr/>
            </p:nvSpPr>
            <p:spPr>
              <a:xfrm>
                <a:off x="152400" y="5835908"/>
                <a:ext cx="8763000" cy="466923"/>
              </a:xfrm>
              <a:prstGeom prst="rect">
                <a:avLst/>
              </a:prstGeom>
              <a:blipFill>
                <a:blip r:embed="rId4"/>
                <a:stretch>
                  <a:fillRect l="-556" b="-1948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960811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B41EFC73-C13E-4503-B986-ECBBBAB3A2FD}"/>
              </a:ext>
            </a:extLst>
          </p:cNvPr>
          <p:cNvSpPr>
            <a:spLocks noGrp="1"/>
          </p:cNvSpPr>
          <p:nvPr>
            <p:ph type="sldNum" sz="quarter" idx="12"/>
          </p:nvPr>
        </p:nvSpPr>
        <p:spPr/>
        <p:txBody>
          <a:bodyPr/>
          <a:lstStyle/>
          <a:p>
            <a:pPr>
              <a:defRPr/>
            </a:pPr>
            <a:fld id="{C58DEF2B-8039-4C1E-A573-46AE1706B516}" type="slidenum">
              <a:rPr lang="en-US" altLang="zh-CN" smtClean="0"/>
              <a:pPr>
                <a:defRPr/>
              </a:pPr>
              <a:t>40</a:t>
            </a:fld>
            <a:endParaRPr lang="en-US" altLang="zh-CN" dirty="0"/>
          </a:p>
        </p:txBody>
      </p:sp>
      <p:sp>
        <p:nvSpPr>
          <p:cNvPr id="3" name="文本占位符 2">
            <a:extLst>
              <a:ext uri="{FF2B5EF4-FFF2-40B4-BE49-F238E27FC236}">
                <a16:creationId xmlns:a16="http://schemas.microsoft.com/office/drawing/2014/main" id="{1BBD2317-20C8-47A1-8774-6F9C594E473D}"/>
              </a:ext>
            </a:extLst>
          </p:cNvPr>
          <p:cNvSpPr>
            <a:spLocks noGrp="1"/>
          </p:cNvSpPr>
          <p:nvPr>
            <p:ph type="body" sz="quarter" idx="13"/>
          </p:nvPr>
        </p:nvSpPr>
        <p:spPr/>
        <p:txBody>
          <a:bodyPr/>
          <a:lstStyle/>
          <a:p>
            <a:r>
              <a:rPr lang="zh-CN" altLang="en-US" dirty="0"/>
              <a:t>方案二</a:t>
            </a:r>
          </a:p>
        </p:txBody>
      </p:sp>
      <p:sp>
        <p:nvSpPr>
          <p:cNvPr id="9" name="文本框 8">
            <a:extLst>
              <a:ext uri="{FF2B5EF4-FFF2-40B4-BE49-F238E27FC236}">
                <a16:creationId xmlns:a16="http://schemas.microsoft.com/office/drawing/2014/main" id="{884B5591-F3E6-4972-9453-12FCD91DEACD}"/>
              </a:ext>
            </a:extLst>
          </p:cNvPr>
          <p:cNvSpPr txBox="1"/>
          <p:nvPr/>
        </p:nvSpPr>
        <p:spPr>
          <a:xfrm>
            <a:off x="0" y="5249360"/>
            <a:ext cx="9144000" cy="1296637"/>
          </a:xfrm>
          <a:prstGeom prst="rect">
            <a:avLst/>
          </a:prstGeom>
          <a:noFill/>
        </p:spPr>
        <p:txBody>
          <a:bodyPr wrap="square" rtlCol="0">
            <a:spAutoFit/>
          </a:bodyPr>
          <a:lstStyle/>
          <a:p>
            <a:pPr>
              <a:lnSpc>
                <a:spcPct val="150000"/>
              </a:lnSpc>
            </a:pPr>
            <a:r>
              <a:rPr lang="zh-CN" altLang="en-US" dirty="0"/>
              <a:t>各个通道依次接入磁力计进行读出（高频切换）</a:t>
            </a:r>
            <a:endParaRPr lang="en-US" altLang="zh-CN" dirty="0"/>
          </a:p>
          <a:p>
            <a:pPr>
              <a:lnSpc>
                <a:spcPct val="150000"/>
              </a:lnSpc>
            </a:pPr>
            <a:r>
              <a:rPr lang="zh-CN" altLang="en-US" dirty="0"/>
              <a:t>开关切换瞬间认为</a:t>
            </a:r>
            <a:r>
              <a:rPr lang="en-US" altLang="zh-CN" dirty="0"/>
              <a:t>I</a:t>
            </a:r>
            <a:r>
              <a:rPr lang="en-US" altLang="zh-CN" baseline="-25000" dirty="0"/>
              <a:t>0</a:t>
            </a:r>
            <a:r>
              <a:rPr lang="zh-CN" altLang="en-US" dirty="0"/>
              <a:t>不发生突变</a:t>
            </a:r>
            <a:endParaRPr lang="en-US" altLang="zh-CN" dirty="0"/>
          </a:p>
          <a:p>
            <a:pPr>
              <a:lnSpc>
                <a:spcPct val="150000"/>
              </a:lnSpc>
            </a:pPr>
            <a:r>
              <a:rPr lang="zh-CN" altLang="en-US" dirty="0">
                <a:solidFill>
                  <a:srgbClr val="C00000"/>
                </a:solidFill>
              </a:rPr>
              <a:t>推导相关的瞬时响应</a:t>
            </a:r>
            <a:endParaRPr lang="en-US" altLang="zh-CN" dirty="0">
              <a:solidFill>
                <a:srgbClr val="C00000"/>
              </a:solidFill>
            </a:endParaRPr>
          </a:p>
        </p:txBody>
      </p:sp>
      <p:pic>
        <p:nvPicPr>
          <p:cNvPr id="10" name="图片 9">
            <a:extLst>
              <a:ext uri="{FF2B5EF4-FFF2-40B4-BE49-F238E27FC236}">
                <a16:creationId xmlns:a16="http://schemas.microsoft.com/office/drawing/2014/main" id="{D427725F-8227-4E09-A43F-888503CA3B11}"/>
              </a:ext>
            </a:extLst>
          </p:cNvPr>
          <p:cNvPicPr>
            <a:picLocks noChangeAspect="1"/>
          </p:cNvPicPr>
          <p:nvPr/>
        </p:nvPicPr>
        <p:blipFill>
          <a:blip r:embed="rId3"/>
          <a:stretch>
            <a:fillRect/>
          </a:stretch>
        </p:blipFill>
        <p:spPr>
          <a:xfrm>
            <a:off x="381000" y="1125419"/>
            <a:ext cx="5810154" cy="4054777"/>
          </a:xfrm>
          <a:prstGeom prst="rect">
            <a:avLst/>
          </a:prstGeom>
        </p:spPr>
      </p:pic>
    </p:spTree>
    <p:extLst>
      <p:ext uri="{BB962C8B-B14F-4D97-AF65-F5344CB8AC3E}">
        <p14:creationId xmlns:p14="http://schemas.microsoft.com/office/powerpoint/2010/main" val="30686419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532D950D-EF05-46B3-BBAE-5F3453F86EC2}"/>
              </a:ext>
            </a:extLst>
          </p:cNvPr>
          <p:cNvSpPr>
            <a:spLocks noGrp="1"/>
          </p:cNvSpPr>
          <p:nvPr>
            <p:ph type="sldNum" sz="quarter" idx="12"/>
          </p:nvPr>
        </p:nvSpPr>
        <p:spPr/>
        <p:txBody>
          <a:bodyPr/>
          <a:lstStyle/>
          <a:p>
            <a:pPr>
              <a:defRPr/>
            </a:pPr>
            <a:fld id="{C58DEF2B-8039-4C1E-A573-46AE1706B516}" type="slidenum">
              <a:rPr lang="en-US" altLang="zh-CN" smtClean="0"/>
              <a:pPr>
                <a:defRPr/>
              </a:pPr>
              <a:t>41</a:t>
            </a:fld>
            <a:endParaRPr lang="en-US" altLang="zh-CN" dirty="0"/>
          </a:p>
        </p:txBody>
      </p:sp>
      <p:sp>
        <p:nvSpPr>
          <p:cNvPr id="3" name="文本占位符 2">
            <a:extLst>
              <a:ext uri="{FF2B5EF4-FFF2-40B4-BE49-F238E27FC236}">
                <a16:creationId xmlns:a16="http://schemas.microsoft.com/office/drawing/2014/main" id="{B3845648-609E-46FF-86E5-6A818DDA95FB}"/>
              </a:ext>
            </a:extLst>
          </p:cNvPr>
          <p:cNvSpPr>
            <a:spLocks noGrp="1"/>
          </p:cNvSpPr>
          <p:nvPr>
            <p:ph type="body" sz="quarter" idx="13"/>
          </p:nvPr>
        </p:nvSpPr>
        <p:spPr/>
        <p:txBody>
          <a:bodyPr/>
          <a:lstStyle/>
          <a:p>
            <a:r>
              <a:rPr lang="zh-CN" altLang="en-US" dirty="0"/>
              <a:t>改进思路</a:t>
            </a:r>
          </a:p>
        </p:txBody>
      </p:sp>
      <p:sp>
        <p:nvSpPr>
          <p:cNvPr id="4" name="文本框 3">
            <a:extLst>
              <a:ext uri="{FF2B5EF4-FFF2-40B4-BE49-F238E27FC236}">
                <a16:creationId xmlns:a16="http://schemas.microsoft.com/office/drawing/2014/main" id="{123D08A1-3AAA-4BE6-BD4F-672BDC878FE6}"/>
              </a:ext>
            </a:extLst>
          </p:cNvPr>
          <p:cNvSpPr txBox="1"/>
          <p:nvPr/>
        </p:nvSpPr>
        <p:spPr>
          <a:xfrm>
            <a:off x="457200" y="1447800"/>
            <a:ext cx="8458200" cy="3374129"/>
          </a:xfrm>
          <a:prstGeom prst="rect">
            <a:avLst/>
          </a:prstGeom>
          <a:noFill/>
        </p:spPr>
        <p:txBody>
          <a:bodyPr wrap="square" rtlCol="0">
            <a:spAutoFit/>
          </a:bodyPr>
          <a:lstStyle/>
          <a:p>
            <a:pPr>
              <a:lnSpc>
                <a:spcPct val="150000"/>
              </a:lnSpc>
            </a:pPr>
            <a:r>
              <a:rPr lang="zh-CN" altLang="en-US" dirty="0"/>
              <a:t>磁力仪的成本限制：屏蔽筒，激光器，电压采集系统</a:t>
            </a:r>
            <a:endParaRPr lang="en-US" altLang="zh-CN" dirty="0"/>
          </a:p>
          <a:p>
            <a:pPr marL="285750" indent="-285750">
              <a:lnSpc>
                <a:spcPct val="150000"/>
              </a:lnSpc>
              <a:buFont typeface="Arial" panose="020B0604020202020204" pitchFamily="34" charset="0"/>
              <a:buChar char="•"/>
            </a:pPr>
            <a:r>
              <a:rPr lang="zh-CN" altLang="en-US" dirty="0"/>
              <a:t>在屏蔽筒内放入</a:t>
            </a:r>
            <a:r>
              <a:rPr lang="en-US" altLang="zh-CN" dirty="0"/>
              <a:t>4</a:t>
            </a:r>
            <a:r>
              <a:rPr lang="zh-CN" altLang="en-US" dirty="0"/>
              <a:t>个气泡室</a:t>
            </a:r>
            <a:endParaRPr lang="en-US" altLang="zh-CN" dirty="0"/>
          </a:p>
          <a:p>
            <a:pPr marL="285750" indent="-285750">
              <a:lnSpc>
                <a:spcPct val="150000"/>
              </a:lnSpc>
              <a:buFont typeface="Arial" panose="020B0604020202020204" pitchFamily="34" charset="0"/>
              <a:buChar char="•"/>
            </a:pPr>
            <a:r>
              <a:rPr lang="zh-CN" altLang="en-US" dirty="0"/>
              <a:t>将</a:t>
            </a:r>
            <a:r>
              <a:rPr lang="en-US" altLang="zh-CN" dirty="0"/>
              <a:t>1</a:t>
            </a:r>
            <a:r>
              <a:rPr lang="zh-CN" altLang="en-US" dirty="0"/>
              <a:t>路输入探测光经由分光镜分成</a:t>
            </a:r>
            <a:r>
              <a:rPr lang="en-US" altLang="zh-CN" dirty="0"/>
              <a:t>4</a:t>
            </a:r>
            <a:r>
              <a:rPr lang="zh-CN" altLang="en-US" dirty="0"/>
              <a:t>路</a:t>
            </a:r>
            <a:endParaRPr lang="en-US" altLang="zh-CN" dirty="0"/>
          </a:p>
          <a:p>
            <a:pPr marL="285750" indent="-285750">
              <a:lnSpc>
                <a:spcPct val="150000"/>
              </a:lnSpc>
              <a:buFont typeface="Arial" panose="020B0604020202020204" pitchFamily="34" charset="0"/>
              <a:buChar char="•"/>
            </a:pPr>
            <a:r>
              <a:rPr lang="en-US" altLang="zh-CN" dirty="0"/>
              <a:t>4</a:t>
            </a:r>
            <a:r>
              <a:rPr lang="zh-CN" altLang="en-US" dirty="0"/>
              <a:t>路探测光分别接入</a:t>
            </a:r>
            <a:r>
              <a:rPr lang="en-US" altLang="zh-CN" dirty="0"/>
              <a:t>4</a:t>
            </a:r>
            <a:r>
              <a:rPr lang="zh-CN" altLang="en-US" dirty="0"/>
              <a:t>个</a:t>
            </a:r>
            <a:r>
              <a:rPr lang="en-US" altLang="zh-CN" dirty="0"/>
              <a:t>PD </a:t>
            </a:r>
            <a:r>
              <a:rPr lang="zh-CN" altLang="en-US" dirty="0"/>
              <a:t>转化为电压信号，并放大</a:t>
            </a:r>
            <a:endParaRPr lang="en-US" altLang="zh-CN" dirty="0"/>
          </a:p>
          <a:p>
            <a:pPr marL="285750" indent="-285750">
              <a:lnSpc>
                <a:spcPct val="150000"/>
              </a:lnSpc>
              <a:buFont typeface="Arial" panose="020B0604020202020204" pitchFamily="34" charset="0"/>
              <a:buChar char="•"/>
            </a:pPr>
            <a:r>
              <a:rPr lang="zh-CN" altLang="en-US" dirty="0"/>
              <a:t>将</a:t>
            </a:r>
            <a:r>
              <a:rPr lang="en-US" altLang="zh-CN" dirty="0"/>
              <a:t>4</a:t>
            </a:r>
            <a:r>
              <a:rPr lang="zh-CN" altLang="en-US" dirty="0"/>
              <a:t>路电压信号经由高速开关选通，由</a:t>
            </a:r>
            <a:r>
              <a:rPr lang="en-US" altLang="zh-CN" dirty="0"/>
              <a:t>1</a:t>
            </a:r>
            <a:r>
              <a:rPr lang="zh-CN" altLang="en-US" dirty="0"/>
              <a:t>路采集通道进行读出</a:t>
            </a:r>
            <a:endParaRPr lang="en-US" altLang="zh-CN" dirty="0"/>
          </a:p>
          <a:p>
            <a:pPr marL="285750" indent="-285750">
              <a:lnSpc>
                <a:spcPct val="150000"/>
              </a:lnSpc>
              <a:buFont typeface="Arial" panose="020B0604020202020204" pitchFamily="34" charset="0"/>
              <a:buChar char="•"/>
            </a:pPr>
            <a:endParaRPr lang="en-US" altLang="zh-CN" dirty="0"/>
          </a:p>
          <a:p>
            <a:pPr marL="285750" indent="-285750">
              <a:lnSpc>
                <a:spcPct val="150000"/>
              </a:lnSpc>
              <a:buFont typeface="Arial" panose="020B0604020202020204" pitchFamily="34" charset="0"/>
              <a:buChar char="•"/>
            </a:pPr>
            <a:endParaRPr lang="en-US" altLang="zh-CN" dirty="0"/>
          </a:p>
          <a:p>
            <a:pPr>
              <a:lnSpc>
                <a:spcPct val="150000"/>
              </a:lnSpc>
            </a:pPr>
            <a:endParaRPr lang="zh-CN" altLang="en-US" dirty="0"/>
          </a:p>
        </p:txBody>
      </p:sp>
    </p:spTree>
    <p:extLst>
      <p:ext uri="{BB962C8B-B14F-4D97-AF65-F5344CB8AC3E}">
        <p14:creationId xmlns:p14="http://schemas.microsoft.com/office/powerpoint/2010/main" val="2340272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2851162F-0CAF-4B61-A552-A99313296BE0}"/>
              </a:ext>
            </a:extLst>
          </p:cNvPr>
          <p:cNvPicPr>
            <a:picLocks noChangeAspect="1"/>
          </p:cNvPicPr>
          <p:nvPr/>
        </p:nvPicPr>
        <p:blipFill>
          <a:blip r:embed="rId2"/>
          <a:stretch>
            <a:fillRect/>
          </a:stretch>
        </p:blipFill>
        <p:spPr>
          <a:xfrm>
            <a:off x="1198803" y="974725"/>
            <a:ext cx="6746394" cy="4047837"/>
          </a:xfrm>
          <a:prstGeom prst="rect">
            <a:avLst/>
          </a:prstGeom>
        </p:spPr>
      </p:pic>
      <p:sp>
        <p:nvSpPr>
          <p:cNvPr id="2" name="灯片编号占位符 1">
            <a:extLst>
              <a:ext uri="{FF2B5EF4-FFF2-40B4-BE49-F238E27FC236}">
                <a16:creationId xmlns:a16="http://schemas.microsoft.com/office/drawing/2014/main" id="{3E67B122-59AF-4636-9FBB-FD36E0E2649C}"/>
              </a:ext>
            </a:extLst>
          </p:cNvPr>
          <p:cNvSpPr>
            <a:spLocks noGrp="1"/>
          </p:cNvSpPr>
          <p:nvPr>
            <p:ph type="sldNum" sz="quarter" idx="12"/>
          </p:nvPr>
        </p:nvSpPr>
        <p:spPr/>
        <p:txBody>
          <a:bodyPr/>
          <a:lstStyle/>
          <a:p>
            <a:pPr>
              <a:defRPr/>
            </a:pPr>
            <a:fld id="{C58DEF2B-8039-4C1E-A573-46AE1706B516}" type="slidenum">
              <a:rPr lang="en-US" altLang="zh-CN" smtClean="0"/>
              <a:pPr>
                <a:defRPr/>
              </a:pPr>
              <a:t>5</a:t>
            </a:fld>
            <a:endParaRPr lang="en-US" altLang="zh-CN" dirty="0"/>
          </a:p>
        </p:txBody>
      </p:sp>
      <p:sp>
        <p:nvSpPr>
          <p:cNvPr id="3" name="文本占位符 2">
            <a:extLst>
              <a:ext uri="{FF2B5EF4-FFF2-40B4-BE49-F238E27FC236}">
                <a16:creationId xmlns:a16="http://schemas.microsoft.com/office/drawing/2014/main" id="{B7808599-415C-440A-9F43-18ADE43A5F48}"/>
              </a:ext>
            </a:extLst>
          </p:cNvPr>
          <p:cNvSpPr>
            <a:spLocks noGrp="1"/>
          </p:cNvSpPr>
          <p:nvPr>
            <p:ph type="body" sz="quarter" idx="13"/>
          </p:nvPr>
        </p:nvSpPr>
        <p:spPr/>
        <p:txBody>
          <a:bodyPr/>
          <a:lstStyle/>
          <a:p>
            <a:r>
              <a:rPr lang="zh-CN" altLang="en-US" dirty="0"/>
              <a:t>相关函数</a:t>
            </a:r>
          </a:p>
        </p:txBody>
      </p:sp>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56C3FDB5-DE5B-4711-92CD-E43E52DB4174}"/>
                  </a:ext>
                </a:extLst>
              </p:cNvPr>
              <p:cNvSpPr txBox="1"/>
              <p:nvPr/>
            </p:nvSpPr>
            <p:spPr>
              <a:xfrm>
                <a:off x="201143" y="5103596"/>
                <a:ext cx="4800600" cy="1617879"/>
              </a:xfrm>
              <a:prstGeom prst="rect">
                <a:avLst/>
              </a:prstGeom>
              <a:noFill/>
            </p:spPr>
            <p:txBody>
              <a:bodyPr wrap="square" rtlCol="0">
                <a:spAutoFit/>
              </a:bodyPr>
              <a:lstStyle/>
              <a:p>
                <a:r>
                  <a:rPr lang="zh-CN" altLang="en-US" dirty="0"/>
                  <a:t>分段函数：</a:t>
                </a:r>
                <a:endParaRPr lang="en-US" altLang="zh-CN" dirty="0"/>
              </a:p>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𝑔</m:t>
                      </m:r>
                      <m:d>
                        <m:dPr>
                          <m:ctrlPr>
                            <a:rPr lang="en-US" altLang="zh-CN" b="0" i="1" smtClean="0">
                              <a:latin typeface="Cambria Math" panose="02040503050406030204" pitchFamily="18" charset="0"/>
                            </a:rPr>
                          </m:ctrlPr>
                        </m:dPr>
                        <m:e>
                          <m:r>
                            <a:rPr lang="en-US" altLang="zh-CN" i="1">
                              <a:latin typeface="Cambria Math" panose="02040503050406030204" pitchFamily="18" charset="0"/>
                            </a:rPr>
                            <m:t>𝑚𝑢</m:t>
                          </m:r>
                          <m:r>
                            <a:rPr lang="en-US" altLang="zh-CN" i="1">
                              <a:latin typeface="Cambria Math" panose="02040503050406030204" pitchFamily="18" charset="0"/>
                            </a:rPr>
                            <m:t>_</m:t>
                          </m:r>
                          <m:r>
                            <a:rPr lang="en-US" altLang="zh-CN" i="1">
                              <a:latin typeface="Cambria Math" panose="02040503050406030204" pitchFamily="18" charset="0"/>
                            </a:rPr>
                            <m:t>𝑏𝑘𝑔</m:t>
                          </m:r>
                        </m:e>
                      </m:d>
                      <m:r>
                        <a:rPr lang="en-US" altLang="zh-CN" b="0" i="1" smtClean="0">
                          <a:latin typeface="Cambria Math" panose="02040503050406030204" pitchFamily="18" charset="0"/>
                        </a:rPr>
                        <m:t>=</m:t>
                      </m:r>
                      <m:d>
                        <m:dPr>
                          <m:begChr m:val="{"/>
                          <m:endChr m:val=""/>
                          <m:ctrlPr>
                            <a:rPr lang="en-US" altLang="zh-CN" b="0" i="1" smtClean="0">
                              <a:latin typeface="Cambria Math" panose="02040503050406030204" pitchFamily="18" charset="0"/>
                            </a:rPr>
                          </m:ctrlPr>
                        </m:dPr>
                        <m:e>
                          <m:eqArr>
                            <m:eqArrPr>
                              <m:ctrlPr>
                                <a:rPr lang="en-US" altLang="zh-CN" b="0" i="1" smtClean="0">
                                  <a:latin typeface="Cambria Math" panose="02040503050406030204" pitchFamily="18" charset="0"/>
                                </a:rPr>
                              </m:ctrlPr>
                            </m:eqArrPr>
                            <m:e>
                              <m:r>
                                <a:rPr lang="en-US" altLang="zh-CN" i="1">
                                  <a:latin typeface="Cambria Math" panose="02040503050406030204" pitchFamily="18" charset="0"/>
                                </a:rPr>
                                <m:t>2.449</m:t>
                              </m:r>
                              <m:r>
                                <a:rPr lang="en-US" altLang="zh-CN" b="0" i="1" smtClean="0">
                                  <a:latin typeface="Cambria Math" panose="02040503050406030204" pitchFamily="18" charset="0"/>
                                </a:rPr>
                                <m:t>2</m:t>
                              </m:r>
                            </m:e>
                            <m:e>
                              <m:r>
                                <a:rPr lang="en-US" altLang="zh-CN" i="1">
                                  <a:latin typeface="Cambria Math" panose="02040503050406030204" pitchFamily="18" charset="0"/>
                                </a:rPr>
                                <m:t>𝐹𝐶</m:t>
                              </m:r>
                              <m:r>
                                <a:rPr lang="en-US" altLang="zh-CN" i="1" smtClean="0">
                                  <a:latin typeface="Cambria Math" panose="02040503050406030204" pitchFamily="18" charset="0"/>
                                </a:rPr>
                                <m:t> </m:t>
                              </m:r>
                              <m:r>
                                <a:rPr lang="en-US" altLang="zh-CN" i="1">
                                  <a:latin typeface="Cambria Math" panose="02040503050406030204" pitchFamily="18" charset="0"/>
                                </a:rPr>
                                <m:t>(</m:t>
                              </m:r>
                              <m:r>
                                <a:rPr lang="en-US" altLang="zh-CN" i="1">
                                  <a:latin typeface="Cambria Math" panose="02040503050406030204" pitchFamily="18" charset="0"/>
                                </a:rPr>
                                <m:t>𝑚𝑢</m:t>
                              </m:r>
                              <m:r>
                                <a:rPr lang="en-US" altLang="zh-CN" i="1">
                                  <a:latin typeface="Cambria Math" panose="02040503050406030204" pitchFamily="18" charset="0"/>
                                </a:rPr>
                                <m:t>_</m:t>
                              </m:r>
                              <m:r>
                                <a:rPr lang="en-US" altLang="zh-CN" i="1">
                                  <a:latin typeface="Cambria Math" panose="02040503050406030204" pitchFamily="18" charset="0"/>
                                </a:rPr>
                                <m:t>𝑏𝑘𝑔</m:t>
                              </m:r>
                              <m:r>
                                <a:rPr lang="en-US" altLang="zh-CN" i="1">
                                  <a:latin typeface="Cambria Math" panose="02040503050406030204" pitchFamily="18" charset="0"/>
                                </a:rPr>
                                <m:t>)</m:t>
                              </m:r>
                            </m:e>
                            <m:e>
                              <m:r>
                                <a:rPr lang="en-US" altLang="zh-CN" b="0" i="1" smtClean="0">
                                  <a:latin typeface="Cambria Math" panose="02040503050406030204" pitchFamily="18" charset="0"/>
                                </a:rPr>
                                <m:t>𝑆</m:t>
                              </m:r>
                              <m:r>
                                <a:rPr lang="en-US" altLang="zh-CN" i="1">
                                  <a:latin typeface="Cambria Math" panose="02040503050406030204" pitchFamily="18" charset="0"/>
                                </a:rPr>
                                <m:t>𝑐𝑎𝑙𝑒𝑑</m:t>
                              </m:r>
                              <m:r>
                                <a:rPr lang="en-US" altLang="zh-CN" i="1">
                                  <a:latin typeface="Cambria Math" panose="02040503050406030204" pitchFamily="18" charset="0"/>
                                </a:rPr>
                                <m:t>_</m:t>
                              </m:r>
                              <m:r>
                                <a:rPr lang="en-US" altLang="zh-CN" b="0" i="1" smtClean="0">
                                  <a:latin typeface="Cambria Math" panose="02040503050406030204" pitchFamily="18" charset="0"/>
                                </a:rPr>
                                <m:t>𝑃</m:t>
                              </m:r>
                              <m:r>
                                <a:rPr lang="en-US" altLang="zh-CN" i="1">
                                  <a:latin typeface="Cambria Math" panose="02040503050406030204" pitchFamily="18" charset="0"/>
                                </a:rPr>
                                <m:t>𝑜𝑖𝑠𝑠𝑜𝑛</m:t>
                              </m:r>
                              <m:r>
                                <a:rPr lang="en-US" altLang="zh-CN" i="1">
                                  <a:latin typeface="Cambria Math" panose="02040503050406030204" pitchFamily="18" charset="0"/>
                                </a:rPr>
                                <m:t>(</m:t>
                              </m:r>
                              <m:r>
                                <a:rPr lang="en-US" altLang="zh-CN" i="1">
                                  <a:latin typeface="Cambria Math" panose="02040503050406030204" pitchFamily="18" charset="0"/>
                                </a:rPr>
                                <m:t>𝑚𝑢</m:t>
                              </m:r>
                              <m:r>
                                <a:rPr lang="en-US" altLang="zh-CN" i="1">
                                  <a:latin typeface="Cambria Math" panose="02040503050406030204" pitchFamily="18" charset="0"/>
                                </a:rPr>
                                <m:t>_</m:t>
                              </m:r>
                              <m:r>
                                <a:rPr lang="en-US" altLang="zh-CN" i="1">
                                  <a:latin typeface="Cambria Math" panose="02040503050406030204" pitchFamily="18" charset="0"/>
                                </a:rPr>
                                <m:t>𝑏𝑘𝑔</m:t>
                              </m:r>
                              <m:r>
                                <a:rPr lang="en-US" altLang="zh-CN" i="1">
                                  <a:latin typeface="Cambria Math" panose="02040503050406030204" pitchFamily="18" charset="0"/>
                                </a:rPr>
                                <m:t>)</m:t>
                              </m:r>
                            </m:e>
                            <m:e>
                              <m:r>
                                <a:rPr lang="en-US" altLang="zh-CN" i="1">
                                  <a:latin typeface="Cambria Math" panose="02040503050406030204" pitchFamily="18" charset="0"/>
                                </a:rPr>
                                <m:t>1.8487</m:t>
                              </m:r>
                              <m:rad>
                                <m:radPr>
                                  <m:degHide m:val="on"/>
                                  <m:ctrlPr>
                                    <a:rPr lang="en-US" altLang="zh-CN" i="1">
                                      <a:latin typeface="Cambria Math" panose="02040503050406030204" pitchFamily="18" charset="0"/>
                                    </a:rPr>
                                  </m:ctrlPr>
                                </m:radPr>
                                <m:deg/>
                                <m:e>
                                  <m:r>
                                    <a:rPr lang="en-US" altLang="zh-CN" i="1">
                                      <a:latin typeface="Cambria Math" panose="02040503050406030204" pitchFamily="18" charset="0"/>
                                    </a:rPr>
                                    <m:t>𝑚𝑢</m:t>
                                  </m:r>
                                  <m:r>
                                    <a:rPr lang="en-US" altLang="zh-CN" i="1">
                                      <a:latin typeface="Cambria Math" panose="02040503050406030204" pitchFamily="18" charset="0"/>
                                    </a:rPr>
                                    <m:t>_</m:t>
                                  </m:r>
                                  <m:r>
                                    <a:rPr lang="en-US" altLang="zh-CN" i="1">
                                      <a:latin typeface="Cambria Math" panose="02040503050406030204" pitchFamily="18" charset="0"/>
                                    </a:rPr>
                                    <m:t>𝑏𝑘𝑔</m:t>
                                  </m:r>
                                </m:e>
                              </m:rad>
                            </m:e>
                          </m:eqArr>
                        </m:e>
                      </m:d>
                    </m:oMath>
                  </m:oMathPara>
                </a14:m>
                <a:endParaRPr lang="zh-CN" altLang="en-US" dirty="0"/>
              </a:p>
            </p:txBody>
          </p:sp>
        </mc:Choice>
        <mc:Fallback xmlns="">
          <p:sp>
            <p:nvSpPr>
              <p:cNvPr id="6" name="文本框 5">
                <a:extLst>
                  <a:ext uri="{FF2B5EF4-FFF2-40B4-BE49-F238E27FC236}">
                    <a16:creationId xmlns:a16="http://schemas.microsoft.com/office/drawing/2014/main" id="{56C3FDB5-DE5B-4711-92CD-E43E52DB4174}"/>
                  </a:ext>
                </a:extLst>
              </p:cNvPr>
              <p:cNvSpPr txBox="1">
                <a:spLocks noRot="1" noChangeAspect="1" noMove="1" noResize="1" noEditPoints="1" noAdjustHandles="1" noChangeArrowheads="1" noChangeShapeType="1" noTextEdit="1"/>
              </p:cNvSpPr>
              <p:nvPr/>
            </p:nvSpPr>
            <p:spPr>
              <a:xfrm>
                <a:off x="201143" y="5103596"/>
                <a:ext cx="4800600" cy="1617879"/>
              </a:xfrm>
              <a:prstGeom prst="rect">
                <a:avLst/>
              </a:prstGeom>
              <a:blipFill>
                <a:blip r:embed="rId3"/>
                <a:stretch>
                  <a:fillRect l="-1144" t="-188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D759AAA7-8907-42FE-B9B2-9BCF38F6C14B}"/>
                  </a:ext>
                </a:extLst>
              </p:cNvPr>
              <p:cNvSpPr txBox="1"/>
              <p:nvPr/>
            </p:nvSpPr>
            <p:spPr>
              <a:xfrm>
                <a:off x="4986223" y="5221405"/>
                <a:ext cx="2943454" cy="1532727"/>
              </a:xfrm>
              <a:prstGeom prst="rect">
                <a:avLst/>
              </a:prstGeom>
              <a:noFill/>
            </p:spPr>
            <p:txBody>
              <a:bodyPr wrap="square">
                <a:spAutoFit/>
              </a:bodyPr>
              <a:lstStyle/>
              <a:p>
                <a:pPr>
                  <a:lnSpc>
                    <a:spcPct val="130000"/>
                  </a:lnSpc>
                </a:pPr>
                <a14:m>
                  <m:oMathPara xmlns:m="http://schemas.openxmlformats.org/officeDocument/2006/math">
                    <m:oMathParaPr>
                      <m:jc m:val="left"/>
                    </m:oMathParaPr>
                    <m:oMath xmlns:m="http://schemas.openxmlformats.org/officeDocument/2006/math">
                      <m:r>
                        <a:rPr lang="en-US" altLang="zh-CN" i="1" smtClean="0">
                          <a:latin typeface="Cambria Math" panose="02040503050406030204" pitchFamily="18" charset="0"/>
                        </a:rPr>
                        <m:t>,</m:t>
                      </m:r>
                      <m:r>
                        <a:rPr lang="en-US" altLang="zh-CN" b="0" i="1" smtClean="0">
                          <a:latin typeface="Cambria Math" panose="02040503050406030204" pitchFamily="18" charset="0"/>
                        </a:rPr>
                        <m:t> </m:t>
                      </m:r>
                      <m:r>
                        <a:rPr lang="en-US" altLang="zh-CN" i="1">
                          <a:latin typeface="Cambria Math" panose="02040503050406030204" pitchFamily="18" charset="0"/>
                        </a:rPr>
                        <m:t>𝑚𝑢</m:t>
                      </m:r>
                      <m:r>
                        <a:rPr lang="en-US" altLang="zh-CN" i="1">
                          <a:latin typeface="Cambria Math" panose="02040503050406030204" pitchFamily="18" charset="0"/>
                        </a:rPr>
                        <m:t>_</m:t>
                      </m:r>
                      <m:r>
                        <a:rPr lang="en-US" altLang="zh-CN" i="1">
                          <a:latin typeface="Cambria Math" panose="02040503050406030204" pitchFamily="18" charset="0"/>
                        </a:rPr>
                        <m:t>𝑏𝑘𝑔</m:t>
                      </m:r>
                      <m:r>
                        <a:rPr lang="en-US" altLang="zh-CN" i="1">
                          <a:latin typeface="Cambria Math" panose="02040503050406030204" pitchFamily="18" charset="0"/>
                        </a:rPr>
                        <m:t>&lt;</m:t>
                      </m:r>
                      <m:sSup>
                        <m:sSupPr>
                          <m:ctrlPr>
                            <a:rPr lang="en-US" altLang="zh-CN" i="1">
                              <a:latin typeface="Cambria Math" panose="02040503050406030204" pitchFamily="18" charset="0"/>
                            </a:rPr>
                          </m:ctrlPr>
                        </m:sSupPr>
                        <m:e>
                          <m:r>
                            <a:rPr lang="en-US" altLang="zh-CN" i="1">
                              <a:latin typeface="Cambria Math" panose="02040503050406030204" pitchFamily="18" charset="0"/>
                            </a:rPr>
                            <m:t>10</m:t>
                          </m:r>
                        </m:e>
                        <m:sup>
                          <m:r>
                            <a:rPr lang="en-US" altLang="zh-CN" i="1">
                              <a:latin typeface="Cambria Math" panose="02040503050406030204" pitchFamily="18" charset="0"/>
                            </a:rPr>
                            <m:t>−2</m:t>
                          </m:r>
                        </m:sup>
                      </m:sSup>
                    </m:oMath>
                  </m:oMathPara>
                </a14:m>
                <a:endParaRPr lang="en-US" altLang="zh-CN" i="1" dirty="0">
                  <a:latin typeface="Cambria Math" panose="02040503050406030204" pitchFamily="18" charset="0"/>
                </a:endParaRPr>
              </a:p>
              <a:p>
                <a:pPr>
                  <a:lnSpc>
                    <a:spcPct val="130000"/>
                  </a:lnSpc>
                </a:pPr>
                <a14:m>
                  <m:oMathPara xmlns:m="http://schemas.openxmlformats.org/officeDocument/2006/math">
                    <m:oMathParaPr>
                      <m:jc m:val="left"/>
                    </m:oMathParaPr>
                    <m:oMath xmlns:m="http://schemas.openxmlformats.org/officeDocument/2006/math">
                      <m:r>
                        <a:rPr lang="en-US" altLang="zh-CN"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10</m:t>
                          </m:r>
                        </m:e>
                        <m:sup>
                          <m:r>
                            <a:rPr lang="en-US" altLang="zh-CN" b="0" i="1" smtClean="0">
                              <a:latin typeface="Cambria Math" panose="02040503050406030204" pitchFamily="18" charset="0"/>
                            </a:rPr>
                            <m:t>−2</m:t>
                          </m:r>
                        </m:sup>
                      </m:sSup>
                      <m:r>
                        <a:rPr lang="en-US" altLang="zh-CN" i="1">
                          <a:latin typeface="Cambria Math" panose="02040503050406030204" pitchFamily="18" charset="0"/>
                          <a:ea typeface="Cambria Math" panose="02040503050406030204" pitchFamily="18" charset="0"/>
                        </a:rPr>
                        <m:t>≤</m:t>
                      </m:r>
                      <m:r>
                        <a:rPr lang="en-US" altLang="zh-CN" i="1">
                          <a:latin typeface="Cambria Math" panose="02040503050406030204" pitchFamily="18" charset="0"/>
                        </a:rPr>
                        <m:t>𝑚𝑢</m:t>
                      </m:r>
                      <m:r>
                        <a:rPr lang="en-US" altLang="zh-CN" i="1">
                          <a:latin typeface="Cambria Math" panose="02040503050406030204" pitchFamily="18" charset="0"/>
                        </a:rPr>
                        <m:t>_</m:t>
                      </m:r>
                      <m:r>
                        <a:rPr lang="en-US" altLang="zh-CN" i="1">
                          <a:latin typeface="Cambria Math" panose="02040503050406030204" pitchFamily="18" charset="0"/>
                        </a:rPr>
                        <m:t>𝑏𝑘𝑔</m:t>
                      </m:r>
                      <m:r>
                        <a:rPr lang="en-US" altLang="zh-CN" i="1">
                          <a:latin typeface="Cambria Math" panose="02040503050406030204" pitchFamily="18" charset="0"/>
                        </a:rPr>
                        <m:t>&lt;20</m:t>
                      </m:r>
                    </m:oMath>
                  </m:oMathPara>
                </a14:m>
                <a:endParaRPr lang="en-US" altLang="zh-CN" b="0" i="1" dirty="0">
                  <a:latin typeface="Cambria Math" panose="02040503050406030204" pitchFamily="18" charset="0"/>
                </a:endParaRPr>
              </a:p>
              <a:p>
                <a:pPr>
                  <a:lnSpc>
                    <a:spcPct val="130000"/>
                  </a:lnSpc>
                </a:pPr>
                <a14:m>
                  <m:oMathPara xmlns:m="http://schemas.openxmlformats.org/officeDocument/2006/math">
                    <m:oMathParaPr>
                      <m:jc m:val="left"/>
                    </m:oMathParaPr>
                    <m:oMath xmlns:m="http://schemas.openxmlformats.org/officeDocument/2006/math">
                      <m:r>
                        <a:rPr lang="en-US" altLang="zh-CN" i="1" smtClean="0">
                          <a:latin typeface="Cambria Math" panose="02040503050406030204" pitchFamily="18" charset="0"/>
                        </a:rPr>
                        <m:t>,</m:t>
                      </m:r>
                      <m:r>
                        <a:rPr lang="en-US" altLang="zh-CN" b="0" i="1" smtClean="0">
                          <a:latin typeface="Cambria Math" panose="02040503050406030204" pitchFamily="18" charset="0"/>
                        </a:rPr>
                        <m:t>20</m:t>
                      </m:r>
                      <m:r>
                        <a:rPr lang="en-US" altLang="zh-CN" i="1">
                          <a:latin typeface="Cambria Math" panose="02040503050406030204" pitchFamily="18" charset="0"/>
                          <a:ea typeface="Cambria Math" panose="02040503050406030204" pitchFamily="18" charset="0"/>
                        </a:rPr>
                        <m:t>≤</m:t>
                      </m:r>
                      <m:r>
                        <a:rPr lang="en-US" altLang="zh-CN" i="1">
                          <a:latin typeface="Cambria Math" panose="02040503050406030204" pitchFamily="18" charset="0"/>
                        </a:rPr>
                        <m:t>𝑚𝑢</m:t>
                      </m:r>
                      <m:r>
                        <a:rPr lang="en-US" altLang="zh-CN" i="1">
                          <a:latin typeface="Cambria Math" panose="02040503050406030204" pitchFamily="18" charset="0"/>
                        </a:rPr>
                        <m:t>_</m:t>
                      </m:r>
                      <m:r>
                        <a:rPr lang="en-US" altLang="zh-CN" i="1">
                          <a:latin typeface="Cambria Math" panose="02040503050406030204" pitchFamily="18" charset="0"/>
                        </a:rPr>
                        <m:t>𝑏𝑘𝑔</m:t>
                      </m:r>
                      <m:r>
                        <a:rPr lang="en-US" altLang="zh-CN" i="1">
                          <a:latin typeface="Cambria Math" panose="02040503050406030204" pitchFamily="18" charset="0"/>
                        </a:rPr>
                        <m:t>&lt;100</m:t>
                      </m:r>
                    </m:oMath>
                  </m:oMathPara>
                </a14:m>
                <a:endParaRPr lang="en-US" altLang="zh-CN" b="0" i="1" dirty="0">
                  <a:latin typeface="Cambria Math" panose="02040503050406030204" pitchFamily="18" charset="0"/>
                </a:endParaRPr>
              </a:p>
              <a:p>
                <a:pPr>
                  <a:lnSpc>
                    <a:spcPct val="130000"/>
                  </a:lnSpc>
                </a:pPr>
                <a14:m>
                  <m:oMathPara xmlns:m="http://schemas.openxmlformats.org/officeDocument/2006/math">
                    <m:oMathParaPr>
                      <m:jc m:val="left"/>
                    </m:oMathParaPr>
                    <m:oMath xmlns:m="http://schemas.openxmlformats.org/officeDocument/2006/math">
                      <m:r>
                        <a:rPr lang="en-US" altLang="zh-CN" b="0" i="1" smtClean="0">
                          <a:latin typeface="Cambria Math" panose="02040503050406030204" pitchFamily="18" charset="0"/>
                        </a:rPr>
                        <m:t>,</m:t>
                      </m:r>
                      <m:r>
                        <a:rPr lang="en-US" altLang="zh-CN" b="0" i="1" smtClean="0">
                          <a:latin typeface="Cambria Math" panose="02040503050406030204" pitchFamily="18" charset="0"/>
                        </a:rPr>
                        <m:t>𝑚𝑢</m:t>
                      </m:r>
                      <m:r>
                        <a:rPr lang="en-US" altLang="zh-CN" b="0" i="1" smtClean="0">
                          <a:latin typeface="Cambria Math" panose="02040503050406030204" pitchFamily="18" charset="0"/>
                        </a:rPr>
                        <m:t>_</m:t>
                      </m:r>
                      <m:r>
                        <a:rPr lang="en-US" altLang="zh-CN" b="0" i="1" smtClean="0">
                          <a:latin typeface="Cambria Math" panose="02040503050406030204" pitchFamily="18" charset="0"/>
                        </a:rPr>
                        <m:t>𝑏𝑘𝑔</m:t>
                      </m:r>
                      <m:r>
                        <a:rPr lang="en-US" altLang="zh-CN" b="0" i="1" smtClean="0">
                          <a:latin typeface="Cambria Math" panose="02040503050406030204" pitchFamily="18" charset="0"/>
                          <a:ea typeface="Cambria Math" panose="02040503050406030204" pitchFamily="18" charset="0"/>
                        </a:rPr>
                        <m:t>≥100</m:t>
                      </m:r>
                    </m:oMath>
                  </m:oMathPara>
                </a14:m>
                <a:endParaRPr lang="zh-CN" altLang="en-US" dirty="0"/>
              </a:p>
            </p:txBody>
          </p:sp>
        </mc:Choice>
        <mc:Fallback xmlns="">
          <p:sp>
            <p:nvSpPr>
              <p:cNvPr id="8" name="文本框 7">
                <a:extLst>
                  <a:ext uri="{FF2B5EF4-FFF2-40B4-BE49-F238E27FC236}">
                    <a16:creationId xmlns:a16="http://schemas.microsoft.com/office/drawing/2014/main" id="{D759AAA7-8907-42FE-B9B2-9BCF38F6C14B}"/>
                  </a:ext>
                </a:extLst>
              </p:cNvPr>
              <p:cNvSpPr txBox="1">
                <a:spLocks noRot="1" noChangeAspect="1" noMove="1" noResize="1" noEditPoints="1" noAdjustHandles="1" noChangeArrowheads="1" noChangeShapeType="1" noTextEdit="1"/>
              </p:cNvSpPr>
              <p:nvPr/>
            </p:nvSpPr>
            <p:spPr>
              <a:xfrm>
                <a:off x="4986223" y="5221405"/>
                <a:ext cx="2943454" cy="1532727"/>
              </a:xfrm>
              <a:prstGeom prst="rect">
                <a:avLst/>
              </a:prstGeom>
              <a:blipFill>
                <a:blip r:embed="rId4"/>
                <a:stretch>
                  <a:fillRect b="-39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458518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9320870A-4245-4E7E-B840-6ADFDA6BBA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48044" y="1975778"/>
            <a:ext cx="4400074" cy="2640044"/>
          </a:xfrm>
          <a:prstGeom prst="rect">
            <a:avLst/>
          </a:prstGeom>
        </p:spPr>
      </p:pic>
      <p:sp>
        <p:nvSpPr>
          <p:cNvPr id="2" name="灯片编号占位符 1">
            <a:extLst>
              <a:ext uri="{FF2B5EF4-FFF2-40B4-BE49-F238E27FC236}">
                <a16:creationId xmlns:a16="http://schemas.microsoft.com/office/drawing/2014/main" id="{84645CAC-A17E-4F2F-A5DD-F7511833C01D}"/>
              </a:ext>
            </a:extLst>
          </p:cNvPr>
          <p:cNvSpPr>
            <a:spLocks noGrp="1"/>
          </p:cNvSpPr>
          <p:nvPr>
            <p:ph type="sldNum" sz="quarter" idx="12"/>
          </p:nvPr>
        </p:nvSpPr>
        <p:spPr/>
        <p:txBody>
          <a:bodyPr/>
          <a:lstStyle/>
          <a:p>
            <a:pPr>
              <a:defRPr/>
            </a:pPr>
            <a:fld id="{C58DEF2B-8039-4C1E-A573-46AE1706B516}" type="slidenum">
              <a:rPr lang="en-US" altLang="zh-CN" smtClean="0"/>
              <a:pPr>
                <a:defRPr/>
              </a:pPr>
              <a:t>6</a:t>
            </a:fld>
            <a:endParaRPr lang="en-US" altLang="zh-CN" dirty="0"/>
          </a:p>
        </p:txBody>
      </p:sp>
      <p:sp>
        <p:nvSpPr>
          <p:cNvPr id="3" name="文本占位符 2">
            <a:extLst>
              <a:ext uri="{FF2B5EF4-FFF2-40B4-BE49-F238E27FC236}">
                <a16:creationId xmlns:a16="http://schemas.microsoft.com/office/drawing/2014/main" id="{123F0360-9EC1-41FE-9C38-E2B69449FA89}"/>
              </a:ext>
            </a:extLst>
          </p:cNvPr>
          <p:cNvSpPr>
            <a:spLocks noGrp="1"/>
          </p:cNvSpPr>
          <p:nvPr>
            <p:ph type="body" sz="quarter" idx="13"/>
          </p:nvPr>
        </p:nvSpPr>
        <p:spPr/>
        <p:txBody>
          <a:bodyPr/>
          <a:lstStyle/>
          <a:p>
            <a:r>
              <a:rPr lang="zh-CN" altLang="en-US" dirty="0"/>
              <a:t>多目标优化</a:t>
            </a:r>
          </a:p>
        </p:txBody>
      </p:sp>
      <mc:AlternateContent xmlns:mc="http://schemas.openxmlformats.org/markup-compatibility/2006">
        <mc:Choice xmlns:a14="http://schemas.microsoft.com/office/drawing/2010/main" Requires="a14">
          <p:sp>
            <p:nvSpPr>
              <p:cNvPr id="4" name="文本框 3">
                <a:extLst>
                  <a:ext uri="{FF2B5EF4-FFF2-40B4-BE49-F238E27FC236}">
                    <a16:creationId xmlns:a16="http://schemas.microsoft.com/office/drawing/2014/main" id="{30C6BD1F-6AEF-4981-BD47-81AAFCA23929}"/>
                  </a:ext>
                </a:extLst>
              </p:cNvPr>
              <p:cNvSpPr txBox="1"/>
              <p:nvPr/>
            </p:nvSpPr>
            <p:spPr>
              <a:xfrm>
                <a:off x="65251" y="979066"/>
                <a:ext cx="8545349" cy="6297621"/>
              </a:xfrm>
              <a:prstGeom prst="rect">
                <a:avLst/>
              </a:prstGeom>
              <a:noFill/>
            </p:spPr>
            <p:txBody>
              <a:bodyPr wrap="square" rtlCol="0">
                <a:spAutoFit/>
              </a:bodyPr>
              <a:lstStyle/>
              <a:p>
                <a:pPr marL="342900" indent="-342900">
                  <a:lnSpc>
                    <a:spcPct val="150000"/>
                  </a:lnSpc>
                  <a:buFont typeface="Wingdings" panose="05000000000000000000" pitchFamily="2" charset="2"/>
                  <a:buChar char="p"/>
                </a:pPr>
                <a:r>
                  <a:rPr lang="zh-CN" altLang="en-US" dirty="0"/>
                  <a:t>待考虑因素</a:t>
                </a:r>
                <a:endParaRPr lang="en-US" altLang="zh-CN" dirty="0"/>
              </a:p>
              <a:p>
                <a:pPr marL="800100" lvl="1" indent="-342900">
                  <a:lnSpc>
                    <a:spcPct val="150000"/>
                  </a:lnSpc>
                  <a:buFont typeface="Wingdings" panose="05000000000000000000" pitchFamily="2" charset="2"/>
                  <a:buChar char="Ø"/>
                </a:pPr>
                <a:r>
                  <a:rPr lang="zh-CN" altLang="en-US" dirty="0"/>
                  <a:t>灵敏度</a:t>
                </a:r>
                <a:endParaRPr lang="en-US" altLang="zh-CN" dirty="0"/>
              </a:p>
              <a:p>
                <a:pPr marL="800100" lvl="1" indent="-342900">
                  <a:lnSpc>
                    <a:spcPct val="150000"/>
                  </a:lnSpc>
                  <a:buFont typeface="Wingdings" panose="05000000000000000000" pitchFamily="2" charset="2"/>
                  <a:buChar char="Ø"/>
                </a:pPr>
                <a:endParaRPr lang="en-US" altLang="zh-CN" dirty="0"/>
              </a:p>
              <a:p>
                <a:pPr lvl="2">
                  <a:lnSpc>
                    <a:spcPct val="150000"/>
                  </a:lnSpc>
                </a:pPr>
                <a:endParaRPr lang="en-US" altLang="zh-CN" dirty="0"/>
              </a:p>
              <a:p>
                <a:pPr marL="1257300" lvl="2" indent="-342900">
                  <a:lnSpc>
                    <a:spcPct val="150000"/>
                  </a:lnSpc>
                  <a:buFont typeface="Arial" panose="020B0604020202020204" pitchFamily="34" charset="0"/>
                  <a:buChar char="•"/>
                </a:pPr>
                <a:r>
                  <a:rPr lang="zh-CN" altLang="en-US" dirty="0"/>
                  <a:t>通量界限：</a:t>
                </a:r>
                <a14:m>
                  <m:oMath xmlns:m="http://schemas.openxmlformats.org/officeDocument/2006/math">
                    <m:r>
                      <a:rPr lang="en-US" altLang="zh-CN" b="0" i="1" smtClean="0">
                        <a:latin typeface="Cambria Math" panose="02040503050406030204" pitchFamily="18" charset="0"/>
                      </a:rPr>
                      <m:t>4</m:t>
                    </m:r>
                    <m:r>
                      <a:rPr lang="en-US" altLang="zh-CN" b="0" i="1" smtClean="0">
                        <a:latin typeface="Cambria Math" panose="02040503050406030204" pitchFamily="18" charset="0"/>
                        <a:ea typeface="Cambria Math" panose="02040503050406030204" pitchFamily="18" charset="0"/>
                      </a:rPr>
                      <m:t>×</m:t>
                    </m:r>
                    <m:sSup>
                      <m:sSupPr>
                        <m:ctrlPr>
                          <a:rPr lang="en-US" altLang="zh-CN" b="0"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10</m:t>
                        </m:r>
                      </m:e>
                      <m:sup>
                        <m:r>
                          <a:rPr lang="en-US" altLang="zh-CN" b="0" i="1" smtClean="0">
                            <a:latin typeface="Cambria Math" panose="02040503050406030204" pitchFamily="18" charset="0"/>
                            <a:ea typeface="Cambria Math" panose="02040503050406030204" pitchFamily="18" charset="0"/>
                          </a:rPr>
                          <m:t>−9</m:t>
                        </m:r>
                      </m:sup>
                    </m:sSup>
                    <m:r>
                      <a:rPr lang="en-US" altLang="zh-CN" b="0" i="1" smtClean="0">
                        <a:latin typeface="Cambria Math" panose="02040503050406030204" pitchFamily="18" charset="0"/>
                        <a:ea typeface="Cambria Math" panose="02040503050406030204" pitchFamily="18" charset="0"/>
                      </a:rPr>
                      <m:t> </m:t>
                    </m:r>
                    <m:sSup>
                      <m:sSupPr>
                        <m:ctrlPr>
                          <a:rPr lang="en-US" altLang="zh-CN" b="0"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𝑚</m:t>
                        </m:r>
                      </m:e>
                      <m:sup>
                        <m:r>
                          <a:rPr lang="en-US" altLang="zh-CN" b="0" i="1" smtClean="0">
                            <a:latin typeface="Cambria Math" panose="02040503050406030204" pitchFamily="18" charset="0"/>
                            <a:ea typeface="Cambria Math" panose="02040503050406030204" pitchFamily="18" charset="0"/>
                          </a:rPr>
                          <m:t>−2</m:t>
                        </m:r>
                      </m:sup>
                    </m:sSup>
                    <m:r>
                      <a:rPr lang="en-US" altLang="zh-CN" b="0" i="1" smtClean="0">
                        <a:latin typeface="Cambria Math" panose="02040503050406030204" pitchFamily="18" charset="0"/>
                        <a:ea typeface="Cambria Math" panose="02040503050406030204" pitchFamily="18" charset="0"/>
                      </a:rPr>
                      <m:t>∙</m:t>
                    </m:r>
                    <m:sSup>
                      <m:sSupPr>
                        <m:ctrlPr>
                          <a:rPr lang="en-US" altLang="zh-CN" b="0"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𝑠𝑟</m:t>
                        </m:r>
                      </m:e>
                      <m:sup>
                        <m:r>
                          <a:rPr lang="en-US" altLang="zh-CN" b="0" i="1" smtClean="0">
                            <a:latin typeface="Cambria Math" panose="02040503050406030204" pitchFamily="18" charset="0"/>
                            <a:ea typeface="Cambria Math" panose="02040503050406030204" pitchFamily="18" charset="0"/>
                          </a:rPr>
                          <m:t>−1</m:t>
                        </m:r>
                      </m:sup>
                    </m:sSup>
                    <m:r>
                      <a:rPr lang="en-US" altLang="zh-CN" b="0" i="1" smtClean="0">
                        <a:latin typeface="Cambria Math" panose="02040503050406030204" pitchFamily="18" charset="0"/>
                        <a:ea typeface="Cambria Math" panose="02040503050406030204" pitchFamily="18" charset="0"/>
                      </a:rPr>
                      <m:t>∙</m:t>
                    </m:r>
                    <m:sSup>
                      <m:sSupPr>
                        <m:ctrlPr>
                          <a:rPr lang="en-US" altLang="zh-CN" b="0"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𝑠</m:t>
                        </m:r>
                      </m:e>
                      <m:sup>
                        <m:r>
                          <a:rPr lang="en-US" altLang="zh-CN" b="0" i="1" smtClean="0">
                            <a:latin typeface="Cambria Math" panose="02040503050406030204" pitchFamily="18" charset="0"/>
                            <a:ea typeface="Cambria Math" panose="02040503050406030204" pitchFamily="18" charset="0"/>
                          </a:rPr>
                          <m:t>−1</m:t>
                        </m:r>
                      </m:sup>
                    </m:sSup>
                  </m:oMath>
                </a14:m>
                <a:endParaRPr lang="en-US" altLang="zh-CN" dirty="0"/>
              </a:p>
              <a:p>
                <a:pPr marL="1257300" lvl="2" indent="-342900">
                  <a:lnSpc>
                    <a:spcPct val="150000"/>
                  </a:lnSpc>
                  <a:buFont typeface="Arial" panose="020B0604020202020204" pitchFamily="34" charset="0"/>
                  <a:buChar char="•"/>
                </a:pPr>
                <a:r>
                  <a:rPr lang="zh-CN" altLang="en-US" dirty="0"/>
                  <a:t>取</a:t>
                </a:r>
                <a14:m>
                  <m:oMath xmlns:m="http://schemas.openxmlformats.org/officeDocument/2006/math">
                    <m:sSub>
                      <m:sSubPr>
                        <m:ctrlPr>
                          <a:rPr lang="el-GR" altLang="zh-CN" sz="1800" i="1" smtClean="0">
                            <a:latin typeface="Cambria Math" panose="02040503050406030204" pitchFamily="18" charset="0"/>
                            <a:ea typeface="Cambria Math" panose="02040503050406030204" pitchFamily="18" charset="0"/>
                          </a:rPr>
                        </m:ctrlPr>
                      </m:sSubPr>
                      <m:e>
                        <m:r>
                          <a:rPr lang="en-US" altLang="zh-CN" sz="1800" i="1">
                            <a:latin typeface="Cambria Math" panose="02040503050406030204" pitchFamily="18" charset="0"/>
                            <a:ea typeface="Cambria Math" panose="02040503050406030204" pitchFamily="18" charset="0"/>
                          </a:rPr>
                          <m:t>𝑁</m:t>
                        </m:r>
                      </m:e>
                      <m:sub>
                        <m:r>
                          <a:rPr lang="en-US" altLang="zh-CN" sz="1800" i="1">
                            <a:latin typeface="Cambria Math" panose="02040503050406030204" pitchFamily="18" charset="0"/>
                            <a:ea typeface="Cambria Math" panose="02040503050406030204" pitchFamily="18" charset="0"/>
                          </a:rPr>
                          <m:t>𝑐</m:t>
                        </m:r>
                      </m:sub>
                    </m:sSub>
                    <m:r>
                      <a:rPr lang="en-US" altLang="zh-CN" sz="1800" b="0" i="0" smtClean="0">
                        <a:latin typeface="Cambria Math" panose="02040503050406030204" pitchFamily="18" charset="0"/>
                        <a:ea typeface="Cambria Math" panose="02040503050406030204" pitchFamily="18" charset="0"/>
                      </a:rPr>
                      <m:t>=3</m:t>
                    </m:r>
                  </m:oMath>
                </a14:m>
                <a:r>
                  <a:rPr lang="en-US" altLang="zh-CN" sz="1800" i="1" dirty="0">
                    <a:latin typeface="Cambria Math" panose="02040503050406030204" pitchFamily="18" charset="0"/>
                    <a:ea typeface="Cambria Math" panose="02040503050406030204" pitchFamily="18" charset="0"/>
                  </a:rPr>
                  <a:t>, </a:t>
                </a:r>
                <a14:m>
                  <m:oMath xmlns:m="http://schemas.openxmlformats.org/officeDocument/2006/math">
                    <m:r>
                      <a:rPr lang="en-US" altLang="zh-CN" i="1" smtClean="0">
                        <a:solidFill>
                          <a:srgbClr val="FF0000"/>
                        </a:solidFill>
                        <a:latin typeface="Cambria Math" panose="02040503050406030204" pitchFamily="18" charset="0"/>
                        <a:ea typeface="Cambria Math" panose="02040503050406030204" pitchFamily="18" charset="0"/>
                      </a:rPr>
                      <m:t>∆</m:t>
                    </m:r>
                    <m:r>
                      <a:rPr lang="en-US" altLang="zh-CN" i="1" smtClean="0">
                        <a:solidFill>
                          <a:srgbClr val="FF0000"/>
                        </a:solidFill>
                        <a:latin typeface="Cambria Math" panose="02040503050406030204" pitchFamily="18" charset="0"/>
                        <a:ea typeface="Cambria Math" panose="02040503050406030204" pitchFamily="18" charset="0"/>
                      </a:rPr>
                      <m:t>𝑡</m:t>
                    </m:r>
                    <m:r>
                      <a:rPr lang="en-US" altLang="zh-CN" b="0" i="1" smtClean="0">
                        <a:solidFill>
                          <a:srgbClr val="FF0000"/>
                        </a:solidFill>
                        <a:latin typeface="Cambria Math" panose="02040503050406030204" pitchFamily="18" charset="0"/>
                        <a:ea typeface="Cambria Math" panose="02040503050406030204" pitchFamily="18" charset="0"/>
                      </a:rPr>
                      <m:t>=0.1 </m:t>
                    </m:r>
                    <m:r>
                      <a:rPr lang="en-US" altLang="zh-CN" b="0" i="1" smtClean="0">
                        <a:latin typeface="Cambria Math" panose="02040503050406030204" pitchFamily="18" charset="0"/>
                        <a:ea typeface="Cambria Math" panose="02040503050406030204" pitchFamily="18" charset="0"/>
                      </a:rPr>
                      <m:t>𝑠</m:t>
                    </m:r>
                  </m:oMath>
                </a14:m>
                <a:r>
                  <a:rPr lang="en-US" altLang="zh-CN" sz="1800" i="1" dirty="0">
                    <a:latin typeface="Cambria Math" panose="02040503050406030204" pitchFamily="18" charset="0"/>
                    <a:ea typeface="Cambria Math" panose="02040503050406030204" pitchFamily="18" charset="0"/>
                  </a:rPr>
                  <a:t>, </a:t>
                </a:r>
                <a14:m>
                  <m:oMath xmlns:m="http://schemas.openxmlformats.org/officeDocument/2006/math">
                    <m:r>
                      <m:rPr>
                        <m:sty m:val="p"/>
                      </m:rPr>
                      <a:rPr lang="el-GR" altLang="zh-CN" i="1">
                        <a:latin typeface="Cambria Math" panose="02040503050406030204" pitchFamily="18" charset="0"/>
                        <a:ea typeface="Cambria Math" panose="02040503050406030204" pitchFamily="18" charset="0"/>
                      </a:rPr>
                      <m:t>Λ</m:t>
                    </m:r>
                    <m:r>
                      <a:rPr lang="en-US" altLang="zh-CN" b="0" i="1" smtClean="0">
                        <a:latin typeface="Cambria Math" panose="02040503050406030204" pitchFamily="18" charset="0"/>
                        <a:ea typeface="Cambria Math" panose="02040503050406030204" pitchFamily="18" charset="0"/>
                      </a:rPr>
                      <m:t>=20000 </m:t>
                    </m:r>
                    <m:r>
                      <a:rPr lang="en-US" altLang="zh-CN" b="0" i="1" smtClean="0">
                        <a:latin typeface="Cambria Math" panose="02040503050406030204" pitchFamily="18" charset="0"/>
                        <a:ea typeface="Cambria Math" panose="02040503050406030204" pitchFamily="18" charset="0"/>
                      </a:rPr>
                      <m:t>𝑦𝑒𝑎𝑟</m:t>
                    </m:r>
                    <m:r>
                      <a:rPr lang="en-US" altLang="zh-CN" b="0" i="1" smtClean="0">
                        <a:latin typeface="Cambria Math" panose="02040503050406030204" pitchFamily="18" charset="0"/>
                        <a:ea typeface="Cambria Math" panose="02040503050406030204" pitchFamily="18" charset="0"/>
                      </a:rPr>
                      <m:t>∙</m:t>
                    </m:r>
                    <m:sSup>
                      <m:sSupPr>
                        <m:ctrlPr>
                          <a:rPr lang="en-US" altLang="zh-CN" b="0"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𝑚</m:t>
                        </m:r>
                      </m:e>
                      <m:sup>
                        <m:r>
                          <a:rPr lang="en-US" altLang="zh-CN" b="0" i="1" smtClean="0">
                            <a:latin typeface="Cambria Math" panose="02040503050406030204" pitchFamily="18" charset="0"/>
                            <a:ea typeface="Cambria Math" panose="02040503050406030204" pitchFamily="18" charset="0"/>
                          </a:rPr>
                          <m:t>2</m:t>
                        </m:r>
                      </m:sup>
                    </m:sSup>
                  </m:oMath>
                </a14:m>
                <a:endParaRPr lang="en-US" altLang="zh-CN" sz="1800" i="1" dirty="0">
                  <a:latin typeface="Cambria Math" panose="02040503050406030204" pitchFamily="18" charset="0"/>
                  <a:ea typeface="Cambria Math" panose="02040503050406030204" pitchFamily="18" charset="0"/>
                </a:endParaRPr>
              </a:p>
              <a:p>
                <a:pPr lvl="2">
                  <a:lnSpc>
                    <a:spcPct val="150000"/>
                  </a:lnSpc>
                </a:pPr>
                <a14:m>
                  <m:oMathPara xmlns:m="http://schemas.openxmlformats.org/officeDocument/2006/math">
                    <m:oMathParaPr>
                      <m:jc m:val="centerGroup"/>
                    </m:oMathParaPr>
                    <m:oMath xmlns:m="http://schemas.openxmlformats.org/officeDocument/2006/math">
                      <m:r>
                        <a:rPr lang="en-US" altLang="zh-CN" sz="1800" b="0" i="1" smtClean="0">
                          <a:latin typeface="Cambria Math" panose="02040503050406030204" pitchFamily="18" charset="0"/>
                          <a:ea typeface="Cambria Math" panose="02040503050406030204" pitchFamily="18" charset="0"/>
                        </a:rPr>
                        <m:t>𝑛𝑢𝑚𝑒𝑟𝑎𝑡𝑜𝑟</m:t>
                      </m:r>
                      <m:r>
                        <a:rPr lang="en-US" altLang="zh-CN" sz="1800" b="0" i="1" smtClean="0">
                          <a:latin typeface="Cambria Math" panose="02040503050406030204" pitchFamily="18" charset="0"/>
                          <a:ea typeface="Cambria Math" panose="02040503050406030204" pitchFamily="18" charset="0"/>
                        </a:rPr>
                        <m:t>=</m:t>
                      </m:r>
                      <m:r>
                        <a:rPr lang="en-US" altLang="zh-CN" i="1">
                          <a:latin typeface="Cambria Math" panose="02040503050406030204" pitchFamily="18" charset="0"/>
                        </a:rPr>
                        <m:t>𝑔</m:t>
                      </m:r>
                      <m:d>
                        <m:dPr>
                          <m:ctrlPr>
                            <a:rPr lang="en-US" altLang="zh-CN" i="1">
                              <a:latin typeface="Cambria Math" panose="02040503050406030204" pitchFamily="18" charset="0"/>
                            </a:rPr>
                          </m:ctrlPr>
                        </m:dPr>
                        <m:e>
                          <m:r>
                            <m:rPr>
                              <m:sty m:val="p"/>
                            </m:rPr>
                            <a:rPr lang="el-GR" altLang="zh-CN" i="1">
                              <a:latin typeface="Cambria Math" panose="02040503050406030204" pitchFamily="18" charset="0"/>
                              <a:ea typeface="Cambria Math" panose="02040503050406030204" pitchFamily="18" charset="0"/>
                            </a:rPr>
                            <m:t>Λ</m:t>
                          </m:r>
                          <m:f>
                            <m:fPr>
                              <m:ctrlPr>
                                <a:rPr lang="el-GR" altLang="zh-CN" i="1">
                                  <a:latin typeface="Cambria Math" panose="02040503050406030204" pitchFamily="18" charset="0"/>
                                  <a:ea typeface="Cambria Math" panose="02040503050406030204" pitchFamily="18" charset="0"/>
                                </a:rPr>
                              </m:ctrlPr>
                            </m:fPr>
                            <m:num>
                              <m:sSup>
                                <m:sSupPr>
                                  <m:ctrlPr>
                                    <a:rPr lang="el-GR" altLang="zh-CN" i="1">
                                      <a:latin typeface="Cambria Math" panose="02040503050406030204" pitchFamily="18" charset="0"/>
                                      <a:ea typeface="Cambria Math" panose="02040503050406030204" pitchFamily="18" charset="0"/>
                                    </a:rPr>
                                  </m:ctrlPr>
                                </m:sSupPr>
                                <m:e>
                                  <m:sSub>
                                    <m:sSubPr>
                                      <m:ctrlPr>
                                        <a:rPr lang="el-GR"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𝑅</m:t>
                                      </m:r>
                                    </m:e>
                                    <m:sub>
                                      <m:r>
                                        <a:rPr lang="en-US" altLang="zh-CN" i="1">
                                          <a:latin typeface="Cambria Math" panose="02040503050406030204" pitchFamily="18" charset="0"/>
                                          <a:ea typeface="Cambria Math" panose="02040503050406030204" pitchFamily="18" charset="0"/>
                                        </a:rPr>
                                        <m:t>𝑥</m:t>
                                      </m:r>
                                    </m:sub>
                                  </m:sSub>
                                </m:e>
                                <m:sup>
                                  <m:r>
                                    <a:rPr lang="en-US" altLang="zh-CN" b="0" i="1" smtClean="0">
                                      <a:latin typeface="Cambria Math" panose="02040503050406030204" pitchFamily="18" charset="0"/>
                                      <a:ea typeface="Cambria Math" panose="02040503050406030204" pitchFamily="18" charset="0"/>
                                    </a:rPr>
                                    <m:t>3</m:t>
                                  </m:r>
                                </m:sup>
                              </m:sSup>
                            </m:num>
                            <m:den>
                              <m:r>
                                <a:rPr lang="zh-CN" altLang="el-GR" i="1">
                                  <a:latin typeface="Cambria Math" panose="02040503050406030204" pitchFamily="18" charset="0"/>
                                  <a:ea typeface="Cambria Math" panose="02040503050406030204" pitchFamily="18" charset="0"/>
                                </a:rPr>
                                <m:t>𝜋</m:t>
                              </m:r>
                              <m:sSup>
                                <m:sSupPr>
                                  <m:ctrlPr>
                                    <a:rPr lang="en-US" altLang="zh-CN" i="1">
                                      <a:latin typeface="Cambria Math" panose="02040503050406030204" pitchFamily="18" charset="0"/>
                                      <a:ea typeface="Cambria Math" panose="02040503050406030204" pitchFamily="18" charset="0"/>
                                    </a:rPr>
                                  </m:ctrlPr>
                                </m:sSupPr>
                                <m:e>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𝑟</m:t>
                                      </m:r>
                                    </m:e>
                                    <m:sub>
                                      <m:r>
                                        <a:rPr lang="en-US" altLang="zh-CN" i="1">
                                          <a:latin typeface="Cambria Math" panose="02040503050406030204" pitchFamily="18" charset="0"/>
                                          <a:ea typeface="Cambria Math" panose="02040503050406030204" pitchFamily="18" charset="0"/>
                                        </a:rPr>
                                        <m:t>𝑐𝑜𝑖𝑙</m:t>
                                      </m:r>
                                    </m:sub>
                                  </m:sSub>
                                </m:e>
                                <m:sup>
                                  <m:r>
                                    <a:rPr lang="en-US" altLang="zh-CN" i="1">
                                      <a:latin typeface="Cambria Math" panose="02040503050406030204" pitchFamily="18" charset="0"/>
                                      <a:ea typeface="Cambria Math" panose="02040503050406030204" pitchFamily="18" charset="0"/>
                                    </a:rPr>
                                    <m:t>2</m:t>
                                  </m:r>
                                </m:sup>
                              </m:sSup>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𝑁</m:t>
                                  </m:r>
                                </m:e>
                                <m:sub>
                                  <m:r>
                                    <a:rPr lang="en-US" altLang="zh-CN" i="1">
                                      <a:latin typeface="Cambria Math" panose="02040503050406030204" pitchFamily="18" charset="0"/>
                                      <a:ea typeface="Cambria Math" panose="02040503050406030204" pitchFamily="18" charset="0"/>
                                    </a:rPr>
                                    <m:t>𝑐</m:t>
                                  </m:r>
                                </m:sub>
                              </m:sSub>
                              <m:r>
                                <a:rPr lang="en-US" altLang="zh-CN" i="1">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𝑡</m:t>
                              </m:r>
                            </m:den>
                          </m:f>
                        </m:e>
                      </m:d>
                      <m:r>
                        <a:rPr lang="en-US" altLang="zh-CN" i="1">
                          <a:latin typeface="Cambria Math" panose="02040503050406030204" pitchFamily="18" charset="0"/>
                          <a:ea typeface="Cambria Math" panose="02040503050406030204" pitchFamily="18" charset="0"/>
                        </a:rPr>
                        <m:t>~</m:t>
                      </m:r>
                      <m:r>
                        <a:rPr lang="en-US" altLang="zh-CN" i="1">
                          <a:latin typeface="Cambria Math" panose="02040503050406030204" pitchFamily="18" charset="0"/>
                        </a:rPr>
                        <m:t>𝑔</m:t>
                      </m:r>
                      <m:d>
                        <m:dPr>
                          <m:ctrlPr>
                            <a:rPr lang="en-US" altLang="zh-CN" i="1">
                              <a:latin typeface="Cambria Math" panose="02040503050406030204" pitchFamily="18" charset="0"/>
                            </a:rPr>
                          </m:ctrlPr>
                        </m:dPr>
                        <m:e>
                          <m:sSup>
                            <m:sSupPr>
                              <m:ctrlPr>
                                <a:rPr lang="el-GR" altLang="zh-CN" i="1">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3.35×</m:t>
                              </m:r>
                              <m:sSup>
                                <m:sSupPr>
                                  <m:ctrlPr>
                                    <a:rPr lang="en-US" altLang="zh-CN" b="0"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10</m:t>
                                  </m:r>
                                </m:e>
                                <m:sup>
                                  <m:r>
                                    <a:rPr lang="en-US" altLang="zh-CN" b="0" i="1" smtClean="0">
                                      <a:latin typeface="Cambria Math" panose="02040503050406030204" pitchFamily="18" charset="0"/>
                                      <a:ea typeface="Cambria Math" panose="02040503050406030204" pitchFamily="18" charset="0"/>
                                    </a:rPr>
                                    <m:t>13</m:t>
                                  </m:r>
                                </m:sup>
                              </m:sSup>
                              <m:sSub>
                                <m:sSubPr>
                                  <m:ctrlPr>
                                    <a:rPr lang="el-GR"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𝑅</m:t>
                                  </m:r>
                                </m:e>
                                <m:sub>
                                  <m:r>
                                    <a:rPr lang="en-US" altLang="zh-CN" i="1">
                                      <a:latin typeface="Cambria Math" panose="02040503050406030204" pitchFamily="18" charset="0"/>
                                      <a:ea typeface="Cambria Math" panose="02040503050406030204" pitchFamily="18" charset="0"/>
                                    </a:rPr>
                                    <m:t>𝑥</m:t>
                                  </m:r>
                                </m:sub>
                              </m:sSub>
                            </m:e>
                            <m:sup>
                              <m:r>
                                <a:rPr lang="en-US" altLang="zh-CN" i="1">
                                  <a:latin typeface="Cambria Math" panose="02040503050406030204" pitchFamily="18" charset="0"/>
                                  <a:ea typeface="Cambria Math" panose="02040503050406030204" pitchFamily="18" charset="0"/>
                                </a:rPr>
                                <m:t>3</m:t>
                              </m:r>
                            </m:sup>
                          </m:sSup>
                        </m:e>
                      </m:d>
                    </m:oMath>
                  </m:oMathPara>
                </a14:m>
                <a:endParaRPr lang="en-US" altLang="zh-CN" sz="1800" i="1" dirty="0">
                  <a:latin typeface="Cambria Math" panose="02040503050406030204" pitchFamily="18" charset="0"/>
                  <a:ea typeface="Cambria Math" panose="02040503050406030204" pitchFamily="18" charset="0"/>
                </a:endParaRPr>
              </a:p>
              <a:p>
                <a:pPr lvl="2">
                  <a:lnSpc>
                    <a:spcPct val="150000"/>
                  </a:lnSpc>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ea typeface="Cambria Math" panose="02040503050406030204" pitchFamily="18" charset="0"/>
                        </a:rPr>
                        <m:t>𝑑𝑒𝑛𝑜𝑚𝑖𝑛𝑎𝑡𝑜𝑟</m:t>
                      </m:r>
                      <m:r>
                        <a:rPr lang="en-US" altLang="zh-CN" i="1">
                          <a:latin typeface="Cambria Math" panose="02040503050406030204" pitchFamily="18" charset="0"/>
                          <a:ea typeface="Cambria Math" panose="02040503050406030204" pitchFamily="18" charset="0"/>
                        </a:rPr>
                        <m:t>=4</m:t>
                      </m:r>
                      <m:func>
                        <m:funcPr>
                          <m:ctrlPr>
                            <a:rPr lang="en-US" altLang="zh-CN" i="1">
                              <a:latin typeface="Cambria Math" panose="02040503050406030204" pitchFamily="18" charset="0"/>
                              <a:ea typeface="Cambria Math" panose="02040503050406030204" pitchFamily="18" charset="0"/>
                            </a:rPr>
                          </m:ctrlPr>
                        </m:funcPr>
                        <m:fName>
                          <m:sSup>
                            <m:sSupPr>
                              <m:ctrlPr>
                                <a:rPr lang="en-US" altLang="zh-CN" i="1">
                                  <a:latin typeface="Cambria Math" panose="02040503050406030204" pitchFamily="18" charset="0"/>
                                  <a:ea typeface="Cambria Math" panose="02040503050406030204" pitchFamily="18" charset="0"/>
                                </a:rPr>
                              </m:ctrlPr>
                            </m:sSupPr>
                            <m:e>
                              <m:r>
                                <m:rPr>
                                  <m:sty m:val="p"/>
                                </m:rPr>
                                <a:rPr lang="en-US" altLang="zh-CN">
                                  <a:latin typeface="Cambria Math" panose="02040503050406030204" pitchFamily="18" charset="0"/>
                                  <a:ea typeface="Cambria Math" panose="02040503050406030204" pitchFamily="18" charset="0"/>
                                </a:rPr>
                                <m:t>tan</m:t>
                              </m:r>
                            </m:e>
                            <m:sup>
                              <m:r>
                                <a:rPr lang="en-US" altLang="zh-CN" i="1">
                                  <a:latin typeface="Cambria Math" panose="02040503050406030204" pitchFamily="18" charset="0"/>
                                  <a:ea typeface="Cambria Math" panose="02040503050406030204" pitchFamily="18" charset="0"/>
                                </a:rPr>
                                <m:t>−1</m:t>
                              </m:r>
                            </m:sup>
                          </m:sSup>
                        </m:fName>
                        <m:e>
                          <m:f>
                            <m:fPr>
                              <m:ctrlPr>
                                <a:rPr lang="en-US" altLang="zh-CN" i="1">
                                  <a:latin typeface="Cambria Math" panose="02040503050406030204" pitchFamily="18" charset="0"/>
                                  <a:ea typeface="Cambria Math" panose="02040503050406030204" pitchFamily="18" charset="0"/>
                                </a:rPr>
                              </m:ctrlPr>
                            </m:fPr>
                            <m:num>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𝑟</m:t>
                                  </m:r>
                                </m:e>
                                <m:sub>
                                  <m:r>
                                    <a:rPr lang="en-US" altLang="zh-CN" i="1">
                                      <a:latin typeface="Cambria Math" panose="02040503050406030204" pitchFamily="18" charset="0"/>
                                      <a:ea typeface="Cambria Math" panose="02040503050406030204" pitchFamily="18" charset="0"/>
                                    </a:rPr>
                                    <m:t>𝑐𝑜𝑖𝑙</m:t>
                                  </m:r>
                                </m:sub>
                              </m:sSub>
                            </m:num>
                            <m:den>
                              <m:r>
                                <a:rPr lang="en-US" altLang="zh-CN" i="1">
                                  <a:latin typeface="Cambria Math" panose="02040503050406030204" pitchFamily="18" charset="0"/>
                                  <a:ea typeface="Cambria Math" panose="02040503050406030204" pitchFamily="18" charset="0"/>
                                </a:rPr>
                                <m:t>𝐻</m:t>
                              </m:r>
                            </m:den>
                          </m:f>
                        </m:e>
                      </m:func>
                      <m:r>
                        <m:rPr>
                          <m:sty m:val="p"/>
                        </m:rPr>
                        <a:rPr lang="el-GR" altLang="zh-CN" i="1">
                          <a:latin typeface="Cambria Math" panose="02040503050406030204" pitchFamily="18" charset="0"/>
                          <a:ea typeface="Cambria Math" panose="02040503050406030204" pitchFamily="18" charset="0"/>
                        </a:rPr>
                        <m:t>Λ</m:t>
                      </m:r>
                      <m:sSup>
                        <m:sSupPr>
                          <m:ctrlPr>
                            <a:rPr lang="el-GR" altLang="zh-CN" i="1">
                              <a:latin typeface="Cambria Math" panose="02040503050406030204" pitchFamily="18" charset="0"/>
                              <a:ea typeface="Cambria Math" panose="02040503050406030204" pitchFamily="18" charset="0"/>
                            </a:rPr>
                          </m:ctrlPr>
                        </m:sSupPr>
                        <m:e>
                          <m:sSub>
                            <m:sSubPr>
                              <m:ctrlPr>
                                <a:rPr lang="el-GR"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𝐴</m:t>
                              </m:r>
                            </m:e>
                            <m:sub>
                              <m:r>
                                <a:rPr lang="en-US" altLang="zh-CN" i="1">
                                  <a:latin typeface="Cambria Math" panose="02040503050406030204" pitchFamily="18" charset="0"/>
                                  <a:ea typeface="Cambria Math" panose="02040503050406030204" pitchFamily="18" charset="0"/>
                                </a:rPr>
                                <m:t>𝑛</m:t>
                              </m:r>
                            </m:sub>
                          </m:sSub>
                        </m:e>
                        <m:sup>
                          <m:sSub>
                            <m:sSubPr>
                              <m:ctrlPr>
                                <a:rPr lang="el-GR"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𝑁</m:t>
                              </m:r>
                            </m:e>
                            <m:sub>
                              <m:r>
                                <a:rPr lang="en-US" altLang="zh-CN" i="1">
                                  <a:latin typeface="Cambria Math" panose="02040503050406030204" pitchFamily="18" charset="0"/>
                                  <a:ea typeface="Cambria Math" panose="02040503050406030204" pitchFamily="18" charset="0"/>
                                </a:rPr>
                                <m:t>𝑐</m:t>
                              </m:r>
                            </m:sub>
                          </m:sSub>
                        </m:sup>
                      </m:sSup>
                      <m:r>
                        <a:rPr lang="en-US" altLang="zh-CN" b="0" i="1" smtClean="0">
                          <a:latin typeface="Cambria Math" panose="02040503050406030204" pitchFamily="18" charset="0"/>
                          <a:ea typeface="Cambria Math" panose="02040503050406030204" pitchFamily="18" charset="0"/>
                        </a:rPr>
                        <m:t>=2</m:t>
                      </m:r>
                      <m:r>
                        <a:rPr lang="en-US" altLang="zh-CN" i="1">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52</m:t>
                      </m:r>
                      <m:r>
                        <a:rPr lang="en-US" altLang="zh-CN" i="1">
                          <a:latin typeface="Cambria Math" panose="02040503050406030204" pitchFamily="18" charset="0"/>
                          <a:ea typeface="Cambria Math" panose="02040503050406030204" pitchFamily="18" charset="0"/>
                        </a:rPr>
                        <m:t>×</m:t>
                      </m:r>
                      <m:sSup>
                        <m:sSupPr>
                          <m:ctrlPr>
                            <a:rPr lang="en-US" altLang="zh-CN" i="1">
                              <a:latin typeface="Cambria Math" panose="02040503050406030204" pitchFamily="18" charset="0"/>
                              <a:ea typeface="Cambria Math" panose="02040503050406030204" pitchFamily="18" charset="0"/>
                            </a:rPr>
                          </m:ctrlPr>
                        </m:sSupPr>
                        <m:e>
                          <m:r>
                            <a:rPr lang="en-US" altLang="zh-CN" i="1">
                              <a:latin typeface="Cambria Math" panose="02040503050406030204" pitchFamily="18" charset="0"/>
                              <a:ea typeface="Cambria Math" panose="02040503050406030204" pitchFamily="18" charset="0"/>
                            </a:rPr>
                            <m:t>10</m:t>
                          </m:r>
                        </m:e>
                        <m:sup>
                          <m:r>
                            <a:rPr lang="en-US" altLang="zh-CN" i="1">
                              <a:latin typeface="Cambria Math" panose="02040503050406030204" pitchFamily="18" charset="0"/>
                              <a:ea typeface="Cambria Math" panose="02040503050406030204" pitchFamily="18" charset="0"/>
                            </a:rPr>
                            <m:t>1</m:t>
                          </m:r>
                          <m:r>
                            <a:rPr lang="en-US" altLang="zh-CN" b="0" i="1" smtClean="0">
                              <a:latin typeface="Cambria Math" panose="02040503050406030204" pitchFamily="18" charset="0"/>
                              <a:ea typeface="Cambria Math" panose="02040503050406030204" pitchFamily="18" charset="0"/>
                            </a:rPr>
                            <m:t>2</m:t>
                          </m:r>
                        </m:sup>
                      </m:sSup>
                      <m:func>
                        <m:funcPr>
                          <m:ctrlPr>
                            <a:rPr lang="en-US" altLang="zh-CN" i="1">
                              <a:latin typeface="Cambria Math" panose="02040503050406030204" pitchFamily="18" charset="0"/>
                              <a:ea typeface="Cambria Math" panose="02040503050406030204" pitchFamily="18" charset="0"/>
                            </a:rPr>
                          </m:ctrlPr>
                        </m:funcPr>
                        <m:fName>
                          <m:sSup>
                            <m:sSupPr>
                              <m:ctrlPr>
                                <a:rPr lang="en-US" altLang="zh-CN" i="1">
                                  <a:latin typeface="Cambria Math" panose="02040503050406030204" pitchFamily="18" charset="0"/>
                                  <a:ea typeface="Cambria Math" panose="02040503050406030204" pitchFamily="18" charset="0"/>
                                </a:rPr>
                              </m:ctrlPr>
                            </m:sSupPr>
                            <m:e>
                              <m:r>
                                <m:rPr>
                                  <m:sty m:val="p"/>
                                </m:rPr>
                                <a:rPr lang="en-US" altLang="zh-CN">
                                  <a:latin typeface="Cambria Math" panose="02040503050406030204" pitchFamily="18" charset="0"/>
                                  <a:ea typeface="Cambria Math" panose="02040503050406030204" pitchFamily="18" charset="0"/>
                                </a:rPr>
                                <m:t>tan</m:t>
                              </m:r>
                            </m:e>
                            <m:sup>
                              <m:r>
                                <a:rPr lang="en-US" altLang="zh-CN" i="1">
                                  <a:latin typeface="Cambria Math" panose="02040503050406030204" pitchFamily="18" charset="0"/>
                                  <a:ea typeface="Cambria Math" panose="02040503050406030204" pitchFamily="18" charset="0"/>
                                </a:rPr>
                                <m:t>−1</m:t>
                              </m:r>
                            </m:sup>
                          </m:sSup>
                        </m:fName>
                        <m:e>
                          <m:f>
                            <m:fPr>
                              <m:ctrlPr>
                                <a:rPr lang="en-US" altLang="zh-CN" i="1">
                                  <a:latin typeface="Cambria Math" panose="02040503050406030204" pitchFamily="18" charset="0"/>
                                  <a:ea typeface="Cambria Math" panose="02040503050406030204" pitchFamily="18" charset="0"/>
                                </a:rPr>
                              </m:ctrlPr>
                            </m:fPr>
                            <m:num>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𝑟</m:t>
                                  </m:r>
                                </m:e>
                                <m:sub>
                                  <m:r>
                                    <a:rPr lang="en-US" altLang="zh-CN" i="1">
                                      <a:latin typeface="Cambria Math" panose="02040503050406030204" pitchFamily="18" charset="0"/>
                                      <a:ea typeface="Cambria Math" panose="02040503050406030204" pitchFamily="18" charset="0"/>
                                    </a:rPr>
                                    <m:t>𝑐𝑜𝑖𝑙</m:t>
                                  </m:r>
                                </m:sub>
                              </m:sSub>
                            </m:num>
                            <m:den>
                              <m:r>
                                <a:rPr lang="en-US" altLang="zh-CN" i="1">
                                  <a:latin typeface="Cambria Math" panose="02040503050406030204" pitchFamily="18" charset="0"/>
                                  <a:ea typeface="Cambria Math" panose="02040503050406030204" pitchFamily="18" charset="0"/>
                                </a:rPr>
                                <m:t>𝐻</m:t>
                              </m:r>
                            </m:den>
                          </m:f>
                        </m:e>
                      </m:func>
                      <m:sSup>
                        <m:sSupPr>
                          <m:ctrlPr>
                            <a:rPr lang="el-GR" altLang="zh-CN" i="1">
                              <a:latin typeface="Cambria Math" panose="02040503050406030204" pitchFamily="18" charset="0"/>
                              <a:ea typeface="Cambria Math" panose="02040503050406030204" pitchFamily="18" charset="0"/>
                            </a:rPr>
                          </m:ctrlPr>
                        </m:sSupPr>
                        <m:e>
                          <m:sSub>
                            <m:sSubPr>
                              <m:ctrlPr>
                                <a:rPr lang="el-GR"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𝐴</m:t>
                              </m:r>
                            </m:e>
                            <m:sub>
                              <m:r>
                                <a:rPr lang="en-US" altLang="zh-CN" i="1">
                                  <a:latin typeface="Cambria Math" panose="02040503050406030204" pitchFamily="18" charset="0"/>
                                  <a:ea typeface="Cambria Math" panose="02040503050406030204" pitchFamily="18" charset="0"/>
                                </a:rPr>
                                <m:t>𝑛</m:t>
                              </m:r>
                            </m:sub>
                          </m:sSub>
                        </m:e>
                        <m:sup>
                          <m:r>
                            <a:rPr lang="en-US" altLang="zh-CN" b="0" i="1" smtClean="0">
                              <a:latin typeface="Cambria Math" panose="02040503050406030204" pitchFamily="18" charset="0"/>
                              <a:ea typeface="Cambria Math" panose="02040503050406030204" pitchFamily="18" charset="0"/>
                            </a:rPr>
                            <m:t>3</m:t>
                          </m:r>
                        </m:sup>
                      </m:sSup>
                    </m:oMath>
                  </m:oMathPara>
                </a14:m>
                <a:endParaRPr lang="en-US" altLang="zh-CN" sz="1800" i="1" dirty="0">
                  <a:latin typeface="Cambria Math" panose="02040503050406030204" pitchFamily="18" charset="0"/>
                  <a:ea typeface="Cambria Math" panose="02040503050406030204" pitchFamily="18" charset="0"/>
                </a:endParaRPr>
              </a:p>
              <a:p>
                <a:pPr marL="1257300" lvl="2" indent="-342900">
                  <a:lnSpc>
                    <a:spcPct val="150000"/>
                  </a:lnSpc>
                  <a:buFont typeface="Arial" panose="020B0604020202020204" pitchFamily="34" charset="0"/>
                  <a:buChar char="•"/>
                </a:pPr>
                <a14:m>
                  <m:oMath xmlns:m="http://schemas.openxmlformats.org/officeDocument/2006/math">
                    <m:sSub>
                      <m:sSubPr>
                        <m:ctrlPr>
                          <a:rPr lang="el-GR" altLang="zh-CN" sz="1800" i="1" smtClean="0">
                            <a:latin typeface="Cambria Math" panose="02040503050406030204" pitchFamily="18" charset="0"/>
                            <a:ea typeface="Cambria Math" panose="02040503050406030204" pitchFamily="18" charset="0"/>
                          </a:rPr>
                        </m:ctrlPr>
                      </m:sSubPr>
                      <m:e>
                        <m:r>
                          <a:rPr lang="en-US" altLang="zh-CN" sz="1800" i="1">
                            <a:latin typeface="Cambria Math" panose="02040503050406030204" pitchFamily="18" charset="0"/>
                            <a:ea typeface="Cambria Math" panose="02040503050406030204" pitchFamily="18" charset="0"/>
                          </a:rPr>
                          <m:t>𝑅</m:t>
                        </m:r>
                      </m:e>
                      <m:sub>
                        <m:r>
                          <a:rPr lang="en-US" altLang="zh-CN" sz="1800" b="0" i="1" smtClean="0">
                            <a:latin typeface="Cambria Math" panose="02040503050406030204" pitchFamily="18" charset="0"/>
                            <a:ea typeface="Cambria Math" panose="02040503050406030204" pitchFamily="18" charset="0"/>
                          </a:rPr>
                          <m:t>𝑥</m:t>
                        </m:r>
                      </m:sub>
                    </m:sSub>
                  </m:oMath>
                </a14:m>
                <a:r>
                  <a:rPr lang="zh-CN" altLang="en-US" dirty="0"/>
                  <a:t>，</a:t>
                </a:r>
                <a:r>
                  <a:rPr lang="el-GR" altLang="zh-CN" dirty="0">
                    <a:ea typeface="Cambria Math" panose="02040503050406030204" pitchFamily="18" charset="0"/>
                  </a:rPr>
                  <a:t> </a:t>
                </a:r>
                <a14:m>
                  <m:oMath xmlns:m="http://schemas.openxmlformats.org/officeDocument/2006/math">
                    <m:sSub>
                      <m:sSubPr>
                        <m:ctrlPr>
                          <a:rPr lang="el-GR"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𝐴</m:t>
                        </m:r>
                      </m:e>
                      <m:sub>
                        <m:r>
                          <a:rPr lang="en-US" altLang="zh-CN" i="1">
                            <a:latin typeface="Cambria Math" panose="02040503050406030204" pitchFamily="18" charset="0"/>
                            <a:ea typeface="Cambria Math" panose="02040503050406030204" pitchFamily="18" charset="0"/>
                          </a:rPr>
                          <m:t>𝑛</m:t>
                        </m:r>
                      </m:sub>
                    </m:sSub>
                  </m:oMath>
                </a14:m>
                <a:r>
                  <a:rPr lang="zh-CN" altLang="en-US" dirty="0"/>
                  <a:t>：取决于</a:t>
                </a:r>
                <a:r>
                  <a:rPr lang="en-US" altLang="zh-CN" dirty="0"/>
                  <a:t>SNR &amp; Threshold</a:t>
                </a:r>
                <a:r>
                  <a:rPr lang="zh-CN" altLang="en-US" dirty="0"/>
                  <a:t>，且二者单调性一致，存在最优阈值</a:t>
                </a:r>
                <a:endParaRPr lang="en-US" altLang="zh-CN" dirty="0"/>
              </a:p>
              <a:p>
                <a:pPr lvl="2">
                  <a:lnSpc>
                    <a:spcPct val="150000"/>
                  </a:lnSpc>
                </a:pPr>
                <a14:m>
                  <m:oMathPara xmlns:m="http://schemas.openxmlformats.org/officeDocument/2006/math">
                    <m:oMathParaPr>
                      <m:jc m:val="centerGroup"/>
                    </m:oMathParaPr>
                    <m:oMath xmlns:m="http://schemas.openxmlformats.org/officeDocument/2006/math">
                      <m:sSub>
                        <m:sSubPr>
                          <m:ctrlPr>
                            <a:rPr lang="en-US" altLang="zh-CN" sz="1800" i="1" smtClean="0">
                              <a:latin typeface="Cambria Math" panose="02040503050406030204" pitchFamily="18" charset="0"/>
                            </a:rPr>
                          </m:ctrlPr>
                        </m:sSubPr>
                        <m:e>
                          <m:r>
                            <a:rPr lang="en-US" altLang="zh-CN" sz="1800" b="0" i="1" smtClean="0">
                              <a:latin typeface="Cambria Math" panose="02040503050406030204" pitchFamily="18" charset="0"/>
                            </a:rPr>
                            <m:t>𝑅</m:t>
                          </m:r>
                        </m:e>
                        <m:sub>
                          <m:r>
                            <a:rPr lang="en-US" altLang="zh-CN" sz="1800" b="0" i="1" smtClean="0">
                              <a:latin typeface="Cambria Math" panose="02040503050406030204" pitchFamily="18" charset="0"/>
                            </a:rPr>
                            <m:t>𝑥</m:t>
                          </m:r>
                        </m:sub>
                      </m:sSub>
                      <m:r>
                        <a:rPr lang="en-US" altLang="zh-CN" sz="1800" b="0" i="1" smtClean="0">
                          <a:latin typeface="Cambria Math" panose="02040503050406030204" pitchFamily="18" charset="0"/>
                        </a:rPr>
                        <m:t>=</m:t>
                      </m:r>
                      <m:r>
                        <a:rPr lang="en-US" altLang="zh-CN" sz="1800" b="0" i="1" smtClean="0">
                          <a:latin typeface="Cambria Math" panose="02040503050406030204" pitchFamily="18" charset="0"/>
                          <a:ea typeface="Cambria Math" panose="02040503050406030204" pitchFamily="18" charset="0"/>
                        </a:rPr>
                        <m:t>𝐹𝑃𝑅</m:t>
                      </m:r>
                      <m:r>
                        <a:rPr lang="zh-CN" altLang="en-US" i="1">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𝐹𝑃𝑅</m:t>
                      </m:r>
                      <m:r>
                        <a:rPr lang="en-US" altLang="zh-CN" b="0" i="1" smtClean="0">
                          <a:latin typeface="Cambria Math" panose="02040503050406030204" pitchFamily="18" charset="0"/>
                          <a:ea typeface="Cambria Math" panose="02040503050406030204" pitchFamily="18" charset="0"/>
                        </a:rPr>
                        <m:t> 为误检率</m:t>
                      </m:r>
                    </m:oMath>
                  </m:oMathPara>
                </a14:m>
                <a:endParaRPr lang="en-US" altLang="zh-CN" dirty="0"/>
              </a:p>
              <a:p>
                <a:pPr lvl="2">
                  <a:lnSpc>
                    <a:spcPct val="150000"/>
                  </a:lnSpc>
                </a:pPr>
                <a14:m>
                  <m:oMathPara xmlns:m="http://schemas.openxmlformats.org/officeDocument/2006/math">
                    <m:oMathParaPr>
                      <m:jc m:val="centerGroup"/>
                    </m:oMathParaPr>
                    <m:oMath xmlns:m="http://schemas.openxmlformats.org/officeDocument/2006/math">
                      <m:sSub>
                        <m:sSubPr>
                          <m:ctrlPr>
                            <a:rPr lang="en-US" altLang="zh-CN" sz="1800" i="1" smtClean="0">
                              <a:latin typeface="Cambria Math" panose="02040503050406030204" pitchFamily="18" charset="0"/>
                            </a:rPr>
                          </m:ctrlPr>
                        </m:sSubPr>
                        <m:e>
                          <m:r>
                            <a:rPr lang="en-US" altLang="zh-CN" sz="1800" b="0" i="1" smtClean="0">
                              <a:latin typeface="Cambria Math" panose="02040503050406030204" pitchFamily="18" charset="0"/>
                            </a:rPr>
                            <m:t>𝐴</m:t>
                          </m:r>
                        </m:e>
                        <m:sub>
                          <m:r>
                            <a:rPr lang="en-US" altLang="zh-CN" sz="1800" b="0" i="1" smtClean="0">
                              <a:latin typeface="Cambria Math" panose="02040503050406030204" pitchFamily="18" charset="0"/>
                            </a:rPr>
                            <m:t>𝑛</m:t>
                          </m:r>
                        </m:sub>
                      </m:sSub>
                      <m:r>
                        <a:rPr lang="en-US" altLang="zh-CN" sz="1800" b="0" i="1" smtClean="0">
                          <a:latin typeface="Cambria Math" panose="02040503050406030204" pitchFamily="18" charset="0"/>
                        </a:rPr>
                        <m:t>=</m:t>
                      </m:r>
                      <m:r>
                        <a:rPr lang="en-US" altLang="zh-CN" sz="1800" b="0" i="1" smtClean="0">
                          <a:latin typeface="Cambria Math" panose="02040503050406030204" pitchFamily="18" charset="0"/>
                          <a:ea typeface="Cambria Math" panose="02040503050406030204" pitchFamily="18" charset="0"/>
                        </a:rPr>
                        <m:t>1−</m:t>
                      </m:r>
                      <m:r>
                        <a:rPr lang="en-US" altLang="zh-CN" sz="1800" b="0" i="1" smtClean="0">
                          <a:latin typeface="Cambria Math" panose="02040503050406030204" pitchFamily="18" charset="0"/>
                          <a:ea typeface="Cambria Math" panose="02040503050406030204" pitchFamily="18" charset="0"/>
                        </a:rPr>
                        <m:t>𝐹𝑁𝑅</m:t>
                      </m:r>
                      <m:r>
                        <a:rPr lang="zh-CN" altLang="en-US" i="1">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𝐹𝑁𝑅</m:t>
                      </m:r>
                      <m:r>
                        <a:rPr lang="en-US" altLang="zh-CN" b="0" i="1" smtClean="0">
                          <a:latin typeface="Cambria Math" panose="02040503050406030204" pitchFamily="18" charset="0"/>
                          <a:ea typeface="Cambria Math" panose="02040503050406030204" pitchFamily="18" charset="0"/>
                        </a:rPr>
                        <m:t> 为漏检率</m:t>
                      </m:r>
                    </m:oMath>
                  </m:oMathPara>
                </a14:m>
                <a:endParaRPr lang="en-US" altLang="zh-CN" dirty="0"/>
              </a:p>
              <a:p>
                <a:pPr marL="800100" lvl="1" indent="-342900">
                  <a:lnSpc>
                    <a:spcPct val="150000"/>
                  </a:lnSpc>
                  <a:buFont typeface="Wingdings" panose="05000000000000000000" pitchFamily="2" charset="2"/>
                  <a:buChar char="Ø"/>
                </a:pPr>
                <a:r>
                  <a:rPr lang="zh-CN" altLang="en-US" dirty="0"/>
                  <a:t>线圈重量</a:t>
                </a:r>
                <a:r>
                  <a:rPr lang="en-US" altLang="zh-CN" dirty="0"/>
                  <a:t>W </a:t>
                </a:r>
                <a:r>
                  <a:rPr lang="zh-CN" altLang="en-US" dirty="0"/>
                  <a:t>（</a:t>
                </a:r>
                <a:r>
                  <a:rPr lang="en-US" altLang="zh-CN" dirty="0"/>
                  <a:t>&lt;30kg</a:t>
                </a:r>
                <a:r>
                  <a:rPr lang="zh-CN" altLang="en-US" dirty="0"/>
                  <a:t>）</a:t>
                </a:r>
                <a:endParaRPr lang="en-US" altLang="zh-CN" dirty="0"/>
              </a:p>
              <a:p>
                <a:pPr marL="800100" lvl="1" indent="-342900">
                  <a:lnSpc>
                    <a:spcPct val="150000"/>
                  </a:lnSpc>
                  <a:buFont typeface="Wingdings" panose="05000000000000000000" pitchFamily="2" charset="2"/>
                  <a:buChar char="Ø"/>
                </a:pPr>
                <a:r>
                  <a:rPr lang="zh-CN" altLang="en-US" dirty="0"/>
                  <a:t>读出通道数（稳定运行</a:t>
                </a:r>
                <a:r>
                  <a:rPr lang="en-US" altLang="zh-CN" dirty="0"/>
                  <a:t>1year</a:t>
                </a:r>
                <a:r>
                  <a:rPr lang="zh-CN" altLang="en-US" dirty="0"/>
                  <a:t>，</a:t>
                </a:r>
                <a:r>
                  <a:rPr lang="en-US" altLang="zh-CN" dirty="0"/>
                  <a:t>channel count=37.7w</a:t>
                </a:r>
                <a:r>
                  <a:rPr lang="zh-CN" altLang="en-US" dirty="0"/>
                  <a:t>，</a:t>
                </a:r>
                <a:r>
                  <a:rPr lang="en-US" altLang="zh-CN" dirty="0"/>
                  <a:t>&lt;100w</a:t>
                </a:r>
                <a:r>
                  <a:rPr lang="zh-CN" altLang="en-US" dirty="0"/>
                  <a:t>）</a:t>
                </a:r>
                <a:endParaRPr lang="en-US" altLang="zh-CN" dirty="0"/>
              </a:p>
            </p:txBody>
          </p:sp>
        </mc:Choice>
        <mc:Fallback>
          <p:sp>
            <p:nvSpPr>
              <p:cNvPr id="4" name="文本框 3">
                <a:extLst>
                  <a:ext uri="{FF2B5EF4-FFF2-40B4-BE49-F238E27FC236}">
                    <a16:creationId xmlns:a16="http://schemas.microsoft.com/office/drawing/2014/main" id="{30C6BD1F-6AEF-4981-BD47-81AAFCA23929}"/>
                  </a:ext>
                </a:extLst>
              </p:cNvPr>
              <p:cNvSpPr txBox="1">
                <a:spLocks noRot="1" noChangeAspect="1" noMove="1" noResize="1" noEditPoints="1" noAdjustHandles="1" noChangeArrowheads="1" noChangeShapeType="1" noTextEdit="1"/>
              </p:cNvSpPr>
              <p:nvPr/>
            </p:nvSpPr>
            <p:spPr>
              <a:xfrm>
                <a:off x="65251" y="979066"/>
                <a:ext cx="8545349" cy="6297621"/>
              </a:xfrm>
              <a:prstGeom prst="rect">
                <a:avLst/>
              </a:prstGeom>
              <a:blipFill>
                <a:blip r:embed="rId3"/>
                <a:stretch>
                  <a:fillRect l="-499" r="-285" b="-581"/>
                </a:stretch>
              </a:blipFill>
            </p:spPr>
            <p:txBody>
              <a:bodyPr/>
              <a:lstStyle/>
              <a:p>
                <a:r>
                  <a:rPr lang="zh-CN" altLang="en-US">
                    <a:noFill/>
                  </a:rPr>
                  <a:t> </a:t>
                </a:r>
              </a:p>
            </p:txBody>
          </p:sp>
        </mc:Fallback>
      </mc:AlternateContent>
      <p:sp>
        <p:nvSpPr>
          <p:cNvPr id="29" name="文本框 28">
            <a:extLst>
              <a:ext uri="{FF2B5EF4-FFF2-40B4-BE49-F238E27FC236}">
                <a16:creationId xmlns:a16="http://schemas.microsoft.com/office/drawing/2014/main" id="{DAA214A0-E173-4F07-8F95-7E6BF81CC78F}"/>
              </a:ext>
            </a:extLst>
          </p:cNvPr>
          <p:cNvSpPr txBox="1"/>
          <p:nvPr/>
        </p:nvSpPr>
        <p:spPr>
          <a:xfrm>
            <a:off x="10051779" y="263428"/>
            <a:ext cx="2971800" cy="1169551"/>
          </a:xfrm>
          <a:prstGeom prst="rect">
            <a:avLst/>
          </a:prstGeom>
          <a:noFill/>
          <a:ln>
            <a:solidFill>
              <a:schemeClr val="accent1"/>
            </a:solidFill>
          </a:ln>
        </p:spPr>
        <p:txBody>
          <a:bodyPr wrap="square">
            <a:spAutoFit/>
          </a:bodyPr>
          <a:lstStyle/>
          <a:p>
            <a:r>
              <a:rPr lang="zh-CN" altLang="en-US" sz="1400" b="1" dirty="0">
                <a:solidFill>
                  <a:srgbClr val="0070C0"/>
                </a:solidFill>
              </a:rPr>
              <a:t>此处的SNR为SNR0，即只考虑线圈热噪声的信噪比，实际信噪比应该略低于此结果</a:t>
            </a:r>
          </a:p>
          <a:p>
            <a:r>
              <a:rPr lang="zh-CN" altLang="en-US" sz="1400" b="1" dirty="0">
                <a:solidFill>
                  <a:srgbClr val="0070C0"/>
                </a:solidFill>
              </a:rPr>
              <a:t>注：Rdc~</a:t>
            </a:r>
            <a:r>
              <a:rPr lang="en-US" altLang="zh-CN" sz="1400" b="1" dirty="0">
                <a:solidFill>
                  <a:srgbClr val="0070C0"/>
                </a:solidFill>
              </a:rPr>
              <a:t>2</a:t>
            </a:r>
            <a:r>
              <a:rPr lang="zh-CN" altLang="en-US" sz="1400" b="1" dirty="0">
                <a:solidFill>
                  <a:srgbClr val="0070C0"/>
                </a:solidFill>
              </a:rPr>
              <a:t>0Ω，线圈热噪声和运放噪声，数值基本相同</a:t>
            </a:r>
          </a:p>
        </p:txBody>
      </p:sp>
      <p:pic>
        <p:nvPicPr>
          <p:cNvPr id="31" name="图片 30">
            <a:extLst>
              <a:ext uri="{FF2B5EF4-FFF2-40B4-BE49-F238E27FC236}">
                <a16:creationId xmlns:a16="http://schemas.microsoft.com/office/drawing/2014/main" id="{7BE17921-F082-4DE4-9790-E54C0F395088}"/>
              </a:ext>
            </a:extLst>
          </p:cNvPr>
          <p:cNvPicPr>
            <a:picLocks noChangeAspect="1"/>
          </p:cNvPicPr>
          <p:nvPr/>
        </p:nvPicPr>
        <p:blipFill>
          <a:blip r:embed="rId4"/>
          <a:stretch>
            <a:fillRect/>
          </a:stretch>
        </p:blipFill>
        <p:spPr>
          <a:xfrm>
            <a:off x="13258800" y="-316848"/>
            <a:ext cx="2916858" cy="2187644"/>
          </a:xfrm>
          <a:prstGeom prst="rect">
            <a:avLst/>
          </a:prstGeom>
        </p:spPr>
      </p:pic>
      <mc:AlternateContent xmlns:mc="http://schemas.openxmlformats.org/markup-compatibility/2006" xmlns:a14="http://schemas.microsoft.com/office/drawing/2010/main">
        <mc:Choice Requires="a14">
          <p:sp>
            <p:nvSpPr>
              <p:cNvPr id="18" name="文本框 17">
                <a:extLst>
                  <a:ext uri="{FF2B5EF4-FFF2-40B4-BE49-F238E27FC236}">
                    <a16:creationId xmlns:a16="http://schemas.microsoft.com/office/drawing/2014/main" id="{23B03E7C-A725-4015-9294-827A9030F40D}"/>
                  </a:ext>
                </a:extLst>
              </p:cNvPr>
              <p:cNvSpPr txBox="1"/>
              <p:nvPr/>
            </p:nvSpPr>
            <p:spPr>
              <a:xfrm>
                <a:off x="948580" y="1146827"/>
                <a:ext cx="6778690" cy="1680588"/>
              </a:xfrm>
              <a:prstGeom prst="rect">
                <a:avLst/>
              </a:prstGeom>
              <a:noFill/>
            </p:spPr>
            <p:txBody>
              <a:bodyPr wrap="square">
                <a:spAutoFit/>
              </a:bodyPr>
              <a:lstStyle/>
              <a:p>
                <a:pPr>
                  <a:lnSpc>
                    <a:spcPct val="150000"/>
                  </a:lnSpc>
                </a:pPr>
                <a14:m>
                  <m:oMathPara xmlns:m="http://schemas.openxmlformats.org/officeDocument/2006/math">
                    <m:oMathParaPr>
                      <m:jc m:val="centerGroup"/>
                    </m:oMathParaPr>
                    <m:oMath xmlns:m="http://schemas.openxmlformats.org/officeDocument/2006/math">
                      <m:r>
                        <a:rPr lang="en-US" altLang="zh-CN" i="1" smtClean="0">
                          <a:latin typeface="Cambria Math" panose="02040503050406030204" pitchFamily="18" charset="0"/>
                        </a:rPr>
                        <m:t>𝑄</m:t>
                      </m:r>
                      <m:r>
                        <a:rPr lang="en-US" altLang="zh-CN" i="1" smtClean="0">
                          <a:latin typeface="Cambria Math" panose="02040503050406030204" pitchFamily="18" charset="0"/>
                        </a:rPr>
                        <m:t>=</m:t>
                      </m:r>
                      <m:f>
                        <m:fPr>
                          <m:ctrlPr>
                            <a:rPr lang="en-US" altLang="zh-CN" i="1">
                              <a:latin typeface="Cambria Math" panose="02040503050406030204" pitchFamily="18" charset="0"/>
                            </a:rPr>
                          </m:ctrlPr>
                        </m:fPr>
                        <m:num>
                          <m:r>
                            <a:rPr lang="en-US" altLang="zh-CN" b="0" i="1" smtClean="0">
                              <a:latin typeface="Cambria Math" panose="02040503050406030204" pitchFamily="18" charset="0"/>
                            </a:rPr>
                            <m:t>𝑔</m:t>
                          </m:r>
                          <m:d>
                            <m:dPr>
                              <m:ctrlPr>
                                <a:rPr lang="en-US" altLang="zh-CN" b="0" i="1" smtClean="0">
                                  <a:latin typeface="Cambria Math" panose="02040503050406030204" pitchFamily="18" charset="0"/>
                                </a:rPr>
                              </m:ctrlPr>
                            </m:dPr>
                            <m:e>
                              <m:r>
                                <m:rPr>
                                  <m:sty m:val="p"/>
                                </m:rPr>
                                <a:rPr lang="el-GR" altLang="zh-CN" i="1">
                                  <a:latin typeface="Cambria Math" panose="02040503050406030204" pitchFamily="18" charset="0"/>
                                  <a:ea typeface="Cambria Math" panose="02040503050406030204" pitchFamily="18" charset="0"/>
                                </a:rPr>
                                <m:t>Λ</m:t>
                              </m:r>
                              <m:r>
                                <a:rPr lang="en-US" altLang="zh-CN" i="1">
                                  <a:latin typeface="Cambria Math" panose="02040503050406030204" pitchFamily="18" charset="0"/>
                                  <a:ea typeface="Cambria Math" panose="02040503050406030204" pitchFamily="18" charset="0"/>
                                </a:rPr>
                                <m:t>𝑅</m:t>
                              </m:r>
                              <m:d>
                                <m:dPr>
                                  <m:ctrlPr>
                                    <a:rPr lang="en-US" altLang="zh-CN" i="1">
                                      <a:latin typeface="Cambria Math" panose="02040503050406030204" pitchFamily="18" charset="0"/>
                                      <a:ea typeface="Cambria Math" panose="02040503050406030204" pitchFamily="18" charset="0"/>
                                    </a:rPr>
                                  </m:ctrlPr>
                                </m:dPr>
                                <m:e>
                                  <m:r>
                                    <a:rPr lang="zh-CN" altLang="en-US" i="1">
                                      <a:latin typeface="Cambria Math" panose="02040503050406030204" pitchFamily="18" charset="0"/>
                                      <a:ea typeface="Cambria Math" panose="02040503050406030204" pitchFamily="18" charset="0"/>
                                    </a:rPr>
                                    <m:t>𝛼</m:t>
                                  </m:r>
                                  <m:r>
                                    <a:rPr lang="en-US" altLang="zh-CN" i="1">
                                      <a:latin typeface="Cambria Math" panose="02040503050406030204" pitchFamily="18" charset="0"/>
                                      <a:ea typeface="Cambria Math" panose="02040503050406030204" pitchFamily="18" charset="0"/>
                                    </a:rPr>
                                    <m:t>,</m:t>
                                  </m:r>
                                  <m:r>
                                    <a:rPr lang="zh-CN" altLang="en-US" i="1">
                                      <a:latin typeface="Cambria Math" panose="02040503050406030204" pitchFamily="18" charset="0"/>
                                      <a:ea typeface="Cambria Math" panose="02040503050406030204" pitchFamily="18" charset="0"/>
                                    </a:rPr>
                                    <m:t>𝛽</m:t>
                                  </m:r>
                                </m:e>
                              </m:d>
                            </m:e>
                          </m:d>
                        </m:num>
                        <m:den>
                          <m:sSub>
                            <m:sSubPr>
                              <m:ctrlPr>
                                <a:rPr lang="en-US" altLang="zh-CN" i="1">
                                  <a:latin typeface="Cambria Math" panose="02040503050406030204" pitchFamily="18" charset="0"/>
                                </a:rPr>
                              </m:ctrlPr>
                            </m:sSubPr>
                            <m:e>
                              <m:sSub>
                                <m:sSubPr>
                                  <m:ctrlPr>
                                    <a:rPr lang="el-GR"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4</m:t>
                                  </m:r>
                                  <m:r>
                                    <a:rPr lang="zh-CN" altLang="en-US" i="1">
                                      <a:latin typeface="Cambria Math" panose="02040503050406030204" pitchFamily="18" charset="0"/>
                                      <a:ea typeface="Cambria Math" panose="02040503050406030204" pitchFamily="18" charset="0"/>
                                    </a:rPr>
                                    <m:t>𝜋</m:t>
                                  </m:r>
                                  <m:r>
                                    <a:rPr lang="en-US" altLang="zh-CN" i="1">
                                      <a:latin typeface="Cambria Math" panose="02040503050406030204" pitchFamily="18" charset="0"/>
                                      <a:ea typeface="Cambria Math" panose="02040503050406030204" pitchFamily="18" charset="0"/>
                                    </a:rPr>
                                    <m:t>𝐴</m:t>
                                  </m:r>
                                </m:e>
                                <m:sub>
                                  <m:r>
                                    <a:rPr lang="en-US" altLang="zh-CN" i="1">
                                      <a:latin typeface="Cambria Math" panose="02040503050406030204" pitchFamily="18" charset="0"/>
                                      <a:ea typeface="Cambria Math" panose="02040503050406030204" pitchFamily="18" charset="0"/>
                                    </a:rPr>
                                    <m:t>𝑖𝑛𝑑</m:t>
                                  </m:r>
                                </m:sub>
                              </m:sSub>
                              <m:r>
                                <a:rPr lang="en-US" altLang="zh-CN" i="1">
                                  <a:latin typeface="Cambria Math" panose="02040503050406030204" pitchFamily="18" charset="0"/>
                                </a:rPr>
                                <m:t>𝐴</m:t>
                              </m:r>
                            </m:e>
                            <m:sub>
                              <m:r>
                                <a:rPr lang="en-US" altLang="zh-CN" i="1">
                                  <a:latin typeface="Cambria Math" panose="02040503050406030204" pitchFamily="18" charset="0"/>
                                </a:rPr>
                                <m:t>𝑔𝑒𝑜</m:t>
                              </m:r>
                            </m:sub>
                          </m:sSub>
                          <m:r>
                            <m:rPr>
                              <m:sty m:val="p"/>
                            </m:rPr>
                            <a:rPr lang="el-GR" altLang="zh-CN" i="1">
                              <a:latin typeface="Cambria Math" panose="02040503050406030204" pitchFamily="18" charset="0"/>
                              <a:ea typeface="Cambria Math" panose="02040503050406030204" pitchFamily="18" charset="0"/>
                            </a:rPr>
                            <m:t>Λ</m:t>
                          </m:r>
                        </m:den>
                      </m:f>
                      <m:r>
                        <a:rPr lang="en-US" altLang="zh-CN" b="0" i="1" smtClean="0">
                          <a:latin typeface="Cambria Math" panose="02040503050406030204" pitchFamily="18" charset="0"/>
                          <a:ea typeface="Cambria Math" panose="02040503050406030204" pitchFamily="18" charset="0"/>
                        </a:rPr>
                        <m:t>=</m:t>
                      </m:r>
                      <m:f>
                        <m:fPr>
                          <m:ctrlPr>
                            <a:rPr lang="en-US" altLang="zh-CN" i="1">
                              <a:latin typeface="Cambria Math" panose="02040503050406030204" pitchFamily="18" charset="0"/>
                            </a:rPr>
                          </m:ctrlPr>
                        </m:fPr>
                        <m:num>
                          <m:r>
                            <a:rPr lang="en-US" altLang="zh-CN" i="1">
                              <a:latin typeface="Cambria Math" panose="02040503050406030204" pitchFamily="18" charset="0"/>
                            </a:rPr>
                            <m:t>𝑔</m:t>
                          </m:r>
                          <m:d>
                            <m:dPr>
                              <m:ctrlPr>
                                <a:rPr lang="en-US" altLang="zh-CN" i="1">
                                  <a:latin typeface="Cambria Math" panose="02040503050406030204" pitchFamily="18" charset="0"/>
                                </a:rPr>
                              </m:ctrlPr>
                            </m:dPr>
                            <m:e>
                              <m:r>
                                <m:rPr>
                                  <m:sty m:val="p"/>
                                </m:rPr>
                                <a:rPr lang="el-GR" altLang="zh-CN" i="1">
                                  <a:latin typeface="Cambria Math" panose="02040503050406030204" pitchFamily="18" charset="0"/>
                                  <a:ea typeface="Cambria Math" panose="02040503050406030204" pitchFamily="18" charset="0"/>
                                </a:rPr>
                                <m:t>Λ</m:t>
                              </m:r>
                              <m:f>
                                <m:fPr>
                                  <m:ctrlPr>
                                    <a:rPr lang="el-GR" altLang="zh-CN" i="1">
                                      <a:latin typeface="Cambria Math" panose="02040503050406030204" pitchFamily="18" charset="0"/>
                                      <a:ea typeface="Cambria Math" panose="02040503050406030204" pitchFamily="18" charset="0"/>
                                    </a:rPr>
                                  </m:ctrlPr>
                                </m:fPr>
                                <m:num>
                                  <m:sSup>
                                    <m:sSupPr>
                                      <m:ctrlPr>
                                        <a:rPr lang="el-GR" altLang="zh-CN" i="1">
                                          <a:latin typeface="Cambria Math" panose="02040503050406030204" pitchFamily="18" charset="0"/>
                                          <a:ea typeface="Cambria Math" panose="02040503050406030204" pitchFamily="18" charset="0"/>
                                        </a:rPr>
                                      </m:ctrlPr>
                                    </m:sSupPr>
                                    <m:e>
                                      <m:d>
                                        <m:dPr>
                                          <m:ctrlPr>
                                            <a:rPr lang="en-US" altLang="zh-CN" i="1">
                                              <a:latin typeface="Cambria Math" panose="02040503050406030204" pitchFamily="18" charset="0"/>
                                              <a:ea typeface="Cambria Math" panose="02040503050406030204" pitchFamily="18" charset="0"/>
                                            </a:rPr>
                                          </m:ctrlPr>
                                        </m:dPr>
                                        <m:e>
                                          <m:sSub>
                                            <m:sSubPr>
                                              <m:ctrlPr>
                                                <a:rPr lang="el-GR"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𝑅</m:t>
                                              </m:r>
                                            </m:e>
                                            <m:sub>
                                              <m:r>
                                                <a:rPr lang="en-US" altLang="zh-CN" i="1">
                                                  <a:latin typeface="Cambria Math" panose="02040503050406030204" pitchFamily="18" charset="0"/>
                                                  <a:ea typeface="Cambria Math" panose="02040503050406030204" pitchFamily="18" charset="0"/>
                                                </a:rPr>
                                                <m:t>𝑛</m:t>
                                              </m:r>
                                            </m:sub>
                                          </m:sSub>
                                          <m:r>
                                            <a:rPr lang="en-US" altLang="zh-CN" i="1">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𝑡</m:t>
                                          </m:r>
                                        </m:e>
                                      </m:d>
                                    </m:e>
                                    <m:sup>
                                      <m:sSub>
                                        <m:sSubPr>
                                          <m:ctrlPr>
                                            <a:rPr lang="el-GR"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𝑁</m:t>
                                          </m:r>
                                        </m:e>
                                        <m:sub>
                                          <m:r>
                                            <a:rPr lang="en-US" altLang="zh-CN" i="1">
                                              <a:latin typeface="Cambria Math" panose="02040503050406030204" pitchFamily="18" charset="0"/>
                                              <a:ea typeface="Cambria Math" panose="02040503050406030204" pitchFamily="18" charset="0"/>
                                            </a:rPr>
                                            <m:t>𝑐</m:t>
                                          </m:r>
                                        </m:sub>
                                      </m:sSub>
                                    </m:sup>
                                  </m:sSup>
                                </m:num>
                                <m:den>
                                  <m:r>
                                    <a:rPr lang="zh-CN" altLang="el-GR" i="1">
                                      <a:latin typeface="Cambria Math" panose="02040503050406030204" pitchFamily="18" charset="0"/>
                                      <a:ea typeface="Cambria Math" panose="02040503050406030204" pitchFamily="18" charset="0"/>
                                    </a:rPr>
                                    <m:t>𝜋</m:t>
                                  </m:r>
                                  <m:sSup>
                                    <m:sSupPr>
                                      <m:ctrlPr>
                                        <a:rPr lang="en-US" altLang="zh-CN" i="1">
                                          <a:latin typeface="Cambria Math" panose="02040503050406030204" pitchFamily="18" charset="0"/>
                                          <a:ea typeface="Cambria Math" panose="02040503050406030204" pitchFamily="18" charset="0"/>
                                        </a:rPr>
                                      </m:ctrlPr>
                                    </m:sSupPr>
                                    <m:e>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𝑟</m:t>
                                          </m:r>
                                        </m:e>
                                        <m:sub>
                                          <m:r>
                                            <a:rPr lang="en-US" altLang="zh-CN" i="1">
                                              <a:latin typeface="Cambria Math" panose="02040503050406030204" pitchFamily="18" charset="0"/>
                                              <a:ea typeface="Cambria Math" panose="02040503050406030204" pitchFamily="18" charset="0"/>
                                            </a:rPr>
                                            <m:t>𝑐𝑜𝑖𝑙</m:t>
                                          </m:r>
                                        </m:sub>
                                      </m:sSub>
                                    </m:e>
                                    <m:sup>
                                      <m:r>
                                        <a:rPr lang="en-US" altLang="zh-CN" i="1">
                                          <a:latin typeface="Cambria Math" panose="02040503050406030204" pitchFamily="18" charset="0"/>
                                          <a:ea typeface="Cambria Math" panose="02040503050406030204" pitchFamily="18" charset="0"/>
                                        </a:rPr>
                                        <m:t>2</m:t>
                                      </m:r>
                                    </m:sup>
                                  </m:sSup>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𝑁</m:t>
                                      </m:r>
                                    </m:e>
                                    <m:sub>
                                      <m:r>
                                        <a:rPr lang="en-US" altLang="zh-CN" i="1">
                                          <a:latin typeface="Cambria Math" panose="02040503050406030204" pitchFamily="18" charset="0"/>
                                          <a:ea typeface="Cambria Math" panose="02040503050406030204" pitchFamily="18" charset="0"/>
                                        </a:rPr>
                                        <m:t>𝑐</m:t>
                                      </m:r>
                                    </m:sub>
                                  </m:sSub>
                                  <m:r>
                                    <a:rPr lang="en-US" altLang="zh-CN" i="1">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𝑡</m:t>
                                  </m:r>
                                </m:den>
                              </m:f>
                            </m:e>
                          </m:d>
                        </m:num>
                        <m:den>
                          <m:r>
                            <a:rPr lang="en-US" altLang="zh-CN" i="1">
                              <a:latin typeface="Cambria Math" panose="02040503050406030204" pitchFamily="18" charset="0"/>
                              <a:ea typeface="Cambria Math" panose="02040503050406030204" pitchFamily="18" charset="0"/>
                            </a:rPr>
                            <m:t>4</m:t>
                          </m:r>
                          <m:r>
                            <a:rPr lang="zh-CN" altLang="en-US" i="1">
                              <a:latin typeface="Cambria Math" panose="02040503050406030204" pitchFamily="18" charset="0"/>
                              <a:ea typeface="Cambria Math" panose="02040503050406030204" pitchFamily="18" charset="0"/>
                            </a:rPr>
                            <m:t>𝜋</m:t>
                          </m:r>
                          <m:sSub>
                            <m:sSubPr>
                              <m:ctrlPr>
                                <a:rPr lang="en-US" altLang="zh-CN" i="1">
                                  <a:latin typeface="Cambria Math" panose="02040503050406030204" pitchFamily="18" charset="0"/>
                                </a:rPr>
                              </m:ctrlPr>
                            </m:sSubPr>
                            <m:e>
                              <m:r>
                                <a:rPr lang="en-US" altLang="zh-CN" i="1">
                                  <a:latin typeface="Cambria Math" panose="02040503050406030204" pitchFamily="18" charset="0"/>
                                </a:rPr>
                                <m:t>𝐴</m:t>
                              </m:r>
                            </m:e>
                            <m:sub>
                              <m:r>
                                <a:rPr lang="en-US" altLang="zh-CN" i="1">
                                  <a:latin typeface="Cambria Math" panose="02040503050406030204" pitchFamily="18" charset="0"/>
                                </a:rPr>
                                <m:t>𝑔𝑒𝑜</m:t>
                              </m:r>
                            </m:sub>
                          </m:sSub>
                          <m:r>
                            <m:rPr>
                              <m:sty m:val="p"/>
                            </m:rPr>
                            <a:rPr lang="el-GR" altLang="zh-CN" i="1">
                              <a:latin typeface="Cambria Math" panose="02040503050406030204" pitchFamily="18" charset="0"/>
                              <a:ea typeface="Cambria Math" panose="02040503050406030204" pitchFamily="18" charset="0"/>
                            </a:rPr>
                            <m:t>Λ</m:t>
                          </m:r>
                          <m:sSup>
                            <m:sSupPr>
                              <m:ctrlPr>
                                <a:rPr lang="el-GR" altLang="zh-CN" i="1">
                                  <a:latin typeface="Cambria Math" panose="02040503050406030204" pitchFamily="18" charset="0"/>
                                  <a:ea typeface="Cambria Math" panose="02040503050406030204" pitchFamily="18" charset="0"/>
                                </a:rPr>
                              </m:ctrlPr>
                            </m:sSupPr>
                            <m:e>
                              <m:sSub>
                                <m:sSubPr>
                                  <m:ctrlPr>
                                    <a:rPr lang="el-GR"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𝐴</m:t>
                                  </m:r>
                                </m:e>
                                <m:sub>
                                  <m:r>
                                    <a:rPr lang="en-US" altLang="zh-CN" i="1">
                                      <a:latin typeface="Cambria Math" panose="02040503050406030204" pitchFamily="18" charset="0"/>
                                      <a:ea typeface="Cambria Math" panose="02040503050406030204" pitchFamily="18" charset="0"/>
                                    </a:rPr>
                                    <m:t>𝑛</m:t>
                                  </m:r>
                                </m:sub>
                              </m:sSub>
                            </m:e>
                            <m:sup>
                              <m:sSub>
                                <m:sSubPr>
                                  <m:ctrlPr>
                                    <a:rPr lang="el-GR"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𝑁</m:t>
                                  </m:r>
                                </m:e>
                                <m:sub>
                                  <m:r>
                                    <a:rPr lang="en-US" altLang="zh-CN" i="1">
                                      <a:latin typeface="Cambria Math" panose="02040503050406030204" pitchFamily="18" charset="0"/>
                                      <a:ea typeface="Cambria Math" panose="02040503050406030204" pitchFamily="18" charset="0"/>
                                    </a:rPr>
                                    <m:t>𝑐</m:t>
                                  </m:r>
                                </m:sub>
                              </m:sSub>
                            </m:sup>
                          </m:sSup>
                        </m:den>
                      </m:f>
                      <m:r>
                        <a:rPr lang="en-US" altLang="zh-CN" b="0" i="1" smtClean="0">
                          <a:latin typeface="Cambria Math" panose="02040503050406030204" pitchFamily="18" charset="0"/>
                          <a:ea typeface="Cambria Math" panose="02040503050406030204" pitchFamily="18" charset="0"/>
                        </a:rPr>
                        <m:t>=</m:t>
                      </m:r>
                      <m:f>
                        <m:fPr>
                          <m:ctrlPr>
                            <a:rPr lang="en-US" altLang="zh-CN" i="1">
                              <a:latin typeface="Cambria Math" panose="02040503050406030204" pitchFamily="18" charset="0"/>
                            </a:rPr>
                          </m:ctrlPr>
                        </m:fPr>
                        <m:num>
                          <m:r>
                            <a:rPr lang="en-US" altLang="zh-CN" i="1">
                              <a:latin typeface="Cambria Math" panose="02040503050406030204" pitchFamily="18" charset="0"/>
                            </a:rPr>
                            <m:t>𝑔</m:t>
                          </m:r>
                          <m:d>
                            <m:dPr>
                              <m:ctrlPr>
                                <a:rPr lang="en-US" altLang="zh-CN" i="1">
                                  <a:latin typeface="Cambria Math" panose="02040503050406030204" pitchFamily="18" charset="0"/>
                                </a:rPr>
                              </m:ctrlPr>
                            </m:dPr>
                            <m:e>
                              <m:r>
                                <m:rPr>
                                  <m:sty m:val="p"/>
                                </m:rPr>
                                <a:rPr lang="el-GR" altLang="zh-CN" i="1">
                                  <a:latin typeface="Cambria Math" panose="02040503050406030204" pitchFamily="18" charset="0"/>
                                  <a:ea typeface="Cambria Math" panose="02040503050406030204" pitchFamily="18" charset="0"/>
                                </a:rPr>
                                <m:t>Λ</m:t>
                              </m:r>
                              <m:f>
                                <m:fPr>
                                  <m:ctrlPr>
                                    <a:rPr lang="el-GR" altLang="zh-CN" i="1">
                                      <a:latin typeface="Cambria Math" panose="02040503050406030204" pitchFamily="18" charset="0"/>
                                      <a:ea typeface="Cambria Math" panose="02040503050406030204" pitchFamily="18" charset="0"/>
                                    </a:rPr>
                                  </m:ctrlPr>
                                </m:fPr>
                                <m:num>
                                  <m:sSup>
                                    <m:sSupPr>
                                      <m:ctrlPr>
                                        <a:rPr lang="el-GR" altLang="zh-CN" i="1" smtClean="0">
                                          <a:latin typeface="Cambria Math" panose="02040503050406030204" pitchFamily="18" charset="0"/>
                                          <a:ea typeface="Cambria Math" panose="02040503050406030204" pitchFamily="18" charset="0"/>
                                        </a:rPr>
                                      </m:ctrlPr>
                                    </m:sSupPr>
                                    <m:e>
                                      <m:sSub>
                                        <m:sSubPr>
                                          <m:ctrlPr>
                                            <a:rPr lang="el-GR"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𝑅</m:t>
                                          </m:r>
                                        </m:e>
                                        <m:sub>
                                          <m:r>
                                            <a:rPr lang="en-US" altLang="zh-CN" b="0" i="1" smtClean="0">
                                              <a:latin typeface="Cambria Math" panose="02040503050406030204" pitchFamily="18" charset="0"/>
                                              <a:ea typeface="Cambria Math" panose="02040503050406030204" pitchFamily="18" charset="0"/>
                                            </a:rPr>
                                            <m:t>𝑥</m:t>
                                          </m:r>
                                        </m:sub>
                                      </m:sSub>
                                    </m:e>
                                    <m:sup>
                                      <m:sSub>
                                        <m:sSubPr>
                                          <m:ctrlPr>
                                            <a:rPr lang="el-GR"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𝑁</m:t>
                                          </m:r>
                                        </m:e>
                                        <m:sub>
                                          <m:r>
                                            <a:rPr lang="en-US" altLang="zh-CN" i="1">
                                              <a:latin typeface="Cambria Math" panose="02040503050406030204" pitchFamily="18" charset="0"/>
                                              <a:ea typeface="Cambria Math" panose="02040503050406030204" pitchFamily="18" charset="0"/>
                                            </a:rPr>
                                            <m:t>𝑐</m:t>
                                          </m:r>
                                        </m:sub>
                                      </m:sSub>
                                    </m:sup>
                                  </m:sSup>
                                </m:num>
                                <m:den>
                                  <m:r>
                                    <a:rPr lang="zh-CN" altLang="el-GR" i="1">
                                      <a:latin typeface="Cambria Math" panose="02040503050406030204" pitchFamily="18" charset="0"/>
                                      <a:ea typeface="Cambria Math" panose="02040503050406030204" pitchFamily="18" charset="0"/>
                                    </a:rPr>
                                    <m:t>𝜋</m:t>
                                  </m:r>
                                  <m:sSup>
                                    <m:sSupPr>
                                      <m:ctrlPr>
                                        <a:rPr lang="en-US" altLang="zh-CN" i="1">
                                          <a:latin typeface="Cambria Math" panose="02040503050406030204" pitchFamily="18" charset="0"/>
                                          <a:ea typeface="Cambria Math" panose="02040503050406030204" pitchFamily="18" charset="0"/>
                                        </a:rPr>
                                      </m:ctrlPr>
                                    </m:sSupPr>
                                    <m:e>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𝑟</m:t>
                                          </m:r>
                                        </m:e>
                                        <m:sub>
                                          <m:r>
                                            <a:rPr lang="en-US" altLang="zh-CN" i="1">
                                              <a:latin typeface="Cambria Math" panose="02040503050406030204" pitchFamily="18" charset="0"/>
                                              <a:ea typeface="Cambria Math" panose="02040503050406030204" pitchFamily="18" charset="0"/>
                                            </a:rPr>
                                            <m:t>𝑐𝑜𝑖𝑙</m:t>
                                          </m:r>
                                        </m:sub>
                                      </m:sSub>
                                    </m:e>
                                    <m:sup>
                                      <m:r>
                                        <a:rPr lang="en-US" altLang="zh-CN" i="1">
                                          <a:latin typeface="Cambria Math" panose="02040503050406030204" pitchFamily="18" charset="0"/>
                                          <a:ea typeface="Cambria Math" panose="02040503050406030204" pitchFamily="18" charset="0"/>
                                        </a:rPr>
                                        <m:t>2</m:t>
                                      </m:r>
                                    </m:sup>
                                  </m:sSup>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𝑁</m:t>
                                      </m:r>
                                    </m:e>
                                    <m:sub>
                                      <m:r>
                                        <a:rPr lang="en-US" altLang="zh-CN" i="1">
                                          <a:latin typeface="Cambria Math" panose="02040503050406030204" pitchFamily="18" charset="0"/>
                                          <a:ea typeface="Cambria Math" panose="02040503050406030204" pitchFamily="18" charset="0"/>
                                        </a:rPr>
                                        <m:t>𝑐</m:t>
                                      </m:r>
                                    </m:sub>
                                  </m:sSub>
                                  <m:r>
                                    <a:rPr lang="en-US" altLang="zh-CN" i="1">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𝑡</m:t>
                                  </m:r>
                                </m:den>
                              </m:f>
                            </m:e>
                          </m:d>
                        </m:num>
                        <m:den>
                          <m:r>
                            <a:rPr lang="en-US" altLang="zh-CN" i="1">
                              <a:latin typeface="Cambria Math" panose="02040503050406030204" pitchFamily="18" charset="0"/>
                              <a:ea typeface="Cambria Math" panose="02040503050406030204" pitchFamily="18" charset="0"/>
                            </a:rPr>
                            <m:t>4</m:t>
                          </m:r>
                          <m:func>
                            <m:funcPr>
                              <m:ctrlPr>
                                <a:rPr lang="en-US" altLang="zh-CN" i="1">
                                  <a:latin typeface="Cambria Math" panose="02040503050406030204" pitchFamily="18" charset="0"/>
                                  <a:ea typeface="Cambria Math" panose="02040503050406030204" pitchFamily="18" charset="0"/>
                                </a:rPr>
                              </m:ctrlPr>
                            </m:funcPr>
                            <m:fName>
                              <m:sSup>
                                <m:sSupPr>
                                  <m:ctrlPr>
                                    <a:rPr lang="en-US" altLang="zh-CN" i="1">
                                      <a:latin typeface="Cambria Math" panose="02040503050406030204" pitchFamily="18" charset="0"/>
                                      <a:ea typeface="Cambria Math" panose="02040503050406030204" pitchFamily="18" charset="0"/>
                                    </a:rPr>
                                  </m:ctrlPr>
                                </m:sSupPr>
                                <m:e>
                                  <m:r>
                                    <m:rPr>
                                      <m:sty m:val="p"/>
                                    </m:rPr>
                                    <a:rPr lang="en-US" altLang="zh-CN">
                                      <a:latin typeface="Cambria Math" panose="02040503050406030204" pitchFamily="18" charset="0"/>
                                      <a:ea typeface="Cambria Math" panose="02040503050406030204" pitchFamily="18" charset="0"/>
                                    </a:rPr>
                                    <m:t>tan</m:t>
                                  </m:r>
                                </m:e>
                                <m:sup>
                                  <m:r>
                                    <a:rPr lang="en-US" altLang="zh-CN" i="1">
                                      <a:latin typeface="Cambria Math" panose="02040503050406030204" pitchFamily="18" charset="0"/>
                                      <a:ea typeface="Cambria Math" panose="02040503050406030204" pitchFamily="18" charset="0"/>
                                    </a:rPr>
                                    <m:t>−1</m:t>
                                  </m:r>
                                </m:sup>
                              </m:sSup>
                            </m:fName>
                            <m:e>
                              <m:f>
                                <m:fPr>
                                  <m:ctrlPr>
                                    <a:rPr lang="en-US" altLang="zh-CN" i="1">
                                      <a:latin typeface="Cambria Math" panose="02040503050406030204" pitchFamily="18" charset="0"/>
                                      <a:ea typeface="Cambria Math" panose="02040503050406030204" pitchFamily="18" charset="0"/>
                                    </a:rPr>
                                  </m:ctrlPr>
                                </m:fPr>
                                <m:num>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𝑟</m:t>
                                      </m:r>
                                    </m:e>
                                    <m:sub>
                                      <m:r>
                                        <a:rPr lang="en-US" altLang="zh-CN" i="1">
                                          <a:latin typeface="Cambria Math" panose="02040503050406030204" pitchFamily="18" charset="0"/>
                                          <a:ea typeface="Cambria Math" panose="02040503050406030204" pitchFamily="18" charset="0"/>
                                        </a:rPr>
                                        <m:t>𝑐𝑜𝑖𝑙</m:t>
                                      </m:r>
                                    </m:sub>
                                  </m:sSub>
                                </m:num>
                                <m:den>
                                  <m:r>
                                    <a:rPr lang="en-US" altLang="zh-CN" i="1">
                                      <a:latin typeface="Cambria Math" panose="02040503050406030204" pitchFamily="18" charset="0"/>
                                      <a:ea typeface="Cambria Math" panose="02040503050406030204" pitchFamily="18" charset="0"/>
                                    </a:rPr>
                                    <m:t>𝐻</m:t>
                                  </m:r>
                                </m:den>
                              </m:f>
                            </m:e>
                          </m:func>
                          <m:r>
                            <m:rPr>
                              <m:sty m:val="p"/>
                            </m:rPr>
                            <a:rPr lang="el-GR" altLang="zh-CN" i="1">
                              <a:latin typeface="Cambria Math" panose="02040503050406030204" pitchFamily="18" charset="0"/>
                              <a:ea typeface="Cambria Math" panose="02040503050406030204" pitchFamily="18" charset="0"/>
                            </a:rPr>
                            <m:t>Λ</m:t>
                          </m:r>
                          <m:sSup>
                            <m:sSupPr>
                              <m:ctrlPr>
                                <a:rPr lang="el-GR" altLang="zh-CN" i="1">
                                  <a:latin typeface="Cambria Math" panose="02040503050406030204" pitchFamily="18" charset="0"/>
                                  <a:ea typeface="Cambria Math" panose="02040503050406030204" pitchFamily="18" charset="0"/>
                                </a:rPr>
                              </m:ctrlPr>
                            </m:sSupPr>
                            <m:e>
                              <m:sSub>
                                <m:sSubPr>
                                  <m:ctrlPr>
                                    <a:rPr lang="el-GR"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𝐴</m:t>
                                  </m:r>
                                </m:e>
                                <m:sub>
                                  <m:r>
                                    <a:rPr lang="en-US" altLang="zh-CN" i="1">
                                      <a:latin typeface="Cambria Math" panose="02040503050406030204" pitchFamily="18" charset="0"/>
                                      <a:ea typeface="Cambria Math" panose="02040503050406030204" pitchFamily="18" charset="0"/>
                                    </a:rPr>
                                    <m:t>𝑛</m:t>
                                  </m:r>
                                </m:sub>
                              </m:sSub>
                            </m:e>
                            <m:sup>
                              <m:sSub>
                                <m:sSubPr>
                                  <m:ctrlPr>
                                    <a:rPr lang="el-GR"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𝑁</m:t>
                                  </m:r>
                                </m:e>
                                <m:sub>
                                  <m:r>
                                    <a:rPr lang="en-US" altLang="zh-CN" i="1">
                                      <a:latin typeface="Cambria Math" panose="02040503050406030204" pitchFamily="18" charset="0"/>
                                      <a:ea typeface="Cambria Math" panose="02040503050406030204" pitchFamily="18" charset="0"/>
                                    </a:rPr>
                                    <m:t>𝑐</m:t>
                                  </m:r>
                                </m:sub>
                              </m:sSub>
                            </m:sup>
                          </m:sSup>
                        </m:den>
                      </m:f>
                    </m:oMath>
                  </m:oMathPara>
                </a14:m>
                <a:endParaRPr lang="zh-CN" altLang="en-US" dirty="0"/>
              </a:p>
            </p:txBody>
          </p:sp>
        </mc:Choice>
        <mc:Fallback xmlns="">
          <p:sp>
            <p:nvSpPr>
              <p:cNvPr id="18" name="文本框 17">
                <a:extLst>
                  <a:ext uri="{FF2B5EF4-FFF2-40B4-BE49-F238E27FC236}">
                    <a16:creationId xmlns:a16="http://schemas.microsoft.com/office/drawing/2014/main" id="{23B03E7C-A725-4015-9294-827A9030F40D}"/>
                  </a:ext>
                </a:extLst>
              </p:cNvPr>
              <p:cNvSpPr txBox="1">
                <a:spLocks noRot="1" noChangeAspect="1" noMove="1" noResize="1" noEditPoints="1" noAdjustHandles="1" noChangeArrowheads="1" noChangeShapeType="1" noTextEdit="1"/>
              </p:cNvSpPr>
              <p:nvPr/>
            </p:nvSpPr>
            <p:spPr>
              <a:xfrm>
                <a:off x="948580" y="1146827"/>
                <a:ext cx="6778690" cy="1680588"/>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9D789CC3-3821-41C8-8BB7-CAE43B4F1662}"/>
                  </a:ext>
                </a:extLst>
              </p:cNvPr>
              <p:cNvSpPr txBox="1"/>
              <p:nvPr/>
            </p:nvSpPr>
            <p:spPr>
              <a:xfrm>
                <a:off x="9245470" y="5415783"/>
                <a:ext cx="6183086" cy="10701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altLang="zh-CN" i="1" smtClean="0">
                              <a:latin typeface="Cambria Math" panose="02040503050406030204" pitchFamily="18" charset="0"/>
                            </a:rPr>
                          </m:ctrlPr>
                        </m:fPr>
                        <m:num>
                          <m:r>
                            <a:rPr lang="en-US" altLang="zh-CN" i="1">
                              <a:latin typeface="Cambria Math" panose="02040503050406030204" pitchFamily="18" charset="0"/>
                            </a:rPr>
                            <m:t>𝑔</m:t>
                          </m:r>
                          <m:d>
                            <m:dPr>
                              <m:ctrlPr>
                                <a:rPr lang="en-US" altLang="zh-CN" i="1">
                                  <a:latin typeface="Cambria Math" panose="02040503050406030204" pitchFamily="18" charset="0"/>
                                </a:rPr>
                              </m:ctrlPr>
                            </m:dPr>
                            <m:e>
                              <m:r>
                                <m:rPr>
                                  <m:sty m:val="p"/>
                                </m:rPr>
                                <a:rPr lang="el-GR" altLang="zh-CN" i="1">
                                  <a:latin typeface="Cambria Math" panose="02040503050406030204" pitchFamily="18" charset="0"/>
                                  <a:ea typeface="Cambria Math" panose="02040503050406030204" pitchFamily="18" charset="0"/>
                                </a:rPr>
                                <m:t>Λ</m:t>
                              </m:r>
                              <m:f>
                                <m:fPr>
                                  <m:ctrlPr>
                                    <a:rPr lang="el-GR" altLang="zh-CN" i="1">
                                      <a:latin typeface="Cambria Math" panose="02040503050406030204" pitchFamily="18" charset="0"/>
                                      <a:ea typeface="Cambria Math" panose="02040503050406030204" pitchFamily="18" charset="0"/>
                                    </a:rPr>
                                  </m:ctrlPr>
                                </m:fPr>
                                <m:num>
                                  <m:sSup>
                                    <m:sSupPr>
                                      <m:ctrlPr>
                                        <a:rPr lang="el-GR" altLang="zh-CN" i="1">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𝐹𝑃𝑅</m:t>
                                      </m:r>
                                    </m:e>
                                    <m:sup>
                                      <m:sSub>
                                        <m:sSubPr>
                                          <m:ctrlPr>
                                            <a:rPr lang="el-GR"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𝑁</m:t>
                                          </m:r>
                                        </m:e>
                                        <m:sub>
                                          <m:r>
                                            <a:rPr lang="en-US" altLang="zh-CN" i="1">
                                              <a:latin typeface="Cambria Math" panose="02040503050406030204" pitchFamily="18" charset="0"/>
                                              <a:ea typeface="Cambria Math" panose="02040503050406030204" pitchFamily="18" charset="0"/>
                                            </a:rPr>
                                            <m:t>𝑐</m:t>
                                          </m:r>
                                        </m:sub>
                                      </m:sSub>
                                    </m:sup>
                                  </m:sSup>
                                </m:num>
                                <m:den>
                                  <m:r>
                                    <a:rPr lang="zh-CN" altLang="el-GR" i="1">
                                      <a:latin typeface="Cambria Math" panose="02040503050406030204" pitchFamily="18" charset="0"/>
                                      <a:ea typeface="Cambria Math" panose="02040503050406030204" pitchFamily="18" charset="0"/>
                                    </a:rPr>
                                    <m:t>𝜋</m:t>
                                  </m:r>
                                  <m:sSup>
                                    <m:sSupPr>
                                      <m:ctrlPr>
                                        <a:rPr lang="en-US" altLang="zh-CN" i="1">
                                          <a:latin typeface="Cambria Math" panose="02040503050406030204" pitchFamily="18" charset="0"/>
                                          <a:ea typeface="Cambria Math" panose="02040503050406030204" pitchFamily="18" charset="0"/>
                                        </a:rPr>
                                      </m:ctrlPr>
                                    </m:sSupPr>
                                    <m:e>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𝑟</m:t>
                                          </m:r>
                                        </m:e>
                                        <m:sub>
                                          <m:r>
                                            <a:rPr lang="en-US" altLang="zh-CN" i="1">
                                              <a:latin typeface="Cambria Math" panose="02040503050406030204" pitchFamily="18" charset="0"/>
                                              <a:ea typeface="Cambria Math" panose="02040503050406030204" pitchFamily="18" charset="0"/>
                                            </a:rPr>
                                            <m:t>𝑐𝑜𝑖𝑙</m:t>
                                          </m:r>
                                        </m:sub>
                                      </m:sSub>
                                    </m:e>
                                    <m:sup>
                                      <m:r>
                                        <a:rPr lang="en-US" altLang="zh-CN" i="1">
                                          <a:latin typeface="Cambria Math" panose="02040503050406030204" pitchFamily="18" charset="0"/>
                                          <a:ea typeface="Cambria Math" panose="02040503050406030204" pitchFamily="18" charset="0"/>
                                        </a:rPr>
                                        <m:t>2</m:t>
                                      </m:r>
                                    </m:sup>
                                  </m:sSup>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𝑁</m:t>
                                      </m:r>
                                    </m:e>
                                    <m:sub>
                                      <m:r>
                                        <a:rPr lang="en-US" altLang="zh-CN" i="1">
                                          <a:latin typeface="Cambria Math" panose="02040503050406030204" pitchFamily="18" charset="0"/>
                                          <a:ea typeface="Cambria Math" panose="02040503050406030204" pitchFamily="18" charset="0"/>
                                        </a:rPr>
                                        <m:t>𝑐</m:t>
                                      </m:r>
                                    </m:sub>
                                  </m:sSub>
                                  <m:r>
                                    <a:rPr lang="en-US" altLang="zh-CN" i="1">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𝑡</m:t>
                                  </m:r>
                                </m:den>
                              </m:f>
                            </m:e>
                          </m:d>
                        </m:num>
                        <m:den>
                          <m:r>
                            <a:rPr lang="en-US" altLang="zh-CN" i="1">
                              <a:latin typeface="Cambria Math" panose="02040503050406030204" pitchFamily="18" charset="0"/>
                              <a:ea typeface="Cambria Math" panose="02040503050406030204" pitchFamily="18" charset="0"/>
                            </a:rPr>
                            <m:t>4</m:t>
                          </m:r>
                          <m:func>
                            <m:funcPr>
                              <m:ctrlPr>
                                <a:rPr lang="en-US" altLang="zh-CN" i="1">
                                  <a:latin typeface="Cambria Math" panose="02040503050406030204" pitchFamily="18" charset="0"/>
                                  <a:ea typeface="Cambria Math" panose="02040503050406030204" pitchFamily="18" charset="0"/>
                                </a:rPr>
                              </m:ctrlPr>
                            </m:funcPr>
                            <m:fName>
                              <m:sSup>
                                <m:sSupPr>
                                  <m:ctrlPr>
                                    <a:rPr lang="en-US" altLang="zh-CN" i="1">
                                      <a:latin typeface="Cambria Math" panose="02040503050406030204" pitchFamily="18" charset="0"/>
                                      <a:ea typeface="Cambria Math" panose="02040503050406030204" pitchFamily="18" charset="0"/>
                                    </a:rPr>
                                  </m:ctrlPr>
                                </m:sSupPr>
                                <m:e>
                                  <m:r>
                                    <m:rPr>
                                      <m:sty m:val="p"/>
                                    </m:rPr>
                                    <a:rPr lang="en-US" altLang="zh-CN">
                                      <a:latin typeface="Cambria Math" panose="02040503050406030204" pitchFamily="18" charset="0"/>
                                      <a:ea typeface="Cambria Math" panose="02040503050406030204" pitchFamily="18" charset="0"/>
                                    </a:rPr>
                                    <m:t>tan</m:t>
                                  </m:r>
                                </m:e>
                                <m:sup>
                                  <m:r>
                                    <a:rPr lang="en-US" altLang="zh-CN" i="1">
                                      <a:latin typeface="Cambria Math" panose="02040503050406030204" pitchFamily="18" charset="0"/>
                                      <a:ea typeface="Cambria Math" panose="02040503050406030204" pitchFamily="18" charset="0"/>
                                    </a:rPr>
                                    <m:t>−1</m:t>
                                  </m:r>
                                </m:sup>
                              </m:sSup>
                            </m:fName>
                            <m:e>
                              <m:f>
                                <m:fPr>
                                  <m:ctrlPr>
                                    <a:rPr lang="en-US" altLang="zh-CN" i="1">
                                      <a:latin typeface="Cambria Math" panose="02040503050406030204" pitchFamily="18" charset="0"/>
                                      <a:ea typeface="Cambria Math" panose="02040503050406030204" pitchFamily="18" charset="0"/>
                                    </a:rPr>
                                  </m:ctrlPr>
                                </m:fPr>
                                <m:num>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𝑟</m:t>
                                      </m:r>
                                    </m:e>
                                    <m:sub>
                                      <m:r>
                                        <a:rPr lang="en-US" altLang="zh-CN" i="1">
                                          <a:latin typeface="Cambria Math" panose="02040503050406030204" pitchFamily="18" charset="0"/>
                                          <a:ea typeface="Cambria Math" panose="02040503050406030204" pitchFamily="18" charset="0"/>
                                        </a:rPr>
                                        <m:t>𝑐𝑜𝑖𝑙</m:t>
                                      </m:r>
                                    </m:sub>
                                  </m:sSub>
                                </m:num>
                                <m:den>
                                  <m:r>
                                    <a:rPr lang="en-US" altLang="zh-CN" i="1">
                                      <a:latin typeface="Cambria Math" panose="02040503050406030204" pitchFamily="18" charset="0"/>
                                      <a:ea typeface="Cambria Math" panose="02040503050406030204" pitchFamily="18" charset="0"/>
                                    </a:rPr>
                                    <m:t>𝐻</m:t>
                                  </m:r>
                                </m:den>
                              </m:f>
                            </m:e>
                          </m:func>
                          <m:r>
                            <m:rPr>
                              <m:sty m:val="p"/>
                            </m:rPr>
                            <a:rPr lang="el-GR" altLang="zh-CN" i="1">
                              <a:latin typeface="Cambria Math" panose="02040503050406030204" pitchFamily="18" charset="0"/>
                              <a:ea typeface="Cambria Math" panose="02040503050406030204" pitchFamily="18" charset="0"/>
                            </a:rPr>
                            <m:t>Λ</m:t>
                          </m:r>
                          <m:sSup>
                            <m:sSupPr>
                              <m:ctrlPr>
                                <a:rPr lang="el-GR" altLang="zh-CN" i="1">
                                  <a:latin typeface="Cambria Math" panose="02040503050406030204" pitchFamily="18" charset="0"/>
                                  <a:ea typeface="Cambria Math" panose="02040503050406030204" pitchFamily="18" charset="0"/>
                                </a:rPr>
                              </m:ctrlPr>
                            </m:sSupPr>
                            <m:e>
                              <m:d>
                                <m:dPr>
                                  <m:ctrlPr>
                                    <a:rPr lang="el-GR" altLang="zh-CN" i="1" smtClean="0">
                                      <a:latin typeface="Cambria Math" panose="02040503050406030204" pitchFamily="18" charset="0"/>
                                      <a:ea typeface="Cambria Math" panose="02040503050406030204" pitchFamily="18" charset="0"/>
                                    </a:rPr>
                                  </m:ctrlPr>
                                </m:dPr>
                                <m:e>
                                  <m:r>
                                    <a:rPr lang="en-US" altLang="zh-CN" b="0" i="1" smtClean="0">
                                      <a:latin typeface="Cambria Math" panose="02040503050406030204" pitchFamily="18" charset="0"/>
                                      <a:ea typeface="Cambria Math" panose="02040503050406030204" pitchFamily="18" charset="0"/>
                                    </a:rPr>
                                    <m:t>1−</m:t>
                                  </m:r>
                                  <m:r>
                                    <a:rPr lang="en-US" altLang="zh-CN" b="0" i="1" smtClean="0">
                                      <a:latin typeface="Cambria Math" panose="02040503050406030204" pitchFamily="18" charset="0"/>
                                      <a:ea typeface="Cambria Math" panose="02040503050406030204" pitchFamily="18" charset="0"/>
                                    </a:rPr>
                                    <m:t>𝐹𝑁𝑅</m:t>
                                  </m:r>
                                </m:e>
                              </m:d>
                            </m:e>
                            <m:sup>
                              <m:sSub>
                                <m:sSubPr>
                                  <m:ctrlPr>
                                    <a:rPr lang="el-GR"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𝑁</m:t>
                                  </m:r>
                                </m:e>
                                <m:sub>
                                  <m:r>
                                    <a:rPr lang="en-US" altLang="zh-CN" i="1">
                                      <a:latin typeface="Cambria Math" panose="02040503050406030204" pitchFamily="18" charset="0"/>
                                      <a:ea typeface="Cambria Math" panose="02040503050406030204" pitchFamily="18" charset="0"/>
                                    </a:rPr>
                                    <m:t>𝑐</m:t>
                                  </m:r>
                                </m:sub>
                              </m:sSub>
                            </m:sup>
                          </m:sSup>
                        </m:den>
                      </m:f>
                      <m:r>
                        <a:rPr lang="en-US" altLang="zh-CN" b="0" i="1" smtClean="0">
                          <a:latin typeface="Cambria Math" panose="02040503050406030204" pitchFamily="18" charset="0"/>
                          <a:ea typeface="Cambria Math" panose="02040503050406030204" pitchFamily="18" charset="0"/>
                        </a:rPr>
                        <m:t>=</m:t>
                      </m:r>
                      <m:f>
                        <m:fPr>
                          <m:ctrlPr>
                            <a:rPr lang="en-US" altLang="zh-CN" i="1" smtClean="0">
                              <a:latin typeface="Cambria Math" panose="02040503050406030204" pitchFamily="18" charset="0"/>
                            </a:rPr>
                          </m:ctrlPr>
                        </m:fPr>
                        <m:num>
                          <m:r>
                            <a:rPr lang="en-US" altLang="zh-CN" i="1">
                              <a:latin typeface="Cambria Math" panose="02040503050406030204" pitchFamily="18" charset="0"/>
                            </a:rPr>
                            <m:t>𝑔</m:t>
                          </m:r>
                          <m:d>
                            <m:dPr>
                              <m:ctrlPr>
                                <a:rPr lang="en-US" altLang="zh-CN" i="1">
                                  <a:latin typeface="Cambria Math" panose="02040503050406030204" pitchFamily="18" charset="0"/>
                                </a:rPr>
                              </m:ctrlPr>
                            </m:dPr>
                            <m:e>
                              <m:r>
                                <m:rPr>
                                  <m:sty m:val="p"/>
                                </m:rPr>
                                <a:rPr lang="el-GR" altLang="zh-CN" i="1">
                                  <a:latin typeface="Cambria Math" panose="02040503050406030204" pitchFamily="18" charset="0"/>
                                  <a:ea typeface="Cambria Math" panose="02040503050406030204" pitchFamily="18" charset="0"/>
                                </a:rPr>
                                <m:t>Λ</m:t>
                              </m:r>
                              <m:f>
                                <m:fPr>
                                  <m:ctrlPr>
                                    <a:rPr lang="el-GR" altLang="zh-CN" i="1">
                                      <a:latin typeface="Cambria Math" panose="02040503050406030204" pitchFamily="18" charset="0"/>
                                      <a:ea typeface="Cambria Math" panose="02040503050406030204" pitchFamily="18" charset="0"/>
                                    </a:rPr>
                                  </m:ctrlPr>
                                </m:fPr>
                                <m:num>
                                  <m:sSup>
                                    <m:sSupPr>
                                      <m:ctrlPr>
                                        <a:rPr lang="el-GR" altLang="zh-CN" i="1" smtClean="0">
                                          <a:latin typeface="Cambria Math" panose="02040503050406030204" pitchFamily="18" charset="0"/>
                                          <a:ea typeface="Cambria Math" panose="02040503050406030204" pitchFamily="18" charset="0"/>
                                        </a:rPr>
                                      </m:ctrlPr>
                                    </m:sSupPr>
                                    <m:e>
                                      <m:r>
                                        <a:rPr lang="en-US" altLang="zh-CN" i="1">
                                          <a:latin typeface="Cambria Math" panose="02040503050406030204" pitchFamily="18" charset="0"/>
                                          <a:ea typeface="Cambria Math" panose="02040503050406030204" pitchFamily="18" charset="0"/>
                                        </a:rPr>
                                        <m:t>𝐹𝑃𝑅</m:t>
                                      </m:r>
                                    </m:e>
                                    <m:sup>
                                      <m:r>
                                        <a:rPr lang="en-US" altLang="zh-CN" b="0" i="1" smtClean="0">
                                          <a:latin typeface="Cambria Math" panose="02040503050406030204" pitchFamily="18" charset="0"/>
                                          <a:ea typeface="Cambria Math" panose="02040503050406030204" pitchFamily="18" charset="0"/>
                                        </a:rPr>
                                        <m:t>3</m:t>
                                      </m:r>
                                    </m:sup>
                                  </m:sSup>
                                </m:num>
                                <m:den>
                                  <m:r>
                                    <a:rPr lang="en-US" altLang="zh-CN" b="0" i="1" smtClean="0">
                                      <a:latin typeface="Cambria Math" panose="02040503050406030204" pitchFamily="18" charset="0"/>
                                      <a:ea typeface="Cambria Math" panose="02040503050406030204" pitchFamily="18" charset="0"/>
                                    </a:rPr>
                                    <m:t>6</m:t>
                                  </m:r>
                                  <m:r>
                                    <a:rPr lang="zh-CN" altLang="el-GR" i="1">
                                      <a:latin typeface="Cambria Math" panose="02040503050406030204" pitchFamily="18" charset="0"/>
                                      <a:ea typeface="Cambria Math" panose="02040503050406030204" pitchFamily="18" charset="0"/>
                                    </a:rPr>
                                    <m:t>𝜋</m:t>
                                  </m:r>
                                  <m:sSup>
                                    <m:sSupPr>
                                      <m:ctrlPr>
                                        <a:rPr lang="en-US" altLang="zh-CN" i="1">
                                          <a:latin typeface="Cambria Math" panose="02040503050406030204" pitchFamily="18" charset="0"/>
                                          <a:ea typeface="Cambria Math" panose="02040503050406030204" pitchFamily="18" charset="0"/>
                                        </a:rPr>
                                      </m:ctrlPr>
                                    </m:sSupPr>
                                    <m:e>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𝑟</m:t>
                                          </m:r>
                                        </m:e>
                                        <m:sub>
                                          <m:r>
                                            <a:rPr lang="en-US" altLang="zh-CN" i="1">
                                              <a:latin typeface="Cambria Math" panose="02040503050406030204" pitchFamily="18" charset="0"/>
                                              <a:ea typeface="Cambria Math" panose="02040503050406030204" pitchFamily="18" charset="0"/>
                                            </a:rPr>
                                            <m:t>𝑐𝑜𝑖𝑙</m:t>
                                          </m:r>
                                        </m:sub>
                                      </m:sSub>
                                    </m:e>
                                    <m:sup>
                                      <m:r>
                                        <a:rPr lang="en-US" altLang="zh-CN" i="1">
                                          <a:latin typeface="Cambria Math" panose="02040503050406030204" pitchFamily="18" charset="0"/>
                                          <a:ea typeface="Cambria Math" panose="02040503050406030204" pitchFamily="18" charset="0"/>
                                        </a:rPr>
                                        <m:t>2</m:t>
                                      </m:r>
                                    </m:sup>
                                  </m:sSup>
                                  <m:r>
                                    <a:rPr lang="en-US" altLang="zh-CN" i="1">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𝑡</m:t>
                                  </m:r>
                                </m:den>
                              </m:f>
                            </m:e>
                          </m:d>
                        </m:num>
                        <m:den>
                          <m:r>
                            <a:rPr lang="en-US" altLang="zh-CN" i="1">
                              <a:latin typeface="Cambria Math" panose="02040503050406030204" pitchFamily="18" charset="0"/>
                              <a:ea typeface="Cambria Math" panose="02040503050406030204" pitchFamily="18" charset="0"/>
                            </a:rPr>
                            <m:t>4</m:t>
                          </m:r>
                          <m:func>
                            <m:funcPr>
                              <m:ctrlPr>
                                <a:rPr lang="en-US" altLang="zh-CN" i="1">
                                  <a:latin typeface="Cambria Math" panose="02040503050406030204" pitchFamily="18" charset="0"/>
                                  <a:ea typeface="Cambria Math" panose="02040503050406030204" pitchFamily="18" charset="0"/>
                                </a:rPr>
                              </m:ctrlPr>
                            </m:funcPr>
                            <m:fName>
                              <m:sSup>
                                <m:sSupPr>
                                  <m:ctrlPr>
                                    <a:rPr lang="en-US" altLang="zh-CN" i="1">
                                      <a:latin typeface="Cambria Math" panose="02040503050406030204" pitchFamily="18" charset="0"/>
                                      <a:ea typeface="Cambria Math" panose="02040503050406030204" pitchFamily="18" charset="0"/>
                                    </a:rPr>
                                  </m:ctrlPr>
                                </m:sSupPr>
                                <m:e>
                                  <m:r>
                                    <m:rPr>
                                      <m:sty m:val="p"/>
                                    </m:rPr>
                                    <a:rPr lang="en-US" altLang="zh-CN">
                                      <a:latin typeface="Cambria Math" panose="02040503050406030204" pitchFamily="18" charset="0"/>
                                      <a:ea typeface="Cambria Math" panose="02040503050406030204" pitchFamily="18" charset="0"/>
                                    </a:rPr>
                                    <m:t>tan</m:t>
                                  </m:r>
                                </m:e>
                                <m:sup>
                                  <m:r>
                                    <a:rPr lang="en-US" altLang="zh-CN" i="1">
                                      <a:latin typeface="Cambria Math" panose="02040503050406030204" pitchFamily="18" charset="0"/>
                                      <a:ea typeface="Cambria Math" panose="02040503050406030204" pitchFamily="18" charset="0"/>
                                    </a:rPr>
                                    <m:t>−1</m:t>
                                  </m:r>
                                </m:sup>
                              </m:sSup>
                            </m:fName>
                            <m:e>
                              <m:f>
                                <m:fPr>
                                  <m:ctrlPr>
                                    <a:rPr lang="en-US" altLang="zh-CN" i="1">
                                      <a:latin typeface="Cambria Math" panose="02040503050406030204" pitchFamily="18" charset="0"/>
                                      <a:ea typeface="Cambria Math" panose="02040503050406030204" pitchFamily="18" charset="0"/>
                                    </a:rPr>
                                  </m:ctrlPr>
                                </m:fPr>
                                <m:num>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𝑟</m:t>
                                      </m:r>
                                    </m:e>
                                    <m:sub>
                                      <m:r>
                                        <a:rPr lang="en-US" altLang="zh-CN" i="1">
                                          <a:latin typeface="Cambria Math" panose="02040503050406030204" pitchFamily="18" charset="0"/>
                                          <a:ea typeface="Cambria Math" panose="02040503050406030204" pitchFamily="18" charset="0"/>
                                        </a:rPr>
                                        <m:t>𝑐𝑜𝑖𝑙</m:t>
                                      </m:r>
                                    </m:sub>
                                  </m:sSub>
                                </m:num>
                                <m:den>
                                  <m:r>
                                    <a:rPr lang="en-US" altLang="zh-CN" i="1">
                                      <a:latin typeface="Cambria Math" panose="02040503050406030204" pitchFamily="18" charset="0"/>
                                      <a:ea typeface="Cambria Math" panose="02040503050406030204" pitchFamily="18" charset="0"/>
                                    </a:rPr>
                                    <m:t>𝐻</m:t>
                                  </m:r>
                                </m:den>
                              </m:f>
                            </m:e>
                          </m:func>
                          <m:r>
                            <m:rPr>
                              <m:sty m:val="p"/>
                            </m:rPr>
                            <a:rPr lang="el-GR" altLang="zh-CN" i="1">
                              <a:latin typeface="Cambria Math" panose="02040503050406030204" pitchFamily="18" charset="0"/>
                              <a:ea typeface="Cambria Math" panose="02040503050406030204" pitchFamily="18" charset="0"/>
                            </a:rPr>
                            <m:t>Λ</m:t>
                          </m:r>
                          <m:sSup>
                            <m:sSupPr>
                              <m:ctrlPr>
                                <a:rPr lang="el-GR" altLang="zh-CN" i="1">
                                  <a:latin typeface="Cambria Math" panose="02040503050406030204" pitchFamily="18" charset="0"/>
                                  <a:ea typeface="Cambria Math" panose="02040503050406030204" pitchFamily="18" charset="0"/>
                                </a:rPr>
                              </m:ctrlPr>
                            </m:sSupPr>
                            <m:e>
                              <m:d>
                                <m:dPr>
                                  <m:ctrlPr>
                                    <a:rPr lang="el-GR" altLang="zh-CN" i="1">
                                      <a:latin typeface="Cambria Math" panose="02040503050406030204" pitchFamily="18" charset="0"/>
                                      <a:ea typeface="Cambria Math" panose="02040503050406030204" pitchFamily="18" charset="0"/>
                                    </a:rPr>
                                  </m:ctrlPr>
                                </m:dPr>
                                <m:e>
                                  <m:r>
                                    <a:rPr lang="en-US" altLang="zh-CN" i="1">
                                      <a:latin typeface="Cambria Math" panose="02040503050406030204" pitchFamily="18" charset="0"/>
                                      <a:ea typeface="Cambria Math" panose="02040503050406030204" pitchFamily="18" charset="0"/>
                                    </a:rPr>
                                    <m:t>1−</m:t>
                                  </m:r>
                                  <m:r>
                                    <a:rPr lang="en-US" altLang="zh-CN" i="1">
                                      <a:latin typeface="Cambria Math" panose="02040503050406030204" pitchFamily="18" charset="0"/>
                                      <a:ea typeface="Cambria Math" panose="02040503050406030204" pitchFamily="18" charset="0"/>
                                    </a:rPr>
                                    <m:t>𝐹𝑁𝑅</m:t>
                                  </m:r>
                                </m:e>
                              </m:d>
                            </m:e>
                            <m:sup>
                              <m:r>
                                <a:rPr lang="en-US" altLang="zh-CN" b="0" i="1" smtClean="0">
                                  <a:latin typeface="Cambria Math" panose="02040503050406030204" pitchFamily="18" charset="0"/>
                                  <a:ea typeface="Cambria Math" panose="02040503050406030204" pitchFamily="18" charset="0"/>
                                </a:rPr>
                                <m:t>3</m:t>
                              </m:r>
                            </m:sup>
                          </m:sSup>
                        </m:den>
                      </m:f>
                    </m:oMath>
                  </m:oMathPara>
                </a14:m>
                <a:endParaRPr lang="zh-CN" altLang="en-US" dirty="0"/>
              </a:p>
            </p:txBody>
          </p:sp>
        </mc:Choice>
        <mc:Fallback xmlns="">
          <p:sp>
            <p:nvSpPr>
              <p:cNvPr id="13" name="文本框 12">
                <a:extLst>
                  <a:ext uri="{FF2B5EF4-FFF2-40B4-BE49-F238E27FC236}">
                    <a16:creationId xmlns:a16="http://schemas.microsoft.com/office/drawing/2014/main" id="{9D789CC3-3821-41C8-8BB7-CAE43B4F1662}"/>
                  </a:ext>
                </a:extLst>
              </p:cNvPr>
              <p:cNvSpPr txBox="1">
                <a:spLocks noRot="1" noChangeAspect="1" noMove="1" noResize="1" noEditPoints="1" noAdjustHandles="1" noChangeArrowheads="1" noChangeShapeType="1" noTextEdit="1"/>
              </p:cNvSpPr>
              <p:nvPr/>
            </p:nvSpPr>
            <p:spPr>
              <a:xfrm>
                <a:off x="9245470" y="5415783"/>
                <a:ext cx="6183086" cy="1070165"/>
              </a:xfrm>
              <a:prstGeom prst="rect">
                <a:avLst/>
              </a:prstGeom>
              <a:blipFill>
                <a:blip r:embed="rId6"/>
                <a:stretch>
                  <a:fillRect/>
                </a:stretch>
              </a:blipFill>
            </p:spPr>
            <p:txBody>
              <a:bodyPr/>
              <a:lstStyle/>
              <a:p>
                <a:r>
                  <a:rPr lang="zh-CN" altLang="en-US">
                    <a:noFill/>
                  </a:rPr>
                  <a:t> </a:t>
                </a:r>
              </a:p>
            </p:txBody>
          </p:sp>
        </mc:Fallback>
      </mc:AlternateContent>
      <p:pic>
        <p:nvPicPr>
          <p:cNvPr id="7" name="图片 6">
            <a:extLst>
              <a:ext uri="{FF2B5EF4-FFF2-40B4-BE49-F238E27FC236}">
                <a16:creationId xmlns:a16="http://schemas.microsoft.com/office/drawing/2014/main" id="{55B3F3C6-8E59-4E25-B080-ECD8F2796C8C}"/>
              </a:ext>
            </a:extLst>
          </p:cNvPr>
          <p:cNvPicPr>
            <a:picLocks noChangeAspect="1"/>
          </p:cNvPicPr>
          <p:nvPr/>
        </p:nvPicPr>
        <p:blipFill>
          <a:blip r:embed="rId7"/>
          <a:stretch>
            <a:fillRect/>
          </a:stretch>
        </p:blipFill>
        <p:spPr>
          <a:xfrm>
            <a:off x="9677400" y="3527163"/>
            <a:ext cx="1625859" cy="903907"/>
          </a:xfrm>
          <a:prstGeom prst="rect">
            <a:avLst/>
          </a:prstGeom>
        </p:spPr>
      </p:pic>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7B7AD1CF-7DE0-49E8-AB8B-18E304869208}"/>
                  </a:ext>
                </a:extLst>
              </p:cNvPr>
              <p:cNvSpPr txBox="1"/>
              <p:nvPr/>
            </p:nvSpPr>
            <p:spPr>
              <a:xfrm>
                <a:off x="6686062" y="3442842"/>
                <a:ext cx="2378991" cy="962828"/>
              </a:xfrm>
              <a:prstGeom prst="rect">
                <a:avLst/>
              </a:prstGeom>
              <a:noFill/>
              <a:ln>
                <a:solidFill>
                  <a:schemeClr val="accent1"/>
                </a:solidFill>
              </a:ln>
            </p:spPr>
            <p:txBody>
              <a:bodyPr wrap="square">
                <a:spAutoFit/>
              </a:bodyPr>
              <a:lstStyle>
                <a:defPPr>
                  <a:defRPr lang="zh-CN"/>
                </a:defPPr>
                <a:lvl1pPr>
                  <a:defRPr sz="1400" b="1">
                    <a:solidFill>
                      <a:srgbClr val="0070C0"/>
                    </a:solidFill>
                  </a:defRPr>
                </a:lvl1pPr>
              </a:lstStyle>
              <a:p>
                <a:pPr/>
                <a14:m>
                  <m:oMathPara xmlns:m="http://schemas.openxmlformats.org/officeDocument/2006/math">
                    <m:oMathParaPr>
                      <m:jc m:val="left"/>
                    </m:oMathParaPr>
                    <m:oMath xmlns:m="http://schemas.openxmlformats.org/officeDocument/2006/math">
                      <m:sSub>
                        <m:sSubPr>
                          <m:ctrlPr>
                            <a:rPr lang="en-US" altLang="zh-CN" i="1">
                              <a:latin typeface="Cambria Math" panose="02040503050406030204" pitchFamily="18" charset="0"/>
                            </a:rPr>
                          </m:ctrlPr>
                        </m:sSubPr>
                        <m:e>
                          <m:r>
                            <a:rPr lang="en-US" altLang="zh-CN">
                              <a:latin typeface="Cambria Math" panose="02040503050406030204" pitchFamily="18" charset="0"/>
                            </a:rPr>
                            <m:t>𝒓</m:t>
                          </m:r>
                        </m:e>
                        <m:sub>
                          <m:r>
                            <a:rPr lang="en-US" altLang="zh-CN">
                              <a:latin typeface="Cambria Math" panose="02040503050406030204" pitchFamily="18" charset="0"/>
                            </a:rPr>
                            <m:t>𝒄𝒐𝒊𝒍</m:t>
                          </m:r>
                        </m:sub>
                      </m:sSub>
                      <m:r>
                        <a:rPr lang="en-US" altLang="zh-CN">
                          <a:latin typeface="Cambria Math" panose="02040503050406030204" pitchFamily="18" charset="0"/>
                        </a:rPr>
                        <m:t>=</m:t>
                      </m:r>
                      <m:r>
                        <a:rPr lang="en-US" altLang="zh-CN">
                          <a:latin typeface="Cambria Math" panose="02040503050406030204" pitchFamily="18" charset="0"/>
                        </a:rPr>
                        <m:t>𝟎</m:t>
                      </m:r>
                      <m:r>
                        <a:rPr lang="en-US" altLang="zh-CN">
                          <a:latin typeface="Cambria Math" panose="02040503050406030204" pitchFamily="18" charset="0"/>
                        </a:rPr>
                        <m:t>.</m:t>
                      </m:r>
                      <m:r>
                        <a:rPr lang="en-US" altLang="zh-CN">
                          <a:latin typeface="Cambria Math" panose="02040503050406030204" pitchFamily="18" charset="0"/>
                        </a:rPr>
                        <m:t>𝟏</m:t>
                      </m:r>
                      <m:r>
                        <a:rPr lang="en-US" altLang="zh-CN">
                          <a:latin typeface="Cambria Math" panose="02040503050406030204" pitchFamily="18" charset="0"/>
                        </a:rPr>
                        <m:t>𝒎</m:t>
                      </m:r>
                    </m:oMath>
                  </m:oMathPara>
                </a14:m>
                <a:endParaRPr lang="en-US" altLang="zh-CN" dirty="0"/>
              </a:p>
              <a:p>
                <a:r>
                  <a:rPr lang="zh-CN" altLang="en-US" dirty="0"/>
                  <a:t>一般使用</a:t>
                </a:r>
                <a14:m>
                  <m:oMath xmlns:m="http://schemas.openxmlformats.org/officeDocument/2006/math">
                    <m:rad>
                      <m:radPr>
                        <m:degHide m:val="on"/>
                        <m:ctrlPr>
                          <a:rPr lang="en-US" altLang="zh-CN" i="1">
                            <a:latin typeface="Cambria Math" panose="02040503050406030204" pitchFamily="18" charset="0"/>
                          </a:rPr>
                        </m:ctrlPr>
                      </m:radPr>
                      <m:deg/>
                      <m:e>
                        <m:r>
                          <a:rPr lang="en-US" altLang="zh-CN">
                            <a:latin typeface="Cambria Math" panose="02040503050406030204" pitchFamily="18" charset="0"/>
                          </a:rPr>
                          <m:t>𝒙</m:t>
                        </m:r>
                      </m:e>
                    </m:rad>
                  </m:oMath>
                </a14:m>
                <a:r>
                  <a:rPr lang="zh-CN" altLang="en-US" dirty="0"/>
                  <a:t>做近似没有问题</a:t>
                </a:r>
                <a:endParaRPr lang="en-US" altLang="zh-CN" dirty="0"/>
              </a:p>
              <a:p>
                <a:r>
                  <a:rPr lang="zh-CN" altLang="en-US" dirty="0"/>
                  <a:t>但是优化过程中会出现</a:t>
                </a:r>
                <a14:m>
                  <m:oMath xmlns:m="http://schemas.openxmlformats.org/officeDocument/2006/math">
                    <m:sSub>
                      <m:sSubPr>
                        <m:ctrlPr>
                          <a:rPr lang="el-GR" altLang="zh-CN" i="1" smtClean="0">
                            <a:latin typeface="Cambria Math" panose="02040503050406030204" pitchFamily="18" charset="0"/>
                          </a:rPr>
                        </m:ctrlPr>
                      </m:sSubPr>
                      <m:e>
                        <m:r>
                          <a:rPr lang="en-US" altLang="zh-CN">
                            <a:latin typeface="Cambria Math" panose="02040503050406030204" pitchFamily="18" charset="0"/>
                          </a:rPr>
                          <m:t>𝑅</m:t>
                        </m:r>
                      </m:e>
                      <m:sub>
                        <m:r>
                          <a:rPr lang="en-US" altLang="zh-CN">
                            <a:latin typeface="Cambria Math" panose="02040503050406030204" pitchFamily="18" charset="0"/>
                          </a:rPr>
                          <m:t>𝑥</m:t>
                        </m:r>
                      </m:sub>
                    </m:sSub>
                    <m:r>
                      <a:rPr lang="en-US" altLang="zh-CN" smtClean="0">
                        <a:latin typeface="Cambria Math" panose="02040503050406030204" pitchFamily="18" charset="0"/>
                      </a:rPr>
                      <m:t>~7</m:t>
                    </m:r>
                    <m:sSup>
                      <m:sSupPr>
                        <m:ctrlPr>
                          <a:rPr lang="en-US" altLang="zh-CN" i="1" smtClean="0">
                            <a:latin typeface="Cambria Math" panose="02040503050406030204" pitchFamily="18" charset="0"/>
                          </a:rPr>
                        </m:ctrlPr>
                      </m:sSupPr>
                      <m:e>
                        <m:r>
                          <a:rPr lang="en-US" altLang="zh-CN" smtClean="0">
                            <a:latin typeface="Cambria Math" panose="02040503050406030204" pitchFamily="18" charset="0"/>
                          </a:rPr>
                          <m:t>×10</m:t>
                        </m:r>
                      </m:e>
                      <m:sup>
                        <m:r>
                          <a:rPr lang="en-US" altLang="zh-CN" smtClean="0">
                            <a:latin typeface="Cambria Math" panose="02040503050406030204" pitchFamily="18" charset="0"/>
                          </a:rPr>
                          <m:t>−6</m:t>
                        </m:r>
                      </m:sup>
                    </m:sSup>
                  </m:oMath>
                </a14:m>
                <a:endParaRPr lang="zh-CN" altLang="en-US" dirty="0"/>
              </a:p>
            </p:txBody>
          </p:sp>
        </mc:Choice>
        <mc:Fallback xmlns="">
          <p:sp>
            <p:nvSpPr>
              <p:cNvPr id="16" name="文本框 15">
                <a:extLst>
                  <a:ext uri="{FF2B5EF4-FFF2-40B4-BE49-F238E27FC236}">
                    <a16:creationId xmlns:a16="http://schemas.microsoft.com/office/drawing/2014/main" id="{7B7AD1CF-7DE0-49E8-AB8B-18E304869208}"/>
                  </a:ext>
                </a:extLst>
              </p:cNvPr>
              <p:cNvSpPr txBox="1">
                <a:spLocks noRot="1" noChangeAspect="1" noMove="1" noResize="1" noEditPoints="1" noAdjustHandles="1" noChangeArrowheads="1" noChangeShapeType="1" noTextEdit="1"/>
              </p:cNvSpPr>
              <p:nvPr/>
            </p:nvSpPr>
            <p:spPr>
              <a:xfrm>
                <a:off x="6686062" y="3442842"/>
                <a:ext cx="2378991" cy="962828"/>
              </a:xfrm>
              <a:prstGeom prst="rect">
                <a:avLst/>
              </a:prstGeom>
              <a:blipFill>
                <a:blip r:embed="rId8"/>
                <a:stretch>
                  <a:fillRect l="-510"/>
                </a:stretch>
              </a:blipFill>
              <a:ln>
                <a:solidFill>
                  <a:schemeClr val="accent1"/>
                </a:solidFill>
              </a:ln>
            </p:spPr>
            <p:txBody>
              <a:bodyPr/>
              <a:lstStyle/>
              <a:p>
                <a:r>
                  <a:rPr lang="zh-CN" altLang="en-US">
                    <a:noFill/>
                  </a:rPr>
                  <a:t> </a:t>
                </a:r>
              </a:p>
            </p:txBody>
          </p:sp>
        </mc:Fallback>
      </mc:AlternateContent>
      <p:sp>
        <p:nvSpPr>
          <p:cNvPr id="17" name="文本框 16">
            <a:extLst>
              <a:ext uri="{FF2B5EF4-FFF2-40B4-BE49-F238E27FC236}">
                <a16:creationId xmlns:a16="http://schemas.microsoft.com/office/drawing/2014/main" id="{70AC86D5-8512-40DA-AACA-322D6E360FBE}"/>
              </a:ext>
            </a:extLst>
          </p:cNvPr>
          <p:cNvSpPr txBox="1"/>
          <p:nvPr/>
        </p:nvSpPr>
        <p:spPr>
          <a:xfrm>
            <a:off x="6000750" y="5555752"/>
            <a:ext cx="2971800" cy="1169551"/>
          </a:xfrm>
          <a:prstGeom prst="rect">
            <a:avLst/>
          </a:prstGeom>
          <a:noFill/>
          <a:ln>
            <a:solidFill>
              <a:schemeClr val="accent1"/>
            </a:solidFill>
          </a:ln>
        </p:spPr>
        <p:txBody>
          <a:bodyPr wrap="square">
            <a:spAutoFit/>
          </a:bodyPr>
          <a:lstStyle/>
          <a:p>
            <a:r>
              <a:rPr lang="zh-CN" altLang="en-US" sz="1400" b="1" dirty="0">
                <a:solidFill>
                  <a:srgbClr val="0070C0"/>
                </a:solidFill>
              </a:rPr>
              <a:t>此处的SNR为SNR0，即只考虑线圈热噪声的信噪比，实际信噪比应该略低于此结果</a:t>
            </a:r>
          </a:p>
          <a:p>
            <a:r>
              <a:rPr lang="zh-CN" altLang="en-US" sz="1400" b="1" dirty="0">
                <a:solidFill>
                  <a:srgbClr val="0070C0"/>
                </a:solidFill>
              </a:rPr>
              <a:t>注：Rdc~</a:t>
            </a:r>
            <a:r>
              <a:rPr lang="en-US" altLang="zh-CN" sz="1400" b="1" dirty="0">
                <a:solidFill>
                  <a:srgbClr val="0070C0"/>
                </a:solidFill>
              </a:rPr>
              <a:t>2</a:t>
            </a:r>
            <a:r>
              <a:rPr lang="zh-CN" altLang="en-US" sz="1400" b="1" dirty="0">
                <a:solidFill>
                  <a:srgbClr val="0070C0"/>
                </a:solidFill>
              </a:rPr>
              <a:t>0Ω，线圈热噪声和运放噪声，数值基本相同</a:t>
            </a:r>
          </a:p>
        </p:txBody>
      </p:sp>
    </p:spTree>
    <p:extLst>
      <p:ext uri="{BB962C8B-B14F-4D97-AF65-F5344CB8AC3E}">
        <p14:creationId xmlns:p14="http://schemas.microsoft.com/office/powerpoint/2010/main" val="1180185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9813BAC1-10FA-4C80-A094-27E04FD327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1143000"/>
            <a:ext cx="6519333" cy="3911600"/>
          </a:xfrm>
          <a:prstGeom prst="rect">
            <a:avLst/>
          </a:prstGeom>
        </p:spPr>
      </p:pic>
      <p:pic>
        <p:nvPicPr>
          <p:cNvPr id="9" name="图片 8">
            <a:extLst>
              <a:ext uri="{FF2B5EF4-FFF2-40B4-BE49-F238E27FC236}">
                <a16:creationId xmlns:a16="http://schemas.microsoft.com/office/drawing/2014/main" id="{3765D325-FCA1-4A55-88D0-D147C9C7443B}"/>
              </a:ext>
            </a:extLst>
          </p:cNvPr>
          <p:cNvPicPr>
            <a:picLocks noChangeAspect="1"/>
          </p:cNvPicPr>
          <p:nvPr/>
        </p:nvPicPr>
        <p:blipFill>
          <a:blip r:embed="rId4"/>
          <a:stretch>
            <a:fillRect/>
          </a:stretch>
        </p:blipFill>
        <p:spPr>
          <a:xfrm>
            <a:off x="3733800" y="2054244"/>
            <a:ext cx="5334000" cy="1282744"/>
          </a:xfrm>
          <a:prstGeom prst="rect">
            <a:avLst/>
          </a:prstGeom>
        </p:spPr>
      </p:pic>
      <p:sp>
        <p:nvSpPr>
          <p:cNvPr id="2" name="灯片编号占位符 1">
            <a:extLst>
              <a:ext uri="{FF2B5EF4-FFF2-40B4-BE49-F238E27FC236}">
                <a16:creationId xmlns:a16="http://schemas.microsoft.com/office/drawing/2014/main" id="{F01B720F-480A-43D6-AFD9-9ADA2009E590}"/>
              </a:ext>
            </a:extLst>
          </p:cNvPr>
          <p:cNvSpPr>
            <a:spLocks noGrp="1"/>
          </p:cNvSpPr>
          <p:nvPr>
            <p:ph type="sldNum" sz="quarter" idx="12"/>
          </p:nvPr>
        </p:nvSpPr>
        <p:spPr/>
        <p:txBody>
          <a:bodyPr/>
          <a:lstStyle/>
          <a:p>
            <a:pPr>
              <a:defRPr/>
            </a:pPr>
            <a:fld id="{C58DEF2B-8039-4C1E-A573-46AE1706B516}" type="slidenum">
              <a:rPr lang="en-US" altLang="zh-CN" smtClean="0"/>
              <a:pPr>
                <a:defRPr/>
              </a:pPr>
              <a:t>7</a:t>
            </a:fld>
            <a:endParaRPr lang="en-US" altLang="zh-CN" dirty="0"/>
          </a:p>
        </p:txBody>
      </p:sp>
      <p:sp>
        <p:nvSpPr>
          <p:cNvPr id="3" name="文本占位符 2">
            <a:extLst>
              <a:ext uri="{FF2B5EF4-FFF2-40B4-BE49-F238E27FC236}">
                <a16:creationId xmlns:a16="http://schemas.microsoft.com/office/drawing/2014/main" id="{AC621A44-AEE4-440B-819F-AD1FDC1CD065}"/>
              </a:ext>
            </a:extLst>
          </p:cNvPr>
          <p:cNvSpPr>
            <a:spLocks noGrp="1"/>
          </p:cNvSpPr>
          <p:nvPr>
            <p:ph type="body" sz="quarter" idx="13"/>
          </p:nvPr>
        </p:nvSpPr>
        <p:spPr/>
        <p:txBody>
          <a:bodyPr/>
          <a:lstStyle/>
          <a:p>
            <a:r>
              <a:rPr lang="zh-CN" altLang="en-US" dirty="0"/>
              <a:t>最优阈值</a:t>
            </a:r>
          </a:p>
        </p:txBody>
      </p:sp>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DA907626-0C51-4CD7-82CB-13B187C58A9C}"/>
                  </a:ext>
                </a:extLst>
              </p:cNvPr>
              <p:cNvSpPr txBox="1"/>
              <p:nvPr/>
            </p:nvSpPr>
            <p:spPr>
              <a:xfrm>
                <a:off x="4114800" y="1117600"/>
                <a:ext cx="4572000" cy="107003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altLang="zh-CN" i="1" smtClean="0">
                              <a:latin typeface="Cambria Math" panose="02040503050406030204" pitchFamily="18" charset="0"/>
                            </a:rPr>
                          </m:ctrlPr>
                        </m:fPr>
                        <m:num>
                          <m:r>
                            <a:rPr lang="en-US" altLang="zh-CN" i="1">
                              <a:latin typeface="Cambria Math" panose="02040503050406030204" pitchFamily="18" charset="0"/>
                            </a:rPr>
                            <m:t>𝑔</m:t>
                          </m:r>
                          <m:d>
                            <m:dPr>
                              <m:ctrlPr>
                                <a:rPr lang="en-US" altLang="zh-CN" i="1">
                                  <a:latin typeface="Cambria Math" panose="02040503050406030204" pitchFamily="18" charset="0"/>
                                </a:rPr>
                              </m:ctrlPr>
                            </m:dPr>
                            <m:e>
                              <m:r>
                                <m:rPr>
                                  <m:sty m:val="p"/>
                                </m:rPr>
                                <a:rPr lang="el-GR" altLang="zh-CN" i="1">
                                  <a:latin typeface="Cambria Math" panose="02040503050406030204" pitchFamily="18" charset="0"/>
                                  <a:ea typeface="Cambria Math" panose="02040503050406030204" pitchFamily="18" charset="0"/>
                                </a:rPr>
                                <m:t>Λ</m:t>
                              </m:r>
                              <m:f>
                                <m:fPr>
                                  <m:ctrlPr>
                                    <a:rPr lang="el-GR" altLang="zh-CN" i="1">
                                      <a:latin typeface="Cambria Math" panose="02040503050406030204" pitchFamily="18" charset="0"/>
                                      <a:ea typeface="Cambria Math" panose="02040503050406030204" pitchFamily="18" charset="0"/>
                                    </a:rPr>
                                  </m:ctrlPr>
                                </m:fPr>
                                <m:num>
                                  <m:sSup>
                                    <m:sSupPr>
                                      <m:ctrlPr>
                                        <a:rPr lang="el-GR" altLang="zh-CN" i="1" smtClean="0">
                                          <a:latin typeface="Cambria Math" panose="02040503050406030204" pitchFamily="18" charset="0"/>
                                          <a:ea typeface="Cambria Math" panose="02040503050406030204" pitchFamily="18" charset="0"/>
                                        </a:rPr>
                                      </m:ctrlPr>
                                    </m:sSupPr>
                                    <m:e>
                                      <m:r>
                                        <a:rPr lang="en-US" altLang="zh-CN" i="1">
                                          <a:latin typeface="Cambria Math" panose="02040503050406030204" pitchFamily="18" charset="0"/>
                                          <a:ea typeface="Cambria Math" panose="02040503050406030204" pitchFamily="18" charset="0"/>
                                        </a:rPr>
                                        <m:t>𝐹𝑃𝑅</m:t>
                                      </m:r>
                                    </m:e>
                                    <m:sup>
                                      <m:r>
                                        <a:rPr lang="en-US" altLang="zh-CN" b="0" i="1" smtClean="0">
                                          <a:latin typeface="Cambria Math" panose="02040503050406030204" pitchFamily="18" charset="0"/>
                                          <a:ea typeface="Cambria Math" panose="02040503050406030204" pitchFamily="18" charset="0"/>
                                        </a:rPr>
                                        <m:t>3</m:t>
                                      </m:r>
                                    </m:sup>
                                  </m:sSup>
                                </m:num>
                                <m:den>
                                  <m:r>
                                    <a:rPr lang="en-US" altLang="zh-CN" b="0" i="1" smtClean="0">
                                      <a:latin typeface="Cambria Math" panose="02040503050406030204" pitchFamily="18" charset="0"/>
                                      <a:ea typeface="Cambria Math" panose="02040503050406030204" pitchFamily="18" charset="0"/>
                                    </a:rPr>
                                    <m:t>6</m:t>
                                  </m:r>
                                  <m:r>
                                    <a:rPr lang="zh-CN" altLang="el-GR" i="1">
                                      <a:latin typeface="Cambria Math" panose="02040503050406030204" pitchFamily="18" charset="0"/>
                                      <a:ea typeface="Cambria Math" panose="02040503050406030204" pitchFamily="18" charset="0"/>
                                    </a:rPr>
                                    <m:t>𝜋</m:t>
                                  </m:r>
                                  <m:sSup>
                                    <m:sSupPr>
                                      <m:ctrlPr>
                                        <a:rPr lang="en-US" altLang="zh-CN" i="1">
                                          <a:latin typeface="Cambria Math" panose="02040503050406030204" pitchFamily="18" charset="0"/>
                                          <a:ea typeface="Cambria Math" panose="02040503050406030204" pitchFamily="18" charset="0"/>
                                        </a:rPr>
                                      </m:ctrlPr>
                                    </m:sSupPr>
                                    <m:e>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𝑟</m:t>
                                          </m:r>
                                        </m:e>
                                        <m:sub>
                                          <m:r>
                                            <a:rPr lang="en-US" altLang="zh-CN" i="1">
                                              <a:latin typeface="Cambria Math" panose="02040503050406030204" pitchFamily="18" charset="0"/>
                                              <a:ea typeface="Cambria Math" panose="02040503050406030204" pitchFamily="18" charset="0"/>
                                            </a:rPr>
                                            <m:t>𝑐𝑜𝑖𝑙</m:t>
                                          </m:r>
                                        </m:sub>
                                      </m:sSub>
                                    </m:e>
                                    <m:sup>
                                      <m:r>
                                        <a:rPr lang="en-US" altLang="zh-CN" i="1">
                                          <a:latin typeface="Cambria Math" panose="02040503050406030204" pitchFamily="18" charset="0"/>
                                          <a:ea typeface="Cambria Math" panose="02040503050406030204" pitchFamily="18" charset="0"/>
                                        </a:rPr>
                                        <m:t>2</m:t>
                                      </m:r>
                                    </m:sup>
                                  </m:sSup>
                                  <m:r>
                                    <a:rPr lang="en-US" altLang="zh-CN" i="1">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𝑡</m:t>
                                  </m:r>
                                </m:den>
                              </m:f>
                            </m:e>
                          </m:d>
                        </m:num>
                        <m:den>
                          <m:r>
                            <a:rPr lang="en-US" altLang="zh-CN" i="1">
                              <a:latin typeface="Cambria Math" panose="02040503050406030204" pitchFamily="18" charset="0"/>
                              <a:ea typeface="Cambria Math" panose="02040503050406030204" pitchFamily="18" charset="0"/>
                            </a:rPr>
                            <m:t>4</m:t>
                          </m:r>
                          <m:func>
                            <m:funcPr>
                              <m:ctrlPr>
                                <a:rPr lang="en-US" altLang="zh-CN" i="1">
                                  <a:latin typeface="Cambria Math" panose="02040503050406030204" pitchFamily="18" charset="0"/>
                                  <a:ea typeface="Cambria Math" panose="02040503050406030204" pitchFamily="18" charset="0"/>
                                </a:rPr>
                              </m:ctrlPr>
                            </m:funcPr>
                            <m:fName>
                              <m:sSup>
                                <m:sSupPr>
                                  <m:ctrlPr>
                                    <a:rPr lang="en-US" altLang="zh-CN" i="1">
                                      <a:latin typeface="Cambria Math" panose="02040503050406030204" pitchFamily="18" charset="0"/>
                                      <a:ea typeface="Cambria Math" panose="02040503050406030204" pitchFamily="18" charset="0"/>
                                    </a:rPr>
                                  </m:ctrlPr>
                                </m:sSupPr>
                                <m:e>
                                  <m:r>
                                    <m:rPr>
                                      <m:sty m:val="p"/>
                                    </m:rPr>
                                    <a:rPr lang="en-US" altLang="zh-CN">
                                      <a:latin typeface="Cambria Math" panose="02040503050406030204" pitchFamily="18" charset="0"/>
                                      <a:ea typeface="Cambria Math" panose="02040503050406030204" pitchFamily="18" charset="0"/>
                                    </a:rPr>
                                    <m:t>tan</m:t>
                                  </m:r>
                                </m:e>
                                <m:sup>
                                  <m:r>
                                    <a:rPr lang="en-US" altLang="zh-CN" i="1">
                                      <a:latin typeface="Cambria Math" panose="02040503050406030204" pitchFamily="18" charset="0"/>
                                      <a:ea typeface="Cambria Math" panose="02040503050406030204" pitchFamily="18" charset="0"/>
                                    </a:rPr>
                                    <m:t>−1</m:t>
                                  </m:r>
                                </m:sup>
                              </m:sSup>
                            </m:fName>
                            <m:e>
                              <m:f>
                                <m:fPr>
                                  <m:ctrlPr>
                                    <a:rPr lang="en-US" altLang="zh-CN" i="1">
                                      <a:latin typeface="Cambria Math" panose="02040503050406030204" pitchFamily="18" charset="0"/>
                                      <a:ea typeface="Cambria Math" panose="02040503050406030204" pitchFamily="18" charset="0"/>
                                    </a:rPr>
                                  </m:ctrlPr>
                                </m:fPr>
                                <m:num>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𝑟</m:t>
                                      </m:r>
                                    </m:e>
                                    <m:sub>
                                      <m:r>
                                        <a:rPr lang="en-US" altLang="zh-CN" i="1">
                                          <a:latin typeface="Cambria Math" panose="02040503050406030204" pitchFamily="18" charset="0"/>
                                          <a:ea typeface="Cambria Math" panose="02040503050406030204" pitchFamily="18" charset="0"/>
                                        </a:rPr>
                                        <m:t>𝑐𝑜𝑖𝑙</m:t>
                                      </m:r>
                                    </m:sub>
                                  </m:sSub>
                                </m:num>
                                <m:den>
                                  <m:r>
                                    <a:rPr lang="en-US" altLang="zh-CN" i="1">
                                      <a:latin typeface="Cambria Math" panose="02040503050406030204" pitchFamily="18" charset="0"/>
                                      <a:ea typeface="Cambria Math" panose="02040503050406030204" pitchFamily="18" charset="0"/>
                                    </a:rPr>
                                    <m:t>𝐻</m:t>
                                  </m:r>
                                </m:den>
                              </m:f>
                            </m:e>
                          </m:func>
                          <m:r>
                            <m:rPr>
                              <m:sty m:val="p"/>
                            </m:rPr>
                            <a:rPr lang="el-GR" altLang="zh-CN" i="1">
                              <a:latin typeface="Cambria Math" panose="02040503050406030204" pitchFamily="18" charset="0"/>
                              <a:ea typeface="Cambria Math" panose="02040503050406030204" pitchFamily="18" charset="0"/>
                            </a:rPr>
                            <m:t>Λ</m:t>
                          </m:r>
                          <m:sSup>
                            <m:sSupPr>
                              <m:ctrlPr>
                                <a:rPr lang="el-GR" altLang="zh-CN" i="1">
                                  <a:latin typeface="Cambria Math" panose="02040503050406030204" pitchFamily="18" charset="0"/>
                                  <a:ea typeface="Cambria Math" panose="02040503050406030204" pitchFamily="18" charset="0"/>
                                </a:rPr>
                              </m:ctrlPr>
                            </m:sSupPr>
                            <m:e>
                              <m:d>
                                <m:dPr>
                                  <m:ctrlPr>
                                    <a:rPr lang="el-GR" altLang="zh-CN" i="1">
                                      <a:latin typeface="Cambria Math" panose="02040503050406030204" pitchFamily="18" charset="0"/>
                                      <a:ea typeface="Cambria Math" panose="02040503050406030204" pitchFamily="18" charset="0"/>
                                    </a:rPr>
                                  </m:ctrlPr>
                                </m:dPr>
                                <m:e>
                                  <m:r>
                                    <a:rPr lang="en-US" altLang="zh-CN" i="1">
                                      <a:latin typeface="Cambria Math" panose="02040503050406030204" pitchFamily="18" charset="0"/>
                                      <a:ea typeface="Cambria Math" panose="02040503050406030204" pitchFamily="18" charset="0"/>
                                    </a:rPr>
                                    <m:t>1−</m:t>
                                  </m:r>
                                  <m:r>
                                    <a:rPr lang="en-US" altLang="zh-CN" i="1">
                                      <a:latin typeface="Cambria Math" panose="02040503050406030204" pitchFamily="18" charset="0"/>
                                      <a:ea typeface="Cambria Math" panose="02040503050406030204" pitchFamily="18" charset="0"/>
                                    </a:rPr>
                                    <m:t>𝐹𝑁𝑅</m:t>
                                  </m:r>
                                </m:e>
                              </m:d>
                            </m:e>
                            <m:sup>
                              <m:r>
                                <a:rPr lang="en-US" altLang="zh-CN" b="0" i="1" smtClean="0">
                                  <a:latin typeface="Cambria Math" panose="02040503050406030204" pitchFamily="18" charset="0"/>
                                  <a:ea typeface="Cambria Math" panose="02040503050406030204" pitchFamily="18" charset="0"/>
                                </a:rPr>
                                <m:t>3</m:t>
                              </m:r>
                            </m:sup>
                          </m:sSup>
                        </m:den>
                      </m:f>
                    </m:oMath>
                  </m:oMathPara>
                </a14:m>
                <a:endParaRPr lang="zh-CN" altLang="en-US" dirty="0"/>
              </a:p>
            </p:txBody>
          </p:sp>
        </mc:Choice>
        <mc:Fallback xmlns="">
          <p:sp>
            <p:nvSpPr>
              <p:cNvPr id="5" name="文本框 4">
                <a:extLst>
                  <a:ext uri="{FF2B5EF4-FFF2-40B4-BE49-F238E27FC236}">
                    <a16:creationId xmlns:a16="http://schemas.microsoft.com/office/drawing/2014/main" id="{DA907626-0C51-4CD7-82CB-13B187C58A9C}"/>
                  </a:ext>
                </a:extLst>
              </p:cNvPr>
              <p:cNvSpPr txBox="1">
                <a:spLocks noRot="1" noChangeAspect="1" noMove="1" noResize="1" noEditPoints="1" noAdjustHandles="1" noChangeArrowheads="1" noChangeShapeType="1" noTextEdit="1"/>
              </p:cNvSpPr>
              <p:nvPr/>
            </p:nvSpPr>
            <p:spPr>
              <a:xfrm>
                <a:off x="4114800" y="1117600"/>
                <a:ext cx="4572000" cy="1070037"/>
              </a:xfrm>
              <a:prstGeom prst="rect">
                <a:avLst/>
              </a:prstGeom>
              <a:blipFill>
                <a:blip r:embed="rId5"/>
                <a:stretch>
                  <a:fillRect/>
                </a:stretch>
              </a:blipFill>
            </p:spPr>
            <p:txBody>
              <a:bodyPr/>
              <a:lstStyle/>
              <a:p>
                <a:r>
                  <a:rPr lang="zh-CN" altLang="en-US">
                    <a:noFill/>
                  </a:rPr>
                  <a:t> </a:t>
                </a:r>
              </a:p>
            </p:txBody>
          </p:sp>
        </mc:Fallback>
      </mc:AlternateContent>
      <p:pic>
        <p:nvPicPr>
          <p:cNvPr id="11" name="图片 10">
            <a:extLst>
              <a:ext uri="{FF2B5EF4-FFF2-40B4-BE49-F238E27FC236}">
                <a16:creationId xmlns:a16="http://schemas.microsoft.com/office/drawing/2014/main" id="{326CB575-2050-4D92-8174-9E5C60B800D1}"/>
              </a:ext>
            </a:extLst>
          </p:cNvPr>
          <p:cNvPicPr>
            <a:picLocks noChangeAspect="1"/>
          </p:cNvPicPr>
          <p:nvPr/>
        </p:nvPicPr>
        <p:blipFill>
          <a:blip r:embed="rId6"/>
          <a:stretch>
            <a:fillRect/>
          </a:stretch>
        </p:blipFill>
        <p:spPr>
          <a:xfrm>
            <a:off x="4186421" y="3352800"/>
            <a:ext cx="4543057" cy="1345274"/>
          </a:xfrm>
          <a:prstGeom prst="rect">
            <a:avLst/>
          </a:prstGeom>
        </p:spPr>
      </p:pic>
      <p:sp>
        <p:nvSpPr>
          <p:cNvPr id="12" name="文本框 11">
            <a:extLst>
              <a:ext uri="{FF2B5EF4-FFF2-40B4-BE49-F238E27FC236}">
                <a16:creationId xmlns:a16="http://schemas.microsoft.com/office/drawing/2014/main" id="{194EC300-297A-44F5-98B0-7A60F1D5C63E}"/>
              </a:ext>
            </a:extLst>
          </p:cNvPr>
          <p:cNvSpPr txBox="1"/>
          <p:nvPr/>
        </p:nvSpPr>
        <p:spPr>
          <a:xfrm>
            <a:off x="457200" y="5486400"/>
            <a:ext cx="8229600" cy="400110"/>
          </a:xfrm>
          <a:prstGeom prst="rect">
            <a:avLst/>
          </a:prstGeom>
          <a:noFill/>
        </p:spPr>
        <p:txBody>
          <a:bodyPr wrap="square" rtlCol="0">
            <a:spAutoFit/>
          </a:bodyPr>
          <a:lstStyle/>
          <a:p>
            <a:r>
              <a:rPr lang="zh-CN" altLang="en-US" sz="2000" b="1" dirty="0">
                <a:solidFill>
                  <a:srgbClr val="C00000"/>
                </a:solidFill>
              </a:rPr>
              <a:t>对于每种线圈的设计，遍历</a:t>
            </a:r>
            <a:r>
              <a:rPr lang="en-US" altLang="zh-CN" sz="2000" b="1" dirty="0">
                <a:solidFill>
                  <a:srgbClr val="C00000"/>
                </a:solidFill>
              </a:rPr>
              <a:t>c</a:t>
            </a:r>
            <a:r>
              <a:rPr lang="zh-CN" altLang="en-US" sz="2000" b="1" dirty="0">
                <a:solidFill>
                  <a:srgbClr val="C00000"/>
                </a:solidFill>
              </a:rPr>
              <a:t>（阈值），寻找最优阈值使得灵敏度最优</a:t>
            </a:r>
          </a:p>
        </p:txBody>
      </p:sp>
    </p:spTree>
    <p:extLst>
      <p:ext uri="{BB962C8B-B14F-4D97-AF65-F5344CB8AC3E}">
        <p14:creationId xmlns:p14="http://schemas.microsoft.com/office/powerpoint/2010/main" val="3090350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3362A176-80FE-4B48-8D11-A538AAFF61AE}"/>
              </a:ext>
            </a:extLst>
          </p:cNvPr>
          <p:cNvSpPr>
            <a:spLocks noGrp="1"/>
          </p:cNvSpPr>
          <p:nvPr>
            <p:ph type="sldNum" sz="quarter" idx="12"/>
          </p:nvPr>
        </p:nvSpPr>
        <p:spPr/>
        <p:txBody>
          <a:bodyPr/>
          <a:lstStyle/>
          <a:p>
            <a:pPr>
              <a:defRPr/>
            </a:pPr>
            <a:fld id="{C58DEF2B-8039-4C1E-A573-46AE1706B516}" type="slidenum">
              <a:rPr lang="en-US" altLang="zh-CN" smtClean="0"/>
              <a:pPr>
                <a:defRPr/>
              </a:pPr>
              <a:t>8</a:t>
            </a:fld>
            <a:endParaRPr lang="en-US" altLang="zh-CN" dirty="0"/>
          </a:p>
        </p:txBody>
      </p:sp>
      <p:sp>
        <p:nvSpPr>
          <p:cNvPr id="3" name="文本占位符 2">
            <a:extLst>
              <a:ext uri="{FF2B5EF4-FFF2-40B4-BE49-F238E27FC236}">
                <a16:creationId xmlns:a16="http://schemas.microsoft.com/office/drawing/2014/main" id="{2405471E-B1D0-45DE-AC13-FAAC8A4528D0}"/>
              </a:ext>
            </a:extLst>
          </p:cNvPr>
          <p:cNvSpPr>
            <a:spLocks noGrp="1"/>
          </p:cNvSpPr>
          <p:nvPr>
            <p:ph type="body" sz="quarter" idx="13"/>
          </p:nvPr>
        </p:nvSpPr>
        <p:spPr/>
        <p:txBody>
          <a:bodyPr>
            <a:normAutofit fontScale="92500"/>
          </a:bodyPr>
          <a:lstStyle/>
          <a:p>
            <a:r>
              <a:rPr lang="zh-CN" altLang="en-US" dirty="0"/>
              <a:t>使用实验数据拟合失败</a:t>
            </a:r>
          </a:p>
        </p:txBody>
      </p:sp>
      <p:pic>
        <p:nvPicPr>
          <p:cNvPr id="5" name="图片 4">
            <a:extLst>
              <a:ext uri="{FF2B5EF4-FFF2-40B4-BE49-F238E27FC236}">
                <a16:creationId xmlns:a16="http://schemas.microsoft.com/office/drawing/2014/main" id="{E2A8C540-792D-47A4-B0BA-5B96E0502DFF}"/>
              </a:ext>
            </a:extLst>
          </p:cNvPr>
          <p:cNvPicPr>
            <a:picLocks noChangeAspect="1"/>
          </p:cNvPicPr>
          <p:nvPr/>
        </p:nvPicPr>
        <p:blipFill>
          <a:blip r:embed="rId2"/>
          <a:stretch>
            <a:fillRect/>
          </a:stretch>
        </p:blipFill>
        <p:spPr>
          <a:xfrm>
            <a:off x="13176" y="2231489"/>
            <a:ext cx="4571524" cy="3428643"/>
          </a:xfrm>
          <a:prstGeom prst="rect">
            <a:avLst/>
          </a:prstGeom>
        </p:spPr>
      </p:pic>
      <p:pic>
        <p:nvPicPr>
          <p:cNvPr id="7" name="图片 6">
            <a:extLst>
              <a:ext uri="{FF2B5EF4-FFF2-40B4-BE49-F238E27FC236}">
                <a16:creationId xmlns:a16="http://schemas.microsoft.com/office/drawing/2014/main" id="{83C5FAED-B410-4CB6-96F7-00F2B502A01C}"/>
              </a:ext>
            </a:extLst>
          </p:cNvPr>
          <p:cNvPicPr>
            <a:picLocks noChangeAspect="1"/>
          </p:cNvPicPr>
          <p:nvPr/>
        </p:nvPicPr>
        <p:blipFill>
          <a:blip r:embed="rId3"/>
          <a:stretch>
            <a:fillRect/>
          </a:stretch>
        </p:blipFill>
        <p:spPr>
          <a:xfrm>
            <a:off x="5334000" y="1006475"/>
            <a:ext cx="3656648" cy="2742486"/>
          </a:xfrm>
          <a:prstGeom prst="rect">
            <a:avLst/>
          </a:prstGeom>
        </p:spPr>
      </p:pic>
      <p:pic>
        <p:nvPicPr>
          <p:cNvPr id="9" name="图片 8">
            <a:extLst>
              <a:ext uri="{FF2B5EF4-FFF2-40B4-BE49-F238E27FC236}">
                <a16:creationId xmlns:a16="http://schemas.microsoft.com/office/drawing/2014/main" id="{42D68CF8-2AED-4206-922A-DB398ABABCF1}"/>
              </a:ext>
            </a:extLst>
          </p:cNvPr>
          <p:cNvPicPr>
            <a:picLocks noChangeAspect="1"/>
          </p:cNvPicPr>
          <p:nvPr/>
        </p:nvPicPr>
        <p:blipFill>
          <a:blip r:embed="rId4"/>
          <a:stretch>
            <a:fillRect/>
          </a:stretch>
        </p:blipFill>
        <p:spPr>
          <a:xfrm>
            <a:off x="5334000" y="3748961"/>
            <a:ext cx="3656647" cy="2742485"/>
          </a:xfrm>
          <a:prstGeom prst="rect">
            <a:avLst/>
          </a:prstGeom>
        </p:spPr>
      </p:pic>
    </p:spTree>
    <p:extLst>
      <p:ext uri="{BB962C8B-B14F-4D97-AF65-F5344CB8AC3E}">
        <p14:creationId xmlns:p14="http://schemas.microsoft.com/office/powerpoint/2010/main" val="784806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85B32833-DB3A-48D0-9436-A7DDA6CA5D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1240725"/>
            <a:ext cx="6470650" cy="3882390"/>
          </a:xfrm>
          <a:prstGeom prst="rect">
            <a:avLst/>
          </a:prstGeom>
        </p:spPr>
      </p:pic>
      <p:sp>
        <p:nvSpPr>
          <p:cNvPr id="2" name="灯片编号占位符 1">
            <a:extLst>
              <a:ext uri="{FF2B5EF4-FFF2-40B4-BE49-F238E27FC236}">
                <a16:creationId xmlns:a16="http://schemas.microsoft.com/office/drawing/2014/main" id="{9DE7AC71-D5FC-444A-9690-95CC96BAD239}"/>
              </a:ext>
            </a:extLst>
          </p:cNvPr>
          <p:cNvSpPr>
            <a:spLocks noGrp="1"/>
          </p:cNvSpPr>
          <p:nvPr>
            <p:ph type="sldNum" sz="quarter" idx="12"/>
          </p:nvPr>
        </p:nvSpPr>
        <p:spPr/>
        <p:txBody>
          <a:bodyPr/>
          <a:lstStyle/>
          <a:p>
            <a:pPr>
              <a:defRPr/>
            </a:pPr>
            <a:fld id="{C58DEF2B-8039-4C1E-A573-46AE1706B516}" type="slidenum">
              <a:rPr lang="en-US" altLang="zh-CN" smtClean="0"/>
              <a:pPr>
                <a:defRPr/>
              </a:pPr>
              <a:t>9</a:t>
            </a:fld>
            <a:endParaRPr lang="en-US" altLang="zh-CN" dirty="0"/>
          </a:p>
        </p:txBody>
      </p:sp>
      <p:sp>
        <p:nvSpPr>
          <p:cNvPr id="3" name="文本占位符 2">
            <a:extLst>
              <a:ext uri="{FF2B5EF4-FFF2-40B4-BE49-F238E27FC236}">
                <a16:creationId xmlns:a16="http://schemas.microsoft.com/office/drawing/2014/main" id="{52F7C4E0-D5AD-44F1-BC7A-52716EB44C41}"/>
              </a:ext>
            </a:extLst>
          </p:cNvPr>
          <p:cNvSpPr>
            <a:spLocks noGrp="1"/>
          </p:cNvSpPr>
          <p:nvPr>
            <p:ph type="body" sz="quarter" idx="13"/>
          </p:nvPr>
        </p:nvSpPr>
        <p:spPr/>
        <p:txBody>
          <a:bodyPr/>
          <a:lstStyle/>
          <a:p>
            <a:r>
              <a:rPr lang="en-US" altLang="zh-CN" dirty="0"/>
              <a:t>EER (Equal Error Rate) </a:t>
            </a:r>
            <a:endParaRPr lang="zh-CN" altLang="en-US" dirty="0"/>
          </a:p>
        </p:txBody>
      </p:sp>
      <p:sp>
        <p:nvSpPr>
          <p:cNvPr id="11" name="文本框 10">
            <a:extLst>
              <a:ext uri="{FF2B5EF4-FFF2-40B4-BE49-F238E27FC236}">
                <a16:creationId xmlns:a16="http://schemas.microsoft.com/office/drawing/2014/main" id="{34BBCD58-EF56-45C5-AE37-5FFEF74DCCB0}"/>
              </a:ext>
            </a:extLst>
          </p:cNvPr>
          <p:cNvSpPr txBox="1"/>
          <p:nvPr/>
        </p:nvSpPr>
        <p:spPr>
          <a:xfrm>
            <a:off x="4267200" y="1890899"/>
            <a:ext cx="4572000" cy="88113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CN" altLang="en-US" dirty="0"/>
              <a:t>信噪比差，降低本底：</a:t>
            </a:r>
            <a:r>
              <a:rPr lang="zh-CN" altLang="en-US" dirty="0">
                <a:solidFill>
                  <a:srgbClr val="FF0000"/>
                </a:solidFill>
              </a:rPr>
              <a:t>降低误检率</a:t>
            </a:r>
            <a:r>
              <a:rPr lang="en-US" altLang="zh-CN" dirty="0">
                <a:solidFill>
                  <a:srgbClr val="FF0000"/>
                </a:solidFill>
              </a:rPr>
              <a:t>FPR</a:t>
            </a:r>
          </a:p>
          <a:p>
            <a:pPr marL="285750" indent="-285750">
              <a:lnSpc>
                <a:spcPct val="150000"/>
              </a:lnSpc>
              <a:buFont typeface="Arial" panose="020B0604020202020204" pitchFamily="34" charset="0"/>
              <a:buChar char="•"/>
            </a:pPr>
            <a:r>
              <a:rPr lang="zh-CN" altLang="en-US" dirty="0"/>
              <a:t>磁单极子通量极低：</a:t>
            </a:r>
            <a:r>
              <a:rPr lang="zh-CN" altLang="en-US" dirty="0">
                <a:solidFill>
                  <a:srgbClr val="FF0000"/>
                </a:solidFill>
              </a:rPr>
              <a:t>降低漏检率</a:t>
            </a:r>
            <a:r>
              <a:rPr lang="en-US" altLang="zh-CN" dirty="0">
                <a:solidFill>
                  <a:srgbClr val="FF0000"/>
                </a:solidFill>
              </a:rPr>
              <a:t>FNR</a:t>
            </a:r>
            <a:endParaRPr lang="zh-CN" altLang="en-US" dirty="0">
              <a:solidFill>
                <a:srgbClr val="FF0000"/>
              </a:solidFill>
            </a:endParaRPr>
          </a:p>
        </p:txBody>
      </p:sp>
      <p:pic>
        <p:nvPicPr>
          <p:cNvPr id="13" name="图片 12">
            <a:extLst>
              <a:ext uri="{FF2B5EF4-FFF2-40B4-BE49-F238E27FC236}">
                <a16:creationId xmlns:a16="http://schemas.microsoft.com/office/drawing/2014/main" id="{FA01217A-DE95-4F2F-9120-BD6731B685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600" y="3235795"/>
            <a:ext cx="5746102" cy="1700336"/>
          </a:xfrm>
          <a:prstGeom prst="rect">
            <a:avLst/>
          </a:prstGeom>
        </p:spPr>
      </p:pic>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B6141B05-61F9-4BAA-9F49-008295F734A7}"/>
                  </a:ext>
                </a:extLst>
              </p:cNvPr>
              <p:cNvSpPr txBox="1"/>
              <p:nvPr/>
            </p:nvSpPr>
            <p:spPr>
              <a:xfrm>
                <a:off x="-685800" y="5463714"/>
                <a:ext cx="5542382" cy="107003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altLang="zh-CN" i="1">
                              <a:latin typeface="Cambria Math" panose="02040503050406030204" pitchFamily="18" charset="0"/>
                            </a:rPr>
                          </m:ctrlPr>
                        </m:fPr>
                        <m:num>
                          <m:r>
                            <a:rPr lang="en-US" altLang="zh-CN" i="1">
                              <a:latin typeface="Cambria Math" panose="02040503050406030204" pitchFamily="18" charset="0"/>
                            </a:rPr>
                            <m:t>𝑔</m:t>
                          </m:r>
                          <m:d>
                            <m:dPr>
                              <m:ctrlPr>
                                <a:rPr lang="en-US" altLang="zh-CN" i="1">
                                  <a:latin typeface="Cambria Math" panose="02040503050406030204" pitchFamily="18" charset="0"/>
                                </a:rPr>
                              </m:ctrlPr>
                            </m:dPr>
                            <m:e>
                              <m:r>
                                <m:rPr>
                                  <m:sty m:val="p"/>
                                </m:rPr>
                                <a:rPr lang="el-GR" altLang="zh-CN" i="1">
                                  <a:latin typeface="Cambria Math" panose="02040503050406030204" pitchFamily="18" charset="0"/>
                                  <a:ea typeface="Cambria Math" panose="02040503050406030204" pitchFamily="18" charset="0"/>
                                </a:rPr>
                                <m:t>Λ</m:t>
                              </m:r>
                              <m:f>
                                <m:fPr>
                                  <m:ctrlPr>
                                    <a:rPr lang="el-GR" altLang="zh-CN" i="1">
                                      <a:latin typeface="Cambria Math" panose="02040503050406030204" pitchFamily="18" charset="0"/>
                                      <a:ea typeface="Cambria Math" panose="02040503050406030204" pitchFamily="18" charset="0"/>
                                    </a:rPr>
                                  </m:ctrlPr>
                                </m:fPr>
                                <m:num>
                                  <m:sSup>
                                    <m:sSupPr>
                                      <m:ctrlPr>
                                        <a:rPr lang="el-GR" altLang="zh-CN" i="1">
                                          <a:latin typeface="Cambria Math" panose="02040503050406030204" pitchFamily="18" charset="0"/>
                                          <a:ea typeface="Cambria Math" panose="02040503050406030204" pitchFamily="18" charset="0"/>
                                        </a:rPr>
                                      </m:ctrlPr>
                                    </m:sSupPr>
                                    <m:e>
                                      <m:r>
                                        <a:rPr lang="en-US" altLang="zh-CN" i="1">
                                          <a:latin typeface="Cambria Math" panose="02040503050406030204" pitchFamily="18" charset="0"/>
                                          <a:ea typeface="Cambria Math" panose="02040503050406030204" pitchFamily="18" charset="0"/>
                                        </a:rPr>
                                        <m:t>𝐹𝑃𝑅</m:t>
                                      </m:r>
                                    </m:e>
                                    <m:sup>
                                      <m:r>
                                        <a:rPr lang="en-US" altLang="zh-CN" i="1">
                                          <a:latin typeface="Cambria Math" panose="02040503050406030204" pitchFamily="18" charset="0"/>
                                          <a:ea typeface="Cambria Math" panose="02040503050406030204" pitchFamily="18" charset="0"/>
                                        </a:rPr>
                                        <m:t>3</m:t>
                                      </m:r>
                                    </m:sup>
                                  </m:sSup>
                                </m:num>
                                <m:den>
                                  <m:r>
                                    <a:rPr lang="en-US" altLang="zh-CN" i="1">
                                      <a:latin typeface="Cambria Math" panose="02040503050406030204" pitchFamily="18" charset="0"/>
                                      <a:ea typeface="Cambria Math" panose="02040503050406030204" pitchFamily="18" charset="0"/>
                                    </a:rPr>
                                    <m:t>6</m:t>
                                  </m:r>
                                  <m:r>
                                    <a:rPr lang="zh-CN" altLang="el-GR" i="1">
                                      <a:latin typeface="Cambria Math" panose="02040503050406030204" pitchFamily="18" charset="0"/>
                                      <a:ea typeface="Cambria Math" panose="02040503050406030204" pitchFamily="18" charset="0"/>
                                    </a:rPr>
                                    <m:t>𝜋</m:t>
                                  </m:r>
                                  <m:sSup>
                                    <m:sSupPr>
                                      <m:ctrlPr>
                                        <a:rPr lang="en-US" altLang="zh-CN" i="1">
                                          <a:latin typeface="Cambria Math" panose="02040503050406030204" pitchFamily="18" charset="0"/>
                                          <a:ea typeface="Cambria Math" panose="02040503050406030204" pitchFamily="18" charset="0"/>
                                        </a:rPr>
                                      </m:ctrlPr>
                                    </m:sSupPr>
                                    <m:e>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𝑟</m:t>
                                          </m:r>
                                        </m:e>
                                        <m:sub>
                                          <m:r>
                                            <a:rPr lang="en-US" altLang="zh-CN" i="1">
                                              <a:latin typeface="Cambria Math" panose="02040503050406030204" pitchFamily="18" charset="0"/>
                                              <a:ea typeface="Cambria Math" panose="02040503050406030204" pitchFamily="18" charset="0"/>
                                            </a:rPr>
                                            <m:t>𝑐𝑜𝑖𝑙</m:t>
                                          </m:r>
                                        </m:sub>
                                      </m:sSub>
                                    </m:e>
                                    <m:sup>
                                      <m:r>
                                        <a:rPr lang="en-US" altLang="zh-CN" i="1">
                                          <a:latin typeface="Cambria Math" panose="02040503050406030204" pitchFamily="18" charset="0"/>
                                          <a:ea typeface="Cambria Math" panose="02040503050406030204" pitchFamily="18" charset="0"/>
                                        </a:rPr>
                                        <m:t>2</m:t>
                                      </m:r>
                                    </m:sup>
                                  </m:sSup>
                                  <m:r>
                                    <a:rPr lang="en-US" altLang="zh-CN" i="1">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𝑡</m:t>
                                  </m:r>
                                </m:den>
                              </m:f>
                            </m:e>
                          </m:d>
                        </m:num>
                        <m:den>
                          <m:r>
                            <a:rPr lang="en-US" altLang="zh-CN" i="1">
                              <a:latin typeface="Cambria Math" panose="02040503050406030204" pitchFamily="18" charset="0"/>
                              <a:ea typeface="Cambria Math" panose="02040503050406030204" pitchFamily="18" charset="0"/>
                            </a:rPr>
                            <m:t>4</m:t>
                          </m:r>
                          <m:func>
                            <m:funcPr>
                              <m:ctrlPr>
                                <a:rPr lang="en-US" altLang="zh-CN" i="1">
                                  <a:latin typeface="Cambria Math" panose="02040503050406030204" pitchFamily="18" charset="0"/>
                                  <a:ea typeface="Cambria Math" panose="02040503050406030204" pitchFamily="18" charset="0"/>
                                </a:rPr>
                              </m:ctrlPr>
                            </m:funcPr>
                            <m:fName>
                              <m:sSup>
                                <m:sSupPr>
                                  <m:ctrlPr>
                                    <a:rPr lang="en-US" altLang="zh-CN" i="1">
                                      <a:latin typeface="Cambria Math" panose="02040503050406030204" pitchFamily="18" charset="0"/>
                                      <a:ea typeface="Cambria Math" panose="02040503050406030204" pitchFamily="18" charset="0"/>
                                    </a:rPr>
                                  </m:ctrlPr>
                                </m:sSupPr>
                                <m:e>
                                  <m:r>
                                    <m:rPr>
                                      <m:sty m:val="p"/>
                                    </m:rPr>
                                    <a:rPr lang="en-US" altLang="zh-CN">
                                      <a:latin typeface="Cambria Math" panose="02040503050406030204" pitchFamily="18" charset="0"/>
                                      <a:ea typeface="Cambria Math" panose="02040503050406030204" pitchFamily="18" charset="0"/>
                                    </a:rPr>
                                    <m:t>tan</m:t>
                                  </m:r>
                                </m:e>
                                <m:sup>
                                  <m:r>
                                    <a:rPr lang="en-US" altLang="zh-CN" i="1">
                                      <a:latin typeface="Cambria Math" panose="02040503050406030204" pitchFamily="18" charset="0"/>
                                      <a:ea typeface="Cambria Math" panose="02040503050406030204" pitchFamily="18" charset="0"/>
                                    </a:rPr>
                                    <m:t>−1</m:t>
                                  </m:r>
                                </m:sup>
                              </m:sSup>
                            </m:fName>
                            <m:e>
                              <m:f>
                                <m:fPr>
                                  <m:ctrlPr>
                                    <a:rPr lang="en-US" altLang="zh-CN" i="1">
                                      <a:latin typeface="Cambria Math" panose="02040503050406030204" pitchFamily="18" charset="0"/>
                                      <a:ea typeface="Cambria Math" panose="02040503050406030204" pitchFamily="18" charset="0"/>
                                    </a:rPr>
                                  </m:ctrlPr>
                                </m:fPr>
                                <m:num>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𝑟</m:t>
                                      </m:r>
                                    </m:e>
                                    <m:sub>
                                      <m:r>
                                        <a:rPr lang="en-US" altLang="zh-CN" i="1">
                                          <a:latin typeface="Cambria Math" panose="02040503050406030204" pitchFamily="18" charset="0"/>
                                          <a:ea typeface="Cambria Math" panose="02040503050406030204" pitchFamily="18" charset="0"/>
                                        </a:rPr>
                                        <m:t>𝑐𝑜𝑖𝑙</m:t>
                                      </m:r>
                                    </m:sub>
                                  </m:sSub>
                                </m:num>
                                <m:den>
                                  <m:r>
                                    <a:rPr lang="en-US" altLang="zh-CN" i="1">
                                      <a:latin typeface="Cambria Math" panose="02040503050406030204" pitchFamily="18" charset="0"/>
                                      <a:ea typeface="Cambria Math" panose="02040503050406030204" pitchFamily="18" charset="0"/>
                                    </a:rPr>
                                    <m:t>𝐻</m:t>
                                  </m:r>
                                </m:den>
                              </m:f>
                            </m:e>
                          </m:func>
                          <m:r>
                            <m:rPr>
                              <m:sty m:val="p"/>
                            </m:rPr>
                            <a:rPr lang="el-GR" altLang="zh-CN" i="1">
                              <a:latin typeface="Cambria Math" panose="02040503050406030204" pitchFamily="18" charset="0"/>
                              <a:ea typeface="Cambria Math" panose="02040503050406030204" pitchFamily="18" charset="0"/>
                            </a:rPr>
                            <m:t>Λ</m:t>
                          </m:r>
                          <m:sSup>
                            <m:sSupPr>
                              <m:ctrlPr>
                                <a:rPr lang="el-GR" altLang="zh-CN" i="1">
                                  <a:latin typeface="Cambria Math" panose="02040503050406030204" pitchFamily="18" charset="0"/>
                                  <a:ea typeface="Cambria Math" panose="02040503050406030204" pitchFamily="18" charset="0"/>
                                </a:rPr>
                              </m:ctrlPr>
                            </m:sSupPr>
                            <m:e>
                              <m:d>
                                <m:dPr>
                                  <m:ctrlPr>
                                    <a:rPr lang="el-GR" altLang="zh-CN" i="1">
                                      <a:latin typeface="Cambria Math" panose="02040503050406030204" pitchFamily="18" charset="0"/>
                                      <a:ea typeface="Cambria Math" panose="02040503050406030204" pitchFamily="18" charset="0"/>
                                    </a:rPr>
                                  </m:ctrlPr>
                                </m:dPr>
                                <m:e>
                                  <m:r>
                                    <a:rPr lang="en-US" altLang="zh-CN" i="1">
                                      <a:latin typeface="Cambria Math" panose="02040503050406030204" pitchFamily="18" charset="0"/>
                                      <a:ea typeface="Cambria Math" panose="02040503050406030204" pitchFamily="18" charset="0"/>
                                    </a:rPr>
                                    <m:t>1−</m:t>
                                  </m:r>
                                  <m:r>
                                    <a:rPr lang="en-US" altLang="zh-CN" i="1">
                                      <a:latin typeface="Cambria Math" panose="02040503050406030204" pitchFamily="18" charset="0"/>
                                      <a:ea typeface="Cambria Math" panose="02040503050406030204" pitchFamily="18" charset="0"/>
                                    </a:rPr>
                                    <m:t>𝐹𝑁𝑅</m:t>
                                  </m:r>
                                </m:e>
                              </m:d>
                            </m:e>
                            <m:sup>
                              <m:r>
                                <a:rPr lang="en-US" altLang="zh-CN" i="1">
                                  <a:latin typeface="Cambria Math" panose="02040503050406030204" pitchFamily="18" charset="0"/>
                                  <a:ea typeface="Cambria Math" panose="02040503050406030204" pitchFamily="18" charset="0"/>
                                </a:rPr>
                                <m:t>3</m:t>
                              </m:r>
                            </m:sup>
                          </m:sSup>
                        </m:den>
                      </m:f>
                    </m:oMath>
                  </m:oMathPara>
                </a14:m>
                <a:endParaRPr lang="zh-CN" altLang="en-US" dirty="0"/>
              </a:p>
            </p:txBody>
          </p:sp>
        </mc:Choice>
        <mc:Fallback xmlns="">
          <p:sp>
            <p:nvSpPr>
              <p:cNvPr id="17" name="文本框 16">
                <a:extLst>
                  <a:ext uri="{FF2B5EF4-FFF2-40B4-BE49-F238E27FC236}">
                    <a16:creationId xmlns:a16="http://schemas.microsoft.com/office/drawing/2014/main" id="{B6141B05-61F9-4BAA-9F49-008295F734A7}"/>
                  </a:ext>
                </a:extLst>
              </p:cNvPr>
              <p:cNvSpPr txBox="1">
                <a:spLocks noRot="1" noChangeAspect="1" noMove="1" noResize="1" noEditPoints="1" noAdjustHandles="1" noChangeArrowheads="1" noChangeShapeType="1" noTextEdit="1"/>
              </p:cNvSpPr>
              <p:nvPr/>
            </p:nvSpPr>
            <p:spPr>
              <a:xfrm>
                <a:off x="-685800" y="5463714"/>
                <a:ext cx="5542382" cy="1070037"/>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7">
                <a:extLst>
                  <a:ext uri="{FF2B5EF4-FFF2-40B4-BE49-F238E27FC236}">
                    <a16:creationId xmlns:a16="http://schemas.microsoft.com/office/drawing/2014/main" id="{33E50511-340C-41D0-A063-EDD7C506AC21}"/>
                  </a:ext>
                </a:extLst>
              </p:cNvPr>
              <p:cNvSpPr txBox="1"/>
              <p:nvPr/>
            </p:nvSpPr>
            <p:spPr>
              <a:xfrm>
                <a:off x="4038600" y="5045673"/>
                <a:ext cx="4724400" cy="1712135"/>
              </a:xfrm>
              <a:prstGeom prst="rect">
                <a:avLst/>
              </a:prstGeom>
              <a:noFill/>
            </p:spPr>
            <p:txBody>
              <a:bodyPr wrap="square" rtlCol="0">
                <a:spAutoFit/>
              </a:bodyPr>
              <a:lstStyle/>
              <a:p>
                <a:pPr>
                  <a:lnSpc>
                    <a:spcPct val="150000"/>
                  </a:lnSpc>
                </a:pPr>
                <a:r>
                  <a:rPr lang="zh-CN" altLang="en-US" dirty="0"/>
                  <a:t>若选取：</a:t>
                </a:r>
                <a:r>
                  <a:rPr lang="en-US" altLang="zh-CN" dirty="0"/>
                  <a:t>threshold </a:t>
                </a:r>
                <a:r>
                  <a:rPr lang="zh-CN" altLang="en-US" dirty="0"/>
                  <a:t>非常高，则</a:t>
                </a:r>
                <a:endParaRPr lang="en-US" altLang="zh-CN" dirty="0"/>
              </a:p>
              <a:p>
                <a:pPr marL="285750" indent="-285750">
                  <a:lnSpc>
                    <a:spcPct val="150000"/>
                  </a:lnSpc>
                  <a:buFont typeface="Arial" panose="020B0604020202020204" pitchFamily="34" charset="0"/>
                  <a:buChar char="•"/>
                </a:pPr>
                <a:r>
                  <a:rPr lang="zh-CN" altLang="en-US" dirty="0"/>
                  <a:t>误检率</a:t>
                </a:r>
                <a14:m>
                  <m:oMath xmlns:m="http://schemas.openxmlformats.org/officeDocument/2006/math">
                    <m:r>
                      <a:rPr lang="en-US" altLang="zh-CN" i="1" smtClean="0">
                        <a:latin typeface="Cambria Math" panose="02040503050406030204" pitchFamily="18" charset="0"/>
                        <a:ea typeface="Cambria Math" panose="02040503050406030204" pitchFamily="18" charset="0"/>
                      </a:rPr>
                      <m:t>𝐹</m:t>
                    </m:r>
                    <m:r>
                      <a:rPr lang="en-US" altLang="zh-CN" b="0" i="1" smtClean="0">
                        <a:latin typeface="Cambria Math" panose="02040503050406030204" pitchFamily="18" charset="0"/>
                        <a:ea typeface="Cambria Math" panose="02040503050406030204" pitchFamily="18" charset="0"/>
                      </a:rPr>
                      <m:t>𝑃𝑅</m:t>
                    </m:r>
                    <m:r>
                      <a:rPr lang="en-US" altLang="zh-CN" b="0" i="1" smtClean="0">
                        <a:latin typeface="Cambria Math" panose="02040503050406030204" pitchFamily="18" charset="0"/>
                        <a:ea typeface="Cambria Math" panose="02040503050406030204" pitchFamily="18" charset="0"/>
                      </a:rPr>
                      <m:t>→0</m:t>
                    </m:r>
                  </m:oMath>
                </a14:m>
                <a:endParaRPr lang="en-US" altLang="zh-CN" b="0" dirty="0">
                  <a:ea typeface="Cambria Math" panose="02040503050406030204" pitchFamily="18" charset="0"/>
                </a:endParaRPr>
              </a:p>
              <a:p>
                <a:pPr marL="285750" indent="-285750">
                  <a:lnSpc>
                    <a:spcPct val="150000"/>
                  </a:lnSpc>
                  <a:buFont typeface="Arial" panose="020B0604020202020204" pitchFamily="34" charset="0"/>
                  <a:buChar char="•"/>
                </a:pPr>
                <a:r>
                  <a:rPr lang="zh-CN" altLang="en-US" dirty="0"/>
                  <a:t>漏检率</a:t>
                </a:r>
                <a14:m>
                  <m:oMath xmlns:m="http://schemas.openxmlformats.org/officeDocument/2006/math">
                    <m:r>
                      <a:rPr lang="en-US" altLang="zh-CN" i="1">
                        <a:latin typeface="Cambria Math" panose="02040503050406030204" pitchFamily="18" charset="0"/>
                        <a:ea typeface="Cambria Math" panose="02040503050406030204" pitchFamily="18" charset="0"/>
                      </a:rPr>
                      <m:t>𝐹</m:t>
                    </m:r>
                    <m:r>
                      <a:rPr lang="en-US" altLang="zh-CN" b="0" i="1" smtClean="0">
                        <a:latin typeface="Cambria Math" panose="02040503050406030204" pitchFamily="18" charset="0"/>
                        <a:ea typeface="Cambria Math" panose="02040503050406030204" pitchFamily="18" charset="0"/>
                      </a:rPr>
                      <m:t>𝑁</m:t>
                    </m:r>
                    <m:r>
                      <a:rPr lang="en-US" altLang="zh-CN" i="1">
                        <a:latin typeface="Cambria Math" panose="02040503050406030204" pitchFamily="18" charset="0"/>
                        <a:ea typeface="Cambria Math" panose="02040503050406030204" pitchFamily="18" charset="0"/>
                      </a:rPr>
                      <m:t>𝑅</m:t>
                    </m:r>
                    <m:r>
                      <a:rPr lang="en-US" altLang="zh-CN" i="1">
                        <a:latin typeface="Cambria Math" panose="02040503050406030204" pitchFamily="18" charset="0"/>
                        <a:ea typeface="Cambria Math" panose="02040503050406030204" pitchFamily="18" charset="0"/>
                      </a:rPr>
                      <m:t>→1</m:t>
                    </m:r>
                  </m:oMath>
                </a14:m>
                <a:endParaRPr lang="en-US" altLang="zh-CN" dirty="0"/>
              </a:p>
              <a:p>
                <a:pPr>
                  <a:lnSpc>
                    <a:spcPct val="150000"/>
                  </a:lnSpc>
                </a:pPr>
                <a:endParaRPr lang="en-US" altLang="zh-CN" dirty="0"/>
              </a:p>
            </p:txBody>
          </p:sp>
        </mc:Choice>
        <mc:Fallback xmlns="">
          <p:sp>
            <p:nvSpPr>
              <p:cNvPr id="18" name="文本框 17">
                <a:extLst>
                  <a:ext uri="{FF2B5EF4-FFF2-40B4-BE49-F238E27FC236}">
                    <a16:creationId xmlns:a16="http://schemas.microsoft.com/office/drawing/2014/main" id="{33E50511-340C-41D0-A063-EDD7C506AC21}"/>
                  </a:ext>
                </a:extLst>
              </p:cNvPr>
              <p:cNvSpPr txBox="1">
                <a:spLocks noRot="1" noChangeAspect="1" noMove="1" noResize="1" noEditPoints="1" noAdjustHandles="1" noChangeArrowheads="1" noChangeShapeType="1" noTextEdit="1"/>
              </p:cNvSpPr>
              <p:nvPr/>
            </p:nvSpPr>
            <p:spPr>
              <a:xfrm>
                <a:off x="4038600" y="5045673"/>
                <a:ext cx="4724400" cy="1712135"/>
              </a:xfrm>
              <a:prstGeom prst="rect">
                <a:avLst/>
              </a:prstGeom>
              <a:blipFill>
                <a:blip r:embed="rId5"/>
                <a:stretch>
                  <a:fillRect l="-116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100649134"/>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629310</TotalTime>
  <Words>2051</Words>
  <Application>Microsoft Office PowerPoint</Application>
  <PresentationFormat>全屏显示(4:3)</PresentationFormat>
  <Paragraphs>365</Paragraphs>
  <Slides>41</Slides>
  <Notes>7</Notes>
  <HiddenSlides>5</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41</vt:i4>
      </vt:variant>
    </vt:vector>
  </HeadingPairs>
  <TitlesOfParts>
    <vt:vector size="49" baseType="lpstr">
      <vt:lpstr>等线</vt:lpstr>
      <vt:lpstr>等线 Light</vt:lpstr>
      <vt:lpstr>宋体</vt:lpstr>
      <vt:lpstr>Arial</vt:lpstr>
      <vt:lpstr>Cambria Math</vt:lpstr>
      <vt:lpstr>Times New Roman</vt:lpstr>
      <vt:lpstr>Wingdings</vt:lpstr>
      <vt:lpstr>Office 主题​​</vt:lpstr>
      <vt:lpstr>线圈优化</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yechangqing</cp:lastModifiedBy>
  <cp:revision>7960</cp:revision>
  <cp:lastPrinted>2023-09-04T07:35:07Z</cp:lastPrinted>
  <dcterms:created xsi:type="dcterms:W3CDTF">1601-01-01T00:00:00Z</dcterms:created>
  <dcterms:modified xsi:type="dcterms:W3CDTF">2025-09-16T08:47:32Z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