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237" r:id="rId2"/>
    <p:sldId id="4256" r:id="rId3"/>
    <p:sldId id="4257" r:id="rId4"/>
    <p:sldId id="4258" r:id="rId5"/>
    <p:sldId id="4259" r:id="rId6"/>
    <p:sldId id="4260" r:id="rId7"/>
    <p:sldId id="4251" r:id="rId8"/>
    <p:sldId id="4261" r:id="rId9"/>
    <p:sldId id="4254" r:id="rId10"/>
    <p:sldId id="4263" r:id="rId11"/>
    <p:sldId id="4266" r:id="rId12"/>
    <p:sldId id="4265" r:id="rId13"/>
    <p:sldId id="426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3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BF2D9-7B1B-42B9-BBF0-E335F1480666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240F9-F3A6-4395-9428-8BBEF86357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0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240F9-F3A6-4395-9428-8BBEF863570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63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038600"/>
            <a:ext cx="8534400" cy="2133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de-DE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2A97E19-70F5-2C44-6909-E5768AF1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58357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12192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53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04672"/>
            <a:ext cx="2743200" cy="532149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04672"/>
            <a:ext cx="8026400" cy="5321492"/>
          </a:xfrm>
        </p:spPr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812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倪佳\文件\同步\2020合肥先进光源用户研讨会\2020合肥先进光源用户研讨会\封面2背景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29" y="0"/>
            <a:ext cx="12220729" cy="687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1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2305C-DFFF-9873-9D6E-340F5F2857D8}"/>
              </a:ext>
            </a:extLst>
          </p:cNvPr>
          <p:cNvSpPr/>
          <p:nvPr userDrawn="1"/>
        </p:nvSpPr>
        <p:spPr>
          <a:xfrm>
            <a:off x="0" y="-10511"/>
            <a:ext cx="12192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5A947-5A81-B018-2660-235B429C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27752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2929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7C81022-EB79-4D44-B349-71CEB7845507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0FB030A-8606-2446-851E-73303FB79D3C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DFAFD920-79C3-49C1-A7B3-B6E0382E58A6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09E60C2F-EEDE-F44B-803C-5C743D274D6A}"/>
              </a:ext>
            </a:extLst>
          </p:cNvPr>
          <p:cNvSpPr txBox="1"/>
          <p:nvPr/>
        </p:nvSpPr>
        <p:spPr>
          <a:xfrm>
            <a:off x="9956800" y="6629400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1A995042-2D73-4E98-9461-C210BD068AD6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C22F33A-A3D1-EBEB-22D6-97506653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0944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2287FDD3-CDFA-EF49-A10D-1322C950A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81CDDE9-B88E-234E-A6D4-D842F0AB9A85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9D7FDDD-992B-F946-BDF0-9E13F01559AD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0B5F9426-7A81-445D-91A9-6E9E1149893A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47B504B-FB3C-9B46-81A0-790A36F6F7C0}"/>
              </a:ext>
            </a:extLst>
          </p:cNvPr>
          <p:cNvSpPr txBox="1"/>
          <p:nvPr/>
        </p:nvSpPr>
        <p:spPr>
          <a:xfrm>
            <a:off x="9956800" y="6629400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3DBB4A54-CEBE-42AD-A072-A39EF13BDFCD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12192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09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5FEE81A-7312-664C-853C-656C8E25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3AC04B3-47FF-B94A-9443-5E2CBAB5FD2F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F6CDD96-2BFD-5F49-94F0-A6C0394071C0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C34E1AA7-BBE3-4066-9647-AD26786FD079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12192000" cy="76517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395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C9DDAB7-96A9-334D-9651-A686984A4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37518CB-DF15-E047-BB7E-B5711858249A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ea typeface="ＭＳ Ｐゴシック" charset="0"/>
              <a:cs typeface="MS PGothic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41B53DE-DE93-684B-ABFE-870875C29D78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fld id="{477D0B05-BC85-48E6-89ED-2487897A79B2}" type="slidenum">
              <a:rPr lang="de-DE" altLang="zh-CN" sz="1200" smtClean="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04672"/>
            <a:ext cx="4011084" cy="63042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04672"/>
            <a:ext cx="6815667" cy="5321492"/>
          </a:xfrm>
        </p:spPr>
        <p:txBody>
          <a:bodyPr/>
          <a:lstStyle>
            <a:lvl1pPr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8821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68099"/>
            <a:ext cx="7315200" cy="395947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9563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5485827-3A9C-3940-AC12-64CE424C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altLang="zh-C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E0F720-7A08-0D43-A4CF-AEC7139A1146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E4D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ea typeface="ＭＳ Ｐゴシック" charset="0"/>
              <a:cs typeface="MS PGothic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9A05A0-225C-694D-9D3E-D97BF161FD08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fld id="{222D797F-6281-4E3F-ACFD-EAA4784CE755}" type="slidenum">
              <a:rPr lang="de-DE" altLang="zh-CN" sz="1200" smtClean="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686F3E-4045-B447-BDB8-EF0A8C9C71E0}"/>
              </a:ext>
            </a:extLst>
          </p:cNvPr>
          <p:cNvSpPr/>
          <p:nvPr userDrawn="1"/>
        </p:nvSpPr>
        <p:spPr>
          <a:xfrm>
            <a:off x="0" y="-10511"/>
            <a:ext cx="12192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80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3EF8756-0108-8C67-4AE7-B69CB40E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2" y="0"/>
            <a:ext cx="10515600" cy="80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6023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lang="en-US" altLang="zh-CN" sz="4000" b="1" kern="1200" dirty="0" smtClean="0">
          <a:solidFill>
            <a:schemeClr val="bg1"/>
          </a:solidFill>
          <a:effectLst/>
          <a:latin typeface="+mj-ea"/>
          <a:ea typeface="+mj-ea"/>
          <a:cs typeface="等线" panose="02010600030101010101" pitchFamily="2" charset="-122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常温腔模组设计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D2BC39-BB25-45D5-AAF2-F6214E789B4C}"/>
              </a:ext>
            </a:extLst>
          </p:cNvPr>
          <p:cNvPicPr/>
          <p:nvPr/>
        </p:nvPicPr>
        <p:blipFill rotWithShape="1">
          <a:blip r:embed="rId2"/>
          <a:srcRect r="744"/>
          <a:stretch>
            <a:fillRect/>
          </a:stretch>
        </p:blipFill>
        <p:spPr bwMode="auto">
          <a:xfrm>
            <a:off x="819912" y="1369577"/>
            <a:ext cx="10432400" cy="4713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81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0082160-5254-4EFC-9AAD-AF416EEC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二次电子倍增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36A269F-7179-484A-AC6A-3691420E3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7" b="6963"/>
          <a:stretch/>
        </p:blipFill>
        <p:spPr>
          <a:xfrm>
            <a:off x="7548014" y="1743023"/>
            <a:ext cx="3344492" cy="315155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386E1F3-ED41-43C2-9A62-5C34FE8746A3}"/>
              </a:ext>
            </a:extLst>
          </p:cNvPr>
          <p:cNvSpPr txBox="1"/>
          <p:nvPr/>
        </p:nvSpPr>
        <p:spPr>
          <a:xfrm>
            <a:off x="7712991" y="5208574"/>
            <a:ext cx="4388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修改问题之后，对其做了新的</a:t>
            </a:r>
            <a:r>
              <a:rPr lang="en-US" altLang="zh-CN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MP</a:t>
            </a:r>
            <a:r>
              <a:rPr lang="zh-CN" altLang="en-US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分析，发现发生了二次电子倍增现象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0C7C23-2CD5-4FD3-8662-6BD41A771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" y="948313"/>
            <a:ext cx="7457550" cy="27682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AF48EB7-7E61-49FE-A17F-64ABB23CE0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9371" r="1777" b="9608"/>
          <a:stretch/>
        </p:blipFill>
        <p:spPr>
          <a:xfrm>
            <a:off x="90465" y="3820902"/>
            <a:ext cx="7457549" cy="26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8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CAB4F1C-48C0-4BAB-95E5-AF4EF9E1F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52" y="1212426"/>
            <a:ext cx="6543895" cy="4906963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5D79EAA5-6222-4F8A-BEB5-7DD76F2B3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双馈</a:t>
            </a:r>
            <a:r>
              <a:rPr lang="en-US" altLang="zh-CN" dirty="0"/>
              <a:t>MP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578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873F3CE-9046-427A-B24C-4348A6A05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6ADA2A3-4941-4C6E-84C4-656C9E89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6CF6DF1-7851-4C1F-A94E-053B051F1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714" y="243285"/>
            <a:ext cx="9228571" cy="6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4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F56859D-EAED-4BE6-A9B3-112872AF1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8" y="1334346"/>
            <a:ext cx="6504937" cy="4906963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96527DB7-C90E-4FAE-A14D-01D5AAEC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加工进度</a:t>
            </a: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B21AAE30-2974-4CDD-B55B-B2D777D81AB7}"/>
              </a:ext>
            </a:extLst>
          </p:cNvPr>
          <p:cNvSpPr/>
          <p:nvPr/>
        </p:nvSpPr>
        <p:spPr>
          <a:xfrm rot="16200000" flipH="1">
            <a:off x="2535259" y="1838566"/>
            <a:ext cx="343408" cy="165381"/>
          </a:xfrm>
          <a:prstGeom prst="rightArrow">
            <a:avLst>
              <a:gd name="adj1" fmla="val 50000"/>
              <a:gd name="adj2" fmla="val 8686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0E90AAE0-5283-4348-84D4-1028A30061E5}"/>
              </a:ext>
            </a:extLst>
          </p:cNvPr>
          <p:cNvSpPr/>
          <p:nvPr/>
        </p:nvSpPr>
        <p:spPr>
          <a:xfrm rot="16200000" flipH="1">
            <a:off x="2535259" y="2292042"/>
            <a:ext cx="343408" cy="165381"/>
          </a:xfrm>
          <a:prstGeom prst="rightArrow">
            <a:avLst>
              <a:gd name="adj1" fmla="val 50000"/>
              <a:gd name="adj2" fmla="val 8686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3B625BFE-8393-464A-BD26-3FE9BF92812B}"/>
              </a:ext>
            </a:extLst>
          </p:cNvPr>
          <p:cNvSpPr/>
          <p:nvPr/>
        </p:nvSpPr>
        <p:spPr>
          <a:xfrm rot="16200000" flipH="1">
            <a:off x="2535259" y="2745518"/>
            <a:ext cx="343408" cy="165381"/>
          </a:xfrm>
          <a:prstGeom prst="rightArrow">
            <a:avLst>
              <a:gd name="adj1" fmla="val 50000"/>
              <a:gd name="adj2" fmla="val 8686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E6E2B0FC-CD84-4857-ABEE-39FB5D3A7FC1}"/>
              </a:ext>
            </a:extLst>
          </p:cNvPr>
          <p:cNvSpPr/>
          <p:nvPr/>
        </p:nvSpPr>
        <p:spPr>
          <a:xfrm rot="16200000" flipH="1">
            <a:off x="4042327" y="2745517"/>
            <a:ext cx="343408" cy="165381"/>
          </a:xfrm>
          <a:prstGeom prst="rightArrow">
            <a:avLst>
              <a:gd name="adj1" fmla="val 50000"/>
              <a:gd name="adj2" fmla="val 10324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B6374EC5-CEFC-460A-AD2B-5569B4C709D2}"/>
              </a:ext>
            </a:extLst>
          </p:cNvPr>
          <p:cNvSpPr/>
          <p:nvPr/>
        </p:nvSpPr>
        <p:spPr>
          <a:xfrm rot="16200000" flipH="1">
            <a:off x="2535259" y="3174606"/>
            <a:ext cx="343408" cy="165381"/>
          </a:xfrm>
          <a:prstGeom prst="rightArrow">
            <a:avLst>
              <a:gd name="adj1" fmla="val 50000"/>
              <a:gd name="adj2" fmla="val 10324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254776CA-D131-4D25-B87D-12F81D77DABF}"/>
              </a:ext>
            </a:extLst>
          </p:cNvPr>
          <p:cNvSpPr/>
          <p:nvPr/>
        </p:nvSpPr>
        <p:spPr>
          <a:xfrm rot="16200000" flipH="1">
            <a:off x="3959637" y="3169526"/>
            <a:ext cx="343408" cy="165381"/>
          </a:xfrm>
          <a:prstGeom prst="rightArrow">
            <a:avLst>
              <a:gd name="adj1" fmla="val 50000"/>
              <a:gd name="adj2" fmla="val 10324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19AD8179-4B01-43AA-8C1D-941CDA546B3C}"/>
              </a:ext>
            </a:extLst>
          </p:cNvPr>
          <p:cNvSpPr/>
          <p:nvPr/>
        </p:nvSpPr>
        <p:spPr>
          <a:xfrm rot="16200000" flipH="1">
            <a:off x="3920015" y="3775399"/>
            <a:ext cx="343408" cy="165381"/>
          </a:xfrm>
          <a:prstGeom prst="rightArrow">
            <a:avLst>
              <a:gd name="adj1" fmla="val 50000"/>
              <a:gd name="adj2" fmla="val 10324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6A2D3F80-58E8-4378-8B36-471F0A11B7A7}"/>
              </a:ext>
            </a:extLst>
          </p:cNvPr>
          <p:cNvSpPr/>
          <p:nvPr/>
        </p:nvSpPr>
        <p:spPr>
          <a:xfrm rot="16200000" flipH="1">
            <a:off x="2515957" y="3775399"/>
            <a:ext cx="343408" cy="165381"/>
          </a:xfrm>
          <a:prstGeom prst="rightArrow">
            <a:avLst>
              <a:gd name="adj1" fmla="val 50000"/>
              <a:gd name="adj2" fmla="val 10324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64D1E481-F2ED-4548-B636-12F3587FFD4B}"/>
              </a:ext>
            </a:extLst>
          </p:cNvPr>
          <p:cNvSpPr/>
          <p:nvPr/>
        </p:nvSpPr>
        <p:spPr>
          <a:xfrm rot="16200000" flipH="1">
            <a:off x="4207709" y="4239378"/>
            <a:ext cx="343408" cy="165381"/>
          </a:xfrm>
          <a:prstGeom prst="rightArrow">
            <a:avLst>
              <a:gd name="adj1" fmla="val 50000"/>
              <a:gd name="adj2" fmla="val 10324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C9FBCCA0-6265-44F6-8198-46F34B201551}"/>
              </a:ext>
            </a:extLst>
          </p:cNvPr>
          <p:cNvSpPr/>
          <p:nvPr/>
        </p:nvSpPr>
        <p:spPr>
          <a:xfrm flipH="1">
            <a:off x="6249871" y="3956276"/>
            <a:ext cx="343408" cy="147035"/>
          </a:xfrm>
          <a:prstGeom prst="rightArrow">
            <a:avLst>
              <a:gd name="adj1" fmla="val 50000"/>
              <a:gd name="adj2" fmla="val 12781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63C87FD2-5575-4FA8-87E2-458EC1E4F044}"/>
              </a:ext>
            </a:extLst>
          </p:cNvPr>
          <p:cNvSpPr/>
          <p:nvPr/>
        </p:nvSpPr>
        <p:spPr>
          <a:xfrm flipH="1">
            <a:off x="6249871" y="4840196"/>
            <a:ext cx="343408" cy="147035"/>
          </a:xfrm>
          <a:prstGeom prst="rightArrow">
            <a:avLst>
              <a:gd name="adj1" fmla="val 50000"/>
              <a:gd name="adj2" fmla="val 12781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134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8CC6BD3-BB3C-47E4-A4EB-6521847E9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针对加工产生的频率偏差，要决定一些弥补方案</a:t>
            </a:r>
            <a:endParaRPr lang="en-US" altLang="zh-CN" dirty="0"/>
          </a:p>
          <a:p>
            <a:r>
              <a:rPr lang="zh-CN" altLang="en-US" dirty="0"/>
              <a:t>要求在满足调谐范围（</a:t>
            </a:r>
            <a:r>
              <a:rPr lang="en-US" altLang="zh-CN" dirty="0"/>
              <a:t>200kHz</a:t>
            </a:r>
            <a:r>
              <a:rPr lang="zh-CN" altLang="en-US" dirty="0"/>
              <a:t>？</a:t>
            </a:r>
            <a:r>
              <a:rPr lang="en-US" altLang="zh-CN" dirty="0"/>
              <a:t>100kHz</a:t>
            </a:r>
            <a:r>
              <a:rPr lang="zh-CN" altLang="en-US" dirty="0"/>
              <a:t>？）的情况下，尽量减少泄漏</a:t>
            </a:r>
            <a:endParaRPr lang="en-US" altLang="zh-CN" dirty="0"/>
          </a:p>
          <a:p>
            <a:r>
              <a:rPr lang="zh-CN" altLang="en-US" dirty="0"/>
              <a:t>拟定方案</a:t>
            </a:r>
            <a:r>
              <a:rPr lang="en-US" altLang="zh-CN" dirty="0"/>
              <a:t>4</a:t>
            </a:r>
            <a:r>
              <a:rPr lang="zh-CN" altLang="en-US" dirty="0"/>
              <a:t>种：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1</a:t>
            </a:r>
            <a:r>
              <a:rPr lang="zh-CN" altLang="en-US" dirty="0"/>
              <a:t>、腔体直径 </a:t>
            </a:r>
            <a:r>
              <a:rPr lang="en-US" altLang="zh-CN" dirty="0">
                <a:solidFill>
                  <a:srgbClr val="FF0000"/>
                </a:solidFill>
              </a:rPr>
              <a:t>b</a:t>
            </a:r>
          </a:p>
          <a:p>
            <a:pPr marL="0" indent="0">
              <a:buNone/>
            </a:pPr>
            <a:r>
              <a:rPr lang="en-US" altLang="zh-CN" dirty="0"/>
              <a:t>    2</a:t>
            </a:r>
            <a:r>
              <a:rPr lang="zh-CN" altLang="en-US" dirty="0"/>
              <a:t>、鼻锥板距离 </a:t>
            </a:r>
            <a:r>
              <a:rPr lang="en-US" altLang="zh-CN" dirty="0">
                <a:solidFill>
                  <a:srgbClr val="FF0000"/>
                </a:solidFill>
              </a:rPr>
              <a:t>gap</a:t>
            </a:r>
          </a:p>
          <a:p>
            <a:pPr marL="0" indent="0">
              <a:buNone/>
            </a:pPr>
            <a:r>
              <a:rPr lang="en-US" altLang="zh-CN" dirty="0"/>
              <a:t>    3</a:t>
            </a:r>
            <a:r>
              <a:rPr lang="zh-CN" altLang="en-US" dirty="0"/>
              <a:t>、增加凸起 </a:t>
            </a:r>
            <a:r>
              <a:rPr lang="en-US" altLang="zh-CN" dirty="0">
                <a:solidFill>
                  <a:srgbClr val="FF0000"/>
                </a:solidFill>
              </a:rPr>
              <a:t>bump</a:t>
            </a:r>
          </a:p>
          <a:p>
            <a:pPr marL="0" indent="0">
              <a:buNone/>
            </a:pPr>
            <a:r>
              <a:rPr lang="en-US" altLang="zh-CN" dirty="0"/>
              <a:t>    4</a:t>
            </a:r>
            <a:r>
              <a:rPr lang="zh-CN" altLang="en-US" dirty="0"/>
              <a:t>、调谐器 </a:t>
            </a:r>
            <a:r>
              <a:rPr lang="en-US" altLang="zh-CN" dirty="0">
                <a:solidFill>
                  <a:srgbClr val="FF0000"/>
                </a:solidFill>
              </a:rPr>
              <a:t>tuner</a:t>
            </a:r>
          </a:p>
          <a:p>
            <a:pPr marL="0" indent="0">
              <a:buNone/>
            </a:pPr>
            <a:r>
              <a:rPr lang="zh-CN" altLang="en-US" dirty="0"/>
              <a:t>下面分别对四种方案分析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44ED7B-F3C2-4058-ACB1-F7369A8D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调谐方式分析</a:t>
            </a:r>
          </a:p>
        </p:txBody>
      </p:sp>
    </p:spTree>
    <p:extLst>
      <p:ext uri="{BB962C8B-B14F-4D97-AF65-F5344CB8AC3E}">
        <p14:creationId xmlns:p14="http://schemas.microsoft.com/office/powerpoint/2010/main" val="307634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5">
            <a:extLst>
              <a:ext uri="{FF2B5EF4-FFF2-40B4-BE49-F238E27FC236}">
                <a16:creationId xmlns:a16="http://schemas.microsoft.com/office/drawing/2014/main" id="{D6383F83-1F2D-4364-8CA2-86B4E66D1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43" y="1418146"/>
            <a:ext cx="7593837" cy="500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C32D4FF-9C7E-419D-9124-77FD85A4E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12" y="914454"/>
            <a:ext cx="10972800" cy="4906963"/>
          </a:xfrm>
        </p:spPr>
        <p:txBody>
          <a:bodyPr/>
          <a:lstStyle/>
          <a:p>
            <a:r>
              <a:rPr lang="zh-CN" altLang="en-US" dirty="0"/>
              <a:t>通过切削主腔体，直接对腔体直径</a:t>
            </a:r>
            <a:r>
              <a:rPr lang="en-US" altLang="zh-CN" dirty="0"/>
              <a:t>b</a:t>
            </a:r>
            <a:r>
              <a:rPr lang="zh-CN" altLang="en-US" dirty="0"/>
              <a:t>进行调节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9E0F889-9FD5-4F15-8A44-3ABE8301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腔体直径 </a:t>
            </a:r>
            <a:r>
              <a:rPr lang="en-US" altLang="zh-CN" dirty="0">
                <a:solidFill>
                  <a:srgbClr val="FF0000"/>
                </a:solidFill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4BC412E7-AEDA-43A6-B5E7-0F6FCFF42685}"/>
              </a:ext>
            </a:extLst>
          </p:cNvPr>
          <p:cNvSpPr/>
          <p:nvPr/>
        </p:nvSpPr>
        <p:spPr>
          <a:xfrm rot="10800000">
            <a:off x="7493000" y="5588511"/>
            <a:ext cx="795867" cy="35503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82B940-8A58-4BB6-9D60-E96DD2035FBB}"/>
              </a:ext>
            </a:extLst>
          </p:cNvPr>
          <p:cNvSpPr txBox="1"/>
          <p:nvPr/>
        </p:nvSpPr>
        <p:spPr>
          <a:xfrm>
            <a:off x="7803080" y="1262223"/>
            <a:ext cx="41373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调节能力：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dirty="0"/>
              <a:t>单向调节（只能减小频率）</a:t>
            </a:r>
            <a:endParaRPr lang="en-US" altLang="zh-CN" sz="2400" dirty="0"/>
          </a:p>
          <a:p>
            <a:r>
              <a:rPr lang="en-US" altLang="zh-CN" sz="2400" dirty="0"/>
              <a:t>0.01mm</a:t>
            </a: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丝） </a:t>
            </a:r>
            <a:r>
              <a:rPr lang="en-US" altLang="zh-CN" sz="2400" dirty="0"/>
              <a:t>b </a:t>
            </a:r>
            <a:r>
              <a:rPr lang="zh-CN" altLang="en-US" sz="2400" dirty="0"/>
              <a:t>可以调节</a:t>
            </a:r>
            <a:r>
              <a:rPr lang="en-US" altLang="zh-CN" sz="2400" dirty="0"/>
              <a:t>10kHz </a:t>
            </a:r>
            <a:r>
              <a:rPr lang="zh-CN" altLang="en-US" sz="2400" dirty="0"/>
              <a:t>频率</a:t>
            </a:r>
            <a:r>
              <a:rPr lang="en-US" altLang="zh-CN" sz="2400" dirty="0"/>
              <a:t> </a:t>
            </a:r>
          </a:p>
          <a:p>
            <a:r>
              <a:rPr lang="zh-CN" altLang="en-US" sz="2400" dirty="0"/>
              <a:t>引起</a:t>
            </a:r>
            <a:r>
              <a:rPr lang="en-US" altLang="zh-CN" sz="2400" dirty="0">
                <a:solidFill>
                  <a:srgbClr val="FF0000"/>
                </a:solidFill>
              </a:rPr>
              <a:t>0.05%</a:t>
            </a:r>
            <a:r>
              <a:rPr lang="zh-CN" altLang="en-US" sz="2400" dirty="0"/>
              <a:t>的泄漏增加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公差要求是</a:t>
            </a:r>
            <a:r>
              <a:rPr lang="en-US" altLang="zh-CN" sz="2400" dirty="0"/>
              <a:t>0.05mm b </a:t>
            </a:r>
            <a:r>
              <a:rPr lang="zh-CN" altLang="en-US" sz="2400" dirty="0"/>
              <a:t>可能引入</a:t>
            </a:r>
            <a:r>
              <a:rPr lang="en-US" altLang="zh-CN" sz="2400" dirty="0"/>
              <a:t>50kHz</a:t>
            </a:r>
            <a:r>
              <a:rPr lang="zh-CN" altLang="en-US" sz="2400" dirty="0"/>
              <a:t>的频偏，引入</a:t>
            </a:r>
            <a:r>
              <a:rPr lang="en-US" altLang="zh-CN" sz="2400" dirty="0"/>
              <a:t>0.25%</a:t>
            </a:r>
            <a:r>
              <a:rPr lang="zh-CN" altLang="en-US" sz="2400" dirty="0"/>
              <a:t>的泄漏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7F80755-65CD-4057-B7D0-04AA8AFC3BD1}"/>
              </a:ext>
            </a:extLst>
          </p:cNvPr>
          <p:cNvSpPr txBox="1"/>
          <p:nvPr/>
        </p:nvSpPr>
        <p:spPr>
          <a:xfrm>
            <a:off x="8288867" y="5117258"/>
            <a:ext cx="3903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介入阶段：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dirty="0"/>
              <a:t>只能在各法兰口未铣通前介入，存在一定误差</a:t>
            </a:r>
          </a:p>
        </p:txBody>
      </p:sp>
    </p:spTree>
    <p:extLst>
      <p:ext uri="{BB962C8B-B14F-4D97-AF65-F5344CB8AC3E}">
        <p14:creationId xmlns:p14="http://schemas.microsoft.com/office/powerpoint/2010/main" val="348463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E9A4345-D335-42BE-905D-365212369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8"/>
          <a:stretch/>
        </p:blipFill>
        <p:spPr>
          <a:xfrm>
            <a:off x="536787" y="1171616"/>
            <a:ext cx="4455160" cy="3059515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46F6299-6B44-41F1-9ED3-B54401CA8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008983"/>
            <a:ext cx="10972800" cy="4906963"/>
          </a:xfrm>
        </p:spPr>
        <p:txBody>
          <a:bodyPr/>
          <a:lstStyle/>
          <a:p>
            <a:r>
              <a:rPr lang="zh-CN" altLang="en-US" dirty="0"/>
              <a:t>在鼻锥板留余量，切削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427B7FA-1722-430D-8C27-341D29F8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鼻锥板距离 </a:t>
            </a:r>
            <a:r>
              <a:rPr lang="en-US" altLang="zh-CN" dirty="0">
                <a:solidFill>
                  <a:srgbClr val="FF0000"/>
                </a:solidFill>
              </a:rPr>
              <a:t>gap</a:t>
            </a:r>
            <a:endParaRPr lang="zh-CN" altLang="en-US" dirty="0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45B11D96-BCED-43CD-8269-E0BC3A3BBC9A}"/>
              </a:ext>
            </a:extLst>
          </p:cNvPr>
          <p:cNvSpPr/>
          <p:nvPr/>
        </p:nvSpPr>
        <p:spPr>
          <a:xfrm rot="2093263">
            <a:off x="3536104" y="2412449"/>
            <a:ext cx="590022" cy="48183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B0E29F-99AA-4745-BECB-7072AFB71B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34" r="24222"/>
          <a:stretch/>
        </p:blipFill>
        <p:spPr>
          <a:xfrm>
            <a:off x="885614" y="4033214"/>
            <a:ext cx="3381586" cy="239578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4B4F6E3-3262-4389-B962-640D16EC9375}"/>
              </a:ext>
            </a:extLst>
          </p:cNvPr>
          <p:cNvSpPr txBox="1"/>
          <p:nvPr/>
        </p:nvSpPr>
        <p:spPr>
          <a:xfrm>
            <a:off x="5829770" y="945204"/>
            <a:ext cx="41373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调节能力：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dirty="0"/>
              <a:t>单向调节（只能减小频率）</a:t>
            </a:r>
            <a:endParaRPr lang="en-US" altLang="zh-CN" sz="2400" dirty="0"/>
          </a:p>
          <a:p>
            <a:r>
              <a:rPr lang="en-US" altLang="zh-CN" sz="2400" dirty="0"/>
              <a:t>0.01mm</a:t>
            </a: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丝） </a:t>
            </a:r>
            <a:r>
              <a:rPr lang="en-US" altLang="zh-CN" sz="2400" dirty="0"/>
              <a:t>gap </a:t>
            </a:r>
            <a:r>
              <a:rPr lang="zh-CN" altLang="en-US" sz="2400" dirty="0"/>
              <a:t>可以调节</a:t>
            </a:r>
            <a:r>
              <a:rPr lang="en-US" altLang="zh-CN" sz="2400" dirty="0"/>
              <a:t>0.7 kHz </a:t>
            </a:r>
            <a:r>
              <a:rPr lang="zh-CN" altLang="en-US" sz="2400" dirty="0"/>
              <a:t>频率</a:t>
            </a:r>
            <a:r>
              <a:rPr lang="en-US" altLang="zh-CN" sz="2400" dirty="0"/>
              <a:t> </a:t>
            </a:r>
          </a:p>
          <a:p>
            <a:r>
              <a:rPr lang="zh-CN" altLang="en-US" sz="2400" dirty="0"/>
              <a:t>引起</a:t>
            </a:r>
            <a:r>
              <a:rPr lang="en-US" altLang="zh-CN" sz="2400" dirty="0">
                <a:solidFill>
                  <a:srgbClr val="FF0000"/>
                </a:solidFill>
              </a:rPr>
              <a:t>0.2%</a:t>
            </a:r>
            <a:r>
              <a:rPr lang="zh-CN" altLang="en-US" sz="2400" dirty="0"/>
              <a:t>的泄漏增加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公差要求是</a:t>
            </a:r>
            <a:r>
              <a:rPr lang="en-US" altLang="zh-CN" sz="2400" dirty="0"/>
              <a:t>0.03mm  gap </a:t>
            </a:r>
            <a:r>
              <a:rPr lang="zh-CN" altLang="en-US" sz="2400" dirty="0"/>
              <a:t>可能引入</a:t>
            </a:r>
            <a:r>
              <a:rPr lang="en-US" altLang="zh-CN" sz="2400" dirty="0"/>
              <a:t>2.7kHz</a:t>
            </a:r>
            <a:r>
              <a:rPr lang="zh-CN" altLang="en-US" sz="2400" dirty="0"/>
              <a:t>的频偏，引入</a:t>
            </a:r>
            <a:r>
              <a:rPr lang="en-US" altLang="zh-CN" sz="2400" dirty="0"/>
              <a:t>0.6%</a:t>
            </a:r>
            <a:r>
              <a:rPr lang="zh-CN" altLang="en-US" sz="2400" dirty="0"/>
              <a:t>的泄漏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854DA63-8363-404C-88A6-C6A182B6BBA2}"/>
              </a:ext>
            </a:extLst>
          </p:cNvPr>
          <p:cNvSpPr txBox="1"/>
          <p:nvPr/>
        </p:nvSpPr>
        <p:spPr>
          <a:xfrm>
            <a:off x="4343814" y="4909246"/>
            <a:ext cx="244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仿真方式：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dirty="0"/>
              <a:t>移动整个鼻锥板</a:t>
            </a:r>
            <a:endParaRPr lang="en-US" altLang="zh-CN" sz="2400" dirty="0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0C55AF1B-728E-45EE-85A0-60530D1660B6}"/>
              </a:ext>
            </a:extLst>
          </p:cNvPr>
          <p:cNvSpPr/>
          <p:nvPr/>
        </p:nvSpPr>
        <p:spPr>
          <a:xfrm rot="2093263">
            <a:off x="3011171" y="4878771"/>
            <a:ext cx="590022" cy="48183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624C218-20B7-48D6-8E6C-E7126437DAA0}"/>
              </a:ext>
            </a:extLst>
          </p:cNvPr>
          <p:cNvSpPr txBox="1"/>
          <p:nvPr/>
        </p:nvSpPr>
        <p:spPr>
          <a:xfrm>
            <a:off x="7593597" y="4815608"/>
            <a:ext cx="5398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通过整个鼻锥板进行调节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有些得不偿失！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404322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4DC75D6-415E-49B3-BA19-53CB79455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89" r="8263"/>
          <a:stretch/>
        </p:blipFill>
        <p:spPr>
          <a:xfrm>
            <a:off x="592341" y="1465221"/>
            <a:ext cx="4197042" cy="3566139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46F6299-6B44-41F1-9ED3-B54401CA8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008983"/>
            <a:ext cx="10972800" cy="4906963"/>
          </a:xfrm>
        </p:spPr>
        <p:txBody>
          <a:bodyPr/>
          <a:lstStyle/>
          <a:p>
            <a:r>
              <a:rPr lang="zh-CN" altLang="en-US" dirty="0"/>
              <a:t>通过在鼻锥板引入</a:t>
            </a:r>
            <a:r>
              <a:rPr lang="en-US" altLang="zh-CN" dirty="0"/>
              <a:t>bump</a:t>
            </a:r>
            <a:r>
              <a:rPr lang="zh-CN" altLang="en-US" dirty="0"/>
              <a:t>调节，（日本腔使用）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427B7FA-1722-430D-8C27-341D29F8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鼻锥板 </a:t>
            </a:r>
            <a:r>
              <a:rPr lang="en-US" altLang="zh-CN" dirty="0">
                <a:solidFill>
                  <a:srgbClr val="FF0000"/>
                </a:solidFill>
              </a:rPr>
              <a:t>bump</a:t>
            </a:r>
            <a:endParaRPr lang="zh-CN" altLang="en-US" dirty="0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45B11D96-BCED-43CD-8269-E0BC3A3BBC9A}"/>
              </a:ext>
            </a:extLst>
          </p:cNvPr>
          <p:cNvSpPr/>
          <p:nvPr/>
        </p:nvSpPr>
        <p:spPr>
          <a:xfrm rot="7211846">
            <a:off x="2757873" y="2335078"/>
            <a:ext cx="590022" cy="48183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4B4F6E3-3262-4389-B962-640D16EC9375}"/>
              </a:ext>
            </a:extLst>
          </p:cNvPr>
          <p:cNvSpPr txBox="1"/>
          <p:nvPr/>
        </p:nvSpPr>
        <p:spPr>
          <a:xfrm>
            <a:off x="5676009" y="1770189"/>
            <a:ext cx="4137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调节能力：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dirty="0"/>
              <a:t>单向调节（只能减小频率）</a:t>
            </a:r>
            <a:endParaRPr lang="en-US" altLang="zh-CN" sz="2400" dirty="0"/>
          </a:p>
          <a:p>
            <a:r>
              <a:rPr lang="en-US" altLang="zh-CN" sz="2400" dirty="0"/>
              <a:t>0.01mm</a:t>
            </a: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丝） </a:t>
            </a:r>
            <a:r>
              <a:rPr lang="en-US" altLang="zh-CN" sz="2400" dirty="0"/>
              <a:t>gap </a:t>
            </a:r>
            <a:r>
              <a:rPr lang="zh-CN" altLang="en-US" sz="2400" dirty="0"/>
              <a:t>可以调节</a:t>
            </a:r>
            <a:r>
              <a:rPr lang="en-US" altLang="zh-CN" sz="2400" dirty="0"/>
              <a:t>2 kHz </a:t>
            </a:r>
            <a:r>
              <a:rPr lang="zh-CN" altLang="en-US" sz="2400" dirty="0"/>
              <a:t>频率</a:t>
            </a:r>
            <a:r>
              <a:rPr lang="en-US" altLang="zh-CN" sz="2400" dirty="0"/>
              <a:t> </a:t>
            </a:r>
          </a:p>
          <a:p>
            <a:r>
              <a:rPr lang="zh-CN" altLang="en-US" sz="2400" dirty="0"/>
              <a:t>引起</a:t>
            </a:r>
            <a:r>
              <a:rPr lang="en-US" altLang="zh-CN" sz="2400" dirty="0">
                <a:solidFill>
                  <a:srgbClr val="FF0000"/>
                </a:solidFill>
              </a:rPr>
              <a:t>0.003%</a:t>
            </a:r>
            <a:r>
              <a:rPr lang="zh-CN" altLang="en-US" sz="2400" dirty="0"/>
              <a:t>的泄漏增加</a:t>
            </a:r>
            <a:endParaRPr lang="en-US" altLang="zh-CN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854DA63-8363-404C-88A6-C6A182B6BBA2}"/>
              </a:ext>
            </a:extLst>
          </p:cNvPr>
          <p:cNvSpPr txBox="1"/>
          <p:nvPr/>
        </p:nvSpPr>
        <p:spPr>
          <a:xfrm>
            <a:off x="525514" y="5289260"/>
            <a:ext cx="3363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仿真方式：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dirty="0"/>
              <a:t>引入</a:t>
            </a:r>
            <a:r>
              <a:rPr lang="en-US" altLang="zh-CN" sz="2400" dirty="0"/>
              <a:t>bump</a:t>
            </a:r>
            <a:r>
              <a:rPr lang="zh-CN" altLang="en-US" sz="2400" dirty="0"/>
              <a:t>，优化</a:t>
            </a:r>
            <a:r>
              <a:rPr lang="en-US" altLang="zh-CN" sz="2400" dirty="0"/>
              <a:t>bump</a:t>
            </a:r>
            <a:r>
              <a:rPr lang="zh-CN" altLang="en-US" sz="2400" dirty="0"/>
              <a:t>位置，尽量减少泄漏</a:t>
            </a:r>
            <a:endParaRPr lang="en-US" altLang="zh-CN" sz="2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A9BFEFF-067D-4060-BB20-AC20ABBD7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663" y="3913492"/>
            <a:ext cx="5370771" cy="25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1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46F6299-6B44-41F1-9ED3-B54401CA8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008984"/>
            <a:ext cx="5131179" cy="658949"/>
          </a:xfrm>
        </p:spPr>
        <p:txBody>
          <a:bodyPr/>
          <a:lstStyle/>
          <a:p>
            <a:r>
              <a:rPr lang="zh-CN" altLang="en-US" dirty="0"/>
              <a:t>通过腔体上的三个调谐器调节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427B7FA-1722-430D-8C27-341D29F8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调谐器 </a:t>
            </a:r>
            <a:r>
              <a:rPr lang="en-US" altLang="zh-CN" dirty="0">
                <a:solidFill>
                  <a:srgbClr val="FF0000"/>
                </a:solidFill>
              </a:rPr>
              <a:t>tuner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4B4F6E3-3262-4389-B962-640D16EC9375}"/>
              </a:ext>
            </a:extLst>
          </p:cNvPr>
          <p:cNvSpPr txBox="1"/>
          <p:nvPr/>
        </p:nvSpPr>
        <p:spPr>
          <a:xfrm>
            <a:off x="5462988" y="1936447"/>
            <a:ext cx="5872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调节能力：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dirty="0"/>
              <a:t>双向调节</a:t>
            </a:r>
            <a:endParaRPr lang="en-US" altLang="zh-CN" sz="2400" dirty="0"/>
          </a:p>
          <a:p>
            <a:r>
              <a:rPr lang="en-US" altLang="zh-CN" sz="2400" dirty="0"/>
              <a:t>-4~10mm </a:t>
            </a:r>
            <a:r>
              <a:rPr lang="zh-CN" altLang="en-US" sz="2400" dirty="0"/>
              <a:t>行程</a:t>
            </a:r>
            <a:r>
              <a:rPr lang="en-US" altLang="zh-CN" sz="2400" dirty="0"/>
              <a:t> </a:t>
            </a:r>
            <a:r>
              <a:rPr lang="zh-CN" altLang="en-US" sz="2400" dirty="0"/>
              <a:t>可以调节</a:t>
            </a:r>
            <a:r>
              <a:rPr lang="en-US" altLang="zh-CN" sz="2400" dirty="0"/>
              <a:t>-200~200kHz </a:t>
            </a:r>
            <a:r>
              <a:rPr lang="zh-CN" altLang="en-US" sz="2400" dirty="0"/>
              <a:t>频率</a:t>
            </a:r>
            <a:r>
              <a:rPr lang="en-US" altLang="zh-CN" sz="2400" dirty="0"/>
              <a:t> </a:t>
            </a:r>
          </a:p>
          <a:p>
            <a:r>
              <a:rPr lang="zh-CN" altLang="en-US" sz="2400" dirty="0"/>
              <a:t>引起约</a:t>
            </a:r>
            <a:r>
              <a:rPr lang="en-US" altLang="zh-CN" sz="2400" dirty="0">
                <a:solidFill>
                  <a:srgbClr val="FF0000"/>
                </a:solidFill>
              </a:rPr>
              <a:t>3%</a:t>
            </a:r>
            <a:r>
              <a:rPr lang="zh-CN" altLang="en-US" sz="2400" dirty="0"/>
              <a:t>的泄漏增加</a:t>
            </a:r>
            <a:endParaRPr lang="en-US" altLang="zh-CN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F4CF49-42FD-4D79-BEC1-AAF503A4E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65" y="1936447"/>
            <a:ext cx="3893238" cy="428517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F630787-AF3B-4194-B7EE-C98871C0478A}"/>
              </a:ext>
            </a:extLst>
          </p:cNvPr>
          <p:cNvSpPr txBox="1"/>
          <p:nvPr/>
        </p:nvSpPr>
        <p:spPr>
          <a:xfrm>
            <a:off x="5462988" y="3774621"/>
            <a:ext cx="5872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优点：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dirty="0"/>
              <a:t>随时可调</a:t>
            </a:r>
            <a:endParaRPr lang="en-US" altLang="zh-CN" sz="2400" dirty="0"/>
          </a:p>
          <a:p>
            <a:r>
              <a:rPr lang="zh-CN" altLang="en-US" sz="2400" dirty="0"/>
              <a:t>双向调节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53921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62A4148-0873-47B1-9EC4-AC759C15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492BEA9-D664-4C2D-B906-5C7DB7ED6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877209"/>
              </p:ext>
            </p:extLst>
          </p:nvPr>
        </p:nvGraphicFramePr>
        <p:xfrm>
          <a:off x="289475" y="897891"/>
          <a:ext cx="11576473" cy="433070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768687">
                  <a:extLst>
                    <a:ext uri="{9D8B030D-6E8A-4147-A177-3AD203B41FA5}">
                      <a16:colId xmlns:a16="http://schemas.microsoft.com/office/drawing/2014/main" val="560486446"/>
                    </a:ext>
                  </a:extLst>
                </a:gridCol>
                <a:gridCol w="2120054">
                  <a:extLst>
                    <a:ext uri="{9D8B030D-6E8A-4147-A177-3AD203B41FA5}">
                      <a16:colId xmlns:a16="http://schemas.microsoft.com/office/drawing/2014/main" val="852330077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49629648"/>
                    </a:ext>
                  </a:extLst>
                </a:gridCol>
                <a:gridCol w="1578186">
                  <a:extLst>
                    <a:ext uri="{9D8B030D-6E8A-4147-A177-3AD203B41FA5}">
                      <a16:colId xmlns:a16="http://schemas.microsoft.com/office/drawing/2014/main" val="1175739645"/>
                    </a:ext>
                  </a:extLst>
                </a:gridCol>
                <a:gridCol w="4605866">
                  <a:extLst>
                    <a:ext uri="{9D8B030D-6E8A-4147-A177-3AD203B41FA5}">
                      <a16:colId xmlns:a16="http://schemas.microsoft.com/office/drawing/2014/main" val="774209612"/>
                    </a:ext>
                  </a:extLst>
                </a:gridCol>
              </a:tblGrid>
              <a:tr h="357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parameter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offset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d  </a:t>
                      </a:r>
                      <a:r>
                        <a:rPr lang="en-US" sz="2800" u="none" strike="noStrike" dirty="0" err="1">
                          <a:effectLst/>
                        </a:rPr>
                        <a:t>fre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d  leakage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800" u="none" strike="noStrike" dirty="0">
                          <a:effectLst/>
                        </a:rPr>
                        <a:t>　备注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107150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800" u="none" strike="noStrike">
                          <a:effectLst/>
                        </a:rPr>
                        <a:t>　</a:t>
                      </a:r>
                      <a:endParaRPr lang="zh-CN" altLang="en-US" sz="2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         mm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          kHz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800" u="none" strike="noStrike" dirty="0">
                          <a:effectLst/>
                        </a:rPr>
                        <a:t>　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800" u="none" strike="noStrike">
                          <a:effectLst/>
                        </a:rPr>
                        <a:t>　</a:t>
                      </a:r>
                      <a:endParaRPr lang="zh-CN" altLang="en-US" sz="2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062984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b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effectLst/>
                        </a:rPr>
                        <a:t>0.01</a:t>
                      </a:r>
                      <a:endParaRPr lang="en-US" altLang="zh-CN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>
                          <a:effectLst/>
                        </a:rPr>
                        <a:t>10.00 </a:t>
                      </a:r>
                      <a:endParaRPr lang="en-US" altLang="zh-CN" sz="2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effectLst/>
                        </a:rPr>
                        <a:t>0.05%</a:t>
                      </a:r>
                      <a:endParaRPr lang="en-US" altLang="zh-CN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2800" u="none" strike="noStrike" dirty="0">
                          <a:effectLst/>
                        </a:rPr>
                        <a:t>单向，冷测</a:t>
                      </a:r>
                      <a:r>
                        <a:rPr lang="en-US" altLang="zh-CN" sz="2800" u="none" strike="noStrike" dirty="0">
                          <a:effectLst/>
                        </a:rPr>
                        <a:t>1</a:t>
                      </a:r>
                      <a:r>
                        <a:rPr lang="zh-CN" altLang="en-US" sz="2800" u="none" strike="noStrike" dirty="0">
                          <a:effectLst/>
                        </a:rPr>
                        <a:t>前介入，有误差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646328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800" u="none" strike="noStrike">
                          <a:effectLst/>
                        </a:rPr>
                        <a:t>　</a:t>
                      </a:r>
                      <a:endParaRPr lang="zh-CN" altLang="en-US" sz="2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</a:t>
                      </a:r>
                      <a:endParaRPr lang="en-US" altLang="zh-CN" sz="2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100.00 </a:t>
                      </a:r>
                      <a:endParaRPr lang="en-US" altLang="zh-CN" sz="2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0.50%</a:t>
                      </a:r>
                      <a:endParaRPr lang="en-US" altLang="zh-CN" sz="2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10489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gap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effectLst/>
                        </a:rPr>
                        <a:t>0.01</a:t>
                      </a:r>
                      <a:endParaRPr lang="en-US" altLang="zh-CN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effectLst/>
                        </a:rPr>
                        <a:t>0.64 </a:t>
                      </a:r>
                      <a:endParaRPr lang="en-US" altLang="zh-CN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effectLst/>
                        </a:rPr>
                        <a:t>0.20%</a:t>
                      </a:r>
                      <a:endParaRPr lang="en-US" altLang="zh-CN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2800" u="none" strike="noStrike" dirty="0">
                          <a:effectLst/>
                        </a:rPr>
                        <a:t>单向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315542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800" u="none" strike="noStrike">
                          <a:effectLst/>
                        </a:rPr>
                        <a:t>　</a:t>
                      </a:r>
                      <a:endParaRPr lang="zh-CN" altLang="en-US" sz="2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1.64</a:t>
                      </a:r>
                      <a:endParaRPr lang="en-US" altLang="zh-CN" sz="2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100.00 </a:t>
                      </a:r>
                      <a:endParaRPr lang="en-US" altLang="zh-CN" sz="2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32.60%</a:t>
                      </a:r>
                      <a:endParaRPr lang="en-US" altLang="zh-CN" sz="2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562486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bump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effectLst/>
                        </a:rPr>
                        <a:t>0.01</a:t>
                      </a:r>
                      <a:endParaRPr lang="en-US" altLang="zh-CN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effectLst/>
                        </a:rPr>
                        <a:t>12.50 </a:t>
                      </a:r>
                      <a:endParaRPr lang="en-US" altLang="zh-CN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effectLst/>
                        </a:rPr>
                        <a:t>0.01%</a:t>
                      </a:r>
                      <a:endParaRPr lang="en-US" altLang="zh-CN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2800" u="none" strike="noStrike" dirty="0">
                          <a:effectLst/>
                        </a:rPr>
                        <a:t>单向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18439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800" u="none" strike="noStrike">
                          <a:effectLst/>
                        </a:rPr>
                        <a:t>　</a:t>
                      </a:r>
                      <a:endParaRPr lang="zh-CN" altLang="en-US" sz="2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0.5</a:t>
                      </a:r>
                      <a:endParaRPr lang="en-US" altLang="zh-CN" sz="2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100.00 </a:t>
                      </a:r>
                      <a:endParaRPr lang="en-US" altLang="zh-CN" sz="2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0.10%</a:t>
                      </a:r>
                      <a:endParaRPr lang="en-US" altLang="zh-CN" sz="2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939670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tuner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>
                          <a:effectLst/>
                        </a:rPr>
                        <a:t>7</a:t>
                      </a:r>
                      <a:endParaRPr lang="en-US" altLang="zh-CN" sz="2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>
                          <a:effectLst/>
                        </a:rPr>
                        <a:t>200.00 </a:t>
                      </a:r>
                      <a:endParaRPr lang="en-US" altLang="zh-CN" sz="2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effectLst/>
                        </a:rPr>
                        <a:t>1.50%</a:t>
                      </a:r>
                      <a:endParaRPr lang="en-US" altLang="zh-CN" sz="2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2800" u="none" strike="noStrike" dirty="0">
                          <a:effectLst/>
                        </a:rPr>
                        <a:t>双向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402148"/>
                  </a:ext>
                </a:extLst>
              </a:tr>
              <a:tr h="3571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800" u="none" strike="noStrike" dirty="0">
                          <a:effectLst/>
                        </a:rPr>
                        <a:t>　</a:t>
                      </a:r>
                      <a:endParaRPr lang="zh-CN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3.5</a:t>
                      </a:r>
                      <a:endParaRPr lang="en-US" altLang="zh-CN" sz="2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100.00 </a:t>
                      </a:r>
                      <a:endParaRPr lang="en-US" altLang="zh-CN" sz="2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0.75%</a:t>
                      </a:r>
                      <a:endParaRPr lang="en-US" altLang="zh-CN" sz="28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124655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E5B403E3-9476-4B1E-9457-CB4E268E2EEA}"/>
              </a:ext>
            </a:extLst>
          </p:cNvPr>
          <p:cNvSpPr txBox="1"/>
          <p:nvPr/>
        </p:nvSpPr>
        <p:spPr>
          <a:xfrm>
            <a:off x="744049" y="5359944"/>
            <a:ext cx="5333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、除调谐器外，其余方式仅能单向调节（减小频率），如果加工出现偏差，导致频率小于</a:t>
            </a:r>
            <a:r>
              <a:rPr lang="en-US" altLang="zh-CN" dirty="0"/>
              <a:t>499.7</a:t>
            </a:r>
            <a:r>
              <a:rPr lang="zh-CN" altLang="en-US" dirty="0"/>
              <a:t>，只能通过调谐器调节，所有冷测最好都</a:t>
            </a:r>
            <a:r>
              <a:rPr lang="zh-CN" altLang="en-US" dirty="0">
                <a:solidFill>
                  <a:srgbClr val="FF0000"/>
                </a:solidFill>
              </a:rPr>
              <a:t>不要出现频率小于</a:t>
            </a:r>
            <a:r>
              <a:rPr lang="en-US" altLang="zh-CN" dirty="0">
                <a:solidFill>
                  <a:srgbClr val="FF0000"/>
                </a:solidFill>
              </a:rPr>
              <a:t>499.7</a:t>
            </a:r>
            <a:r>
              <a:rPr lang="zh-CN" altLang="en-US" dirty="0"/>
              <a:t>的情况（热变形也会减小频率）</a:t>
            </a:r>
            <a:endParaRPr lang="en-US" altLang="zh-CN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421BEB-BB2A-4D0F-A828-A17B0A3267F5}"/>
              </a:ext>
            </a:extLst>
          </p:cNvPr>
          <p:cNvSpPr txBox="1"/>
          <p:nvPr/>
        </p:nvSpPr>
        <p:spPr>
          <a:xfrm>
            <a:off x="6373112" y="5443306"/>
            <a:ext cx="549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、最好采用</a:t>
            </a:r>
            <a:r>
              <a:rPr lang="en-US" altLang="zh-CN" dirty="0">
                <a:solidFill>
                  <a:srgbClr val="FF0000"/>
                </a:solidFill>
              </a:rPr>
              <a:t>bump</a:t>
            </a:r>
            <a:r>
              <a:rPr lang="zh-CN" altLang="en-US" dirty="0">
                <a:solidFill>
                  <a:srgbClr val="FF0000"/>
                </a:solidFill>
              </a:rPr>
              <a:t>方式和</a:t>
            </a:r>
            <a:r>
              <a:rPr lang="en-US" altLang="zh-CN" dirty="0">
                <a:solidFill>
                  <a:srgbClr val="FF0000"/>
                </a:solidFill>
              </a:rPr>
              <a:t>b</a:t>
            </a:r>
            <a:r>
              <a:rPr lang="zh-CN" altLang="en-US" dirty="0">
                <a:solidFill>
                  <a:srgbClr val="FF0000"/>
                </a:solidFill>
              </a:rPr>
              <a:t>方式结合</a:t>
            </a:r>
            <a:r>
              <a:rPr lang="zh-CN" altLang="en-US" dirty="0"/>
              <a:t>的方式，在未铣通法兰口时，</a:t>
            </a:r>
            <a:r>
              <a:rPr lang="en-US" altLang="zh-CN" dirty="0"/>
              <a:t>b</a:t>
            </a:r>
            <a:r>
              <a:rPr lang="zh-CN" altLang="en-US" dirty="0"/>
              <a:t>也要留余量，避免冷测</a:t>
            </a:r>
            <a:r>
              <a:rPr lang="en-US" altLang="zh-CN" dirty="0"/>
              <a:t>1</a:t>
            </a:r>
            <a:r>
              <a:rPr lang="zh-CN" altLang="en-US" dirty="0"/>
              <a:t>发现频率低于</a:t>
            </a:r>
            <a:r>
              <a:rPr lang="en-US" altLang="zh-CN" dirty="0"/>
              <a:t>499.7</a:t>
            </a:r>
            <a:r>
              <a:rPr lang="zh-CN" altLang="en-US" dirty="0"/>
              <a:t>，同时在鼻锥面留</a:t>
            </a:r>
            <a:r>
              <a:rPr lang="en-US" altLang="zh-CN" dirty="0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307994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799D562-2BB1-425C-8513-97DF8FE5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5">
            <a:extLst>
              <a:ext uri="{FF2B5EF4-FFF2-40B4-BE49-F238E27FC236}">
                <a16:creationId xmlns:a16="http://schemas.microsoft.com/office/drawing/2014/main" id="{BC4DE2DE-90D3-4940-8A72-C28C1C50F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120" y="-28353"/>
            <a:ext cx="10064367" cy="66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A5BF2827-803E-497E-938D-53197023D496}"/>
              </a:ext>
            </a:extLst>
          </p:cNvPr>
          <p:cNvSpPr/>
          <p:nvPr/>
        </p:nvSpPr>
        <p:spPr>
          <a:xfrm flipH="1">
            <a:off x="10499865" y="5461278"/>
            <a:ext cx="866987" cy="35503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ACF459D9-FBB2-482D-9F71-B61352E4F187}"/>
              </a:ext>
            </a:extLst>
          </p:cNvPr>
          <p:cNvSpPr/>
          <p:nvPr/>
        </p:nvSpPr>
        <p:spPr>
          <a:xfrm flipH="1">
            <a:off x="6077712" y="5461278"/>
            <a:ext cx="866987" cy="35503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F7E464-9968-4C4F-8523-2F05EB4B95BE}"/>
              </a:ext>
            </a:extLst>
          </p:cNvPr>
          <p:cNvSpPr txBox="1"/>
          <p:nvPr/>
        </p:nvSpPr>
        <p:spPr>
          <a:xfrm>
            <a:off x="11342285" y="54511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直径</a:t>
            </a:r>
            <a:r>
              <a:rPr lang="en-US" altLang="zh-CN" dirty="0"/>
              <a:t>b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780F3EC-367C-4DED-B78A-3281F16950A4}"/>
              </a:ext>
            </a:extLst>
          </p:cNvPr>
          <p:cNvSpPr txBox="1"/>
          <p:nvPr/>
        </p:nvSpPr>
        <p:spPr>
          <a:xfrm>
            <a:off x="6944699" y="5507492"/>
            <a:ext cx="131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Nose gap</a:t>
            </a:r>
          </a:p>
          <a:p>
            <a:r>
              <a:rPr lang="en-US" altLang="zh-CN" dirty="0"/>
              <a:t>Nose bump</a:t>
            </a: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8C68B687-7E43-4AC8-84EF-362D2CC74CFA}"/>
              </a:ext>
            </a:extLst>
          </p:cNvPr>
          <p:cNvSpPr/>
          <p:nvPr/>
        </p:nvSpPr>
        <p:spPr>
          <a:xfrm>
            <a:off x="1123513" y="3852610"/>
            <a:ext cx="635339" cy="355034"/>
          </a:xfrm>
          <a:prstGeom prst="rightArrow">
            <a:avLst>
              <a:gd name="adj1" fmla="val 46185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19E099-28EC-42D5-A5A6-F8B712C4B949}"/>
              </a:ext>
            </a:extLst>
          </p:cNvPr>
          <p:cNvSpPr txBox="1"/>
          <p:nvPr/>
        </p:nvSpPr>
        <p:spPr>
          <a:xfrm>
            <a:off x="21414" y="3706962"/>
            <a:ext cx="131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Nose gap</a:t>
            </a:r>
          </a:p>
          <a:p>
            <a:r>
              <a:rPr lang="en-US" altLang="zh-CN" dirty="0"/>
              <a:t>Nose bump</a:t>
            </a:r>
          </a:p>
        </p:txBody>
      </p:sp>
    </p:spTree>
    <p:extLst>
      <p:ext uri="{BB962C8B-B14F-4D97-AF65-F5344CB8AC3E}">
        <p14:creationId xmlns:p14="http://schemas.microsoft.com/office/powerpoint/2010/main" val="424745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0082160-5254-4EFC-9AAD-AF416EEC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二次电子倍增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992D370-77B9-43C6-A005-F37065CA4EF2}"/>
              </a:ext>
            </a:extLst>
          </p:cNvPr>
          <p:cNvSpPr txBox="1"/>
          <p:nvPr/>
        </p:nvSpPr>
        <p:spPr>
          <a:xfrm>
            <a:off x="7579936" y="4253783"/>
            <a:ext cx="43885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对主腔体外圆做</a:t>
            </a:r>
            <a:r>
              <a:rPr lang="en-US" altLang="zh-CN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MP</a:t>
            </a:r>
            <a:r>
              <a:rPr lang="zh-CN" altLang="en-US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分析，得到左图结果，讨论发现</a:t>
            </a:r>
            <a:r>
              <a:rPr lang="zh-CN" altLang="en-US" sz="2000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结果有误</a:t>
            </a:r>
            <a:r>
              <a:rPr lang="zh-CN" altLang="en-US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endParaRPr lang="en-US" altLang="zh-CN" sz="20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选取区域太小</a:t>
            </a:r>
            <a:r>
              <a:rPr lang="zh-CN" altLang="en-US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，不能切</a:t>
            </a:r>
            <a:r>
              <a:rPr lang="en-US" altLang="zh-CN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1/8 </a:t>
            </a:r>
            <a:r>
              <a:rPr lang="zh-CN" altLang="en-US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因为这个腔没有典型对称性 </a:t>
            </a:r>
            <a:endParaRPr lang="en-US" altLang="zh-CN" sz="20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网格数太少</a:t>
            </a:r>
            <a:r>
              <a:rPr lang="zh-CN" altLang="en-US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导致粒子数反射小</a:t>
            </a:r>
            <a:endParaRPr lang="en-US" altLang="zh-CN" sz="20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材料性质不准确</a:t>
            </a:r>
            <a:r>
              <a:rPr lang="zh-CN" altLang="en-US" sz="20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，现在已经拟合了文章里的退火铜材料仿真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D30D61B-A81D-4F45-9553-02332E618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94" y="1293706"/>
            <a:ext cx="6303214" cy="500549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77791D7-AE7E-44C4-BE8B-ABD45060D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643" y="804672"/>
            <a:ext cx="3429129" cy="32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76169"/>
      </p:ext>
    </p:extLst>
  </p:cSld>
  <p:clrMapOvr>
    <a:masterClrMapping/>
  </p:clrMapOvr>
</p:sld>
</file>

<file path=ppt/theme/theme1.xml><?xml version="1.0" encoding="utf-8"?>
<a:theme xmlns:a="http://schemas.openxmlformats.org/drawingml/2006/main" name="简约主题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简约主题1" id="{8726733B-1585-4EFA-96D3-CD0EAD92F069}" vid="{A378D2D5-E8DA-42F7-8DEF-892FD3E627B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590</Words>
  <Application>Microsoft Office PowerPoint</Application>
  <PresentationFormat>宽屏</PresentationFormat>
  <Paragraphs>113</Paragraphs>
  <Slides>13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等线</vt:lpstr>
      <vt:lpstr>楷体</vt:lpstr>
      <vt:lpstr>宋体</vt:lpstr>
      <vt:lpstr>微软雅黑</vt:lpstr>
      <vt:lpstr>Arial</vt:lpstr>
      <vt:lpstr>Calibri</vt:lpstr>
      <vt:lpstr>简约主题1</vt:lpstr>
      <vt:lpstr>常温腔模组设计</vt:lpstr>
      <vt:lpstr>调谐方式分析</vt:lpstr>
      <vt:lpstr>腔体直径 b</vt:lpstr>
      <vt:lpstr>鼻锥板距离 gap</vt:lpstr>
      <vt:lpstr>鼻锥板 bump</vt:lpstr>
      <vt:lpstr>调谐器 tuner</vt:lpstr>
      <vt:lpstr>总结</vt:lpstr>
      <vt:lpstr>PowerPoint 演示文稿</vt:lpstr>
      <vt:lpstr>二次电子倍增</vt:lpstr>
      <vt:lpstr>二次电子倍增</vt:lpstr>
      <vt:lpstr>双馈MP</vt:lpstr>
      <vt:lpstr>PowerPoint 演示文稿</vt:lpstr>
      <vt:lpstr>加工进度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常温腔模组尺寸</dc:title>
  <dc:creator>成哲</dc:creator>
  <cp:lastModifiedBy>成哲</cp:lastModifiedBy>
  <cp:revision>81</cp:revision>
  <dcterms:created xsi:type="dcterms:W3CDTF">2025-07-18T02:41:34Z</dcterms:created>
  <dcterms:modified xsi:type="dcterms:W3CDTF">2025-09-18T08:17:19Z</dcterms:modified>
</cp:coreProperties>
</file>