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68" r:id="rId3"/>
    <p:sldId id="311" r:id="rId4"/>
    <p:sldId id="304" r:id="rId6"/>
    <p:sldId id="4056" r:id="rId7"/>
    <p:sldId id="4064" r:id="rId8"/>
    <p:sldId id="4065" r:id="rId9"/>
    <p:sldId id="4068" r:id="rId10"/>
    <p:sldId id="4066" r:id="rId11"/>
    <p:sldId id="4067" r:id="rId12"/>
    <p:sldId id="4069" r:id="rId13"/>
    <p:sldId id="4070" r:id="rId1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46" userDrawn="1">
          <p15:clr>
            <a:srgbClr val="A4A3A4"/>
          </p15:clr>
        </p15:guide>
        <p15:guide id="2" pos="381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熊仪_aYju7RJj" initials="熊" lastIdx="0" clrIdx="0"/>
  <p:cmAuthor id="1" name="Administrator" initials="A" lastIdx="1" clrIdx="0"/>
  <p:cmAuthor id="8" name="yifei" initials="y" lastIdx="1" clrIdx="7"/>
  <p:cmAuthor id="2" name="kingsoft" initials="k" lastIdx="1" clrIdx="1"/>
  <p:cmAuthor id="9" name="ADMIN" initials="A" lastIdx="1" clrIdx="8"/>
  <p:cmAuthor id="3" name="zhouzean" initials="z" lastIdx="1" clrIdx="2"/>
  <p:cmAuthor id="4" name="李鹏飞_6bQfzI3a" initials="李" lastIdx="0" clrIdx="0"/>
  <p:cmAuthor id="5" name="李晓菲_MZFnUzi6" initials="李" lastIdx="0" clrIdx="0"/>
  <p:cmAuthor id="6" name="小珞_QjMfU7FR" initials="小" lastIdx="0" clrIdx="0"/>
  <p:cmAuthor id="2001" name="骆倩怡_Znauj26B" initials="authorId_382814100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 showGuides="1">
      <p:cViewPr varScale="1">
        <p:scale>
          <a:sx n="101" d="100"/>
          <a:sy n="101" d="100"/>
        </p:scale>
        <p:origin x="66" y="414"/>
      </p:cViewPr>
      <p:guideLst>
        <p:guide orient="horz" pos="2146"/>
        <p:guide pos="3815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commentAuthors" Target="commentAuthors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 dirty="0"/>
              <a:t>接下来我将从课题背景、设计方案及创新点展开，介绍一下我的研究方向</a:t>
            </a:r>
            <a:endParaRPr lang="zh-CN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/>
              <a:t>首先是个人简介</a:t>
            </a:r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/>
              <a:t>首先是个人简介</a:t>
            </a:r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 userDrawn="1"/>
        </p:nvSpPr>
        <p:spPr>
          <a:xfrm flipH="1">
            <a:off x="-1" y="6524540"/>
            <a:ext cx="12192001" cy="360417"/>
          </a:xfrm>
          <a:prstGeom prst="rect">
            <a:avLst/>
          </a:prstGeom>
          <a:solidFill>
            <a:srgbClr val="0F6FC6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45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15" name="矩形 14"/>
          <p:cNvSpPr/>
          <p:nvPr userDrawn="1"/>
        </p:nvSpPr>
        <p:spPr>
          <a:xfrm flipH="1">
            <a:off x="-1" y="6595585"/>
            <a:ext cx="12192001" cy="288899"/>
          </a:xfrm>
          <a:prstGeom prst="rect">
            <a:avLst/>
          </a:prstGeom>
          <a:solidFill>
            <a:sysClr val="window" lastClr="FFFFFF">
              <a:lumMod val="65000"/>
            </a:sys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45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16" name="矩形 5"/>
          <p:cNvSpPr/>
          <p:nvPr userDrawn="1"/>
        </p:nvSpPr>
        <p:spPr>
          <a:xfrm>
            <a:off x="9973972" y="6492348"/>
            <a:ext cx="1018029" cy="111785"/>
          </a:xfrm>
          <a:custGeom>
            <a:avLst/>
            <a:gdLst>
              <a:gd name="connsiteX0" fmla="*/ 0 w 926584"/>
              <a:gd name="connsiteY0" fmla="*/ 0 h 118098"/>
              <a:gd name="connsiteX1" fmla="*/ 926584 w 926584"/>
              <a:gd name="connsiteY1" fmla="*/ 0 h 118098"/>
              <a:gd name="connsiteX2" fmla="*/ 926584 w 926584"/>
              <a:gd name="connsiteY2" fmla="*/ 118098 h 118098"/>
              <a:gd name="connsiteX3" fmla="*/ 0 w 926584"/>
              <a:gd name="connsiteY3" fmla="*/ 118098 h 118098"/>
              <a:gd name="connsiteX4" fmla="*/ 0 w 926584"/>
              <a:gd name="connsiteY4" fmla="*/ 0 h 118098"/>
              <a:gd name="connsiteX0-1" fmla="*/ 55821 w 982405"/>
              <a:gd name="connsiteY0-2" fmla="*/ 0 h 144680"/>
              <a:gd name="connsiteX1-3" fmla="*/ 982405 w 982405"/>
              <a:gd name="connsiteY1-4" fmla="*/ 0 h 144680"/>
              <a:gd name="connsiteX2-5" fmla="*/ 982405 w 982405"/>
              <a:gd name="connsiteY2-6" fmla="*/ 118098 h 144680"/>
              <a:gd name="connsiteX3-7" fmla="*/ 0 w 982405"/>
              <a:gd name="connsiteY3-8" fmla="*/ 144680 h 144680"/>
              <a:gd name="connsiteX4-9" fmla="*/ 55821 w 982405"/>
              <a:gd name="connsiteY4-10" fmla="*/ 0 h 144680"/>
              <a:gd name="connsiteX0-11" fmla="*/ 55821 w 998354"/>
              <a:gd name="connsiteY0-12" fmla="*/ 0 h 147338"/>
              <a:gd name="connsiteX1-13" fmla="*/ 982405 w 998354"/>
              <a:gd name="connsiteY1-14" fmla="*/ 0 h 147338"/>
              <a:gd name="connsiteX2-15" fmla="*/ 998354 w 998354"/>
              <a:gd name="connsiteY2-16" fmla="*/ 147338 h 147338"/>
              <a:gd name="connsiteX3-17" fmla="*/ 0 w 998354"/>
              <a:gd name="connsiteY3-18" fmla="*/ 144680 h 147338"/>
              <a:gd name="connsiteX4-19" fmla="*/ 55821 w 998354"/>
              <a:gd name="connsiteY4-20" fmla="*/ 0 h 147338"/>
              <a:gd name="connsiteX0-21" fmla="*/ 84307 w 1026840"/>
              <a:gd name="connsiteY0-22" fmla="*/ 0 h 150534"/>
              <a:gd name="connsiteX1-23" fmla="*/ 1010891 w 1026840"/>
              <a:gd name="connsiteY1-24" fmla="*/ 0 h 150534"/>
              <a:gd name="connsiteX2-25" fmla="*/ 1026840 w 1026840"/>
              <a:gd name="connsiteY2-26" fmla="*/ 147338 h 150534"/>
              <a:gd name="connsiteX3-27" fmla="*/ 0 w 1026840"/>
              <a:gd name="connsiteY3-28" fmla="*/ 150534 h 150534"/>
              <a:gd name="connsiteX4-29" fmla="*/ 84307 w 1026840"/>
              <a:gd name="connsiteY4-30" fmla="*/ 0 h 150534"/>
              <a:gd name="connsiteX0-31" fmla="*/ 84307 w 1021143"/>
              <a:gd name="connsiteY0-32" fmla="*/ 0 h 153193"/>
              <a:gd name="connsiteX1-33" fmla="*/ 1010891 w 1021143"/>
              <a:gd name="connsiteY1-34" fmla="*/ 0 h 153193"/>
              <a:gd name="connsiteX2-35" fmla="*/ 1021143 w 1021143"/>
              <a:gd name="connsiteY2-36" fmla="*/ 153193 h 153193"/>
              <a:gd name="connsiteX3-37" fmla="*/ 0 w 1021143"/>
              <a:gd name="connsiteY3-38" fmla="*/ 150534 h 153193"/>
              <a:gd name="connsiteX4-39" fmla="*/ 84307 w 1021143"/>
              <a:gd name="connsiteY4-40" fmla="*/ 0 h 153193"/>
              <a:gd name="connsiteX0-41" fmla="*/ 92853 w 1021143"/>
              <a:gd name="connsiteY0-42" fmla="*/ 0 h 153193"/>
              <a:gd name="connsiteX1-43" fmla="*/ 1010891 w 1021143"/>
              <a:gd name="connsiteY1-44" fmla="*/ 0 h 153193"/>
              <a:gd name="connsiteX2-45" fmla="*/ 1021143 w 1021143"/>
              <a:gd name="connsiteY2-46" fmla="*/ 153193 h 153193"/>
              <a:gd name="connsiteX3-47" fmla="*/ 0 w 1021143"/>
              <a:gd name="connsiteY3-48" fmla="*/ 150534 h 153193"/>
              <a:gd name="connsiteX4-49" fmla="*/ 92853 w 1021143"/>
              <a:gd name="connsiteY4-50" fmla="*/ 0 h 153193"/>
              <a:gd name="connsiteX0-51" fmla="*/ 90004 w 1018294"/>
              <a:gd name="connsiteY0-52" fmla="*/ 0 h 153193"/>
              <a:gd name="connsiteX1-53" fmla="*/ 1008042 w 1018294"/>
              <a:gd name="connsiteY1-54" fmla="*/ 0 h 153193"/>
              <a:gd name="connsiteX2-55" fmla="*/ 1018294 w 1018294"/>
              <a:gd name="connsiteY2-56" fmla="*/ 153193 h 153193"/>
              <a:gd name="connsiteX3-57" fmla="*/ 0 w 1018294"/>
              <a:gd name="connsiteY3-58" fmla="*/ 142728 h 153193"/>
              <a:gd name="connsiteX4-59" fmla="*/ 90004 w 1018294"/>
              <a:gd name="connsiteY4-60" fmla="*/ 0 h 153193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1018294" h="153193">
                <a:moveTo>
                  <a:pt x="90004" y="0"/>
                </a:moveTo>
                <a:lnTo>
                  <a:pt x="1008042" y="0"/>
                </a:lnTo>
                <a:lnTo>
                  <a:pt x="1018294" y="153193"/>
                </a:lnTo>
                <a:lnTo>
                  <a:pt x="0" y="142728"/>
                </a:lnTo>
                <a:lnTo>
                  <a:pt x="90004" y="0"/>
                </a:lnTo>
                <a:close/>
              </a:path>
            </a:pathLst>
          </a:custGeom>
          <a:solidFill>
            <a:sysClr val="windowText" lastClr="000000">
              <a:lumMod val="50000"/>
              <a:lumOff val="50000"/>
            </a:sys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45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17" name="矩形 16"/>
          <p:cNvSpPr/>
          <p:nvPr userDrawn="1"/>
        </p:nvSpPr>
        <p:spPr>
          <a:xfrm>
            <a:off x="10036325" y="6492347"/>
            <a:ext cx="1070321" cy="392140"/>
          </a:xfrm>
          <a:prstGeom prst="rect">
            <a:avLst/>
          </a:prstGeom>
          <a:solidFill>
            <a:srgbClr val="009DD9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45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cxnSp>
        <p:nvCxnSpPr>
          <p:cNvPr id="18" name="直接连接符 17"/>
          <p:cNvCxnSpPr/>
          <p:nvPr userDrawn="1"/>
        </p:nvCxnSpPr>
        <p:spPr>
          <a:xfrm>
            <a:off x="8303684" y="420256"/>
            <a:ext cx="3551456" cy="0"/>
          </a:xfrm>
          <a:prstGeom prst="line">
            <a:avLst/>
          </a:prstGeom>
          <a:noFill/>
          <a:ln w="6350" cap="flat" cmpd="sng" algn="ctr">
            <a:solidFill>
              <a:sysClr val="window" lastClr="FFFFFF">
                <a:lumMod val="75000"/>
              </a:sysClr>
            </a:solidFill>
            <a:prstDash val="solid"/>
            <a:miter lim="800000"/>
          </a:ln>
          <a:effectLst/>
        </p:spPr>
      </p:cxnSp>
      <p:cxnSp>
        <p:nvCxnSpPr>
          <p:cNvPr id="19" name="直接连接符 18"/>
          <p:cNvCxnSpPr/>
          <p:nvPr userDrawn="1"/>
        </p:nvCxnSpPr>
        <p:spPr>
          <a:xfrm>
            <a:off x="336861" y="424611"/>
            <a:ext cx="3568713" cy="0"/>
          </a:xfrm>
          <a:prstGeom prst="line">
            <a:avLst/>
          </a:prstGeom>
          <a:noFill/>
          <a:ln w="6350" cap="flat" cmpd="sng" algn="ctr">
            <a:solidFill>
              <a:sysClr val="window" lastClr="FFFFFF">
                <a:lumMod val="75000"/>
              </a:sysClr>
            </a:solidFill>
            <a:prstDash val="solid"/>
            <a:miter lim="800000"/>
          </a:ln>
          <a:effectLst/>
        </p:spPr>
      </p:cxnSp>
      <p:cxnSp>
        <p:nvCxnSpPr>
          <p:cNvPr id="20" name="直接连接符 19"/>
          <p:cNvCxnSpPr/>
          <p:nvPr userDrawn="1"/>
        </p:nvCxnSpPr>
        <p:spPr>
          <a:xfrm>
            <a:off x="8303684" y="477440"/>
            <a:ext cx="3551456" cy="0"/>
          </a:xfrm>
          <a:prstGeom prst="line">
            <a:avLst/>
          </a:prstGeom>
          <a:noFill/>
          <a:ln w="57150" cap="flat" cmpd="sng" algn="ctr">
            <a:solidFill>
              <a:sysClr val="window" lastClr="FFFFFF">
                <a:lumMod val="75000"/>
              </a:sysClr>
            </a:solidFill>
            <a:prstDash val="solid"/>
            <a:miter lim="800000"/>
          </a:ln>
          <a:effectLst/>
        </p:spPr>
      </p:cxnSp>
      <p:cxnSp>
        <p:nvCxnSpPr>
          <p:cNvPr id="21" name="直接连接符 20"/>
          <p:cNvCxnSpPr/>
          <p:nvPr userDrawn="1"/>
        </p:nvCxnSpPr>
        <p:spPr>
          <a:xfrm>
            <a:off x="336861" y="481795"/>
            <a:ext cx="3568713" cy="0"/>
          </a:xfrm>
          <a:prstGeom prst="line">
            <a:avLst/>
          </a:prstGeom>
          <a:noFill/>
          <a:ln w="57150" cap="flat" cmpd="sng" algn="ctr">
            <a:solidFill>
              <a:sysClr val="window" lastClr="FFFFFF">
                <a:lumMod val="75000"/>
              </a:sysClr>
            </a:solidFill>
            <a:prstDash val="solid"/>
            <a:miter lim="800000"/>
          </a:ln>
          <a:effectLst/>
        </p:spPr>
      </p:cxn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9199885" y="6491876"/>
            <a:ext cx="2743200" cy="365125"/>
          </a:xfrm>
        </p:spPr>
        <p:txBody>
          <a:bodyPr/>
          <a:lstStyle>
            <a:lvl1pPr algn="ctr">
              <a:defRPr sz="2135" b="0">
                <a:solidFill>
                  <a:schemeClr val="bg1"/>
                </a:solidFill>
                <a:latin typeface="+mn-ea"/>
                <a:ea typeface="+mn-ea"/>
              </a:defRPr>
            </a:lvl1pPr>
          </a:lstStyle>
          <a:p>
            <a:fld id="{48F63A3B-78C7-47BE-AE5E-E10140E04643}" type="slidenum">
              <a:rPr lang="en-US" smtClean="0"/>
            </a:fld>
            <a:endParaRPr lang="en-US" dirty="0"/>
          </a:p>
        </p:txBody>
      </p:sp>
      <p:sp>
        <p:nvSpPr>
          <p:cNvPr id="24" name="标题 23"/>
          <p:cNvSpPr>
            <a:spLocks noGrp="1"/>
          </p:cNvSpPr>
          <p:nvPr>
            <p:ph type="title" hasCustomPrompt="1"/>
          </p:nvPr>
        </p:nvSpPr>
        <p:spPr>
          <a:xfrm>
            <a:off x="838200" y="-131155"/>
            <a:ext cx="10515600" cy="1325563"/>
          </a:xfrm>
        </p:spPr>
        <p:txBody>
          <a:bodyPr>
            <a:normAutofit/>
          </a:bodyPr>
          <a:lstStyle>
            <a:lvl1pPr algn="ctr">
              <a:defRPr sz="3735"/>
            </a:lvl1pPr>
          </a:lstStyle>
          <a:p>
            <a:r>
              <a:rPr lang="zh-CN" altLang="en-US" dirty="0"/>
              <a:t>点击此处添加标题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750"/>
                            </p:stCondLst>
                            <p:childTnLst>
                              <p:par>
                                <p:cTn id="22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 tmFilter="0,0; .5, 1; 1, 1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0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9" Type="http://schemas.openxmlformats.org/officeDocument/2006/relationships/tags" Target="../tags/tag62.xml"/><Relationship Id="rId18" Type="http://schemas.openxmlformats.org/officeDocument/2006/relationships/tags" Target="../tags/tag61.xml"/><Relationship Id="rId17" Type="http://schemas.openxmlformats.org/officeDocument/2006/relationships/tags" Target="../tags/tag60.xml"/><Relationship Id="rId16" Type="http://schemas.openxmlformats.org/officeDocument/2006/relationships/tags" Target="../tags/tag59.xml"/><Relationship Id="rId15" Type="http://schemas.openxmlformats.org/officeDocument/2006/relationships/tags" Target="../tags/tag58.xml"/><Relationship Id="rId14" Type="http://schemas.openxmlformats.org/officeDocument/2006/relationships/tags" Target="../tags/tag57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9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6"/>
          <p:cNvSpPr>
            <a:spLocks noGrp="1"/>
          </p:cNvSpPr>
          <p:nvPr>
            <p:ph type="ctrTitle"/>
          </p:nvPr>
        </p:nvSpPr>
        <p:spPr>
          <a:xfrm>
            <a:off x="1053885" y="1122363"/>
            <a:ext cx="10073897" cy="238760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zh-CN" altLang="en-US" dirty="0">
                <a:solidFill>
                  <a:srgbClr val="083A7C"/>
                </a:solidFill>
              </a:rPr>
              <a:t>超级陶粲装置</a:t>
            </a:r>
            <a:br>
              <a:rPr lang="en-US" altLang="zh-CN" dirty="0">
                <a:solidFill>
                  <a:srgbClr val="083A7C"/>
                </a:solidFill>
              </a:rPr>
            </a:br>
            <a:r>
              <a:rPr lang="zh-CN" altLang="en-US" dirty="0">
                <a:solidFill>
                  <a:srgbClr val="083A7C"/>
                </a:solidFill>
              </a:rPr>
              <a:t>低电平系统双周会工作小结</a:t>
            </a:r>
            <a:endParaRPr lang="zh-CN" altLang="en-US" dirty="0">
              <a:solidFill>
                <a:srgbClr val="083A7C"/>
              </a:solidFill>
            </a:endParaRPr>
          </a:p>
        </p:txBody>
      </p:sp>
      <p:sp>
        <p:nvSpPr>
          <p:cNvPr id="8" name="副标题 7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lnSpc>
                <a:spcPct val="100000"/>
              </a:lnSpc>
              <a:spcBef>
                <a:spcPts val="600"/>
              </a:spcBef>
            </a:pPr>
            <a:r>
              <a:rPr lang="zh-CN" altLang="en-US" b="1" dirty="0">
                <a:solidFill>
                  <a:srgbClr val="083A7C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熊子彧</a:t>
            </a:r>
            <a:endParaRPr lang="en-US" altLang="zh-CN" sz="2400" b="1" dirty="0">
              <a:solidFill>
                <a:srgbClr val="083A7C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spcBef>
                <a:spcPts val="600"/>
              </a:spcBef>
            </a:pPr>
            <a:r>
              <a:rPr lang="zh-CN" altLang="en-US" sz="2400" b="1" dirty="0">
                <a:solidFill>
                  <a:srgbClr val="083A7C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中国科学技术大学国家同步辐射实验室</a:t>
            </a:r>
            <a:endParaRPr lang="en-US" altLang="zh-CN" sz="2400" b="1" dirty="0">
              <a:solidFill>
                <a:srgbClr val="083A7C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spcBef>
                <a:spcPts val="600"/>
              </a:spcBef>
            </a:pPr>
            <a:r>
              <a:rPr lang="en-US" altLang="zh-CN" sz="2400" b="1" dirty="0">
                <a:solidFill>
                  <a:srgbClr val="083A7C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2025/9/18</a:t>
            </a:r>
            <a:endParaRPr lang="zh-CN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595830" y="1227805"/>
            <a:ext cx="454115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dirty="0"/>
              <a:t>高频连锁系统（</a:t>
            </a:r>
            <a:r>
              <a:rPr lang="en-US" altLang="zh-CN" dirty="0"/>
              <a:t>RF Protection Interlock </a:t>
            </a:r>
            <a:r>
              <a:rPr lang="zh-CN" altLang="en-US" dirty="0"/>
              <a:t>）主要用于保护加速器装置中的 </a:t>
            </a:r>
            <a:r>
              <a:rPr lang="zh-CN" altLang="en-US" b="1" dirty="0"/>
              <a:t>高功率射频部件</a:t>
            </a:r>
            <a:r>
              <a:rPr lang="zh-CN" altLang="en-US" dirty="0"/>
              <a:t>，例如 </a:t>
            </a:r>
            <a:r>
              <a:rPr lang="zh-CN" altLang="en-US" b="1" dirty="0"/>
              <a:t>固态放大器、耦合器、射频电源、波导、高频腔</a:t>
            </a:r>
            <a:endParaRPr lang="zh-CN" altLang="en-US" dirty="0"/>
          </a:p>
        </p:txBody>
      </p:sp>
      <p:sp>
        <p:nvSpPr>
          <p:cNvPr id="8" name="文本框 7"/>
          <p:cNvSpPr txBox="1"/>
          <p:nvPr/>
        </p:nvSpPr>
        <p:spPr>
          <a:xfrm>
            <a:off x="0" y="362595"/>
            <a:ext cx="504361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zh-CN" altLang="en-US" sz="2800" b="1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高频连锁系统介绍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6220244" y="1157286"/>
            <a:ext cx="5164745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zh-CN" dirty="0"/>
              <a:t>RFPI </a:t>
            </a:r>
            <a:r>
              <a:rPr lang="zh-CN" altLang="en-US" dirty="0"/>
              <a:t>系统可以与 </a:t>
            </a:r>
            <a:r>
              <a:rPr lang="zh-CN" altLang="en-US" b="1" dirty="0"/>
              <a:t>腔体信号</a:t>
            </a:r>
            <a:r>
              <a:rPr lang="zh-CN" altLang="en-US" dirty="0"/>
              <a:t>及其他子系统信号接口，例如 </a:t>
            </a:r>
            <a:r>
              <a:rPr lang="zh-CN" altLang="en-US" b="1" dirty="0"/>
              <a:t>低功率射频（</a:t>
            </a:r>
            <a:r>
              <a:rPr lang="en-US" altLang="zh-CN" b="1" dirty="0"/>
              <a:t>LLRF</a:t>
            </a:r>
            <a:r>
              <a:rPr lang="zh-CN" altLang="en-US" b="1" dirty="0"/>
              <a:t>）</a:t>
            </a:r>
            <a:r>
              <a:rPr lang="zh-CN" altLang="en-US" dirty="0"/>
              <a:t>、</a:t>
            </a:r>
            <a:r>
              <a:rPr lang="zh-CN" altLang="en-US" b="1" dirty="0"/>
              <a:t>射频电源</a:t>
            </a:r>
            <a:r>
              <a:rPr lang="zh-CN" altLang="en-US" dirty="0"/>
              <a:t>、</a:t>
            </a:r>
            <a:r>
              <a:rPr lang="zh-CN" altLang="en-US" b="1" dirty="0"/>
              <a:t>低温系统</a:t>
            </a:r>
            <a:r>
              <a:rPr lang="zh-CN" altLang="en-US" dirty="0"/>
              <a:t>、</a:t>
            </a:r>
            <a:r>
              <a:rPr lang="zh-CN" altLang="en-US" b="1" dirty="0"/>
              <a:t>真空系统</a:t>
            </a:r>
            <a:r>
              <a:rPr lang="zh-CN" altLang="en-US" dirty="0"/>
              <a:t>、</a:t>
            </a:r>
            <a:r>
              <a:rPr lang="zh-CN" altLang="en-US" b="1" dirty="0"/>
              <a:t>机器保护系统</a:t>
            </a:r>
            <a:r>
              <a:rPr lang="zh-CN" altLang="en-US" dirty="0"/>
              <a:t>等，同时也可接入各类传感器信号，如 </a:t>
            </a:r>
            <a:r>
              <a:rPr lang="zh-CN" altLang="en-US" b="1" dirty="0"/>
              <a:t>热电偶、温度计、水流</a:t>
            </a:r>
            <a:r>
              <a:rPr lang="en-US" altLang="zh-CN" b="1" dirty="0"/>
              <a:t>/</a:t>
            </a:r>
            <a:r>
              <a:rPr lang="zh-CN" altLang="en-US" b="1" dirty="0"/>
              <a:t>气流计</a:t>
            </a:r>
            <a:r>
              <a:rPr lang="zh-CN" altLang="en-US" dirty="0"/>
              <a:t> 等。</a:t>
            </a:r>
            <a:endParaRPr lang="en-US" altLang="zh-CN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zh-CN" altLang="en-US" dirty="0"/>
              <a:t>真空、功率、温度、压力等慢信号将采用</a:t>
            </a:r>
            <a:r>
              <a:rPr lang="zh-CN" altLang="en-US" b="1" dirty="0"/>
              <a:t>慢速</a:t>
            </a:r>
            <a:r>
              <a:rPr lang="en-US" altLang="zh-CN" b="1" dirty="0"/>
              <a:t>PLC</a:t>
            </a:r>
            <a:r>
              <a:rPr lang="zh-CN" altLang="en-US" dirty="0"/>
              <a:t>进行采集，连锁信号通过</a:t>
            </a:r>
            <a:r>
              <a:rPr lang="en-US" altLang="zh-CN" dirty="0"/>
              <a:t>TTL</a:t>
            </a:r>
            <a:r>
              <a:rPr lang="zh-CN" altLang="en-US" dirty="0"/>
              <a:t>输出模块输出，输入到连锁保护系统。</a:t>
            </a:r>
            <a:endParaRPr lang="en-US" altLang="zh-CN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zh-CN" altLang="en-US" dirty="0"/>
              <a:t>传输线各射频信号通过快速采集系统</a:t>
            </a:r>
            <a:r>
              <a:rPr lang="en-US" altLang="zh-CN" dirty="0"/>
              <a:t>(LLRF)</a:t>
            </a:r>
            <a:r>
              <a:rPr lang="zh-CN" altLang="en-US" dirty="0"/>
              <a:t>采集，算得各个射频信号的幅相后，与保护阈值比较，输出连锁信号给连锁保护系统。</a:t>
            </a:r>
            <a:endParaRPr lang="zh-CN" alt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zh-CN" altLang="en-US" dirty="0"/>
              <a:t>当监测到的任一参数出现故障并超过设定阈值时，位于 </a:t>
            </a:r>
            <a:r>
              <a:rPr lang="en-US" altLang="zh-CN" b="1" dirty="0"/>
              <a:t>LLRF </a:t>
            </a:r>
            <a:r>
              <a:rPr lang="zh-CN" altLang="en-US" b="1" dirty="0"/>
              <a:t>输出端的射频开关</a:t>
            </a:r>
            <a:r>
              <a:rPr lang="zh-CN" altLang="en-US" dirty="0"/>
              <a:t>需要会在 </a:t>
            </a:r>
            <a:r>
              <a:rPr lang="en-US" altLang="zh-CN" b="1" dirty="0"/>
              <a:t>1–2 us</a:t>
            </a:r>
            <a:r>
              <a:rPr lang="zh-CN" altLang="en-US" dirty="0"/>
              <a:t> 内关闭，从而切断 </a:t>
            </a:r>
            <a:r>
              <a:rPr lang="en-US" altLang="zh-CN" dirty="0"/>
              <a:t>LLRF </a:t>
            </a:r>
            <a:r>
              <a:rPr lang="zh-CN" altLang="en-US" dirty="0"/>
              <a:t>向射频电源的射频信号，保护高功率射频部件。</a:t>
            </a:r>
            <a:endParaRPr lang="en-US" altLang="zh-CN" dirty="0"/>
          </a:p>
          <a:p>
            <a:endParaRPr lang="zh-CN" altLang="en-US" dirty="0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31132" y="2507928"/>
            <a:ext cx="5164744" cy="428323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文本框 19"/>
          <p:cNvSpPr txBox="1"/>
          <p:nvPr/>
        </p:nvSpPr>
        <p:spPr>
          <a:xfrm>
            <a:off x="322172" y="447876"/>
            <a:ext cx="206352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zh-CN" altLang="en-US" sz="2800" b="1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后续计划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2544209" y="1287839"/>
            <a:ext cx="7495240" cy="4412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sz="2400" dirty="0">
                <a:latin typeface="+mn-ea"/>
                <a:cs typeface="Times New Roman" panose="02020603050405020304" pitchFamily="18" charset="0"/>
              </a:rPr>
              <a:t>1.</a:t>
            </a:r>
            <a:r>
              <a:rPr lang="zh-CN" altLang="en-US" sz="2400" dirty="0">
                <a:latin typeface="+mn-ea"/>
                <a:cs typeface="Times New Roman" panose="02020603050405020304" pitchFamily="18" charset="0"/>
              </a:rPr>
              <a:t>调研并明确</a:t>
            </a:r>
            <a:r>
              <a:rPr lang="en-US" altLang="zh-CN" sz="2400" dirty="0">
                <a:latin typeface="+mn-ea"/>
                <a:cs typeface="Times New Roman" panose="02020603050405020304" pitchFamily="18" charset="0"/>
              </a:rPr>
              <a:t>STCF</a:t>
            </a:r>
            <a:r>
              <a:rPr lang="zh-CN" altLang="en-US" sz="2400" dirty="0">
                <a:latin typeface="+mn-ea"/>
                <a:cs typeface="Times New Roman" panose="02020603050405020304" pitchFamily="18" charset="0"/>
              </a:rPr>
              <a:t>连锁保护系统输入慢联锁信号及快联锁信号的数目；</a:t>
            </a:r>
            <a:endParaRPr lang="en-US" altLang="zh-CN" sz="2400" dirty="0">
              <a:latin typeface="+mn-ea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</a:pPr>
            <a:r>
              <a:rPr lang="en-US" altLang="zh-CN" sz="2400" dirty="0">
                <a:latin typeface="+mn-ea"/>
                <a:cs typeface="Times New Roman" panose="02020603050405020304" pitchFamily="18" charset="0"/>
              </a:rPr>
              <a:t>2.</a:t>
            </a:r>
            <a:r>
              <a:rPr lang="zh-CN" altLang="en-US" sz="2400" dirty="0">
                <a:latin typeface="+mn-ea"/>
                <a:cs typeface="Times New Roman" panose="02020603050405020304" pitchFamily="18" charset="0"/>
              </a:rPr>
              <a:t>调研商业</a:t>
            </a:r>
            <a:r>
              <a:rPr lang="en-US" altLang="zh-CN" sz="2400" dirty="0">
                <a:latin typeface="+mn-ea"/>
                <a:cs typeface="Times New Roman" panose="02020603050405020304" pitchFamily="18" charset="0"/>
              </a:rPr>
              <a:t>FPGA</a:t>
            </a:r>
            <a:r>
              <a:rPr lang="zh-CN" altLang="en-US" sz="2400" dirty="0">
                <a:latin typeface="+mn-ea"/>
                <a:cs typeface="Times New Roman" panose="02020603050405020304" pitchFamily="18" charset="0"/>
              </a:rPr>
              <a:t>板卡，设计并开发一个多通道、高集成度、高隔离度的联锁专用板卡</a:t>
            </a:r>
            <a:r>
              <a:rPr lang="en-US" altLang="zh-CN" sz="2400" dirty="0">
                <a:latin typeface="+mn-ea"/>
                <a:cs typeface="Times New Roman" panose="02020603050405020304" pitchFamily="18" charset="0"/>
              </a:rPr>
              <a:t>;</a:t>
            </a:r>
            <a:endParaRPr lang="en-US" altLang="zh-CN" sz="2400" dirty="0">
              <a:latin typeface="+mn-ea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</a:pPr>
            <a:r>
              <a:rPr lang="en-US" altLang="zh-CN" sz="2400" dirty="0">
                <a:latin typeface="+mn-ea"/>
                <a:cs typeface="Times New Roman" panose="02020603050405020304" pitchFamily="18" charset="0"/>
              </a:rPr>
              <a:t>3.</a:t>
            </a:r>
            <a:r>
              <a:rPr lang="zh-CN" altLang="en-US" sz="2400" dirty="0">
                <a:latin typeface="+mn-ea"/>
                <a:cs typeface="Times New Roman" panose="02020603050405020304" pitchFamily="18" charset="0"/>
              </a:rPr>
              <a:t>编写快</a:t>
            </a:r>
            <a:r>
              <a:rPr lang="en-US" altLang="zh-CN" sz="2400" dirty="0">
                <a:latin typeface="+mn-ea"/>
                <a:cs typeface="Times New Roman" panose="02020603050405020304" pitchFamily="18" charset="0"/>
              </a:rPr>
              <a:t>/</a:t>
            </a:r>
            <a:r>
              <a:rPr lang="zh-CN" altLang="en-US" sz="2400" dirty="0">
                <a:latin typeface="+mn-ea"/>
                <a:cs typeface="Times New Roman" panose="02020603050405020304" pitchFamily="18" charset="0"/>
              </a:rPr>
              <a:t>慢联锁控制器的嵌入式</a:t>
            </a:r>
            <a:r>
              <a:rPr lang="en-US" altLang="zh-CN" sz="2400" dirty="0">
                <a:latin typeface="+mn-ea"/>
                <a:cs typeface="Times New Roman" panose="02020603050405020304" pitchFamily="18" charset="0"/>
              </a:rPr>
              <a:t>IOC</a:t>
            </a:r>
            <a:r>
              <a:rPr lang="zh-CN" altLang="en-US" sz="2400" dirty="0">
                <a:latin typeface="+mn-ea"/>
                <a:cs typeface="Times New Roman" panose="02020603050405020304" pitchFamily="18" charset="0"/>
              </a:rPr>
              <a:t>及</a:t>
            </a:r>
            <a:r>
              <a:rPr lang="en-US" altLang="zh-CN" sz="2400" dirty="0">
                <a:latin typeface="+mn-ea"/>
                <a:cs typeface="Times New Roman" panose="02020603050405020304" pitchFamily="18" charset="0"/>
              </a:rPr>
              <a:t>OPI</a:t>
            </a:r>
            <a:r>
              <a:rPr lang="zh-CN" altLang="en-US" sz="2400" dirty="0">
                <a:latin typeface="+mn-ea"/>
                <a:cs typeface="Times New Roman" panose="02020603050405020304" pitchFamily="18" charset="0"/>
              </a:rPr>
              <a:t>，搭建联锁保护测试离线平台。</a:t>
            </a:r>
            <a:endParaRPr lang="en-US" altLang="zh-CN" sz="2400" dirty="0">
              <a:latin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-13547" y="1893147"/>
            <a:ext cx="12205547" cy="3323167"/>
          </a:xfrm>
          <a:prstGeom prst="rect">
            <a:avLst/>
          </a:prstGeom>
          <a:solidFill>
            <a:srgbClr val="0070C0">
              <a:alpha val="8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600">
              <a:defRPr/>
            </a:pPr>
            <a:endParaRPr lang="zh-CN" altLang="en-US" sz="3200">
              <a:solidFill>
                <a:prstClr val="white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2966615" y="2304963"/>
            <a:ext cx="1785300" cy="1785068"/>
            <a:chOff x="2172225" y="-2068441"/>
            <a:chExt cx="1106591" cy="1106447"/>
          </a:xfrm>
        </p:grpSpPr>
        <p:grpSp>
          <p:nvGrpSpPr>
            <p:cNvPr id="4" name="组合 3"/>
            <p:cNvGrpSpPr/>
            <p:nvPr/>
          </p:nvGrpSpPr>
          <p:grpSpPr>
            <a:xfrm>
              <a:off x="2172225" y="-2068441"/>
              <a:ext cx="1106591" cy="1106447"/>
              <a:chOff x="304800" y="673100"/>
              <a:chExt cx="4000500" cy="4000500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9" name="同心圆 96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09600">
                  <a:defRPr/>
                </a:pPr>
                <a:endParaRPr lang="zh-CN" altLang="en-US" sz="3200" dirty="0">
                  <a:solidFill>
                    <a:prstClr val="black"/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10" name="椭圆 9"/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09600">
                  <a:defRPr/>
                </a:pPr>
                <a:endParaRPr lang="zh-CN" altLang="en-US" sz="3200" dirty="0">
                  <a:solidFill>
                    <a:prstClr val="white"/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</p:grpSp>
        <p:grpSp>
          <p:nvGrpSpPr>
            <p:cNvPr id="5" name="组合 4"/>
            <p:cNvGrpSpPr>
              <a:grpSpLocks noChangeAspect="1"/>
            </p:cNvGrpSpPr>
            <p:nvPr/>
          </p:nvGrpSpPr>
          <p:grpSpPr>
            <a:xfrm>
              <a:off x="2397139" y="-1815563"/>
              <a:ext cx="700321" cy="600690"/>
              <a:chOff x="5084763" y="971550"/>
              <a:chExt cx="323850" cy="277813"/>
            </a:xfrm>
            <a:solidFill>
              <a:srgbClr val="C00000"/>
            </a:solidFill>
          </p:grpSpPr>
          <p:sp>
            <p:nvSpPr>
              <p:cNvPr id="6" name="Freeform 301"/>
              <p:cNvSpPr>
                <a:spLocks noEditPoints="1"/>
              </p:cNvSpPr>
              <p:nvPr/>
            </p:nvSpPr>
            <p:spPr bwMode="auto">
              <a:xfrm>
                <a:off x="5191125" y="1031875"/>
                <a:ext cx="217488" cy="217488"/>
              </a:xfrm>
              <a:custGeom>
                <a:avLst/>
                <a:gdLst>
                  <a:gd name="T0" fmla="*/ 6 w 58"/>
                  <a:gd name="T1" fmla="*/ 14 h 58"/>
                  <a:gd name="T2" fmla="*/ 7 w 58"/>
                  <a:gd name="T3" fmla="*/ 19 h 58"/>
                  <a:gd name="T4" fmla="*/ 4 w 58"/>
                  <a:gd name="T5" fmla="*/ 20 h 58"/>
                  <a:gd name="T6" fmla="*/ 0 w 58"/>
                  <a:gd name="T7" fmla="*/ 23 h 58"/>
                  <a:gd name="T8" fmla="*/ 2 w 58"/>
                  <a:gd name="T9" fmla="*/ 27 h 58"/>
                  <a:gd name="T10" fmla="*/ 5 w 58"/>
                  <a:gd name="T11" fmla="*/ 31 h 58"/>
                  <a:gd name="T12" fmla="*/ 2 w 58"/>
                  <a:gd name="T13" fmla="*/ 34 h 58"/>
                  <a:gd name="T14" fmla="*/ 1 w 58"/>
                  <a:gd name="T15" fmla="*/ 38 h 58"/>
                  <a:gd name="T16" fmla="*/ 5 w 58"/>
                  <a:gd name="T17" fmla="*/ 41 h 58"/>
                  <a:gd name="T18" fmla="*/ 8 w 58"/>
                  <a:gd name="T19" fmla="*/ 42 h 58"/>
                  <a:gd name="T20" fmla="*/ 8 w 58"/>
                  <a:gd name="T21" fmla="*/ 46 h 58"/>
                  <a:gd name="T22" fmla="*/ 9 w 58"/>
                  <a:gd name="T23" fmla="*/ 51 h 58"/>
                  <a:gd name="T24" fmla="*/ 14 w 58"/>
                  <a:gd name="T25" fmla="*/ 51 h 58"/>
                  <a:gd name="T26" fmla="*/ 18 w 58"/>
                  <a:gd name="T27" fmla="*/ 51 h 58"/>
                  <a:gd name="T28" fmla="*/ 19 w 58"/>
                  <a:gd name="T29" fmla="*/ 54 h 58"/>
                  <a:gd name="T30" fmla="*/ 22 w 58"/>
                  <a:gd name="T31" fmla="*/ 58 h 58"/>
                  <a:gd name="T32" fmla="*/ 27 w 58"/>
                  <a:gd name="T33" fmla="*/ 56 h 58"/>
                  <a:gd name="T34" fmla="*/ 31 w 58"/>
                  <a:gd name="T35" fmla="*/ 53 h 58"/>
                  <a:gd name="T36" fmla="*/ 33 w 58"/>
                  <a:gd name="T37" fmla="*/ 56 h 58"/>
                  <a:gd name="T38" fmla="*/ 38 w 58"/>
                  <a:gd name="T39" fmla="*/ 57 h 58"/>
                  <a:gd name="T40" fmla="*/ 40 w 58"/>
                  <a:gd name="T41" fmla="*/ 53 h 58"/>
                  <a:gd name="T42" fmla="*/ 42 w 58"/>
                  <a:gd name="T43" fmla="*/ 49 h 58"/>
                  <a:gd name="T44" fmla="*/ 46 w 58"/>
                  <a:gd name="T45" fmla="*/ 50 h 58"/>
                  <a:gd name="T46" fmla="*/ 50 w 58"/>
                  <a:gd name="T47" fmla="*/ 49 h 58"/>
                  <a:gd name="T48" fmla="*/ 51 w 58"/>
                  <a:gd name="T49" fmla="*/ 44 h 58"/>
                  <a:gd name="T50" fmla="*/ 50 w 58"/>
                  <a:gd name="T51" fmla="*/ 40 h 58"/>
                  <a:gd name="T52" fmla="*/ 54 w 58"/>
                  <a:gd name="T53" fmla="*/ 39 h 58"/>
                  <a:gd name="T54" fmla="*/ 57 w 58"/>
                  <a:gd name="T55" fmla="*/ 35 h 58"/>
                  <a:gd name="T56" fmla="*/ 55 w 58"/>
                  <a:gd name="T57" fmla="*/ 31 h 58"/>
                  <a:gd name="T58" fmla="*/ 52 w 58"/>
                  <a:gd name="T59" fmla="*/ 27 h 58"/>
                  <a:gd name="T60" fmla="*/ 55 w 58"/>
                  <a:gd name="T61" fmla="*/ 25 h 58"/>
                  <a:gd name="T62" fmla="*/ 56 w 58"/>
                  <a:gd name="T63" fmla="*/ 20 h 58"/>
                  <a:gd name="T64" fmla="*/ 53 w 58"/>
                  <a:gd name="T65" fmla="*/ 18 h 58"/>
                  <a:gd name="T66" fmla="*/ 48 w 58"/>
                  <a:gd name="T67" fmla="*/ 16 h 58"/>
                  <a:gd name="T68" fmla="*/ 49 w 58"/>
                  <a:gd name="T69" fmla="*/ 12 h 58"/>
                  <a:gd name="T70" fmla="*/ 48 w 58"/>
                  <a:gd name="T71" fmla="*/ 8 h 58"/>
                  <a:gd name="T72" fmla="*/ 44 w 58"/>
                  <a:gd name="T73" fmla="*/ 7 h 58"/>
                  <a:gd name="T74" fmla="*/ 39 w 58"/>
                  <a:gd name="T75" fmla="*/ 8 h 58"/>
                  <a:gd name="T76" fmla="*/ 38 w 58"/>
                  <a:gd name="T77" fmla="*/ 4 h 58"/>
                  <a:gd name="T78" fmla="*/ 35 w 58"/>
                  <a:gd name="T79" fmla="*/ 1 h 58"/>
                  <a:gd name="T80" fmla="*/ 30 w 58"/>
                  <a:gd name="T81" fmla="*/ 3 h 58"/>
                  <a:gd name="T82" fmla="*/ 27 w 58"/>
                  <a:gd name="T83" fmla="*/ 5 h 58"/>
                  <a:gd name="T84" fmla="*/ 24 w 58"/>
                  <a:gd name="T85" fmla="*/ 3 h 58"/>
                  <a:gd name="T86" fmla="*/ 20 w 58"/>
                  <a:gd name="T87" fmla="*/ 1 h 58"/>
                  <a:gd name="T88" fmla="*/ 17 w 58"/>
                  <a:gd name="T89" fmla="*/ 5 h 58"/>
                  <a:gd name="T90" fmla="*/ 15 w 58"/>
                  <a:gd name="T91" fmla="*/ 10 h 58"/>
                  <a:gd name="T92" fmla="*/ 12 w 58"/>
                  <a:gd name="T93" fmla="*/ 9 h 58"/>
                  <a:gd name="T94" fmla="*/ 7 w 58"/>
                  <a:gd name="T95" fmla="*/ 10 h 58"/>
                  <a:gd name="T96" fmla="*/ 6 w 58"/>
                  <a:gd name="T97" fmla="*/ 14 h 58"/>
                  <a:gd name="T98" fmla="*/ 23 w 58"/>
                  <a:gd name="T99" fmla="*/ 13 h 58"/>
                  <a:gd name="T100" fmla="*/ 45 w 58"/>
                  <a:gd name="T101" fmla="*/ 24 h 58"/>
                  <a:gd name="T102" fmla="*/ 34 w 58"/>
                  <a:gd name="T103" fmla="*/ 45 h 58"/>
                  <a:gd name="T104" fmla="*/ 13 w 58"/>
                  <a:gd name="T105" fmla="*/ 34 h 58"/>
                  <a:gd name="T106" fmla="*/ 23 w 58"/>
                  <a:gd name="T107" fmla="*/ 13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58" h="58">
                    <a:moveTo>
                      <a:pt x="6" y="14"/>
                    </a:moveTo>
                    <a:cubicBezTo>
                      <a:pt x="8" y="15"/>
                      <a:pt x="7" y="18"/>
                      <a:pt x="7" y="19"/>
                    </a:cubicBezTo>
                    <a:cubicBezTo>
                      <a:pt x="7" y="20"/>
                      <a:pt x="5" y="20"/>
                      <a:pt x="4" y="20"/>
                    </a:cubicBezTo>
                    <a:cubicBezTo>
                      <a:pt x="2" y="20"/>
                      <a:pt x="0" y="21"/>
                      <a:pt x="0" y="23"/>
                    </a:cubicBezTo>
                    <a:cubicBezTo>
                      <a:pt x="0" y="25"/>
                      <a:pt x="0" y="27"/>
                      <a:pt x="2" y="27"/>
                    </a:cubicBezTo>
                    <a:cubicBezTo>
                      <a:pt x="3" y="28"/>
                      <a:pt x="5" y="30"/>
                      <a:pt x="5" y="31"/>
                    </a:cubicBezTo>
                    <a:cubicBezTo>
                      <a:pt x="5" y="32"/>
                      <a:pt x="4" y="33"/>
                      <a:pt x="2" y="34"/>
                    </a:cubicBezTo>
                    <a:cubicBezTo>
                      <a:pt x="1" y="34"/>
                      <a:pt x="0" y="36"/>
                      <a:pt x="1" y="38"/>
                    </a:cubicBezTo>
                    <a:cubicBezTo>
                      <a:pt x="1" y="40"/>
                      <a:pt x="3" y="42"/>
                      <a:pt x="5" y="41"/>
                    </a:cubicBezTo>
                    <a:cubicBezTo>
                      <a:pt x="6" y="41"/>
                      <a:pt x="8" y="41"/>
                      <a:pt x="8" y="42"/>
                    </a:cubicBezTo>
                    <a:cubicBezTo>
                      <a:pt x="9" y="42"/>
                      <a:pt x="9" y="45"/>
                      <a:pt x="8" y="46"/>
                    </a:cubicBezTo>
                    <a:cubicBezTo>
                      <a:pt x="7" y="47"/>
                      <a:pt x="7" y="50"/>
                      <a:pt x="9" y="51"/>
                    </a:cubicBezTo>
                    <a:cubicBezTo>
                      <a:pt x="11" y="52"/>
                      <a:pt x="13" y="53"/>
                      <a:pt x="14" y="51"/>
                    </a:cubicBezTo>
                    <a:cubicBezTo>
                      <a:pt x="15" y="50"/>
                      <a:pt x="18" y="51"/>
                      <a:pt x="18" y="51"/>
                    </a:cubicBezTo>
                    <a:cubicBezTo>
                      <a:pt x="19" y="51"/>
                      <a:pt x="20" y="53"/>
                      <a:pt x="19" y="54"/>
                    </a:cubicBezTo>
                    <a:cubicBezTo>
                      <a:pt x="19" y="56"/>
                      <a:pt x="20" y="57"/>
                      <a:pt x="22" y="58"/>
                    </a:cubicBezTo>
                    <a:cubicBezTo>
                      <a:pt x="25" y="58"/>
                      <a:pt x="26" y="57"/>
                      <a:pt x="27" y="56"/>
                    </a:cubicBezTo>
                    <a:cubicBezTo>
                      <a:pt x="27" y="54"/>
                      <a:pt x="30" y="53"/>
                      <a:pt x="31" y="53"/>
                    </a:cubicBezTo>
                    <a:cubicBezTo>
                      <a:pt x="31" y="53"/>
                      <a:pt x="33" y="54"/>
                      <a:pt x="33" y="56"/>
                    </a:cubicBezTo>
                    <a:cubicBezTo>
                      <a:pt x="34" y="57"/>
                      <a:pt x="36" y="58"/>
                      <a:pt x="38" y="57"/>
                    </a:cubicBezTo>
                    <a:cubicBezTo>
                      <a:pt x="40" y="57"/>
                      <a:pt x="41" y="55"/>
                      <a:pt x="40" y="53"/>
                    </a:cubicBezTo>
                    <a:cubicBezTo>
                      <a:pt x="40" y="52"/>
                      <a:pt x="42" y="49"/>
                      <a:pt x="42" y="49"/>
                    </a:cubicBezTo>
                    <a:cubicBezTo>
                      <a:pt x="43" y="48"/>
                      <a:pt x="44" y="49"/>
                      <a:pt x="46" y="50"/>
                    </a:cubicBezTo>
                    <a:cubicBezTo>
                      <a:pt x="47" y="51"/>
                      <a:pt x="49" y="51"/>
                      <a:pt x="50" y="49"/>
                    </a:cubicBezTo>
                    <a:cubicBezTo>
                      <a:pt x="52" y="47"/>
                      <a:pt x="52" y="45"/>
                      <a:pt x="51" y="44"/>
                    </a:cubicBezTo>
                    <a:cubicBezTo>
                      <a:pt x="50" y="43"/>
                      <a:pt x="50" y="40"/>
                      <a:pt x="50" y="40"/>
                    </a:cubicBezTo>
                    <a:cubicBezTo>
                      <a:pt x="51" y="39"/>
                      <a:pt x="52" y="38"/>
                      <a:pt x="54" y="39"/>
                    </a:cubicBezTo>
                    <a:cubicBezTo>
                      <a:pt x="55" y="39"/>
                      <a:pt x="57" y="38"/>
                      <a:pt x="57" y="35"/>
                    </a:cubicBezTo>
                    <a:cubicBezTo>
                      <a:pt x="58" y="33"/>
                      <a:pt x="57" y="31"/>
                      <a:pt x="55" y="31"/>
                    </a:cubicBezTo>
                    <a:cubicBezTo>
                      <a:pt x="54" y="31"/>
                      <a:pt x="53" y="28"/>
                      <a:pt x="52" y="27"/>
                    </a:cubicBezTo>
                    <a:cubicBezTo>
                      <a:pt x="52" y="26"/>
                      <a:pt x="54" y="25"/>
                      <a:pt x="55" y="25"/>
                    </a:cubicBezTo>
                    <a:cubicBezTo>
                      <a:pt x="56" y="24"/>
                      <a:pt x="57" y="22"/>
                      <a:pt x="56" y="20"/>
                    </a:cubicBezTo>
                    <a:cubicBezTo>
                      <a:pt x="56" y="18"/>
                      <a:pt x="54" y="17"/>
                      <a:pt x="53" y="18"/>
                    </a:cubicBezTo>
                    <a:cubicBezTo>
                      <a:pt x="51" y="18"/>
                      <a:pt x="49" y="16"/>
                      <a:pt x="48" y="16"/>
                    </a:cubicBezTo>
                    <a:cubicBezTo>
                      <a:pt x="48" y="15"/>
                      <a:pt x="48" y="13"/>
                      <a:pt x="49" y="12"/>
                    </a:cubicBezTo>
                    <a:cubicBezTo>
                      <a:pt x="50" y="11"/>
                      <a:pt x="50" y="9"/>
                      <a:pt x="48" y="8"/>
                    </a:cubicBezTo>
                    <a:cubicBezTo>
                      <a:pt x="47" y="6"/>
                      <a:pt x="45" y="6"/>
                      <a:pt x="44" y="7"/>
                    </a:cubicBezTo>
                    <a:cubicBezTo>
                      <a:pt x="42" y="8"/>
                      <a:pt x="40" y="8"/>
                      <a:pt x="39" y="8"/>
                    </a:cubicBezTo>
                    <a:cubicBezTo>
                      <a:pt x="38" y="7"/>
                      <a:pt x="38" y="6"/>
                      <a:pt x="38" y="4"/>
                    </a:cubicBezTo>
                    <a:cubicBezTo>
                      <a:pt x="38" y="3"/>
                      <a:pt x="37" y="1"/>
                      <a:pt x="35" y="1"/>
                    </a:cubicBezTo>
                    <a:cubicBezTo>
                      <a:pt x="33" y="0"/>
                      <a:pt x="31" y="1"/>
                      <a:pt x="30" y="3"/>
                    </a:cubicBezTo>
                    <a:cubicBezTo>
                      <a:pt x="30" y="4"/>
                      <a:pt x="28" y="5"/>
                      <a:pt x="27" y="5"/>
                    </a:cubicBezTo>
                    <a:cubicBezTo>
                      <a:pt x="26" y="6"/>
                      <a:pt x="25" y="4"/>
                      <a:pt x="24" y="3"/>
                    </a:cubicBezTo>
                    <a:cubicBezTo>
                      <a:pt x="24" y="1"/>
                      <a:pt x="22" y="1"/>
                      <a:pt x="20" y="1"/>
                    </a:cubicBezTo>
                    <a:cubicBezTo>
                      <a:pt x="18" y="2"/>
                      <a:pt x="16" y="4"/>
                      <a:pt x="17" y="5"/>
                    </a:cubicBezTo>
                    <a:cubicBezTo>
                      <a:pt x="17" y="7"/>
                      <a:pt x="16" y="9"/>
                      <a:pt x="15" y="10"/>
                    </a:cubicBezTo>
                    <a:cubicBezTo>
                      <a:pt x="14" y="10"/>
                      <a:pt x="13" y="10"/>
                      <a:pt x="12" y="9"/>
                    </a:cubicBezTo>
                    <a:cubicBezTo>
                      <a:pt x="10" y="8"/>
                      <a:pt x="8" y="8"/>
                      <a:pt x="7" y="10"/>
                    </a:cubicBezTo>
                    <a:cubicBezTo>
                      <a:pt x="6" y="11"/>
                      <a:pt x="5" y="13"/>
                      <a:pt x="6" y="14"/>
                    </a:cubicBezTo>
                    <a:close/>
                    <a:moveTo>
                      <a:pt x="23" y="13"/>
                    </a:moveTo>
                    <a:cubicBezTo>
                      <a:pt x="32" y="10"/>
                      <a:pt x="42" y="15"/>
                      <a:pt x="45" y="24"/>
                    </a:cubicBezTo>
                    <a:cubicBezTo>
                      <a:pt x="47" y="33"/>
                      <a:pt x="43" y="42"/>
                      <a:pt x="34" y="45"/>
                    </a:cubicBezTo>
                    <a:cubicBezTo>
                      <a:pt x="25" y="48"/>
                      <a:pt x="15" y="43"/>
                      <a:pt x="13" y="34"/>
                    </a:cubicBezTo>
                    <a:cubicBezTo>
                      <a:pt x="10" y="26"/>
                      <a:pt x="15" y="16"/>
                      <a:pt x="23" y="13"/>
                    </a:cubicBez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1920" tIns="60960" rIns="121920" bIns="60960" numCol="1" anchor="t" anchorCtr="0" compatLnSpc="1"/>
              <a:lstStyle/>
              <a:p>
                <a:pPr defTabSz="609600">
                  <a:defRPr/>
                </a:pPr>
                <a:endParaRPr lang="zh-CN" altLang="en-US" sz="1465">
                  <a:solidFill>
                    <a:prstClr val="black"/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7" name="Freeform 302"/>
              <p:cNvSpPr>
                <a:spLocks noEditPoints="1"/>
              </p:cNvSpPr>
              <p:nvPr/>
            </p:nvSpPr>
            <p:spPr bwMode="auto">
              <a:xfrm>
                <a:off x="5084763" y="971550"/>
                <a:ext cx="139700" cy="139700"/>
              </a:xfrm>
              <a:custGeom>
                <a:avLst/>
                <a:gdLst>
                  <a:gd name="T0" fmla="*/ 4 w 37"/>
                  <a:gd name="T1" fmla="*/ 9 h 37"/>
                  <a:gd name="T2" fmla="*/ 5 w 37"/>
                  <a:gd name="T3" fmla="*/ 12 h 37"/>
                  <a:gd name="T4" fmla="*/ 2 w 37"/>
                  <a:gd name="T5" fmla="*/ 12 h 37"/>
                  <a:gd name="T6" fmla="*/ 0 w 37"/>
                  <a:gd name="T7" fmla="*/ 14 h 37"/>
                  <a:gd name="T8" fmla="*/ 1 w 37"/>
                  <a:gd name="T9" fmla="*/ 17 h 37"/>
                  <a:gd name="T10" fmla="*/ 3 w 37"/>
                  <a:gd name="T11" fmla="*/ 20 h 37"/>
                  <a:gd name="T12" fmla="*/ 2 w 37"/>
                  <a:gd name="T13" fmla="*/ 21 h 37"/>
                  <a:gd name="T14" fmla="*/ 1 w 37"/>
                  <a:gd name="T15" fmla="*/ 24 h 37"/>
                  <a:gd name="T16" fmla="*/ 3 w 37"/>
                  <a:gd name="T17" fmla="*/ 26 h 37"/>
                  <a:gd name="T18" fmla="*/ 5 w 37"/>
                  <a:gd name="T19" fmla="*/ 26 h 37"/>
                  <a:gd name="T20" fmla="*/ 5 w 37"/>
                  <a:gd name="T21" fmla="*/ 29 h 37"/>
                  <a:gd name="T22" fmla="*/ 6 w 37"/>
                  <a:gd name="T23" fmla="*/ 32 h 37"/>
                  <a:gd name="T24" fmla="*/ 9 w 37"/>
                  <a:gd name="T25" fmla="*/ 33 h 37"/>
                  <a:gd name="T26" fmla="*/ 12 w 37"/>
                  <a:gd name="T27" fmla="*/ 32 h 37"/>
                  <a:gd name="T28" fmla="*/ 12 w 37"/>
                  <a:gd name="T29" fmla="*/ 34 h 37"/>
                  <a:gd name="T30" fmla="*/ 15 w 37"/>
                  <a:gd name="T31" fmla="*/ 37 h 37"/>
                  <a:gd name="T32" fmla="*/ 17 w 37"/>
                  <a:gd name="T33" fmla="*/ 35 h 37"/>
                  <a:gd name="T34" fmla="*/ 20 w 37"/>
                  <a:gd name="T35" fmla="*/ 34 h 37"/>
                  <a:gd name="T36" fmla="*/ 21 w 37"/>
                  <a:gd name="T37" fmla="*/ 35 h 37"/>
                  <a:gd name="T38" fmla="*/ 24 w 37"/>
                  <a:gd name="T39" fmla="*/ 36 h 37"/>
                  <a:gd name="T40" fmla="*/ 26 w 37"/>
                  <a:gd name="T41" fmla="*/ 34 h 37"/>
                  <a:gd name="T42" fmla="*/ 27 w 37"/>
                  <a:gd name="T43" fmla="*/ 31 h 37"/>
                  <a:gd name="T44" fmla="*/ 29 w 37"/>
                  <a:gd name="T45" fmla="*/ 32 h 37"/>
                  <a:gd name="T46" fmla="*/ 32 w 37"/>
                  <a:gd name="T47" fmla="*/ 31 h 37"/>
                  <a:gd name="T48" fmla="*/ 33 w 37"/>
                  <a:gd name="T49" fmla="*/ 28 h 37"/>
                  <a:gd name="T50" fmla="*/ 32 w 37"/>
                  <a:gd name="T51" fmla="*/ 25 h 37"/>
                  <a:gd name="T52" fmla="*/ 35 w 37"/>
                  <a:gd name="T53" fmla="*/ 24 h 37"/>
                  <a:gd name="T54" fmla="*/ 37 w 37"/>
                  <a:gd name="T55" fmla="*/ 22 h 37"/>
                  <a:gd name="T56" fmla="*/ 36 w 37"/>
                  <a:gd name="T57" fmla="*/ 19 h 37"/>
                  <a:gd name="T58" fmla="*/ 34 w 37"/>
                  <a:gd name="T59" fmla="*/ 17 h 37"/>
                  <a:gd name="T60" fmla="*/ 35 w 37"/>
                  <a:gd name="T61" fmla="*/ 15 h 37"/>
                  <a:gd name="T62" fmla="*/ 36 w 37"/>
                  <a:gd name="T63" fmla="*/ 12 h 37"/>
                  <a:gd name="T64" fmla="*/ 34 w 37"/>
                  <a:gd name="T65" fmla="*/ 11 h 37"/>
                  <a:gd name="T66" fmla="*/ 31 w 37"/>
                  <a:gd name="T67" fmla="*/ 9 h 37"/>
                  <a:gd name="T68" fmla="*/ 32 w 37"/>
                  <a:gd name="T69" fmla="*/ 7 h 37"/>
                  <a:gd name="T70" fmla="*/ 31 w 37"/>
                  <a:gd name="T71" fmla="*/ 4 h 37"/>
                  <a:gd name="T72" fmla="*/ 28 w 37"/>
                  <a:gd name="T73" fmla="*/ 4 h 37"/>
                  <a:gd name="T74" fmla="*/ 25 w 37"/>
                  <a:gd name="T75" fmla="*/ 4 h 37"/>
                  <a:gd name="T76" fmla="*/ 25 w 37"/>
                  <a:gd name="T77" fmla="*/ 2 h 37"/>
                  <a:gd name="T78" fmla="*/ 22 w 37"/>
                  <a:gd name="T79" fmla="*/ 0 h 37"/>
                  <a:gd name="T80" fmla="*/ 20 w 37"/>
                  <a:gd name="T81" fmla="*/ 1 h 37"/>
                  <a:gd name="T82" fmla="*/ 17 w 37"/>
                  <a:gd name="T83" fmla="*/ 3 h 37"/>
                  <a:gd name="T84" fmla="*/ 16 w 37"/>
                  <a:gd name="T85" fmla="*/ 1 h 37"/>
                  <a:gd name="T86" fmla="*/ 13 w 37"/>
                  <a:gd name="T87" fmla="*/ 0 h 37"/>
                  <a:gd name="T88" fmla="*/ 11 w 37"/>
                  <a:gd name="T89" fmla="*/ 3 h 37"/>
                  <a:gd name="T90" fmla="*/ 10 w 37"/>
                  <a:gd name="T91" fmla="*/ 6 h 37"/>
                  <a:gd name="T92" fmla="*/ 8 w 37"/>
                  <a:gd name="T93" fmla="*/ 5 h 37"/>
                  <a:gd name="T94" fmla="*/ 5 w 37"/>
                  <a:gd name="T95" fmla="*/ 6 h 37"/>
                  <a:gd name="T96" fmla="*/ 4 w 37"/>
                  <a:gd name="T97" fmla="*/ 9 h 37"/>
                  <a:gd name="T98" fmla="*/ 15 w 37"/>
                  <a:gd name="T99" fmla="*/ 8 h 37"/>
                  <a:gd name="T100" fmla="*/ 29 w 37"/>
                  <a:gd name="T101" fmla="*/ 15 h 37"/>
                  <a:gd name="T102" fmla="*/ 22 w 37"/>
                  <a:gd name="T103" fmla="*/ 29 h 37"/>
                  <a:gd name="T104" fmla="*/ 8 w 37"/>
                  <a:gd name="T105" fmla="*/ 22 h 37"/>
                  <a:gd name="T106" fmla="*/ 15 w 37"/>
                  <a:gd name="T107" fmla="*/ 8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37" h="37">
                    <a:moveTo>
                      <a:pt x="4" y="9"/>
                    </a:moveTo>
                    <a:cubicBezTo>
                      <a:pt x="5" y="9"/>
                      <a:pt x="5" y="11"/>
                      <a:pt x="5" y="12"/>
                    </a:cubicBezTo>
                    <a:cubicBezTo>
                      <a:pt x="4" y="12"/>
                      <a:pt x="3" y="12"/>
                      <a:pt x="2" y="12"/>
                    </a:cubicBezTo>
                    <a:cubicBezTo>
                      <a:pt x="1" y="12"/>
                      <a:pt x="0" y="13"/>
                      <a:pt x="0" y="14"/>
                    </a:cubicBezTo>
                    <a:cubicBezTo>
                      <a:pt x="0" y="16"/>
                      <a:pt x="0" y="17"/>
                      <a:pt x="1" y="17"/>
                    </a:cubicBezTo>
                    <a:cubicBezTo>
                      <a:pt x="2" y="17"/>
                      <a:pt x="3" y="19"/>
                      <a:pt x="3" y="20"/>
                    </a:cubicBezTo>
                    <a:cubicBezTo>
                      <a:pt x="3" y="20"/>
                      <a:pt x="2" y="21"/>
                      <a:pt x="2" y="21"/>
                    </a:cubicBezTo>
                    <a:cubicBezTo>
                      <a:pt x="1" y="21"/>
                      <a:pt x="0" y="23"/>
                      <a:pt x="1" y="24"/>
                    </a:cubicBezTo>
                    <a:cubicBezTo>
                      <a:pt x="1" y="25"/>
                      <a:pt x="2" y="26"/>
                      <a:pt x="3" y="26"/>
                    </a:cubicBezTo>
                    <a:cubicBezTo>
                      <a:pt x="4" y="26"/>
                      <a:pt x="5" y="26"/>
                      <a:pt x="5" y="26"/>
                    </a:cubicBezTo>
                    <a:cubicBezTo>
                      <a:pt x="6" y="27"/>
                      <a:pt x="6" y="28"/>
                      <a:pt x="5" y="29"/>
                    </a:cubicBezTo>
                    <a:cubicBezTo>
                      <a:pt x="5" y="30"/>
                      <a:pt x="5" y="31"/>
                      <a:pt x="6" y="32"/>
                    </a:cubicBezTo>
                    <a:cubicBezTo>
                      <a:pt x="7" y="33"/>
                      <a:pt x="8" y="33"/>
                      <a:pt x="9" y="33"/>
                    </a:cubicBezTo>
                    <a:cubicBezTo>
                      <a:pt x="10" y="32"/>
                      <a:pt x="11" y="32"/>
                      <a:pt x="12" y="32"/>
                    </a:cubicBezTo>
                    <a:cubicBezTo>
                      <a:pt x="12" y="32"/>
                      <a:pt x="13" y="33"/>
                      <a:pt x="12" y="34"/>
                    </a:cubicBezTo>
                    <a:cubicBezTo>
                      <a:pt x="12" y="35"/>
                      <a:pt x="13" y="36"/>
                      <a:pt x="15" y="37"/>
                    </a:cubicBezTo>
                    <a:cubicBezTo>
                      <a:pt x="16" y="37"/>
                      <a:pt x="17" y="36"/>
                      <a:pt x="17" y="35"/>
                    </a:cubicBezTo>
                    <a:cubicBezTo>
                      <a:pt x="18" y="34"/>
                      <a:pt x="19" y="34"/>
                      <a:pt x="20" y="34"/>
                    </a:cubicBezTo>
                    <a:cubicBezTo>
                      <a:pt x="20" y="34"/>
                      <a:pt x="21" y="34"/>
                      <a:pt x="21" y="35"/>
                    </a:cubicBezTo>
                    <a:cubicBezTo>
                      <a:pt x="22" y="36"/>
                      <a:pt x="23" y="37"/>
                      <a:pt x="24" y="36"/>
                    </a:cubicBezTo>
                    <a:cubicBezTo>
                      <a:pt x="26" y="36"/>
                      <a:pt x="26" y="35"/>
                      <a:pt x="26" y="34"/>
                    </a:cubicBezTo>
                    <a:cubicBezTo>
                      <a:pt x="26" y="33"/>
                      <a:pt x="27" y="31"/>
                      <a:pt x="27" y="31"/>
                    </a:cubicBezTo>
                    <a:cubicBezTo>
                      <a:pt x="28" y="31"/>
                      <a:pt x="29" y="31"/>
                      <a:pt x="29" y="32"/>
                    </a:cubicBezTo>
                    <a:cubicBezTo>
                      <a:pt x="30" y="32"/>
                      <a:pt x="32" y="32"/>
                      <a:pt x="32" y="31"/>
                    </a:cubicBezTo>
                    <a:cubicBezTo>
                      <a:pt x="33" y="30"/>
                      <a:pt x="34" y="28"/>
                      <a:pt x="33" y="28"/>
                    </a:cubicBezTo>
                    <a:cubicBezTo>
                      <a:pt x="32" y="27"/>
                      <a:pt x="32" y="25"/>
                      <a:pt x="32" y="25"/>
                    </a:cubicBezTo>
                    <a:cubicBezTo>
                      <a:pt x="33" y="24"/>
                      <a:pt x="34" y="24"/>
                      <a:pt x="35" y="24"/>
                    </a:cubicBezTo>
                    <a:cubicBezTo>
                      <a:pt x="36" y="24"/>
                      <a:pt x="37" y="24"/>
                      <a:pt x="37" y="22"/>
                    </a:cubicBezTo>
                    <a:cubicBezTo>
                      <a:pt x="37" y="21"/>
                      <a:pt x="37" y="20"/>
                      <a:pt x="36" y="19"/>
                    </a:cubicBezTo>
                    <a:cubicBezTo>
                      <a:pt x="35" y="19"/>
                      <a:pt x="34" y="18"/>
                      <a:pt x="34" y="17"/>
                    </a:cubicBezTo>
                    <a:cubicBezTo>
                      <a:pt x="34" y="16"/>
                      <a:pt x="35" y="16"/>
                      <a:pt x="35" y="15"/>
                    </a:cubicBezTo>
                    <a:cubicBezTo>
                      <a:pt x="36" y="15"/>
                      <a:pt x="37" y="14"/>
                      <a:pt x="36" y="12"/>
                    </a:cubicBezTo>
                    <a:cubicBezTo>
                      <a:pt x="36" y="11"/>
                      <a:pt x="35" y="10"/>
                      <a:pt x="34" y="11"/>
                    </a:cubicBezTo>
                    <a:cubicBezTo>
                      <a:pt x="33" y="11"/>
                      <a:pt x="31" y="10"/>
                      <a:pt x="31" y="9"/>
                    </a:cubicBezTo>
                    <a:cubicBezTo>
                      <a:pt x="31" y="9"/>
                      <a:pt x="31" y="8"/>
                      <a:pt x="32" y="7"/>
                    </a:cubicBezTo>
                    <a:cubicBezTo>
                      <a:pt x="32" y="7"/>
                      <a:pt x="32" y="5"/>
                      <a:pt x="31" y="4"/>
                    </a:cubicBezTo>
                    <a:cubicBezTo>
                      <a:pt x="30" y="3"/>
                      <a:pt x="29" y="3"/>
                      <a:pt x="28" y="4"/>
                    </a:cubicBezTo>
                    <a:cubicBezTo>
                      <a:pt x="27" y="5"/>
                      <a:pt x="26" y="5"/>
                      <a:pt x="25" y="4"/>
                    </a:cubicBezTo>
                    <a:cubicBezTo>
                      <a:pt x="25" y="4"/>
                      <a:pt x="24" y="3"/>
                      <a:pt x="25" y="2"/>
                    </a:cubicBezTo>
                    <a:cubicBezTo>
                      <a:pt x="25" y="1"/>
                      <a:pt x="24" y="0"/>
                      <a:pt x="22" y="0"/>
                    </a:cubicBezTo>
                    <a:cubicBezTo>
                      <a:pt x="21" y="0"/>
                      <a:pt x="20" y="0"/>
                      <a:pt x="20" y="1"/>
                    </a:cubicBezTo>
                    <a:cubicBezTo>
                      <a:pt x="19" y="2"/>
                      <a:pt x="18" y="3"/>
                      <a:pt x="17" y="3"/>
                    </a:cubicBezTo>
                    <a:cubicBezTo>
                      <a:pt x="17" y="3"/>
                      <a:pt x="16" y="2"/>
                      <a:pt x="16" y="1"/>
                    </a:cubicBezTo>
                    <a:cubicBezTo>
                      <a:pt x="15" y="0"/>
                      <a:pt x="14" y="0"/>
                      <a:pt x="13" y="0"/>
                    </a:cubicBezTo>
                    <a:cubicBezTo>
                      <a:pt x="11" y="1"/>
                      <a:pt x="11" y="2"/>
                      <a:pt x="11" y="3"/>
                    </a:cubicBezTo>
                    <a:cubicBezTo>
                      <a:pt x="11" y="4"/>
                      <a:pt x="10" y="5"/>
                      <a:pt x="10" y="6"/>
                    </a:cubicBezTo>
                    <a:cubicBezTo>
                      <a:pt x="9" y="6"/>
                      <a:pt x="8" y="6"/>
                      <a:pt x="8" y="5"/>
                    </a:cubicBezTo>
                    <a:cubicBezTo>
                      <a:pt x="7" y="4"/>
                      <a:pt x="5" y="5"/>
                      <a:pt x="5" y="6"/>
                    </a:cubicBezTo>
                    <a:cubicBezTo>
                      <a:pt x="4" y="7"/>
                      <a:pt x="3" y="8"/>
                      <a:pt x="4" y="9"/>
                    </a:cubicBezTo>
                    <a:close/>
                    <a:moveTo>
                      <a:pt x="15" y="8"/>
                    </a:moveTo>
                    <a:cubicBezTo>
                      <a:pt x="21" y="6"/>
                      <a:pt x="27" y="9"/>
                      <a:pt x="29" y="15"/>
                    </a:cubicBezTo>
                    <a:cubicBezTo>
                      <a:pt x="31" y="21"/>
                      <a:pt x="27" y="27"/>
                      <a:pt x="22" y="29"/>
                    </a:cubicBezTo>
                    <a:cubicBezTo>
                      <a:pt x="16" y="30"/>
                      <a:pt x="10" y="27"/>
                      <a:pt x="8" y="22"/>
                    </a:cubicBezTo>
                    <a:cubicBezTo>
                      <a:pt x="6" y="16"/>
                      <a:pt x="10" y="10"/>
                      <a:pt x="15" y="8"/>
                    </a:cubicBez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1920" tIns="60960" rIns="121920" bIns="60960" numCol="1" anchor="t" anchorCtr="0" compatLnSpc="1"/>
              <a:lstStyle/>
              <a:p>
                <a:pPr defTabSz="609600">
                  <a:defRPr/>
                </a:pPr>
                <a:endParaRPr lang="zh-CN" altLang="en-US" sz="1465">
                  <a:solidFill>
                    <a:prstClr val="black"/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8" name="Freeform 303"/>
              <p:cNvSpPr>
                <a:spLocks noEditPoints="1"/>
              </p:cNvSpPr>
              <p:nvPr/>
            </p:nvSpPr>
            <p:spPr bwMode="auto">
              <a:xfrm>
                <a:off x="5084763" y="1111250"/>
                <a:ext cx="109538" cy="104775"/>
              </a:xfrm>
              <a:custGeom>
                <a:avLst/>
                <a:gdLst>
                  <a:gd name="T0" fmla="*/ 3 w 29"/>
                  <a:gd name="T1" fmla="*/ 7 h 28"/>
                  <a:gd name="T2" fmla="*/ 4 w 29"/>
                  <a:gd name="T3" fmla="*/ 9 h 28"/>
                  <a:gd name="T4" fmla="*/ 2 w 29"/>
                  <a:gd name="T5" fmla="*/ 9 h 28"/>
                  <a:gd name="T6" fmla="*/ 0 w 29"/>
                  <a:gd name="T7" fmla="*/ 11 h 28"/>
                  <a:gd name="T8" fmla="*/ 1 w 29"/>
                  <a:gd name="T9" fmla="*/ 13 h 28"/>
                  <a:gd name="T10" fmla="*/ 3 w 29"/>
                  <a:gd name="T11" fmla="*/ 15 h 28"/>
                  <a:gd name="T12" fmla="*/ 1 w 29"/>
                  <a:gd name="T13" fmla="*/ 16 h 28"/>
                  <a:gd name="T14" fmla="*/ 1 w 29"/>
                  <a:gd name="T15" fmla="*/ 19 h 28"/>
                  <a:gd name="T16" fmla="*/ 3 w 29"/>
                  <a:gd name="T17" fmla="*/ 20 h 28"/>
                  <a:gd name="T18" fmla="*/ 4 w 29"/>
                  <a:gd name="T19" fmla="*/ 20 h 28"/>
                  <a:gd name="T20" fmla="*/ 4 w 29"/>
                  <a:gd name="T21" fmla="*/ 23 h 28"/>
                  <a:gd name="T22" fmla="*/ 5 w 29"/>
                  <a:gd name="T23" fmla="*/ 25 h 28"/>
                  <a:gd name="T24" fmla="*/ 7 w 29"/>
                  <a:gd name="T25" fmla="*/ 25 h 28"/>
                  <a:gd name="T26" fmla="*/ 9 w 29"/>
                  <a:gd name="T27" fmla="*/ 25 h 28"/>
                  <a:gd name="T28" fmla="*/ 10 w 29"/>
                  <a:gd name="T29" fmla="*/ 27 h 28"/>
                  <a:gd name="T30" fmla="*/ 11 w 29"/>
                  <a:gd name="T31" fmla="*/ 28 h 28"/>
                  <a:gd name="T32" fmla="*/ 13 w 29"/>
                  <a:gd name="T33" fmla="*/ 27 h 28"/>
                  <a:gd name="T34" fmla="*/ 15 w 29"/>
                  <a:gd name="T35" fmla="*/ 26 h 28"/>
                  <a:gd name="T36" fmla="*/ 17 w 29"/>
                  <a:gd name="T37" fmla="*/ 27 h 28"/>
                  <a:gd name="T38" fmla="*/ 19 w 29"/>
                  <a:gd name="T39" fmla="*/ 28 h 28"/>
                  <a:gd name="T40" fmla="*/ 20 w 29"/>
                  <a:gd name="T41" fmla="*/ 26 h 28"/>
                  <a:gd name="T42" fmla="*/ 21 w 29"/>
                  <a:gd name="T43" fmla="*/ 24 h 28"/>
                  <a:gd name="T44" fmla="*/ 23 w 29"/>
                  <a:gd name="T45" fmla="*/ 24 h 28"/>
                  <a:gd name="T46" fmla="*/ 25 w 29"/>
                  <a:gd name="T47" fmla="*/ 24 h 28"/>
                  <a:gd name="T48" fmla="*/ 25 w 29"/>
                  <a:gd name="T49" fmla="*/ 21 h 28"/>
                  <a:gd name="T50" fmla="*/ 25 w 29"/>
                  <a:gd name="T51" fmla="*/ 19 h 28"/>
                  <a:gd name="T52" fmla="*/ 27 w 29"/>
                  <a:gd name="T53" fmla="*/ 19 h 28"/>
                  <a:gd name="T54" fmla="*/ 29 w 29"/>
                  <a:gd name="T55" fmla="*/ 17 h 28"/>
                  <a:gd name="T56" fmla="*/ 28 w 29"/>
                  <a:gd name="T57" fmla="*/ 15 h 28"/>
                  <a:gd name="T58" fmla="*/ 26 w 29"/>
                  <a:gd name="T59" fmla="*/ 13 h 28"/>
                  <a:gd name="T60" fmla="*/ 27 w 29"/>
                  <a:gd name="T61" fmla="*/ 12 h 28"/>
                  <a:gd name="T62" fmla="*/ 28 w 29"/>
                  <a:gd name="T63" fmla="*/ 10 h 28"/>
                  <a:gd name="T64" fmla="*/ 26 w 29"/>
                  <a:gd name="T65" fmla="*/ 8 h 28"/>
                  <a:gd name="T66" fmla="*/ 24 w 29"/>
                  <a:gd name="T67" fmla="*/ 7 h 28"/>
                  <a:gd name="T68" fmla="*/ 25 w 29"/>
                  <a:gd name="T69" fmla="*/ 6 h 28"/>
                  <a:gd name="T70" fmla="*/ 24 w 29"/>
                  <a:gd name="T71" fmla="*/ 3 h 28"/>
                  <a:gd name="T72" fmla="*/ 22 w 29"/>
                  <a:gd name="T73" fmla="*/ 3 h 28"/>
                  <a:gd name="T74" fmla="*/ 19 w 29"/>
                  <a:gd name="T75" fmla="*/ 3 h 28"/>
                  <a:gd name="T76" fmla="*/ 19 w 29"/>
                  <a:gd name="T77" fmla="*/ 2 h 28"/>
                  <a:gd name="T78" fmla="*/ 17 w 29"/>
                  <a:gd name="T79" fmla="*/ 0 h 28"/>
                  <a:gd name="T80" fmla="*/ 15 w 29"/>
                  <a:gd name="T81" fmla="*/ 1 h 28"/>
                  <a:gd name="T82" fmla="*/ 13 w 29"/>
                  <a:gd name="T83" fmla="*/ 2 h 28"/>
                  <a:gd name="T84" fmla="*/ 12 w 29"/>
                  <a:gd name="T85" fmla="*/ 1 h 28"/>
                  <a:gd name="T86" fmla="*/ 10 w 29"/>
                  <a:gd name="T87" fmla="*/ 0 h 28"/>
                  <a:gd name="T88" fmla="*/ 9 w 29"/>
                  <a:gd name="T89" fmla="*/ 2 h 28"/>
                  <a:gd name="T90" fmla="*/ 8 w 29"/>
                  <a:gd name="T91" fmla="*/ 4 h 28"/>
                  <a:gd name="T92" fmla="*/ 6 w 29"/>
                  <a:gd name="T93" fmla="*/ 4 h 28"/>
                  <a:gd name="T94" fmla="*/ 4 w 29"/>
                  <a:gd name="T95" fmla="*/ 4 h 28"/>
                  <a:gd name="T96" fmla="*/ 3 w 29"/>
                  <a:gd name="T97" fmla="*/ 7 h 28"/>
                  <a:gd name="T98" fmla="*/ 12 w 29"/>
                  <a:gd name="T99" fmla="*/ 6 h 28"/>
                  <a:gd name="T100" fmla="*/ 22 w 29"/>
                  <a:gd name="T101" fmla="*/ 12 h 28"/>
                  <a:gd name="T102" fmla="*/ 17 w 29"/>
                  <a:gd name="T103" fmla="*/ 22 h 28"/>
                  <a:gd name="T104" fmla="*/ 6 w 29"/>
                  <a:gd name="T105" fmla="*/ 17 h 28"/>
                  <a:gd name="T106" fmla="*/ 12 w 29"/>
                  <a:gd name="T107" fmla="*/ 6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29" h="28">
                    <a:moveTo>
                      <a:pt x="3" y="7"/>
                    </a:moveTo>
                    <a:cubicBezTo>
                      <a:pt x="4" y="7"/>
                      <a:pt x="4" y="9"/>
                      <a:pt x="4" y="9"/>
                    </a:cubicBezTo>
                    <a:cubicBezTo>
                      <a:pt x="4" y="9"/>
                      <a:pt x="3" y="10"/>
                      <a:pt x="2" y="9"/>
                    </a:cubicBezTo>
                    <a:cubicBezTo>
                      <a:pt x="1" y="9"/>
                      <a:pt x="0" y="10"/>
                      <a:pt x="0" y="11"/>
                    </a:cubicBezTo>
                    <a:cubicBezTo>
                      <a:pt x="0" y="12"/>
                      <a:pt x="0" y="13"/>
                      <a:pt x="1" y="13"/>
                    </a:cubicBezTo>
                    <a:cubicBezTo>
                      <a:pt x="2" y="13"/>
                      <a:pt x="3" y="15"/>
                      <a:pt x="3" y="15"/>
                    </a:cubicBezTo>
                    <a:cubicBezTo>
                      <a:pt x="3" y="16"/>
                      <a:pt x="2" y="16"/>
                      <a:pt x="1" y="16"/>
                    </a:cubicBezTo>
                    <a:cubicBezTo>
                      <a:pt x="1" y="17"/>
                      <a:pt x="0" y="18"/>
                      <a:pt x="1" y="19"/>
                    </a:cubicBezTo>
                    <a:cubicBezTo>
                      <a:pt x="1" y="20"/>
                      <a:pt x="2" y="20"/>
                      <a:pt x="3" y="20"/>
                    </a:cubicBezTo>
                    <a:cubicBezTo>
                      <a:pt x="3" y="20"/>
                      <a:pt x="4" y="20"/>
                      <a:pt x="4" y="20"/>
                    </a:cubicBezTo>
                    <a:cubicBezTo>
                      <a:pt x="4" y="21"/>
                      <a:pt x="5" y="22"/>
                      <a:pt x="4" y="23"/>
                    </a:cubicBezTo>
                    <a:cubicBezTo>
                      <a:pt x="4" y="23"/>
                      <a:pt x="4" y="24"/>
                      <a:pt x="5" y="25"/>
                    </a:cubicBezTo>
                    <a:cubicBezTo>
                      <a:pt x="5" y="26"/>
                      <a:pt x="7" y="26"/>
                      <a:pt x="7" y="25"/>
                    </a:cubicBezTo>
                    <a:cubicBezTo>
                      <a:pt x="8" y="25"/>
                      <a:pt x="9" y="25"/>
                      <a:pt x="9" y="25"/>
                    </a:cubicBezTo>
                    <a:cubicBezTo>
                      <a:pt x="10" y="25"/>
                      <a:pt x="10" y="26"/>
                      <a:pt x="10" y="27"/>
                    </a:cubicBezTo>
                    <a:cubicBezTo>
                      <a:pt x="10" y="27"/>
                      <a:pt x="10" y="28"/>
                      <a:pt x="11" y="28"/>
                    </a:cubicBezTo>
                    <a:cubicBezTo>
                      <a:pt x="12" y="28"/>
                      <a:pt x="13" y="28"/>
                      <a:pt x="13" y="27"/>
                    </a:cubicBezTo>
                    <a:cubicBezTo>
                      <a:pt x="14" y="27"/>
                      <a:pt x="15" y="26"/>
                      <a:pt x="15" y="26"/>
                    </a:cubicBezTo>
                    <a:cubicBezTo>
                      <a:pt x="16" y="26"/>
                      <a:pt x="16" y="26"/>
                      <a:pt x="17" y="27"/>
                    </a:cubicBezTo>
                    <a:cubicBezTo>
                      <a:pt x="17" y="28"/>
                      <a:pt x="18" y="28"/>
                      <a:pt x="19" y="28"/>
                    </a:cubicBezTo>
                    <a:cubicBezTo>
                      <a:pt x="20" y="28"/>
                      <a:pt x="20" y="27"/>
                      <a:pt x="20" y="26"/>
                    </a:cubicBezTo>
                    <a:cubicBezTo>
                      <a:pt x="20" y="25"/>
                      <a:pt x="21" y="24"/>
                      <a:pt x="21" y="24"/>
                    </a:cubicBezTo>
                    <a:cubicBezTo>
                      <a:pt x="21" y="24"/>
                      <a:pt x="22" y="24"/>
                      <a:pt x="23" y="24"/>
                    </a:cubicBezTo>
                    <a:cubicBezTo>
                      <a:pt x="23" y="25"/>
                      <a:pt x="24" y="25"/>
                      <a:pt x="25" y="24"/>
                    </a:cubicBezTo>
                    <a:cubicBezTo>
                      <a:pt x="26" y="23"/>
                      <a:pt x="26" y="22"/>
                      <a:pt x="25" y="21"/>
                    </a:cubicBezTo>
                    <a:cubicBezTo>
                      <a:pt x="25" y="21"/>
                      <a:pt x="25" y="20"/>
                      <a:pt x="25" y="19"/>
                    </a:cubicBezTo>
                    <a:cubicBezTo>
                      <a:pt x="25" y="19"/>
                      <a:pt x="26" y="19"/>
                      <a:pt x="27" y="19"/>
                    </a:cubicBezTo>
                    <a:cubicBezTo>
                      <a:pt x="28" y="19"/>
                      <a:pt x="28" y="18"/>
                      <a:pt x="29" y="17"/>
                    </a:cubicBezTo>
                    <a:cubicBezTo>
                      <a:pt x="29" y="16"/>
                      <a:pt x="28" y="15"/>
                      <a:pt x="28" y="15"/>
                    </a:cubicBezTo>
                    <a:cubicBezTo>
                      <a:pt x="27" y="15"/>
                      <a:pt x="26" y="14"/>
                      <a:pt x="26" y="13"/>
                    </a:cubicBezTo>
                    <a:cubicBezTo>
                      <a:pt x="26" y="13"/>
                      <a:pt x="27" y="12"/>
                      <a:pt x="27" y="12"/>
                    </a:cubicBezTo>
                    <a:cubicBezTo>
                      <a:pt x="28" y="12"/>
                      <a:pt x="28" y="11"/>
                      <a:pt x="28" y="10"/>
                    </a:cubicBezTo>
                    <a:cubicBezTo>
                      <a:pt x="28" y="9"/>
                      <a:pt x="27" y="8"/>
                      <a:pt x="26" y="8"/>
                    </a:cubicBezTo>
                    <a:cubicBezTo>
                      <a:pt x="26" y="9"/>
                      <a:pt x="24" y="8"/>
                      <a:pt x="24" y="7"/>
                    </a:cubicBezTo>
                    <a:cubicBezTo>
                      <a:pt x="24" y="7"/>
                      <a:pt x="24" y="6"/>
                      <a:pt x="25" y="6"/>
                    </a:cubicBezTo>
                    <a:cubicBezTo>
                      <a:pt x="25" y="5"/>
                      <a:pt x="25" y="4"/>
                      <a:pt x="24" y="3"/>
                    </a:cubicBezTo>
                    <a:cubicBezTo>
                      <a:pt x="23" y="3"/>
                      <a:pt x="22" y="3"/>
                      <a:pt x="22" y="3"/>
                    </a:cubicBezTo>
                    <a:cubicBezTo>
                      <a:pt x="21" y="4"/>
                      <a:pt x="20" y="4"/>
                      <a:pt x="19" y="3"/>
                    </a:cubicBezTo>
                    <a:cubicBezTo>
                      <a:pt x="19" y="3"/>
                      <a:pt x="19" y="2"/>
                      <a:pt x="19" y="2"/>
                    </a:cubicBezTo>
                    <a:cubicBezTo>
                      <a:pt x="19" y="1"/>
                      <a:pt x="18" y="0"/>
                      <a:pt x="17" y="0"/>
                    </a:cubicBezTo>
                    <a:cubicBezTo>
                      <a:pt x="16" y="0"/>
                      <a:pt x="15" y="0"/>
                      <a:pt x="15" y="1"/>
                    </a:cubicBezTo>
                    <a:cubicBezTo>
                      <a:pt x="15" y="2"/>
                      <a:pt x="14" y="2"/>
                      <a:pt x="13" y="2"/>
                    </a:cubicBezTo>
                    <a:cubicBezTo>
                      <a:pt x="13" y="2"/>
                      <a:pt x="12" y="2"/>
                      <a:pt x="12" y="1"/>
                    </a:cubicBezTo>
                    <a:cubicBezTo>
                      <a:pt x="12" y="0"/>
                      <a:pt x="11" y="0"/>
                      <a:pt x="10" y="0"/>
                    </a:cubicBezTo>
                    <a:cubicBezTo>
                      <a:pt x="9" y="1"/>
                      <a:pt x="8" y="2"/>
                      <a:pt x="9" y="2"/>
                    </a:cubicBezTo>
                    <a:cubicBezTo>
                      <a:pt x="9" y="3"/>
                      <a:pt x="8" y="4"/>
                      <a:pt x="8" y="4"/>
                    </a:cubicBezTo>
                    <a:cubicBezTo>
                      <a:pt x="7" y="5"/>
                      <a:pt x="7" y="4"/>
                      <a:pt x="6" y="4"/>
                    </a:cubicBezTo>
                    <a:cubicBezTo>
                      <a:pt x="5" y="3"/>
                      <a:pt x="4" y="4"/>
                      <a:pt x="4" y="4"/>
                    </a:cubicBezTo>
                    <a:cubicBezTo>
                      <a:pt x="3" y="5"/>
                      <a:pt x="3" y="6"/>
                      <a:pt x="3" y="7"/>
                    </a:cubicBezTo>
                    <a:close/>
                    <a:moveTo>
                      <a:pt x="12" y="6"/>
                    </a:moveTo>
                    <a:cubicBezTo>
                      <a:pt x="16" y="5"/>
                      <a:pt x="21" y="7"/>
                      <a:pt x="22" y="12"/>
                    </a:cubicBezTo>
                    <a:cubicBezTo>
                      <a:pt x="24" y="16"/>
                      <a:pt x="21" y="21"/>
                      <a:pt x="17" y="22"/>
                    </a:cubicBezTo>
                    <a:cubicBezTo>
                      <a:pt x="13" y="23"/>
                      <a:pt x="8" y="21"/>
                      <a:pt x="6" y="17"/>
                    </a:cubicBezTo>
                    <a:cubicBezTo>
                      <a:pt x="5" y="12"/>
                      <a:pt x="7" y="8"/>
                      <a:pt x="12" y="6"/>
                    </a:cubicBez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1920" tIns="60960" rIns="121920" bIns="60960" numCol="1" anchor="t" anchorCtr="0" compatLnSpc="1"/>
              <a:lstStyle/>
              <a:p>
                <a:pPr defTabSz="609600">
                  <a:defRPr/>
                </a:pPr>
                <a:endParaRPr lang="zh-CN" altLang="en-US" sz="1465">
                  <a:solidFill>
                    <a:prstClr val="black"/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</p:grpSp>
      </p:grpSp>
      <p:sp>
        <p:nvSpPr>
          <p:cNvPr id="11" name="矩形 10"/>
          <p:cNvSpPr/>
          <p:nvPr/>
        </p:nvSpPr>
        <p:spPr>
          <a:xfrm>
            <a:off x="0" y="3197495"/>
            <a:ext cx="2640000" cy="12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600">
              <a:defRPr/>
            </a:pPr>
            <a:endParaRPr lang="zh-CN" altLang="en-US" sz="2135">
              <a:solidFill>
                <a:prstClr val="white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5039884" y="3197495"/>
            <a:ext cx="7152117" cy="12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600">
              <a:defRPr/>
            </a:pPr>
            <a:endParaRPr lang="zh-CN" altLang="en-US" sz="2135">
              <a:solidFill>
                <a:prstClr val="white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3" name="TextBox 34"/>
          <p:cNvSpPr txBox="1"/>
          <p:nvPr/>
        </p:nvSpPr>
        <p:spPr>
          <a:xfrm>
            <a:off x="4986707" y="2125891"/>
            <a:ext cx="449353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09600">
              <a:defRPr/>
            </a:pPr>
            <a:r>
              <a:rPr lang="zh-CN" altLang="en-US" sz="4800" b="1" dirty="0">
                <a:solidFill>
                  <a:prstClr val="white"/>
                </a:solidFill>
                <a:latin typeface="微软雅黑" panose="020B0503020204020204" charset="-122"/>
                <a:ea typeface="微软雅黑" panose="020B0503020204020204" charset="-122"/>
              </a:rPr>
              <a:t>低电平系统计划</a:t>
            </a:r>
            <a:endParaRPr lang="zh-CN" altLang="en-US" sz="4800" b="1" dirty="0">
              <a:solidFill>
                <a:prstClr val="white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6" name="TextBox 37"/>
          <p:cNvSpPr txBox="1"/>
          <p:nvPr/>
        </p:nvSpPr>
        <p:spPr>
          <a:xfrm>
            <a:off x="4986707" y="3696015"/>
            <a:ext cx="3541354" cy="4205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609600" indent="-609600" defTabSz="609600">
              <a:buFont typeface="Wingdings" panose="05000000000000000000" pitchFamily="2" charset="2"/>
              <a:buChar char="Ø"/>
              <a:defRPr/>
            </a:pPr>
            <a:r>
              <a:rPr lang="zh-CN" altLang="en-US" sz="2135" dirty="0">
                <a:solidFill>
                  <a:prstClr val="white"/>
                </a:solidFill>
                <a:latin typeface="微软雅黑" panose="020B0503020204020204" charset="-122"/>
                <a:ea typeface="微软雅黑" panose="020B0503020204020204" charset="-122"/>
              </a:rPr>
              <a:t>零模反馈处理器的研制</a:t>
            </a:r>
            <a:endParaRPr lang="zh-CN" altLang="en-US" sz="2135" dirty="0">
              <a:solidFill>
                <a:prstClr val="white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7" name="TextBox 37"/>
          <p:cNvSpPr txBox="1"/>
          <p:nvPr/>
        </p:nvSpPr>
        <p:spPr>
          <a:xfrm>
            <a:off x="4986707" y="4346864"/>
            <a:ext cx="2993127" cy="4205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609600" indent="-609600" defTabSz="609600">
              <a:buFont typeface="Wingdings" panose="05000000000000000000" pitchFamily="2" charset="2"/>
              <a:buChar char="Ø"/>
              <a:defRPr/>
            </a:pPr>
            <a:r>
              <a:rPr lang="zh-CN" altLang="en-US" sz="2135" dirty="0">
                <a:solidFill>
                  <a:prstClr val="white"/>
                </a:solidFill>
                <a:latin typeface="微软雅黑" panose="020B0503020204020204" charset="-122"/>
                <a:ea typeface="微软雅黑" panose="020B0503020204020204" charset="-122"/>
              </a:rPr>
              <a:t>高频系统连锁设计</a:t>
            </a:r>
            <a:endParaRPr lang="zh-CN" altLang="en-US" sz="2135" dirty="0">
              <a:solidFill>
                <a:prstClr val="white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8" presetID="4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tmFilter="0,0; .5, 1; 1, 1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11" grpId="0" animBg="1"/>
      <p:bldP spid="12" grpId="0" animBg="1"/>
      <p:bldP spid="13" grpId="0"/>
      <p:bldP spid="13" grpId="1"/>
      <p:bldP spid="16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矩形 31"/>
          <p:cNvSpPr/>
          <p:nvPr/>
        </p:nvSpPr>
        <p:spPr>
          <a:xfrm>
            <a:off x="-13130" y="1892829"/>
            <a:ext cx="12205132" cy="2976331"/>
          </a:xfrm>
          <a:prstGeom prst="rect">
            <a:avLst/>
          </a:prstGeom>
          <a:solidFill>
            <a:srgbClr val="0070C0">
              <a:alpha val="8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600">
              <a:defRPr/>
            </a:pPr>
            <a:endParaRPr lang="zh-CN" altLang="en-US" sz="3200">
              <a:solidFill>
                <a:prstClr val="white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33" name="组合 32"/>
          <p:cNvGrpSpPr/>
          <p:nvPr/>
        </p:nvGrpSpPr>
        <p:grpSpPr>
          <a:xfrm>
            <a:off x="2870543" y="2324287"/>
            <a:ext cx="1785300" cy="1785068"/>
            <a:chOff x="1101311" y="1198062"/>
            <a:chExt cx="1106591" cy="1106447"/>
          </a:xfrm>
        </p:grpSpPr>
        <p:grpSp>
          <p:nvGrpSpPr>
            <p:cNvPr id="34" name="组合 33"/>
            <p:cNvGrpSpPr/>
            <p:nvPr/>
          </p:nvGrpSpPr>
          <p:grpSpPr>
            <a:xfrm>
              <a:off x="1101311" y="1198062"/>
              <a:ext cx="1106591" cy="1106447"/>
              <a:chOff x="304800" y="673100"/>
              <a:chExt cx="4000500" cy="4000500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38" name="同心圆 96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09600">
                  <a:defRPr/>
                </a:pPr>
                <a:endParaRPr lang="zh-CN" altLang="en-US" sz="3200" dirty="0">
                  <a:solidFill>
                    <a:prstClr val="black"/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39" name="椭圆 38"/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09600">
                  <a:defRPr/>
                </a:pPr>
                <a:endParaRPr lang="zh-CN" altLang="en-US" sz="3200" dirty="0">
                  <a:solidFill>
                    <a:prstClr val="white"/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</p:grpSp>
        <p:grpSp>
          <p:nvGrpSpPr>
            <p:cNvPr id="35" name="组合 34"/>
            <p:cNvGrpSpPr>
              <a:grpSpLocks noChangeAspect="1"/>
            </p:cNvGrpSpPr>
            <p:nvPr/>
          </p:nvGrpSpPr>
          <p:grpSpPr>
            <a:xfrm>
              <a:off x="1330537" y="1422392"/>
              <a:ext cx="648140" cy="625029"/>
              <a:chOff x="7019925" y="5499100"/>
              <a:chExt cx="312738" cy="301626"/>
            </a:xfrm>
            <a:solidFill>
              <a:srgbClr val="C00000"/>
            </a:solidFill>
          </p:grpSpPr>
          <p:sp>
            <p:nvSpPr>
              <p:cNvPr id="36" name="Freeform 252"/>
              <p:cNvSpPr/>
              <p:nvPr/>
            </p:nvSpPr>
            <p:spPr bwMode="auto">
              <a:xfrm>
                <a:off x="7069138" y="5567363"/>
                <a:ext cx="214313" cy="233363"/>
              </a:xfrm>
              <a:custGeom>
                <a:avLst/>
                <a:gdLst>
                  <a:gd name="T0" fmla="*/ 0 w 57"/>
                  <a:gd name="T1" fmla="*/ 26 h 62"/>
                  <a:gd name="T2" fmla="*/ 0 w 57"/>
                  <a:gd name="T3" fmla="*/ 59 h 62"/>
                  <a:gd name="T4" fmla="*/ 2 w 57"/>
                  <a:gd name="T5" fmla="*/ 62 h 62"/>
                  <a:gd name="T6" fmla="*/ 4 w 57"/>
                  <a:gd name="T7" fmla="*/ 62 h 62"/>
                  <a:gd name="T8" fmla="*/ 19 w 57"/>
                  <a:gd name="T9" fmla="*/ 62 h 62"/>
                  <a:gd name="T10" fmla="*/ 21 w 57"/>
                  <a:gd name="T11" fmla="*/ 62 h 62"/>
                  <a:gd name="T12" fmla="*/ 21 w 57"/>
                  <a:gd name="T13" fmla="*/ 61 h 62"/>
                  <a:gd name="T14" fmla="*/ 21 w 57"/>
                  <a:gd name="T15" fmla="*/ 45 h 62"/>
                  <a:gd name="T16" fmla="*/ 36 w 57"/>
                  <a:gd name="T17" fmla="*/ 45 h 62"/>
                  <a:gd name="T18" fmla="*/ 36 w 57"/>
                  <a:gd name="T19" fmla="*/ 61 h 62"/>
                  <a:gd name="T20" fmla="*/ 37 w 57"/>
                  <a:gd name="T21" fmla="*/ 62 h 62"/>
                  <a:gd name="T22" fmla="*/ 38 w 57"/>
                  <a:gd name="T23" fmla="*/ 62 h 62"/>
                  <a:gd name="T24" fmla="*/ 53 w 57"/>
                  <a:gd name="T25" fmla="*/ 62 h 62"/>
                  <a:gd name="T26" fmla="*/ 56 w 57"/>
                  <a:gd name="T27" fmla="*/ 62 h 62"/>
                  <a:gd name="T28" fmla="*/ 57 w 57"/>
                  <a:gd name="T29" fmla="*/ 59 h 62"/>
                  <a:gd name="T30" fmla="*/ 57 w 57"/>
                  <a:gd name="T31" fmla="*/ 26 h 62"/>
                  <a:gd name="T32" fmla="*/ 29 w 57"/>
                  <a:gd name="T33" fmla="*/ 0 h 62"/>
                  <a:gd name="T34" fmla="*/ 0 w 57"/>
                  <a:gd name="T35" fmla="*/ 26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57" h="62">
                    <a:moveTo>
                      <a:pt x="0" y="26"/>
                    </a:moveTo>
                    <a:cubicBezTo>
                      <a:pt x="0" y="59"/>
                      <a:pt x="0" y="59"/>
                      <a:pt x="0" y="59"/>
                    </a:cubicBezTo>
                    <a:cubicBezTo>
                      <a:pt x="0" y="61"/>
                      <a:pt x="1" y="62"/>
                      <a:pt x="2" y="62"/>
                    </a:cubicBezTo>
                    <a:cubicBezTo>
                      <a:pt x="3" y="62"/>
                      <a:pt x="3" y="62"/>
                      <a:pt x="4" y="62"/>
                    </a:cubicBezTo>
                    <a:cubicBezTo>
                      <a:pt x="19" y="62"/>
                      <a:pt x="19" y="62"/>
                      <a:pt x="19" y="62"/>
                    </a:cubicBezTo>
                    <a:cubicBezTo>
                      <a:pt x="20" y="62"/>
                      <a:pt x="20" y="62"/>
                      <a:pt x="21" y="62"/>
                    </a:cubicBezTo>
                    <a:cubicBezTo>
                      <a:pt x="21" y="62"/>
                      <a:pt x="21" y="61"/>
                      <a:pt x="21" y="61"/>
                    </a:cubicBezTo>
                    <a:cubicBezTo>
                      <a:pt x="21" y="45"/>
                      <a:pt x="21" y="45"/>
                      <a:pt x="21" y="45"/>
                    </a:cubicBezTo>
                    <a:cubicBezTo>
                      <a:pt x="36" y="45"/>
                      <a:pt x="36" y="45"/>
                      <a:pt x="36" y="45"/>
                    </a:cubicBezTo>
                    <a:cubicBezTo>
                      <a:pt x="36" y="61"/>
                      <a:pt x="36" y="61"/>
                      <a:pt x="36" y="61"/>
                    </a:cubicBezTo>
                    <a:cubicBezTo>
                      <a:pt x="36" y="61"/>
                      <a:pt x="37" y="62"/>
                      <a:pt x="37" y="62"/>
                    </a:cubicBezTo>
                    <a:cubicBezTo>
                      <a:pt x="37" y="62"/>
                      <a:pt x="38" y="62"/>
                      <a:pt x="38" y="62"/>
                    </a:cubicBezTo>
                    <a:cubicBezTo>
                      <a:pt x="53" y="62"/>
                      <a:pt x="53" y="62"/>
                      <a:pt x="53" y="62"/>
                    </a:cubicBezTo>
                    <a:cubicBezTo>
                      <a:pt x="54" y="62"/>
                      <a:pt x="55" y="62"/>
                      <a:pt x="56" y="62"/>
                    </a:cubicBezTo>
                    <a:cubicBezTo>
                      <a:pt x="56" y="62"/>
                      <a:pt x="57" y="61"/>
                      <a:pt x="57" y="59"/>
                    </a:cubicBezTo>
                    <a:cubicBezTo>
                      <a:pt x="57" y="26"/>
                      <a:pt x="57" y="26"/>
                      <a:pt x="57" y="26"/>
                    </a:cubicBezTo>
                    <a:cubicBezTo>
                      <a:pt x="29" y="0"/>
                      <a:pt x="29" y="0"/>
                      <a:pt x="29" y="0"/>
                    </a:cubicBezTo>
                    <a:lnTo>
                      <a:pt x="0" y="26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09600">
                  <a:defRPr/>
                </a:pPr>
                <a:endParaRPr lang="zh-CN" altLang="en-US" sz="1465">
                  <a:solidFill>
                    <a:prstClr val="white"/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37" name="Freeform 253"/>
              <p:cNvSpPr/>
              <p:nvPr/>
            </p:nvSpPr>
            <p:spPr bwMode="auto">
              <a:xfrm>
                <a:off x="7019925" y="5499100"/>
                <a:ext cx="312738" cy="169863"/>
              </a:xfrm>
              <a:custGeom>
                <a:avLst/>
                <a:gdLst>
                  <a:gd name="T0" fmla="*/ 81 w 83"/>
                  <a:gd name="T1" fmla="*/ 35 h 45"/>
                  <a:gd name="T2" fmla="*/ 68 w 83"/>
                  <a:gd name="T3" fmla="*/ 23 h 45"/>
                  <a:gd name="T4" fmla="*/ 68 w 83"/>
                  <a:gd name="T5" fmla="*/ 4 h 45"/>
                  <a:gd name="T6" fmla="*/ 66 w 83"/>
                  <a:gd name="T7" fmla="*/ 2 h 45"/>
                  <a:gd name="T8" fmla="*/ 61 w 83"/>
                  <a:gd name="T9" fmla="*/ 2 h 45"/>
                  <a:gd name="T10" fmla="*/ 59 w 83"/>
                  <a:gd name="T11" fmla="*/ 4 h 45"/>
                  <a:gd name="T12" fmla="*/ 59 w 83"/>
                  <a:gd name="T13" fmla="*/ 15 h 45"/>
                  <a:gd name="T14" fmla="*/ 45 w 83"/>
                  <a:gd name="T15" fmla="*/ 2 h 45"/>
                  <a:gd name="T16" fmla="*/ 38 w 83"/>
                  <a:gd name="T17" fmla="*/ 2 h 45"/>
                  <a:gd name="T18" fmla="*/ 2 w 83"/>
                  <a:gd name="T19" fmla="*/ 35 h 45"/>
                  <a:gd name="T20" fmla="*/ 2 w 83"/>
                  <a:gd name="T21" fmla="*/ 43 h 45"/>
                  <a:gd name="T22" fmla="*/ 6 w 83"/>
                  <a:gd name="T23" fmla="*/ 44 h 45"/>
                  <a:gd name="T24" fmla="*/ 10 w 83"/>
                  <a:gd name="T25" fmla="*/ 43 h 45"/>
                  <a:gd name="T26" fmla="*/ 42 w 83"/>
                  <a:gd name="T27" fmla="*/ 13 h 45"/>
                  <a:gd name="T28" fmla="*/ 74 w 83"/>
                  <a:gd name="T29" fmla="*/ 43 h 45"/>
                  <a:gd name="T30" fmla="*/ 81 w 83"/>
                  <a:gd name="T31" fmla="*/ 43 h 45"/>
                  <a:gd name="T32" fmla="*/ 81 w 83"/>
                  <a:gd name="T33" fmla="*/ 35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83" h="45">
                    <a:moveTo>
                      <a:pt x="81" y="35"/>
                    </a:moveTo>
                    <a:cubicBezTo>
                      <a:pt x="68" y="23"/>
                      <a:pt x="68" y="23"/>
                      <a:pt x="68" y="23"/>
                    </a:cubicBezTo>
                    <a:cubicBezTo>
                      <a:pt x="68" y="4"/>
                      <a:pt x="68" y="4"/>
                      <a:pt x="68" y="4"/>
                    </a:cubicBezTo>
                    <a:cubicBezTo>
                      <a:pt x="68" y="3"/>
                      <a:pt x="67" y="2"/>
                      <a:pt x="66" y="2"/>
                    </a:cubicBezTo>
                    <a:cubicBezTo>
                      <a:pt x="61" y="2"/>
                      <a:pt x="61" y="2"/>
                      <a:pt x="61" y="2"/>
                    </a:cubicBezTo>
                    <a:cubicBezTo>
                      <a:pt x="60" y="2"/>
                      <a:pt x="59" y="3"/>
                      <a:pt x="59" y="4"/>
                    </a:cubicBezTo>
                    <a:cubicBezTo>
                      <a:pt x="59" y="15"/>
                      <a:pt x="59" y="15"/>
                      <a:pt x="59" y="15"/>
                    </a:cubicBezTo>
                    <a:cubicBezTo>
                      <a:pt x="45" y="2"/>
                      <a:pt x="45" y="2"/>
                      <a:pt x="45" y="2"/>
                    </a:cubicBezTo>
                    <a:cubicBezTo>
                      <a:pt x="43" y="0"/>
                      <a:pt x="40" y="0"/>
                      <a:pt x="38" y="2"/>
                    </a:cubicBezTo>
                    <a:cubicBezTo>
                      <a:pt x="2" y="35"/>
                      <a:pt x="2" y="35"/>
                      <a:pt x="2" y="35"/>
                    </a:cubicBezTo>
                    <a:cubicBezTo>
                      <a:pt x="0" y="37"/>
                      <a:pt x="0" y="40"/>
                      <a:pt x="2" y="43"/>
                    </a:cubicBezTo>
                    <a:cubicBezTo>
                      <a:pt x="3" y="44"/>
                      <a:pt x="5" y="44"/>
                      <a:pt x="6" y="44"/>
                    </a:cubicBezTo>
                    <a:cubicBezTo>
                      <a:pt x="7" y="44"/>
                      <a:pt x="9" y="44"/>
                      <a:pt x="10" y="43"/>
                    </a:cubicBezTo>
                    <a:cubicBezTo>
                      <a:pt x="42" y="13"/>
                      <a:pt x="42" y="13"/>
                      <a:pt x="42" y="13"/>
                    </a:cubicBezTo>
                    <a:cubicBezTo>
                      <a:pt x="74" y="43"/>
                      <a:pt x="74" y="43"/>
                      <a:pt x="74" y="43"/>
                    </a:cubicBezTo>
                    <a:cubicBezTo>
                      <a:pt x="76" y="45"/>
                      <a:pt x="80" y="45"/>
                      <a:pt x="81" y="43"/>
                    </a:cubicBezTo>
                    <a:cubicBezTo>
                      <a:pt x="83" y="40"/>
                      <a:pt x="83" y="37"/>
                      <a:pt x="81" y="35"/>
                    </a:cubicBez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09600">
                  <a:defRPr/>
                </a:pPr>
                <a:endParaRPr lang="zh-CN" altLang="en-US" sz="1465">
                  <a:solidFill>
                    <a:prstClr val="white"/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</p:grpSp>
      </p:grpSp>
      <p:sp>
        <p:nvSpPr>
          <p:cNvPr id="40" name="矩形 39"/>
          <p:cNvSpPr/>
          <p:nvPr/>
        </p:nvSpPr>
        <p:spPr>
          <a:xfrm>
            <a:off x="0" y="3197495"/>
            <a:ext cx="2640000" cy="12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600">
              <a:defRPr/>
            </a:pPr>
            <a:endParaRPr lang="zh-CN" altLang="en-US" sz="2135">
              <a:solidFill>
                <a:prstClr val="white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1" name="矩形 40"/>
          <p:cNvSpPr/>
          <p:nvPr/>
        </p:nvSpPr>
        <p:spPr>
          <a:xfrm>
            <a:off x="5039884" y="3197495"/>
            <a:ext cx="7152117" cy="12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600">
              <a:defRPr/>
            </a:pPr>
            <a:endParaRPr lang="zh-CN" altLang="en-US" sz="2135">
              <a:solidFill>
                <a:prstClr val="white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2" name="TextBox 24"/>
          <p:cNvSpPr txBox="1"/>
          <p:nvPr/>
        </p:nvSpPr>
        <p:spPr>
          <a:xfrm>
            <a:off x="4986707" y="2125891"/>
            <a:ext cx="443422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09600">
              <a:defRPr/>
            </a:pPr>
            <a:r>
              <a:rPr lang="en-US" altLang="zh-CN" sz="4800" b="1" dirty="0">
                <a:solidFill>
                  <a:prstClr val="white"/>
                </a:solidFill>
                <a:latin typeface="微软雅黑" panose="020B0503020204020204" charset="-122"/>
                <a:ea typeface="微软雅黑" panose="020B0503020204020204" charset="-122"/>
              </a:rPr>
              <a:t>1.</a:t>
            </a:r>
            <a:r>
              <a:rPr lang="zh-CN" altLang="en-US" sz="4800" b="1" dirty="0">
                <a:solidFill>
                  <a:prstClr val="white"/>
                </a:solidFill>
                <a:latin typeface="微软雅黑" panose="020B0503020204020204" charset="-122"/>
                <a:ea typeface="微软雅黑" panose="020B0503020204020204" charset="-122"/>
              </a:rPr>
              <a:t>零模反馈环路</a:t>
            </a:r>
            <a:endParaRPr lang="zh-CN" altLang="en-US" sz="4800" b="1" dirty="0">
              <a:solidFill>
                <a:prstClr val="white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8" presetID="4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tmFilter="0,0; .5, 1; 1, 1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40" grpId="0" animBg="1"/>
      <p:bldP spid="41" grpId="0" animBg="1"/>
      <p:bldP spid="42" grpId="0"/>
      <p:bldP spid="42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文本框 35"/>
          <p:cNvSpPr txBox="1"/>
          <p:nvPr/>
        </p:nvSpPr>
        <p:spPr>
          <a:xfrm>
            <a:off x="134822" y="449080"/>
            <a:ext cx="437558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Robinson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不稳定性判断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pic>
        <p:nvPicPr>
          <p:cNvPr id="16" name="图片 1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3658" y="3406332"/>
            <a:ext cx="1988437" cy="1358964"/>
          </a:xfrm>
          <a:prstGeom prst="rect">
            <a:avLst/>
          </a:prstGeom>
        </p:spPr>
      </p:pic>
      <p:pic>
        <p:nvPicPr>
          <p:cNvPr id="18" name="图片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368" y="1715601"/>
            <a:ext cx="5335608" cy="920362"/>
          </a:xfrm>
          <a:prstGeom prst="rect">
            <a:avLst/>
          </a:prstGeom>
        </p:spPr>
      </p:pic>
      <p:sp>
        <p:nvSpPr>
          <p:cNvPr id="46" name="文本框 45"/>
          <p:cNvSpPr txBox="1"/>
          <p:nvPr/>
        </p:nvSpPr>
        <p:spPr>
          <a:xfrm>
            <a:off x="238340" y="1367826"/>
            <a:ext cx="609521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000" dirty="0">
                <a:solidFill>
                  <a:srgbClr val="000000"/>
                </a:solidFill>
                <a:latin typeface="+mn-ea"/>
              </a:rPr>
              <a:t>根据</a:t>
            </a:r>
            <a:r>
              <a:rPr lang="en-US" altLang="zh-CN" sz="2000" dirty="0">
                <a:solidFill>
                  <a:srgbClr val="FF0000"/>
                </a:solidFill>
                <a:latin typeface="+mn-ea"/>
              </a:rPr>
              <a:t>Robinson</a:t>
            </a:r>
            <a:r>
              <a:rPr lang="zh-CN" altLang="en-US" sz="2000" b="0" i="0" dirty="0">
                <a:solidFill>
                  <a:srgbClr val="FF0000"/>
                </a:solidFill>
                <a:effectLst/>
                <a:latin typeface="+mn-ea"/>
              </a:rPr>
              <a:t>不稳定性</a:t>
            </a:r>
            <a:r>
              <a:rPr lang="zh-CN" altLang="en-US" sz="2000" b="0" i="0" dirty="0">
                <a:solidFill>
                  <a:srgbClr val="000000"/>
                </a:solidFill>
                <a:effectLst/>
                <a:latin typeface="+mn-ea"/>
              </a:rPr>
              <a:t>限制条件</a:t>
            </a:r>
            <a:r>
              <a:rPr lang="en-US" altLang="zh-CN" sz="2000" b="0" i="0" dirty="0">
                <a:solidFill>
                  <a:srgbClr val="000000"/>
                </a:solidFill>
                <a:effectLst/>
                <a:latin typeface="+mn-ea"/>
              </a:rPr>
              <a:t>:</a:t>
            </a:r>
            <a:r>
              <a:rPr lang="zh-CN" altLang="en-US" sz="2000" dirty="0">
                <a:latin typeface="+mn-ea"/>
              </a:rPr>
              <a:t> </a:t>
            </a:r>
            <a:br>
              <a:rPr lang="zh-CN" altLang="en-US" sz="2000" dirty="0">
                <a:latin typeface="+mn-ea"/>
              </a:rPr>
            </a:br>
            <a:endParaRPr lang="zh-CN" altLang="en-US" sz="2000" dirty="0">
              <a:latin typeface="+mn-ea"/>
            </a:endParaRPr>
          </a:p>
        </p:txBody>
      </p:sp>
      <p:sp>
        <p:nvSpPr>
          <p:cNvPr id="48" name="文本框 47"/>
          <p:cNvSpPr txBox="1"/>
          <p:nvPr/>
        </p:nvSpPr>
        <p:spPr>
          <a:xfrm>
            <a:off x="1709989" y="3580860"/>
            <a:ext cx="4504476" cy="13220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000" b="0" i="0" dirty="0">
                <a:solidFill>
                  <a:srgbClr val="000000"/>
                </a:solidFill>
                <a:effectLst/>
                <a:latin typeface="+mn-ea"/>
              </a:rPr>
              <a:t>(</a:t>
            </a:r>
            <a:r>
              <a:rPr lang="zh-CN" altLang="en-US" sz="2000" b="0" i="0" dirty="0">
                <a:solidFill>
                  <a:srgbClr val="000000"/>
                </a:solidFill>
                <a:effectLst/>
                <a:latin typeface="+mn-ea"/>
              </a:rPr>
              <a:t>同步辐射相位为</a:t>
            </a:r>
            <a:r>
              <a:rPr lang="el-GR" altLang="zh-CN" sz="2000" b="0" i="0" dirty="0">
                <a:solidFill>
                  <a:srgbClr val="333333"/>
                </a:solidFill>
                <a:effectLst/>
                <a:latin typeface="+mn-ea"/>
              </a:rPr>
              <a:t>φ</a:t>
            </a:r>
            <a:r>
              <a:rPr lang="en-US" altLang="zh-CN" sz="2000" b="0" i="0" baseline="-25000" dirty="0">
                <a:solidFill>
                  <a:srgbClr val="333333"/>
                </a:solidFill>
                <a:effectLst/>
                <a:latin typeface="+mn-ea"/>
              </a:rPr>
              <a:t>s</a:t>
            </a:r>
            <a:r>
              <a:rPr lang="zh-CN" altLang="en-US" sz="2000" dirty="0">
                <a:solidFill>
                  <a:srgbClr val="333333"/>
                </a:solidFill>
                <a:latin typeface="+mn-ea"/>
              </a:rPr>
              <a:t>，高频</a:t>
            </a:r>
            <a:r>
              <a:rPr lang="zh-CN" altLang="en-US" sz="2000" b="0" i="0" dirty="0">
                <a:solidFill>
                  <a:srgbClr val="000000"/>
                </a:solidFill>
                <a:effectLst/>
                <a:latin typeface="+mn-ea"/>
              </a:rPr>
              <a:t>腔失谐角</a:t>
            </a:r>
            <a:r>
              <a:rPr lang="zh-CN" altLang="en-US" sz="2000" dirty="0">
                <a:solidFill>
                  <a:srgbClr val="000000"/>
                </a:solidFill>
                <a:latin typeface="+mn-ea"/>
              </a:rPr>
              <a:t>为</a:t>
            </a:r>
            <a:r>
              <a:rPr lang="en-US" altLang="zh-CN" sz="2000" b="0" i="0" dirty="0">
                <a:solidFill>
                  <a:srgbClr val="000000"/>
                </a:solidFill>
                <a:effectLst/>
                <a:latin typeface="+mn-ea"/>
              </a:rPr>
              <a:t>ψ</a:t>
            </a:r>
            <a:r>
              <a:rPr lang="zh-CN" altLang="en-US" sz="2000" dirty="0">
                <a:latin typeface="+mn-ea"/>
              </a:rPr>
              <a:t> ，</a:t>
            </a:r>
            <a:r>
              <a:rPr lang="en-US" altLang="zh-CN" sz="2000" dirty="0">
                <a:latin typeface="+mn-ea"/>
              </a:rPr>
              <a:t>Y</a:t>
            </a:r>
            <a:r>
              <a:rPr lang="en-US" altLang="zh-CN" sz="2000" baseline="-25000" dirty="0">
                <a:latin typeface="+mn-ea"/>
              </a:rPr>
              <a:t>L</a:t>
            </a:r>
            <a:r>
              <a:rPr lang="zh-CN" altLang="en-US" sz="2000" dirty="0">
                <a:latin typeface="+mn-ea"/>
              </a:rPr>
              <a:t>为流强限，</a:t>
            </a:r>
            <a:r>
              <a:rPr lang="en-US" altLang="zh-CN" sz="2000" dirty="0">
                <a:latin typeface="+mn-ea"/>
              </a:rPr>
              <a:t>Δ</a:t>
            </a:r>
            <a:r>
              <a:rPr lang="el-GR" altLang="zh-CN" sz="2000" b="0" i="0" dirty="0">
                <a:solidFill>
                  <a:srgbClr val="333333"/>
                </a:solidFill>
                <a:effectLst/>
                <a:latin typeface="PingFang SC"/>
              </a:rPr>
              <a:t>ω</a:t>
            </a:r>
            <a:r>
              <a:rPr lang="zh-CN" altLang="en-US" sz="2000" b="0" i="0" dirty="0">
                <a:solidFill>
                  <a:srgbClr val="333333"/>
                </a:solidFill>
                <a:effectLst/>
                <a:latin typeface="PingFang SC"/>
              </a:rPr>
              <a:t>是失谐振量</a:t>
            </a:r>
            <a:r>
              <a:rPr lang="zh-CN" altLang="en-US" sz="2000" dirty="0">
                <a:solidFill>
                  <a:srgbClr val="333333"/>
                </a:solidFill>
                <a:latin typeface="PingFang SC"/>
              </a:rPr>
              <a:t>，</a:t>
            </a:r>
            <a:endParaRPr lang="zh-CN" altLang="en-US" sz="2000" dirty="0">
              <a:solidFill>
                <a:srgbClr val="333333"/>
              </a:solidFill>
              <a:latin typeface="PingFang SC"/>
            </a:endParaRPr>
          </a:p>
          <a:p>
            <a:r>
              <a:rPr lang="el-GR" altLang="zh-CN" sz="2000" b="0" i="0" dirty="0">
                <a:solidFill>
                  <a:srgbClr val="333333"/>
                </a:solidFill>
                <a:effectLst/>
                <a:latin typeface="PingFang SC"/>
              </a:rPr>
              <a:t>ω</a:t>
            </a:r>
            <a:r>
              <a:rPr lang="en-US" altLang="el-GR" sz="2000" b="0" i="0" baseline="-25000" dirty="0">
                <a:solidFill>
                  <a:srgbClr val="333333"/>
                </a:solidFill>
                <a:effectLst/>
                <a:latin typeface="PingFang SC"/>
              </a:rPr>
              <a:t>0</a:t>
            </a:r>
            <a:r>
              <a:rPr lang="zh-CN" altLang="en-US" sz="2000" b="0" i="0" dirty="0">
                <a:solidFill>
                  <a:srgbClr val="333333"/>
                </a:solidFill>
                <a:effectLst/>
                <a:latin typeface="PingFang SC"/>
              </a:rPr>
              <a:t>是</a:t>
            </a:r>
            <a:r>
              <a:rPr lang="en-US" altLang="zh-CN" sz="2000" b="0" i="0" dirty="0">
                <a:solidFill>
                  <a:srgbClr val="333333"/>
                </a:solidFill>
                <a:effectLst/>
                <a:latin typeface="PingFang SC"/>
              </a:rPr>
              <a:t>RF</a:t>
            </a:r>
            <a:r>
              <a:rPr lang="zh-CN" altLang="en-US" sz="2000" dirty="0">
                <a:solidFill>
                  <a:srgbClr val="333333"/>
                </a:solidFill>
                <a:latin typeface="PingFang SC"/>
              </a:rPr>
              <a:t>频率，</a:t>
            </a:r>
            <a:r>
              <a:rPr lang="en-US" altLang="zh-CN" sz="2000" b="0" i="0" dirty="0">
                <a:solidFill>
                  <a:srgbClr val="333333"/>
                </a:solidFill>
                <a:effectLst/>
                <a:latin typeface="PingFang SC"/>
              </a:rPr>
              <a:t>Q</a:t>
            </a:r>
            <a:r>
              <a:rPr lang="en-US" altLang="zh-CN" sz="2000" b="0" i="0" baseline="-25000" dirty="0">
                <a:solidFill>
                  <a:schemeClr val="tx1"/>
                </a:solidFill>
                <a:effectLst/>
                <a:latin typeface="PingFang SC"/>
              </a:rPr>
              <a:t>L</a:t>
            </a:r>
            <a:r>
              <a:rPr lang="zh-CN" altLang="en-US" sz="2000" b="0" i="0" dirty="0">
                <a:solidFill>
                  <a:srgbClr val="333333"/>
                </a:solidFill>
                <a:effectLst/>
                <a:latin typeface="PingFang SC"/>
              </a:rPr>
              <a:t>为负载品质因数</a:t>
            </a:r>
            <a:r>
              <a:rPr lang="en-US" altLang="zh-CN" sz="2000" b="0" i="0" dirty="0">
                <a:solidFill>
                  <a:srgbClr val="000000"/>
                </a:solidFill>
                <a:effectLst/>
                <a:latin typeface="+mn-ea"/>
              </a:rPr>
              <a:t>):</a:t>
            </a:r>
            <a:br>
              <a:rPr lang="zh-CN" altLang="en-US" sz="2000" dirty="0">
                <a:latin typeface="+mn-ea"/>
              </a:rPr>
            </a:br>
            <a:endParaRPr lang="zh-CN" altLang="en-US" sz="2000" dirty="0">
              <a:latin typeface="+mn-ea"/>
            </a:endParaRPr>
          </a:p>
        </p:txBody>
      </p:sp>
      <p:sp>
        <p:nvSpPr>
          <p:cNvPr id="49" name="文本框 48"/>
          <p:cNvSpPr txBox="1"/>
          <p:nvPr/>
        </p:nvSpPr>
        <p:spPr>
          <a:xfrm>
            <a:off x="378004" y="4882868"/>
            <a:ext cx="598255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/>
              <a:t>STCF</a:t>
            </a:r>
            <a:r>
              <a:rPr lang="zh-CN" altLang="en-US" dirty="0"/>
              <a:t>环高频腔失谐频率为</a:t>
            </a:r>
            <a:r>
              <a:rPr lang="en-US" altLang="zh-CN" dirty="0"/>
              <a:t>75kHz,</a:t>
            </a:r>
            <a:r>
              <a:rPr lang="zh-CN" altLang="en-US" dirty="0"/>
              <a:t>同步辐射相位为</a:t>
            </a:r>
            <a:r>
              <a:rPr lang="en-US" altLang="zh-CN" dirty="0"/>
              <a:t>166°</a:t>
            </a:r>
            <a:r>
              <a:rPr lang="zh-CN" altLang="en-US" dirty="0"/>
              <a:t>，负载品质因数约为</a:t>
            </a:r>
            <a:r>
              <a:rPr lang="en-US" altLang="zh-CN" dirty="0"/>
              <a:t>1.1E4</a:t>
            </a:r>
            <a:r>
              <a:rPr lang="zh-CN" altLang="en-US" dirty="0"/>
              <a:t>。经过计算，束流超过</a:t>
            </a:r>
            <a:r>
              <a:rPr lang="en-US" altLang="zh-CN" dirty="0">
                <a:solidFill>
                  <a:srgbClr val="FF0000"/>
                </a:solidFill>
              </a:rPr>
              <a:t>440mA</a:t>
            </a:r>
            <a:r>
              <a:rPr lang="zh-CN" altLang="en-US" dirty="0"/>
              <a:t>，就有可能出现</a:t>
            </a:r>
            <a:r>
              <a:rPr lang="en-US" altLang="zh-CN" dirty="0"/>
              <a:t>Robinson</a:t>
            </a:r>
            <a:r>
              <a:rPr lang="zh-CN" altLang="en-US" dirty="0"/>
              <a:t>不稳定性，从而激起零模振荡！</a:t>
            </a:r>
            <a:endParaRPr lang="en-US" altLang="zh-CN" dirty="0"/>
          </a:p>
          <a:p>
            <a:endParaRPr lang="zh-CN" altLang="en-US" dirty="0"/>
          </a:p>
        </p:txBody>
      </p:sp>
      <p:graphicFrame>
        <p:nvGraphicFramePr>
          <p:cNvPr id="44" name="表格 43"/>
          <p:cNvGraphicFramePr>
            <a:graphicFrameLocks noGrp="1"/>
          </p:cNvGraphicFramePr>
          <p:nvPr/>
        </p:nvGraphicFramePr>
        <p:xfrm>
          <a:off x="7270598" y="449080"/>
          <a:ext cx="3581401" cy="50069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1"/>
                <a:gridCol w="1676400"/>
              </a:tblGrid>
              <a:tr h="584950">
                <a:tc>
                  <a:txBody>
                    <a:bodyPr/>
                    <a:lstStyle/>
                    <a:p>
                      <a:pPr algn="ctr"/>
                      <a:endParaRPr lang="zh-CN" altLang="en-US" sz="1400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ts val="2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400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STCF</a:t>
                      </a:r>
                      <a:endParaRPr lang="en-US" altLang="zh-CN" sz="1400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ts val="2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400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TM020-mode</a:t>
                      </a:r>
                      <a:r>
                        <a:rPr lang="en-US" altLang="zh-CN" sz="1400" kern="100" baseline="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NC</a:t>
                      </a:r>
                      <a:r>
                        <a:rPr lang="en-US" altLang="zh-CN" sz="1400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zh-CN" altLang="zh-CN" sz="1400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</a:tr>
              <a:tr h="441257">
                <a:tc>
                  <a:txBody>
                    <a:bodyPr/>
                    <a:lstStyle/>
                    <a:p>
                      <a:pPr marL="0" indent="0"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1400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Beam power [</a:t>
                      </a: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kW]</a:t>
                      </a:r>
                      <a:endParaRPr lang="zh-CN" sz="14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3000</a:t>
                      </a:r>
                      <a:endParaRPr lang="zh-CN" altLang="en-US" sz="1400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</a:tr>
              <a:tr h="357704">
                <a:tc>
                  <a:txBody>
                    <a:bodyPr/>
                    <a:lstStyle/>
                    <a:p>
                      <a:pPr marL="0" indent="0"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Voltage [kV]</a:t>
                      </a:r>
                      <a:endParaRPr lang="zh-CN" sz="14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6000</a:t>
                      </a:r>
                      <a:endParaRPr lang="zh-CN" altLang="en-US" sz="1400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</a:tr>
              <a:tr h="252080">
                <a:tc>
                  <a:txBody>
                    <a:bodyPr/>
                    <a:lstStyle/>
                    <a:p>
                      <a:pPr marL="0" indent="0"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Number</a:t>
                      </a:r>
                      <a:r>
                        <a:rPr lang="en-US" sz="1400" kern="100" baseline="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of cavities</a:t>
                      </a: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endParaRPr lang="zh-CN" sz="14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12</a:t>
                      </a:r>
                      <a:endParaRPr lang="zh-CN" altLang="en-US" sz="1400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</a:tr>
              <a:tr h="320423">
                <a:tc>
                  <a:txBody>
                    <a:bodyPr/>
                    <a:lstStyle/>
                    <a:p>
                      <a:pPr marL="0" indent="0"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Voltage per cavity [kV]</a:t>
                      </a:r>
                      <a:endParaRPr lang="zh-CN" sz="14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500</a:t>
                      </a:r>
                      <a:endParaRPr lang="zh-CN" altLang="en-US" sz="1400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</a:tr>
              <a:tr h="439566">
                <a:tc>
                  <a:txBody>
                    <a:bodyPr/>
                    <a:lstStyle/>
                    <a:p>
                      <a:pPr marL="0" indent="0"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1400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Shunt impedance</a:t>
                      </a:r>
                      <a:r>
                        <a:rPr lang="en-US" altLang="zh-CN" sz="1400" kern="100" baseline="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per cavity </a:t>
                      </a:r>
                      <a:r>
                        <a:rPr lang="en-US" altLang="zh-CN" sz="1400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–circuit </a:t>
                      </a:r>
                      <a:r>
                        <a:rPr lang="el-GR" altLang="zh-CN" sz="1400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Ω</a:t>
                      </a:r>
                      <a:endParaRPr lang="zh-CN" sz="14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2.5E6</a:t>
                      </a:r>
                      <a:endParaRPr lang="zh-CN" altLang="en-US" sz="1400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</a:tr>
              <a:tr h="252080">
                <a:tc>
                  <a:txBody>
                    <a:bodyPr/>
                    <a:lstStyle/>
                    <a:p>
                      <a:pPr marL="0" indent="0"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1400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Unloaded</a:t>
                      </a:r>
                      <a:r>
                        <a:rPr lang="en-US" altLang="zh-CN" sz="1400" kern="100" baseline="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quality factor</a:t>
                      </a:r>
                      <a:endParaRPr lang="zh-CN" sz="14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6.5E4</a:t>
                      </a:r>
                      <a:endParaRPr lang="zh-CN" altLang="en-US" sz="1400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</a:tr>
              <a:tr h="320423">
                <a:tc>
                  <a:txBody>
                    <a:bodyPr/>
                    <a:lstStyle/>
                    <a:p>
                      <a:pPr marL="0" indent="0"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Power</a:t>
                      </a:r>
                      <a:r>
                        <a:rPr lang="en-US" sz="1400" kern="100" baseline="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00" baseline="0" dirty="0" err="1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poss</a:t>
                      </a:r>
                      <a:r>
                        <a:rPr lang="en-US" sz="1400" kern="100" baseline="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per cavity</a:t>
                      </a: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[kW]</a:t>
                      </a:r>
                      <a:endParaRPr lang="zh-CN" sz="14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49.7</a:t>
                      </a:r>
                      <a:endParaRPr lang="zh-CN" altLang="en-US" sz="1400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</a:tr>
              <a:tr h="439566">
                <a:tc>
                  <a:txBody>
                    <a:bodyPr/>
                    <a:lstStyle/>
                    <a:p>
                      <a:pPr marL="0" indent="0"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1400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Beam power per</a:t>
                      </a:r>
                      <a:r>
                        <a:rPr lang="en-US" altLang="zh-CN" sz="1400" kern="100" baseline="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cavity </a:t>
                      </a: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[kW]</a:t>
                      </a:r>
                      <a:endParaRPr lang="zh-CN" sz="14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250</a:t>
                      </a:r>
                      <a:endParaRPr lang="zh-CN" altLang="en-US" sz="1400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</a:tr>
              <a:tr h="525284"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</a:pPr>
                      <a:r>
                        <a:rPr lang="en-US" altLang="zh-CN" sz="1400" dirty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Input</a:t>
                      </a:r>
                      <a:r>
                        <a:rPr lang="en-US" altLang="zh-CN" sz="1400" baseline="0" dirty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power per cavity </a:t>
                      </a:r>
                      <a:r>
                        <a:rPr lang="en-US" altLang="zh-CN" sz="1400" dirty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[kW]</a:t>
                      </a:r>
                      <a:endParaRPr lang="zh-CN" altLang="en-US" sz="1400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299.7</a:t>
                      </a:r>
                      <a:endParaRPr lang="zh-CN" altLang="en-US" sz="1400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</a:tr>
              <a:tr h="525284"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</a:pPr>
                      <a:r>
                        <a:rPr lang="en-US" altLang="zh-CN" sz="1400" dirty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Detuning frequency per cavity [kHz]</a:t>
                      </a:r>
                      <a:endParaRPr lang="zh-CN" altLang="en-US" sz="1400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75</a:t>
                      </a:r>
                      <a:endParaRPr lang="zh-CN" altLang="en-US" sz="1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pic>
        <p:nvPicPr>
          <p:cNvPr id="52" name="图片 5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004" y="2688595"/>
            <a:ext cx="5059996" cy="862208"/>
          </a:xfrm>
          <a:prstGeom prst="rect">
            <a:avLst/>
          </a:prstGeom>
        </p:spPr>
      </p:pic>
      <p:sp>
        <p:nvSpPr>
          <p:cNvPr id="53" name="文本框 52"/>
          <p:cNvSpPr txBox="1"/>
          <p:nvPr/>
        </p:nvSpPr>
        <p:spPr>
          <a:xfrm>
            <a:off x="7812216" y="5769183"/>
            <a:ext cx="29115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/>
              <a:t>STCF-TM020</a:t>
            </a:r>
            <a:r>
              <a:rPr lang="zh-CN" altLang="en-US" dirty="0"/>
              <a:t>高频腔参数</a:t>
            </a:r>
            <a:endParaRPr lang="zh-CN" altLang="en-US" dirty="0"/>
          </a:p>
        </p:txBody>
      </p:sp>
      <p:sp>
        <p:nvSpPr>
          <p:cNvPr id="59" name="文本框 58"/>
          <p:cNvSpPr txBox="1"/>
          <p:nvPr/>
        </p:nvSpPr>
        <p:spPr>
          <a:xfrm>
            <a:off x="3785521" y="6034793"/>
            <a:ext cx="39075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dirty="0">
                <a:solidFill>
                  <a:srgbClr val="FF0000"/>
                </a:solidFill>
              </a:rPr>
              <a:t>零模反馈系统可抑制零模振荡、监测束流信号及测量束流振荡频率</a:t>
            </a:r>
            <a:endParaRPr lang="en-US" altLang="zh-CN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/>
        </p:nvSpPr>
        <p:spPr>
          <a:xfrm>
            <a:off x="-305796" y="376808"/>
            <a:ext cx="504361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zh-CN" altLang="en-US" sz="2800" b="1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零模</a:t>
            </a:r>
            <a:r>
              <a:rPr lang="zh-CN" altLang="en-US" sz="2800" b="1" dirty="0"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反馈抑制算法介绍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044" y="1026777"/>
            <a:ext cx="6245861" cy="5620668"/>
          </a:xfrm>
          <a:prstGeom prst="rect">
            <a:avLst/>
          </a:prstGeom>
        </p:spPr>
      </p:pic>
      <p:pic>
        <p:nvPicPr>
          <p:cNvPr id="31" name="图片 3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1330" y="3626461"/>
            <a:ext cx="5682716" cy="1944087"/>
          </a:xfrm>
          <a:prstGeom prst="rect">
            <a:avLst/>
          </a:prstGeom>
        </p:spPr>
      </p:pic>
      <p:sp>
        <p:nvSpPr>
          <p:cNvPr id="37" name="文本框 36"/>
          <p:cNvSpPr txBox="1"/>
          <p:nvPr/>
        </p:nvSpPr>
        <p:spPr>
          <a:xfrm>
            <a:off x="6300591" y="1491466"/>
            <a:ext cx="5544195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zh-CN" altLang="en-US" sz="1800" dirty="0">
                <a:latin typeface="+mn-ea"/>
                <a:cs typeface="宋体" panose="02010600030101010101" pitchFamily="2" charset="-122"/>
              </a:rPr>
              <a:t>通过</a:t>
            </a:r>
            <a:r>
              <a:rPr lang="en-US" altLang="zh-CN" sz="1800" dirty="0">
                <a:latin typeface="+mn-ea"/>
                <a:cs typeface="宋体" panose="02010600030101010101" pitchFamily="2" charset="-122"/>
              </a:rPr>
              <a:t>BPM</a:t>
            </a:r>
            <a:r>
              <a:rPr lang="zh-CN" altLang="en-US" sz="1800" dirty="0">
                <a:latin typeface="+mn-ea"/>
                <a:cs typeface="宋体" panose="02010600030101010101" pitchFamily="2" charset="-122"/>
              </a:rPr>
              <a:t>得到的束流振荡信号，首先需要通过腔式滤波器滤出零模振荡信号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</a:t>
            </a:r>
            <a:endParaRPr lang="en-US" altLang="zh-CN" sz="1800" kern="1200" dirty="0">
              <a:solidFill>
                <a:srgbClr val="000000"/>
              </a:solidFill>
              <a:effectLst/>
              <a:latin typeface="Arial" panose="020B0604020202020204" pitchFamily="34" charset="0"/>
              <a:ea typeface="微软雅黑" panose="020B0503020204020204" charset="-122"/>
              <a:cs typeface="+mn-cs"/>
            </a:endParaRPr>
          </a:p>
          <a:p>
            <a:pPr marL="285750" indent="-285750" algn="l" rtl="0" eaLnBrk="1" latinLnBrk="0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zh-CN" altLang="zh-CN" sz="18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微软雅黑" panose="020B0503020204020204" charset="-122"/>
                <a:cs typeface="+mn-cs"/>
              </a:rPr>
              <a:t>根据当前</a:t>
            </a:r>
            <a:r>
              <a:rPr lang="en-US" altLang="zh-CN" sz="18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微软雅黑" panose="020B0503020204020204" charset="-122"/>
                <a:cs typeface="+mn-cs"/>
              </a:rPr>
              <a:t>STCF</a:t>
            </a:r>
            <a:r>
              <a:rPr lang="zh-CN" altLang="zh-CN" sz="18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微软雅黑" panose="020B0503020204020204" charset="-122"/>
                <a:cs typeface="+mn-cs"/>
              </a:rPr>
              <a:t>物理组给的指标，得到</a:t>
            </a:r>
            <a:r>
              <a:rPr lang="en-US" altLang="zh-CN" sz="18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微软雅黑" panose="020B0503020204020204" charset="-122"/>
                <a:cs typeface="+mn-cs"/>
              </a:rPr>
              <a:t>STCF</a:t>
            </a:r>
            <a:r>
              <a:rPr lang="zh-CN" altLang="zh-CN" sz="18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微软雅黑" panose="020B0503020204020204" charset="-122"/>
                <a:cs typeface="+mn-cs"/>
              </a:rPr>
              <a:t>模式</a:t>
            </a:r>
            <a:r>
              <a:rPr lang="en-US" altLang="zh-CN" sz="18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微软雅黑" panose="020B0503020204020204" charset="-122"/>
                <a:cs typeface="+mn-cs"/>
              </a:rPr>
              <a:t>0</a:t>
            </a:r>
            <a:r>
              <a:rPr lang="zh-CN" altLang="zh-CN" sz="18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微软雅黑" panose="020B0503020204020204" charset="-122"/>
                <a:cs typeface="+mn-cs"/>
              </a:rPr>
              <a:t>的纵向振荡频率在</a:t>
            </a:r>
            <a:r>
              <a:rPr lang="en-US" altLang="zh-CN" sz="18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微软雅黑" panose="020B0503020204020204" charset="-122"/>
                <a:cs typeface="+mn-cs"/>
              </a:rPr>
              <a:t>3.5A</a:t>
            </a:r>
            <a:r>
              <a:rPr lang="zh-CN" altLang="zh-CN" sz="18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微软雅黑" panose="020B0503020204020204" charset="-122"/>
                <a:cs typeface="+mn-cs"/>
              </a:rPr>
              <a:t>时最小，约为</a:t>
            </a:r>
            <a:r>
              <a:rPr lang="en-US" altLang="zh-CN" sz="1800" kern="12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微软雅黑" panose="020B0503020204020204" charset="-122"/>
                <a:cs typeface="+mn-cs"/>
              </a:rPr>
              <a:t>7.945kHz</a:t>
            </a:r>
            <a:r>
              <a:rPr lang="zh-CN" altLang="zh-CN" sz="18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微软雅黑" panose="020B0503020204020204" charset="-122"/>
                <a:cs typeface="+mn-cs"/>
              </a:rPr>
              <a:t>。</a:t>
            </a:r>
            <a:endParaRPr lang="en-US" altLang="zh-CN" sz="1800" kern="1200" dirty="0">
              <a:solidFill>
                <a:srgbClr val="000000"/>
              </a:solidFill>
              <a:effectLst/>
              <a:latin typeface="Arial" panose="020B0604020202020204" pitchFamily="34" charset="0"/>
              <a:ea typeface="微软雅黑" panose="020B0503020204020204" charset="-122"/>
              <a:cs typeface="+mn-cs"/>
            </a:endParaRPr>
          </a:p>
          <a:p>
            <a:pPr marL="285750" indent="-285750" algn="l" rtl="0" eaLnBrk="1" latinLnBrk="0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zh-CN" altLang="zh-CN" sz="18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微软雅黑" panose="020B0503020204020204" charset="-122"/>
                <a:cs typeface="+mn-cs"/>
              </a:rPr>
              <a:t>只获取零模成分的情况下，腔式滤波器部分参数暂定见下表。</a:t>
            </a:r>
            <a:endParaRPr lang="zh-CN" altLang="zh-CN" dirty="0">
              <a:effectLst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图片 1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4998" y="1762435"/>
            <a:ext cx="7241308" cy="3855469"/>
          </a:xfrm>
          <a:prstGeom prst="rect">
            <a:avLst/>
          </a:prstGeom>
        </p:spPr>
      </p:pic>
      <p:sp>
        <p:nvSpPr>
          <p:cNvPr id="20" name="文本框 19"/>
          <p:cNvSpPr txBox="1"/>
          <p:nvPr/>
        </p:nvSpPr>
        <p:spPr>
          <a:xfrm>
            <a:off x="-414767" y="372071"/>
            <a:ext cx="504361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zh-CN" altLang="en-US" sz="2800" b="1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零模</a:t>
            </a:r>
            <a:r>
              <a:rPr lang="zh-CN" altLang="en-US" sz="2800" b="1" dirty="0"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反馈处理器设计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7608946" y="1150442"/>
            <a:ext cx="4394292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zh-CN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硬件组成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zh-C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n"/>
            </a:pP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频率综合系统：提供处理器所需的时钟信号及下变频、输出的参考信号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altLang="zh-C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n"/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X86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处理器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运行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IOC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，对束流信号进行检测以及对反馈环路的增益、相移的设置。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zh-C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n"/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ADC+FPGA+DAC: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采集束流振荡信号，完成一系列算法，输出调制移相器。</a:t>
            </a:r>
            <a:endParaRPr lang="en-US" altLang="zh-C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zh-CN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软件介绍</a:t>
            </a:r>
            <a:endParaRPr lang="en-US" altLang="zh-CN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n"/>
            </a:pP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基于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FPGA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的算法包括：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FIR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滤波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,CIC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抽取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,NCO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数字变频和数字移相。</a:t>
            </a:r>
            <a:endParaRPr lang="en-US" altLang="zh-C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n"/>
            </a:pP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基于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Debian12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的操作系统。</a:t>
            </a:r>
            <a:endParaRPr lang="en-US" altLang="zh-C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n"/>
            </a:pP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采用最新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EPICS7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架构。</a:t>
            </a:r>
            <a:endParaRPr lang="en-US" altLang="zh-C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2613990" y="5501018"/>
            <a:ext cx="29115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dirty="0"/>
              <a:t>零模反馈处理器示意图</a:t>
            </a:r>
            <a:endParaRPr lang="zh-CN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文本框 19"/>
          <p:cNvSpPr txBox="1"/>
          <p:nvPr/>
        </p:nvSpPr>
        <p:spPr>
          <a:xfrm>
            <a:off x="-391077" y="355459"/>
            <a:ext cx="504361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zh-CN" altLang="en-US" sz="2800" b="1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零模</a:t>
            </a:r>
            <a:r>
              <a:rPr lang="zh-CN" altLang="en-US" sz="2800" b="1" dirty="0"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反馈环路仿真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2130732" y="4544823"/>
            <a:ext cx="29115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/>
              <a:t>Simulink</a:t>
            </a:r>
            <a:r>
              <a:rPr lang="zh-CN" altLang="en-US" dirty="0"/>
              <a:t>示意图</a:t>
            </a:r>
            <a:endParaRPr lang="zh-CN" altLang="en-US" dirty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8674" y="1087488"/>
            <a:ext cx="5737326" cy="3252418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8518" y="1189599"/>
            <a:ext cx="5424808" cy="3359116"/>
          </a:xfrm>
          <a:prstGeom prst="rect">
            <a:avLst/>
          </a:prstGeom>
        </p:spPr>
      </p:pic>
      <p:sp>
        <p:nvSpPr>
          <p:cNvPr id="10" name="文本框 9"/>
          <p:cNvSpPr txBox="1"/>
          <p:nvPr/>
        </p:nvSpPr>
        <p:spPr>
          <a:xfrm>
            <a:off x="7876881" y="4544823"/>
            <a:ext cx="312746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CN" altLang="en-US" dirty="0"/>
              <a:t>零模反馈开</a:t>
            </a:r>
            <a:r>
              <a:rPr lang="en-US" altLang="zh-CN" dirty="0"/>
              <a:t>/</a:t>
            </a:r>
            <a:r>
              <a:rPr lang="zh-CN" altLang="en-US" dirty="0"/>
              <a:t>闭环频谱图</a:t>
            </a:r>
            <a:r>
              <a:rPr lang="en-US" altLang="zh-CN" dirty="0"/>
              <a:t>(Simulink)</a:t>
            </a:r>
            <a:endParaRPr lang="zh-CN" altLang="en-US" dirty="0"/>
          </a:p>
        </p:txBody>
      </p:sp>
      <p:sp>
        <p:nvSpPr>
          <p:cNvPr id="11" name="文本框 10"/>
          <p:cNvSpPr txBox="1"/>
          <p:nvPr/>
        </p:nvSpPr>
        <p:spPr>
          <a:xfrm>
            <a:off x="2463667" y="5464261"/>
            <a:ext cx="80637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在调整环路的相位及增益后，可以得到如右上图所示的效果。图中数据是在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 GHz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的采样率下绘图所得，可以看到，零模反馈环路闭环后的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hw</a:t>
            </a:r>
            <a:r>
              <a:rPr lang="en-US" altLang="zh-CN" sz="2400" b="1" baseline="-250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0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±w</a:t>
            </a:r>
            <a:r>
              <a:rPr lang="en-US" altLang="zh-CN" sz="2400" b="1" baseline="-250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s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被很好的抑制掉。</a:t>
            </a:r>
            <a:endParaRPr lang="zh-CN" altLang="en-US" sz="240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文本框 19"/>
          <p:cNvSpPr txBox="1"/>
          <p:nvPr/>
        </p:nvSpPr>
        <p:spPr>
          <a:xfrm>
            <a:off x="0" y="362595"/>
            <a:ext cx="504361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zh-CN" altLang="en-US" sz="2800" b="1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目前进展及后续计划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824379" y="1036735"/>
            <a:ext cx="8836043" cy="55670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dirty="0">
                <a:latin typeface="+mn-ea"/>
                <a:cs typeface="Times New Roman" panose="02020603050405020304" pitchFamily="18" charset="0"/>
              </a:rPr>
              <a:t>1.</a:t>
            </a:r>
            <a:r>
              <a:rPr lang="zh-CN" altLang="en-US" sz="2400" dirty="0">
                <a:latin typeface="+mn-ea"/>
                <a:cs typeface="Times New Roman" panose="02020603050405020304" pitchFamily="18" charset="0"/>
              </a:rPr>
              <a:t>目前进展</a:t>
            </a:r>
            <a:endParaRPr lang="en-US" altLang="zh-CN" sz="2400" dirty="0">
              <a:latin typeface="+mn-ea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n"/>
            </a:pPr>
            <a:r>
              <a:rPr lang="zh-CN" altLang="en-US" sz="2400" dirty="0">
                <a:latin typeface="+mn-ea"/>
                <a:cs typeface="Times New Roman" panose="02020603050405020304" pitchFamily="18" charset="0"/>
              </a:rPr>
              <a:t>完成了零模反馈环路的设计，基于目前硬件架构，设计了一套能够抑制零模不稳定性的处理器。</a:t>
            </a:r>
            <a:endParaRPr lang="en-US" altLang="zh-CN" sz="2400" dirty="0">
              <a:latin typeface="+mn-ea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n"/>
            </a:pPr>
            <a:r>
              <a:rPr lang="zh-CN" altLang="en-US" sz="2400" dirty="0">
                <a:latin typeface="+mn-ea"/>
                <a:cs typeface="Times New Roman" panose="02020603050405020304" pitchFamily="18" charset="0"/>
              </a:rPr>
              <a:t>完成了基于</a:t>
            </a:r>
            <a:r>
              <a:rPr lang="en-US" altLang="zh-CN" sz="2400" dirty="0" err="1">
                <a:latin typeface="+mn-ea"/>
                <a:cs typeface="Times New Roman" panose="02020603050405020304" pitchFamily="18" charset="0"/>
              </a:rPr>
              <a:t>simulink</a:t>
            </a:r>
            <a:r>
              <a:rPr lang="zh-CN" altLang="en-US" sz="2400" dirty="0">
                <a:latin typeface="+mn-ea"/>
                <a:cs typeface="Times New Roman" panose="02020603050405020304" pitchFamily="18" charset="0"/>
              </a:rPr>
              <a:t>的环路仿真，证实了算法在理论上的可行性。</a:t>
            </a:r>
            <a:r>
              <a:rPr lang="en-US" altLang="zh-CN" sz="2400" dirty="0">
                <a:latin typeface="+mn-ea"/>
                <a:cs typeface="Times New Roman" panose="02020603050405020304" pitchFamily="18" charset="0"/>
              </a:rPr>
              <a:t> </a:t>
            </a:r>
            <a:endParaRPr lang="en-US" altLang="zh-CN" sz="2400" dirty="0">
              <a:latin typeface="+mn-ea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+mn-ea"/>
                <a:cs typeface="Times New Roman" panose="02020603050405020304" pitchFamily="18" charset="0"/>
              </a:rPr>
              <a:t>2.</a:t>
            </a:r>
            <a:r>
              <a:rPr lang="zh-CN" altLang="en-US" sz="2400" b="1" dirty="0">
                <a:solidFill>
                  <a:srgbClr val="FF0000"/>
                </a:solidFill>
                <a:latin typeface="+mn-ea"/>
                <a:cs typeface="Times New Roman" panose="02020603050405020304" pitchFamily="18" charset="0"/>
              </a:rPr>
              <a:t>后续计划</a:t>
            </a:r>
            <a:endParaRPr lang="en-US" altLang="zh-CN" sz="2400" b="1" dirty="0">
              <a:solidFill>
                <a:srgbClr val="FF0000"/>
              </a:solidFill>
              <a:latin typeface="+mn-ea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n"/>
            </a:pPr>
            <a:r>
              <a:rPr lang="zh-CN" altLang="en-US" sz="2400" dirty="0">
                <a:latin typeface="+mn-ea"/>
                <a:cs typeface="Times New Roman" panose="02020603050405020304" pitchFamily="18" charset="0"/>
              </a:rPr>
              <a:t>在已有仿真基础上，加入环路噪声及高频腔的模型。</a:t>
            </a:r>
            <a:endParaRPr lang="en-US" altLang="zh-CN" sz="2400" dirty="0">
              <a:latin typeface="+mn-ea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n"/>
            </a:pPr>
            <a:r>
              <a:rPr lang="zh-CN" altLang="en-US" sz="2400" dirty="0">
                <a:latin typeface="+mn-ea"/>
                <a:cs typeface="Times New Roman" panose="02020603050405020304" pitchFamily="18" charset="0"/>
              </a:rPr>
              <a:t>设计并加工符合需求的腔式滤波器；</a:t>
            </a:r>
            <a:endParaRPr lang="en-US" altLang="zh-CN" sz="2400" dirty="0">
              <a:latin typeface="+mn-ea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n"/>
            </a:pPr>
            <a:r>
              <a:rPr lang="zh-CN" altLang="en-US" sz="2400" dirty="0">
                <a:latin typeface="+mn-ea"/>
                <a:cs typeface="Times New Roman" panose="02020603050405020304" pitchFamily="18" charset="0"/>
              </a:rPr>
              <a:t>在</a:t>
            </a:r>
            <a:r>
              <a:rPr lang="en-US" altLang="zh-CN" sz="2400" dirty="0">
                <a:latin typeface="+mn-ea"/>
                <a:cs typeface="Times New Roman" panose="02020603050405020304" pitchFamily="18" charset="0"/>
              </a:rPr>
              <a:t>FPGA</a:t>
            </a:r>
            <a:r>
              <a:rPr lang="zh-CN" altLang="en-US" sz="2400" dirty="0">
                <a:latin typeface="+mn-ea"/>
                <a:cs typeface="Times New Roman" panose="02020603050405020304" pitchFamily="18" charset="0"/>
              </a:rPr>
              <a:t>上开发零模反馈相应算法，并搭建零模反馈处理器</a:t>
            </a:r>
            <a:r>
              <a:rPr lang="en-US" altLang="zh-CN" sz="2400" dirty="0">
                <a:latin typeface="+mn-ea"/>
                <a:cs typeface="Times New Roman" panose="02020603050405020304" pitchFamily="18" charset="0"/>
              </a:rPr>
              <a:t>-</a:t>
            </a:r>
            <a:r>
              <a:rPr lang="zh-CN" altLang="en-US" sz="2400" dirty="0">
                <a:latin typeface="+mn-ea"/>
                <a:cs typeface="Times New Roman" panose="02020603050405020304" pitchFamily="18" charset="0"/>
              </a:rPr>
              <a:t>低电平控制系统处理器离线测试平台，证明环路可行性。</a:t>
            </a:r>
            <a:endParaRPr lang="en-US" altLang="zh-CN" sz="2400" dirty="0">
              <a:latin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矩形 31"/>
          <p:cNvSpPr/>
          <p:nvPr/>
        </p:nvSpPr>
        <p:spPr>
          <a:xfrm>
            <a:off x="-13130" y="1892829"/>
            <a:ext cx="12205132" cy="2976331"/>
          </a:xfrm>
          <a:prstGeom prst="rect">
            <a:avLst/>
          </a:prstGeom>
          <a:solidFill>
            <a:srgbClr val="0070C0">
              <a:alpha val="8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600">
              <a:defRPr/>
            </a:pPr>
            <a:endParaRPr lang="zh-CN" altLang="en-US" sz="3200">
              <a:solidFill>
                <a:prstClr val="white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33" name="组合 32"/>
          <p:cNvGrpSpPr/>
          <p:nvPr/>
        </p:nvGrpSpPr>
        <p:grpSpPr>
          <a:xfrm>
            <a:off x="2870543" y="2324287"/>
            <a:ext cx="1785300" cy="1785068"/>
            <a:chOff x="1101311" y="1198062"/>
            <a:chExt cx="1106591" cy="1106447"/>
          </a:xfrm>
        </p:grpSpPr>
        <p:grpSp>
          <p:nvGrpSpPr>
            <p:cNvPr id="34" name="组合 33"/>
            <p:cNvGrpSpPr/>
            <p:nvPr/>
          </p:nvGrpSpPr>
          <p:grpSpPr>
            <a:xfrm>
              <a:off x="1101311" y="1198062"/>
              <a:ext cx="1106591" cy="1106447"/>
              <a:chOff x="304800" y="673100"/>
              <a:chExt cx="4000500" cy="4000500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38" name="同心圆 96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09600">
                  <a:defRPr/>
                </a:pPr>
                <a:endParaRPr lang="zh-CN" altLang="en-US" sz="3200" dirty="0">
                  <a:solidFill>
                    <a:prstClr val="black"/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39" name="椭圆 38"/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09600">
                  <a:defRPr/>
                </a:pPr>
                <a:endParaRPr lang="zh-CN" altLang="en-US" sz="3200" dirty="0">
                  <a:solidFill>
                    <a:prstClr val="white"/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</p:grpSp>
        <p:grpSp>
          <p:nvGrpSpPr>
            <p:cNvPr id="35" name="组合 34"/>
            <p:cNvGrpSpPr>
              <a:grpSpLocks noChangeAspect="1"/>
            </p:cNvGrpSpPr>
            <p:nvPr/>
          </p:nvGrpSpPr>
          <p:grpSpPr>
            <a:xfrm>
              <a:off x="1330537" y="1422392"/>
              <a:ext cx="648140" cy="625029"/>
              <a:chOff x="7019925" y="5499100"/>
              <a:chExt cx="312738" cy="301626"/>
            </a:xfrm>
            <a:solidFill>
              <a:srgbClr val="C00000"/>
            </a:solidFill>
          </p:grpSpPr>
          <p:sp>
            <p:nvSpPr>
              <p:cNvPr id="36" name="Freeform 252"/>
              <p:cNvSpPr/>
              <p:nvPr/>
            </p:nvSpPr>
            <p:spPr bwMode="auto">
              <a:xfrm>
                <a:off x="7069138" y="5567363"/>
                <a:ext cx="214313" cy="233363"/>
              </a:xfrm>
              <a:custGeom>
                <a:avLst/>
                <a:gdLst>
                  <a:gd name="T0" fmla="*/ 0 w 57"/>
                  <a:gd name="T1" fmla="*/ 26 h 62"/>
                  <a:gd name="T2" fmla="*/ 0 w 57"/>
                  <a:gd name="T3" fmla="*/ 59 h 62"/>
                  <a:gd name="T4" fmla="*/ 2 w 57"/>
                  <a:gd name="T5" fmla="*/ 62 h 62"/>
                  <a:gd name="T6" fmla="*/ 4 w 57"/>
                  <a:gd name="T7" fmla="*/ 62 h 62"/>
                  <a:gd name="T8" fmla="*/ 19 w 57"/>
                  <a:gd name="T9" fmla="*/ 62 h 62"/>
                  <a:gd name="T10" fmla="*/ 21 w 57"/>
                  <a:gd name="T11" fmla="*/ 62 h 62"/>
                  <a:gd name="T12" fmla="*/ 21 w 57"/>
                  <a:gd name="T13" fmla="*/ 61 h 62"/>
                  <a:gd name="T14" fmla="*/ 21 w 57"/>
                  <a:gd name="T15" fmla="*/ 45 h 62"/>
                  <a:gd name="T16" fmla="*/ 36 w 57"/>
                  <a:gd name="T17" fmla="*/ 45 h 62"/>
                  <a:gd name="T18" fmla="*/ 36 w 57"/>
                  <a:gd name="T19" fmla="*/ 61 h 62"/>
                  <a:gd name="T20" fmla="*/ 37 w 57"/>
                  <a:gd name="T21" fmla="*/ 62 h 62"/>
                  <a:gd name="T22" fmla="*/ 38 w 57"/>
                  <a:gd name="T23" fmla="*/ 62 h 62"/>
                  <a:gd name="T24" fmla="*/ 53 w 57"/>
                  <a:gd name="T25" fmla="*/ 62 h 62"/>
                  <a:gd name="T26" fmla="*/ 56 w 57"/>
                  <a:gd name="T27" fmla="*/ 62 h 62"/>
                  <a:gd name="T28" fmla="*/ 57 w 57"/>
                  <a:gd name="T29" fmla="*/ 59 h 62"/>
                  <a:gd name="T30" fmla="*/ 57 w 57"/>
                  <a:gd name="T31" fmla="*/ 26 h 62"/>
                  <a:gd name="T32" fmla="*/ 29 w 57"/>
                  <a:gd name="T33" fmla="*/ 0 h 62"/>
                  <a:gd name="T34" fmla="*/ 0 w 57"/>
                  <a:gd name="T35" fmla="*/ 26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57" h="62">
                    <a:moveTo>
                      <a:pt x="0" y="26"/>
                    </a:moveTo>
                    <a:cubicBezTo>
                      <a:pt x="0" y="59"/>
                      <a:pt x="0" y="59"/>
                      <a:pt x="0" y="59"/>
                    </a:cubicBezTo>
                    <a:cubicBezTo>
                      <a:pt x="0" y="61"/>
                      <a:pt x="1" y="62"/>
                      <a:pt x="2" y="62"/>
                    </a:cubicBezTo>
                    <a:cubicBezTo>
                      <a:pt x="3" y="62"/>
                      <a:pt x="3" y="62"/>
                      <a:pt x="4" y="62"/>
                    </a:cubicBezTo>
                    <a:cubicBezTo>
                      <a:pt x="19" y="62"/>
                      <a:pt x="19" y="62"/>
                      <a:pt x="19" y="62"/>
                    </a:cubicBezTo>
                    <a:cubicBezTo>
                      <a:pt x="20" y="62"/>
                      <a:pt x="20" y="62"/>
                      <a:pt x="21" y="62"/>
                    </a:cubicBezTo>
                    <a:cubicBezTo>
                      <a:pt x="21" y="62"/>
                      <a:pt x="21" y="61"/>
                      <a:pt x="21" y="61"/>
                    </a:cubicBezTo>
                    <a:cubicBezTo>
                      <a:pt x="21" y="45"/>
                      <a:pt x="21" y="45"/>
                      <a:pt x="21" y="45"/>
                    </a:cubicBezTo>
                    <a:cubicBezTo>
                      <a:pt x="36" y="45"/>
                      <a:pt x="36" y="45"/>
                      <a:pt x="36" y="45"/>
                    </a:cubicBezTo>
                    <a:cubicBezTo>
                      <a:pt x="36" y="61"/>
                      <a:pt x="36" y="61"/>
                      <a:pt x="36" y="61"/>
                    </a:cubicBezTo>
                    <a:cubicBezTo>
                      <a:pt x="36" y="61"/>
                      <a:pt x="37" y="62"/>
                      <a:pt x="37" y="62"/>
                    </a:cubicBezTo>
                    <a:cubicBezTo>
                      <a:pt x="37" y="62"/>
                      <a:pt x="38" y="62"/>
                      <a:pt x="38" y="62"/>
                    </a:cubicBezTo>
                    <a:cubicBezTo>
                      <a:pt x="53" y="62"/>
                      <a:pt x="53" y="62"/>
                      <a:pt x="53" y="62"/>
                    </a:cubicBezTo>
                    <a:cubicBezTo>
                      <a:pt x="54" y="62"/>
                      <a:pt x="55" y="62"/>
                      <a:pt x="56" y="62"/>
                    </a:cubicBezTo>
                    <a:cubicBezTo>
                      <a:pt x="56" y="62"/>
                      <a:pt x="57" y="61"/>
                      <a:pt x="57" y="59"/>
                    </a:cubicBezTo>
                    <a:cubicBezTo>
                      <a:pt x="57" y="26"/>
                      <a:pt x="57" y="26"/>
                      <a:pt x="57" y="26"/>
                    </a:cubicBezTo>
                    <a:cubicBezTo>
                      <a:pt x="29" y="0"/>
                      <a:pt x="29" y="0"/>
                      <a:pt x="29" y="0"/>
                    </a:cubicBezTo>
                    <a:lnTo>
                      <a:pt x="0" y="26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09600">
                  <a:defRPr/>
                </a:pPr>
                <a:endParaRPr lang="zh-CN" altLang="en-US" sz="1465">
                  <a:solidFill>
                    <a:prstClr val="white"/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37" name="Freeform 253"/>
              <p:cNvSpPr/>
              <p:nvPr/>
            </p:nvSpPr>
            <p:spPr bwMode="auto">
              <a:xfrm>
                <a:off x="7019925" y="5499100"/>
                <a:ext cx="312738" cy="169863"/>
              </a:xfrm>
              <a:custGeom>
                <a:avLst/>
                <a:gdLst>
                  <a:gd name="T0" fmla="*/ 81 w 83"/>
                  <a:gd name="T1" fmla="*/ 35 h 45"/>
                  <a:gd name="T2" fmla="*/ 68 w 83"/>
                  <a:gd name="T3" fmla="*/ 23 h 45"/>
                  <a:gd name="T4" fmla="*/ 68 w 83"/>
                  <a:gd name="T5" fmla="*/ 4 h 45"/>
                  <a:gd name="T6" fmla="*/ 66 w 83"/>
                  <a:gd name="T7" fmla="*/ 2 h 45"/>
                  <a:gd name="T8" fmla="*/ 61 w 83"/>
                  <a:gd name="T9" fmla="*/ 2 h 45"/>
                  <a:gd name="T10" fmla="*/ 59 w 83"/>
                  <a:gd name="T11" fmla="*/ 4 h 45"/>
                  <a:gd name="T12" fmla="*/ 59 w 83"/>
                  <a:gd name="T13" fmla="*/ 15 h 45"/>
                  <a:gd name="T14" fmla="*/ 45 w 83"/>
                  <a:gd name="T15" fmla="*/ 2 h 45"/>
                  <a:gd name="T16" fmla="*/ 38 w 83"/>
                  <a:gd name="T17" fmla="*/ 2 h 45"/>
                  <a:gd name="T18" fmla="*/ 2 w 83"/>
                  <a:gd name="T19" fmla="*/ 35 h 45"/>
                  <a:gd name="T20" fmla="*/ 2 w 83"/>
                  <a:gd name="T21" fmla="*/ 43 h 45"/>
                  <a:gd name="T22" fmla="*/ 6 w 83"/>
                  <a:gd name="T23" fmla="*/ 44 h 45"/>
                  <a:gd name="T24" fmla="*/ 10 w 83"/>
                  <a:gd name="T25" fmla="*/ 43 h 45"/>
                  <a:gd name="T26" fmla="*/ 42 w 83"/>
                  <a:gd name="T27" fmla="*/ 13 h 45"/>
                  <a:gd name="T28" fmla="*/ 74 w 83"/>
                  <a:gd name="T29" fmla="*/ 43 h 45"/>
                  <a:gd name="T30" fmla="*/ 81 w 83"/>
                  <a:gd name="T31" fmla="*/ 43 h 45"/>
                  <a:gd name="T32" fmla="*/ 81 w 83"/>
                  <a:gd name="T33" fmla="*/ 35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83" h="45">
                    <a:moveTo>
                      <a:pt x="81" y="35"/>
                    </a:moveTo>
                    <a:cubicBezTo>
                      <a:pt x="68" y="23"/>
                      <a:pt x="68" y="23"/>
                      <a:pt x="68" y="23"/>
                    </a:cubicBezTo>
                    <a:cubicBezTo>
                      <a:pt x="68" y="4"/>
                      <a:pt x="68" y="4"/>
                      <a:pt x="68" y="4"/>
                    </a:cubicBezTo>
                    <a:cubicBezTo>
                      <a:pt x="68" y="3"/>
                      <a:pt x="67" y="2"/>
                      <a:pt x="66" y="2"/>
                    </a:cubicBezTo>
                    <a:cubicBezTo>
                      <a:pt x="61" y="2"/>
                      <a:pt x="61" y="2"/>
                      <a:pt x="61" y="2"/>
                    </a:cubicBezTo>
                    <a:cubicBezTo>
                      <a:pt x="60" y="2"/>
                      <a:pt x="59" y="3"/>
                      <a:pt x="59" y="4"/>
                    </a:cubicBezTo>
                    <a:cubicBezTo>
                      <a:pt x="59" y="15"/>
                      <a:pt x="59" y="15"/>
                      <a:pt x="59" y="15"/>
                    </a:cubicBezTo>
                    <a:cubicBezTo>
                      <a:pt x="45" y="2"/>
                      <a:pt x="45" y="2"/>
                      <a:pt x="45" y="2"/>
                    </a:cubicBezTo>
                    <a:cubicBezTo>
                      <a:pt x="43" y="0"/>
                      <a:pt x="40" y="0"/>
                      <a:pt x="38" y="2"/>
                    </a:cubicBezTo>
                    <a:cubicBezTo>
                      <a:pt x="2" y="35"/>
                      <a:pt x="2" y="35"/>
                      <a:pt x="2" y="35"/>
                    </a:cubicBezTo>
                    <a:cubicBezTo>
                      <a:pt x="0" y="37"/>
                      <a:pt x="0" y="40"/>
                      <a:pt x="2" y="43"/>
                    </a:cubicBezTo>
                    <a:cubicBezTo>
                      <a:pt x="3" y="44"/>
                      <a:pt x="5" y="44"/>
                      <a:pt x="6" y="44"/>
                    </a:cubicBezTo>
                    <a:cubicBezTo>
                      <a:pt x="7" y="44"/>
                      <a:pt x="9" y="44"/>
                      <a:pt x="10" y="43"/>
                    </a:cubicBezTo>
                    <a:cubicBezTo>
                      <a:pt x="42" y="13"/>
                      <a:pt x="42" y="13"/>
                      <a:pt x="42" y="13"/>
                    </a:cubicBezTo>
                    <a:cubicBezTo>
                      <a:pt x="74" y="43"/>
                      <a:pt x="74" y="43"/>
                      <a:pt x="74" y="43"/>
                    </a:cubicBezTo>
                    <a:cubicBezTo>
                      <a:pt x="76" y="45"/>
                      <a:pt x="80" y="45"/>
                      <a:pt x="81" y="43"/>
                    </a:cubicBezTo>
                    <a:cubicBezTo>
                      <a:pt x="83" y="40"/>
                      <a:pt x="83" y="37"/>
                      <a:pt x="81" y="35"/>
                    </a:cubicBez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09600">
                  <a:defRPr/>
                </a:pPr>
                <a:endParaRPr lang="zh-CN" altLang="en-US" sz="1465">
                  <a:solidFill>
                    <a:prstClr val="white"/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</p:grpSp>
      </p:grpSp>
      <p:sp>
        <p:nvSpPr>
          <p:cNvPr id="40" name="矩形 39"/>
          <p:cNvSpPr/>
          <p:nvPr/>
        </p:nvSpPr>
        <p:spPr>
          <a:xfrm>
            <a:off x="0" y="3197495"/>
            <a:ext cx="2640000" cy="12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600">
              <a:defRPr/>
            </a:pPr>
            <a:endParaRPr lang="zh-CN" altLang="en-US" sz="2135">
              <a:solidFill>
                <a:prstClr val="white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1" name="矩形 40"/>
          <p:cNvSpPr/>
          <p:nvPr/>
        </p:nvSpPr>
        <p:spPr>
          <a:xfrm>
            <a:off x="5039884" y="3197495"/>
            <a:ext cx="7152117" cy="12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600">
              <a:defRPr/>
            </a:pPr>
            <a:endParaRPr lang="zh-CN" altLang="en-US" sz="2135">
              <a:solidFill>
                <a:prstClr val="white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2" name="TextBox 24"/>
          <p:cNvSpPr txBox="1"/>
          <p:nvPr/>
        </p:nvSpPr>
        <p:spPr>
          <a:xfrm>
            <a:off x="4986707" y="2125891"/>
            <a:ext cx="56653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09600">
              <a:defRPr/>
            </a:pPr>
            <a:r>
              <a:rPr lang="en-US" altLang="zh-CN" sz="4800" b="1" dirty="0">
                <a:solidFill>
                  <a:prstClr val="white"/>
                </a:solidFill>
                <a:latin typeface="微软雅黑" panose="020B0503020204020204" charset="-122"/>
                <a:ea typeface="微软雅黑" panose="020B0503020204020204" charset="-122"/>
              </a:rPr>
              <a:t>2.</a:t>
            </a:r>
            <a:r>
              <a:rPr lang="zh-CN" altLang="en-US" sz="4800" b="1" dirty="0">
                <a:solidFill>
                  <a:prstClr val="white"/>
                </a:solidFill>
                <a:latin typeface="微软雅黑" panose="020B0503020204020204" charset="-122"/>
                <a:ea typeface="微软雅黑" panose="020B0503020204020204" charset="-122"/>
              </a:rPr>
              <a:t>高频系统连锁设计</a:t>
            </a:r>
            <a:endParaRPr lang="zh-CN" altLang="en-US" sz="4800" b="1" dirty="0">
              <a:solidFill>
                <a:prstClr val="white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8" presetID="4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tmFilter="0,0; .5, 1; 1, 1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40" grpId="0" animBg="1"/>
      <p:bldP spid="41" grpId="0" animBg="1"/>
      <p:bldP spid="42" grpId="0"/>
      <p:bldP spid="42" grpId="1"/>
    </p:bld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1749</Words>
  <Application>WPS 演示</Application>
  <PresentationFormat>宽屏</PresentationFormat>
  <Paragraphs>126</Paragraphs>
  <Slides>11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2" baseType="lpstr">
      <vt:lpstr>Arial</vt:lpstr>
      <vt:lpstr>宋体</vt:lpstr>
      <vt:lpstr>Wingdings</vt:lpstr>
      <vt:lpstr>Wingdings</vt:lpstr>
      <vt:lpstr>微软雅黑</vt:lpstr>
      <vt:lpstr>Times New Roman</vt:lpstr>
      <vt:lpstr>PingFang SC</vt:lpstr>
      <vt:lpstr>Segoe Print</vt:lpstr>
      <vt:lpstr>Arial Unicode MS</vt:lpstr>
      <vt:lpstr>Calibri</vt:lpstr>
      <vt:lpstr>WPS</vt:lpstr>
      <vt:lpstr>超级陶粲装置 低电平系统双周会工作小结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>USTC</dc:creator>
  <cp:lastModifiedBy>放弃</cp:lastModifiedBy>
  <cp:revision>211</cp:revision>
  <dcterms:created xsi:type="dcterms:W3CDTF">2019-06-19T02:08:00Z</dcterms:created>
  <dcterms:modified xsi:type="dcterms:W3CDTF">2025-09-18T02:47:35Z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2052-12.1.0.22529</vt:lpwstr>
  </property>
  <property fmtid="{D5CDD505-2E9C-101B-9397-08002B2CF9AE}" pid="3" name="ICV">
    <vt:lpwstr>148398E8A4434C2DA4034A78B864B3B5_11</vt:lpwstr>
  </property>
</Properties>
</file>