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1103" r:id="rId3"/>
    <p:sldId id="1117" r:id="rId4"/>
    <p:sldId id="1118" r:id="rId5"/>
    <p:sldId id="1119" r:id="rId6"/>
    <p:sldId id="1120" r:id="rId7"/>
    <p:sldId id="1107" r:id="rId8"/>
    <p:sldId id="1111" r:id="rId9"/>
    <p:sldId id="1112" r:id="rId10"/>
    <p:sldId id="1113" r:id="rId11"/>
    <p:sldId id="1114" r:id="rId12"/>
    <p:sldId id="1115" r:id="rId13"/>
    <p:sldId id="1116" r:id="rId14"/>
    <p:sldId id="1109" r:id="rId15"/>
    <p:sldId id="1104" r:id="rId16"/>
    <p:sldId id="1105" r:id="rId17"/>
    <p:sldId id="112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5EE580-85B7-423F-80B6-6FB4988BD28C}">
          <p14:sldIdLst>
            <p14:sldId id="256"/>
          </p14:sldIdLst>
        </p14:section>
        <p14:section name="Untitled Section" id="{7FE17DCA-D9D4-4069-B659-03AFEBD88B01}">
          <p14:sldIdLst>
            <p14:sldId id="1103"/>
            <p14:sldId id="1117"/>
            <p14:sldId id="1118"/>
            <p14:sldId id="1119"/>
            <p14:sldId id="1120"/>
            <p14:sldId id="1107"/>
            <p14:sldId id="1111"/>
            <p14:sldId id="1112"/>
            <p14:sldId id="1113"/>
            <p14:sldId id="1114"/>
            <p14:sldId id="1115"/>
            <p14:sldId id="1116"/>
            <p14:sldId id="1109"/>
            <p14:sldId id="1104"/>
            <p14:sldId id="1105"/>
            <p14:sldId id="11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8FB"/>
    <a:srgbClr val="0000FF"/>
    <a:srgbClr val="7F7F7F"/>
    <a:srgbClr val="A6A6A6"/>
    <a:srgbClr val="006600"/>
    <a:srgbClr val="FFBD47"/>
    <a:srgbClr val="DDDDDD"/>
    <a:srgbClr val="4472C4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1"/>
    <p:restoredTop sz="94698"/>
  </p:normalViewPr>
  <p:slideViewPr>
    <p:cSldViewPr snapToGrid="0">
      <p:cViewPr varScale="1">
        <p:scale>
          <a:sx n="111" d="100"/>
          <a:sy n="111" d="100"/>
        </p:scale>
        <p:origin x="1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EB9D-3411-4858-8495-DD03A53E6C92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C076C-DCF4-4C4B-B777-81D1AAE49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Cavity limited by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C076C-DCF4-4C4B-B777-81D1AAE4971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3601038"/>
            <a:ext cx="2251456" cy="31962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136" y="626527"/>
            <a:ext cx="7923727" cy="1331062"/>
          </a:xfrm>
          <a:solidFill>
            <a:schemeClr val="accent2"/>
          </a:solidFill>
        </p:spPr>
        <p:txBody>
          <a:bodyPr anchor="ctr"/>
          <a:lstStyle>
            <a:lvl1pPr algn="ctr">
              <a:defRPr sz="44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991" y="2275516"/>
            <a:ext cx="4974465" cy="1130533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987898" y="3878844"/>
            <a:ext cx="5372135" cy="1793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34851" y="901521"/>
            <a:ext cx="8525813" cy="527544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37666" y="754002"/>
            <a:ext cx="8640000" cy="5422961"/>
            <a:chOff x="237666" y="754002"/>
            <a:chExt cx="8640000" cy="5422961"/>
          </a:xfrm>
        </p:grpSpPr>
        <p:sp>
          <p:nvSpPr>
            <p:cNvPr id="9" name="矩形 8"/>
            <p:cNvSpPr/>
            <p:nvPr userDrawn="1"/>
          </p:nvSpPr>
          <p:spPr>
            <a:xfrm>
              <a:off x="237666" y="850007"/>
              <a:ext cx="8640000" cy="720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37666" y="754002"/>
              <a:ext cx="97185" cy="54229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1333" y="1004551"/>
            <a:ext cx="3479049" cy="4939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26445"/>
            <a:ext cx="7260414" cy="412620"/>
          </a:xfrm>
        </p:spPr>
        <p:txBody>
          <a:bodyPr/>
          <a:lstStyle>
            <a:lvl1pPr>
              <a:defRPr sz="2800" b="0" baseline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366" y="959476"/>
            <a:ext cx="8422783" cy="5217487"/>
          </a:xfrm>
        </p:spPr>
        <p:txBody>
          <a:bodyPr/>
          <a:lstStyle>
            <a:lvl1pPr marL="228600" indent="-228600">
              <a:buClr>
                <a:schemeClr val="accent1">
                  <a:lumMod val="40000"/>
                  <a:lumOff val="60000"/>
                </a:schemeClr>
              </a:buClr>
              <a:buSzPct val="50000"/>
              <a:buFont typeface="Calibri" panose="020F0502020204030204" pitchFamily="34" charset="0"/>
              <a:buChar char="֍"/>
              <a:defRPr baseline="0">
                <a:latin typeface="+mn-lt"/>
                <a:ea typeface="+mn-ea"/>
              </a:defRPr>
            </a:lvl1pPr>
            <a:lvl2pPr marL="685800" indent="-228600">
              <a:buClr>
                <a:schemeClr val="accent1">
                  <a:lumMod val="40000"/>
                  <a:lumOff val="60000"/>
                </a:schemeClr>
              </a:buClr>
              <a:buSzPct val="50000"/>
              <a:buFont typeface="Calibri" panose="020F0502020204030204" pitchFamily="34" charset="0"/>
              <a:buChar char="֍"/>
              <a:defRPr baseline="0">
                <a:latin typeface="+mn-lt"/>
                <a:ea typeface="+mn-ea"/>
              </a:defRPr>
            </a:lvl2pPr>
            <a:lvl3pPr marL="1143000" indent="-228600">
              <a:buClr>
                <a:schemeClr val="accent1">
                  <a:lumMod val="40000"/>
                  <a:lumOff val="60000"/>
                </a:schemeClr>
              </a:buClr>
              <a:buSzPct val="50000"/>
              <a:buFont typeface="Calibri" panose="020F0502020204030204" pitchFamily="34" charset="0"/>
              <a:buChar char="֍"/>
              <a:defRPr baseline="0">
                <a:latin typeface="+mn-lt"/>
                <a:ea typeface="+mn-ea"/>
              </a:defRPr>
            </a:lvl3pPr>
            <a:lvl4pPr marL="1600200" indent="-228600">
              <a:buClr>
                <a:schemeClr val="accent1">
                  <a:lumMod val="40000"/>
                  <a:lumOff val="60000"/>
                </a:schemeClr>
              </a:buClr>
              <a:buSzPct val="50000"/>
              <a:buFont typeface="Calibri" panose="020F0502020204030204" pitchFamily="34" charset="0"/>
              <a:buChar char="֍"/>
              <a:defRPr baseline="0">
                <a:latin typeface="+mn-lt"/>
                <a:ea typeface="+mn-ea"/>
              </a:defRPr>
            </a:lvl4pPr>
            <a:lvl5pPr marL="2057400" indent="-228600">
              <a:buClr>
                <a:schemeClr val="accent1">
                  <a:lumMod val="40000"/>
                  <a:lumOff val="60000"/>
                </a:schemeClr>
              </a:buClr>
              <a:buSzPct val="50000"/>
              <a:buFont typeface="Calibri" panose="020F0502020204030204" pitchFamily="34" charset="0"/>
              <a:buChar char="֍"/>
              <a:defRPr baseline="0">
                <a:latin typeface="+mn-lt"/>
                <a:ea typeface="+mn-ea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666" y="6492875"/>
            <a:ext cx="1819734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SimHei" panose="02010609060101010101" pitchFamily="49" charset="-122"/>
              </a:defRPr>
            </a:lvl1pPr>
          </a:lstStyle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SimHei" panose="02010609060101010101" pitchFamily="49" charset="-122"/>
              </a:defRPr>
            </a:lvl1pPr>
          </a:lstStyle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736" y="6492874"/>
            <a:ext cx="1790808" cy="365125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SimHei" panose="02010609060101010101" pitchFamily="49" charset="-122"/>
              </a:defRPr>
            </a:lvl1pPr>
          </a:lstStyle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7826" y="203892"/>
            <a:ext cx="1328508" cy="412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7842" y="1612575"/>
            <a:ext cx="2672365" cy="3793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5229560" cy="1638768"/>
          </a:xfrm>
          <a:solidFill>
            <a:srgbClr val="FFBD47"/>
          </a:solidFill>
        </p:spPr>
        <p:txBody>
          <a:bodyPr anchor="ctr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9" y="3700789"/>
            <a:ext cx="48174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7664" y="6492875"/>
            <a:ext cx="1819735" cy="365126"/>
          </a:xfrm>
          <a:ln>
            <a:noFill/>
          </a:ln>
        </p:spPr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4851" y="891906"/>
            <a:ext cx="4140558" cy="5373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8592" y="891906"/>
            <a:ext cx="4237744" cy="53736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237666" y="754002"/>
            <a:ext cx="8640000" cy="5422961"/>
            <a:chOff x="237666" y="754002"/>
            <a:chExt cx="8640000" cy="5422961"/>
          </a:xfrm>
        </p:grpSpPr>
        <p:sp>
          <p:nvSpPr>
            <p:cNvPr id="10" name="矩形 9"/>
            <p:cNvSpPr/>
            <p:nvPr userDrawn="1"/>
          </p:nvSpPr>
          <p:spPr>
            <a:xfrm>
              <a:off x="237666" y="850007"/>
              <a:ext cx="8640000" cy="720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237666" y="754002"/>
              <a:ext cx="97185" cy="542296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00" y="122400"/>
            <a:ext cx="7261200" cy="63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7599" y="870600"/>
            <a:ext cx="4237809" cy="823912"/>
          </a:xfrm>
          <a:solidFill>
            <a:srgbClr val="FFBD47"/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7600" y="1812712"/>
            <a:ext cx="423780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8594" y="870600"/>
            <a:ext cx="4268183" cy="823912"/>
          </a:xfrm>
          <a:solidFill>
            <a:srgbClr val="FFBD47"/>
          </a:solidFill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8594" y="1812712"/>
            <a:ext cx="4268183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16" y="759854"/>
            <a:ext cx="3465403" cy="1297546"/>
          </a:xfrm>
          <a:solidFill>
            <a:srgbClr val="FFBD47"/>
          </a:solidFill>
          <a:ln>
            <a:noFill/>
          </a:ln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82410" y="942701"/>
            <a:ext cx="5247971" cy="491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2123" y="2057400"/>
            <a:ext cx="316689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579020" y="759854"/>
            <a:ext cx="203390" cy="5109134"/>
          </a:xfrm>
          <a:prstGeom prst="rect">
            <a:avLst/>
          </a:prstGeom>
          <a:solidFill>
            <a:srgbClr val="FF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113618" y="5861051"/>
            <a:ext cx="8916764" cy="224488"/>
          </a:xfrm>
          <a:prstGeom prst="rect">
            <a:avLst/>
          </a:prstGeom>
          <a:solidFill>
            <a:srgbClr val="FF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3617" y="2057400"/>
            <a:ext cx="176157" cy="3811588"/>
          </a:xfrm>
          <a:prstGeom prst="rect">
            <a:avLst/>
          </a:prstGeom>
          <a:solidFill>
            <a:srgbClr val="FF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ln>
                <a:noFill/>
              </a:ln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3782410" y="759853"/>
            <a:ext cx="5247971" cy="174911"/>
          </a:xfrm>
          <a:prstGeom prst="rect">
            <a:avLst/>
          </a:prstGeom>
          <a:solidFill>
            <a:srgbClr val="FF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D47"/>
          </a:solidFill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01874" y="122747"/>
            <a:ext cx="1328508" cy="41261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7666" y="122747"/>
            <a:ext cx="7260414" cy="63125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665" y="901521"/>
            <a:ext cx="8622999" cy="527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7664" y="6492875"/>
            <a:ext cx="1819735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92875"/>
            <a:ext cx="5025336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2736" y="6492874"/>
            <a:ext cx="1777928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fld id="{3A135ACA-40A3-4A6E-9BEF-2F870BAFCA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>
          <a:xfrm>
            <a:off x="610134" y="949124"/>
            <a:ext cx="7923727" cy="1951425"/>
          </a:xfrm>
        </p:spPr>
        <p:txBody>
          <a:bodyPr anchor="ctr"/>
          <a:lstStyle/>
          <a:p>
            <a:pPr>
              <a:lnSpc>
                <a:spcPct val="120000"/>
              </a:lnSpc>
              <a:spcBef>
                <a:spcPts val="4425"/>
              </a:spcBef>
            </a:pPr>
            <a:r>
              <a:rPr lang="en-US" altLang="zh-CN" dirty="0"/>
              <a:t>Survey of Moon-Based Research: FCP &amp; Axion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783273" y="3876145"/>
            <a:ext cx="5577448" cy="18219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Qing Lin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University of Science and Technology of China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2021-08-23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9E577-13C2-8C48-B0F7-7E4FF490C7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30067" y="5698067"/>
            <a:ext cx="1312334" cy="1159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LC circuit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21876-7F0A-BA4A-98A7-D4BCF031E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4" y="854074"/>
            <a:ext cx="5486400" cy="563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FE56B8-D531-D64B-BEAC-F1134C05C375}"/>
              </a:ext>
            </a:extLst>
          </p:cNvPr>
          <p:cNvSpPr txBox="1"/>
          <p:nvPr/>
        </p:nvSpPr>
        <p:spPr>
          <a:xfrm>
            <a:off x="5308344" y="2857866"/>
            <a:ext cx="321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B field (superconductor)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✓</a:t>
            </a:r>
            <a:endParaRPr lang="en-US" altLang="zh-CN" sz="2000" dirty="0">
              <a:solidFill>
                <a:srgbClr val="FF0000"/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" pitchFamily="2" charset="0"/>
              </a:rPr>
              <a:t>Cryogenic ✓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" pitchFamily="2" charset="0"/>
              </a:rPr>
              <a:t>Vacuum ✓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Moon Supremacy 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Shielding ✗</a:t>
            </a:r>
          </a:p>
        </p:txBody>
      </p:sp>
    </p:spTree>
    <p:extLst>
      <p:ext uri="{BB962C8B-B14F-4D97-AF65-F5344CB8AC3E}">
        <p14:creationId xmlns:p14="http://schemas.microsoft.com/office/powerpoint/2010/main" val="75483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NMR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7890A-2124-0042-B2CE-D6788F72A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7" y="1045579"/>
            <a:ext cx="6781157" cy="38749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17DA23-8CD1-564B-9E4B-6678EB3EA961}"/>
              </a:ext>
            </a:extLst>
          </p:cNvPr>
          <p:cNvSpPr txBox="1"/>
          <p:nvPr/>
        </p:nvSpPr>
        <p:spPr>
          <a:xfrm>
            <a:off x="855943" y="4920526"/>
            <a:ext cx="321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" pitchFamily="2" charset="0"/>
              </a:rPr>
              <a:t>B field (small bias) </a:t>
            </a:r>
            <a:r>
              <a:rPr lang="zh-CN" altLang="en-US" sz="2000" dirty="0">
                <a:solidFill>
                  <a:srgbClr val="0000FF"/>
                </a:solidFill>
                <a:latin typeface="Times" pitchFamily="2" charset="0"/>
              </a:rPr>
              <a:t>✓</a:t>
            </a:r>
            <a:endParaRPr lang="en-US" altLang="zh-CN" sz="2000" dirty="0">
              <a:solidFill>
                <a:srgbClr val="0000FF"/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Cryogenic</a:t>
            </a:r>
            <a:r>
              <a:rPr lang="zh-CN" altLang="en-US" sz="2000" dirty="0">
                <a:latin typeface="Times" pitchFamily="2" charset="0"/>
              </a:rPr>
              <a:t>✗</a:t>
            </a:r>
            <a:endParaRPr lang="en-US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Vacuum </a:t>
            </a:r>
            <a:r>
              <a:rPr lang="zh-CN" altLang="en-US" sz="2000" dirty="0">
                <a:latin typeface="Times" pitchFamily="2" charset="0"/>
              </a:rPr>
              <a:t>✗</a:t>
            </a:r>
            <a:endParaRPr lang="en-US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Moon Supremacy 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Shielding (magnetic) ✓</a:t>
            </a:r>
          </a:p>
        </p:txBody>
      </p:sp>
    </p:spTree>
    <p:extLst>
      <p:ext uri="{BB962C8B-B14F-4D97-AF65-F5344CB8AC3E}">
        <p14:creationId xmlns:p14="http://schemas.microsoft.com/office/powerpoint/2010/main" val="3087291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Helioscopes and LSW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24391-AC88-8046-A6FC-413A2891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6" y="1404226"/>
            <a:ext cx="4361026" cy="1882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DB786-D420-7243-8D92-439CE5789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" y="4364889"/>
            <a:ext cx="4684853" cy="1676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0E059-C669-6E4E-9E03-C1CACCDB9367}"/>
              </a:ext>
            </a:extLst>
          </p:cNvPr>
          <p:cNvSpPr txBox="1"/>
          <p:nvPr/>
        </p:nvSpPr>
        <p:spPr>
          <a:xfrm>
            <a:off x="1559609" y="96381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Solar helioscope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1F0141-3FF7-AA49-A299-118B32436516}"/>
              </a:ext>
            </a:extLst>
          </p:cNvPr>
          <p:cNvSpPr txBox="1"/>
          <p:nvPr/>
        </p:nvSpPr>
        <p:spPr>
          <a:xfrm>
            <a:off x="2082187" y="376978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LSW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189159-EEAC-5643-97CF-2D5E214114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79" r="9755"/>
          <a:stretch/>
        </p:blipFill>
        <p:spPr>
          <a:xfrm>
            <a:off x="6695622" y="1282257"/>
            <a:ext cx="1753941" cy="26721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921584-41DB-4941-BA19-236640E9C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18" y="1247970"/>
            <a:ext cx="1243877" cy="1097748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A5C00A-9986-3A48-B120-7C7EEC02087F}"/>
              </a:ext>
            </a:extLst>
          </p:cNvPr>
          <p:cNvCxnSpPr>
            <a:cxnSpLocks/>
          </p:cNvCxnSpPr>
          <p:nvPr/>
        </p:nvCxnSpPr>
        <p:spPr>
          <a:xfrm>
            <a:off x="5914663" y="2025570"/>
            <a:ext cx="1030147" cy="7716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55E163-F5A5-7548-9752-0CAC13DCCD29}"/>
              </a:ext>
            </a:extLst>
          </p:cNvPr>
          <p:cNvSpPr txBox="1"/>
          <p:nvPr/>
        </p:nvSpPr>
        <p:spPr>
          <a:xfrm>
            <a:off x="5682991" y="79118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Low-background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17AF38-C5EA-D44F-93DF-8DB6FC27EC1A}"/>
              </a:ext>
            </a:extLst>
          </p:cNvPr>
          <p:cNvSpPr txBox="1"/>
          <p:nvPr/>
        </p:nvSpPr>
        <p:spPr>
          <a:xfrm>
            <a:off x="5997995" y="245072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" pitchFamily="2" charset="0"/>
              </a:rPr>
              <a:t>axion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3C9BCD-43E8-A945-A43C-199E166126E9}"/>
              </a:ext>
            </a:extLst>
          </p:cNvPr>
          <p:cNvSpPr txBox="1"/>
          <p:nvPr/>
        </p:nvSpPr>
        <p:spPr>
          <a:xfrm>
            <a:off x="5156700" y="4350486"/>
            <a:ext cx="3217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" pitchFamily="2" charset="0"/>
              </a:rPr>
              <a:t>(not low-</a:t>
            </a:r>
            <a:r>
              <a:rPr lang="en-US" altLang="zh-CN" sz="2000" dirty="0" err="1">
                <a:latin typeface="Times" pitchFamily="2" charset="0"/>
              </a:rPr>
              <a:t>bkg</a:t>
            </a:r>
            <a:r>
              <a:rPr lang="en-US" altLang="zh-CN" sz="2000" dirty="0">
                <a:latin typeface="Times" pitchFamily="2" charset="0"/>
              </a:rPr>
              <a:t>)</a:t>
            </a:r>
            <a:endParaRPr lang="en-US" sz="20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B field 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✓</a:t>
            </a:r>
            <a:r>
              <a:rPr lang="en-US" altLang="zh-CN" sz="2000" dirty="0">
                <a:solidFill>
                  <a:srgbClr val="FF0000"/>
                </a:solidFill>
                <a:latin typeface="Times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Cryogenic✗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Vacuum 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Moon Supremacy 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Shielding❍</a:t>
            </a:r>
          </a:p>
        </p:txBody>
      </p:sp>
    </p:spTree>
    <p:extLst>
      <p:ext uri="{BB962C8B-B14F-4D97-AF65-F5344CB8AC3E}">
        <p14:creationId xmlns:p14="http://schemas.microsoft.com/office/powerpoint/2010/main" val="184869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Search on Moon?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8739B-D2D5-F445-BDA1-4EAE95799AC1}"/>
              </a:ext>
            </a:extLst>
          </p:cNvPr>
          <p:cNvSpPr txBox="1"/>
          <p:nvPr/>
        </p:nvSpPr>
        <p:spPr>
          <a:xfrm>
            <a:off x="569088" y="1608880"/>
            <a:ext cx="659756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Most axion searches require strong magnetic field to enhance the axion-photon coupling, which is not so preferable for a moon-based experiment.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Also it does not have advantage to search on moon for axion field is most likely uniform in space;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However if we assume the axion field is not uniform, such as DM steaming </a:t>
            </a:r>
            <a:r>
              <a:rPr lang="en-US" sz="2400" dirty="0" err="1">
                <a:latin typeface="Times" pitchFamily="2" charset="0"/>
              </a:rPr>
              <a:t>etc</a:t>
            </a:r>
            <a:r>
              <a:rPr lang="en-US" sz="2400" dirty="0">
                <a:latin typeface="Times" pitchFamily="2" charset="0"/>
              </a:rPr>
              <a:t>, then putting a simple detector on moon and networking with terrestrial detectors can be beneficial.</a:t>
            </a:r>
          </a:p>
        </p:txBody>
      </p:sp>
    </p:spTree>
    <p:extLst>
      <p:ext uri="{BB962C8B-B14F-4D97-AF65-F5344CB8AC3E}">
        <p14:creationId xmlns:p14="http://schemas.microsoft.com/office/powerpoint/2010/main" val="1172795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C0DD4-3ACF-CD4D-8333-BBF2D2DA4FF2}"/>
              </a:ext>
            </a:extLst>
          </p:cNvPr>
          <p:cNvSpPr txBox="1"/>
          <p:nvPr/>
        </p:nvSpPr>
        <p:spPr>
          <a:xfrm>
            <a:off x="456525" y="1833748"/>
            <a:ext cx="75216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Fractional charged particles (FCP) – millicharged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Axion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Others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Monopole detection using quantum sensor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For future phases: DM detection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BC077E-FACC-CB44-A3BB-849FA4AF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" y="1280114"/>
            <a:ext cx="4669718" cy="3157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A4A8D-0218-2A4A-841E-938A6EF1E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8" y="1394281"/>
            <a:ext cx="4501102" cy="304369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6909BB-D873-D64B-80A0-A530088D53AA}"/>
              </a:ext>
            </a:extLst>
          </p:cNvPr>
          <p:cNvCxnSpPr>
            <a:cxnSpLocks/>
          </p:cNvCxnSpPr>
          <p:nvPr/>
        </p:nvCxnSpPr>
        <p:spPr>
          <a:xfrm flipH="1" flipV="1">
            <a:off x="3252487" y="3761988"/>
            <a:ext cx="798652" cy="87946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E67CA8-BBC2-C848-892D-8FA56A01DF24}"/>
              </a:ext>
            </a:extLst>
          </p:cNvPr>
          <p:cNvCxnSpPr>
            <a:cxnSpLocks/>
          </p:cNvCxnSpPr>
          <p:nvPr/>
        </p:nvCxnSpPr>
        <p:spPr>
          <a:xfrm flipV="1">
            <a:off x="4866167" y="3761988"/>
            <a:ext cx="3305560" cy="879460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9C0C0F-BA9A-AB4C-ACA8-9848E33EFBCD}"/>
              </a:ext>
            </a:extLst>
          </p:cNvPr>
          <p:cNvSpPr txBox="1"/>
          <p:nvPr/>
        </p:nvSpPr>
        <p:spPr>
          <a:xfrm>
            <a:off x="1723420" y="4812155"/>
            <a:ext cx="577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" pitchFamily="2" charset="0"/>
              </a:rPr>
              <a:t>High-mass WIMP detection has intrinsic limit on Earth, mainly due to atmospheric neutrinos.</a:t>
            </a:r>
          </a:p>
        </p:txBody>
      </p:sp>
    </p:spTree>
    <p:extLst>
      <p:ext uri="{BB962C8B-B14F-4D97-AF65-F5344CB8AC3E}">
        <p14:creationId xmlns:p14="http://schemas.microsoft.com/office/powerpoint/2010/main" val="328292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Atmospheric neutrino on Moon?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863A9B-B26E-E247-AB72-FB25A070D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12" y="1205021"/>
            <a:ext cx="1895602" cy="2658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5E8C7-0A10-4440-AE46-351F8046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48" y="1182434"/>
            <a:ext cx="2910137" cy="2681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7AA4A5-F9E4-CE4C-A997-738EB3FD0D3C}"/>
              </a:ext>
            </a:extLst>
          </p:cNvPr>
          <p:cNvSpPr txBox="1"/>
          <p:nvPr/>
        </p:nvSpPr>
        <p:spPr>
          <a:xfrm>
            <a:off x="851116" y="4443650"/>
            <a:ext cx="7523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No atmosphere on Moon makes high-mass WIMP detection on Moon can have no intrinsic background;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There still will be some muon and neutrino created when cosmic rays hit Moon surface, but their energies are much lower than atmospheric </a:t>
            </a:r>
            <a:r>
              <a:rPr lang="en-US" dirty="0" err="1">
                <a:latin typeface="Times" pitchFamily="2" charset="0"/>
              </a:rPr>
              <a:t>neutrion</a:t>
            </a:r>
            <a:r>
              <a:rPr lang="en-US" dirty="0">
                <a:latin typeface="Times" pitchFamily="2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Muon flux is also lower, which means the rock overburden does not need to be as thick as the terrestrial underground lab.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9D287-139D-6147-9D4F-986E55678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869" y="1424353"/>
            <a:ext cx="3829131" cy="287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94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Template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7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C0DD4-3ACF-CD4D-8333-BBF2D2DA4FF2}"/>
              </a:ext>
            </a:extLst>
          </p:cNvPr>
          <p:cNvSpPr txBox="1"/>
          <p:nvPr/>
        </p:nvSpPr>
        <p:spPr>
          <a:xfrm>
            <a:off x="456525" y="1833748"/>
            <a:ext cx="7521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Fractional charged particles (FCP) – millicharged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Axion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1655015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General methods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5DF1D-B32A-E54B-B67E-919B19296968}"/>
              </a:ext>
            </a:extLst>
          </p:cNvPr>
          <p:cNvSpPr txBox="1"/>
          <p:nvPr/>
        </p:nvSpPr>
        <p:spPr>
          <a:xfrm>
            <a:off x="362277" y="1511703"/>
            <a:ext cx="80123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Accelerator based search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Bulk material search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 err="1">
                <a:latin typeface="Times" pitchFamily="2" charset="0"/>
              </a:rPr>
              <a:t>Levitometer</a:t>
            </a:r>
            <a:endParaRPr lang="en-US" sz="2800" dirty="0">
              <a:latin typeface="Times" pitchFamily="2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Liquid drop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Particle search for millicharged particle from outside of Earth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Underground Low-background Detector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  <a:latin typeface="Times" pitchFamily="2" charset="0"/>
              </a:rPr>
              <a:t>Ultra-low threshold detector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Times" pitchFamily="2" charset="0"/>
              </a:rPr>
              <a:t>Production in magnetic field</a:t>
            </a:r>
          </a:p>
          <a:p>
            <a:endParaRPr lang="en-US" sz="28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5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Most use large equipment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1FC08-FDDA-B040-98D4-485D9DF0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" y="1276904"/>
            <a:ext cx="3469190" cy="236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D598B-CBDD-9940-BA76-76DA17208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982" y="1435697"/>
            <a:ext cx="4876562" cy="18261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85EDA5-BE66-2940-8F14-C5F4A5108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3" y="4086792"/>
            <a:ext cx="4023202" cy="2258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8BCCFA-458E-3B43-8420-33B13E11E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8" y="3780714"/>
            <a:ext cx="3573847" cy="2564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69D915-F277-6F42-AB6A-AD875EA35619}"/>
              </a:ext>
            </a:extLst>
          </p:cNvPr>
          <p:cNvSpPr txBox="1"/>
          <p:nvPr/>
        </p:nvSpPr>
        <p:spPr>
          <a:xfrm>
            <a:off x="1196874" y="94492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" pitchFamily="2" charset="0"/>
              </a:rPr>
              <a:t>Levitometer</a:t>
            </a:r>
            <a:endParaRPr lang="en-US" dirty="0">
              <a:latin typeface="Times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E6C0C8-09B4-0947-824F-01E6F40447A6}"/>
              </a:ext>
            </a:extLst>
          </p:cNvPr>
          <p:cNvSpPr txBox="1"/>
          <p:nvPr/>
        </p:nvSpPr>
        <p:spPr>
          <a:xfrm>
            <a:off x="4787938" y="1424213"/>
            <a:ext cx="382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Accelerator-based search (beam-dump)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BF242-FF01-BC4A-ACCB-B870DB5981C4}"/>
              </a:ext>
            </a:extLst>
          </p:cNvPr>
          <p:cNvSpPr txBox="1"/>
          <p:nvPr/>
        </p:nvSpPr>
        <p:spPr>
          <a:xfrm>
            <a:off x="903078" y="3902126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Light-shining-through-wall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944E4-3123-214F-9CF0-D971ECEDBB0F}"/>
              </a:ext>
            </a:extLst>
          </p:cNvPr>
          <p:cNvSpPr txBox="1"/>
          <p:nvPr/>
        </p:nvSpPr>
        <p:spPr>
          <a:xfrm>
            <a:off x="4837846" y="3409123"/>
            <a:ext cx="30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Large low-background detector</a:t>
            </a:r>
          </a:p>
        </p:txBody>
      </p:sp>
    </p:spTree>
    <p:extLst>
      <p:ext uri="{BB962C8B-B14F-4D97-AF65-F5344CB8AC3E}">
        <p14:creationId xmlns:p14="http://schemas.microsoft.com/office/powerpoint/2010/main" val="16371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Electron/Ion trap for </a:t>
            </a:r>
            <a:r>
              <a:rPr lang="en-US" dirty="0" err="1"/>
              <a:t>mili</a:t>
            </a:r>
            <a:r>
              <a:rPr lang="en-US" dirty="0"/>
              <a:t>-charged particle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BBF49-92A3-DE40-A611-BEA656FA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" y="907970"/>
            <a:ext cx="6197859" cy="2519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56D9BB-FD47-6C46-A4C6-99757B843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42" y="1512881"/>
            <a:ext cx="2111476" cy="1914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B8E88F-A011-3746-94A8-F9F3FF7D4C2E}"/>
              </a:ext>
            </a:extLst>
          </p:cNvPr>
          <p:cNvSpPr txBox="1"/>
          <p:nvPr/>
        </p:nvSpPr>
        <p:spPr>
          <a:xfrm>
            <a:off x="6683033" y="1092238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" pitchFamily="2" charset="0"/>
              </a:rPr>
              <a:t>σ</a:t>
            </a:r>
            <a:r>
              <a:rPr lang="en-US" dirty="0">
                <a:latin typeface="Times" pitchFamily="2" charset="0"/>
              </a:rPr>
              <a:t> ~ 1/ν</a:t>
            </a:r>
            <a:r>
              <a:rPr lang="en-US" baseline="30000" dirty="0">
                <a:latin typeface="Times" pitchFamily="2" charset="0"/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48EA72-F05D-A54E-B1A0-2173BBD36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" y="3559971"/>
            <a:ext cx="4417257" cy="2800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0F9C58-ECAC-C14D-9062-4CC46A38F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8" y="3663677"/>
            <a:ext cx="4415668" cy="27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2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Search on Moon?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8739B-D2D5-F445-BDA1-4EAE95799AC1}"/>
              </a:ext>
            </a:extLst>
          </p:cNvPr>
          <p:cNvSpPr txBox="1"/>
          <p:nvPr/>
        </p:nvSpPr>
        <p:spPr>
          <a:xfrm>
            <a:off x="517378" y="1517414"/>
            <a:ext cx="78572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Most searches need large </a:t>
            </a:r>
            <a:r>
              <a:rPr lang="en-US" sz="2400" dirty="0" err="1">
                <a:latin typeface="Times" pitchFamily="2" charset="0"/>
              </a:rPr>
              <a:t>equipments</a:t>
            </a:r>
            <a:r>
              <a:rPr lang="en-US" sz="2400" dirty="0">
                <a:latin typeface="Times" pitchFamily="2" charset="0"/>
              </a:rPr>
              <a:t>, which is not suitable for moon-based searches (early phase);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More importantly, there does not to be more advantageous to search fractionally charged particle on moon than on Earth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latin typeface="Times" pitchFamily="2" charset="0"/>
              </a:rPr>
              <a:t>The only exception may be for light </a:t>
            </a:r>
            <a:r>
              <a:rPr lang="en-US" sz="2400" dirty="0" err="1">
                <a:latin typeface="Times" pitchFamily="2" charset="0"/>
              </a:rPr>
              <a:t>mili</a:t>
            </a:r>
            <a:r>
              <a:rPr lang="en-US" sz="2400" dirty="0">
                <a:latin typeface="Times" pitchFamily="2" charset="0"/>
              </a:rPr>
              <a:t>-charged particle which has adequate charge fraction, which may be shielded by atmosphere and rock overburden for low-background experiments.</a:t>
            </a:r>
          </a:p>
        </p:txBody>
      </p:sp>
    </p:spTree>
    <p:extLst>
      <p:ext uri="{BB962C8B-B14F-4D97-AF65-F5344CB8AC3E}">
        <p14:creationId xmlns:p14="http://schemas.microsoft.com/office/powerpoint/2010/main" val="134618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C0DD4-3ACF-CD4D-8333-BBF2D2DA4FF2}"/>
              </a:ext>
            </a:extLst>
          </p:cNvPr>
          <p:cNvSpPr txBox="1"/>
          <p:nvPr/>
        </p:nvSpPr>
        <p:spPr>
          <a:xfrm>
            <a:off x="456525" y="1833748"/>
            <a:ext cx="7521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Fractional charged particles (FCP) – millicharged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>
                <a:latin typeface="Times" pitchFamily="2" charset="0"/>
              </a:rPr>
              <a:t>Axion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>
                <a:solidFill>
                  <a:schemeClr val="bg1">
                    <a:lumMod val="75000"/>
                  </a:schemeClr>
                </a:solidFill>
                <a:latin typeface="Times" pitchFamily="2" charset="0"/>
              </a:rPr>
              <a:t>Others</a:t>
            </a:r>
            <a:endParaRPr lang="en-US" sz="2800" dirty="0">
              <a:solidFill>
                <a:schemeClr val="bg1">
                  <a:lumMod val="75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8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353093-2789-D447-8305-BA8990FCB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6" y="1641030"/>
            <a:ext cx="5346082" cy="3907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F5B251-BF2A-B54E-AA03-D9D973B6F97B}"/>
              </a:ext>
            </a:extLst>
          </p:cNvPr>
          <p:cNvSpPr txBox="1"/>
          <p:nvPr/>
        </p:nvSpPr>
        <p:spPr>
          <a:xfrm>
            <a:off x="5173884" y="1748246"/>
            <a:ext cx="35986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 pitchFamily="2" charset="0"/>
              </a:rPr>
              <a:t>Experimental methods: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>
                <a:latin typeface="Times" pitchFamily="2" charset="0"/>
              </a:rPr>
              <a:t>Haloscopes</a:t>
            </a:r>
            <a:endParaRPr lang="en-US" dirty="0">
              <a:latin typeface="Times" pitchFamily="2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Cavity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Dielectric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LC circuit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NMR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Plasma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Helioscopes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Dipole Magnet pointed to Sun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Low-background experiments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Laboratory production.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Times" pitchFamily="2" charset="0"/>
              </a:rPr>
              <a:t>Light-Shining-through-Wall</a:t>
            </a:r>
          </a:p>
        </p:txBody>
      </p:sp>
    </p:spTree>
    <p:extLst>
      <p:ext uri="{BB962C8B-B14F-4D97-AF65-F5344CB8AC3E}">
        <p14:creationId xmlns:p14="http://schemas.microsoft.com/office/powerpoint/2010/main" val="316126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66" y="284318"/>
            <a:ext cx="7260414" cy="412620"/>
          </a:xfrm>
        </p:spPr>
        <p:txBody>
          <a:bodyPr/>
          <a:lstStyle/>
          <a:p>
            <a:r>
              <a:rPr lang="en-US" dirty="0"/>
              <a:t>Cavity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2021/08/23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Brainstorm @ USTC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5ACA-40A3-4A6E-9BEF-2F870BAFCA3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447BF-28A7-3246-B01D-B4ACE09B0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r="22443"/>
          <a:stretch/>
        </p:blipFill>
        <p:spPr>
          <a:xfrm>
            <a:off x="7718493" y="116971"/>
            <a:ext cx="1312334" cy="1159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14FDFA-18A1-544F-AA7C-EECB1564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6" y="935380"/>
            <a:ext cx="7150100" cy="3848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BA5185-FBE2-5542-A4A8-748974D45D19}"/>
              </a:ext>
            </a:extLst>
          </p:cNvPr>
          <p:cNvSpPr txBox="1"/>
          <p:nvPr/>
        </p:nvSpPr>
        <p:spPr>
          <a:xfrm>
            <a:off x="4148381" y="4512636"/>
            <a:ext cx="39057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B field </a:t>
            </a:r>
            <a:r>
              <a:rPr lang="zh-CN" altLang="en-US" sz="2000" dirty="0">
                <a:solidFill>
                  <a:srgbClr val="FF0000"/>
                </a:solidFill>
                <a:latin typeface="Times" pitchFamily="2" charset="0"/>
              </a:rPr>
              <a:t>✓</a:t>
            </a:r>
            <a:endParaRPr lang="en-US" altLang="zh-CN" sz="2000" dirty="0">
              <a:solidFill>
                <a:srgbClr val="FF0000"/>
              </a:solidFill>
              <a:latin typeface="Times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" pitchFamily="2" charset="0"/>
              </a:rPr>
              <a:t>Cryogenic ✓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Times" pitchFamily="2" charset="0"/>
              </a:rPr>
              <a:t>Vacuum ✓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  <a:latin typeface="Times" pitchFamily="2" charset="0"/>
              </a:rPr>
              <a:t>Moon Supremacy ✗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latin typeface="Times" pitchFamily="2" charset="0"/>
              </a:rPr>
              <a:t>Shielding ❍</a:t>
            </a:r>
          </a:p>
        </p:txBody>
      </p:sp>
    </p:spTree>
    <p:extLst>
      <p:ext uri="{BB962C8B-B14F-4D97-AF65-F5344CB8AC3E}">
        <p14:creationId xmlns:p14="http://schemas.microsoft.com/office/powerpoint/2010/main" val="159792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6445</TotalTime>
  <Words>536</Words>
  <Application>Microsoft Macintosh PowerPoint</Application>
  <PresentationFormat>On-screen Show (4:3)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SimHei</vt:lpstr>
      <vt:lpstr>Arial</vt:lpstr>
      <vt:lpstr>Calibri</vt:lpstr>
      <vt:lpstr>Times</vt:lpstr>
      <vt:lpstr>Wingdings</vt:lpstr>
      <vt:lpstr>Office 主题​​</vt:lpstr>
      <vt:lpstr>Survey of Moon-Based Research: FCP &amp; Axion</vt:lpstr>
      <vt:lpstr>Outline</vt:lpstr>
      <vt:lpstr>General methods</vt:lpstr>
      <vt:lpstr>Most use large equipment</vt:lpstr>
      <vt:lpstr>Electron/Ion trap for mili-charged particle</vt:lpstr>
      <vt:lpstr>Search on Moon?</vt:lpstr>
      <vt:lpstr>Outline</vt:lpstr>
      <vt:lpstr>Overview</vt:lpstr>
      <vt:lpstr>Cavity</vt:lpstr>
      <vt:lpstr>LC circuit</vt:lpstr>
      <vt:lpstr>NMR</vt:lpstr>
      <vt:lpstr>Helioscopes and LSW</vt:lpstr>
      <vt:lpstr>Search on Moon?</vt:lpstr>
      <vt:lpstr>Outline</vt:lpstr>
      <vt:lpstr>For future phases: DM detection</vt:lpstr>
      <vt:lpstr>Atmospheric neutrino on Moon?</vt:lpstr>
      <vt:lpstr>Template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谌 勋</dc:creator>
  <cp:lastModifiedBy>Microsoft Office User</cp:lastModifiedBy>
  <cp:revision>214</cp:revision>
  <cp:lastPrinted>2020-10-17T04:20:00Z</cp:lastPrinted>
  <dcterms:created xsi:type="dcterms:W3CDTF">2020-10-11T07:46:00Z</dcterms:created>
  <dcterms:modified xsi:type="dcterms:W3CDTF">2021-08-23T01:04:44Z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F98D80789C8441B880093BB28BF5D957</vt:lpwstr>
  </property>
  <property fmtid="{D5CDD505-2E9C-101B-9397-08002B2CF9AE}" pid="3" name="KSOProductBuildVer">
    <vt:lpwstr>2052-11.1.0.10578</vt:lpwstr>
  </property>
</Properties>
</file>